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sldIdLst>
    <p:sldId id="256" r:id="rId2"/>
    <p:sldId id="340" r:id="rId3"/>
    <p:sldId id="318" r:id="rId4"/>
    <p:sldId id="319" r:id="rId5"/>
    <p:sldId id="320" r:id="rId6"/>
    <p:sldId id="321" r:id="rId7"/>
    <p:sldId id="387" r:id="rId8"/>
    <p:sldId id="388" r:id="rId9"/>
    <p:sldId id="389" r:id="rId10"/>
    <p:sldId id="341" r:id="rId11"/>
    <p:sldId id="322" r:id="rId12"/>
    <p:sldId id="323" r:id="rId13"/>
    <p:sldId id="324" r:id="rId14"/>
    <p:sldId id="325" r:id="rId15"/>
    <p:sldId id="326" r:id="rId16"/>
    <p:sldId id="327" r:id="rId17"/>
    <p:sldId id="364" r:id="rId18"/>
    <p:sldId id="365" r:id="rId19"/>
    <p:sldId id="366" r:id="rId20"/>
    <p:sldId id="368" r:id="rId21"/>
    <p:sldId id="392" r:id="rId22"/>
    <p:sldId id="369" r:id="rId23"/>
    <p:sldId id="390" r:id="rId24"/>
    <p:sldId id="330" r:id="rId25"/>
    <p:sldId id="371" r:id="rId26"/>
    <p:sldId id="372" r:id="rId27"/>
    <p:sldId id="375" r:id="rId28"/>
    <p:sldId id="376" r:id="rId29"/>
    <p:sldId id="349" r:id="rId30"/>
    <p:sldId id="377" r:id="rId31"/>
    <p:sldId id="351" r:id="rId32"/>
    <p:sldId id="352" r:id="rId33"/>
    <p:sldId id="379" r:id="rId34"/>
    <p:sldId id="380" r:id="rId35"/>
    <p:sldId id="381" r:id="rId36"/>
    <p:sldId id="382" r:id="rId37"/>
    <p:sldId id="383" r:id="rId38"/>
    <p:sldId id="384" r:id="rId39"/>
    <p:sldId id="385" r:id="rId40"/>
    <p:sldId id="354" r:id="rId41"/>
    <p:sldId id="355" r:id="rId42"/>
    <p:sldId id="356" r:id="rId43"/>
    <p:sldId id="357" r:id="rId44"/>
    <p:sldId id="342" r:id="rId45"/>
    <p:sldId id="358" r:id="rId46"/>
    <p:sldId id="359" r:id="rId47"/>
    <p:sldId id="393" r:id="rId48"/>
    <p:sldId id="258" r:id="rId49"/>
    <p:sldId id="259" r:id="rId50"/>
    <p:sldId id="360" r:id="rId51"/>
    <p:sldId id="257" r:id="rId52"/>
    <p:sldId id="361" r:id="rId53"/>
    <p:sldId id="261" r:id="rId54"/>
    <p:sldId id="362" r:id="rId55"/>
    <p:sldId id="260" r:id="rId56"/>
    <p:sldId id="262" r:id="rId57"/>
    <p:sldId id="363" r:id="rId58"/>
    <p:sldId id="285" r:id="rId59"/>
    <p:sldId id="264" r:id="rId60"/>
    <p:sldId id="265" r:id="rId61"/>
    <p:sldId id="266" r:id="rId62"/>
    <p:sldId id="267" r:id="rId63"/>
    <p:sldId id="268" r:id="rId64"/>
    <p:sldId id="269" r:id="rId65"/>
    <p:sldId id="270" r:id="rId66"/>
    <p:sldId id="271" r:id="rId67"/>
    <p:sldId id="272" r:id="rId68"/>
    <p:sldId id="273" r:id="rId69"/>
    <p:sldId id="275" r:id="rId70"/>
    <p:sldId id="276" r:id="rId71"/>
    <p:sldId id="277" r:id="rId72"/>
    <p:sldId id="283" r:id="rId73"/>
    <p:sldId id="286" r:id="rId74"/>
    <p:sldId id="287" r:id="rId75"/>
    <p:sldId id="394" r:id="rId76"/>
    <p:sldId id="288" r:id="rId77"/>
    <p:sldId id="289" r:id="rId78"/>
    <p:sldId id="290" r:id="rId79"/>
    <p:sldId id="291" r:id="rId80"/>
    <p:sldId id="292" r:id="rId81"/>
    <p:sldId id="293" r:id="rId82"/>
    <p:sldId id="294" r:id="rId83"/>
    <p:sldId id="295" r:id="rId84"/>
    <p:sldId id="296" r:id="rId85"/>
    <p:sldId id="297" r:id="rId86"/>
    <p:sldId id="298" r:id="rId87"/>
    <p:sldId id="299" r:id="rId88"/>
    <p:sldId id="300" r:id="rId89"/>
    <p:sldId id="301" r:id="rId90"/>
    <p:sldId id="303" r:id="rId91"/>
    <p:sldId id="302" r:id="rId92"/>
    <p:sldId id="304" r:id="rId93"/>
    <p:sldId id="305" r:id="rId94"/>
    <p:sldId id="306" r:id="rId95"/>
    <p:sldId id="284" r:id="rId96"/>
    <p:sldId id="307" r:id="rId97"/>
    <p:sldId id="308" r:id="rId98"/>
    <p:sldId id="309" r:id="rId99"/>
    <p:sldId id="310" r:id="rId100"/>
    <p:sldId id="311" r:id="rId101"/>
    <p:sldId id="313" r:id="rId102"/>
    <p:sldId id="314" r:id="rId103"/>
    <p:sldId id="315" r:id="rId104"/>
    <p:sldId id="316" r:id="rId105"/>
    <p:sldId id="331" r:id="rId106"/>
    <p:sldId id="332" r:id="rId107"/>
    <p:sldId id="333" r:id="rId108"/>
    <p:sldId id="334" r:id="rId109"/>
    <p:sldId id="335" r:id="rId110"/>
    <p:sldId id="336" r:id="rId111"/>
    <p:sldId id="337" r:id="rId112"/>
    <p:sldId id="338" r:id="rId113"/>
    <p:sldId id="339" r:id="rId114"/>
    <p:sldId id="391" r:id="rId1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9F"/>
    <a:srgbClr val="FF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23D0544-B3BA-45B9-9FDB-9C696B7EB631}" type="datetimeFigureOut">
              <a:rPr lang="en-US"/>
              <a:pPr>
                <a:defRPr/>
              </a:pPr>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7F9D9F2-81E9-4367-95D7-7F32324FCD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3F096A-45D8-4C87-95BD-2E43861AC9B1}" type="slidenum">
              <a:rPr lang="en-US"/>
              <a:pPr fontAlgn="base">
                <a:spcBef>
                  <a:spcPct val="0"/>
                </a:spcBef>
                <a:spcAft>
                  <a:spcPct val="0"/>
                </a:spcAft>
              </a:pPr>
              <a:t>3</a:t>
            </a:fld>
            <a:endParaRPr lang="en-US"/>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1CB620F-A1A1-4017-BAE0-7864016537ED}" type="slidenum">
              <a:rPr lang="en-US"/>
              <a:pPr fontAlgn="base">
                <a:spcBef>
                  <a:spcPct val="0"/>
                </a:spcBef>
                <a:spcAft>
                  <a:spcPct val="0"/>
                </a:spcAft>
              </a:pPr>
              <a:t>16</a:t>
            </a:fld>
            <a:endParaRPr lang="en-US"/>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356454-8FC5-4D2D-84B4-F21AB7F2CEB6}" type="slidenum">
              <a:rPr lang="en-US"/>
              <a:pPr fontAlgn="base">
                <a:spcBef>
                  <a:spcPct val="0"/>
                </a:spcBef>
                <a:spcAft>
                  <a:spcPct val="0"/>
                </a:spcAft>
              </a:pPr>
              <a:t>24</a:t>
            </a:fld>
            <a:endParaRPr lang="en-US"/>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FC3B33-AB72-40ED-8CB9-DECEE681B794}" type="slidenum">
              <a:rPr lang="en-US"/>
              <a:pPr fontAlgn="base">
                <a:spcBef>
                  <a:spcPct val="0"/>
                </a:spcBef>
                <a:spcAft>
                  <a:spcPct val="0"/>
                </a:spcAft>
              </a:pPr>
              <a:t>41</a:t>
            </a:fld>
            <a:endParaRPr lang="en-US"/>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Exceptions occur when a processor is trying to recover from errors. Exceptions occur when the processing of one program needs to be suspended and the other one needs to be resumed. When an error occurs while executing a program, the execution of that program needs to be suspended and appropriate error handling needs to be initiated. There are various sources of error in a processor. For example, an error could be present in the data or instruction that is stored. The machine language code of the instruction may be wrong. Also, errors could occur during the execution of an instruction, for example dividing a number by zero causes an exception. When such errors are detected, exception processing is initiated by the processor. In order to initiate exception processing, same steps are taken as in the case of I/O interrupt request. The execution of the present program is suspended, and we start execution an exception service routine.</a:t>
            </a:r>
          </a:p>
          <a:p>
            <a:pPr>
              <a:spcBef>
                <a:spcPct val="0"/>
              </a:spcBef>
            </a:pPr>
            <a:r>
              <a:rPr lang="en-US" smtClean="0"/>
              <a:t>Although exception processing and interrupt request processing is similar, there are subtle differences between handling I/O requests and handling exceptions due to errors. When a processor receives I/O interrupt requests, the processor usually completes the execution of an instruction in progress before branching to the interrupt service routine. In case of exception processing however, an error occurs during the execution of the instruction in progress, and hence the execution of the instruction that caused an exception cannot be completed.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801D6E-71B1-4C24-90EA-42DE5CDA429A}" type="slidenum">
              <a:rPr lang="en-US"/>
              <a:pPr fontAlgn="base">
                <a:spcBef>
                  <a:spcPct val="0"/>
                </a:spcBef>
                <a:spcAft>
                  <a:spcPct val="0"/>
                </a:spcAft>
              </a:pPr>
              <a:t>42</a:t>
            </a:fld>
            <a:endParaRPr lang="en-US"/>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other scenario where exceptions are used is in the case of debuggers. Debuggers use exceptions to provide important features such as tracing and breakpoints. When the debugger is used in the trace mode, the execution of the program needs to be stopped after every instruction so that the contents of the variables can be examined. The way the trace mode is implemented is that exception occurs after the execution of every instruction, and the debugging program is used as the exception service routine. The debugging program enables you to examine the contents of the variables that you like. </a:t>
            </a:r>
          </a:p>
          <a:p>
            <a:pPr>
              <a:spcBef>
                <a:spcPct val="0"/>
              </a:spcBef>
            </a:pPr>
            <a:r>
              <a:rPr lang="en-US" smtClean="0"/>
              <a:t>In case of breakpoints program execution is halted only at specific points selected by the user. Once again, the debugging program is used as the exception service routine.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E5DF9B-F164-4A18-B271-FE67F8CBFE18}" type="slidenum">
              <a:rPr lang="en-US"/>
              <a:pPr fontAlgn="base">
                <a:spcBef>
                  <a:spcPct val="0"/>
                </a:spcBef>
                <a:spcAft>
                  <a:spcPct val="0"/>
                </a:spcAft>
              </a:pPr>
              <a:t>43</a:t>
            </a:fld>
            <a:endParaRPr lang="en-US"/>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Recall privilege mode and supervisor mode. Certain instructions can only be executed in the supervisor mode. If an attempt is made to execute the instruction in the user mode, then an privilege exception occurs. Privilege exception causes the processor to switch to the supervisor mode, and execution of an appropriate service routine.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0EBB4B-E367-4A05-9BC5-1E04B1155873}" type="slidenum">
              <a:rPr lang="en-US"/>
              <a:pPr fontAlgn="base">
                <a:spcBef>
                  <a:spcPct val="0"/>
                </a:spcBef>
                <a:spcAft>
                  <a:spcPct val="0"/>
                </a:spcAft>
              </a:pPr>
              <a:t>45</a:t>
            </a:fld>
            <a:endParaRPr lang="en-US"/>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This alternative approach is called as direct memory access. DMA consists of a special control unit which is provided to transfer a block of data directly between an I/O device and the main memory without continuous intervention by the processor. </a:t>
            </a:r>
          </a:p>
          <a:p>
            <a:pPr>
              <a:spcBef>
                <a:spcPct val="0"/>
              </a:spcBef>
            </a:pPr>
            <a:r>
              <a:rPr lang="en-US" smtClean="0"/>
              <a:t>A control unit which performs these transfers without the intervention of the processor is a part of the I/O device’s interface circuit, and this controller is called as the DMA controller. </a:t>
            </a:r>
          </a:p>
          <a:p>
            <a:pPr>
              <a:spcBef>
                <a:spcPct val="0"/>
              </a:spcBef>
            </a:pPr>
            <a:r>
              <a:rPr lang="en-US" smtClean="0"/>
              <a:t>DMA controller performs functions that would be normally be performed by the processor. The processor will have to provide a memory address and all the control signals. So, the DMA controller will also provide with the memory address where the data is going to be stored along with the necessary control signals. When a block of data needs to be transferred, the DMA controller will also have to increment the memory addresses and keep track of the number of words that have been transferred.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3F4720-2D3B-4FAC-A9F4-481E9DC3D9AA}" type="slidenum">
              <a:rPr lang="en-US"/>
              <a:pPr fontAlgn="base">
                <a:spcBef>
                  <a:spcPct val="0"/>
                </a:spcBef>
                <a:spcAft>
                  <a:spcPct val="0"/>
                </a:spcAft>
              </a:pPr>
              <a:t>46</a:t>
            </a:fld>
            <a:endParaRPr lang="en-US"/>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Repeat DMA controller.</a:t>
            </a:r>
          </a:p>
          <a:p>
            <a:pPr>
              <a:spcBef>
                <a:spcPct val="0"/>
              </a:spcBef>
            </a:pPr>
            <a:r>
              <a:rPr lang="en-US" smtClean="0"/>
              <a:t>DMA controller can be used to transfer a block of data from an external device to the processor, without requiring any help from the processor. As a result the processor is free to execute other programs. However, the DMA controller should perform the task of transferring data to or from an I/O device for a program that is being executed by a processor. That is, the DMA controller does not and should not have the capability to determine when a data transfer operation should take place. The processor must initiate DMA transfer of data, when it is indicated or required by the program that is being executed by the processor. </a:t>
            </a:r>
          </a:p>
          <a:p>
            <a:pPr>
              <a:spcBef>
                <a:spcPct val="0"/>
              </a:spcBef>
            </a:pPr>
            <a:r>
              <a:rPr lang="en-US" smtClean="0"/>
              <a:t>When the processor determines that the program that is being executed requires a DMA transfer, it informs the DMA controller which sits in the interface circuit of the device of three things, namely, the starting address of the memory location, the number of words that needs to be transferred, and the direction of transfer that is, whether the data needs to be transferred from the I/O device to the memory or from the memory to the I/O device.</a:t>
            </a:r>
          </a:p>
          <a:p>
            <a:pPr>
              <a:spcBef>
                <a:spcPct val="0"/>
              </a:spcBef>
            </a:pPr>
            <a:r>
              <a:rPr lang="en-US" smtClean="0"/>
              <a:t>After initiating the DMA transfer, the processor suspends the program that initiated the transfer, and continues with the execution of some other program. The program whose execution is suspended is said to be in the blocked state.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3647F1-F0EC-4B9C-91C7-E8A418874C39}" type="slidenum">
              <a:rPr lang="en-US"/>
              <a:pPr fontAlgn="base">
                <a:spcBef>
                  <a:spcPct val="0"/>
                </a:spcBef>
                <a:spcAft>
                  <a:spcPct val="0"/>
                </a:spcAft>
              </a:pPr>
              <a:t>48</a:t>
            </a:fld>
            <a:endParaRPr lang="en-US"/>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Let us consider a memory organization with two DMA controllers. In this memory organization, a DMA controller is used to connect a high speed network to the computer bus. In addition, disk controller which also controls two disks may have DMA capability. The disk controller controls two disks and it also has DMA capability. The disk controller provides two DMA channels. The disk controller can two independent DMA operations, as if each disk has its own DMA controller. Each DMA controller has three registers, one to store the memory address, one to store the word count, and the last to store the status and control information. There are two copies of these three registers in order to perform independent DMA operations. That is, these registers are duplicated.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9007B1-25AF-401A-9538-8F3B97C1CD59}" type="slidenum">
              <a:rPr lang="en-US"/>
              <a:pPr fontAlgn="base">
                <a:spcBef>
                  <a:spcPct val="0"/>
                </a:spcBef>
                <a:spcAft>
                  <a:spcPct val="0"/>
                </a:spcAft>
              </a:pPr>
              <a:t>49</a:t>
            </a:fld>
            <a:endParaRPr lang="en-US"/>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Processor also has to transfer data to and from the main memory. Also, the DMA controller is responsible for transferring data to and from the I/O device to the main memory. Both the processor and the DMA controller have to use the external bus to talk to the main memory. Usually, DMA controllers are given higher priority than the processor to access the bus. Now, we also need to decide the priority among different DMA devices that may need to use the bus. Among these different DMA devices, high priority is given to high speed peripherals such as a disk or a graphics display device. </a:t>
            </a:r>
          </a:p>
          <a:p>
            <a:pPr>
              <a:spcBef>
                <a:spcPct val="0"/>
              </a:spcBef>
            </a:pPr>
            <a:r>
              <a:rPr lang="en-US" dirty="0" smtClean="0"/>
              <a:t>Usually, the processor originates most cycles on the bus. The DMA controller can be said to steal memory access cycles on from the bus. Thus, the processor and the DMA controller use the bus in an interwoven fashion. This interweaving technique is called as cycle stealing. </a:t>
            </a:r>
          </a:p>
          <a:p>
            <a:pPr>
              <a:spcBef>
                <a:spcPct val="0"/>
              </a:spcBef>
            </a:pPr>
            <a:r>
              <a:rPr lang="en-US" dirty="0" smtClean="0"/>
              <a:t>An alternate approach would be to provide DMA controllers exclusive capability to initiate transfers on the bus, and hence exclusive access to the main memory. This is known as the block mode or the burst mode of operation.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796854-61DB-42F6-A275-25D5F486107C}" type="slidenum">
              <a:rPr lang="en-US"/>
              <a:pPr fontAlgn="base">
                <a:spcBef>
                  <a:spcPct val="0"/>
                </a:spcBef>
                <a:spcAft>
                  <a:spcPct val="0"/>
                </a:spcAft>
              </a:pPr>
              <a:t>50</a:t>
            </a:fld>
            <a:endParaRPr lang="en-US"/>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Processor and DMA controllers both need to initiate data transfers on the bus and access main memory. The process of using the bus to perform a data transfer operation is called as the initiation of a transfer operation. At any point in time only one device is allowed to initiate transfers on the bus. The device that is allowed to initiate transfers on the bus at any given time is called the bus master. When the current bus master releases control of the bus, another device can acquire the status of the bus master. How does one determine which is the next device which will acquire the status of the bus master. Note that there may be several DMA controllers plus the processor which requires access to the bus. The process by which the next device to become the bus master is selected and bus mastership is transferred to it is called bus arbitration. There are two types of bus arbitration processes. Centralized arbitration and distributed arbitration. In case of centralized arbitration, a single bus arbiter performs the arbitration. Whereas in case of distributed arbitration all devices which need to initiate data transfers on the bus participate or are involved in the selection of the next bus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1AA3E4-6FB2-4511-A9FB-49CD168186D7}" type="slidenum">
              <a:rPr lang="en-US"/>
              <a:pPr fontAlgn="base">
                <a:spcBef>
                  <a:spcPct val="0"/>
                </a:spcBef>
                <a:spcAft>
                  <a:spcPct val="0"/>
                </a:spcAft>
              </a:pPr>
              <a:t>4</a:t>
            </a:fld>
            <a:endParaRPr lang="en-US"/>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C67D3F-4B3F-4E36-9372-15BFD6AF54F3}" type="slidenum">
              <a:rPr lang="en-US"/>
              <a:pPr fontAlgn="base">
                <a:spcBef>
                  <a:spcPct val="0"/>
                </a:spcBef>
                <a:spcAft>
                  <a:spcPct val="0"/>
                </a:spcAft>
              </a:pPr>
              <a:t>60</a:t>
            </a:fld>
            <a:endParaRPr lang="en-US"/>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Recall that one device plays the role of a master. The device that initiates the data transfer on the bus by issuing read or write control signals is called as a master. The device that is being addressed by the master is called a slave or a target.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A4FCB3-9814-44C9-9833-15EF2640EE3A}" type="slidenum">
              <a:rPr lang="en-US"/>
              <a:pPr fontAlgn="base">
                <a:spcBef>
                  <a:spcPct val="0"/>
                </a:spcBef>
                <a:spcAft>
                  <a:spcPct val="0"/>
                </a:spcAft>
              </a:pPr>
              <a:t>68</a:t>
            </a:fld>
            <a:endParaRPr lang="en-US"/>
          </a:p>
        </p:txBody>
      </p:sp>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Slave-ready signal is an acknowledgement from the slave to the master to confirm that the valid data has been sent. Depending on when the slave-ready signal is asserted, the duration of the data transfer can change.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A27EC7-3259-4672-9DDF-15E95C2F7A14}" type="slidenum">
              <a:rPr lang="en-US"/>
              <a:pPr fontAlgn="base">
                <a:spcBef>
                  <a:spcPct val="0"/>
                </a:spcBef>
                <a:spcAft>
                  <a:spcPct val="0"/>
                </a:spcAft>
              </a:pPr>
              <a:t>5</a:t>
            </a:fld>
            <a:endParaRPr lang="en-US"/>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99329B-3D6B-47D0-AE83-4DA9A2A8DFB7}" type="slidenum">
              <a:rPr lang="en-US"/>
              <a:pPr fontAlgn="base">
                <a:spcBef>
                  <a:spcPct val="0"/>
                </a:spcBef>
                <a:spcAft>
                  <a:spcPct val="0"/>
                </a:spcAft>
              </a:pPr>
              <a:t>6</a:t>
            </a:fld>
            <a:endParaRPr lang="en-US"/>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2B1A36-56AC-4C74-99AC-B80D2A12240B}" type="slidenum">
              <a:rPr lang="en-US"/>
              <a:pPr fontAlgn="base">
                <a:spcBef>
                  <a:spcPct val="0"/>
                </a:spcBef>
                <a:spcAft>
                  <a:spcPct val="0"/>
                </a:spcAft>
              </a:pPr>
              <a:t>11</a:t>
            </a:fld>
            <a:endParaRPr lang="en-US"/>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6F6DB1-D1EA-4B1D-8664-87D0F052A862}" type="slidenum">
              <a:rPr lang="en-US"/>
              <a:pPr fontAlgn="base">
                <a:spcBef>
                  <a:spcPct val="0"/>
                </a:spcBef>
                <a:spcAft>
                  <a:spcPct val="0"/>
                </a:spcAft>
              </a:pPr>
              <a:t>12</a:t>
            </a:fld>
            <a:endParaRPr lang="en-US"/>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9CCDBA-37C6-4DB5-847D-0ECC12B14F8B}" type="slidenum">
              <a:rPr lang="en-US"/>
              <a:pPr fontAlgn="base">
                <a:spcBef>
                  <a:spcPct val="0"/>
                </a:spcBef>
                <a:spcAft>
                  <a:spcPct val="0"/>
                </a:spcAft>
              </a:pPr>
              <a:t>13</a:t>
            </a:fld>
            <a:endParaRPr lang="en-US"/>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108A11-6CD1-425C-BD6B-756638D885F9}" type="slidenum">
              <a:rPr lang="en-US"/>
              <a:pPr fontAlgn="base">
                <a:spcBef>
                  <a:spcPct val="0"/>
                </a:spcBef>
                <a:spcAft>
                  <a:spcPct val="0"/>
                </a:spcAft>
              </a:pPr>
              <a:t>14</a:t>
            </a:fld>
            <a:endParaRPr lang="en-US"/>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16629C-4987-45DE-83CE-A990C0009025}" type="slidenum">
              <a:rPr lang="en-US"/>
              <a:pPr fontAlgn="base">
                <a:spcBef>
                  <a:spcPct val="0"/>
                </a:spcBef>
                <a:spcAft>
                  <a:spcPct val="0"/>
                </a:spcAft>
              </a:pPr>
              <a:t>15</a:t>
            </a:fld>
            <a:endParaRPr lang="en-US"/>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419B49C4-DA0C-4A4F-975B-9AF63CBE7041}" type="datetimeFigureOut">
              <a:rPr lang="en-US"/>
              <a:pPr>
                <a:defRPr/>
              </a:pPr>
              <a:t>10/7/2016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16D85AE-6C52-4F64-8299-C2EE974CEF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5715D9C-354B-48F3-A884-9577E80BBC90}" type="datetimeFigureOut">
              <a:rPr lang="en-US"/>
              <a:pPr>
                <a:defRPr/>
              </a:pPr>
              <a:t>10/7/2016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11110E5-DF47-461F-9993-48C9116D1F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2C786FC-BA4D-4D30-8A48-5721EBBD712F}" type="datetimeFigureOut">
              <a:rPr lang="en-US"/>
              <a:pPr>
                <a:defRPr/>
              </a:pPr>
              <a:t>10/7/2016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084F1E4-580D-4165-9FB9-2A59030B77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B064FE-2C4D-4631-A1EA-07F1C4AE3568}" type="datetimeFigureOut">
              <a:rPr lang="en-US"/>
              <a:pPr>
                <a:defRPr/>
              </a:pPr>
              <a:t>10/7/2016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C5E1382-113F-4762-9A42-0AA6548708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EEFC73-43C0-4220-857D-DE7373CA3A2F}" type="datetimeFigureOut">
              <a:rPr lang="en-US"/>
              <a:pPr>
                <a:defRPr/>
              </a:pPr>
              <a:t>10/7/2016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38C07A-285F-4B49-B1C8-3C278CC9EC2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DA47CE2-F120-4F25-BB24-34433F69FC82}" type="datetimeFigureOut">
              <a:rPr lang="en-US"/>
              <a:pPr>
                <a:defRPr/>
              </a:pPr>
              <a:t>10/7/2016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0A4FDB7-1538-4BF0-BA63-6E3BBECF370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A8E14D84-C23C-474E-AC8D-4DD51EBE947E}" type="datetimeFigureOut">
              <a:rPr lang="en-US"/>
              <a:pPr>
                <a:defRPr/>
              </a:pPr>
              <a:t>10/7/2016</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F288D4A1-C0BA-4827-B2DC-55CA7BC551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03B54630-1210-4F36-8755-AE30D2BA6F8C}" type="datetimeFigureOut">
              <a:rPr lang="en-US"/>
              <a:pPr>
                <a:defRPr/>
              </a:pPr>
              <a:t>10/7/2016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D387A755-644F-4312-8EB5-A59EB02A7C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76E2787-AE28-4F56-9357-A1D626C16043}" type="datetimeFigureOut">
              <a:rPr lang="en-US"/>
              <a:pPr>
                <a:defRPr/>
              </a:pPr>
              <a:t>10/7/2016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3BCA609-466B-47F0-81D7-77671EA18E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1AF22FE-6C35-42D5-A1AD-38186137A087}" type="datetimeFigureOut">
              <a:rPr lang="en-US"/>
              <a:pPr>
                <a:defRPr/>
              </a:pPr>
              <a:t>10/7/2016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DBF153D-B11F-43B5-B758-D5FF379324A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62C42F0-3424-42E4-9E8A-7883ADC76D31}" type="datetimeFigureOut">
              <a:rPr lang="en-US"/>
              <a:pPr>
                <a:defRPr/>
              </a:pPr>
              <a:t>10/7/2016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3BD9269-FE2F-4DB5-B4D3-277A7CA853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0A8B7711-6237-4D35-B518-4F38907AD937}" type="datetimeFigureOut">
              <a:rPr lang="en-US"/>
              <a:pPr>
                <a:defRPr/>
              </a:pPr>
              <a:t>10/7/2016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0E9070C0-9CFE-47C1-9BA1-3C26D9F9A5DE}"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64"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INPUT/OUTPUT ORGANIZATION</a:t>
            </a:r>
            <a:endParaRPr lang="en-US" dirty="0"/>
          </a:p>
        </p:txBody>
      </p:sp>
      <p:sp>
        <p:nvSpPr>
          <p:cNvPr id="14338" name="Subtitle 2"/>
          <p:cNvSpPr>
            <a:spLocks noGrp="1"/>
          </p:cNvSpPr>
          <p:nvPr>
            <p:ph type="subTitle" idx="1"/>
          </p:nvPr>
        </p:nvSpPr>
        <p:spPr>
          <a:xfrm>
            <a:off x="533400" y="3228975"/>
            <a:ext cx="7854950" cy="1752600"/>
          </a:xfrm>
        </p:spPr>
        <p:txBody>
          <a:bodyPr/>
          <a:lstStyle/>
          <a:p>
            <a:pPr marR="0"/>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Interrupts</a:t>
            </a:r>
            <a:endParaRPr lang="en-US" dirty="0"/>
          </a:p>
        </p:txBody>
      </p:sp>
      <p:sp>
        <p:nvSpPr>
          <p:cNvPr id="24578" name="Subtitle 2"/>
          <p:cNvSpPr>
            <a:spLocks noGrp="1"/>
          </p:cNvSpPr>
          <p:nvPr>
            <p:ph type="subTitle" idx="1"/>
          </p:nvPr>
        </p:nvSpPr>
        <p:spPr>
          <a:xfrm>
            <a:off x="533400" y="3228975"/>
            <a:ext cx="7854950" cy="1752600"/>
          </a:xfrm>
        </p:spPr>
        <p:txBody>
          <a:bodyPr/>
          <a:lstStyle/>
          <a:p>
            <a:pPr marR="0"/>
            <a:r>
              <a:rPr lang="en-US"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b="1" smtClean="0"/>
              <a:t>SCSI Bus (Contd.,)</a:t>
            </a:r>
            <a:endParaRPr lang="en-US" smtClean="0"/>
          </a:p>
        </p:txBody>
      </p:sp>
      <p:sp>
        <p:nvSpPr>
          <p:cNvPr id="3" name="Content Placeholder 2"/>
          <p:cNvSpPr>
            <a:spLocks noGrp="1"/>
          </p:cNvSpPr>
          <p:nvPr>
            <p:ph idx="1"/>
          </p:nvPr>
        </p:nvSpPr>
        <p:spPr/>
        <p:txBody>
          <a:bodyPr>
            <a:normAutofit fontScale="92500"/>
          </a:bodyPr>
          <a:lstStyle/>
          <a:p>
            <a:pPr marL="880110" lvl="1" indent="-514350" fontAlgn="auto">
              <a:spcAft>
                <a:spcPts val="0"/>
              </a:spcAft>
              <a:buFont typeface="+mj-lt"/>
              <a:buAutoNum type="arabicPeriod" startAt="6"/>
              <a:defRPr/>
            </a:pPr>
            <a:r>
              <a:rPr lang="en-US" dirty="0" smtClean="0"/>
              <a:t>The target transfers the contents of the data buffer to the initiator and then suspends the connection again</a:t>
            </a:r>
          </a:p>
          <a:p>
            <a:pPr marL="880110" lvl="1" indent="-514350" fontAlgn="auto">
              <a:spcAft>
                <a:spcPts val="0"/>
              </a:spcAft>
              <a:buFont typeface="+mj-lt"/>
              <a:buAutoNum type="arabicPeriod" startAt="6"/>
              <a:defRPr/>
            </a:pPr>
            <a:r>
              <a:rPr lang="en-US" dirty="0" smtClean="0"/>
              <a:t>The target controller sends a command to the disk drive to perform another seek operation. Then, it transfers the contents of the second disk sector to the initiator as before. At the end of this transfers, the logical connection between the two controllers is terminated.</a:t>
            </a:r>
          </a:p>
          <a:p>
            <a:pPr marL="880110" lvl="1" indent="-514350" fontAlgn="auto">
              <a:spcAft>
                <a:spcPts val="0"/>
              </a:spcAft>
              <a:buFont typeface="+mj-lt"/>
              <a:buAutoNum type="arabicPeriod" startAt="6"/>
              <a:defRPr/>
            </a:pPr>
            <a:r>
              <a:rPr lang="en-US" dirty="0" smtClean="0"/>
              <a:t>As the initiator controller receives the data, it stores them into the main memory using the DMA approach.</a:t>
            </a:r>
          </a:p>
          <a:p>
            <a:pPr marL="880110" lvl="1" indent="-514350" fontAlgn="auto">
              <a:spcAft>
                <a:spcPts val="0"/>
              </a:spcAft>
              <a:buFont typeface="+mj-lt"/>
              <a:buAutoNum type="arabicPeriod" startAt="6"/>
              <a:defRPr/>
            </a:pPr>
            <a:r>
              <a:rPr lang="en-US" dirty="0" smtClean="0"/>
              <a:t>The SCSI controller sends as interrupt to the processor to inform it that the requested operation has been completed</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438400" y="6019800"/>
            <a:ext cx="3421063" cy="304800"/>
          </a:xfrm>
          <a:prstGeom prst="rect">
            <a:avLst/>
          </a:prstGeom>
          <a:noFill/>
          <a:ln w="9525">
            <a:noFill/>
            <a:miter lim="800000"/>
            <a:headEnd/>
            <a:tailEnd/>
          </a:ln>
        </p:spPr>
        <p:txBody>
          <a:bodyPr wrap="none" lIns="0" tIns="0" rIns="0" bIns="0">
            <a:spAutoFit/>
          </a:bodyPr>
          <a:lstStyle/>
          <a:p>
            <a:r>
              <a:rPr lang="en-US" sz="2000" b="1">
                <a:solidFill>
                  <a:srgbClr val="000000"/>
                </a:solidFill>
                <a:latin typeface="Computer Modern"/>
              </a:rPr>
              <a:t>Table 4.  The SCSI  bus signals.</a:t>
            </a:r>
            <a:endParaRPr lang="en-US" sz="2000" b="1">
              <a:latin typeface="Constantia" pitchFamily="18" charset="0"/>
            </a:endParaRPr>
          </a:p>
        </p:txBody>
      </p:sp>
      <p:sp>
        <p:nvSpPr>
          <p:cNvPr id="131074" name="Rectangle 66"/>
          <p:cNvSpPr>
            <a:spLocks noChangeArrowheads="1"/>
          </p:cNvSpPr>
          <p:nvPr/>
        </p:nvSpPr>
        <p:spPr bwMode="auto">
          <a:xfrm>
            <a:off x="681038" y="4681538"/>
            <a:ext cx="0" cy="212725"/>
          </a:xfrm>
          <a:prstGeom prst="rect">
            <a:avLst/>
          </a:prstGeom>
          <a:noFill/>
          <a:ln w="9525">
            <a:noFill/>
            <a:miter lim="800000"/>
            <a:headEnd/>
            <a:tailEnd/>
          </a:ln>
        </p:spPr>
        <p:txBody>
          <a:bodyPr wrap="none" lIns="0" tIns="0" rIns="0" bIns="0">
            <a:spAutoFit/>
          </a:bodyPr>
          <a:lstStyle/>
          <a:p>
            <a:endParaRPr lang="en-US" sz="1400">
              <a:latin typeface="Constantia" pitchFamily="18" charset="0"/>
            </a:endParaRPr>
          </a:p>
        </p:txBody>
      </p:sp>
      <p:sp>
        <p:nvSpPr>
          <p:cNvPr id="131075" name="Rectangle 67"/>
          <p:cNvSpPr>
            <a:spLocks noChangeArrowheads="1"/>
          </p:cNvSpPr>
          <p:nvPr/>
        </p:nvSpPr>
        <p:spPr bwMode="auto">
          <a:xfrm>
            <a:off x="833438" y="4681538"/>
            <a:ext cx="0" cy="212725"/>
          </a:xfrm>
          <a:prstGeom prst="rect">
            <a:avLst/>
          </a:prstGeom>
          <a:noFill/>
          <a:ln w="9525">
            <a:noFill/>
            <a:miter lim="800000"/>
            <a:headEnd/>
            <a:tailEnd/>
          </a:ln>
        </p:spPr>
        <p:txBody>
          <a:bodyPr wrap="none" lIns="0" tIns="0" rIns="0" bIns="0">
            <a:spAutoFit/>
          </a:bodyPr>
          <a:lstStyle/>
          <a:p>
            <a:endParaRPr lang="en-US" sz="1400">
              <a:latin typeface="Constantia" pitchFamily="18" charset="0"/>
            </a:endParaRPr>
          </a:p>
        </p:txBody>
      </p:sp>
      <p:grpSp>
        <p:nvGrpSpPr>
          <p:cNvPr id="131076" name="Group 243"/>
          <p:cNvGrpSpPr>
            <a:grpSpLocks/>
          </p:cNvGrpSpPr>
          <p:nvPr/>
        </p:nvGrpSpPr>
        <p:grpSpPr bwMode="auto">
          <a:xfrm>
            <a:off x="533400" y="1600200"/>
            <a:ext cx="6019800" cy="4244975"/>
            <a:chOff x="336" y="1008"/>
            <a:chExt cx="3792" cy="2674"/>
          </a:xfrm>
        </p:grpSpPr>
        <p:sp>
          <p:nvSpPr>
            <p:cNvPr id="131078" name="Rectangle 3"/>
            <p:cNvSpPr>
              <a:spLocks noChangeArrowheads="1"/>
            </p:cNvSpPr>
            <p:nvPr/>
          </p:nvSpPr>
          <p:spPr bwMode="auto">
            <a:xfrm>
              <a:off x="336" y="1008"/>
              <a:ext cx="3792" cy="1"/>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grpSp>
          <p:nvGrpSpPr>
            <p:cNvPr id="131079" name="Group 199"/>
            <p:cNvGrpSpPr>
              <a:grpSpLocks/>
            </p:cNvGrpSpPr>
            <p:nvPr/>
          </p:nvGrpSpPr>
          <p:grpSpPr bwMode="auto">
            <a:xfrm>
              <a:off x="388" y="1046"/>
              <a:ext cx="1857" cy="134"/>
              <a:chOff x="591" y="1083"/>
              <a:chExt cx="1580" cy="93"/>
            </a:xfrm>
          </p:grpSpPr>
          <p:sp>
            <p:nvSpPr>
              <p:cNvPr id="131171" name="Rectangle 4"/>
              <p:cNvSpPr>
                <a:spLocks noChangeArrowheads="1"/>
              </p:cNvSpPr>
              <p:nvPr/>
            </p:nvSpPr>
            <p:spPr bwMode="auto">
              <a:xfrm>
                <a:off x="591" y="1083"/>
                <a:ext cx="376" cy="93"/>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Category</a:t>
                </a:r>
                <a:endParaRPr lang="en-US" sz="1400" b="1">
                  <a:latin typeface="Constantia" pitchFamily="18" charset="0"/>
                </a:endParaRPr>
              </a:p>
            </p:txBody>
          </p:sp>
          <p:sp>
            <p:nvSpPr>
              <p:cNvPr id="131172" name="Rectangle 5"/>
              <p:cNvSpPr>
                <a:spLocks noChangeArrowheads="1"/>
              </p:cNvSpPr>
              <p:nvPr/>
            </p:nvSpPr>
            <p:spPr bwMode="auto">
              <a:xfrm>
                <a:off x="1206" y="1083"/>
                <a:ext cx="239" cy="93"/>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Name</a:t>
                </a:r>
                <a:endParaRPr lang="en-US" sz="1400" b="1">
                  <a:latin typeface="Constantia" pitchFamily="18" charset="0"/>
                </a:endParaRPr>
              </a:p>
            </p:txBody>
          </p:sp>
          <p:sp>
            <p:nvSpPr>
              <p:cNvPr id="131173" name="Rectangle 6"/>
              <p:cNvSpPr>
                <a:spLocks noChangeArrowheads="1"/>
              </p:cNvSpPr>
              <p:nvPr/>
            </p:nvSpPr>
            <p:spPr bwMode="auto">
              <a:xfrm>
                <a:off x="1822" y="1083"/>
                <a:ext cx="58" cy="93"/>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F</a:t>
                </a:r>
                <a:endParaRPr lang="en-US" sz="1400" b="1">
                  <a:latin typeface="Constantia" pitchFamily="18" charset="0"/>
                </a:endParaRPr>
              </a:p>
            </p:txBody>
          </p:sp>
          <p:sp>
            <p:nvSpPr>
              <p:cNvPr id="131174" name="Rectangle 7"/>
              <p:cNvSpPr>
                <a:spLocks noChangeArrowheads="1"/>
              </p:cNvSpPr>
              <p:nvPr/>
            </p:nvSpPr>
            <p:spPr bwMode="auto">
              <a:xfrm>
                <a:off x="1865" y="1083"/>
                <a:ext cx="306" cy="93"/>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unction</a:t>
                </a:r>
                <a:endParaRPr lang="en-US" sz="1400" b="1">
                  <a:latin typeface="Constantia" pitchFamily="18" charset="0"/>
                </a:endParaRPr>
              </a:p>
            </p:txBody>
          </p:sp>
        </p:grpSp>
        <p:sp>
          <p:nvSpPr>
            <p:cNvPr id="131080" name="Rectangle 8"/>
            <p:cNvSpPr>
              <a:spLocks noChangeArrowheads="1"/>
            </p:cNvSpPr>
            <p:nvPr/>
          </p:nvSpPr>
          <p:spPr bwMode="auto">
            <a:xfrm>
              <a:off x="336" y="1262"/>
              <a:ext cx="3792" cy="1"/>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31081" name="Rectangle 9"/>
            <p:cNvSpPr>
              <a:spLocks noChangeArrowheads="1"/>
            </p:cNvSpPr>
            <p:nvPr/>
          </p:nvSpPr>
          <p:spPr bwMode="auto">
            <a:xfrm>
              <a:off x="388" y="1299"/>
              <a:ext cx="21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sz="1400">
                <a:latin typeface="Constantia" pitchFamily="18" charset="0"/>
              </a:endParaRPr>
            </a:p>
          </p:txBody>
        </p:sp>
        <p:sp>
          <p:nvSpPr>
            <p:cNvPr id="131082" name="Rectangle 10"/>
            <p:cNvSpPr>
              <a:spLocks noChangeArrowheads="1"/>
            </p:cNvSpPr>
            <p:nvPr/>
          </p:nvSpPr>
          <p:spPr bwMode="auto">
            <a:xfrm>
              <a:off x="1194" y="1299"/>
              <a:ext cx="28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DB(0)</a:t>
              </a:r>
              <a:endParaRPr lang="en-US" sz="1400">
                <a:latin typeface="Constantia" pitchFamily="18" charset="0"/>
              </a:endParaRPr>
            </a:p>
          </p:txBody>
        </p:sp>
        <p:sp>
          <p:nvSpPr>
            <p:cNvPr id="131083" name="Rectangle 11"/>
            <p:cNvSpPr>
              <a:spLocks noChangeArrowheads="1"/>
            </p:cNvSpPr>
            <p:nvPr/>
          </p:nvSpPr>
          <p:spPr bwMode="auto">
            <a:xfrm>
              <a:off x="1514" y="1299"/>
              <a:ext cx="87"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1084" name="Rectangle 12"/>
            <p:cNvSpPr>
              <a:spLocks noChangeArrowheads="1"/>
            </p:cNvSpPr>
            <p:nvPr/>
          </p:nvSpPr>
          <p:spPr bwMode="auto">
            <a:xfrm>
              <a:off x="1194" y="1451"/>
              <a:ext cx="28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DB(7)</a:t>
              </a:r>
              <a:endParaRPr lang="en-US" sz="1400">
                <a:latin typeface="Constantia" pitchFamily="18" charset="0"/>
              </a:endParaRPr>
            </a:p>
          </p:txBody>
        </p:sp>
        <p:sp>
          <p:nvSpPr>
            <p:cNvPr id="131085" name="Rectangle 13"/>
            <p:cNvSpPr>
              <a:spLocks noChangeArrowheads="1"/>
            </p:cNvSpPr>
            <p:nvPr/>
          </p:nvSpPr>
          <p:spPr bwMode="auto">
            <a:xfrm>
              <a:off x="1835" y="1299"/>
              <a:ext cx="21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sz="1400">
                <a:latin typeface="Constantia" pitchFamily="18" charset="0"/>
              </a:endParaRPr>
            </a:p>
          </p:txBody>
        </p:sp>
        <p:sp>
          <p:nvSpPr>
            <p:cNvPr id="131086" name="Rectangle 14"/>
            <p:cNvSpPr>
              <a:spLocks noChangeArrowheads="1"/>
            </p:cNvSpPr>
            <p:nvPr/>
          </p:nvSpPr>
          <p:spPr bwMode="auto">
            <a:xfrm>
              <a:off x="2083" y="1299"/>
              <a:ext cx="24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lines:</a:t>
              </a:r>
              <a:endParaRPr lang="en-US" sz="1400">
                <a:latin typeface="Constantia" pitchFamily="18" charset="0"/>
              </a:endParaRPr>
            </a:p>
          </p:txBody>
        </p:sp>
        <p:sp>
          <p:nvSpPr>
            <p:cNvPr id="131087" name="Rectangle 15"/>
            <p:cNvSpPr>
              <a:spLocks noChangeArrowheads="1"/>
            </p:cNvSpPr>
            <p:nvPr/>
          </p:nvSpPr>
          <p:spPr bwMode="auto">
            <a:xfrm>
              <a:off x="2348" y="1299"/>
              <a:ext cx="255"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Carry</a:t>
              </a:r>
              <a:endParaRPr lang="en-US" sz="1400">
                <a:latin typeface="Constantia" pitchFamily="18" charset="0"/>
              </a:endParaRPr>
            </a:p>
          </p:txBody>
        </p:sp>
        <p:sp>
          <p:nvSpPr>
            <p:cNvPr id="131088" name="Rectangle 16"/>
            <p:cNvSpPr>
              <a:spLocks noChangeArrowheads="1"/>
            </p:cNvSpPr>
            <p:nvPr/>
          </p:nvSpPr>
          <p:spPr bwMode="auto">
            <a:xfrm>
              <a:off x="2670" y="1299"/>
              <a:ext cx="16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one</a:t>
              </a:r>
              <a:endParaRPr lang="en-US" sz="1400">
                <a:latin typeface="Constantia" pitchFamily="18" charset="0"/>
              </a:endParaRPr>
            </a:p>
          </p:txBody>
        </p:sp>
        <p:sp>
          <p:nvSpPr>
            <p:cNvPr id="131089" name="Rectangle 17"/>
            <p:cNvSpPr>
              <a:spLocks noChangeArrowheads="1"/>
            </p:cNvSpPr>
            <p:nvPr/>
          </p:nvSpPr>
          <p:spPr bwMode="auto">
            <a:xfrm>
              <a:off x="2872" y="1299"/>
              <a:ext cx="5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sz="1400">
                <a:latin typeface="Constantia" pitchFamily="18" charset="0"/>
              </a:endParaRPr>
            </a:p>
          </p:txBody>
        </p:sp>
        <p:sp>
          <p:nvSpPr>
            <p:cNvPr id="131090" name="Rectangle 18"/>
            <p:cNvSpPr>
              <a:spLocks noChangeArrowheads="1"/>
            </p:cNvSpPr>
            <p:nvPr/>
          </p:nvSpPr>
          <p:spPr bwMode="auto">
            <a:xfrm>
              <a:off x="2934" y="1299"/>
              <a:ext cx="13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yte</a:t>
              </a:r>
              <a:endParaRPr lang="en-US" sz="1400">
                <a:latin typeface="Constantia" pitchFamily="18" charset="0"/>
              </a:endParaRPr>
            </a:p>
          </p:txBody>
        </p:sp>
        <p:sp>
          <p:nvSpPr>
            <p:cNvPr id="131091" name="Rectangle 19"/>
            <p:cNvSpPr>
              <a:spLocks noChangeArrowheads="1"/>
            </p:cNvSpPr>
            <p:nvPr/>
          </p:nvSpPr>
          <p:spPr bwMode="auto">
            <a:xfrm>
              <a:off x="3123" y="1299"/>
              <a:ext cx="9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of</a:t>
              </a:r>
              <a:endParaRPr lang="en-US" sz="1400">
                <a:latin typeface="Constantia" pitchFamily="18" charset="0"/>
              </a:endParaRPr>
            </a:p>
          </p:txBody>
        </p:sp>
        <p:sp>
          <p:nvSpPr>
            <p:cNvPr id="131092" name="Rectangle 20"/>
            <p:cNvSpPr>
              <a:spLocks noChangeArrowheads="1"/>
            </p:cNvSpPr>
            <p:nvPr/>
          </p:nvSpPr>
          <p:spPr bwMode="auto">
            <a:xfrm>
              <a:off x="3264" y="1299"/>
              <a:ext cx="52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information</a:t>
              </a:r>
              <a:endParaRPr lang="en-US" sz="1400">
                <a:latin typeface="Constantia" pitchFamily="18" charset="0"/>
              </a:endParaRPr>
            </a:p>
          </p:txBody>
        </p:sp>
        <p:sp>
          <p:nvSpPr>
            <p:cNvPr id="131093" name="Rectangle 21"/>
            <p:cNvSpPr>
              <a:spLocks noChangeArrowheads="1"/>
            </p:cNvSpPr>
            <p:nvPr/>
          </p:nvSpPr>
          <p:spPr bwMode="auto">
            <a:xfrm>
              <a:off x="1835" y="1451"/>
              <a:ext cx="2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during</a:t>
              </a:r>
              <a:endParaRPr lang="en-US" sz="1400">
                <a:latin typeface="Constantia" pitchFamily="18" charset="0"/>
              </a:endParaRPr>
            </a:p>
          </p:txBody>
        </p:sp>
        <p:sp>
          <p:nvSpPr>
            <p:cNvPr id="131094" name="Rectangle 22"/>
            <p:cNvSpPr>
              <a:spLocks noChangeArrowheads="1"/>
            </p:cNvSpPr>
            <p:nvPr/>
          </p:nvSpPr>
          <p:spPr bwMode="auto">
            <a:xfrm>
              <a:off x="2154" y="1451"/>
              <a:ext cx="1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1095" name="Rectangle 23"/>
            <p:cNvSpPr>
              <a:spLocks noChangeArrowheads="1"/>
            </p:cNvSpPr>
            <p:nvPr/>
          </p:nvSpPr>
          <p:spPr bwMode="auto">
            <a:xfrm>
              <a:off x="2331" y="1451"/>
              <a:ext cx="52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information</a:t>
              </a:r>
              <a:endParaRPr lang="en-US" sz="1400">
                <a:latin typeface="Constantia" pitchFamily="18" charset="0"/>
              </a:endParaRPr>
            </a:p>
          </p:txBody>
        </p:sp>
        <p:sp>
          <p:nvSpPr>
            <p:cNvPr id="131096" name="Rectangle 24"/>
            <p:cNvSpPr>
              <a:spLocks noChangeArrowheads="1"/>
            </p:cNvSpPr>
            <p:nvPr/>
          </p:nvSpPr>
          <p:spPr bwMode="auto">
            <a:xfrm>
              <a:off x="2922" y="1451"/>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sz="1400">
                <a:latin typeface="Constantia" pitchFamily="18" charset="0"/>
              </a:endParaRPr>
            </a:p>
          </p:txBody>
        </p:sp>
        <p:sp>
          <p:nvSpPr>
            <p:cNvPr id="131097" name="Rectangle 25"/>
            <p:cNvSpPr>
              <a:spLocks noChangeArrowheads="1"/>
            </p:cNvSpPr>
            <p:nvPr/>
          </p:nvSpPr>
          <p:spPr bwMode="auto">
            <a:xfrm>
              <a:off x="3344" y="1450"/>
              <a:ext cx="2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phase</a:t>
              </a:r>
              <a:endParaRPr lang="en-US" sz="1400">
                <a:latin typeface="Constantia" pitchFamily="18" charset="0"/>
              </a:endParaRPr>
            </a:p>
          </p:txBody>
        </p:sp>
        <p:sp>
          <p:nvSpPr>
            <p:cNvPr id="131098" name="Rectangle 26"/>
            <p:cNvSpPr>
              <a:spLocks noChangeArrowheads="1"/>
            </p:cNvSpPr>
            <p:nvPr/>
          </p:nvSpPr>
          <p:spPr bwMode="auto">
            <a:xfrm>
              <a:off x="3677" y="1451"/>
              <a:ext cx="16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sz="1400">
                <a:latin typeface="Constantia" pitchFamily="18" charset="0"/>
              </a:endParaRPr>
            </a:p>
          </p:txBody>
        </p:sp>
        <p:sp>
          <p:nvSpPr>
            <p:cNvPr id="131099" name="Rectangle 27"/>
            <p:cNvSpPr>
              <a:spLocks noChangeArrowheads="1"/>
            </p:cNvSpPr>
            <p:nvPr/>
          </p:nvSpPr>
          <p:spPr bwMode="auto">
            <a:xfrm>
              <a:off x="1835" y="1604"/>
              <a:ext cx="1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iden</a:t>
              </a:r>
              <a:endParaRPr lang="en-US" sz="1400">
                <a:latin typeface="Constantia" pitchFamily="18" charset="0"/>
              </a:endParaRPr>
            </a:p>
          </p:txBody>
        </p:sp>
        <p:sp>
          <p:nvSpPr>
            <p:cNvPr id="131100" name="Rectangle 28"/>
            <p:cNvSpPr>
              <a:spLocks noChangeArrowheads="1"/>
            </p:cNvSpPr>
            <p:nvPr/>
          </p:nvSpPr>
          <p:spPr bwMode="auto">
            <a:xfrm>
              <a:off x="2064" y="1604"/>
              <a:ext cx="1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tify</a:t>
              </a:r>
              <a:endParaRPr lang="en-US" sz="1400">
                <a:latin typeface="Constantia" pitchFamily="18" charset="0"/>
              </a:endParaRPr>
            </a:p>
          </p:txBody>
        </p:sp>
        <p:sp>
          <p:nvSpPr>
            <p:cNvPr id="131101" name="Rectangle 29"/>
            <p:cNvSpPr>
              <a:spLocks noChangeArrowheads="1"/>
            </p:cNvSpPr>
            <p:nvPr/>
          </p:nvSpPr>
          <p:spPr bwMode="auto">
            <a:xfrm>
              <a:off x="2299" y="1604"/>
              <a:ext cx="2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device</a:t>
              </a:r>
              <a:endParaRPr lang="en-US" sz="1400">
                <a:latin typeface="Constantia" pitchFamily="18" charset="0"/>
              </a:endParaRPr>
            </a:p>
          </p:txBody>
        </p:sp>
        <p:sp>
          <p:nvSpPr>
            <p:cNvPr id="131102" name="Rectangle 30"/>
            <p:cNvSpPr>
              <a:spLocks noChangeArrowheads="1"/>
            </p:cNvSpPr>
            <p:nvPr/>
          </p:nvSpPr>
          <p:spPr bwMode="auto">
            <a:xfrm>
              <a:off x="2636" y="1604"/>
              <a:ext cx="2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during</a:t>
              </a:r>
              <a:endParaRPr lang="en-US" sz="1400">
                <a:latin typeface="Constantia" pitchFamily="18" charset="0"/>
              </a:endParaRPr>
            </a:p>
          </p:txBody>
        </p:sp>
        <p:sp>
          <p:nvSpPr>
            <p:cNvPr id="131103" name="Rectangle 31"/>
            <p:cNvSpPr>
              <a:spLocks noChangeArrowheads="1"/>
            </p:cNvSpPr>
            <p:nvPr/>
          </p:nvSpPr>
          <p:spPr bwMode="auto">
            <a:xfrm>
              <a:off x="2963" y="1604"/>
              <a:ext cx="4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arbitration,</a:t>
              </a:r>
              <a:endParaRPr lang="en-US" sz="1400">
                <a:latin typeface="Constantia" pitchFamily="18" charset="0"/>
              </a:endParaRPr>
            </a:p>
          </p:txBody>
        </p:sp>
        <p:sp>
          <p:nvSpPr>
            <p:cNvPr id="131104" name="Rectangle 32"/>
            <p:cNvSpPr>
              <a:spLocks noChangeArrowheads="1"/>
            </p:cNvSpPr>
            <p:nvPr/>
          </p:nvSpPr>
          <p:spPr bwMode="auto">
            <a:xfrm>
              <a:off x="3489" y="1604"/>
              <a:ext cx="39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selection</a:t>
              </a:r>
              <a:endParaRPr lang="en-US" sz="1400">
                <a:latin typeface="Constantia" pitchFamily="18" charset="0"/>
              </a:endParaRPr>
            </a:p>
          </p:txBody>
        </p:sp>
        <p:sp>
          <p:nvSpPr>
            <p:cNvPr id="131105" name="Rectangle 33"/>
            <p:cNvSpPr>
              <a:spLocks noChangeArrowheads="1"/>
            </p:cNvSpPr>
            <p:nvPr/>
          </p:nvSpPr>
          <p:spPr bwMode="auto">
            <a:xfrm>
              <a:off x="3966" y="1604"/>
              <a:ext cx="1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sz="1400">
                <a:latin typeface="Constantia" pitchFamily="18" charset="0"/>
              </a:endParaRPr>
            </a:p>
          </p:txBody>
        </p:sp>
        <p:sp>
          <p:nvSpPr>
            <p:cNvPr id="131106" name="Rectangle 34"/>
            <p:cNvSpPr>
              <a:spLocks noChangeArrowheads="1"/>
            </p:cNvSpPr>
            <p:nvPr/>
          </p:nvSpPr>
          <p:spPr bwMode="auto">
            <a:xfrm>
              <a:off x="1835" y="1755"/>
              <a:ext cx="48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reselection</a:t>
              </a:r>
              <a:endParaRPr lang="en-US" sz="1400">
                <a:latin typeface="Constantia" pitchFamily="18" charset="0"/>
              </a:endParaRPr>
            </a:p>
          </p:txBody>
        </p:sp>
        <p:sp>
          <p:nvSpPr>
            <p:cNvPr id="131107" name="Rectangle 35"/>
            <p:cNvSpPr>
              <a:spLocks noChangeArrowheads="1"/>
            </p:cNvSpPr>
            <p:nvPr/>
          </p:nvSpPr>
          <p:spPr bwMode="auto">
            <a:xfrm>
              <a:off x="2485" y="1755"/>
              <a:ext cx="299"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phases</a:t>
              </a:r>
              <a:endParaRPr lang="en-US" sz="1400">
                <a:latin typeface="Constantia" pitchFamily="18" charset="0"/>
              </a:endParaRPr>
            </a:p>
          </p:txBody>
        </p:sp>
        <p:sp>
          <p:nvSpPr>
            <p:cNvPr id="131108" name="Rectangle 36"/>
            <p:cNvSpPr>
              <a:spLocks noChangeArrowheads="1"/>
            </p:cNvSpPr>
            <p:nvPr/>
          </p:nvSpPr>
          <p:spPr bwMode="auto">
            <a:xfrm>
              <a:off x="1194" y="1934"/>
              <a:ext cx="29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DB(P)</a:t>
              </a:r>
              <a:endParaRPr lang="en-US" sz="1400">
                <a:latin typeface="Constantia" pitchFamily="18" charset="0"/>
              </a:endParaRPr>
            </a:p>
          </p:txBody>
        </p:sp>
        <p:sp>
          <p:nvSpPr>
            <p:cNvPr id="131109" name="Rectangle 37"/>
            <p:cNvSpPr>
              <a:spLocks noChangeArrowheads="1"/>
            </p:cNvSpPr>
            <p:nvPr/>
          </p:nvSpPr>
          <p:spPr bwMode="auto">
            <a:xfrm>
              <a:off x="1835" y="1934"/>
              <a:ext cx="6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P</a:t>
              </a:r>
              <a:endParaRPr lang="en-US" sz="1400">
                <a:latin typeface="Constantia" pitchFamily="18" charset="0"/>
              </a:endParaRPr>
            </a:p>
          </p:txBody>
        </p:sp>
        <p:sp>
          <p:nvSpPr>
            <p:cNvPr id="131110" name="Rectangle 38"/>
            <p:cNvSpPr>
              <a:spLocks noChangeArrowheads="1"/>
            </p:cNvSpPr>
            <p:nvPr/>
          </p:nvSpPr>
          <p:spPr bwMode="auto">
            <a:xfrm>
              <a:off x="1896" y="1934"/>
              <a:ext cx="149"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arit</a:t>
              </a:r>
              <a:endParaRPr lang="en-US" sz="1400">
                <a:latin typeface="Constantia" pitchFamily="18" charset="0"/>
              </a:endParaRPr>
            </a:p>
          </p:txBody>
        </p:sp>
        <p:sp>
          <p:nvSpPr>
            <p:cNvPr id="131111" name="Rectangle 39"/>
            <p:cNvSpPr>
              <a:spLocks noChangeArrowheads="1"/>
            </p:cNvSpPr>
            <p:nvPr/>
          </p:nvSpPr>
          <p:spPr bwMode="auto">
            <a:xfrm>
              <a:off x="2056" y="1929"/>
              <a:ext cx="5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sz="1400">
                <a:latin typeface="Constantia" pitchFamily="18" charset="0"/>
              </a:endParaRPr>
            </a:p>
          </p:txBody>
        </p:sp>
        <p:sp>
          <p:nvSpPr>
            <p:cNvPr id="131112" name="Rectangle 40"/>
            <p:cNvSpPr>
              <a:spLocks noChangeArrowheads="1"/>
            </p:cNvSpPr>
            <p:nvPr/>
          </p:nvSpPr>
          <p:spPr bwMode="auto">
            <a:xfrm>
              <a:off x="2120" y="1934"/>
              <a:ext cx="11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bit</a:t>
              </a:r>
              <a:endParaRPr lang="en-US" sz="1400">
                <a:latin typeface="Constantia" pitchFamily="18" charset="0"/>
              </a:endParaRPr>
            </a:p>
          </p:txBody>
        </p:sp>
        <p:sp>
          <p:nvSpPr>
            <p:cNvPr id="131113" name="Rectangle 41"/>
            <p:cNvSpPr>
              <a:spLocks noChangeArrowheads="1"/>
            </p:cNvSpPr>
            <p:nvPr/>
          </p:nvSpPr>
          <p:spPr bwMode="auto">
            <a:xfrm>
              <a:off x="2275" y="1934"/>
              <a:ext cx="130"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for</a:t>
              </a:r>
              <a:endParaRPr lang="en-US" sz="1400">
                <a:latin typeface="Constantia" pitchFamily="18" charset="0"/>
              </a:endParaRPr>
            </a:p>
          </p:txBody>
        </p:sp>
        <p:sp>
          <p:nvSpPr>
            <p:cNvPr id="131114" name="Rectangle 42"/>
            <p:cNvSpPr>
              <a:spLocks noChangeArrowheads="1"/>
            </p:cNvSpPr>
            <p:nvPr/>
          </p:nvSpPr>
          <p:spPr bwMode="auto">
            <a:xfrm>
              <a:off x="2441" y="1934"/>
              <a:ext cx="137"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1115" name="Rectangle 43"/>
            <p:cNvSpPr>
              <a:spLocks noChangeArrowheads="1"/>
            </p:cNvSpPr>
            <p:nvPr/>
          </p:nvSpPr>
          <p:spPr bwMode="auto">
            <a:xfrm>
              <a:off x="2616" y="1934"/>
              <a:ext cx="187"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sz="1400">
                <a:latin typeface="Constantia" pitchFamily="18" charset="0"/>
              </a:endParaRPr>
            </a:p>
          </p:txBody>
        </p:sp>
        <p:sp>
          <p:nvSpPr>
            <p:cNvPr id="131116" name="Rectangle 44"/>
            <p:cNvSpPr>
              <a:spLocks noChangeArrowheads="1"/>
            </p:cNvSpPr>
            <p:nvPr/>
          </p:nvSpPr>
          <p:spPr bwMode="auto">
            <a:xfrm>
              <a:off x="2854" y="1934"/>
              <a:ext cx="15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bus</a:t>
              </a:r>
              <a:endParaRPr lang="en-US" sz="1400">
                <a:latin typeface="Constantia" pitchFamily="18" charset="0"/>
              </a:endParaRPr>
            </a:p>
          </p:txBody>
        </p:sp>
        <p:sp>
          <p:nvSpPr>
            <p:cNvPr id="131117" name="Rectangle 45"/>
            <p:cNvSpPr>
              <a:spLocks noChangeArrowheads="1"/>
            </p:cNvSpPr>
            <p:nvPr/>
          </p:nvSpPr>
          <p:spPr bwMode="auto">
            <a:xfrm>
              <a:off x="336" y="2123"/>
              <a:ext cx="3792" cy="2"/>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31118" name="Rectangle 46"/>
            <p:cNvSpPr>
              <a:spLocks noChangeArrowheads="1"/>
            </p:cNvSpPr>
            <p:nvPr/>
          </p:nvSpPr>
          <p:spPr bwMode="auto">
            <a:xfrm>
              <a:off x="388" y="2149"/>
              <a:ext cx="26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Phase</a:t>
              </a:r>
              <a:endParaRPr lang="en-US" sz="1400">
                <a:latin typeface="Constantia" pitchFamily="18" charset="0"/>
              </a:endParaRPr>
            </a:p>
          </p:txBody>
        </p:sp>
        <p:sp>
          <p:nvSpPr>
            <p:cNvPr id="131119" name="Rectangle 47"/>
            <p:cNvSpPr>
              <a:spLocks noChangeArrowheads="1"/>
            </p:cNvSpPr>
            <p:nvPr/>
          </p:nvSpPr>
          <p:spPr bwMode="auto">
            <a:xfrm>
              <a:off x="1194" y="2149"/>
              <a:ext cx="21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BSY</a:t>
              </a:r>
              <a:endParaRPr lang="en-US" sz="1400">
                <a:latin typeface="Constantia" pitchFamily="18" charset="0"/>
              </a:endParaRPr>
            </a:p>
          </p:txBody>
        </p:sp>
        <p:sp>
          <p:nvSpPr>
            <p:cNvPr id="131120" name="Rectangle 48"/>
            <p:cNvSpPr>
              <a:spLocks noChangeArrowheads="1"/>
            </p:cNvSpPr>
            <p:nvPr/>
          </p:nvSpPr>
          <p:spPr bwMode="auto">
            <a:xfrm>
              <a:off x="1835" y="2149"/>
              <a:ext cx="26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Busy:</a:t>
              </a:r>
              <a:endParaRPr lang="en-US" sz="1400">
                <a:latin typeface="Constantia" pitchFamily="18" charset="0"/>
              </a:endParaRPr>
            </a:p>
          </p:txBody>
        </p:sp>
        <p:sp>
          <p:nvSpPr>
            <p:cNvPr id="131121" name="Rectangle 49"/>
            <p:cNvSpPr>
              <a:spLocks noChangeArrowheads="1"/>
            </p:cNvSpPr>
            <p:nvPr/>
          </p:nvSpPr>
          <p:spPr bwMode="auto">
            <a:xfrm>
              <a:off x="2138" y="2149"/>
              <a:ext cx="39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1122" name="Rectangle 50"/>
            <p:cNvSpPr>
              <a:spLocks noChangeArrowheads="1"/>
            </p:cNvSpPr>
            <p:nvPr/>
          </p:nvSpPr>
          <p:spPr bwMode="auto">
            <a:xfrm>
              <a:off x="2637" y="2149"/>
              <a:ext cx="24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when</a:t>
              </a:r>
              <a:endParaRPr lang="en-US" sz="1400">
                <a:latin typeface="Constantia" pitchFamily="18" charset="0"/>
              </a:endParaRPr>
            </a:p>
          </p:txBody>
        </p:sp>
        <p:sp>
          <p:nvSpPr>
            <p:cNvPr id="131123" name="Rectangle 51"/>
            <p:cNvSpPr>
              <a:spLocks noChangeArrowheads="1"/>
            </p:cNvSpPr>
            <p:nvPr/>
          </p:nvSpPr>
          <p:spPr bwMode="auto">
            <a:xfrm>
              <a:off x="2935" y="2149"/>
              <a:ext cx="137"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1124" name="Rectangle 52"/>
            <p:cNvSpPr>
              <a:spLocks noChangeArrowheads="1"/>
            </p:cNvSpPr>
            <p:nvPr/>
          </p:nvSpPr>
          <p:spPr bwMode="auto">
            <a:xfrm>
              <a:off x="3108" y="2149"/>
              <a:ext cx="156"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bus</a:t>
              </a:r>
              <a:endParaRPr lang="en-US" sz="1400">
                <a:latin typeface="Constantia" pitchFamily="18" charset="0"/>
              </a:endParaRPr>
            </a:p>
          </p:txBody>
        </p:sp>
        <p:sp>
          <p:nvSpPr>
            <p:cNvPr id="131125" name="Rectangle 53"/>
            <p:cNvSpPr>
              <a:spLocks noChangeArrowheads="1"/>
            </p:cNvSpPr>
            <p:nvPr/>
          </p:nvSpPr>
          <p:spPr bwMode="auto">
            <a:xfrm>
              <a:off x="3312" y="2149"/>
              <a:ext cx="75"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is</a:t>
              </a:r>
              <a:endParaRPr lang="en-US" sz="1400">
                <a:latin typeface="Constantia" pitchFamily="18" charset="0"/>
              </a:endParaRPr>
            </a:p>
          </p:txBody>
        </p:sp>
        <p:sp>
          <p:nvSpPr>
            <p:cNvPr id="131126" name="Rectangle 54"/>
            <p:cNvSpPr>
              <a:spLocks noChangeArrowheads="1"/>
            </p:cNvSpPr>
            <p:nvPr/>
          </p:nvSpPr>
          <p:spPr bwMode="auto">
            <a:xfrm>
              <a:off x="3408" y="2149"/>
              <a:ext cx="144"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not</a:t>
              </a:r>
              <a:endParaRPr lang="en-US" sz="1400">
                <a:latin typeface="Constantia" pitchFamily="18" charset="0"/>
              </a:endParaRPr>
            </a:p>
          </p:txBody>
        </p:sp>
        <p:sp>
          <p:nvSpPr>
            <p:cNvPr id="131127" name="Rectangle 55"/>
            <p:cNvSpPr>
              <a:spLocks noChangeArrowheads="1"/>
            </p:cNvSpPr>
            <p:nvPr/>
          </p:nvSpPr>
          <p:spPr bwMode="auto">
            <a:xfrm>
              <a:off x="3570" y="2149"/>
              <a:ext cx="174"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free</a:t>
              </a:r>
              <a:endParaRPr lang="en-US" sz="1400">
                <a:latin typeface="Constantia" pitchFamily="18" charset="0"/>
              </a:endParaRPr>
            </a:p>
          </p:txBody>
        </p:sp>
        <p:sp>
          <p:nvSpPr>
            <p:cNvPr id="131128" name="Rectangle 56"/>
            <p:cNvSpPr>
              <a:spLocks noChangeArrowheads="1"/>
            </p:cNvSpPr>
            <p:nvPr/>
          </p:nvSpPr>
          <p:spPr bwMode="auto">
            <a:xfrm>
              <a:off x="1194" y="2403"/>
              <a:ext cx="19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SEL</a:t>
              </a:r>
              <a:endParaRPr lang="en-US" sz="1400">
                <a:latin typeface="Constantia" pitchFamily="18" charset="0"/>
              </a:endParaRPr>
            </a:p>
          </p:txBody>
        </p:sp>
        <p:sp>
          <p:nvSpPr>
            <p:cNvPr id="131129" name="Rectangle 57"/>
            <p:cNvSpPr>
              <a:spLocks noChangeArrowheads="1"/>
            </p:cNvSpPr>
            <p:nvPr/>
          </p:nvSpPr>
          <p:spPr bwMode="auto">
            <a:xfrm>
              <a:off x="1835" y="2403"/>
              <a:ext cx="44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Selection:</a:t>
              </a:r>
              <a:endParaRPr lang="en-US" sz="1400">
                <a:latin typeface="Constantia" pitchFamily="18" charset="0"/>
              </a:endParaRPr>
            </a:p>
          </p:txBody>
        </p:sp>
        <p:sp>
          <p:nvSpPr>
            <p:cNvPr id="131130" name="Rectangle 58"/>
            <p:cNvSpPr>
              <a:spLocks noChangeArrowheads="1"/>
            </p:cNvSpPr>
            <p:nvPr/>
          </p:nvSpPr>
          <p:spPr bwMode="auto">
            <a:xfrm>
              <a:off x="2343" y="2403"/>
              <a:ext cx="39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1131" name="Rectangle 59"/>
            <p:cNvSpPr>
              <a:spLocks noChangeArrowheads="1"/>
            </p:cNvSpPr>
            <p:nvPr/>
          </p:nvSpPr>
          <p:spPr bwMode="auto">
            <a:xfrm>
              <a:off x="2779" y="2403"/>
              <a:ext cx="293"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during</a:t>
              </a:r>
              <a:endParaRPr lang="en-US" sz="1400">
                <a:latin typeface="Constantia" pitchFamily="18" charset="0"/>
              </a:endParaRPr>
            </a:p>
          </p:txBody>
        </p:sp>
        <p:sp>
          <p:nvSpPr>
            <p:cNvPr id="131132" name="Rectangle 60"/>
            <p:cNvSpPr>
              <a:spLocks noChangeArrowheads="1"/>
            </p:cNvSpPr>
            <p:nvPr/>
          </p:nvSpPr>
          <p:spPr bwMode="auto">
            <a:xfrm>
              <a:off x="3105" y="2403"/>
              <a:ext cx="399"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selection</a:t>
              </a:r>
              <a:endParaRPr lang="en-US" sz="1400">
                <a:latin typeface="Constantia" pitchFamily="18" charset="0"/>
              </a:endParaRPr>
            </a:p>
          </p:txBody>
        </p:sp>
        <p:sp>
          <p:nvSpPr>
            <p:cNvPr id="131133" name="Rectangle 61"/>
            <p:cNvSpPr>
              <a:spLocks noChangeArrowheads="1"/>
            </p:cNvSpPr>
            <p:nvPr/>
          </p:nvSpPr>
          <p:spPr bwMode="auto">
            <a:xfrm>
              <a:off x="3582" y="2403"/>
              <a:ext cx="162"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sz="1400">
                <a:latin typeface="Constantia" pitchFamily="18" charset="0"/>
              </a:endParaRPr>
            </a:p>
          </p:txBody>
        </p:sp>
        <p:sp>
          <p:nvSpPr>
            <p:cNvPr id="131134" name="Rectangle 62"/>
            <p:cNvSpPr>
              <a:spLocks noChangeArrowheads="1"/>
            </p:cNvSpPr>
            <p:nvPr/>
          </p:nvSpPr>
          <p:spPr bwMode="auto">
            <a:xfrm>
              <a:off x="1835" y="2555"/>
              <a:ext cx="48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reselection</a:t>
              </a:r>
              <a:endParaRPr lang="en-US" sz="1400">
                <a:latin typeface="Constantia" pitchFamily="18" charset="0"/>
              </a:endParaRPr>
            </a:p>
          </p:txBody>
        </p:sp>
        <p:sp>
          <p:nvSpPr>
            <p:cNvPr id="131135" name="Rectangle 64"/>
            <p:cNvSpPr>
              <a:spLocks noChangeArrowheads="1"/>
            </p:cNvSpPr>
            <p:nvPr/>
          </p:nvSpPr>
          <p:spPr bwMode="auto">
            <a:xfrm>
              <a:off x="388" y="2796"/>
              <a:ext cx="53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Information</a:t>
              </a:r>
              <a:endParaRPr lang="en-US" sz="1400">
                <a:latin typeface="Constantia" pitchFamily="18" charset="0"/>
              </a:endParaRPr>
            </a:p>
          </p:txBody>
        </p:sp>
        <p:sp>
          <p:nvSpPr>
            <p:cNvPr id="131136" name="Rectangle 65"/>
            <p:cNvSpPr>
              <a:spLocks noChangeArrowheads="1"/>
            </p:cNvSpPr>
            <p:nvPr/>
          </p:nvSpPr>
          <p:spPr bwMode="auto">
            <a:xfrm>
              <a:off x="388" y="2949"/>
              <a:ext cx="1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type</a:t>
              </a:r>
              <a:endParaRPr lang="en-US" sz="1400">
                <a:latin typeface="Constantia" pitchFamily="18" charset="0"/>
              </a:endParaRPr>
            </a:p>
          </p:txBody>
        </p:sp>
        <p:sp>
          <p:nvSpPr>
            <p:cNvPr id="131137" name="Rectangle 68"/>
            <p:cNvSpPr>
              <a:spLocks noChangeArrowheads="1"/>
            </p:cNvSpPr>
            <p:nvPr/>
          </p:nvSpPr>
          <p:spPr bwMode="auto">
            <a:xfrm>
              <a:off x="1194" y="2796"/>
              <a:ext cx="1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C/D</a:t>
              </a:r>
              <a:endParaRPr lang="en-US" sz="1400">
                <a:latin typeface="Constantia" pitchFamily="18" charset="0"/>
              </a:endParaRPr>
            </a:p>
          </p:txBody>
        </p:sp>
        <p:sp>
          <p:nvSpPr>
            <p:cNvPr id="131138" name="Rectangle 69"/>
            <p:cNvSpPr>
              <a:spLocks noChangeArrowheads="1"/>
            </p:cNvSpPr>
            <p:nvPr/>
          </p:nvSpPr>
          <p:spPr bwMode="auto">
            <a:xfrm>
              <a:off x="1835" y="2796"/>
              <a:ext cx="1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Con</a:t>
              </a:r>
              <a:endParaRPr lang="en-US" sz="1400">
                <a:latin typeface="Constantia" pitchFamily="18" charset="0"/>
              </a:endParaRPr>
            </a:p>
          </p:txBody>
        </p:sp>
        <p:sp>
          <p:nvSpPr>
            <p:cNvPr id="131139" name="Rectangle 70"/>
            <p:cNvSpPr>
              <a:spLocks noChangeArrowheads="1"/>
            </p:cNvSpPr>
            <p:nvPr/>
          </p:nvSpPr>
          <p:spPr bwMode="auto">
            <a:xfrm>
              <a:off x="2010" y="2796"/>
              <a:ext cx="42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trol/Data:</a:t>
              </a:r>
              <a:endParaRPr lang="en-US" sz="1400">
                <a:latin typeface="Constantia" pitchFamily="18" charset="0"/>
              </a:endParaRPr>
            </a:p>
          </p:txBody>
        </p:sp>
        <p:sp>
          <p:nvSpPr>
            <p:cNvPr id="131140" name="Rectangle 71"/>
            <p:cNvSpPr>
              <a:spLocks noChangeArrowheads="1"/>
            </p:cNvSpPr>
            <p:nvPr/>
          </p:nvSpPr>
          <p:spPr bwMode="auto">
            <a:xfrm>
              <a:off x="2487" y="2796"/>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1141" name="Rectangle 72"/>
            <p:cNvSpPr>
              <a:spLocks noChangeArrowheads="1"/>
            </p:cNvSpPr>
            <p:nvPr/>
          </p:nvSpPr>
          <p:spPr bwMode="auto">
            <a:xfrm>
              <a:off x="2976" y="2796"/>
              <a:ext cx="2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during</a:t>
              </a:r>
              <a:endParaRPr lang="en-US" sz="1400">
                <a:latin typeface="Constantia" pitchFamily="18" charset="0"/>
              </a:endParaRPr>
            </a:p>
          </p:txBody>
        </p:sp>
        <p:sp>
          <p:nvSpPr>
            <p:cNvPr id="131142" name="Rectangle 73"/>
            <p:cNvSpPr>
              <a:spLocks noChangeArrowheads="1"/>
            </p:cNvSpPr>
            <p:nvPr/>
          </p:nvSpPr>
          <p:spPr bwMode="auto">
            <a:xfrm>
              <a:off x="3312" y="2796"/>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sz="1400">
                <a:latin typeface="Constantia" pitchFamily="18" charset="0"/>
              </a:endParaRPr>
            </a:p>
          </p:txBody>
        </p:sp>
        <p:sp>
          <p:nvSpPr>
            <p:cNvPr id="131143" name="Rectangle 74"/>
            <p:cNvSpPr>
              <a:spLocks noChangeArrowheads="1"/>
            </p:cNvSpPr>
            <p:nvPr/>
          </p:nvSpPr>
          <p:spPr bwMode="auto">
            <a:xfrm>
              <a:off x="3747" y="2796"/>
              <a:ext cx="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of</a:t>
              </a:r>
              <a:endParaRPr lang="en-US" sz="1400">
                <a:latin typeface="Constantia" pitchFamily="18" charset="0"/>
              </a:endParaRPr>
            </a:p>
          </p:txBody>
        </p:sp>
        <p:sp>
          <p:nvSpPr>
            <p:cNvPr id="131144" name="Rectangle 75"/>
            <p:cNvSpPr>
              <a:spLocks noChangeArrowheads="1"/>
            </p:cNvSpPr>
            <p:nvPr/>
          </p:nvSpPr>
          <p:spPr bwMode="auto">
            <a:xfrm>
              <a:off x="1835" y="2949"/>
              <a:ext cx="1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con</a:t>
              </a:r>
              <a:endParaRPr lang="en-US" sz="1400">
                <a:latin typeface="Constantia" pitchFamily="18" charset="0"/>
              </a:endParaRPr>
            </a:p>
          </p:txBody>
        </p:sp>
        <p:sp>
          <p:nvSpPr>
            <p:cNvPr id="131145" name="Rectangle 76"/>
            <p:cNvSpPr>
              <a:spLocks noChangeArrowheads="1"/>
            </p:cNvSpPr>
            <p:nvPr/>
          </p:nvSpPr>
          <p:spPr bwMode="auto">
            <a:xfrm>
              <a:off x="2016" y="2949"/>
              <a:ext cx="1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trol</a:t>
              </a:r>
              <a:endParaRPr lang="en-US" sz="1400">
                <a:latin typeface="Constantia" pitchFamily="18" charset="0"/>
              </a:endParaRPr>
            </a:p>
          </p:txBody>
        </p:sp>
        <p:sp>
          <p:nvSpPr>
            <p:cNvPr id="131146" name="Rectangle 77"/>
            <p:cNvSpPr>
              <a:spLocks noChangeArrowheads="1"/>
            </p:cNvSpPr>
            <p:nvPr/>
          </p:nvSpPr>
          <p:spPr bwMode="auto">
            <a:xfrm>
              <a:off x="2255" y="2949"/>
              <a:ext cx="52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information</a:t>
              </a:r>
              <a:endParaRPr lang="en-US" sz="1400">
                <a:latin typeface="Constantia" pitchFamily="18" charset="0"/>
              </a:endParaRPr>
            </a:p>
          </p:txBody>
        </p:sp>
        <p:sp>
          <p:nvSpPr>
            <p:cNvPr id="131147" name="Rectangle 78"/>
            <p:cNvSpPr>
              <a:spLocks noChangeArrowheads="1"/>
            </p:cNvSpPr>
            <p:nvPr/>
          </p:nvSpPr>
          <p:spPr bwMode="auto">
            <a:xfrm>
              <a:off x="2880" y="2949"/>
              <a:ext cx="50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(command,</a:t>
              </a:r>
              <a:endParaRPr lang="en-US" sz="1400">
                <a:latin typeface="Constantia" pitchFamily="18" charset="0"/>
              </a:endParaRPr>
            </a:p>
          </p:txBody>
        </p:sp>
        <p:sp>
          <p:nvSpPr>
            <p:cNvPr id="131148" name="Rectangle 79"/>
            <p:cNvSpPr>
              <a:spLocks noChangeArrowheads="1"/>
            </p:cNvSpPr>
            <p:nvPr/>
          </p:nvSpPr>
          <p:spPr bwMode="auto">
            <a:xfrm>
              <a:off x="3441" y="2949"/>
              <a:ext cx="2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status</a:t>
              </a:r>
              <a:endParaRPr lang="en-US" sz="1400">
                <a:latin typeface="Constantia" pitchFamily="18" charset="0"/>
              </a:endParaRPr>
            </a:p>
          </p:txBody>
        </p:sp>
        <p:sp>
          <p:nvSpPr>
            <p:cNvPr id="131149" name="Rectangle 80"/>
            <p:cNvSpPr>
              <a:spLocks noChangeArrowheads="1"/>
            </p:cNvSpPr>
            <p:nvPr/>
          </p:nvSpPr>
          <p:spPr bwMode="auto">
            <a:xfrm>
              <a:off x="3795" y="2949"/>
              <a:ext cx="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or</a:t>
              </a:r>
              <a:endParaRPr lang="en-US" sz="1400">
                <a:latin typeface="Constantia" pitchFamily="18" charset="0"/>
              </a:endParaRPr>
            </a:p>
          </p:txBody>
        </p:sp>
        <p:sp>
          <p:nvSpPr>
            <p:cNvPr id="131150" name="Rectangle 81"/>
            <p:cNvSpPr>
              <a:spLocks noChangeArrowheads="1"/>
            </p:cNvSpPr>
            <p:nvPr/>
          </p:nvSpPr>
          <p:spPr bwMode="auto">
            <a:xfrm>
              <a:off x="1835" y="3100"/>
              <a:ext cx="418" cy="13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message)</a:t>
              </a:r>
              <a:endParaRPr lang="en-US" sz="1400">
                <a:latin typeface="Constantia" pitchFamily="18" charset="0"/>
              </a:endParaRPr>
            </a:p>
          </p:txBody>
        </p:sp>
        <p:sp>
          <p:nvSpPr>
            <p:cNvPr id="131151" name="Text Box 187"/>
            <p:cNvSpPr txBox="1">
              <a:spLocks noChangeArrowheads="1"/>
            </p:cNvSpPr>
            <p:nvPr/>
          </p:nvSpPr>
          <p:spPr bwMode="auto">
            <a:xfrm>
              <a:off x="1052" y="1256"/>
              <a:ext cx="26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1152" name="Text Box 188"/>
            <p:cNvSpPr txBox="1">
              <a:spLocks noChangeArrowheads="1"/>
            </p:cNvSpPr>
            <p:nvPr/>
          </p:nvSpPr>
          <p:spPr bwMode="auto">
            <a:xfrm>
              <a:off x="1051" y="2095"/>
              <a:ext cx="263" cy="191"/>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1153" name="Text Box 189"/>
            <p:cNvSpPr txBox="1">
              <a:spLocks noChangeArrowheads="1"/>
            </p:cNvSpPr>
            <p:nvPr/>
          </p:nvSpPr>
          <p:spPr bwMode="auto">
            <a:xfrm>
              <a:off x="1052" y="1400"/>
              <a:ext cx="26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1154" name="Text Box 190"/>
            <p:cNvSpPr txBox="1">
              <a:spLocks noChangeArrowheads="1"/>
            </p:cNvSpPr>
            <p:nvPr/>
          </p:nvSpPr>
          <p:spPr bwMode="auto">
            <a:xfrm>
              <a:off x="1052" y="1874"/>
              <a:ext cx="26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1155" name="Text Box 191"/>
            <p:cNvSpPr txBox="1">
              <a:spLocks noChangeArrowheads="1"/>
            </p:cNvSpPr>
            <p:nvPr/>
          </p:nvSpPr>
          <p:spPr bwMode="auto">
            <a:xfrm>
              <a:off x="1069" y="2364"/>
              <a:ext cx="264"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1156" name="Text Box 192"/>
            <p:cNvSpPr txBox="1">
              <a:spLocks noChangeArrowheads="1"/>
            </p:cNvSpPr>
            <p:nvPr/>
          </p:nvSpPr>
          <p:spPr bwMode="auto">
            <a:xfrm>
              <a:off x="1052" y="2760"/>
              <a:ext cx="26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grpSp>
          <p:nvGrpSpPr>
            <p:cNvPr id="131157" name="Group 240"/>
            <p:cNvGrpSpPr>
              <a:grpSpLocks/>
            </p:cNvGrpSpPr>
            <p:nvPr/>
          </p:nvGrpSpPr>
          <p:grpSpPr bwMode="auto">
            <a:xfrm>
              <a:off x="1056" y="3360"/>
              <a:ext cx="2976" cy="322"/>
              <a:chOff x="1521" y="1489"/>
              <a:chExt cx="2531" cy="223"/>
            </a:xfrm>
          </p:grpSpPr>
          <p:sp>
            <p:nvSpPr>
              <p:cNvPr id="131158" name="Rectangle 227"/>
              <p:cNvSpPr>
                <a:spLocks noChangeArrowheads="1"/>
              </p:cNvSpPr>
              <p:nvPr/>
            </p:nvSpPr>
            <p:spPr bwMode="auto">
              <a:xfrm>
                <a:off x="1641" y="1522"/>
                <a:ext cx="207"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MSG</a:t>
                </a:r>
                <a:endParaRPr lang="en-US" sz="1400">
                  <a:latin typeface="Constantia" pitchFamily="18" charset="0"/>
                </a:endParaRPr>
              </a:p>
            </p:txBody>
          </p:sp>
          <p:sp>
            <p:nvSpPr>
              <p:cNvPr id="131159" name="Rectangle 228"/>
              <p:cNvSpPr>
                <a:spLocks noChangeArrowheads="1"/>
              </p:cNvSpPr>
              <p:nvPr/>
            </p:nvSpPr>
            <p:spPr bwMode="auto">
              <a:xfrm>
                <a:off x="2187" y="1522"/>
                <a:ext cx="362"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Message:</a:t>
                </a:r>
                <a:endParaRPr lang="en-US" sz="1400">
                  <a:latin typeface="Constantia" pitchFamily="18" charset="0"/>
                </a:endParaRPr>
              </a:p>
            </p:txBody>
          </p:sp>
          <p:sp>
            <p:nvSpPr>
              <p:cNvPr id="131160" name="Rectangle 229"/>
              <p:cNvSpPr>
                <a:spLocks noChangeArrowheads="1"/>
              </p:cNvSpPr>
              <p:nvPr/>
            </p:nvSpPr>
            <p:spPr bwMode="auto">
              <a:xfrm>
                <a:off x="2594" y="1522"/>
                <a:ext cx="339"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indicates</a:t>
                </a:r>
                <a:endParaRPr lang="en-US" sz="1400">
                  <a:latin typeface="Constantia" pitchFamily="18" charset="0"/>
                </a:endParaRPr>
              </a:p>
            </p:txBody>
          </p:sp>
          <p:sp>
            <p:nvSpPr>
              <p:cNvPr id="131161" name="Rectangle 230"/>
              <p:cNvSpPr>
                <a:spLocks noChangeArrowheads="1"/>
              </p:cNvSpPr>
              <p:nvPr/>
            </p:nvSpPr>
            <p:spPr bwMode="auto">
              <a:xfrm>
                <a:off x="3031" y="1522"/>
                <a:ext cx="143"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that</a:t>
                </a:r>
                <a:endParaRPr lang="en-US" sz="1400">
                  <a:latin typeface="Constantia" pitchFamily="18" charset="0"/>
                </a:endParaRPr>
              </a:p>
            </p:txBody>
          </p:sp>
          <p:sp>
            <p:nvSpPr>
              <p:cNvPr id="131162" name="Rectangle 231"/>
              <p:cNvSpPr>
                <a:spLocks noChangeArrowheads="1"/>
              </p:cNvSpPr>
              <p:nvPr/>
            </p:nvSpPr>
            <p:spPr bwMode="auto">
              <a:xfrm>
                <a:off x="3195" y="1522"/>
                <a:ext cx="116"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1163" name="Rectangle 232"/>
              <p:cNvSpPr>
                <a:spLocks noChangeArrowheads="1"/>
              </p:cNvSpPr>
              <p:nvPr/>
            </p:nvSpPr>
            <p:spPr bwMode="auto">
              <a:xfrm>
                <a:off x="3367" y="1522"/>
                <a:ext cx="685"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information being</a:t>
                </a:r>
                <a:endParaRPr lang="en-US" sz="1400">
                  <a:latin typeface="Constantia" pitchFamily="18" charset="0"/>
                </a:endParaRPr>
              </a:p>
            </p:txBody>
          </p:sp>
          <p:sp>
            <p:nvSpPr>
              <p:cNvPr id="131164" name="Rectangle 233"/>
              <p:cNvSpPr>
                <a:spLocks noChangeArrowheads="1"/>
              </p:cNvSpPr>
              <p:nvPr/>
            </p:nvSpPr>
            <p:spPr bwMode="auto">
              <a:xfrm>
                <a:off x="3715" y="1522"/>
                <a:ext cx="0" cy="93"/>
              </a:xfrm>
              <a:prstGeom prst="rect">
                <a:avLst/>
              </a:prstGeom>
              <a:noFill/>
              <a:ln w="9525">
                <a:noFill/>
                <a:miter lim="800000"/>
                <a:headEnd/>
                <a:tailEnd/>
              </a:ln>
            </p:spPr>
            <p:txBody>
              <a:bodyPr wrap="none" lIns="0" tIns="0" rIns="0" bIns="0">
                <a:spAutoFit/>
              </a:bodyPr>
              <a:lstStyle/>
              <a:p>
                <a:endParaRPr lang="en-US" sz="1400">
                  <a:latin typeface="Constantia" pitchFamily="18" charset="0"/>
                </a:endParaRPr>
              </a:p>
            </p:txBody>
          </p:sp>
          <p:sp>
            <p:nvSpPr>
              <p:cNvPr id="131165" name="Rectangle 234"/>
              <p:cNvSpPr>
                <a:spLocks noChangeArrowheads="1"/>
              </p:cNvSpPr>
              <p:nvPr/>
            </p:nvSpPr>
            <p:spPr bwMode="auto">
              <a:xfrm>
                <a:off x="3754" y="1522"/>
                <a:ext cx="0" cy="93"/>
              </a:xfrm>
              <a:prstGeom prst="rect">
                <a:avLst/>
              </a:prstGeom>
              <a:noFill/>
              <a:ln w="9525">
                <a:noFill/>
                <a:miter lim="800000"/>
                <a:headEnd/>
                <a:tailEnd/>
              </a:ln>
            </p:spPr>
            <p:txBody>
              <a:bodyPr wrap="none" lIns="0" tIns="0" rIns="0" bIns="0">
                <a:spAutoFit/>
              </a:bodyPr>
              <a:lstStyle/>
              <a:p>
                <a:endParaRPr lang="en-US" sz="1400">
                  <a:latin typeface="Constantia" pitchFamily="18" charset="0"/>
                </a:endParaRPr>
              </a:p>
            </p:txBody>
          </p:sp>
          <p:sp>
            <p:nvSpPr>
              <p:cNvPr id="131166" name="Rectangle 235"/>
              <p:cNvSpPr>
                <a:spLocks noChangeArrowheads="1"/>
              </p:cNvSpPr>
              <p:nvPr/>
            </p:nvSpPr>
            <p:spPr bwMode="auto">
              <a:xfrm>
                <a:off x="2187" y="1619"/>
                <a:ext cx="412" cy="92"/>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transferred</a:t>
                </a:r>
                <a:endParaRPr lang="en-US" sz="1400">
                  <a:latin typeface="Constantia" pitchFamily="18" charset="0"/>
                </a:endParaRPr>
              </a:p>
            </p:txBody>
          </p:sp>
          <p:sp>
            <p:nvSpPr>
              <p:cNvPr id="131167" name="Rectangle 236"/>
              <p:cNvSpPr>
                <a:spLocks noChangeArrowheads="1"/>
              </p:cNvSpPr>
              <p:nvPr/>
            </p:nvSpPr>
            <p:spPr bwMode="auto">
              <a:xfrm>
                <a:off x="2763" y="1619"/>
                <a:ext cx="64"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is</a:t>
                </a:r>
                <a:endParaRPr lang="en-US" sz="1400">
                  <a:latin typeface="Constantia" pitchFamily="18" charset="0"/>
                </a:endParaRPr>
              </a:p>
            </p:txBody>
          </p:sp>
          <p:sp>
            <p:nvSpPr>
              <p:cNvPr id="131168" name="Rectangle 237"/>
              <p:cNvSpPr>
                <a:spLocks noChangeArrowheads="1"/>
              </p:cNvSpPr>
              <p:nvPr/>
            </p:nvSpPr>
            <p:spPr bwMode="auto">
              <a:xfrm>
                <a:off x="2868" y="1619"/>
                <a:ext cx="42"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1169" name="Rectangle 238"/>
              <p:cNvSpPr>
                <a:spLocks noChangeArrowheads="1"/>
              </p:cNvSpPr>
              <p:nvPr/>
            </p:nvSpPr>
            <p:spPr bwMode="auto">
              <a:xfrm>
                <a:off x="2952" y="1619"/>
                <a:ext cx="324" cy="9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message</a:t>
                </a:r>
                <a:endParaRPr lang="en-US" sz="1400">
                  <a:latin typeface="Constantia" pitchFamily="18" charset="0"/>
                </a:endParaRPr>
              </a:p>
            </p:txBody>
          </p:sp>
          <p:sp>
            <p:nvSpPr>
              <p:cNvPr id="131170" name="Text Box 239"/>
              <p:cNvSpPr txBox="1">
                <a:spLocks noChangeArrowheads="1"/>
              </p:cNvSpPr>
              <p:nvPr/>
            </p:nvSpPr>
            <p:spPr bwMode="auto">
              <a:xfrm>
                <a:off x="1521" y="1489"/>
                <a:ext cx="223" cy="133"/>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grpSp>
      </p:grpSp>
      <p:sp>
        <p:nvSpPr>
          <p:cNvPr id="103" name="Rectangle 102"/>
          <p:cNvSpPr/>
          <p:nvPr/>
        </p:nvSpPr>
        <p:spPr>
          <a:xfrm>
            <a:off x="228600" y="152400"/>
            <a:ext cx="8458200" cy="1200150"/>
          </a:xfrm>
          <a:prstGeom prst="rect">
            <a:avLst/>
          </a:prstGeom>
        </p:spPr>
        <p:txBody>
          <a:bodyPr>
            <a:spAutoFit/>
          </a:bodyPr>
          <a:lstStyle/>
          <a:p>
            <a:pPr fontAlgn="auto">
              <a:spcAft>
                <a:spcPts val="0"/>
              </a:spcAft>
              <a:defRPr/>
            </a:pPr>
            <a:r>
              <a:rPr lang="en-US" sz="3600" b="1" dirty="0">
                <a:solidFill>
                  <a:schemeClr val="tx2"/>
                </a:solidFill>
                <a:latin typeface="+mj-lt"/>
                <a:ea typeface="+mj-ea"/>
                <a:cs typeface="+mj-cs"/>
              </a:rPr>
              <a:t>Operation of SCSI bus from H/W point of view</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7" name="Group 121"/>
          <p:cNvGrpSpPr>
            <a:grpSpLocks/>
          </p:cNvGrpSpPr>
          <p:nvPr/>
        </p:nvGrpSpPr>
        <p:grpSpPr bwMode="auto">
          <a:xfrm>
            <a:off x="838200" y="1719263"/>
            <a:ext cx="6477000" cy="4300537"/>
            <a:chOff x="528" y="1083"/>
            <a:chExt cx="4080" cy="2709"/>
          </a:xfrm>
        </p:grpSpPr>
        <p:sp>
          <p:nvSpPr>
            <p:cNvPr id="132099" name="Rectangle 14"/>
            <p:cNvSpPr>
              <a:spLocks noChangeArrowheads="1"/>
            </p:cNvSpPr>
            <p:nvPr/>
          </p:nvSpPr>
          <p:spPr bwMode="auto">
            <a:xfrm>
              <a:off x="528" y="1402"/>
              <a:ext cx="4080" cy="2"/>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32100" name="Rectangle 15"/>
            <p:cNvSpPr>
              <a:spLocks noChangeArrowheads="1"/>
            </p:cNvSpPr>
            <p:nvPr/>
          </p:nvSpPr>
          <p:spPr bwMode="auto">
            <a:xfrm>
              <a:off x="584" y="1449"/>
              <a:ext cx="49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Handshake</a:t>
              </a:r>
              <a:endParaRPr lang="en-US" sz="1400">
                <a:latin typeface="Constantia" pitchFamily="18" charset="0"/>
              </a:endParaRPr>
            </a:p>
          </p:txBody>
        </p:sp>
        <p:sp>
          <p:nvSpPr>
            <p:cNvPr id="132101" name="Rectangle 17"/>
            <p:cNvSpPr>
              <a:spLocks noChangeArrowheads="1"/>
            </p:cNvSpPr>
            <p:nvPr/>
          </p:nvSpPr>
          <p:spPr bwMode="auto">
            <a:xfrm>
              <a:off x="1451" y="1449"/>
              <a:ext cx="22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REQ</a:t>
              </a:r>
              <a:endParaRPr lang="en-US" sz="1400">
                <a:latin typeface="Constantia" pitchFamily="18" charset="0"/>
              </a:endParaRPr>
            </a:p>
          </p:txBody>
        </p:sp>
        <p:sp>
          <p:nvSpPr>
            <p:cNvPr id="132102" name="Rectangle 18"/>
            <p:cNvSpPr>
              <a:spLocks noChangeArrowheads="1"/>
            </p:cNvSpPr>
            <p:nvPr/>
          </p:nvSpPr>
          <p:spPr bwMode="auto">
            <a:xfrm>
              <a:off x="2141" y="1449"/>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Request:</a:t>
              </a:r>
              <a:endParaRPr lang="en-US" sz="1400">
                <a:latin typeface="Constantia" pitchFamily="18" charset="0"/>
              </a:endParaRPr>
            </a:p>
          </p:txBody>
        </p:sp>
        <p:sp>
          <p:nvSpPr>
            <p:cNvPr id="132103" name="Rectangle 19"/>
            <p:cNvSpPr>
              <a:spLocks noChangeArrowheads="1"/>
            </p:cNvSpPr>
            <p:nvPr/>
          </p:nvSpPr>
          <p:spPr bwMode="auto">
            <a:xfrm>
              <a:off x="2606" y="1449"/>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2104" name="Rectangle 20"/>
            <p:cNvSpPr>
              <a:spLocks noChangeArrowheads="1"/>
            </p:cNvSpPr>
            <p:nvPr/>
          </p:nvSpPr>
          <p:spPr bwMode="auto">
            <a:xfrm>
              <a:off x="3036" y="1449"/>
              <a:ext cx="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sz="1400">
                <a:latin typeface="Constantia" pitchFamily="18" charset="0"/>
              </a:endParaRPr>
            </a:p>
          </p:txBody>
        </p:sp>
        <p:sp>
          <p:nvSpPr>
            <p:cNvPr id="132105" name="Rectangle 21"/>
            <p:cNvSpPr>
              <a:spLocks noChangeArrowheads="1"/>
            </p:cNvSpPr>
            <p:nvPr/>
          </p:nvSpPr>
          <p:spPr bwMode="auto">
            <a:xfrm>
              <a:off x="3092" y="1449"/>
              <a:ext cx="5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sz="1400">
                <a:latin typeface="Constantia" pitchFamily="18" charset="0"/>
              </a:endParaRPr>
            </a:p>
          </p:txBody>
        </p:sp>
        <p:sp>
          <p:nvSpPr>
            <p:cNvPr id="132106" name="Rectangle 22"/>
            <p:cNvSpPr>
              <a:spLocks noChangeArrowheads="1"/>
            </p:cNvSpPr>
            <p:nvPr/>
          </p:nvSpPr>
          <p:spPr bwMode="auto">
            <a:xfrm>
              <a:off x="3192" y="1449"/>
              <a:ext cx="5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07" name="Rectangle 23"/>
            <p:cNvSpPr>
              <a:spLocks noChangeArrowheads="1"/>
            </p:cNvSpPr>
            <p:nvPr/>
          </p:nvSpPr>
          <p:spPr bwMode="auto">
            <a:xfrm>
              <a:off x="3280" y="1449"/>
              <a:ext cx="2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target</a:t>
              </a:r>
              <a:endParaRPr lang="en-US" sz="1400">
                <a:latin typeface="Constantia" pitchFamily="18" charset="0"/>
              </a:endParaRPr>
            </a:p>
          </p:txBody>
        </p:sp>
        <p:sp>
          <p:nvSpPr>
            <p:cNvPr id="132108" name="Rectangle 24"/>
            <p:cNvSpPr>
              <a:spLocks noChangeArrowheads="1"/>
            </p:cNvSpPr>
            <p:nvPr/>
          </p:nvSpPr>
          <p:spPr bwMode="auto">
            <a:xfrm>
              <a:off x="3577" y="1449"/>
              <a:ext cx="8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09" name="Rectangle 25"/>
            <p:cNvSpPr>
              <a:spLocks noChangeArrowheads="1"/>
            </p:cNvSpPr>
            <p:nvPr/>
          </p:nvSpPr>
          <p:spPr bwMode="auto">
            <a:xfrm>
              <a:off x="3704" y="1449"/>
              <a:ext cx="32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request</a:t>
              </a:r>
              <a:endParaRPr lang="en-US" sz="1400">
                <a:latin typeface="Constantia" pitchFamily="18" charset="0"/>
              </a:endParaRPr>
            </a:p>
          </p:txBody>
        </p:sp>
        <p:sp>
          <p:nvSpPr>
            <p:cNvPr id="132110" name="Rectangle 26"/>
            <p:cNvSpPr>
              <a:spLocks noChangeArrowheads="1"/>
            </p:cNvSpPr>
            <p:nvPr/>
          </p:nvSpPr>
          <p:spPr bwMode="auto">
            <a:xfrm>
              <a:off x="4063" y="1449"/>
              <a:ext cx="5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11" name="Rectangle 27"/>
            <p:cNvSpPr>
              <a:spLocks noChangeArrowheads="1"/>
            </p:cNvSpPr>
            <p:nvPr/>
          </p:nvSpPr>
          <p:spPr bwMode="auto">
            <a:xfrm>
              <a:off x="4163" y="1449"/>
              <a:ext cx="1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sz="1400">
                <a:latin typeface="Constantia" pitchFamily="18" charset="0"/>
              </a:endParaRPr>
            </a:p>
          </p:txBody>
        </p:sp>
        <p:sp>
          <p:nvSpPr>
            <p:cNvPr id="132112" name="Rectangle 28"/>
            <p:cNvSpPr>
              <a:spLocks noChangeArrowheads="1"/>
            </p:cNvSpPr>
            <p:nvPr/>
          </p:nvSpPr>
          <p:spPr bwMode="auto">
            <a:xfrm>
              <a:off x="2141" y="1629"/>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sz="1400">
                <a:latin typeface="Constantia" pitchFamily="18" charset="0"/>
              </a:endParaRPr>
            </a:p>
          </p:txBody>
        </p:sp>
        <p:sp>
          <p:nvSpPr>
            <p:cNvPr id="132113" name="Rectangle 29"/>
            <p:cNvSpPr>
              <a:spLocks noChangeArrowheads="1"/>
            </p:cNvSpPr>
            <p:nvPr/>
          </p:nvSpPr>
          <p:spPr bwMode="auto">
            <a:xfrm>
              <a:off x="2521" y="1629"/>
              <a:ext cx="2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cycle</a:t>
              </a:r>
              <a:endParaRPr lang="en-US" sz="1400">
                <a:latin typeface="Constantia" pitchFamily="18" charset="0"/>
              </a:endParaRPr>
            </a:p>
          </p:txBody>
        </p:sp>
        <p:sp>
          <p:nvSpPr>
            <p:cNvPr id="132114" name="Rectangle 30"/>
            <p:cNvSpPr>
              <a:spLocks noChangeArrowheads="1"/>
            </p:cNvSpPr>
            <p:nvPr/>
          </p:nvSpPr>
          <p:spPr bwMode="auto">
            <a:xfrm>
              <a:off x="1451" y="1914"/>
              <a:ext cx="8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15" name="Rectangle 31"/>
            <p:cNvSpPr>
              <a:spLocks noChangeArrowheads="1"/>
            </p:cNvSpPr>
            <p:nvPr/>
          </p:nvSpPr>
          <p:spPr bwMode="auto">
            <a:xfrm>
              <a:off x="1528" y="1916"/>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CK</a:t>
              </a:r>
              <a:endParaRPr lang="en-US" sz="1400">
                <a:latin typeface="Constantia" pitchFamily="18" charset="0"/>
              </a:endParaRPr>
            </a:p>
          </p:txBody>
        </p:sp>
        <p:sp>
          <p:nvSpPr>
            <p:cNvPr id="132116" name="Rectangle 32"/>
            <p:cNvSpPr>
              <a:spLocks noChangeArrowheads="1"/>
            </p:cNvSpPr>
            <p:nvPr/>
          </p:nvSpPr>
          <p:spPr bwMode="auto">
            <a:xfrm>
              <a:off x="2141" y="1916"/>
              <a:ext cx="13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Ac</a:t>
              </a:r>
              <a:endParaRPr lang="en-US" sz="1400">
                <a:latin typeface="Constantia" pitchFamily="18" charset="0"/>
              </a:endParaRPr>
            </a:p>
          </p:txBody>
        </p:sp>
        <p:sp>
          <p:nvSpPr>
            <p:cNvPr id="132117" name="Rectangle 33"/>
            <p:cNvSpPr>
              <a:spLocks noChangeArrowheads="1"/>
            </p:cNvSpPr>
            <p:nvPr/>
          </p:nvSpPr>
          <p:spPr bwMode="auto">
            <a:xfrm>
              <a:off x="2262" y="1916"/>
              <a:ext cx="1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kno</a:t>
              </a:r>
              <a:endParaRPr lang="en-US" sz="1400">
                <a:latin typeface="Constantia" pitchFamily="18" charset="0"/>
              </a:endParaRPr>
            </a:p>
          </p:txBody>
        </p:sp>
        <p:sp>
          <p:nvSpPr>
            <p:cNvPr id="132118" name="Rectangle 34"/>
            <p:cNvSpPr>
              <a:spLocks noChangeArrowheads="1"/>
            </p:cNvSpPr>
            <p:nvPr/>
          </p:nvSpPr>
          <p:spPr bwMode="auto">
            <a:xfrm>
              <a:off x="2428" y="1916"/>
              <a:ext cx="3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wledge:</a:t>
              </a:r>
              <a:endParaRPr lang="en-US" sz="1400">
                <a:latin typeface="Constantia" pitchFamily="18" charset="0"/>
              </a:endParaRPr>
            </a:p>
          </p:txBody>
        </p:sp>
        <p:sp>
          <p:nvSpPr>
            <p:cNvPr id="132119" name="Rectangle 35"/>
            <p:cNvSpPr>
              <a:spLocks noChangeArrowheads="1"/>
            </p:cNvSpPr>
            <p:nvPr/>
          </p:nvSpPr>
          <p:spPr bwMode="auto">
            <a:xfrm>
              <a:off x="2869" y="1916"/>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2120" name="Rectangle 36"/>
            <p:cNvSpPr>
              <a:spLocks noChangeArrowheads="1"/>
            </p:cNvSpPr>
            <p:nvPr/>
          </p:nvSpPr>
          <p:spPr bwMode="auto">
            <a:xfrm>
              <a:off x="3324" y="1916"/>
              <a:ext cx="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sz="1400">
                <a:latin typeface="Constantia" pitchFamily="18" charset="0"/>
              </a:endParaRPr>
            </a:p>
          </p:txBody>
        </p:sp>
        <p:sp>
          <p:nvSpPr>
            <p:cNvPr id="132121" name="Rectangle 37"/>
            <p:cNvSpPr>
              <a:spLocks noChangeArrowheads="1"/>
            </p:cNvSpPr>
            <p:nvPr/>
          </p:nvSpPr>
          <p:spPr bwMode="auto">
            <a:xfrm>
              <a:off x="3380" y="1916"/>
              <a:ext cx="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sz="1400">
                <a:latin typeface="Constantia" pitchFamily="18" charset="0"/>
              </a:endParaRPr>
            </a:p>
          </p:txBody>
        </p:sp>
        <p:sp>
          <p:nvSpPr>
            <p:cNvPr id="132122" name="Rectangle 38"/>
            <p:cNvSpPr>
              <a:spLocks noChangeArrowheads="1"/>
            </p:cNvSpPr>
            <p:nvPr/>
          </p:nvSpPr>
          <p:spPr bwMode="auto">
            <a:xfrm>
              <a:off x="3470" y="1916"/>
              <a:ext cx="13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2123" name="Rectangle 39"/>
            <p:cNvSpPr>
              <a:spLocks noChangeArrowheads="1"/>
            </p:cNvSpPr>
            <p:nvPr/>
          </p:nvSpPr>
          <p:spPr bwMode="auto">
            <a:xfrm>
              <a:off x="3670" y="1916"/>
              <a:ext cx="35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initiator</a:t>
              </a:r>
              <a:endParaRPr lang="en-US" sz="1400">
                <a:latin typeface="Constantia" pitchFamily="18" charset="0"/>
              </a:endParaRPr>
            </a:p>
          </p:txBody>
        </p:sp>
        <p:sp>
          <p:nvSpPr>
            <p:cNvPr id="132124" name="Rectangle 40"/>
            <p:cNvSpPr>
              <a:spLocks noChangeArrowheads="1"/>
            </p:cNvSpPr>
            <p:nvPr/>
          </p:nvSpPr>
          <p:spPr bwMode="auto">
            <a:xfrm>
              <a:off x="4092" y="1916"/>
              <a:ext cx="24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when</a:t>
              </a:r>
              <a:endParaRPr lang="en-US" sz="1400">
                <a:latin typeface="Constantia" pitchFamily="18" charset="0"/>
              </a:endParaRPr>
            </a:p>
          </p:txBody>
        </p:sp>
        <p:sp>
          <p:nvSpPr>
            <p:cNvPr id="132125" name="Rectangle 41"/>
            <p:cNvSpPr>
              <a:spLocks noChangeArrowheads="1"/>
            </p:cNvSpPr>
            <p:nvPr/>
          </p:nvSpPr>
          <p:spPr bwMode="auto">
            <a:xfrm>
              <a:off x="4382" y="1916"/>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it</a:t>
              </a:r>
              <a:endParaRPr lang="en-US" sz="1400">
                <a:latin typeface="Constantia" pitchFamily="18" charset="0"/>
              </a:endParaRPr>
            </a:p>
          </p:txBody>
        </p:sp>
        <p:sp>
          <p:nvSpPr>
            <p:cNvPr id="132126" name="Rectangle 42"/>
            <p:cNvSpPr>
              <a:spLocks noChangeArrowheads="1"/>
            </p:cNvSpPr>
            <p:nvPr/>
          </p:nvSpPr>
          <p:spPr bwMode="auto">
            <a:xfrm>
              <a:off x="2141" y="2098"/>
              <a:ext cx="15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has</a:t>
              </a:r>
              <a:endParaRPr lang="en-US" sz="1400">
                <a:latin typeface="Constantia" pitchFamily="18" charset="0"/>
              </a:endParaRPr>
            </a:p>
          </p:txBody>
        </p:sp>
        <p:sp>
          <p:nvSpPr>
            <p:cNvPr id="132127" name="Rectangle 43"/>
            <p:cNvSpPr>
              <a:spLocks noChangeArrowheads="1"/>
            </p:cNvSpPr>
            <p:nvPr/>
          </p:nvSpPr>
          <p:spPr bwMode="auto">
            <a:xfrm>
              <a:off x="2329" y="2098"/>
              <a:ext cx="4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completed</a:t>
              </a:r>
              <a:endParaRPr lang="en-US" sz="1400">
                <a:latin typeface="Constantia" pitchFamily="18" charset="0"/>
              </a:endParaRPr>
            </a:p>
          </p:txBody>
        </p:sp>
        <p:sp>
          <p:nvSpPr>
            <p:cNvPr id="132128" name="Rectangle 44"/>
            <p:cNvSpPr>
              <a:spLocks noChangeArrowheads="1"/>
            </p:cNvSpPr>
            <p:nvPr/>
          </p:nvSpPr>
          <p:spPr bwMode="auto">
            <a:xfrm>
              <a:off x="2877" y="2098"/>
              <a:ext cx="5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29" name="Rectangle 45"/>
            <p:cNvSpPr>
              <a:spLocks noChangeArrowheads="1"/>
            </p:cNvSpPr>
            <p:nvPr/>
          </p:nvSpPr>
          <p:spPr bwMode="auto">
            <a:xfrm>
              <a:off x="2951" y="2098"/>
              <a:ext cx="1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sz="1400">
                <a:latin typeface="Constantia" pitchFamily="18" charset="0"/>
              </a:endParaRPr>
            </a:p>
          </p:txBody>
        </p:sp>
        <p:sp>
          <p:nvSpPr>
            <p:cNvPr id="132130" name="Rectangle 46"/>
            <p:cNvSpPr>
              <a:spLocks noChangeArrowheads="1"/>
            </p:cNvSpPr>
            <p:nvPr/>
          </p:nvSpPr>
          <p:spPr bwMode="auto">
            <a:xfrm>
              <a:off x="3207" y="2098"/>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sz="1400">
                <a:latin typeface="Constantia" pitchFamily="18" charset="0"/>
              </a:endParaRPr>
            </a:p>
          </p:txBody>
        </p:sp>
        <p:sp>
          <p:nvSpPr>
            <p:cNvPr id="132131" name="Rectangle 47"/>
            <p:cNvSpPr>
              <a:spLocks noChangeArrowheads="1"/>
            </p:cNvSpPr>
            <p:nvPr/>
          </p:nvSpPr>
          <p:spPr bwMode="auto">
            <a:xfrm>
              <a:off x="3632" y="2098"/>
              <a:ext cx="1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op</a:t>
              </a:r>
              <a:endParaRPr lang="en-US" sz="1400">
                <a:latin typeface="Constantia" pitchFamily="18" charset="0"/>
              </a:endParaRPr>
            </a:p>
          </p:txBody>
        </p:sp>
        <p:sp>
          <p:nvSpPr>
            <p:cNvPr id="132132" name="Rectangle 48"/>
            <p:cNvSpPr>
              <a:spLocks noChangeArrowheads="1"/>
            </p:cNvSpPr>
            <p:nvPr/>
          </p:nvSpPr>
          <p:spPr bwMode="auto">
            <a:xfrm>
              <a:off x="3769" y="2098"/>
              <a:ext cx="31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eration</a:t>
              </a:r>
              <a:endParaRPr lang="en-US" sz="1400">
                <a:latin typeface="Constantia" pitchFamily="18" charset="0"/>
              </a:endParaRPr>
            </a:p>
          </p:txBody>
        </p:sp>
        <p:sp>
          <p:nvSpPr>
            <p:cNvPr id="132133" name="Rectangle 50"/>
            <p:cNvSpPr>
              <a:spLocks noChangeArrowheads="1"/>
            </p:cNvSpPr>
            <p:nvPr/>
          </p:nvSpPr>
          <p:spPr bwMode="auto">
            <a:xfrm>
              <a:off x="584" y="2400"/>
              <a:ext cx="54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Direction of</a:t>
              </a:r>
              <a:endParaRPr lang="en-US" sz="1400">
                <a:latin typeface="Constantia" pitchFamily="18" charset="0"/>
              </a:endParaRPr>
            </a:p>
          </p:txBody>
        </p:sp>
        <p:sp>
          <p:nvSpPr>
            <p:cNvPr id="132134" name="Rectangle 52"/>
            <p:cNvSpPr>
              <a:spLocks noChangeArrowheads="1"/>
            </p:cNvSpPr>
            <p:nvPr/>
          </p:nvSpPr>
          <p:spPr bwMode="auto">
            <a:xfrm>
              <a:off x="584" y="2581"/>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sz="1400">
                <a:latin typeface="Constantia" pitchFamily="18" charset="0"/>
              </a:endParaRPr>
            </a:p>
          </p:txBody>
        </p:sp>
        <p:sp>
          <p:nvSpPr>
            <p:cNvPr id="132135" name="Rectangle 53"/>
            <p:cNvSpPr>
              <a:spLocks noChangeArrowheads="1"/>
            </p:cNvSpPr>
            <p:nvPr/>
          </p:nvSpPr>
          <p:spPr bwMode="auto">
            <a:xfrm>
              <a:off x="1451" y="2400"/>
              <a:ext cx="1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I/O</a:t>
              </a:r>
              <a:endParaRPr lang="en-US" sz="1400">
                <a:latin typeface="Constantia" pitchFamily="18" charset="0"/>
              </a:endParaRPr>
            </a:p>
          </p:txBody>
        </p:sp>
        <p:sp>
          <p:nvSpPr>
            <p:cNvPr id="132136" name="Rectangle 54"/>
            <p:cNvSpPr>
              <a:spLocks noChangeArrowheads="1"/>
            </p:cNvSpPr>
            <p:nvPr/>
          </p:nvSpPr>
          <p:spPr bwMode="auto">
            <a:xfrm>
              <a:off x="2141" y="2400"/>
              <a:ext cx="60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Input/Output:</a:t>
              </a:r>
              <a:endParaRPr lang="en-US" sz="1400">
                <a:latin typeface="Constantia" pitchFamily="18" charset="0"/>
              </a:endParaRPr>
            </a:p>
          </p:txBody>
        </p:sp>
        <p:sp>
          <p:nvSpPr>
            <p:cNvPr id="132137" name="Rectangle 55"/>
            <p:cNvSpPr>
              <a:spLocks noChangeArrowheads="1"/>
            </p:cNvSpPr>
            <p:nvPr/>
          </p:nvSpPr>
          <p:spPr bwMode="auto">
            <a:xfrm>
              <a:off x="2812" y="2400"/>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2138" name="Rectangle 56"/>
            <p:cNvSpPr>
              <a:spLocks noChangeArrowheads="1"/>
            </p:cNvSpPr>
            <p:nvPr/>
          </p:nvSpPr>
          <p:spPr bwMode="auto">
            <a:xfrm>
              <a:off x="3250" y="2400"/>
              <a:ext cx="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39" name="Rectangle 57"/>
            <p:cNvSpPr>
              <a:spLocks noChangeArrowheads="1"/>
            </p:cNvSpPr>
            <p:nvPr/>
          </p:nvSpPr>
          <p:spPr bwMode="auto">
            <a:xfrm>
              <a:off x="3382" y="2400"/>
              <a:ext cx="3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indicate</a:t>
              </a:r>
              <a:endParaRPr lang="en-US" sz="1400">
                <a:latin typeface="Constantia" pitchFamily="18" charset="0"/>
              </a:endParaRPr>
            </a:p>
          </p:txBody>
        </p:sp>
        <p:sp>
          <p:nvSpPr>
            <p:cNvPr id="132140" name="Rectangle 58"/>
            <p:cNvSpPr>
              <a:spLocks noChangeArrowheads="1"/>
            </p:cNvSpPr>
            <p:nvPr/>
          </p:nvSpPr>
          <p:spPr bwMode="auto">
            <a:xfrm>
              <a:off x="3780" y="2400"/>
              <a:ext cx="10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a:t>
              </a:r>
              <a:endParaRPr lang="en-US" sz="1400">
                <a:latin typeface="Constantia" pitchFamily="18" charset="0"/>
              </a:endParaRPr>
            </a:p>
          </p:txBody>
        </p:sp>
        <p:sp>
          <p:nvSpPr>
            <p:cNvPr id="132141" name="Rectangle 59"/>
            <p:cNvSpPr>
              <a:spLocks noChangeArrowheads="1"/>
            </p:cNvSpPr>
            <p:nvPr/>
          </p:nvSpPr>
          <p:spPr bwMode="auto">
            <a:xfrm>
              <a:off x="3935" y="2400"/>
              <a:ext cx="23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input</a:t>
              </a:r>
              <a:endParaRPr lang="en-US" sz="1400">
                <a:latin typeface="Constantia" pitchFamily="18" charset="0"/>
              </a:endParaRPr>
            </a:p>
          </p:txBody>
        </p:sp>
        <p:sp>
          <p:nvSpPr>
            <p:cNvPr id="132142" name="Rectangle 60"/>
            <p:cNvSpPr>
              <a:spLocks noChangeArrowheads="1"/>
            </p:cNvSpPr>
            <p:nvPr/>
          </p:nvSpPr>
          <p:spPr bwMode="auto">
            <a:xfrm>
              <a:off x="2141" y="2581"/>
              <a:ext cx="1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op</a:t>
              </a:r>
              <a:endParaRPr lang="en-US" sz="1400">
                <a:latin typeface="Constantia" pitchFamily="18" charset="0"/>
              </a:endParaRPr>
            </a:p>
          </p:txBody>
        </p:sp>
        <p:sp>
          <p:nvSpPr>
            <p:cNvPr id="132143" name="Rectangle 61"/>
            <p:cNvSpPr>
              <a:spLocks noChangeArrowheads="1"/>
            </p:cNvSpPr>
            <p:nvPr/>
          </p:nvSpPr>
          <p:spPr bwMode="auto">
            <a:xfrm>
              <a:off x="2251" y="2581"/>
              <a:ext cx="31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eration</a:t>
              </a:r>
              <a:endParaRPr lang="en-US" sz="1400">
                <a:latin typeface="Constantia" pitchFamily="18" charset="0"/>
              </a:endParaRPr>
            </a:p>
          </p:txBody>
        </p:sp>
        <p:sp>
          <p:nvSpPr>
            <p:cNvPr id="132144" name="Rectangle 62"/>
            <p:cNvSpPr>
              <a:spLocks noChangeArrowheads="1"/>
            </p:cNvSpPr>
            <p:nvPr/>
          </p:nvSpPr>
          <p:spPr bwMode="auto">
            <a:xfrm>
              <a:off x="2629" y="2581"/>
              <a:ext cx="32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(relativ</a:t>
              </a:r>
              <a:endParaRPr lang="en-US" sz="1400">
                <a:latin typeface="Constantia" pitchFamily="18" charset="0"/>
              </a:endParaRPr>
            </a:p>
          </p:txBody>
        </p:sp>
        <p:sp>
          <p:nvSpPr>
            <p:cNvPr id="132145" name="Rectangle 63"/>
            <p:cNvSpPr>
              <a:spLocks noChangeArrowheads="1"/>
            </p:cNvSpPr>
            <p:nvPr/>
          </p:nvSpPr>
          <p:spPr bwMode="auto">
            <a:xfrm>
              <a:off x="2941" y="2572"/>
              <a:ext cx="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e</a:t>
              </a:r>
              <a:endParaRPr lang="en-US" sz="1400">
                <a:latin typeface="Constantia" pitchFamily="18" charset="0"/>
              </a:endParaRPr>
            </a:p>
          </p:txBody>
        </p:sp>
        <p:sp>
          <p:nvSpPr>
            <p:cNvPr id="132146" name="Rectangle 64"/>
            <p:cNvSpPr>
              <a:spLocks noChangeArrowheads="1"/>
            </p:cNvSpPr>
            <p:nvPr/>
          </p:nvSpPr>
          <p:spPr bwMode="auto">
            <a:xfrm>
              <a:off x="3031" y="2581"/>
              <a:ext cx="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47" name="Rectangle 65"/>
            <p:cNvSpPr>
              <a:spLocks noChangeArrowheads="1"/>
            </p:cNvSpPr>
            <p:nvPr/>
          </p:nvSpPr>
          <p:spPr bwMode="auto">
            <a:xfrm>
              <a:off x="3175" y="2581"/>
              <a:ext cx="1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2148" name="Rectangle 66"/>
            <p:cNvSpPr>
              <a:spLocks noChangeArrowheads="1"/>
            </p:cNvSpPr>
            <p:nvPr/>
          </p:nvSpPr>
          <p:spPr bwMode="auto">
            <a:xfrm>
              <a:off x="3365" y="2581"/>
              <a:ext cx="39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initiator)</a:t>
              </a:r>
              <a:endParaRPr lang="en-US" sz="1400">
                <a:latin typeface="Constantia" pitchFamily="18" charset="0"/>
              </a:endParaRPr>
            </a:p>
          </p:txBody>
        </p:sp>
        <p:sp>
          <p:nvSpPr>
            <p:cNvPr id="132149" name="Rectangle 67"/>
            <p:cNvSpPr>
              <a:spLocks noChangeArrowheads="1"/>
            </p:cNvSpPr>
            <p:nvPr/>
          </p:nvSpPr>
          <p:spPr bwMode="auto">
            <a:xfrm>
              <a:off x="528" y="2839"/>
              <a:ext cx="4080" cy="1"/>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32150" name="Rectangle 68"/>
            <p:cNvSpPr>
              <a:spLocks noChangeArrowheads="1"/>
            </p:cNvSpPr>
            <p:nvPr/>
          </p:nvSpPr>
          <p:spPr bwMode="auto">
            <a:xfrm>
              <a:off x="584" y="2883"/>
              <a:ext cx="2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Other</a:t>
              </a:r>
              <a:endParaRPr lang="en-US" sz="1400">
                <a:latin typeface="Constantia" pitchFamily="18" charset="0"/>
              </a:endParaRPr>
            </a:p>
          </p:txBody>
        </p:sp>
        <p:sp>
          <p:nvSpPr>
            <p:cNvPr id="132151" name="Rectangle 69"/>
            <p:cNvSpPr>
              <a:spLocks noChangeArrowheads="1"/>
            </p:cNvSpPr>
            <p:nvPr/>
          </p:nvSpPr>
          <p:spPr bwMode="auto">
            <a:xfrm>
              <a:off x="1445" y="2881"/>
              <a:ext cx="8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52" name="Rectangle 70"/>
            <p:cNvSpPr>
              <a:spLocks noChangeArrowheads="1"/>
            </p:cNvSpPr>
            <p:nvPr/>
          </p:nvSpPr>
          <p:spPr bwMode="auto">
            <a:xfrm>
              <a:off x="1517" y="2883"/>
              <a:ext cx="1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TN</a:t>
              </a:r>
              <a:endParaRPr lang="en-US" sz="1400">
                <a:latin typeface="Constantia" pitchFamily="18" charset="0"/>
              </a:endParaRPr>
            </a:p>
          </p:txBody>
        </p:sp>
        <p:sp>
          <p:nvSpPr>
            <p:cNvPr id="132153" name="Rectangle 71"/>
            <p:cNvSpPr>
              <a:spLocks noChangeArrowheads="1"/>
            </p:cNvSpPr>
            <p:nvPr/>
          </p:nvSpPr>
          <p:spPr bwMode="auto">
            <a:xfrm>
              <a:off x="2141" y="2883"/>
              <a:ext cx="8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54" name="Rectangle 72"/>
            <p:cNvSpPr>
              <a:spLocks noChangeArrowheads="1"/>
            </p:cNvSpPr>
            <p:nvPr/>
          </p:nvSpPr>
          <p:spPr bwMode="auto">
            <a:xfrm>
              <a:off x="2218" y="2883"/>
              <a:ext cx="1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tten</a:t>
              </a:r>
              <a:endParaRPr lang="en-US" sz="1400">
                <a:latin typeface="Constantia" pitchFamily="18" charset="0"/>
              </a:endParaRPr>
            </a:p>
          </p:txBody>
        </p:sp>
        <p:sp>
          <p:nvSpPr>
            <p:cNvPr id="132155" name="Rectangle 73"/>
            <p:cNvSpPr>
              <a:spLocks noChangeArrowheads="1"/>
            </p:cNvSpPr>
            <p:nvPr/>
          </p:nvSpPr>
          <p:spPr bwMode="auto">
            <a:xfrm>
              <a:off x="2388" y="2883"/>
              <a:ext cx="2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tion:</a:t>
              </a:r>
              <a:endParaRPr lang="en-US" sz="1400">
                <a:latin typeface="Constantia" pitchFamily="18" charset="0"/>
              </a:endParaRPr>
            </a:p>
          </p:txBody>
        </p:sp>
        <p:sp>
          <p:nvSpPr>
            <p:cNvPr id="132156" name="Rectangle 74"/>
            <p:cNvSpPr>
              <a:spLocks noChangeArrowheads="1"/>
            </p:cNvSpPr>
            <p:nvPr/>
          </p:nvSpPr>
          <p:spPr bwMode="auto">
            <a:xfrm>
              <a:off x="2664" y="2883"/>
              <a:ext cx="3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Asserted</a:t>
              </a:r>
              <a:endParaRPr lang="en-US" sz="1400">
                <a:latin typeface="Constantia" pitchFamily="18" charset="0"/>
              </a:endParaRPr>
            </a:p>
          </p:txBody>
        </p:sp>
        <p:sp>
          <p:nvSpPr>
            <p:cNvPr id="132157" name="Rectangle 75"/>
            <p:cNvSpPr>
              <a:spLocks noChangeArrowheads="1"/>
            </p:cNvSpPr>
            <p:nvPr/>
          </p:nvSpPr>
          <p:spPr bwMode="auto">
            <a:xfrm>
              <a:off x="3121" y="2883"/>
              <a:ext cx="5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sz="1400">
                <a:latin typeface="Constantia" pitchFamily="18" charset="0"/>
              </a:endParaRPr>
            </a:p>
          </p:txBody>
        </p:sp>
        <p:sp>
          <p:nvSpPr>
            <p:cNvPr id="132158" name="Rectangle 76"/>
            <p:cNvSpPr>
              <a:spLocks noChangeArrowheads="1"/>
            </p:cNvSpPr>
            <p:nvPr/>
          </p:nvSpPr>
          <p:spPr bwMode="auto">
            <a:xfrm>
              <a:off x="3176" y="2883"/>
              <a:ext cx="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sz="1400">
                <a:latin typeface="Constantia" pitchFamily="18" charset="0"/>
              </a:endParaRPr>
            </a:p>
          </p:txBody>
        </p:sp>
        <p:sp>
          <p:nvSpPr>
            <p:cNvPr id="132159" name="Rectangle 77"/>
            <p:cNvSpPr>
              <a:spLocks noChangeArrowheads="1"/>
            </p:cNvSpPr>
            <p:nvPr/>
          </p:nvSpPr>
          <p:spPr bwMode="auto">
            <a:xfrm>
              <a:off x="3276" y="2883"/>
              <a:ext cx="10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a:t>
              </a:r>
              <a:endParaRPr lang="en-US" sz="1400">
                <a:latin typeface="Constantia" pitchFamily="18" charset="0"/>
              </a:endParaRPr>
            </a:p>
          </p:txBody>
        </p:sp>
        <p:sp>
          <p:nvSpPr>
            <p:cNvPr id="132160" name="Rectangle 78"/>
            <p:cNvSpPr>
              <a:spLocks noChangeArrowheads="1"/>
            </p:cNvSpPr>
            <p:nvPr/>
          </p:nvSpPr>
          <p:spPr bwMode="auto">
            <a:xfrm>
              <a:off x="3432" y="2883"/>
              <a:ext cx="35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initiator</a:t>
              </a:r>
              <a:endParaRPr lang="en-US" sz="1400">
                <a:latin typeface="Constantia" pitchFamily="18" charset="0"/>
              </a:endParaRPr>
            </a:p>
          </p:txBody>
        </p:sp>
        <p:sp>
          <p:nvSpPr>
            <p:cNvPr id="132161" name="Rectangle 79"/>
            <p:cNvSpPr>
              <a:spLocks noChangeArrowheads="1"/>
            </p:cNvSpPr>
            <p:nvPr/>
          </p:nvSpPr>
          <p:spPr bwMode="auto">
            <a:xfrm>
              <a:off x="3829" y="2883"/>
              <a:ext cx="24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when</a:t>
              </a:r>
              <a:endParaRPr lang="en-US" sz="1400">
                <a:latin typeface="Constantia" pitchFamily="18" charset="0"/>
              </a:endParaRPr>
            </a:p>
          </p:txBody>
        </p:sp>
        <p:sp>
          <p:nvSpPr>
            <p:cNvPr id="132162" name="Rectangle 80"/>
            <p:cNvSpPr>
              <a:spLocks noChangeArrowheads="1"/>
            </p:cNvSpPr>
            <p:nvPr/>
          </p:nvSpPr>
          <p:spPr bwMode="auto">
            <a:xfrm>
              <a:off x="4117" y="2883"/>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it</a:t>
              </a:r>
              <a:endParaRPr lang="en-US" sz="1400">
                <a:latin typeface="Constantia" pitchFamily="18" charset="0"/>
              </a:endParaRPr>
            </a:p>
          </p:txBody>
        </p:sp>
        <p:sp>
          <p:nvSpPr>
            <p:cNvPr id="132163" name="Rectangle 81"/>
            <p:cNvSpPr>
              <a:spLocks noChangeArrowheads="1"/>
            </p:cNvSpPr>
            <p:nvPr/>
          </p:nvSpPr>
          <p:spPr bwMode="auto">
            <a:xfrm>
              <a:off x="2141" y="3065"/>
              <a:ext cx="30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wishes</a:t>
              </a:r>
              <a:endParaRPr lang="en-US" sz="1400">
                <a:latin typeface="Constantia" pitchFamily="18" charset="0"/>
              </a:endParaRPr>
            </a:p>
          </p:txBody>
        </p:sp>
        <p:sp>
          <p:nvSpPr>
            <p:cNvPr id="132164" name="Rectangle 82"/>
            <p:cNvSpPr>
              <a:spLocks noChangeArrowheads="1"/>
            </p:cNvSpPr>
            <p:nvPr/>
          </p:nvSpPr>
          <p:spPr bwMode="auto">
            <a:xfrm>
              <a:off x="2485" y="3065"/>
              <a:ext cx="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65" name="Rectangle 83"/>
            <p:cNvSpPr>
              <a:spLocks noChangeArrowheads="1"/>
            </p:cNvSpPr>
            <p:nvPr/>
          </p:nvSpPr>
          <p:spPr bwMode="auto">
            <a:xfrm>
              <a:off x="2619" y="3065"/>
              <a:ext cx="20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send</a:t>
              </a:r>
              <a:endParaRPr lang="en-US" sz="1400">
                <a:latin typeface="Constantia" pitchFamily="18" charset="0"/>
              </a:endParaRPr>
            </a:p>
          </p:txBody>
        </p:sp>
        <p:sp>
          <p:nvSpPr>
            <p:cNvPr id="132166" name="Rectangle 84"/>
            <p:cNvSpPr>
              <a:spLocks noChangeArrowheads="1"/>
            </p:cNvSpPr>
            <p:nvPr/>
          </p:nvSpPr>
          <p:spPr bwMode="auto">
            <a:xfrm>
              <a:off x="2874" y="3065"/>
              <a:ext cx="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67" name="Rectangle 85"/>
            <p:cNvSpPr>
              <a:spLocks noChangeArrowheads="1"/>
            </p:cNvSpPr>
            <p:nvPr/>
          </p:nvSpPr>
          <p:spPr bwMode="auto">
            <a:xfrm>
              <a:off x="2963" y="3065"/>
              <a:ext cx="38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message</a:t>
              </a:r>
              <a:endParaRPr lang="en-US" sz="1400">
                <a:latin typeface="Constantia" pitchFamily="18" charset="0"/>
              </a:endParaRPr>
            </a:p>
          </p:txBody>
        </p:sp>
        <p:sp>
          <p:nvSpPr>
            <p:cNvPr id="132168" name="Rectangle 86"/>
            <p:cNvSpPr>
              <a:spLocks noChangeArrowheads="1"/>
            </p:cNvSpPr>
            <p:nvPr/>
          </p:nvSpPr>
          <p:spPr bwMode="auto">
            <a:xfrm>
              <a:off x="3385" y="3065"/>
              <a:ext cx="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69" name="Rectangle 87"/>
            <p:cNvSpPr>
              <a:spLocks noChangeArrowheads="1"/>
            </p:cNvSpPr>
            <p:nvPr/>
          </p:nvSpPr>
          <p:spPr bwMode="auto">
            <a:xfrm>
              <a:off x="3519" y="3065"/>
              <a:ext cx="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sz="1400">
                <a:latin typeface="Constantia" pitchFamily="18" charset="0"/>
              </a:endParaRPr>
            </a:p>
          </p:txBody>
        </p:sp>
        <p:sp>
          <p:nvSpPr>
            <p:cNvPr id="132170" name="Rectangle 88"/>
            <p:cNvSpPr>
              <a:spLocks noChangeArrowheads="1"/>
            </p:cNvSpPr>
            <p:nvPr/>
          </p:nvSpPr>
          <p:spPr bwMode="auto">
            <a:xfrm>
              <a:off x="3619" y="3065"/>
              <a:ext cx="2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target</a:t>
              </a:r>
              <a:endParaRPr lang="en-US" sz="1400">
                <a:latin typeface="Constantia" pitchFamily="18" charset="0"/>
              </a:endParaRPr>
            </a:p>
          </p:txBody>
        </p:sp>
        <p:sp>
          <p:nvSpPr>
            <p:cNvPr id="132171" name="Rectangle 89"/>
            <p:cNvSpPr>
              <a:spLocks noChangeArrowheads="1"/>
            </p:cNvSpPr>
            <p:nvPr/>
          </p:nvSpPr>
          <p:spPr bwMode="auto">
            <a:xfrm>
              <a:off x="1451" y="3352"/>
              <a:ext cx="2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RST</a:t>
              </a:r>
              <a:endParaRPr lang="en-US" sz="1400">
                <a:latin typeface="Constantia" pitchFamily="18" charset="0"/>
              </a:endParaRPr>
            </a:p>
          </p:txBody>
        </p:sp>
        <p:sp>
          <p:nvSpPr>
            <p:cNvPr id="132172" name="Rectangle 90"/>
            <p:cNvSpPr>
              <a:spLocks noChangeArrowheads="1"/>
            </p:cNvSpPr>
            <p:nvPr/>
          </p:nvSpPr>
          <p:spPr bwMode="auto">
            <a:xfrm>
              <a:off x="2141" y="3352"/>
              <a:ext cx="28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Reset:</a:t>
              </a:r>
              <a:endParaRPr lang="en-US" sz="1400">
                <a:latin typeface="Constantia" pitchFamily="18" charset="0"/>
              </a:endParaRPr>
            </a:p>
          </p:txBody>
        </p:sp>
        <p:sp>
          <p:nvSpPr>
            <p:cNvPr id="132173" name="Rectangle 91"/>
            <p:cNvSpPr>
              <a:spLocks noChangeArrowheads="1"/>
            </p:cNvSpPr>
            <p:nvPr/>
          </p:nvSpPr>
          <p:spPr bwMode="auto">
            <a:xfrm>
              <a:off x="2490" y="3352"/>
              <a:ext cx="32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Causes</a:t>
              </a:r>
              <a:endParaRPr lang="en-US" sz="1400">
                <a:latin typeface="Constantia" pitchFamily="18" charset="0"/>
              </a:endParaRPr>
            </a:p>
          </p:txBody>
        </p:sp>
        <p:sp>
          <p:nvSpPr>
            <p:cNvPr id="132174" name="Rectangle 92"/>
            <p:cNvSpPr>
              <a:spLocks noChangeArrowheads="1"/>
            </p:cNvSpPr>
            <p:nvPr/>
          </p:nvSpPr>
          <p:spPr bwMode="auto">
            <a:xfrm>
              <a:off x="2868" y="3352"/>
              <a:ext cx="1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all</a:t>
              </a:r>
              <a:endParaRPr lang="en-US" sz="1400">
                <a:latin typeface="Constantia" pitchFamily="18" charset="0"/>
              </a:endParaRPr>
            </a:p>
          </p:txBody>
        </p:sp>
        <p:sp>
          <p:nvSpPr>
            <p:cNvPr id="132175" name="Rectangle 93"/>
            <p:cNvSpPr>
              <a:spLocks noChangeArrowheads="1"/>
            </p:cNvSpPr>
            <p:nvPr/>
          </p:nvSpPr>
          <p:spPr bwMode="auto">
            <a:xfrm>
              <a:off x="3012" y="3352"/>
              <a:ext cx="29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device</a:t>
              </a:r>
              <a:endParaRPr lang="en-US" sz="1400">
                <a:latin typeface="Constantia" pitchFamily="18" charset="0"/>
              </a:endParaRPr>
            </a:p>
          </p:txBody>
        </p:sp>
        <p:sp>
          <p:nvSpPr>
            <p:cNvPr id="132176" name="Rectangle 94"/>
            <p:cNvSpPr>
              <a:spLocks noChangeArrowheads="1"/>
            </p:cNvSpPr>
            <p:nvPr/>
          </p:nvSpPr>
          <p:spPr bwMode="auto">
            <a:xfrm>
              <a:off x="3357" y="3352"/>
              <a:ext cx="1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con</a:t>
              </a:r>
              <a:endParaRPr lang="en-US" sz="1400">
                <a:latin typeface="Constantia" pitchFamily="18" charset="0"/>
              </a:endParaRPr>
            </a:p>
          </p:txBody>
        </p:sp>
        <p:sp>
          <p:nvSpPr>
            <p:cNvPr id="132177" name="Rectangle 95"/>
            <p:cNvSpPr>
              <a:spLocks noChangeArrowheads="1"/>
            </p:cNvSpPr>
            <p:nvPr/>
          </p:nvSpPr>
          <p:spPr bwMode="auto">
            <a:xfrm>
              <a:off x="3513" y="3352"/>
              <a:ext cx="20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trols</a:t>
              </a:r>
              <a:endParaRPr lang="en-US" sz="1400">
                <a:latin typeface="Constantia" pitchFamily="18" charset="0"/>
              </a:endParaRPr>
            </a:p>
          </p:txBody>
        </p:sp>
        <p:sp>
          <p:nvSpPr>
            <p:cNvPr id="132178" name="Rectangle 96"/>
            <p:cNvSpPr>
              <a:spLocks noChangeArrowheads="1"/>
            </p:cNvSpPr>
            <p:nvPr/>
          </p:nvSpPr>
          <p:spPr bwMode="auto">
            <a:xfrm>
              <a:off x="3768" y="3352"/>
              <a:ext cx="8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sz="1400">
                <a:latin typeface="Constantia" pitchFamily="18" charset="0"/>
              </a:endParaRPr>
            </a:p>
          </p:txBody>
        </p:sp>
        <p:sp>
          <p:nvSpPr>
            <p:cNvPr id="132179" name="Rectangle 97"/>
            <p:cNvSpPr>
              <a:spLocks noChangeArrowheads="1"/>
            </p:cNvSpPr>
            <p:nvPr/>
          </p:nvSpPr>
          <p:spPr bwMode="auto">
            <a:xfrm>
              <a:off x="3901" y="3352"/>
              <a:ext cx="48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disconnect</a:t>
              </a:r>
              <a:endParaRPr lang="en-US" sz="1400">
                <a:latin typeface="Constantia" pitchFamily="18" charset="0"/>
              </a:endParaRPr>
            </a:p>
          </p:txBody>
        </p:sp>
        <p:sp>
          <p:nvSpPr>
            <p:cNvPr id="132180" name="Rectangle 98"/>
            <p:cNvSpPr>
              <a:spLocks noChangeArrowheads="1"/>
            </p:cNvSpPr>
            <p:nvPr/>
          </p:nvSpPr>
          <p:spPr bwMode="auto">
            <a:xfrm>
              <a:off x="2141" y="3533"/>
              <a:ext cx="21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from</a:t>
              </a:r>
              <a:endParaRPr lang="en-US" sz="1400">
                <a:latin typeface="Constantia" pitchFamily="18" charset="0"/>
              </a:endParaRPr>
            </a:p>
          </p:txBody>
        </p:sp>
        <p:sp>
          <p:nvSpPr>
            <p:cNvPr id="132181" name="Rectangle 99"/>
            <p:cNvSpPr>
              <a:spLocks noChangeArrowheads="1"/>
            </p:cNvSpPr>
            <p:nvPr/>
          </p:nvSpPr>
          <p:spPr bwMode="auto">
            <a:xfrm>
              <a:off x="2396" y="3533"/>
              <a:ext cx="1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sz="1400">
                <a:latin typeface="Constantia" pitchFamily="18" charset="0"/>
              </a:endParaRPr>
            </a:p>
          </p:txBody>
        </p:sp>
        <p:sp>
          <p:nvSpPr>
            <p:cNvPr id="132182" name="Rectangle 100"/>
            <p:cNvSpPr>
              <a:spLocks noChangeArrowheads="1"/>
            </p:cNvSpPr>
            <p:nvPr/>
          </p:nvSpPr>
          <p:spPr bwMode="auto">
            <a:xfrm>
              <a:off x="2584" y="3533"/>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bus</a:t>
              </a:r>
              <a:endParaRPr lang="en-US" sz="1400">
                <a:latin typeface="Constantia" pitchFamily="18" charset="0"/>
              </a:endParaRPr>
            </a:p>
          </p:txBody>
        </p:sp>
        <p:sp>
          <p:nvSpPr>
            <p:cNvPr id="132183" name="Rectangle 101"/>
            <p:cNvSpPr>
              <a:spLocks noChangeArrowheads="1"/>
            </p:cNvSpPr>
            <p:nvPr/>
          </p:nvSpPr>
          <p:spPr bwMode="auto">
            <a:xfrm>
              <a:off x="2796" y="3533"/>
              <a:ext cx="1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sz="1400">
                <a:latin typeface="Constantia" pitchFamily="18" charset="0"/>
              </a:endParaRPr>
            </a:p>
          </p:txBody>
        </p:sp>
        <p:sp>
          <p:nvSpPr>
            <p:cNvPr id="132184" name="Rectangle 102"/>
            <p:cNvSpPr>
              <a:spLocks noChangeArrowheads="1"/>
            </p:cNvSpPr>
            <p:nvPr/>
          </p:nvSpPr>
          <p:spPr bwMode="auto">
            <a:xfrm>
              <a:off x="3007" y="3533"/>
              <a:ext cx="33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assume</a:t>
              </a:r>
              <a:endParaRPr lang="en-US" sz="1400">
                <a:latin typeface="Constantia" pitchFamily="18" charset="0"/>
              </a:endParaRPr>
            </a:p>
          </p:txBody>
        </p:sp>
        <p:sp>
          <p:nvSpPr>
            <p:cNvPr id="132185" name="Rectangle 103"/>
            <p:cNvSpPr>
              <a:spLocks noChangeArrowheads="1"/>
            </p:cNvSpPr>
            <p:nvPr/>
          </p:nvSpPr>
          <p:spPr bwMode="auto">
            <a:xfrm>
              <a:off x="3385" y="3533"/>
              <a:ext cx="2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their</a:t>
              </a:r>
              <a:endParaRPr lang="en-US" sz="1400">
                <a:latin typeface="Constantia" pitchFamily="18" charset="0"/>
              </a:endParaRPr>
            </a:p>
          </p:txBody>
        </p:sp>
        <p:sp>
          <p:nvSpPr>
            <p:cNvPr id="132186" name="Rectangle 104"/>
            <p:cNvSpPr>
              <a:spLocks noChangeArrowheads="1"/>
            </p:cNvSpPr>
            <p:nvPr/>
          </p:nvSpPr>
          <p:spPr bwMode="auto">
            <a:xfrm>
              <a:off x="3652" y="3533"/>
              <a:ext cx="34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start-up</a:t>
              </a:r>
              <a:endParaRPr lang="en-US" sz="1400">
                <a:latin typeface="Constantia" pitchFamily="18" charset="0"/>
              </a:endParaRPr>
            </a:p>
          </p:txBody>
        </p:sp>
        <p:sp>
          <p:nvSpPr>
            <p:cNvPr id="132187" name="Rectangle 105"/>
            <p:cNvSpPr>
              <a:spLocks noChangeArrowheads="1"/>
            </p:cNvSpPr>
            <p:nvPr/>
          </p:nvSpPr>
          <p:spPr bwMode="auto">
            <a:xfrm>
              <a:off x="4024" y="3533"/>
              <a:ext cx="20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state</a:t>
              </a:r>
              <a:endParaRPr lang="en-US" sz="1400">
                <a:latin typeface="Constantia" pitchFamily="18" charset="0"/>
              </a:endParaRPr>
            </a:p>
          </p:txBody>
        </p:sp>
        <p:sp>
          <p:nvSpPr>
            <p:cNvPr id="132188" name="Rectangle 106"/>
            <p:cNvSpPr>
              <a:spLocks noChangeArrowheads="1"/>
            </p:cNvSpPr>
            <p:nvPr/>
          </p:nvSpPr>
          <p:spPr bwMode="auto">
            <a:xfrm>
              <a:off x="528" y="3790"/>
              <a:ext cx="4080" cy="2"/>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32189" name="Text Box 108"/>
            <p:cNvSpPr txBox="1">
              <a:spLocks noChangeArrowheads="1"/>
            </p:cNvSpPr>
            <p:nvPr/>
          </p:nvSpPr>
          <p:spPr bwMode="auto">
            <a:xfrm>
              <a:off x="1297" y="1392"/>
              <a:ext cx="28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2190" name="Text Box 109"/>
            <p:cNvSpPr txBox="1">
              <a:spLocks noChangeArrowheads="1"/>
            </p:cNvSpPr>
            <p:nvPr/>
          </p:nvSpPr>
          <p:spPr bwMode="auto">
            <a:xfrm>
              <a:off x="1298" y="3289"/>
              <a:ext cx="284"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2191" name="Text Box 110"/>
            <p:cNvSpPr txBox="1">
              <a:spLocks noChangeArrowheads="1"/>
            </p:cNvSpPr>
            <p:nvPr/>
          </p:nvSpPr>
          <p:spPr bwMode="auto">
            <a:xfrm>
              <a:off x="1297" y="1861"/>
              <a:ext cx="28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2192" name="Text Box 111"/>
            <p:cNvSpPr txBox="1">
              <a:spLocks noChangeArrowheads="1"/>
            </p:cNvSpPr>
            <p:nvPr/>
          </p:nvSpPr>
          <p:spPr bwMode="auto">
            <a:xfrm>
              <a:off x="1298" y="2827"/>
              <a:ext cx="284"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sp>
          <p:nvSpPr>
            <p:cNvPr id="132193" name="Text Box 112"/>
            <p:cNvSpPr txBox="1">
              <a:spLocks noChangeArrowheads="1"/>
            </p:cNvSpPr>
            <p:nvPr/>
          </p:nvSpPr>
          <p:spPr bwMode="auto">
            <a:xfrm>
              <a:off x="1297" y="2349"/>
              <a:ext cx="283" cy="192"/>
            </a:xfrm>
            <a:prstGeom prst="rect">
              <a:avLst/>
            </a:prstGeom>
            <a:noFill/>
            <a:ln w="9525">
              <a:noFill/>
              <a:miter lim="800000"/>
              <a:headEnd/>
              <a:tailEnd/>
            </a:ln>
          </p:spPr>
          <p:txBody>
            <a:bodyPr>
              <a:spAutoFit/>
            </a:bodyPr>
            <a:lstStyle/>
            <a:p>
              <a:pPr>
                <a:spcBef>
                  <a:spcPct val="50000"/>
                </a:spcBef>
              </a:pPr>
              <a:r>
                <a:rPr lang="en-CA" sz="1400">
                  <a:latin typeface="Computer Modern"/>
                  <a:cs typeface="Times New Roman" pitchFamily="18" charset="0"/>
                </a:rPr>
                <a:t>–</a:t>
              </a:r>
              <a:endParaRPr lang="en-CA" sz="1400">
                <a:latin typeface="Computer Modern"/>
              </a:endParaRPr>
            </a:p>
          </p:txBody>
        </p:sp>
        <p:grpSp>
          <p:nvGrpSpPr>
            <p:cNvPr id="132194" name="Group 114"/>
            <p:cNvGrpSpPr>
              <a:grpSpLocks/>
            </p:cNvGrpSpPr>
            <p:nvPr/>
          </p:nvGrpSpPr>
          <p:grpSpPr bwMode="auto">
            <a:xfrm>
              <a:off x="591" y="1083"/>
              <a:ext cx="1635" cy="134"/>
              <a:chOff x="591" y="1083"/>
              <a:chExt cx="1635" cy="134"/>
            </a:xfrm>
          </p:grpSpPr>
          <p:sp>
            <p:nvSpPr>
              <p:cNvPr id="132195" name="Rectangle 115"/>
              <p:cNvSpPr>
                <a:spLocks noChangeArrowheads="1"/>
              </p:cNvSpPr>
              <p:nvPr/>
            </p:nvSpPr>
            <p:spPr bwMode="auto">
              <a:xfrm>
                <a:off x="591" y="1083"/>
                <a:ext cx="442"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Category</a:t>
                </a:r>
                <a:endParaRPr lang="en-US" sz="1400" b="1">
                  <a:latin typeface="Constantia" pitchFamily="18" charset="0"/>
                </a:endParaRPr>
              </a:p>
            </p:txBody>
          </p:sp>
          <p:sp>
            <p:nvSpPr>
              <p:cNvPr id="132196" name="Rectangle 116"/>
              <p:cNvSpPr>
                <a:spLocks noChangeArrowheads="1"/>
              </p:cNvSpPr>
              <p:nvPr/>
            </p:nvSpPr>
            <p:spPr bwMode="auto">
              <a:xfrm>
                <a:off x="1206" y="1083"/>
                <a:ext cx="280"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Name</a:t>
                </a:r>
                <a:endParaRPr lang="en-US" sz="1400" b="1">
                  <a:latin typeface="Constantia" pitchFamily="18" charset="0"/>
                </a:endParaRPr>
              </a:p>
            </p:txBody>
          </p:sp>
          <p:sp>
            <p:nvSpPr>
              <p:cNvPr id="132197" name="Rectangle 117"/>
              <p:cNvSpPr>
                <a:spLocks noChangeArrowheads="1"/>
              </p:cNvSpPr>
              <p:nvPr/>
            </p:nvSpPr>
            <p:spPr bwMode="auto">
              <a:xfrm>
                <a:off x="1822" y="1083"/>
                <a:ext cx="68"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F</a:t>
                </a:r>
                <a:endParaRPr lang="en-US" sz="1400" b="1">
                  <a:latin typeface="Constantia" pitchFamily="18" charset="0"/>
                </a:endParaRPr>
              </a:p>
            </p:txBody>
          </p:sp>
          <p:sp>
            <p:nvSpPr>
              <p:cNvPr id="132198" name="Rectangle 118"/>
              <p:cNvSpPr>
                <a:spLocks noChangeArrowheads="1"/>
              </p:cNvSpPr>
              <p:nvPr/>
            </p:nvSpPr>
            <p:spPr bwMode="auto">
              <a:xfrm>
                <a:off x="1866" y="1083"/>
                <a:ext cx="360"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puter Modern"/>
                  </a:rPr>
                  <a:t>unction</a:t>
                </a:r>
                <a:endParaRPr lang="en-US" sz="1400" b="1">
                  <a:latin typeface="Constantia" pitchFamily="18" charset="0"/>
                </a:endParaRPr>
              </a:p>
            </p:txBody>
          </p:sp>
        </p:grpSp>
      </p:grpSp>
      <p:sp>
        <p:nvSpPr>
          <p:cNvPr id="132098" name="Rectangle 119"/>
          <p:cNvSpPr>
            <a:spLocks noChangeArrowheads="1"/>
          </p:cNvSpPr>
          <p:nvPr/>
        </p:nvSpPr>
        <p:spPr bwMode="auto">
          <a:xfrm>
            <a:off x="2438400" y="914400"/>
            <a:ext cx="4103688" cy="304800"/>
          </a:xfrm>
          <a:prstGeom prst="rect">
            <a:avLst/>
          </a:prstGeom>
          <a:noFill/>
          <a:ln w="9525">
            <a:noFill/>
            <a:miter lim="800000"/>
            <a:headEnd/>
            <a:tailEnd/>
          </a:ln>
        </p:spPr>
        <p:txBody>
          <a:bodyPr wrap="none" lIns="0" tIns="0" rIns="0" bIns="0">
            <a:spAutoFit/>
          </a:bodyPr>
          <a:lstStyle/>
          <a:p>
            <a:r>
              <a:rPr lang="en-US" sz="2000" b="1">
                <a:solidFill>
                  <a:srgbClr val="000000"/>
                </a:solidFill>
                <a:latin typeface="Computer Modern"/>
              </a:rPr>
              <a:t>Table 4.  The SCSI  bus signals.(</a:t>
            </a:r>
            <a:r>
              <a:rPr lang="en-US" sz="2000" b="1" i="1">
                <a:solidFill>
                  <a:srgbClr val="000000"/>
                </a:solidFill>
                <a:latin typeface="Computer Modern"/>
              </a:rPr>
              <a:t>cont</a:t>
            </a:r>
            <a:r>
              <a:rPr lang="en-US" sz="2000" b="1">
                <a:solidFill>
                  <a:srgbClr val="000000"/>
                </a:solidFill>
                <a:latin typeface="Computer Modern"/>
              </a:rPr>
              <a:t>.)</a:t>
            </a:r>
            <a:endParaRPr lang="en-US" sz="2000" b="1">
              <a:latin typeface="Constantia"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lang="en-US" smtClean="0"/>
              <a:t>Main Phases involved</a:t>
            </a:r>
          </a:p>
        </p:txBody>
      </p:sp>
      <p:sp>
        <p:nvSpPr>
          <p:cNvPr id="84995" name="Rectangle 3"/>
          <p:cNvSpPr>
            <a:spLocks noGrp="1" noChangeArrowheads="1"/>
          </p:cNvSpPr>
          <p:nvPr>
            <p:ph type="body" idx="1"/>
          </p:nvPr>
        </p:nvSpPr>
        <p:spPr/>
        <p:txBody>
          <a:bodyPr>
            <a:normAutofit fontScale="85000" lnSpcReduction="20000"/>
          </a:bodyPr>
          <a:lstStyle/>
          <a:p>
            <a:pPr marL="274320" indent="-274320" fontAlgn="auto">
              <a:spcAft>
                <a:spcPts val="0"/>
              </a:spcAft>
              <a:buClr>
                <a:schemeClr val="accent3"/>
              </a:buClr>
              <a:buFont typeface="Wingdings 2"/>
              <a:buChar char=""/>
              <a:defRPr/>
            </a:pPr>
            <a:r>
              <a:rPr lang="en-US" dirty="0" smtClean="0"/>
              <a:t>Arbitration</a:t>
            </a:r>
          </a:p>
          <a:p>
            <a:pPr marL="640080" lvl="1" indent="-246888" fontAlgn="auto">
              <a:spcAft>
                <a:spcPts val="0"/>
              </a:spcAft>
              <a:buFont typeface="Wingdings 2"/>
              <a:buChar char=""/>
              <a:defRPr/>
            </a:pPr>
            <a:r>
              <a:rPr lang="en-US" dirty="0" smtClean="0"/>
              <a:t>A controller requests the bus by asserting BSY and by asserting it’s associated data line</a:t>
            </a:r>
          </a:p>
          <a:p>
            <a:pPr marL="640080" lvl="1" indent="-246888" fontAlgn="auto">
              <a:spcAft>
                <a:spcPts val="0"/>
              </a:spcAft>
              <a:buFont typeface="Wingdings 2"/>
              <a:buChar char=""/>
              <a:defRPr/>
            </a:pPr>
            <a:r>
              <a:rPr lang="en-US" dirty="0" smtClean="0"/>
              <a:t>When BSY becomes active, all controllers that are requesting bus examine data lines</a:t>
            </a:r>
            <a:endParaRPr lang="en-US" dirty="0"/>
          </a:p>
          <a:p>
            <a:pPr marL="274320" indent="-274320" fontAlgn="auto">
              <a:spcAft>
                <a:spcPts val="0"/>
              </a:spcAft>
              <a:buClr>
                <a:schemeClr val="accent3"/>
              </a:buClr>
              <a:buFont typeface="Wingdings 2"/>
              <a:buChar char=""/>
              <a:defRPr/>
            </a:pPr>
            <a:r>
              <a:rPr lang="en-US" dirty="0" smtClean="0"/>
              <a:t>Selection</a:t>
            </a:r>
          </a:p>
          <a:p>
            <a:pPr marL="640080" lvl="1" indent="-246888" fontAlgn="auto">
              <a:spcAft>
                <a:spcPts val="0"/>
              </a:spcAft>
              <a:buFont typeface="Wingdings 2"/>
              <a:buChar char=""/>
              <a:defRPr/>
            </a:pPr>
            <a:r>
              <a:rPr lang="en-US" dirty="0" smtClean="0"/>
              <a:t>Controller that won arbitration selects target by asserting SEL and data line of target. After that initiator releases BSY line.</a:t>
            </a:r>
          </a:p>
          <a:p>
            <a:pPr marL="640080" lvl="1" indent="-246888" fontAlgn="auto">
              <a:spcAft>
                <a:spcPts val="0"/>
              </a:spcAft>
              <a:buFont typeface="Wingdings 2"/>
              <a:buChar char=""/>
              <a:defRPr/>
            </a:pPr>
            <a:r>
              <a:rPr lang="en-US" dirty="0" smtClean="0"/>
              <a:t>Target responds by asserting BSY  line</a:t>
            </a:r>
          </a:p>
          <a:p>
            <a:pPr marL="640080" lvl="1" indent="-246888" fontAlgn="auto">
              <a:spcAft>
                <a:spcPts val="0"/>
              </a:spcAft>
              <a:buFont typeface="Wingdings 2"/>
              <a:buChar char=""/>
              <a:defRPr/>
            </a:pPr>
            <a:r>
              <a:rPr lang="en-US" dirty="0" smtClean="0"/>
              <a:t>Target controller will have control on the bus from then</a:t>
            </a:r>
            <a:endParaRPr lang="en-US" dirty="0"/>
          </a:p>
          <a:p>
            <a:pPr marL="274320" indent="-274320" fontAlgn="auto">
              <a:spcAft>
                <a:spcPts val="0"/>
              </a:spcAft>
              <a:buClr>
                <a:schemeClr val="accent3"/>
              </a:buClr>
              <a:buFont typeface="Wingdings 2"/>
              <a:buChar char=""/>
              <a:defRPr/>
            </a:pPr>
            <a:r>
              <a:rPr lang="en-US" dirty="0"/>
              <a:t>Information </a:t>
            </a:r>
            <a:r>
              <a:rPr lang="en-US" dirty="0" smtClean="0"/>
              <a:t>Transfer</a:t>
            </a:r>
          </a:p>
          <a:p>
            <a:pPr marL="640080" lvl="1" indent="-246888" fontAlgn="auto">
              <a:spcAft>
                <a:spcPts val="0"/>
              </a:spcAft>
              <a:buFont typeface="Wingdings 2"/>
              <a:buChar char=""/>
              <a:defRPr/>
            </a:pPr>
            <a:r>
              <a:rPr lang="en-US" dirty="0" smtClean="0"/>
              <a:t>Handshaking signals are used between initiator and target</a:t>
            </a:r>
          </a:p>
          <a:p>
            <a:pPr marL="640080" lvl="1" indent="-246888" fontAlgn="auto">
              <a:spcAft>
                <a:spcPts val="0"/>
              </a:spcAft>
              <a:buFont typeface="Wingdings 2"/>
              <a:buChar char=""/>
              <a:defRPr/>
            </a:pPr>
            <a:r>
              <a:rPr lang="en-US" dirty="0" smtClean="0"/>
              <a:t>At the end target releases BSY line</a:t>
            </a:r>
            <a:endParaRPr lang="en-US" dirty="0"/>
          </a:p>
          <a:p>
            <a:pPr marL="274320" indent="-274320" fontAlgn="auto">
              <a:spcAft>
                <a:spcPts val="0"/>
              </a:spcAft>
              <a:buClr>
                <a:schemeClr val="accent3"/>
              </a:buClr>
              <a:buFont typeface="Wingdings 2"/>
              <a:buChar char=""/>
              <a:defRPr/>
            </a:pPr>
            <a:r>
              <a:rPr lang="en-US" dirty="0"/>
              <a:t>Reselection</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5" name="Group 55"/>
          <p:cNvGrpSpPr>
            <a:grpSpLocks/>
          </p:cNvGrpSpPr>
          <p:nvPr/>
        </p:nvGrpSpPr>
        <p:grpSpPr bwMode="auto">
          <a:xfrm>
            <a:off x="1143000" y="304800"/>
            <a:ext cx="6858000" cy="5203825"/>
            <a:chOff x="1144" y="792"/>
            <a:chExt cx="3461" cy="2221"/>
          </a:xfrm>
        </p:grpSpPr>
        <p:sp>
          <p:nvSpPr>
            <p:cNvPr id="134147" name="Line 2"/>
            <p:cNvSpPr>
              <a:spLocks noChangeShapeType="1"/>
            </p:cNvSpPr>
            <p:nvPr/>
          </p:nvSpPr>
          <p:spPr bwMode="auto">
            <a:xfrm flipV="1">
              <a:off x="1735" y="2364"/>
              <a:ext cx="1" cy="570"/>
            </a:xfrm>
            <a:prstGeom prst="line">
              <a:avLst/>
            </a:prstGeom>
            <a:noFill/>
            <a:ln w="17463">
              <a:solidFill>
                <a:srgbClr val="000000"/>
              </a:solidFill>
              <a:round/>
              <a:headEnd/>
              <a:tailEnd/>
            </a:ln>
          </p:spPr>
          <p:txBody>
            <a:bodyPr/>
            <a:lstStyle/>
            <a:p>
              <a:endParaRPr lang="en-US"/>
            </a:p>
          </p:txBody>
        </p:sp>
        <p:sp>
          <p:nvSpPr>
            <p:cNvPr id="134148" name="Line 3"/>
            <p:cNvSpPr>
              <a:spLocks noChangeShapeType="1"/>
            </p:cNvSpPr>
            <p:nvPr/>
          </p:nvSpPr>
          <p:spPr bwMode="auto">
            <a:xfrm flipV="1">
              <a:off x="2220" y="2364"/>
              <a:ext cx="1" cy="570"/>
            </a:xfrm>
            <a:prstGeom prst="line">
              <a:avLst/>
            </a:prstGeom>
            <a:noFill/>
            <a:ln w="17463">
              <a:solidFill>
                <a:srgbClr val="000000"/>
              </a:solidFill>
              <a:round/>
              <a:headEnd/>
              <a:tailEnd/>
            </a:ln>
          </p:spPr>
          <p:txBody>
            <a:bodyPr/>
            <a:lstStyle/>
            <a:p>
              <a:endParaRPr lang="en-US"/>
            </a:p>
          </p:txBody>
        </p:sp>
        <p:sp>
          <p:nvSpPr>
            <p:cNvPr id="134149" name="Line 4"/>
            <p:cNvSpPr>
              <a:spLocks noChangeShapeType="1"/>
            </p:cNvSpPr>
            <p:nvPr/>
          </p:nvSpPr>
          <p:spPr bwMode="auto">
            <a:xfrm flipV="1">
              <a:off x="3592" y="1647"/>
              <a:ext cx="1" cy="1287"/>
            </a:xfrm>
            <a:prstGeom prst="line">
              <a:avLst/>
            </a:prstGeom>
            <a:noFill/>
            <a:ln w="17463">
              <a:solidFill>
                <a:srgbClr val="000000"/>
              </a:solidFill>
              <a:round/>
              <a:headEnd/>
              <a:tailEnd/>
            </a:ln>
          </p:spPr>
          <p:txBody>
            <a:bodyPr/>
            <a:lstStyle/>
            <a:p>
              <a:endParaRPr lang="en-US"/>
            </a:p>
          </p:txBody>
        </p:sp>
        <p:sp>
          <p:nvSpPr>
            <p:cNvPr id="134150" name="Line 5"/>
            <p:cNvSpPr>
              <a:spLocks noChangeShapeType="1"/>
            </p:cNvSpPr>
            <p:nvPr/>
          </p:nvSpPr>
          <p:spPr bwMode="auto">
            <a:xfrm flipV="1">
              <a:off x="4310" y="2364"/>
              <a:ext cx="1" cy="570"/>
            </a:xfrm>
            <a:prstGeom prst="line">
              <a:avLst/>
            </a:prstGeom>
            <a:noFill/>
            <a:ln w="17463">
              <a:solidFill>
                <a:srgbClr val="000000"/>
              </a:solidFill>
              <a:round/>
              <a:headEnd/>
              <a:tailEnd/>
            </a:ln>
          </p:spPr>
          <p:txBody>
            <a:bodyPr/>
            <a:lstStyle/>
            <a:p>
              <a:endParaRPr lang="en-US"/>
            </a:p>
          </p:txBody>
        </p:sp>
        <p:sp>
          <p:nvSpPr>
            <p:cNvPr id="134151" name="Line 6"/>
            <p:cNvSpPr>
              <a:spLocks noChangeShapeType="1"/>
            </p:cNvSpPr>
            <p:nvPr/>
          </p:nvSpPr>
          <p:spPr bwMode="auto">
            <a:xfrm flipV="1">
              <a:off x="4014" y="961"/>
              <a:ext cx="1" cy="1435"/>
            </a:xfrm>
            <a:prstGeom prst="line">
              <a:avLst/>
            </a:prstGeom>
            <a:noFill/>
            <a:ln w="17463">
              <a:solidFill>
                <a:srgbClr val="000000"/>
              </a:solidFill>
              <a:round/>
              <a:headEnd/>
              <a:tailEnd/>
            </a:ln>
          </p:spPr>
          <p:txBody>
            <a:bodyPr/>
            <a:lstStyle/>
            <a:p>
              <a:endParaRPr lang="en-US"/>
            </a:p>
          </p:txBody>
        </p:sp>
        <p:sp>
          <p:nvSpPr>
            <p:cNvPr id="134152" name="Freeform 7"/>
            <p:cNvSpPr>
              <a:spLocks/>
            </p:cNvSpPr>
            <p:nvPr/>
          </p:nvSpPr>
          <p:spPr bwMode="auto">
            <a:xfrm>
              <a:off x="1756"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34153" name="Freeform 8"/>
            <p:cNvSpPr>
              <a:spLocks/>
            </p:cNvSpPr>
            <p:nvPr/>
          </p:nvSpPr>
          <p:spPr bwMode="auto">
            <a:xfrm>
              <a:off x="1756"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US"/>
            </a:p>
          </p:txBody>
        </p:sp>
        <p:sp>
          <p:nvSpPr>
            <p:cNvPr id="134154" name="Freeform 9"/>
            <p:cNvSpPr>
              <a:spLocks/>
            </p:cNvSpPr>
            <p:nvPr/>
          </p:nvSpPr>
          <p:spPr bwMode="auto">
            <a:xfrm>
              <a:off x="2136" y="2860"/>
              <a:ext cx="63" cy="21"/>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34155" name="Freeform 10"/>
            <p:cNvSpPr>
              <a:spLocks/>
            </p:cNvSpPr>
            <p:nvPr/>
          </p:nvSpPr>
          <p:spPr bwMode="auto">
            <a:xfrm>
              <a:off x="2136" y="2860"/>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134156" name="Line 11"/>
            <p:cNvSpPr>
              <a:spLocks noChangeShapeType="1"/>
            </p:cNvSpPr>
            <p:nvPr/>
          </p:nvSpPr>
          <p:spPr bwMode="auto">
            <a:xfrm flipH="1">
              <a:off x="1819" y="2871"/>
              <a:ext cx="317" cy="1"/>
            </a:xfrm>
            <a:prstGeom prst="line">
              <a:avLst/>
            </a:prstGeom>
            <a:noFill/>
            <a:ln w="17463">
              <a:solidFill>
                <a:srgbClr val="000000"/>
              </a:solidFill>
              <a:round/>
              <a:headEnd/>
              <a:tailEnd/>
            </a:ln>
          </p:spPr>
          <p:txBody>
            <a:bodyPr/>
            <a:lstStyle/>
            <a:p>
              <a:endParaRPr lang="en-US"/>
            </a:p>
          </p:txBody>
        </p:sp>
        <p:sp>
          <p:nvSpPr>
            <p:cNvPr id="134157" name="Freeform 12"/>
            <p:cNvSpPr>
              <a:spLocks/>
            </p:cNvSpPr>
            <p:nvPr/>
          </p:nvSpPr>
          <p:spPr bwMode="auto">
            <a:xfrm>
              <a:off x="2231"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34158" name="Freeform 13"/>
            <p:cNvSpPr>
              <a:spLocks/>
            </p:cNvSpPr>
            <p:nvPr/>
          </p:nvSpPr>
          <p:spPr bwMode="auto">
            <a:xfrm>
              <a:off x="2231"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US"/>
            </a:p>
          </p:txBody>
        </p:sp>
        <p:sp>
          <p:nvSpPr>
            <p:cNvPr id="134159" name="Freeform 14"/>
            <p:cNvSpPr>
              <a:spLocks/>
            </p:cNvSpPr>
            <p:nvPr/>
          </p:nvSpPr>
          <p:spPr bwMode="auto">
            <a:xfrm>
              <a:off x="3508" y="2860"/>
              <a:ext cx="63" cy="21"/>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34160" name="Freeform 15"/>
            <p:cNvSpPr>
              <a:spLocks/>
            </p:cNvSpPr>
            <p:nvPr/>
          </p:nvSpPr>
          <p:spPr bwMode="auto">
            <a:xfrm>
              <a:off x="3508" y="2860"/>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134161" name="Line 16"/>
            <p:cNvSpPr>
              <a:spLocks noChangeShapeType="1"/>
            </p:cNvSpPr>
            <p:nvPr/>
          </p:nvSpPr>
          <p:spPr bwMode="auto">
            <a:xfrm flipH="1">
              <a:off x="2294" y="2871"/>
              <a:ext cx="1214" cy="1"/>
            </a:xfrm>
            <a:prstGeom prst="line">
              <a:avLst/>
            </a:prstGeom>
            <a:noFill/>
            <a:ln w="17463">
              <a:solidFill>
                <a:srgbClr val="000000"/>
              </a:solidFill>
              <a:round/>
              <a:headEnd/>
              <a:tailEnd/>
            </a:ln>
          </p:spPr>
          <p:txBody>
            <a:bodyPr/>
            <a:lstStyle/>
            <a:p>
              <a:endParaRPr lang="en-US"/>
            </a:p>
          </p:txBody>
        </p:sp>
        <p:sp>
          <p:nvSpPr>
            <p:cNvPr id="134162" name="Freeform 17"/>
            <p:cNvSpPr>
              <a:spLocks/>
            </p:cNvSpPr>
            <p:nvPr/>
          </p:nvSpPr>
          <p:spPr bwMode="auto">
            <a:xfrm>
              <a:off x="3603"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34163" name="Freeform 18"/>
            <p:cNvSpPr>
              <a:spLocks/>
            </p:cNvSpPr>
            <p:nvPr/>
          </p:nvSpPr>
          <p:spPr bwMode="auto">
            <a:xfrm>
              <a:off x="3603"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US"/>
            </a:p>
          </p:txBody>
        </p:sp>
        <p:sp>
          <p:nvSpPr>
            <p:cNvPr id="134164" name="Freeform 19"/>
            <p:cNvSpPr>
              <a:spLocks/>
            </p:cNvSpPr>
            <p:nvPr/>
          </p:nvSpPr>
          <p:spPr bwMode="auto">
            <a:xfrm>
              <a:off x="4226" y="2860"/>
              <a:ext cx="73" cy="21"/>
            </a:xfrm>
            <a:custGeom>
              <a:avLst/>
              <a:gdLst>
                <a:gd name="T0" fmla="*/ 0 w 7"/>
                <a:gd name="T1" fmla="*/ 2 h 2"/>
                <a:gd name="T2" fmla="*/ 7 w 7"/>
                <a:gd name="T3" fmla="*/ 1 h 2"/>
                <a:gd name="T4" fmla="*/ 0 w 7"/>
                <a:gd name="T5" fmla="*/ 0 h 2"/>
                <a:gd name="T6" fmla="*/ 0 w 7"/>
                <a:gd name="T7" fmla="*/ 1 h 2"/>
                <a:gd name="T8" fmla="*/ 0 w 7"/>
                <a:gd name="T9" fmla="*/ 2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34165" name="Freeform 20"/>
            <p:cNvSpPr>
              <a:spLocks/>
            </p:cNvSpPr>
            <p:nvPr/>
          </p:nvSpPr>
          <p:spPr bwMode="auto">
            <a:xfrm>
              <a:off x="4226" y="2860"/>
              <a:ext cx="73" cy="21"/>
            </a:xfrm>
            <a:custGeom>
              <a:avLst/>
              <a:gdLst>
                <a:gd name="T0" fmla="*/ 0 w 73"/>
                <a:gd name="T1" fmla="*/ 21 h 21"/>
                <a:gd name="T2" fmla="*/ 73 w 73"/>
                <a:gd name="T3" fmla="*/ 11 h 21"/>
                <a:gd name="T4" fmla="*/ 0 w 73"/>
                <a:gd name="T5" fmla="*/ 0 h 21"/>
                <a:gd name="T6" fmla="*/ 0 w 73"/>
                <a:gd name="T7" fmla="*/ 11 h 21"/>
                <a:gd name="T8" fmla="*/ 0 w 73"/>
                <a:gd name="T9" fmla="*/ 21 h 21"/>
                <a:gd name="T10" fmla="*/ 0 60000 65536"/>
                <a:gd name="T11" fmla="*/ 0 60000 65536"/>
                <a:gd name="T12" fmla="*/ 0 60000 65536"/>
                <a:gd name="T13" fmla="*/ 0 60000 65536"/>
                <a:gd name="T14" fmla="*/ 0 60000 65536"/>
                <a:gd name="T15" fmla="*/ 0 w 73"/>
                <a:gd name="T16" fmla="*/ 0 h 21"/>
                <a:gd name="T17" fmla="*/ 73 w 73"/>
                <a:gd name="T18" fmla="*/ 21 h 21"/>
              </a:gdLst>
              <a:ahLst/>
              <a:cxnLst>
                <a:cxn ang="T10">
                  <a:pos x="T0" y="T1"/>
                </a:cxn>
                <a:cxn ang="T11">
                  <a:pos x="T2" y="T3"/>
                </a:cxn>
                <a:cxn ang="T12">
                  <a:pos x="T4" y="T5"/>
                </a:cxn>
                <a:cxn ang="T13">
                  <a:pos x="T6" y="T7"/>
                </a:cxn>
                <a:cxn ang="T14">
                  <a:pos x="T8" y="T9"/>
                </a:cxn>
              </a:cxnLst>
              <a:rect l="T15" t="T16" r="T17" b="T18"/>
              <a:pathLst>
                <a:path w="73" h="21">
                  <a:moveTo>
                    <a:pt x="0" y="21"/>
                  </a:moveTo>
                  <a:lnTo>
                    <a:pt x="7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134166" name="Line 21"/>
            <p:cNvSpPr>
              <a:spLocks noChangeShapeType="1"/>
            </p:cNvSpPr>
            <p:nvPr/>
          </p:nvSpPr>
          <p:spPr bwMode="auto">
            <a:xfrm flipH="1">
              <a:off x="3677" y="2871"/>
              <a:ext cx="549" cy="1"/>
            </a:xfrm>
            <a:prstGeom prst="line">
              <a:avLst/>
            </a:prstGeom>
            <a:noFill/>
            <a:ln w="17463">
              <a:solidFill>
                <a:srgbClr val="000000"/>
              </a:solidFill>
              <a:round/>
              <a:headEnd/>
              <a:tailEnd/>
            </a:ln>
          </p:spPr>
          <p:txBody>
            <a:bodyPr/>
            <a:lstStyle/>
            <a:p>
              <a:endParaRPr lang="en-US"/>
            </a:p>
          </p:txBody>
        </p:sp>
        <p:sp>
          <p:nvSpPr>
            <p:cNvPr id="134167" name="Freeform 22"/>
            <p:cNvSpPr>
              <a:spLocks/>
            </p:cNvSpPr>
            <p:nvPr/>
          </p:nvSpPr>
          <p:spPr bwMode="auto">
            <a:xfrm>
              <a:off x="1503" y="1077"/>
              <a:ext cx="3102" cy="179"/>
            </a:xfrm>
            <a:custGeom>
              <a:avLst/>
              <a:gdLst>
                <a:gd name="T0" fmla="*/ 294 w 294"/>
                <a:gd name="T1" fmla="*/ 0 h 17"/>
                <a:gd name="T2" fmla="*/ 170 w 294"/>
                <a:gd name="T3" fmla="*/ 0 h 17"/>
                <a:gd name="T4" fmla="*/ 170 w 294"/>
                <a:gd name="T5" fmla="*/ 17 h 17"/>
                <a:gd name="T6" fmla="*/ 68 w 294"/>
                <a:gd name="T7" fmla="*/ 17 h 17"/>
                <a:gd name="T8" fmla="*/ 6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170" y="0"/>
                  </a:lnTo>
                  <a:lnTo>
                    <a:pt x="170" y="17"/>
                  </a:lnTo>
                  <a:lnTo>
                    <a:pt x="68" y="17"/>
                  </a:lnTo>
                  <a:lnTo>
                    <a:pt x="68" y="0"/>
                  </a:lnTo>
                  <a:lnTo>
                    <a:pt x="0" y="0"/>
                  </a:lnTo>
                </a:path>
              </a:pathLst>
            </a:custGeom>
            <a:noFill/>
            <a:ln w="17463">
              <a:solidFill>
                <a:srgbClr val="C00000"/>
              </a:solidFill>
              <a:prstDash val="solid"/>
              <a:round/>
              <a:headEnd/>
              <a:tailEnd/>
            </a:ln>
          </p:spPr>
          <p:txBody>
            <a:bodyPr/>
            <a:lstStyle/>
            <a:p>
              <a:endParaRPr lang="en-US"/>
            </a:p>
          </p:txBody>
        </p:sp>
        <p:sp>
          <p:nvSpPr>
            <p:cNvPr id="134168" name="Freeform 23"/>
            <p:cNvSpPr>
              <a:spLocks/>
            </p:cNvSpPr>
            <p:nvPr/>
          </p:nvSpPr>
          <p:spPr bwMode="auto">
            <a:xfrm>
              <a:off x="1503" y="1436"/>
              <a:ext cx="3102" cy="179"/>
            </a:xfrm>
            <a:custGeom>
              <a:avLst/>
              <a:gdLst>
                <a:gd name="T0" fmla="*/ 294 w 294"/>
                <a:gd name="T1" fmla="*/ 0 h 17"/>
                <a:gd name="T2" fmla="*/ 277 w 294"/>
                <a:gd name="T3" fmla="*/ 0 h 17"/>
                <a:gd name="T4" fmla="*/ 277 w 294"/>
                <a:gd name="T5" fmla="*/ 17 h 17"/>
                <a:gd name="T6" fmla="*/ 198 w 294"/>
                <a:gd name="T7" fmla="*/ 17 h 17"/>
                <a:gd name="T8" fmla="*/ 19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198" y="17"/>
                  </a:lnTo>
                  <a:lnTo>
                    <a:pt x="198" y="0"/>
                  </a:lnTo>
                  <a:lnTo>
                    <a:pt x="0" y="0"/>
                  </a:lnTo>
                </a:path>
              </a:pathLst>
            </a:custGeom>
            <a:noFill/>
            <a:ln w="17463">
              <a:solidFill>
                <a:srgbClr val="C00000"/>
              </a:solidFill>
              <a:prstDash val="solid"/>
              <a:round/>
              <a:headEnd/>
              <a:tailEnd/>
            </a:ln>
          </p:spPr>
          <p:txBody>
            <a:bodyPr/>
            <a:lstStyle/>
            <a:p>
              <a:endParaRPr lang="en-US"/>
            </a:p>
          </p:txBody>
        </p:sp>
        <p:sp>
          <p:nvSpPr>
            <p:cNvPr id="134169" name="Freeform 24"/>
            <p:cNvSpPr>
              <a:spLocks/>
            </p:cNvSpPr>
            <p:nvPr/>
          </p:nvSpPr>
          <p:spPr bwMode="auto">
            <a:xfrm>
              <a:off x="1503" y="1794"/>
              <a:ext cx="3102" cy="180"/>
            </a:xfrm>
            <a:custGeom>
              <a:avLst/>
              <a:gdLst>
                <a:gd name="T0" fmla="*/ 294 w 294"/>
                <a:gd name="T1" fmla="*/ 0 h 17"/>
                <a:gd name="T2" fmla="*/ 277 w 294"/>
                <a:gd name="T3" fmla="*/ 0 h 17"/>
                <a:gd name="T4" fmla="*/ 277 w 294"/>
                <a:gd name="T5" fmla="*/ 17 h 17"/>
                <a:gd name="T6" fmla="*/ 68 w 294"/>
                <a:gd name="T7" fmla="*/ 17 h 17"/>
                <a:gd name="T8" fmla="*/ 6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68" y="17"/>
                  </a:lnTo>
                  <a:lnTo>
                    <a:pt x="68" y="0"/>
                  </a:lnTo>
                  <a:lnTo>
                    <a:pt x="0" y="0"/>
                  </a:lnTo>
                </a:path>
              </a:pathLst>
            </a:custGeom>
            <a:noFill/>
            <a:ln w="17463">
              <a:solidFill>
                <a:srgbClr val="C00000"/>
              </a:solidFill>
              <a:prstDash val="solid"/>
              <a:round/>
              <a:headEnd/>
              <a:tailEnd/>
            </a:ln>
          </p:spPr>
          <p:txBody>
            <a:bodyPr/>
            <a:lstStyle/>
            <a:p>
              <a:endParaRPr lang="en-US"/>
            </a:p>
          </p:txBody>
        </p:sp>
        <p:sp>
          <p:nvSpPr>
            <p:cNvPr id="134170" name="Freeform 25"/>
            <p:cNvSpPr>
              <a:spLocks/>
            </p:cNvSpPr>
            <p:nvPr/>
          </p:nvSpPr>
          <p:spPr bwMode="auto">
            <a:xfrm>
              <a:off x="1503" y="2153"/>
              <a:ext cx="3102" cy="180"/>
            </a:xfrm>
            <a:custGeom>
              <a:avLst/>
              <a:gdLst>
                <a:gd name="T0" fmla="*/ 294 w 294"/>
                <a:gd name="T1" fmla="*/ 17 h 17"/>
                <a:gd name="T2" fmla="*/ 266 w 294"/>
                <a:gd name="T3" fmla="*/ 17 h 17"/>
                <a:gd name="T4" fmla="*/ 266 w 294"/>
                <a:gd name="T5" fmla="*/ 0 h 17"/>
                <a:gd name="T6" fmla="*/ 209 w 294"/>
                <a:gd name="T7" fmla="*/ 0 h 17"/>
                <a:gd name="T8" fmla="*/ 209 w 294"/>
                <a:gd name="T9" fmla="*/ 17 h 17"/>
                <a:gd name="T10" fmla="*/ 68 w 294"/>
                <a:gd name="T11" fmla="*/ 17 h 17"/>
                <a:gd name="T12" fmla="*/ 68 w 294"/>
                <a:gd name="T13" fmla="*/ 0 h 17"/>
                <a:gd name="T14" fmla="*/ 22 w 294"/>
                <a:gd name="T15" fmla="*/ 0 h 17"/>
                <a:gd name="T16" fmla="*/ 22 w 294"/>
                <a:gd name="T17" fmla="*/ 17 h 17"/>
                <a:gd name="T18" fmla="*/ 0 w 294"/>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4"/>
                <a:gd name="T31" fmla="*/ 0 h 17"/>
                <a:gd name="T32" fmla="*/ 294 w 29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4" h="17">
                  <a:moveTo>
                    <a:pt x="294" y="17"/>
                  </a:moveTo>
                  <a:lnTo>
                    <a:pt x="266" y="17"/>
                  </a:lnTo>
                  <a:lnTo>
                    <a:pt x="266" y="0"/>
                  </a:lnTo>
                  <a:lnTo>
                    <a:pt x="209" y="0"/>
                  </a:lnTo>
                  <a:lnTo>
                    <a:pt x="209" y="17"/>
                  </a:lnTo>
                  <a:lnTo>
                    <a:pt x="68" y="17"/>
                  </a:lnTo>
                  <a:lnTo>
                    <a:pt x="68" y="0"/>
                  </a:lnTo>
                  <a:lnTo>
                    <a:pt x="22" y="0"/>
                  </a:lnTo>
                  <a:lnTo>
                    <a:pt x="22" y="17"/>
                  </a:lnTo>
                  <a:lnTo>
                    <a:pt x="0" y="17"/>
                  </a:lnTo>
                </a:path>
              </a:pathLst>
            </a:custGeom>
            <a:noFill/>
            <a:ln w="17463">
              <a:solidFill>
                <a:srgbClr val="C00000"/>
              </a:solidFill>
              <a:prstDash val="solid"/>
              <a:round/>
              <a:headEnd/>
              <a:tailEnd/>
            </a:ln>
          </p:spPr>
          <p:txBody>
            <a:bodyPr/>
            <a:lstStyle/>
            <a:p>
              <a:endParaRPr lang="en-US"/>
            </a:p>
          </p:txBody>
        </p:sp>
        <p:sp>
          <p:nvSpPr>
            <p:cNvPr id="134171" name="Freeform 26"/>
            <p:cNvSpPr>
              <a:spLocks/>
            </p:cNvSpPr>
            <p:nvPr/>
          </p:nvSpPr>
          <p:spPr bwMode="auto">
            <a:xfrm>
              <a:off x="1503" y="2512"/>
              <a:ext cx="3102" cy="179"/>
            </a:xfrm>
            <a:custGeom>
              <a:avLst/>
              <a:gdLst>
                <a:gd name="T0" fmla="*/ 294 w 294"/>
                <a:gd name="T1" fmla="*/ 0 h 17"/>
                <a:gd name="T2" fmla="*/ 277 w 294"/>
                <a:gd name="T3" fmla="*/ 0 h 17"/>
                <a:gd name="T4" fmla="*/ 277 w 294"/>
                <a:gd name="T5" fmla="*/ 17 h 17"/>
                <a:gd name="T6" fmla="*/ 141 w 294"/>
                <a:gd name="T7" fmla="*/ 17 h 17"/>
                <a:gd name="T8" fmla="*/ 141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141" y="17"/>
                  </a:lnTo>
                  <a:lnTo>
                    <a:pt x="141" y="0"/>
                  </a:lnTo>
                  <a:lnTo>
                    <a:pt x="0" y="0"/>
                  </a:lnTo>
                </a:path>
              </a:pathLst>
            </a:custGeom>
            <a:noFill/>
            <a:ln w="17463">
              <a:solidFill>
                <a:srgbClr val="C00000"/>
              </a:solidFill>
              <a:prstDash val="solid"/>
              <a:round/>
              <a:headEnd/>
              <a:tailEnd/>
            </a:ln>
          </p:spPr>
          <p:txBody>
            <a:bodyPr/>
            <a:lstStyle/>
            <a:p>
              <a:endParaRPr lang="en-US"/>
            </a:p>
          </p:txBody>
        </p:sp>
        <p:sp>
          <p:nvSpPr>
            <p:cNvPr id="134172" name="Rectangle 27"/>
            <p:cNvSpPr>
              <a:spLocks noChangeArrowheads="1"/>
            </p:cNvSpPr>
            <p:nvPr/>
          </p:nvSpPr>
          <p:spPr bwMode="auto">
            <a:xfrm>
              <a:off x="1893" y="2922"/>
              <a:ext cx="160"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Free</a:t>
              </a:r>
              <a:endParaRPr lang="en-US" sz="1400">
                <a:latin typeface="Constantia" pitchFamily="18" charset="0"/>
              </a:endParaRPr>
            </a:p>
          </p:txBody>
        </p:sp>
        <p:sp>
          <p:nvSpPr>
            <p:cNvPr id="134173" name="Rectangle 28"/>
            <p:cNvSpPr>
              <a:spLocks noChangeArrowheads="1"/>
            </p:cNvSpPr>
            <p:nvPr/>
          </p:nvSpPr>
          <p:spPr bwMode="auto">
            <a:xfrm>
              <a:off x="2695" y="2922"/>
              <a:ext cx="398"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Arbitration</a:t>
              </a:r>
              <a:endParaRPr lang="en-US" sz="1400">
                <a:latin typeface="Constantia" pitchFamily="18" charset="0"/>
              </a:endParaRPr>
            </a:p>
          </p:txBody>
        </p:sp>
        <p:sp>
          <p:nvSpPr>
            <p:cNvPr id="134174" name="Rectangle 29"/>
            <p:cNvSpPr>
              <a:spLocks noChangeArrowheads="1"/>
            </p:cNvSpPr>
            <p:nvPr/>
          </p:nvSpPr>
          <p:spPr bwMode="auto">
            <a:xfrm>
              <a:off x="3772" y="2922"/>
              <a:ext cx="334"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Selection</a:t>
              </a:r>
              <a:endParaRPr lang="en-US" sz="1400">
                <a:latin typeface="Constantia" pitchFamily="18" charset="0"/>
              </a:endParaRPr>
            </a:p>
          </p:txBody>
        </p:sp>
        <p:sp>
          <p:nvSpPr>
            <p:cNvPr id="134175" name="Rectangle 32"/>
            <p:cNvSpPr>
              <a:spLocks noChangeArrowheads="1"/>
            </p:cNvSpPr>
            <p:nvPr/>
          </p:nvSpPr>
          <p:spPr bwMode="auto">
            <a:xfrm>
              <a:off x="3761" y="792"/>
              <a:ext cx="713"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Targets examine ID</a:t>
              </a:r>
              <a:endParaRPr lang="en-US" sz="1400">
                <a:latin typeface="Constantia" pitchFamily="18" charset="0"/>
              </a:endParaRPr>
            </a:p>
          </p:txBody>
        </p:sp>
        <p:sp>
          <p:nvSpPr>
            <p:cNvPr id="134176" name="Rectangle 34"/>
            <p:cNvSpPr>
              <a:spLocks noChangeArrowheads="1"/>
            </p:cNvSpPr>
            <p:nvPr/>
          </p:nvSpPr>
          <p:spPr bwMode="auto">
            <a:xfrm>
              <a:off x="1144" y="1119"/>
              <a:ext cx="65"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
              </a:r>
              <a:endParaRPr lang="en-US" sz="1400">
                <a:latin typeface="Constantia" pitchFamily="18" charset="0"/>
              </a:endParaRPr>
            </a:p>
          </p:txBody>
        </p:sp>
        <p:sp>
          <p:nvSpPr>
            <p:cNvPr id="134177" name="Rectangle 35"/>
            <p:cNvSpPr>
              <a:spLocks noChangeArrowheads="1"/>
            </p:cNvSpPr>
            <p:nvPr/>
          </p:nvSpPr>
          <p:spPr bwMode="auto">
            <a:xfrm>
              <a:off x="1218" y="1119"/>
              <a:ext cx="60"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a:t>
              </a:r>
              <a:endParaRPr lang="en-US" sz="1400">
                <a:latin typeface="Constantia" pitchFamily="18" charset="0"/>
              </a:endParaRPr>
            </a:p>
          </p:txBody>
        </p:sp>
        <p:sp>
          <p:nvSpPr>
            <p:cNvPr id="134178" name="Rectangle 36"/>
            <p:cNvSpPr>
              <a:spLocks noChangeArrowheads="1"/>
            </p:cNvSpPr>
            <p:nvPr/>
          </p:nvSpPr>
          <p:spPr bwMode="auto">
            <a:xfrm>
              <a:off x="1292" y="1119"/>
              <a:ext cx="45"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2</a:t>
              </a:r>
              <a:endParaRPr lang="en-US" sz="1400">
                <a:latin typeface="Constantia" pitchFamily="18" charset="0"/>
              </a:endParaRPr>
            </a:p>
          </p:txBody>
        </p:sp>
        <p:sp>
          <p:nvSpPr>
            <p:cNvPr id="134179" name="Line 37"/>
            <p:cNvSpPr>
              <a:spLocks noChangeShapeType="1"/>
            </p:cNvSpPr>
            <p:nvPr/>
          </p:nvSpPr>
          <p:spPr bwMode="auto">
            <a:xfrm flipH="1">
              <a:off x="1155" y="1117"/>
              <a:ext cx="168" cy="1"/>
            </a:xfrm>
            <a:prstGeom prst="line">
              <a:avLst/>
            </a:prstGeom>
            <a:noFill/>
            <a:ln w="17463">
              <a:solidFill>
                <a:srgbClr val="000000"/>
              </a:solidFill>
              <a:round/>
              <a:headEnd/>
              <a:tailEnd/>
            </a:ln>
          </p:spPr>
          <p:txBody>
            <a:bodyPr/>
            <a:lstStyle/>
            <a:p>
              <a:endParaRPr lang="en-US"/>
            </a:p>
          </p:txBody>
        </p:sp>
        <p:sp>
          <p:nvSpPr>
            <p:cNvPr id="134180" name="Rectangle 38"/>
            <p:cNvSpPr>
              <a:spLocks noChangeArrowheads="1"/>
            </p:cNvSpPr>
            <p:nvPr/>
          </p:nvSpPr>
          <p:spPr bwMode="auto">
            <a:xfrm>
              <a:off x="1144" y="1478"/>
              <a:ext cx="65"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
              </a:r>
              <a:endParaRPr lang="en-US" sz="1400">
                <a:latin typeface="Constantia" pitchFamily="18" charset="0"/>
              </a:endParaRPr>
            </a:p>
          </p:txBody>
        </p:sp>
        <p:sp>
          <p:nvSpPr>
            <p:cNvPr id="134181" name="Rectangle 39"/>
            <p:cNvSpPr>
              <a:spLocks noChangeArrowheads="1"/>
            </p:cNvSpPr>
            <p:nvPr/>
          </p:nvSpPr>
          <p:spPr bwMode="auto">
            <a:xfrm>
              <a:off x="1218" y="1478"/>
              <a:ext cx="60"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a:t>
              </a:r>
              <a:endParaRPr lang="en-US" sz="1400">
                <a:latin typeface="Constantia" pitchFamily="18" charset="0"/>
              </a:endParaRPr>
            </a:p>
          </p:txBody>
        </p:sp>
        <p:sp>
          <p:nvSpPr>
            <p:cNvPr id="134182" name="Rectangle 40"/>
            <p:cNvSpPr>
              <a:spLocks noChangeArrowheads="1"/>
            </p:cNvSpPr>
            <p:nvPr/>
          </p:nvSpPr>
          <p:spPr bwMode="auto">
            <a:xfrm>
              <a:off x="1292" y="1478"/>
              <a:ext cx="45"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5</a:t>
              </a:r>
              <a:endParaRPr lang="en-US" sz="1400">
                <a:latin typeface="Constantia" pitchFamily="18" charset="0"/>
              </a:endParaRPr>
            </a:p>
          </p:txBody>
        </p:sp>
        <p:sp>
          <p:nvSpPr>
            <p:cNvPr id="134183" name="Line 41"/>
            <p:cNvSpPr>
              <a:spLocks noChangeShapeType="1"/>
            </p:cNvSpPr>
            <p:nvPr/>
          </p:nvSpPr>
          <p:spPr bwMode="auto">
            <a:xfrm flipH="1">
              <a:off x="1155" y="1475"/>
              <a:ext cx="168" cy="1"/>
            </a:xfrm>
            <a:prstGeom prst="line">
              <a:avLst/>
            </a:prstGeom>
            <a:noFill/>
            <a:ln w="17463">
              <a:solidFill>
                <a:srgbClr val="000000"/>
              </a:solidFill>
              <a:round/>
              <a:headEnd/>
              <a:tailEnd/>
            </a:ln>
          </p:spPr>
          <p:txBody>
            <a:bodyPr/>
            <a:lstStyle/>
            <a:p>
              <a:endParaRPr lang="en-US"/>
            </a:p>
          </p:txBody>
        </p:sp>
        <p:sp>
          <p:nvSpPr>
            <p:cNvPr id="134184" name="Rectangle 42"/>
            <p:cNvSpPr>
              <a:spLocks noChangeArrowheads="1"/>
            </p:cNvSpPr>
            <p:nvPr/>
          </p:nvSpPr>
          <p:spPr bwMode="auto">
            <a:xfrm>
              <a:off x="1144" y="1837"/>
              <a:ext cx="65"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
              </a:r>
              <a:endParaRPr lang="en-US" sz="1400">
                <a:latin typeface="Constantia" pitchFamily="18" charset="0"/>
              </a:endParaRPr>
            </a:p>
          </p:txBody>
        </p:sp>
        <p:sp>
          <p:nvSpPr>
            <p:cNvPr id="134185" name="Rectangle 43"/>
            <p:cNvSpPr>
              <a:spLocks noChangeArrowheads="1"/>
            </p:cNvSpPr>
            <p:nvPr/>
          </p:nvSpPr>
          <p:spPr bwMode="auto">
            <a:xfrm>
              <a:off x="1218" y="1837"/>
              <a:ext cx="60"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a:t>
              </a:r>
              <a:endParaRPr lang="en-US" sz="1400">
                <a:latin typeface="Constantia" pitchFamily="18" charset="0"/>
              </a:endParaRPr>
            </a:p>
          </p:txBody>
        </p:sp>
        <p:sp>
          <p:nvSpPr>
            <p:cNvPr id="134186" name="Rectangle 44"/>
            <p:cNvSpPr>
              <a:spLocks noChangeArrowheads="1"/>
            </p:cNvSpPr>
            <p:nvPr/>
          </p:nvSpPr>
          <p:spPr bwMode="auto">
            <a:xfrm>
              <a:off x="1292" y="1837"/>
              <a:ext cx="45" cy="91"/>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6</a:t>
              </a:r>
              <a:endParaRPr lang="en-US" sz="1400">
                <a:latin typeface="Constantia" pitchFamily="18" charset="0"/>
              </a:endParaRPr>
            </a:p>
          </p:txBody>
        </p:sp>
        <p:sp>
          <p:nvSpPr>
            <p:cNvPr id="134187" name="Line 45"/>
            <p:cNvSpPr>
              <a:spLocks noChangeShapeType="1"/>
            </p:cNvSpPr>
            <p:nvPr/>
          </p:nvSpPr>
          <p:spPr bwMode="auto">
            <a:xfrm flipH="1">
              <a:off x="1155" y="1833"/>
              <a:ext cx="168" cy="1"/>
            </a:xfrm>
            <a:prstGeom prst="line">
              <a:avLst/>
            </a:prstGeom>
            <a:noFill/>
            <a:ln w="17463">
              <a:solidFill>
                <a:srgbClr val="000000"/>
              </a:solidFill>
              <a:round/>
              <a:headEnd/>
              <a:tailEnd/>
            </a:ln>
          </p:spPr>
          <p:txBody>
            <a:bodyPr/>
            <a:lstStyle/>
            <a:p>
              <a:endParaRPr lang="en-US"/>
            </a:p>
          </p:txBody>
        </p:sp>
        <p:sp>
          <p:nvSpPr>
            <p:cNvPr id="134188" name="Rectangle 46"/>
            <p:cNvSpPr>
              <a:spLocks noChangeArrowheads="1"/>
            </p:cNvSpPr>
            <p:nvPr/>
          </p:nvSpPr>
          <p:spPr bwMode="auto">
            <a:xfrm>
              <a:off x="1144" y="2195"/>
              <a:ext cx="60"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a:t>
              </a:r>
              <a:endParaRPr lang="en-US" sz="1400">
                <a:latin typeface="Constantia" pitchFamily="18" charset="0"/>
              </a:endParaRPr>
            </a:p>
          </p:txBody>
        </p:sp>
        <p:sp>
          <p:nvSpPr>
            <p:cNvPr id="134189" name="Rectangle 47"/>
            <p:cNvSpPr>
              <a:spLocks noChangeArrowheads="1"/>
            </p:cNvSpPr>
            <p:nvPr/>
          </p:nvSpPr>
          <p:spPr bwMode="auto">
            <a:xfrm>
              <a:off x="1207" y="2195"/>
              <a:ext cx="50"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a:t>
              </a:r>
              <a:endParaRPr lang="en-US" sz="1400">
                <a:latin typeface="Constantia" pitchFamily="18" charset="0"/>
              </a:endParaRPr>
            </a:p>
          </p:txBody>
        </p:sp>
        <p:sp>
          <p:nvSpPr>
            <p:cNvPr id="134190" name="Rectangle 48"/>
            <p:cNvSpPr>
              <a:spLocks noChangeArrowheads="1"/>
            </p:cNvSpPr>
            <p:nvPr/>
          </p:nvSpPr>
          <p:spPr bwMode="auto">
            <a:xfrm>
              <a:off x="1271" y="2195"/>
              <a:ext cx="65"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Y</a:t>
              </a:r>
              <a:endParaRPr lang="en-US" sz="1400">
                <a:latin typeface="Constantia" pitchFamily="18" charset="0"/>
              </a:endParaRPr>
            </a:p>
          </p:txBody>
        </p:sp>
        <p:sp>
          <p:nvSpPr>
            <p:cNvPr id="134191" name="Line 49"/>
            <p:cNvSpPr>
              <a:spLocks noChangeShapeType="1"/>
            </p:cNvSpPr>
            <p:nvPr/>
          </p:nvSpPr>
          <p:spPr bwMode="auto">
            <a:xfrm flipH="1">
              <a:off x="1155" y="2190"/>
              <a:ext cx="168" cy="1"/>
            </a:xfrm>
            <a:prstGeom prst="line">
              <a:avLst/>
            </a:prstGeom>
            <a:noFill/>
            <a:ln w="17463">
              <a:solidFill>
                <a:srgbClr val="000000"/>
              </a:solidFill>
              <a:round/>
              <a:headEnd/>
              <a:tailEnd/>
            </a:ln>
          </p:spPr>
          <p:txBody>
            <a:bodyPr/>
            <a:lstStyle/>
            <a:p>
              <a:endParaRPr lang="en-US"/>
            </a:p>
          </p:txBody>
        </p:sp>
        <p:sp>
          <p:nvSpPr>
            <p:cNvPr id="134192" name="Rectangle 50"/>
            <p:cNvSpPr>
              <a:spLocks noChangeArrowheads="1"/>
            </p:cNvSpPr>
            <p:nvPr/>
          </p:nvSpPr>
          <p:spPr bwMode="auto">
            <a:xfrm>
              <a:off x="1155" y="2554"/>
              <a:ext cx="50"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a:t>
              </a:r>
              <a:endParaRPr lang="en-US" sz="1400">
                <a:latin typeface="Constantia" pitchFamily="18" charset="0"/>
              </a:endParaRPr>
            </a:p>
          </p:txBody>
        </p:sp>
        <p:sp>
          <p:nvSpPr>
            <p:cNvPr id="134193" name="Rectangle 51"/>
            <p:cNvSpPr>
              <a:spLocks noChangeArrowheads="1"/>
            </p:cNvSpPr>
            <p:nvPr/>
          </p:nvSpPr>
          <p:spPr bwMode="auto">
            <a:xfrm>
              <a:off x="1218" y="2554"/>
              <a:ext cx="54"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a:t>
              </a:r>
              <a:endParaRPr lang="en-US" sz="1400">
                <a:latin typeface="Constantia" pitchFamily="18" charset="0"/>
              </a:endParaRPr>
            </a:p>
          </p:txBody>
        </p:sp>
        <p:sp>
          <p:nvSpPr>
            <p:cNvPr id="134194" name="Rectangle 52"/>
            <p:cNvSpPr>
              <a:spLocks noChangeArrowheads="1"/>
            </p:cNvSpPr>
            <p:nvPr/>
          </p:nvSpPr>
          <p:spPr bwMode="auto">
            <a:xfrm>
              <a:off x="1281" y="2554"/>
              <a:ext cx="54" cy="9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L</a:t>
              </a:r>
              <a:endParaRPr lang="en-US" sz="1400">
                <a:latin typeface="Constantia" pitchFamily="18" charset="0"/>
              </a:endParaRPr>
            </a:p>
          </p:txBody>
        </p:sp>
        <p:sp>
          <p:nvSpPr>
            <p:cNvPr id="134195" name="Line 53"/>
            <p:cNvSpPr>
              <a:spLocks noChangeShapeType="1"/>
            </p:cNvSpPr>
            <p:nvPr/>
          </p:nvSpPr>
          <p:spPr bwMode="auto">
            <a:xfrm flipH="1">
              <a:off x="1165" y="2548"/>
              <a:ext cx="158" cy="1"/>
            </a:xfrm>
            <a:prstGeom prst="line">
              <a:avLst/>
            </a:prstGeom>
            <a:noFill/>
            <a:ln w="17463">
              <a:solidFill>
                <a:srgbClr val="000000"/>
              </a:solidFill>
              <a:round/>
              <a:headEnd/>
              <a:tailEnd/>
            </a:ln>
          </p:spPr>
          <p:txBody>
            <a:bodyPr/>
            <a:lstStyle/>
            <a:p>
              <a:endParaRPr lang="en-US"/>
            </a:p>
          </p:txBody>
        </p:sp>
      </p:grpSp>
      <p:sp>
        <p:nvSpPr>
          <p:cNvPr id="134146" name="Rectangle 54"/>
          <p:cNvSpPr>
            <a:spLocks noChangeArrowheads="1"/>
          </p:cNvSpPr>
          <p:nvPr/>
        </p:nvSpPr>
        <p:spPr bwMode="auto">
          <a:xfrm>
            <a:off x="990600" y="6096000"/>
            <a:ext cx="7467600" cy="609600"/>
          </a:xfrm>
          <a:prstGeom prst="rect">
            <a:avLst/>
          </a:prstGeom>
          <a:noFill/>
          <a:ln w="9525">
            <a:noFill/>
            <a:miter lim="800000"/>
            <a:headEnd/>
            <a:tailEnd/>
          </a:ln>
        </p:spPr>
        <p:txBody>
          <a:bodyPr lIns="0" tIns="0" rIns="0" bIns="0">
            <a:spAutoFit/>
          </a:bodyPr>
          <a:lstStyle/>
          <a:p>
            <a:r>
              <a:rPr lang="en-US" sz="2000">
                <a:solidFill>
                  <a:srgbClr val="000000"/>
                </a:solidFill>
                <a:latin typeface="Nimbus Roman No9 L"/>
              </a:rPr>
              <a:t>Figure 42. Arbitration and selection on the SCSI bus.</a:t>
            </a:r>
          </a:p>
          <a:p>
            <a:r>
              <a:rPr lang="en-US" sz="2000">
                <a:solidFill>
                  <a:srgbClr val="000000"/>
                </a:solidFill>
                <a:latin typeface="Nimbus Roman No9 L"/>
              </a:rPr>
              <a:t>	   Device 6 wins arbitration and selects device 2.</a:t>
            </a:r>
            <a:endParaRPr lang="en-US" sz="2000">
              <a:latin typeface="Constantia"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US" smtClean="0"/>
              <a:t>USB</a:t>
            </a:r>
          </a:p>
        </p:txBody>
      </p:sp>
      <p:sp>
        <p:nvSpPr>
          <p:cNvPr id="87043" name="Rectangle 3"/>
          <p:cNvSpPr>
            <a:spLocks noGrp="1" noChangeArrowheads="1"/>
          </p:cNvSpPr>
          <p:nvPr>
            <p:ph idx="1"/>
          </p:nvPr>
        </p:nvSpPr>
        <p:spPr/>
        <p:txBody>
          <a:bodyPr>
            <a:normAutofit lnSpcReduction="10000"/>
          </a:bodyPr>
          <a:lstStyle/>
          <a:p>
            <a:pPr marL="274320" indent="-274320" fontAlgn="auto">
              <a:lnSpc>
                <a:spcPct val="90000"/>
              </a:lnSpc>
              <a:spcAft>
                <a:spcPts val="0"/>
              </a:spcAft>
              <a:buClr>
                <a:schemeClr val="accent3"/>
              </a:buClr>
              <a:buFont typeface="Wingdings 2"/>
              <a:buChar char=""/>
              <a:defRPr/>
            </a:pPr>
            <a:r>
              <a:rPr lang="en-US" dirty="0" smtClean="0"/>
              <a:t>Universal Serial Bus (USB) is an industry standard developed through a collaborative effort of several computer and communication companies, including Compaq, Hewlett-Packard, Intel, Lucent, Microsoft, Nortel Networks, and Philips.</a:t>
            </a:r>
            <a:endParaRPr lang="en-US" i="1" dirty="0" smtClean="0"/>
          </a:p>
          <a:p>
            <a:pPr marL="274320" indent="-274320" fontAlgn="auto">
              <a:lnSpc>
                <a:spcPct val="90000"/>
              </a:lnSpc>
              <a:spcAft>
                <a:spcPts val="0"/>
              </a:spcAft>
              <a:buClr>
                <a:schemeClr val="accent3"/>
              </a:buClr>
              <a:buFont typeface="Wingdings 2"/>
              <a:buChar char=""/>
              <a:defRPr/>
            </a:pPr>
            <a:r>
              <a:rPr lang="en-US" sz="2800" dirty="0" smtClean="0"/>
              <a:t>Speed</a:t>
            </a:r>
          </a:p>
          <a:p>
            <a:pPr lvl="2" indent="-246888" fontAlgn="auto">
              <a:lnSpc>
                <a:spcPct val="90000"/>
              </a:lnSpc>
              <a:spcAft>
                <a:spcPts val="0"/>
              </a:spcAft>
              <a:buFont typeface="Wingdings 2"/>
              <a:buChar char=""/>
              <a:defRPr/>
            </a:pPr>
            <a:r>
              <a:rPr lang="en-US" dirty="0" smtClean="0"/>
              <a:t>Low-speed(1.5 </a:t>
            </a:r>
            <a:r>
              <a:rPr lang="en-US" dirty="0"/>
              <a:t>Mb/s)</a:t>
            </a:r>
          </a:p>
          <a:p>
            <a:pPr lvl="2" indent="-246888" fontAlgn="auto">
              <a:lnSpc>
                <a:spcPct val="90000"/>
              </a:lnSpc>
              <a:spcAft>
                <a:spcPts val="0"/>
              </a:spcAft>
              <a:buFont typeface="Wingdings 2"/>
              <a:buChar char=""/>
              <a:defRPr/>
            </a:pPr>
            <a:r>
              <a:rPr lang="en-US" dirty="0"/>
              <a:t>Full-speed(12 Mb/s)</a:t>
            </a:r>
          </a:p>
          <a:p>
            <a:pPr lvl="2" indent="-246888" fontAlgn="auto">
              <a:lnSpc>
                <a:spcPct val="90000"/>
              </a:lnSpc>
              <a:spcAft>
                <a:spcPts val="0"/>
              </a:spcAft>
              <a:buFont typeface="Wingdings 2"/>
              <a:buChar char=""/>
              <a:defRPr/>
            </a:pPr>
            <a:r>
              <a:rPr lang="en-US" dirty="0"/>
              <a:t>High-speed(480 Mb/s)</a:t>
            </a:r>
          </a:p>
          <a:p>
            <a:pPr marL="274320" indent="-274320" fontAlgn="auto">
              <a:lnSpc>
                <a:spcPct val="90000"/>
              </a:lnSpc>
              <a:spcAft>
                <a:spcPts val="0"/>
              </a:spcAft>
              <a:buClr>
                <a:schemeClr val="accent3"/>
              </a:buClr>
              <a:buFont typeface="Wingdings 2"/>
              <a:buChar char=""/>
              <a:defRPr/>
            </a:pPr>
            <a:r>
              <a:rPr lang="en-US" dirty="0"/>
              <a:t>Port Limitation</a:t>
            </a:r>
          </a:p>
          <a:p>
            <a:pPr marL="274320" indent="-274320" fontAlgn="auto">
              <a:lnSpc>
                <a:spcPct val="90000"/>
              </a:lnSpc>
              <a:spcAft>
                <a:spcPts val="0"/>
              </a:spcAft>
              <a:buClr>
                <a:schemeClr val="accent3"/>
              </a:buClr>
              <a:buFont typeface="Wingdings 2"/>
              <a:buChar char=""/>
              <a:defRPr/>
            </a:pPr>
            <a:r>
              <a:rPr lang="en-US" dirty="0"/>
              <a:t>Device Characteristics</a:t>
            </a:r>
          </a:p>
          <a:p>
            <a:pPr marL="274320" indent="-274320" fontAlgn="auto">
              <a:lnSpc>
                <a:spcPct val="90000"/>
              </a:lnSpc>
              <a:spcAft>
                <a:spcPts val="0"/>
              </a:spcAft>
              <a:buClr>
                <a:schemeClr val="accent3"/>
              </a:buClr>
              <a:buFont typeface="Wingdings 2"/>
              <a:buChar char=""/>
              <a:defRPr/>
            </a:pPr>
            <a:r>
              <a:rPr lang="en-US" dirty="0"/>
              <a:t>Plug-and-play</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3" name="Group 60"/>
          <p:cNvGrpSpPr>
            <a:grpSpLocks/>
          </p:cNvGrpSpPr>
          <p:nvPr/>
        </p:nvGrpSpPr>
        <p:grpSpPr bwMode="auto">
          <a:xfrm>
            <a:off x="1039813" y="1981200"/>
            <a:ext cx="6808787" cy="4419600"/>
            <a:chOff x="655" y="519"/>
            <a:chExt cx="3010" cy="3176"/>
          </a:xfrm>
        </p:grpSpPr>
        <p:sp>
          <p:nvSpPr>
            <p:cNvPr id="136195" name="Line 3"/>
            <p:cNvSpPr>
              <a:spLocks noChangeShapeType="1"/>
            </p:cNvSpPr>
            <p:nvPr/>
          </p:nvSpPr>
          <p:spPr bwMode="auto">
            <a:xfrm flipV="1">
              <a:off x="2494" y="2024"/>
              <a:ext cx="502" cy="668"/>
            </a:xfrm>
            <a:prstGeom prst="line">
              <a:avLst/>
            </a:prstGeom>
            <a:noFill/>
            <a:ln w="14288">
              <a:solidFill>
                <a:srgbClr val="000000"/>
              </a:solidFill>
              <a:round/>
              <a:headEnd/>
              <a:tailEnd/>
            </a:ln>
          </p:spPr>
          <p:txBody>
            <a:bodyPr/>
            <a:lstStyle/>
            <a:p>
              <a:endParaRPr lang="en-US"/>
            </a:p>
          </p:txBody>
        </p:sp>
        <p:sp>
          <p:nvSpPr>
            <p:cNvPr id="136196" name="Line 4"/>
            <p:cNvSpPr>
              <a:spLocks noChangeShapeType="1"/>
            </p:cNvSpPr>
            <p:nvPr/>
          </p:nvSpPr>
          <p:spPr bwMode="auto">
            <a:xfrm flipH="1" flipV="1">
              <a:off x="1491" y="2024"/>
              <a:ext cx="502" cy="668"/>
            </a:xfrm>
            <a:prstGeom prst="line">
              <a:avLst/>
            </a:prstGeom>
            <a:noFill/>
            <a:ln w="14288">
              <a:solidFill>
                <a:srgbClr val="000000"/>
              </a:solidFill>
              <a:round/>
              <a:headEnd/>
              <a:tailEnd/>
            </a:ln>
          </p:spPr>
          <p:txBody>
            <a:bodyPr/>
            <a:lstStyle/>
            <a:p>
              <a:endParaRPr lang="en-US"/>
            </a:p>
          </p:txBody>
        </p:sp>
        <p:sp>
          <p:nvSpPr>
            <p:cNvPr id="136197" name="Line 5"/>
            <p:cNvSpPr>
              <a:spLocks noChangeShapeType="1"/>
            </p:cNvSpPr>
            <p:nvPr/>
          </p:nvSpPr>
          <p:spPr bwMode="auto">
            <a:xfrm flipV="1">
              <a:off x="906" y="2024"/>
              <a:ext cx="585" cy="798"/>
            </a:xfrm>
            <a:prstGeom prst="line">
              <a:avLst/>
            </a:prstGeom>
            <a:noFill/>
            <a:ln w="14288">
              <a:solidFill>
                <a:srgbClr val="000000"/>
              </a:solidFill>
              <a:round/>
              <a:headEnd/>
              <a:tailEnd/>
            </a:ln>
          </p:spPr>
          <p:txBody>
            <a:bodyPr/>
            <a:lstStyle/>
            <a:p>
              <a:endParaRPr lang="en-US"/>
            </a:p>
          </p:txBody>
        </p:sp>
        <p:sp>
          <p:nvSpPr>
            <p:cNvPr id="136198" name="Line 6"/>
            <p:cNvSpPr>
              <a:spLocks noChangeShapeType="1"/>
            </p:cNvSpPr>
            <p:nvPr/>
          </p:nvSpPr>
          <p:spPr bwMode="auto">
            <a:xfrm flipV="1">
              <a:off x="2996" y="2033"/>
              <a:ext cx="1" cy="659"/>
            </a:xfrm>
            <a:prstGeom prst="line">
              <a:avLst/>
            </a:prstGeom>
            <a:noFill/>
            <a:ln w="14288">
              <a:solidFill>
                <a:srgbClr val="000000"/>
              </a:solidFill>
              <a:round/>
              <a:headEnd/>
              <a:tailEnd/>
            </a:ln>
          </p:spPr>
          <p:txBody>
            <a:bodyPr/>
            <a:lstStyle/>
            <a:p>
              <a:endParaRPr lang="en-US"/>
            </a:p>
          </p:txBody>
        </p:sp>
        <p:sp>
          <p:nvSpPr>
            <p:cNvPr id="136199" name="Line 7"/>
            <p:cNvSpPr>
              <a:spLocks noChangeShapeType="1"/>
            </p:cNvSpPr>
            <p:nvPr/>
          </p:nvSpPr>
          <p:spPr bwMode="auto">
            <a:xfrm flipH="1" flipV="1">
              <a:off x="2996" y="2024"/>
              <a:ext cx="502" cy="668"/>
            </a:xfrm>
            <a:prstGeom prst="line">
              <a:avLst/>
            </a:prstGeom>
            <a:noFill/>
            <a:ln w="14288">
              <a:solidFill>
                <a:srgbClr val="000000"/>
              </a:solidFill>
              <a:round/>
              <a:headEnd/>
              <a:tailEnd/>
            </a:ln>
          </p:spPr>
          <p:txBody>
            <a:bodyPr/>
            <a:lstStyle/>
            <a:p>
              <a:endParaRPr lang="en-US"/>
            </a:p>
          </p:txBody>
        </p:sp>
        <p:sp>
          <p:nvSpPr>
            <p:cNvPr id="136200" name="Line 8"/>
            <p:cNvSpPr>
              <a:spLocks noChangeShapeType="1"/>
            </p:cNvSpPr>
            <p:nvPr/>
          </p:nvSpPr>
          <p:spPr bwMode="auto">
            <a:xfrm flipH="1" flipV="1">
              <a:off x="2244" y="1188"/>
              <a:ext cx="752" cy="836"/>
            </a:xfrm>
            <a:prstGeom prst="line">
              <a:avLst/>
            </a:prstGeom>
            <a:noFill/>
            <a:ln w="14288">
              <a:solidFill>
                <a:srgbClr val="000000"/>
              </a:solidFill>
              <a:round/>
              <a:headEnd/>
              <a:tailEnd/>
            </a:ln>
          </p:spPr>
          <p:txBody>
            <a:bodyPr/>
            <a:lstStyle/>
            <a:p>
              <a:endParaRPr lang="en-US"/>
            </a:p>
          </p:txBody>
        </p:sp>
        <p:sp>
          <p:nvSpPr>
            <p:cNvPr id="136201" name="Rectangle 9"/>
            <p:cNvSpPr>
              <a:spLocks noChangeArrowheads="1"/>
            </p:cNvSpPr>
            <p:nvPr/>
          </p:nvSpPr>
          <p:spPr bwMode="auto">
            <a:xfrm>
              <a:off x="1575" y="519"/>
              <a:ext cx="1337" cy="66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02" name="Rectangle 10"/>
            <p:cNvSpPr>
              <a:spLocks noChangeArrowheads="1"/>
            </p:cNvSpPr>
            <p:nvPr/>
          </p:nvSpPr>
          <p:spPr bwMode="auto">
            <a:xfrm>
              <a:off x="1575" y="519"/>
              <a:ext cx="1337" cy="669"/>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03" name="Rectangle 11"/>
            <p:cNvSpPr>
              <a:spLocks noChangeArrowheads="1"/>
            </p:cNvSpPr>
            <p:nvPr/>
          </p:nvSpPr>
          <p:spPr bwMode="auto">
            <a:xfrm>
              <a:off x="1826" y="2692"/>
              <a:ext cx="334"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04" name="Rectangle 12"/>
            <p:cNvSpPr>
              <a:spLocks noChangeArrowheads="1"/>
            </p:cNvSpPr>
            <p:nvPr/>
          </p:nvSpPr>
          <p:spPr bwMode="auto">
            <a:xfrm>
              <a:off x="1826" y="2692"/>
              <a:ext cx="334"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05" name="Rectangle 13"/>
            <p:cNvSpPr>
              <a:spLocks noChangeArrowheads="1"/>
            </p:cNvSpPr>
            <p:nvPr/>
          </p:nvSpPr>
          <p:spPr bwMode="auto">
            <a:xfrm>
              <a:off x="1575" y="3444"/>
              <a:ext cx="334"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06" name="Rectangle 14"/>
            <p:cNvSpPr>
              <a:spLocks noChangeArrowheads="1"/>
            </p:cNvSpPr>
            <p:nvPr/>
          </p:nvSpPr>
          <p:spPr bwMode="auto">
            <a:xfrm>
              <a:off x="1575" y="3444"/>
              <a:ext cx="334"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07" name="Rectangle 15"/>
            <p:cNvSpPr>
              <a:spLocks noChangeArrowheads="1"/>
            </p:cNvSpPr>
            <p:nvPr/>
          </p:nvSpPr>
          <p:spPr bwMode="auto">
            <a:xfrm>
              <a:off x="655" y="3444"/>
              <a:ext cx="335"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08" name="Rectangle 16"/>
            <p:cNvSpPr>
              <a:spLocks noChangeArrowheads="1"/>
            </p:cNvSpPr>
            <p:nvPr/>
          </p:nvSpPr>
          <p:spPr bwMode="auto">
            <a:xfrm>
              <a:off x="655" y="3444"/>
              <a:ext cx="335"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09" name="Line 17"/>
            <p:cNvSpPr>
              <a:spLocks noChangeShapeType="1"/>
            </p:cNvSpPr>
            <p:nvPr/>
          </p:nvSpPr>
          <p:spPr bwMode="auto">
            <a:xfrm flipV="1">
              <a:off x="1491" y="1188"/>
              <a:ext cx="753" cy="836"/>
            </a:xfrm>
            <a:prstGeom prst="line">
              <a:avLst/>
            </a:prstGeom>
            <a:noFill/>
            <a:ln w="14288">
              <a:solidFill>
                <a:srgbClr val="000000"/>
              </a:solidFill>
              <a:round/>
              <a:headEnd/>
              <a:tailEnd/>
            </a:ln>
          </p:spPr>
          <p:txBody>
            <a:bodyPr/>
            <a:lstStyle/>
            <a:p>
              <a:endParaRPr lang="en-US"/>
            </a:p>
          </p:txBody>
        </p:sp>
        <p:sp>
          <p:nvSpPr>
            <p:cNvPr id="136210" name="Line 18"/>
            <p:cNvSpPr>
              <a:spLocks noChangeShapeType="1"/>
            </p:cNvSpPr>
            <p:nvPr/>
          </p:nvSpPr>
          <p:spPr bwMode="auto">
            <a:xfrm flipH="1" flipV="1">
              <a:off x="906" y="2850"/>
              <a:ext cx="836" cy="594"/>
            </a:xfrm>
            <a:prstGeom prst="line">
              <a:avLst/>
            </a:prstGeom>
            <a:noFill/>
            <a:ln w="14288">
              <a:solidFill>
                <a:srgbClr val="000000"/>
              </a:solidFill>
              <a:round/>
              <a:headEnd/>
              <a:tailEnd/>
            </a:ln>
          </p:spPr>
          <p:txBody>
            <a:bodyPr/>
            <a:lstStyle/>
            <a:p>
              <a:endParaRPr lang="en-US"/>
            </a:p>
          </p:txBody>
        </p:sp>
        <p:sp>
          <p:nvSpPr>
            <p:cNvPr id="136211" name="Line 19"/>
            <p:cNvSpPr>
              <a:spLocks noChangeShapeType="1"/>
            </p:cNvSpPr>
            <p:nvPr/>
          </p:nvSpPr>
          <p:spPr bwMode="auto">
            <a:xfrm flipV="1">
              <a:off x="822" y="2822"/>
              <a:ext cx="84" cy="622"/>
            </a:xfrm>
            <a:prstGeom prst="line">
              <a:avLst/>
            </a:prstGeom>
            <a:noFill/>
            <a:ln w="14288">
              <a:solidFill>
                <a:srgbClr val="000000"/>
              </a:solidFill>
              <a:round/>
              <a:headEnd/>
              <a:tailEnd/>
            </a:ln>
          </p:spPr>
          <p:txBody>
            <a:bodyPr/>
            <a:lstStyle/>
            <a:p>
              <a:endParaRPr lang="en-US"/>
            </a:p>
          </p:txBody>
        </p:sp>
        <p:sp>
          <p:nvSpPr>
            <p:cNvPr id="136212" name="Freeform 20"/>
            <p:cNvSpPr>
              <a:spLocks/>
            </p:cNvSpPr>
            <p:nvPr/>
          </p:nvSpPr>
          <p:spPr bwMode="auto">
            <a:xfrm>
              <a:off x="1993" y="937"/>
              <a:ext cx="501" cy="502"/>
            </a:xfrm>
            <a:custGeom>
              <a:avLst/>
              <a:gdLst>
                <a:gd name="T0" fmla="*/ 251 w 501"/>
                <a:gd name="T1" fmla="*/ 251 h 502"/>
                <a:gd name="T2" fmla="*/ 251 w 501"/>
                <a:gd name="T3" fmla="*/ 0 h 502"/>
                <a:gd name="T4" fmla="*/ 204 w 501"/>
                <a:gd name="T5" fmla="*/ 9 h 502"/>
                <a:gd name="T6" fmla="*/ 148 w 501"/>
                <a:gd name="T7" fmla="*/ 19 h 502"/>
                <a:gd name="T8" fmla="*/ 111 w 501"/>
                <a:gd name="T9" fmla="*/ 47 h 502"/>
                <a:gd name="T10" fmla="*/ 74 w 501"/>
                <a:gd name="T11" fmla="*/ 74 h 502"/>
                <a:gd name="T12" fmla="*/ 46 w 501"/>
                <a:gd name="T13" fmla="*/ 112 h 502"/>
                <a:gd name="T14" fmla="*/ 18 w 501"/>
                <a:gd name="T15" fmla="*/ 149 h 502"/>
                <a:gd name="T16" fmla="*/ 9 w 501"/>
                <a:gd name="T17" fmla="*/ 204 h 502"/>
                <a:gd name="T18" fmla="*/ 0 w 501"/>
                <a:gd name="T19" fmla="*/ 251 h 502"/>
                <a:gd name="T20" fmla="*/ 9 w 501"/>
                <a:gd name="T21" fmla="*/ 297 h 502"/>
                <a:gd name="T22" fmla="*/ 18 w 501"/>
                <a:gd name="T23" fmla="*/ 353 h 502"/>
                <a:gd name="T24" fmla="*/ 46 w 501"/>
                <a:gd name="T25" fmla="*/ 390 h 502"/>
                <a:gd name="T26" fmla="*/ 74 w 501"/>
                <a:gd name="T27" fmla="*/ 427 h 502"/>
                <a:gd name="T28" fmla="*/ 111 w 501"/>
                <a:gd name="T29" fmla="*/ 455 h 502"/>
                <a:gd name="T30" fmla="*/ 148 w 501"/>
                <a:gd name="T31" fmla="*/ 483 h 502"/>
                <a:gd name="T32" fmla="*/ 204 w 501"/>
                <a:gd name="T33" fmla="*/ 492 h 502"/>
                <a:gd name="T34" fmla="*/ 251 w 501"/>
                <a:gd name="T35" fmla="*/ 502 h 502"/>
                <a:gd name="T36" fmla="*/ 297 w 501"/>
                <a:gd name="T37" fmla="*/ 492 h 502"/>
                <a:gd name="T38" fmla="*/ 353 w 501"/>
                <a:gd name="T39" fmla="*/ 483 h 502"/>
                <a:gd name="T40" fmla="*/ 390 w 501"/>
                <a:gd name="T41" fmla="*/ 455 h 502"/>
                <a:gd name="T42" fmla="*/ 427 w 501"/>
                <a:gd name="T43" fmla="*/ 427 h 502"/>
                <a:gd name="T44" fmla="*/ 455 w 501"/>
                <a:gd name="T45" fmla="*/ 390 h 502"/>
                <a:gd name="T46" fmla="*/ 483 w 501"/>
                <a:gd name="T47" fmla="*/ 353 h 502"/>
                <a:gd name="T48" fmla="*/ 492 w 501"/>
                <a:gd name="T49" fmla="*/ 297 h 502"/>
                <a:gd name="T50" fmla="*/ 501 w 501"/>
                <a:gd name="T51" fmla="*/ 251 h 502"/>
                <a:gd name="T52" fmla="*/ 492 w 501"/>
                <a:gd name="T53" fmla="*/ 204 h 502"/>
                <a:gd name="T54" fmla="*/ 483 w 501"/>
                <a:gd name="T55" fmla="*/ 149 h 502"/>
                <a:gd name="T56" fmla="*/ 455 w 501"/>
                <a:gd name="T57" fmla="*/ 112 h 502"/>
                <a:gd name="T58" fmla="*/ 427 w 501"/>
                <a:gd name="T59" fmla="*/ 74 h 502"/>
                <a:gd name="T60" fmla="*/ 390 w 501"/>
                <a:gd name="T61" fmla="*/ 47 h 502"/>
                <a:gd name="T62" fmla="*/ 353 w 501"/>
                <a:gd name="T63" fmla="*/ 19 h 502"/>
                <a:gd name="T64" fmla="*/ 297 w 501"/>
                <a:gd name="T65" fmla="*/ 9 h 502"/>
                <a:gd name="T66" fmla="*/ 251 w 501"/>
                <a:gd name="T67" fmla="*/ 0 h 502"/>
                <a:gd name="T68" fmla="*/ 251 w 501"/>
                <a:gd name="T69" fmla="*/ 251 h 5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1"/>
                <a:gd name="T106" fmla="*/ 0 h 502"/>
                <a:gd name="T107" fmla="*/ 501 w 501"/>
                <a:gd name="T108" fmla="*/ 502 h 5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1" h="502">
                  <a:moveTo>
                    <a:pt x="251" y="251"/>
                  </a:moveTo>
                  <a:lnTo>
                    <a:pt x="251" y="0"/>
                  </a:lnTo>
                  <a:lnTo>
                    <a:pt x="204" y="9"/>
                  </a:lnTo>
                  <a:lnTo>
                    <a:pt x="148" y="19"/>
                  </a:lnTo>
                  <a:lnTo>
                    <a:pt x="111" y="47"/>
                  </a:lnTo>
                  <a:lnTo>
                    <a:pt x="74" y="74"/>
                  </a:lnTo>
                  <a:lnTo>
                    <a:pt x="46" y="112"/>
                  </a:lnTo>
                  <a:lnTo>
                    <a:pt x="18" y="149"/>
                  </a:lnTo>
                  <a:lnTo>
                    <a:pt x="9" y="204"/>
                  </a:lnTo>
                  <a:lnTo>
                    <a:pt x="0" y="251"/>
                  </a:lnTo>
                  <a:lnTo>
                    <a:pt x="9" y="297"/>
                  </a:lnTo>
                  <a:lnTo>
                    <a:pt x="18" y="353"/>
                  </a:lnTo>
                  <a:lnTo>
                    <a:pt x="46" y="390"/>
                  </a:lnTo>
                  <a:lnTo>
                    <a:pt x="74" y="427"/>
                  </a:lnTo>
                  <a:lnTo>
                    <a:pt x="111" y="455"/>
                  </a:lnTo>
                  <a:lnTo>
                    <a:pt x="148" y="483"/>
                  </a:lnTo>
                  <a:lnTo>
                    <a:pt x="204" y="492"/>
                  </a:lnTo>
                  <a:lnTo>
                    <a:pt x="251" y="502"/>
                  </a:lnTo>
                  <a:lnTo>
                    <a:pt x="297" y="492"/>
                  </a:lnTo>
                  <a:lnTo>
                    <a:pt x="353" y="483"/>
                  </a:lnTo>
                  <a:lnTo>
                    <a:pt x="390" y="455"/>
                  </a:lnTo>
                  <a:lnTo>
                    <a:pt x="427" y="427"/>
                  </a:lnTo>
                  <a:lnTo>
                    <a:pt x="455" y="390"/>
                  </a:lnTo>
                  <a:lnTo>
                    <a:pt x="483" y="353"/>
                  </a:lnTo>
                  <a:lnTo>
                    <a:pt x="492" y="297"/>
                  </a:lnTo>
                  <a:lnTo>
                    <a:pt x="501" y="251"/>
                  </a:lnTo>
                  <a:lnTo>
                    <a:pt x="492" y="204"/>
                  </a:lnTo>
                  <a:lnTo>
                    <a:pt x="483" y="149"/>
                  </a:lnTo>
                  <a:lnTo>
                    <a:pt x="455" y="112"/>
                  </a:lnTo>
                  <a:lnTo>
                    <a:pt x="427" y="74"/>
                  </a:lnTo>
                  <a:lnTo>
                    <a:pt x="390" y="47"/>
                  </a:lnTo>
                  <a:lnTo>
                    <a:pt x="353" y="19"/>
                  </a:lnTo>
                  <a:lnTo>
                    <a:pt x="297" y="9"/>
                  </a:lnTo>
                  <a:lnTo>
                    <a:pt x="251" y="0"/>
                  </a:lnTo>
                  <a:lnTo>
                    <a:pt x="251" y="251"/>
                  </a:lnTo>
                  <a:close/>
                </a:path>
              </a:pathLst>
            </a:custGeom>
            <a:solidFill>
              <a:srgbClr val="FFFFFF"/>
            </a:solidFill>
            <a:ln w="0">
              <a:solidFill>
                <a:srgbClr val="FFFFFF"/>
              </a:solidFill>
              <a:prstDash val="solid"/>
              <a:round/>
              <a:headEnd/>
              <a:tailEnd/>
            </a:ln>
          </p:spPr>
          <p:txBody>
            <a:bodyPr/>
            <a:lstStyle/>
            <a:p>
              <a:endParaRPr lang="en-US"/>
            </a:p>
          </p:txBody>
        </p:sp>
        <p:sp>
          <p:nvSpPr>
            <p:cNvPr id="136213" name="Freeform 21"/>
            <p:cNvSpPr>
              <a:spLocks/>
            </p:cNvSpPr>
            <p:nvPr/>
          </p:nvSpPr>
          <p:spPr bwMode="auto">
            <a:xfrm>
              <a:off x="1324" y="1856"/>
              <a:ext cx="334" cy="335"/>
            </a:xfrm>
            <a:custGeom>
              <a:avLst/>
              <a:gdLst>
                <a:gd name="T0" fmla="*/ 167 w 334"/>
                <a:gd name="T1" fmla="*/ 168 h 335"/>
                <a:gd name="T2" fmla="*/ 167 w 334"/>
                <a:gd name="T3" fmla="*/ 0 h 335"/>
                <a:gd name="T4" fmla="*/ 102 w 334"/>
                <a:gd name="T5" fmla="*/ 10 h 335"/>
                <a:gd name="T6" fmla="*/ 46 w 334"/>
                <a:gd name="T7" fmla="*/ 47 h 335"/>
                <a:gd name="T8" fmla="*/ 9 w 334"/>
                <a:gd name="T9" fmla="*/ 103 h 335"/>
                <a:gd name="T10" fmla="*/ 0 w 334"/>
                <a:gd name="T11" fmla="*/ 168 h 335"/>
                <a:gd name="T12" fmla="*/ 9 w 334"/>
                <a:gd name="T13" fmla="*/ 233 h 335"/>
                <a:gd name="T14" fmla="*/ 46 w 334"/>
                <a:gd name="T15" fmla="*/ 288 h 335"/>
                <a:gd name="T16" fmla="*/ 102 w 334"/>
                <a:gd name="T17" fmla="*/ 325 h 335"/>
                <a:gd name="T18" fmla="*/ 167 w 334"/>
                <a:gd name="T19" fmla="*/ 335 h 335"/>
                <a:gd name="T20" fmla="*/ 232 w 334"/>
                <a:gd name="T21" fmla="*/ 325 h 335"/>
                <a:gd name="T22" fmla="*/ 288 w 334"/>
                <a:gd name="T23" fmla="*/ 288 h 335"/>
                <a:gd name="T24" fmla="*/ 325 w 334"/>
                <a:gd name="T25" fmla="*/ 233 h 335"/>
                <a:gd name="T26" fmla="*/ 334 w 334"/>
                <a:gd name="T27" fmla="*/ 168 h 335"/>
                <a:gd name="T28" fmla="*/ 325 w 334"/>
                <a:gd name="T29" fmla="*/ 103 h 335"/>
                <a:gd name="T30" fmla="*/ 288 w 334"/>
                <a:gd name="T31" fmla="*/ 47 h 335"/>
                <a:gd name="T32" fmla="*/ 232 w 334"/>
                <a:gd name="T33" fmla="*/ 10 h 335"/>
                <a:gd name="T34" fmla="*/ 167 w 334"/>
                <a:gd name="T35" fmla="*/ 0 h 335"/>
                <a:gd name="T36" fmla="*/ 167 w 334"/>
                <a:gd name="T37" fmla="*/ 168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5"/>
                <a:gd name="T59" fmla="*/ 334 w 334"/>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5">
                  <a:moveTo>
                    <a:pt x="167" y="168"/>
                  </a:moveTo>
                  <a:lnTo>
                    <a:pt x="167" y="0"/>
                  </a:lnTo>
                  <a:lnTo>
                    <a:pt x="102" y="10"/>
                  </a:lnTo>
                  <a:lnTo>
                    <a:pt x="46" y="47"/>
                  </a:lnTo>
                  <a:lnTo>
                    <a:pt x="9" y="103"/>
                  </a:lnTo>
                  <a:lnTo>
                    <a:pt x="0" y="168"/>
                  </a:lnTo>
                  <a:lnTo>
                    <a:pt x="9" y="233"/>
                  </a:lnTo>
                  <a:lnTo>
                    <a:pt x="46" y="288"/>
                  </a:lnTo>
                  <a:lnTo>
                    <a:pt x="102" y="325"/>
                  </a:lnTo>
                  <a:lnTo>
                    <a:pt x="167" y="335"/>
                  </a:lnTo>
                  <a:lnTo>
                    <a:pt x="232" y="325"/>
                  </a:lnTo>
                  <a:lnTo>
                    <a:pt x="288" y="288"/>
                  </a:lnTo>
                  <a:lnTo>
                    <a:pt x="325" y="233"/>
                  </a:lnTo>
                  <a:lnTo>
                    <a:pt x="334" y="168"/>
                  </a:lnTo>
                  <a:lnTo>
                    <a:pt x="325" y="103"/>
                  </a:lnTo>
                  <a:lnTo>
                    <a:pt x="288" y="47"/>
                  </a:lnTo>
                  <a:lnTo>
                    <a:pt x="232" y="10"/>
                  </a:lnTo>
                  <a:lnTo>
                    <a:pt x="167" y="0"/>
                  </a:lnTo>
                  <a:lnTo>
                    <a:pt x="167" y="168"/>
                  </a:lnTo>
                  <a:close/>
                </a:path>
              </a:pathLst>
            </a:custGeom>
            <a:solidFill>
              <a:srgbClr val="FFFFFF"/>
            </a:solidFill>
            <a:ln w="0">
              <a:solidFill>
                <a:srgbClr val="FFFFFF"/>
              </a:solidFill>
              <a:prstDash val="solid"/>
              <a:round/>
              <a:headEnd/>
              <a:tailEnd/>
            </a:ln>
          </p:spPr>
          <p:txBody>
            <a:bodyPr/>
            <a:lstStyle/>
            <a:p>
              <a:endParaRPr lang="en-US"/>
            </a:p>
          </p:txBody>
        </p:sp>
        <p:sp>
          <p:nvSpPr>
            <p:cNvPr id="136214" name="Freeform 22"/>
            <p:cNvSpPr>
              <a:spLocks/>
            </p:cNvSpPr>
            <p:nvPr/>
          </p:nvSpPr>
          <p:spPr bwMode="auto">
            <a:xfrm>
              <a:off x="739" y="2655"/>
              <a:ext cx="334" cy="334"/>
            </a:xfrm>
            <a:custGeom>
              <a:avLst/>
              <a:gdLst>
                <a:gd name="T0" fmla="*/ 167 w 334"/>
                <a:gd name="T1" fmla="*/ 167 h 334"/>
                <a:gd name="T2" fmla="*/ 167 w 334"/>
                <a:gd name="T3" fmla="*/ 0 h 334"/>
                <a:gd name="T4" fmla="*/ 102 w 334"/>
                <a:gd name="T5" fmla="*/ 9 h 334"/>
                <a:gd name="T6" fmla="*/ 46 w 334"/>
                <a:gd name="T7" fmla="*/ 47 h 334"/>
                <a:gd name="T8" fmla="*/ 9 w 334"/>
                <a:gd name="T9" fmla="*/ 102 h 334"/>
                <a:gd name="T10" fmla="*/ 0 w 334"/>
                <a:gd name="T11" fmla="*/ 167 h 334"/>
                <a:gd name="T12" fmla="*/ 9 w 334"/>
                <a:gd name="T13" fmla="*/ 232 h 334"/>
                <a:gd name="T14" fmla="*/ 46 w 334"/>
                <a:gd name="T15" fmla="*/ 288 h 334"/>
                <a:gd name="T16" fmla="*/ 102 w 334"/>
                <a:gd name="T17" fmla="*/ 325 h 334"/>
                <a:gd name="T18" fmla="*/ 167 w 334"/>
                <a:gd name="T19" fmla="*/ 334 h 334"/>
                <a:gd name="T20" fmla="*/ 232 w 334"/>
                <a:gd name="T21" fmla="*/ 325 h 334"/>
                <a:gd name="T22" fmla="*/ 288 w 334"/>
                <a:gd name="T23" fmla="*/ 288 h 334"/>
                <a:gd name="T24" fmla="*/ 325 w 334"/>
                <a:gd name="T25" fmla="*/ 232 h 334"/>
                <a:gd name="T26" fmla="*/ 334 w 334"/>
                <a:gd name="T27" fmla="*/ 167 h 334"/>
                <a:gd name="T28" fmla="*/ 325 w 334"/>
                <a:gd name="T29" fmla="*/ 102 h 334"/>
                <a:gd name="T30" fmla="*/ 288 w 334"/>
                <a:gd name="T31" fmla="*/ 47 h 334"/>
                <a:gd name="T32" fmla="*/ 232 w 334"/>
                <a:gd name="T33" fmla="*/ 9 h 334"/>
                <a:gd name="T34" fmla="*/ 167 w 334"/>
                <a:gd name="T35" fmla="*/ 0 h 334"/>
                <a:gd name="T36" fmla="*/ 167 w 334"/>
                <a:gd name="T37" fmla="*/ 167 h 3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4"/>
                <a:gd name="T59" fmla="*/ 334 w 334"/>
                <a:gd name="T60" fmla="*/ 334 h 3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4">
                  <a:moveTo>
                    <a:pt x="167" y="167"/>
                  </a:moveTo>
                  <a:lnTo>
                    <a:pt x="167" y="0"/>
                  </a:lnTo>
                  <a:lnTo>
                    <a:pt x="102" y="9"/>
                  </a:lnTo>
                  <a:lnTo>
                    <a:pt x="46" y="47"/>
                  </a:lnTo>
                  <a:lnTo>
                    <a:pt x="9" y="102"/>
                  </a:lnTo>
                  <a:lnTo>
                    <a:pt x="0" y="167"/>
                  </a:lnTo>
                  <a:lnTo>
                    <a:pt x="9" y="232"/>
                  </a:lnTo>
                  <a:lnTo>
                    <a:pt x="46" y="288"/>
                  </a:lnTo>
                  <a:lnTo>
                    <a:pt x="102" y="325"/>
                  </a:lnTo>
                  <a:lnTo>
                    <a:pt x="167" y="334"/>
                  </a:lnTo>
                  <a:lnTo>
                    <a:pt x="232" y="325"/>
                  </a:lnTo>
                  <a:lnTo>
                    <a:pt x="288" y="288"/>
                  </a:lnTo>
                  <a:lnTo>
                    <a:pt x="325" y="232"/>
                  </a:lnTo>
                  <a:lnTo>
                    <a:pt x="334" y="167"/>
                  </a:lnTo>
                  <a:lnTo>
                    <a:pt x="325" y="102"/>
                  </a:lnTo>
                  <a:lnTo>
                    <a:pt x="288" y="47"/>
                  </a:lnTo>
                  <a:lnTo>
                    <a:pt x="232" y="9"/>
                  </a:lnTo>
                  <a:lnTo>
                    <a:pt x="167" y="0"/>
                  </a:lnTo>
                  <a:lnTo>
                    <a:pt x="167" y="167"/>
                  </a:lnTo>
                  <a:close/>
                </a:path>
              </a:pathLst>
            </a:custGeom>
            <a:solidFill>
              <a:srgbClr val="FFFFFF"/>
            </a:solidFill>
            <a:ln w="0">
              <a:solidFill>
                <a:srgbClr val="FFFFFF"/>
              </a:solidFill>
              <a:prstDash val="solid"/>
              <a:round/>
              <a:headEnd/>
              <a:tailEnd/>
            </a:ln>
          </p:spPr>
          <p:txBody>
            <a:bodyPr/>
            <a:lstStyle/>
            <a:p>
              <a:endParaRPr lang="en-US"/>
            </a:p>
          </p:txBody>
        </p:sp>
        <p:sp>
          <p:nvSpPr>
            <p:cNvPr id="136215" name="Rectangle 23"/>
            <p:cNvSpPr>
              <a:spLocks noChangeArrowheads="1"/>
            </p:cNvSpPr>
            <p:nvPr/>
          </p:nvSpPr>
          <p:spPr bwMode="auto">
            <a:xfrm>
              <a:off x="1993" y="686"/>
              <a:ext cx="532"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Host computer</a:t>
              </a:r>
              <a:endParaRPr lang="en-US" sz="1400">
                <a:latin typeface="Constantia" pitchFamily="18" charset="0"/>
              </a:endParaRPr>
            </a:p>
          </p:txBody>
        </p:sp>
        <p:sp>
          <p:nvSpPr>
            <p:cNvPr id="136216" name="Rectangle 24"/>
            <p:cNvSpPr>
              <a:spLocks noChangeArrowheads="1"/>
            </p:cNvSpPr>
            <p:nvPr/>
          </p:nvSpPr>
          <p:spPr bwMode="auto">
            <a:xfrm>
              <a:off x="2160" y="1076"/>
              <a:ext cx="17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Root</a:t>
              </a:r>
              <a:endParaRPr lang="en-US" sz="1400">
                <a:latin typeface="Constantia" pitchFamily="18" charset="0"/>
              </a:endParaRPr>
            </a:p>
          </p:txBody>
        </p:sp>
        <p:sp>
          <p:nvSpPr>
            <p:cNvPr id="136217" name="Rectangle 25"/>
            <p:cNvSpPr>
              <a:spLocks noChangeArrowheads="1"/>
            </p:cNvSpPr>
            <p:nvPr/>
          </p:nvSpPr>
          <p:spPr bwMode="auto">
            <a:xfrm>
              <a:off x="2179" y="1169"/>
              <a:ext cx="13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hub</a:t>
              </a:r>
              <a:endParaRPr lang="en-US" sz="1400">
                <a:latin typeface="Constantia" pitchFamily="18" charset="0"/>
              </a:endParaRPr>
            </a:p>
          </p:txBody>
        </p:sp>
        <p:sp>
          <p:nvSpPr>
            <p:cNvPr id="136218" name="Rectangle 26"/>
            <p:cNvSpPr>
              <a:spLocks noChangeArrowheads="1"/>
            </p:cNvSpPr>
            <p:nvPr/>
          </p:nvSpPr>
          <p:spPr bwMode="auto">
            <a:xfrm>
              <a:off x="1417" y="1967"/>
              <a:ext cx="15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Hub</a:t>
              </a:r>
              <a:endParaRPr lang="en-US" sz="1400">
                <a:latin typeface="Constantia" pitchFamily="18" charset="0"/>
              </a:endParaRPr>
            </a:p>
          </p:txBody>
        </p:sp>
        <p:sp>
          <p:nvSpPr>
            <p:cNvPr id="136219" name="Rectangle 28"/>
            <p:cNvSpPr>
              <a:spLocks noChangeArrowheads="1"/>
            </p:cNvSpPr>
            <p:nvPr/>
          </p:nvSpPr>
          <p:spPr bwMode="auto">
            <a:xfrm>
              <a:off x="767" y="3463"/>
              <a:ext cx="12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20" name="Rectangle 29"/>
            <p:cNvSpPr>
              <a:spLocks noChangeArrowheads="1"/>
            </p:cNvSpPr>
            <p:nvPr/>
          </p:nvSpPr>
          <p:spPr bwMode="auto">
            <a:xfrm>
              <a:off x="711" y="3546"/>
              <a:ext cx="85" cy="119"/>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21" name="Rectangle 30"/>
            <p:cNvSpPr>
              <a:spLocks noChangeArrowheads="1"/>
            </p:cNvSpPr>
            <p:nvPr/>
          </p:nvSpPr>
          <p:spPr bwMode="auto">
            <a:xfrm>
              <a:off x="795" y="3546"/>
              <a:ext cx="150" cy="119"/>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22" name="Rectangle 31"/>
            <p:cNvSpPr>
              <a:spLocks noChangeArrowheads="1"/>
            </p:cNvSpPr>
            <p:nvPr/>
          </p:nvSpPr>
          <p:spPr bwMode="auto">
            <a:xfrm>
              <a:off x="832" y="2766"/>
              <a:ext cx="15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Hub</a:t>
              </a:r>
              <a:endParaRPr lang="en-US" sz="1400">
                <a:latin typeface="Constantia" pitchFamily="18" charset="0"/>
              </a:endParaRPr>
            </a:p>
          </p:txBody>
        </p:sp>
        <p:sp>
          <p:nvSpPr>
            <p:cNvPr id="136223" name="Rectangle 32"/>
            <p:cNvSpPr>
              <a:spLocks noChangeArrowheads="1"/>
            </p:cNvSpPr>
            <p:nvPr/>
          </p:nvSpPr>
          <p:spPr bwMode="auto">
            <a:xfrm>
              <a:off x="1937" y="2710"/>
              <a:ext cx="119"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24" name="Rectangle 33"/>
            <p:cNvSpPr>
              <a:spLocks noChangeArrowheads="1"/>
            </p:cNvSpPr>
            <p:nvPr/>
          </p:nvSpPr>
          <p:spPr bwMode="auto">
            <a:xfrm>
              <a:off x="1881" y="2794"/>
              <a:ext cx="8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25" name="Rectangle 34"/>
            <p:cNvSpPr>
              <a:spLocks noChangeArrowheads="1"/>
            </p:cNvSpPr>
            <p:nvPr/>
          </p:nvSpPr>
          <p:spPr bwMode="auto">
            <a:xfrm>
              <a:off x="1965" y="2794"/>
              <a:ext cx="15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26" name="Rectangle 35"/>
            <p:cNvSpPr>
              <a:spLocks noChangeArrowheads="1"/>
            </p:cNvSpPr>
            <p:nvPr/>
          </p:nvSpPr>
          <p:spPr bwMode="auto">
            <a:xfrm>
              <a:off x="1686" y="3463"/>
              <a:ext cx="119"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27" name="Rectangle 36"/>
            <p:cNvSpPr>
              <a:spLocks noChangeArrowheads="1"/>
            </p:cNvSpPr>
            <p:nvPr/>
          </p:nvSpPr>
          <p:spPr bwMode="auto">
            <a:xfrm>
              <a:off x="1631" y="3546"/>
              <a:ext cx="85" cy="119"/>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28" name="Rectangle 37"/>
            <p:cNvSpPr>
              <a:spLocks noChangeArrowheads="1"/>
            </p:cNvSpPr>
            <p:nvPr/>
          </p:nvSpPr>
          <p:spPr bwMode="auto">
            <a:xfrm>
              <a:off x="1714" y="3546"/>
              <a:ext cx="150" cy="119"/>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29" name="Rectangle 38"/>
            <p:cNvSpPr>
              <a:spLocks noChangeArrowheads="1"/>
            </p:cNvSpPr>
            <p:nvPr/>
          </p:nvSpPr>
          <p:spPr bwMode="auto">
            <a:xfrm>
              <a:off x="2327" y="2692"/>
              <a:ext cx="335"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30" name="Rectangle 39"/>
            <p:cNvSpPr>
              <a:spLocks noChangeArrowheads="1"/>
            </p:cNvSpPr>
            <p:nvPr/>
          </p:nvSpPr>
          <p:spPr bwMode="auto">
            <a:xfrm>
              <a:off x="2327" y="2692"/>
              <a:ext cx="335"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31" name="Freeform 40"/>
            <p:cNvSpPr>
              <a:spLocks/>
            </p:cNvSpPr>
            <p:nvPr/>
          </p:nvSpPr>
          <p:spPr bwMode="auto">
            <a:xfrm>
              <a:off x="2829" y="1856"/>
              <a:ext cx="334" cy="335"/>
            </a:xfrm>
            <a:custGeom>
              <a:avLst/>
              <a:gdLst>
                <a:gd name="T0" fmla="*/ 167 w 334"/>
                <a:gd name="T1" fmla="*/ 168 h 335"/>
                <a:gd name="T2" fmla="*/ 167 w 334"/>
                <a:gd name="T3" fmla="*/ 0 h 335"/>
                <a:gd name="T4" fmla="*/ 102 w 334"/>
                <a:gd name="T5" fmla="*/ 10 h 335"/>
                <a:gd name="T6" fmla="*/ 46 w 334"/>
                <a:gd name="T7" fmla="*/ 47 h 335"/>
                <a:gd name="T8" fmla="*/ 9 w 334"/>
                <a:gd name="T9" fmla="*/ 103 h 335"/>
                <a:gd name="T10" fmla="*/ 0 w 334"/>
                <a:gd name="T11" fmla="*/ 168 h 335"/>
                <a:gd name="T12" fmla="*/ 9 w 334"/>
                <a:gd name="T13" fmla="*/ 233 h 335"/>
                <a:gd name="T14" fmla="*/ 46 w 334"/>
                <a:gd name="T15" fmla="*/ 288 h 335"/>
                <a:gd name="T16" fmla="*/ 102 w 334"/>
                <a:gd name="T17" fmla="*/ 325 h 335"/>
                <a:gd name="T18" fmla="*/ 167 w 334"/>
                <a:gd name="T19" fmla="*/ 335 h 335"/>
                <a:gd name="T20" fmla="*/ 232 w 334"/>
                <a:gd name="T21" fmla="*/ 325 h 335"/>
                <a:gd name="T22" fmla="*/ 288 w 334"/>
                <a:gd name="T23" fmla="*/ 288 h 335"/>
                <a:gd name="T24" fmla="*/ 325 w 334"/>
                <a:gd name="T25" fmla="*/ 233 h 335"/>
                <a:gd name="T26" fmla="*/ 334 w 334"/>
                <a:gd name="T27" fmla="*/ 168 h 335"/>
                <a:gd name="T28" fmla="*/ 325 w 334"/>
                <a:gd name="T29" fmla="*/ 103 h 335"/>
                <a:gd name="T30" fmla="*/ 288 w 334"/>
                <a:gd name="T31" fmla="*/ 47 h 335"/>
                <a:gd name="T32" fmla="*/ 232 w 334"/>
                <a:gd name="T33" fmla="*/ 10 h 335"/>
                <a:gd name="T34" fmla="*/ 167 w 334"/>
                <a:gd name="T35" fmla="*/ 0 h 335"/>
                <a:gd name="T36" fmla="*/ 167 w 334"/>
                <a:gd name="T37" fmla="*/ 168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5"/>
                <a:gd name="T59" fmla="*/ 334 w 334"/>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5">
                  <a:moveTo>
                    <a:pt x="167" y="168"/>
                  </a:moveTo>
                  <a:lnTo>
                    <a:pt x="167" y="0"/>
                  </a:lnTo>
                  <a:lnTo>
                    <a:pt x="102" y="10"/>
                  </a:lnTo>
                  <a:lnTo>
                    <a:pt x="46" y="47"/>
                  </a:lnTo>
                  <a:lnTo>
                    <a:pt x="9" y="103"/>
                  </a:lnTo>
                  <a:lnTo>
                    <a:pt x="0" y="168"/>
                  </a:lnTo>
                  <a:lnTo>
                    <a:pt x="9" y="233"/>
                  </a:lnTo>
                  <a:lnTo>
                    <a:pt x="46" y="288"/>
                  </a:lnTo>
                  <a:lnTo>
                    <a:pt x="102" y="325"/>
                  </a:lnTo>
                  <a:lnTo>
                    <a:pt x="167" y="335"/>
                  </a:lnTo>
                  <a:lnTo>
                    <a:pt x="232" y="325"/>
                  </a:lnTo>
                  <a:lnTo>
                    <a:pt x="288" y="288"/>
                  </a:lnTo>
                  <a:lnTo>
                    <a:pt x="325" y="233"/>
                  </a:lnTo>
                  <a:lnTo>
                    <a:pt x="334" y="168"/>
                  </a:lnTo>
                  <a:lnTo>
                    <a:pt x="325" y="103"/>
                  </a:lnTo>
                  <a:lnTo>
                    <a:pt x="288" y="47"/>
                  </a:lnTo>
                  <a:lnTo>
                    <a:pt x="232" y="10"/>
                  </a:lnTo>
                  <a:lnTo>
                    <a:pt x="167" y="0"/>
                  </a:lnTo>
                  <a:lnTo>
                    <a:pt x="167" y="168"/>
                  </a:lnTo>
                  <a:close/>
                </a:path>
              </a:pathLst>
            </a:custGeom>
            <a:solidFill>
              <a:srgbClr val="FFFFFF"/>
            </a:solidFill>
            <a:ln w="0">
              <a:solidFill>
                <a:srgbClr val="FFFFFF"/>
              </a:solidFill>
              <a:prstDash val="solid"/>
              <a:round/>
              <a:headEnd/>
              <a:tailEnd/>
            </a:ln>
          </p:spPr>
          <p:txBody>
            <a:bodyPr/>
            <a:lstStyle/>
            <a:p>
              <a:endParaRPr lang="en-US"/>
            </a:p>
          </p:txBody>
        </p:sp>
        <p:sp>
          <p:nvSpPr>
            <p:cNvPr id="136232" name="Rectangle 41"/>
            <p:cNvSpPr>
              <a:spLocks noChangeArrowheads="1"/>
            </p:cNvSpPr>
            <p:nvPr/>
          </p:nvSpPr>
          <p:spPr bwMode="auto">
            <a:xfrm>
              <a:off x="2922" y="1967"/>
              <a:ext cx="15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Hub</a:t>
              </a:r>
              <a:endParaRPr lang="en-US" sz="1400">
                <a:latin typeface="Constantia" pitchFamily="18" charset="0"/>
              </a:endParaRPr>
            </a:p>
          </p:txBody>
        </p:sp>
        <p:sp>
          <p:nvSpPr>
            <p:cNvPr id="136233" name="Rectangle 42"/>
            <p:cNvSpPr>
              <a:spLocks noChangeArrowheads="1"/>
            </p:cNvSpPr>
            <p:nvPr/>
          </p:nvSpPr>
          <p:spPr bwMode="auto">
            <a:xfrm>
              <a:off x="2439" y="2710"/>
              <a:ext cx="12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34" name="Rectangle 43"/>
            <p:cNvSpPr>
              <a:spLocks noChangeArrowheads="1"/>
            </p:cNvSpPr>
            <p:nvPr/>
          </p:nvSpPr>
          <p:spPr bwMode="auto">
            <a:xfrm>
              <a:off x="2383" y="2794"/>
              <a:ext cx="8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35" name="Rectangle 44"/>
            <p:cNvSpPr>
              <a:spLocks noChangeArrowheads="1"/>
            </p:cNvSpPr>
            <p:nvPr/>
          </p:nvSpPr>
          <p:spPr bwMode="auto">
            <a:xfrm>
              <a:off x="2467" y="2794"/>
              <a:ext cx="15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36" name="Rectangle 45"/>
            <p:cNvSpPr>
              <a:spLocks noChangeArrowheads="1"/>
            </p:cNvSpPr>
            <p:nvPr/>
          </p:nvSpPr>
          <p:spPr bwMode="auto">
            <a:xfrm>
              <a:off x="3330" y="2692"/>
              <a:ext cx="335"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37" name="Rectangle 46"/>
            <p:cNvSpPr>
              <a:spLocks noChangeArrowheads="1"/>
            </p:cNvSpPr>
            <p:nvPr/>
          </p:nvSpPr>
          <p:spPr bwMode="auto">
            <a:xfrm>
              <a:off x="3330" y="2692"/>
              <a:ext cx="335"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38" name="Rectangle 47"/>
            <p:cNvSpPr>
              <a:spLocks noChangeArrowheads="1"/>
            </p:cNvSpPr>
            <p:nvPr/>
          </p:nvSpPr>
          <p:spPr bwMode="auto">
            <a:xfrm>
              <a:off x="3442" y="2710"/>
              <a:ext cx="119"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39" name="Rectangle 48"/>
            <p:cNvSpPr>
              <a:spLocks noChangeArrowheads="1"/>
            </p:cNvSpPr>
            <p:nvPr/>
          </p:nvSpPr>
          <p:spPr bwMode="auto">
            <a:xfrm>
              <a:off x="3386" y="2794"/>
              <a:ext cx="8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40" name="Rectangle 49"/>
            <p:cNvSpPr>
              <a:spLocks noChangeArrowheads="1"/>
            </p:cNvSpPr>
            <p:nvPr/>
          </p:nvSpPr>
          <p:spPr bwMode="auto">
            <a:xfrm>
              <a:off x="3470" y="2794"/>
              <a:ext cx="15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41" name="Rectangle 50"/>
            <p:cNvSpPr>
              <a:spLocks noChangeArrowheads="1"/>
            </p:cNvSpPr>
            <p:nvPr/>
          </p:nvSpPr>
          <p:spPr bwMode="auto">
            <a:xfrm>
              <a:off x="2829" y="2692"/>
              <a:ext cx="334" cy="2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36242" name="Rectangle 51"/>
            <p:cNvSpPr>
              <a:spLocks noChangeArrowheads="1"/>
            </p:cNvSpPr>
            <p:nvPr/>
          </p:nvSpPr>
          <p:spPr bwMode="auto">
            <a:xfrm>
              <a:off x="2829" y="2692"/>
              <a:ext cx="334" cy="251"/>
            </a:xfrm>
            <a:prstGeom prst="rect">
              <a:avLst/>
            </a:prstGeom>
            <a:noFill/>
            <a:ln w="14288">
              <a:solidFill>
                <a:srgbClr val="00FFFF"/>
              </a:solidFill>
              <a:miter lim="800000"/>
              <a:headEnd/>
              <a:tailEnd/>
            </a:ln>
          </p:spPr>
          <p:txBody>
            <a:bodyPr/>
            <a:lstStyle/>
            <a:p>
              <a:endParaRPr lang="en-US">
                <a:latin typeface="Constantia" pitchFamily="18" charset="0"/>
              </a:endParaRPr>
            </a:p>
          </p:txBody>
        </p:sp>
        <p:sp>
          <p:nvSpPr>
            <p:cNvPr id="136243" name="Rectangle 52"/>
            <p:cNvSpPr>
              <a:spLocks noChangeArrowheads="1"/>
            </p:cNvSpPr>
            <p:nvPr/>
          </p:nvSpPr>
          <p:spPr bwMode="auto">
            <a:xfrm>
              <a:off x="2940" y="2710"/>
              <a:ext cx="120"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1400">
                <a:latin typeface="Constantia" pitchFamily="18" charset="0"/>
              </a:endParaRPr>
            </a:p>
          </p:txBody>
        </p:sp>
        <p:sp>
          <p:nvSpPr>
            <p:cNvPr id="136244" name="Rectangle 53"/>
            <p:cNvSpPr>
              <a:spLocks noChangeArrowheads="1"/>
            </p:cNvSpPr>
            <p:nvPr/>
          </p:nvSpPr>
          <p:spPr bwMode="auto">
            <a:xfrm>
              <a:off x="2884" y="2794"/>
              <a:ext cx="85"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a:t>
              </a:r>
              <a:endParaRPr lang="en-US" sz="1400">
                <a:latin typeface="Constantia" pitchFamily="18" charset="0"/>
              </a:endParaRPr>
            </a:p>
          </p:txBody>
        </p:sp>
        <p:sp>
          <p:nvSpPr>
            <p:cNvPr id="136245" name="Rectangle 54"/>
            <p:cNvSpPr>
              <a:spLocks noChangeArrowheads="1"/>
            </p:cNvSpPr>
            <p:nvPr/>
          </p:nvSpPr>
          <p:spPr bwMode="auto">
            <a:xfrm>
              <a:off x="2967" y="2794"/>
              <a:ext cx="151" cy="120"/>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36246" name="Oval 55"/>
            <p:cNvSpPr>
              <a:spLocks noChangeArrowheads="1"/>
            </p:cNvSpPr>
            <p:nvPr/>
          </p:nvSpPr>
          <p:spPr bwMode="auto">
            <a:xfrm>
              <a:off x="1992" y="948"/>
              <a:ext cx="498" cy="484"/>
            </a:xfrm>
            <a:prstGeom prst="ellipse">
              <a:avLst/>
            </a:prstGeom>
            <a:noFill/>
            <a:ln w="19050">
              <a:solidFill>
                <a:schemeClr val="tx1"/>
              </a:solidFill>
              <a:round/>
              <a:headEnd/>
              <a:tailEnd/>
            </a:ln>
          </p:spPr>
          <p:txBody>
            <a:bodyPr wrap="none" anchor="ctr"/>
            <a:lstStyle/>
            <a:p>
              <a:endParaRPr lang="en-US">
                <a:latin typeface="Constantia" pitchFamily="18" charset="0"/>
              </a:endParaRPr>
            </a:p>
          </p:txBody>
        </p:sp>
        <p:sp>
          <p:nvSpPr>
            <p:cNvPr id="136247" name="Oval 56"/>
            <p:cNvSpPr>
              <a:spLocks noChangeArrowheads="1"/>
            </p:cNvSpPr>
            <p:nvPr/>
          </p:nvSpPr>
          <p:spPr bwMode="auto">
            <a:xfrm>
              <a:off x="1329" y="1859"/>
              <a:ext cx="341" cy="327"/>
            </a:xfrm>
            <a:prstGeom prst="ellipse">
              <a:avLst/>
            </a:prstGeom>
            <a:noFill/>
            <a:ln w="19050">
              <a:solidFill>
                <a:schemeClr val="tx1"/>
              </a:solidFill>
              <a:round/>
              <a:headEnd/>
              <a:tailEnd/>
            </a:ln>
          </p:spPr>
          <p:txBody>
            <a:bodyPr wrap="none" anchor="ctr"/>
            <a:lstStyle/>
            <a:p>
              <a:endParaRPr lang="en-US">
                <a:latin typeface="Constantia" pitchFamily="18" charset="0"/>
              </a:endParaRPr>
            </a:p>
          </p:txBody>
        </p:sp>
        <p:sp>
          <p:nvSpPr>
            <p:cNvPr id="136248" name="Oval 57"/>
            <p:cNvSpPr>
              <a:spLocks noChangeArrowheads="1"/>
            </p:cNvSpPr>
            <p:nvPr/>
          </p:nvSpPr>
          <p:spPr bwMode="auto">
            <a:xfrm>
              <a:off x="734" y="2654"/>
              <a:ext cx="341" cy="327"/>
            </a:xfrm>
            <a:prstGeom prst="ellipse">
              <a:avLst/>
            </a:prstGeom>
            <a:noFill/>
            <a:ln w="19050">
              <a:solidFill>
                <a:schemeClr val="tx1"/>
              </a:solidFill>
              <a:round/>
              <a:headEnd/>
              <a:tailEnd/>
            </a:ln>
          </p:spPr>
          <p:txBody>
            <a:bodyPr wrap="none" anchor="ctr"/>
            <a:lstStyle/>
            <a:p>
              <a:endParaRPr lang="en-US">
                <a:latin typeface="Constantia" pitchFamily="18" charset="0"/>
              </a:endParaRPr>
            </a:p>
          </p:txBody>
        </p:sp>
        <p:sp>
          <p:nvSpPr>
            <p:cNvPr id="136249" name="Oval 58"/>
            <p:cNvSpPr>
              <a:spLocks noChangeArrowheads="1"/>
            </p:cNvSpPr>
            <p:nvPr/>
          </p:nvSpPr>
          <p:spPr bwMode="auto">
            <a:xfrm>
              <a:off x="2822" y="1863"/>
              <a:ext cx="341" cy="327"/>
            </a:xfrm>
            <a:prstGeom prst="ellipse">
              <a:avLst/>
            </a:prstGeom>
            <a:noFill/>
            <a:ln w="19050">
              <a:solidFill>
                <a:schemeClr val="tx1"/>
              </a:solidFill>
              <a:round/>
              <a:headEnd/>
              <a:tailEnd/>
            </a:ln>
          </p:spPr>
          <p:txBody>
            <a:bodyPr wrap="none" anchor="ctr"/>
            <a:lstStyle/>
            <a:p>
              <a:endParaRPr lang="en-US">
                <a:latin typeface="Constantia" pitchFamily="18" charset="0"/>
              </a:endParaRPr>
            </a:p>
          </p:txBody>
        </p:sp>
      </p:grpSp>
      <p:sp>
        <p:nvSpPr>
          <p:cNvPr id="136194" name="Rectangle 27"/>
          <p:cNvSpPr>
            <a:spLocks noChangeArrowheads="1"/>
          </p:cNvSpPr>
          <p:nvPr/>
        </p:nvSpPr>
        <p:spPr bwMode="auto">
          <a:xfrm>
            <a:off x="152400" y="457200"/>
            <a:ext cx="8839200" cy="615950"/>
          </a:xfrm>
          <a:prstGeom prst="rect">
            <a:avLst/>
          </a:prstGeom>
          <a:noFill/>
          <a:ln w="9525">
            <a:noFill/>
            <a:miter lim="800000"/>
            <a:headEnd/>
            <a:tailEnd/>
          </a:ln>
        </p:spPr>
        <p:txBody>
          <a:bodyPr lIns="0" tIns="0" rIns="0" bIns="0">
            <a:spAutoFit/>
          </a:bodyPr>
          <a:lstStyle/>
          <a:p>
            <a:r>
              <a:rPr lang="en-US" sz="4000" b="1">
                <a:solidFill>
                  <a:schemeClr val="tx2"/>
                </a:solidFill>
                <a:latin typeface="Nimbus Roman No9 L"/>
              </a:rPr>
              <a:t>Universal Serial Bus tree structure</a:t>
            </a:r>
            <a:endParaRPr lang="en-US" sz="4000" b="1">
              <a:solidFill>
                <a:schemeClr val="tx2"/>
              </a:solidFill>
              <a:latin typeface="Constantia"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2"/>
          <p:cNvSpPr>
            <a:spLocks noGrp="1"/>
          </p:cNvSpPr>
          <p:nvPr>
            <p:ph type="title"/>
          </p:nvPr>
        </p:nvSpPr>
        <p:spPr>
          <a:xfrm>
            <a:off x="304800" y="762000"/>
            <a:ext cx="8382000" cy="857250"/>
          </a:xfrm>
        </p:spPr>
        <p:txBody>
          <a:bodyPr/>
          <a:lstStyle/>
          <a:p>
            <a:r>
              <a:rPr lang="en-US" sz="4000" b="1" smtClean="0">
                <a:latin typeface="Nimbus Roman No9 L"/>
              </a:rPr>
              <a:t>Universal Serial Bus tree structure</a:t>
            </a:r>
            <a:endParaRPr lang="en-US" sz="4000" smtClean="0"/>
          </a:p>
        </p:txBody>
      </p:sp>
      <p:sp>
        <p:nvSpPr>
          <p:cNvPr id="4" name="Content Placeholder 3"/>
          <p:cNvSpPr>
            <a:spLocks noGrp="1"/>
          </p:cNvSpPr>
          <p:nvPr>
            <p:ph idx="1"/>
          </p:nvPr>
        </p:nvSpPr>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To accommodate a large number of devices that can be added or removed at any time, the USB has the tree structure as shown in the figure.</a:t>
            </a:r>
          </a:p>
          <a:p>
            <a:pPr marL="274320" indent="-274320" fontAlgn="auto">
              <a:spcAft>
                <a:spcPts val="0"/>
              </a:spcAft>
              <a:buClr>
                <a:schemeClr val="accent3"/>
              </a:buClr>
              <a:buFont typeface="Wingdings 2"/>
              <a:buChar char=""/>
              <a:defRPr/>
            </a:pPr>
            <a:r>
              <a:rPr lang="en-US" dirty="0" smtClean="0"/>
              <a:t>Each node of the tree has a device called a hub, which acts as an intermediate control point between the host and the I/O devices. At the root of the tree, a root hub connects the entire tree to the host computer. The leaves of the tree are the I/O devices being served (for example, keyboard, Internet connection, speaker, or digital TV) </a:t>
            </a:r>
          </a:p>
          <a:p>
            <a:pPr marL="274320" indent="-274320" fontAlgn="auto">
              <a:spcAft>
                <a:spcPts val="0"/>
              </a:spcAft>
              <a:buClr>
                <a:schemeClr val="accent3"/>
              </a:buClr>
              <a:buFont typeface="Wingdings 2"/>
              <a:buChar char=""/>
              <a:defRPr/>
            </a:pPr>
            <a:r>
              <a:rPr lang="en-US" dirty="0" smtClean="0"/>
              <a:t>In normal operation, a hub copies a message that it receives from its upstream connection to all its downstream ports. As a result, a message sent by the host computer is broadcast to all I/O devices, but only the addressed device will respond to that message. However, a message from an I/O device is sent only upstream towards the root of the tree and is not seen by other devices. Hence, the USB enables the host to communicate with the I/O devices, but it does not enable these devices to communicate with each other.</a:t>
            </a:r>
          </a:p>
          <a:p>
            <a:pPr marL="274320" indent="-274320" fontAlgn="auto">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457200" y="228600"/>
            <a:ext cx="8229600" cy="1143000"/>
          </a:xfrm>
        </p:spPr>
        <p:txBody>
          <a:bodyPr/>
          <a:lstStyle/>
          <a:p>
            <a:r>
              <a:rPr lang="en-US" b="1" smtClean="0"/>
              <a:t>Addressing</a:t>
            </a:r>
            <a:endParaRPr lang="en-US" smtClean="0"/>
          </a:p>
        </p:txBody>
      </p:sp>
      <p:sp>
        <p:nvSpPr>
          <p:cNvPr id="3" name="Content Placeholder 2"/>
          <p:cNvSpPr>
            <a:spLocks noGrp="1"/>
          </p:cNvSpPr>
          <p:nvPr>
            <p:ph idx="1"/>
          </p:nvPr>
        </p:nvSpPr>
        <p:spPr>
          <a:xfrm>
            <a:off x="228600" y="1447800"/>
            <a:ext cx="8610600" cy="5105400"/>
          </a:xfrm>
        </p:spPr>
        <p:txBody>
          <a:bodyPr>
            <a:normAutofit fontScale="70000" lnSpcReduction="20000"/>
          </a:bodyPr>
          <a:lstStyle/>
          <a:p>
            <a:pPr marL="274320" indent="-274320" fontAlgn="auto">
              <a:spcAft>
                <a:spcPts val="0"/>
              </a:spcAft>
              <a:buClr>
                <a:schemeClr val="accent3"/>
              </a:buClr>
              <a:buFont typeface="Wingdings 2"/>
              <a:buChar char=""/>
              <a:defRPr/>
            </a:pPr>
            <a:r>
              <a:rPr lang="en-US" dirty="0" smtClean="0"/>
              <a:t>When a USB is connected to a host computer, its root hub is attached to the processor bus, where it appears as a single device. The host software communicates with individual devices attached to the USB by sending packets of information, which the root hub forwards to the appropriate device in the USB tree.</a:t>
            </a:r>
          </a:p>
          <a:p>
            <a:pPr marL="274320" indent="-274320" fontAlgn="auto">
              <a:spcAft>
                <a:spcPts val="0"/>
              </a:spcAft>
              <a:buClr>
                <a:schemeClr val="accent3"/>
              </a:buClr>
              <a:buFont typeface="Wingdings 2"/>
              <a:buChar char=""/>
              <a:defRPr/>
            </a:pPr>
            <a:r>
              <a:rPr lang="en-US" dirty="0" smtClean="0"/>
              <a:t>Each device on the USB, whether it is a hub or an I/O device, is assigned a 7-bit address. This address is local to the USB tree and is not related in any way to the addresses used on the processor bus. </a:t>
            </a:r>
          </a:p>
          <a:p>
            <a:pPr marL="274320" indent="-274320" fontAlgn="auto">
              <a:spcAft>
                <a:spcPts val="0"/>
              </a:spcAft>
              <a:buClr>
                <a:schemeClr val="accent3"/>
              </a:buClr>
              <a:buFont typeface="Wingdings 2"/>
              <a:buChar char=""/>
              <a:defRPr/>
            </a:pPr>
            <a:r>
              <a:rPr lang="en-US" dirty="0" smtClean="0"/>
              <a:t>A hub may have any number of devices or other hubs connected to it, and addresses are assigned arbitrarily. When a device is first connected to a hub, or when it is powered on, it has the address 0. The hardware of the hub to which this device is connected is capable of detecting that the device has been connected, and it records this fact as part of its own status information. Periodically, the host polls each hub to collect status information and learn about new devices that may have been added or disconnected.</a:t>
            </a:r>
          </a:p>
          <a:p>
            <a:pPr marL="274320" indent="-274320" fontAlgn="auto">
              <a:spcAft>
                <a:spcPts val="0"/>
              </a:spcAft>
              <a:buClr>
                <a:schemeClr val="accent3"/>
              </a:buClr>
              <a:buFont typeface="Wingdings 2"/>
              <a:buChar char=""/>
              <a:defRPr/>
            </a:pPr>
            <a:r>
              <a:rPr lang="en-US" dirty="0" smtClean="0"/>
              <a:t>When the host is informed that a new device has been connected, it uses a sequence of commands to send a reset signal on the corresponding hub port, read information from the device about its capabilities, send configuration information to the device, and assign the device a unique USB address. Once this sequence is completed the device begins normal operation and responds only to the new address.</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b="1" smtClean="0"/>
              <a:t>USB Protocols</a:t>
            </a:r>
            <a:endParaRPr lang="en-US" smtClean="0"/>
          </a:p>
        </p:txBody>
      </p:sp>
      <p:sp>
        <p:nvSpPr>
          <p:cNvPr id="3" name="Content Placeholder 2"/>
          <p:cNvSpPr>
            <a:spLocks noGrp="1"/>
          </p:cNvSpPr>
          <p:nvPr>
            <p:ph idx="1"/>
          </p:nvPr>
        </p:nvSpPr>
        <p:spPr>
          <a:xfrm>
            <a:off x="457200" y="1935163"/>
            <a:ext cx="8229600" cy="4618037"/>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All information transferred over the USB is organized in packets, where a packet consists of one or more bytes of information. There are many types of packets that perform a variety of control functions. </a:t>
            </a:r>
          </a:p>
          <a:p>
            <a:pPr marL="274320" indent="-274320" fontAlgn="auto">
              <a:spcAft>
                <a:spcPts val="0"/>
              </a:spcAft>
              <a:buClr>
                <a:schemeClr val="accent3"/>
              </a:buClr>
              <a:buFont typeface="Wingdings 2"/>
              <a:buChar char=""/>
              <a:defRPr/>
            </a:pPr>
            <a:r>
              <a:rPr lang="en-US" dirty="0" smtClean="0"/>
              <a:t>The information transferred on the USB can be divided into two broad categories: control and data.</a:t>
            </a:r>
          </a:p>
          <a:p>
            <a:pPr marL="640080" lvl="1" indent="-246888" fontAlgn="auto">
              <a:spcAft>
                <a:spcPts val="0"/>
              </a:spcAft>
              <a:buFont typeface="Wingdings 2"/>
              <a:buChar char=""/>
              <a:defRPr/>
            </a:pPr>
            <a:r>
              <a:rPr lang="en-US" dirty="0" smtClean="0"/>
              <a:t> Control packets perform such tasks as addressing a device to initiate data transfer, acknowledging that data have been received correctly, or indicating an error. </a:t>
            </a:r>
          </a:p>
          <a:p>
            <a:pPr marL="640080" lvl="1" indent="-246888" fontAlgn="auto">
              <a:spcAft>
                <a:spcPts val="0"/>
              </a:spcAft>
              <a:buFont typeface="Wingdings 2"/>
              <a:buChar char=""/>
              <a:defRPr/>
            </a:pPr>
            <a:r>
              <a:rPr lang="en-US" dirty="0" smtClean="0"/>
              <a:t>Data packets carry information that is delivered to a device.</a:t>
            </a:r>
          </a:p>
          <a:p>
            <a:pPr marL="274320" indent="-274320" fontAlgn="auto">
              <a:spcAft>
                <a:spcPts val="0"/>
              </a:spcAft>
              <a:buClr>
                <a:schemeClr val="accent3"/>
              </a:buClr>
              <a:buFont typeface="Wingdings 2"/>
              <a:buChar char=""/>
              <a:defRPr/>
            </a:pPr>
            <a:r>
              <a:rPr lang="en-US" dirty="0" smtClean="0"/>
              <a:t>A packet consists of one or more fields containing different kinds of information. The first field of any packet is called the packet identifier, PID, which identifies the type of that packet.</a:t>
            </a:r>
          </a:p>
          <a:p>
            <a:pPr marL="274320" indent="-274320" fontAlgn="auto">
              <a:spcAft>
                <a:spcPts val="0"/>
              </a:spcAft>
              <a:buClr>
                <a:schemeClr val="accent3"/>
              </a:buClr>
              <a:buFont typeface="Wingdings 2"/>
              <a:buChar char=""/>
              <a:defRPr/>
            </a:pPr>
            <a:r>
              <a:rPr lang="en-US" dirty="0" smtClean="0"/>
              <a:t>They are transmitted twice. The first time they are sent with their true values, and the second time with each bit complemented</a:t>
            </a:r>
          </a:p>
          <a:p>
            <a:pPr marL="274320" indent="-274320" fontAlgn="auto">
              <a:spcAft>
                <a:spcPts val="0"/>
              </a:spcAft>
              <a:buClr>
                <a:schemeClr val="accent3"/>
              </a:buClr>
              <a:buFont typeface="Wingdings 2"/>
              <a:buChar char=""/>
              <a:defRPr/>
            </a:pPr>
            <a:r>
              <a:rPr lang="en-US" dirty="0" smtClean="0"/>
              <a:t>The four PID bits identify one of 16 different packet types. Some control packets, such as ACK (Acknowledge), consist only of the PID byte.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mtClean="0"/>
              <a:t>Interrupts </a:t>
            </a:r>
          </a:p>
        </p:txBody>
      </p:sp>
      <p:sp>
        <p:nvSpPr>
          <p:cNvPr id="25602" name="Rectangle 3"/>
          <p:cNvSpPr>
            <a:spLocks noGrp="1" noChangeArrowheads="1"/>
          </p:cNvSpPr>
          <p:nvPr>
            <p:ph type="body" idx="1"/>
          </p:nvPr>
        </p:nvSpPr>
        <p:spPr/>
        <p:txBody>
          <a:bodyPr/>
          <a:lstStyle/>
          <a:p>
            <a:r>
              <a:rPr lang="en-US" dirty="0" smtClean="0">
                <a:solidFill>
                  <a:schemeClr val="accent2"/>
                </a:solidFill>
              </a:rPr>
              <a:t>An alternate approach would be for the I/O device to alert the processor when it becomes ready. </a:t>
            </a:r>
          </a:p>
          <a:p>
            <a:pPr lvl="1"/>
            <a:r>
              <a:rPr lang="en-US" sz="1800" dirty="0" smtClean="0"/>
              <a:t>Do so by sending a hardware signal called an interrupt to the processor. </a:t>
            </a:r>
          </a:p>
          <a:p>
            <a:pPr lvl="1"/>
            <a:r>
              <a:rPr lang="en-US" sz="1800" dirty="0" smtClean="0"/>
              <a:t>At least one of the bus control lines, called an interrupt-request line is dedicated for this purpose. </a:t>
            </a:r>
          </a:p>
          <a:p>
            <a:r>
              <a:rPr lang="en-US" dirty="0" smtClean="0">
                <a:solidFill>
                  <a:schemeClr val="accent2"/>
                </a:solidFill>
              </a:rPr>
              <a:t>Processor can perform other useful tasks while it is waiting for the device to be ready.</a:t>
            </a: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p:cNvSpPr>
          <p:nvPr/>
        </p:nvSpPr>
        <p:spPr bwMode="auto">
          <a:xfrm>
            <a:off x="1825625" y="1052513"/>
            <a:ext cx="3570288" cy="298450"/>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40290" name="Rectangle 3"/>
          <p:cNvSpPr>
            <a:spLocks noChangeArrowheads="1"/>
          </p:cNvSpPr>
          <p:nvPr/>
        </p:nvSpPr>
        <p:spPr bwMode="auto">
          <a:xfrm>
            <a:off x="1825625" y="1052513"/>
            <a:ext cx="3570288"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291" name="Rectangle 4"/>
          <p:cNvSpPr>
            <a:spLocks noChangeArrowheads="1"/>
          </p:cNvSpPr>
          <p:nvPr/>
        </p:nvSpPr>
        <p:spPr bwMode="auto">
          <a:xfrm>
            <a:off x="1825625" y="1052513"/>
            <a:ext cx="446088"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292" name="Rectangle 5"/>
          <p:cNvSpPr>
            <a:spLocks noChangeArrowheads="1"/>
          </p:cNvSpPr>
          <p:nvPr/>
        </p:nvSpPr>
        <p:spPr bwMode="auto">
          <a:xfrm>
            <a:off x="1890713"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293" name="Rectangle 6"/>
          <p:cNvSpPr>
            <a:spLocks noChangeArrowheads="1"/>
          </p:cNvSpPr>
          <p:nvPr/>
        </p:nvSpPr>
        <p:spPr bwMode="auto">
          <a:xfrm>
            <a:off x="2139950"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0</a:t>
            </a:r>
            <a:endParaRPr lang="en-US">
              <a:latin typeface="Constantia" pitchFamily="18" charset="0"/>
            </a:endParaRPr>
          </a:p>
        </p:txBody>
      </p:sp>
      <p:sp>
        <p:nvSpPr>
          <p:cNvPr id="140294" name="Rectangle 7"/>
          <p:cNvSpPr>
            <a:spLocks noChangeArrowheads="1"/>
          </p:cNvSpPr>
          <p:nvPr/>
        </p:nvSpPr>
        <p:spPr bwMode="auto">
          <a:xfrm>
            <a:off x="2271713" y="1052513"/>
            <a:ext cx="446087"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295" name="Rectangle 8"/>
          <p:cNvSpPr>
            <a:spLocks noChangeArrowheads="1"/>
          </p:cNvSpPr>
          <p:nvPr/>
        </p:nvSpPr>
        <p:spPr bwMode="auto">
          <a:xfrm>
            <a:off x="2338388"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296" name="Rectangle 9"/>
          <p:cNvSpPr>
            <a:spLocks noChangeArrowheads="1"/>
          </p:cNvSpPr>
          <p:nvPr/>
        </p:nvSpPr>
        <p:spPr bwMode="auto">
          <a:xfrm>
            <a:off x="2586038" y="1168400"/>
            <a:ext cx="131762"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1</a:t>
            </a:r>
            <a:endParaRPr lang="en-US">
              <a:latin typeface="Constantia" pitchFamily="18" charset="0"/>
            </a:endParaRPr>
          </a:p>
        </p:txBody>
      </p:sp>
      <p:sp>
        <p:nvSpPr>
          <p:cNvPr id="140297" name="Rectangle 10"/>
          <p:cNvSpPr>
            <a:spLocks noChangeArrowheads="1"/>
          </p:cNvSpPr>
          <p:nvPr/>
        </p:nvSpPr>
        <p:spPr bwMode="auto">
          <a:xfrm>
            <a:off x="2717800" y="1052513"/>
            <a:ext cx="446088"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298" name="Rectangle 11"/>
          <p:cNvSpPr>
            <a:spLocks noChangeArrowheads="1"/>
          </p:cNvSpPr>
          <p:nvPr/>
        </p:nvSpPr>
        <p:spPr bwMode="auto">
          <a:xfrm>
            <a:off x="2784475"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299" name="Rectangle 12"/>
          <p:cNvSpPr>
            <a:spLocks noChangeArrowheads="1"/>
          </p:cNvSpPr>
          <p:nvPr/>
        </p:nvSpPr>
        <p:spPr bwMode="auto">
          <a:xfrm>
            <a:off x="3032125"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2</a:t>
            </a:r>
            <a:endParaRPr lang="en-US">
              <a:latin typeface="Constantia" pitchFamily="18" charset="0"/>
            </a:endParaRPr>
          </a:p>
        </p:txBody>
      </p:sp>
      <p:sp>
        <p:nvSpPr>
          <p:cNvPr id="140300" name="Rectangle 13"/>
          <p:cNvSpPr>
            <a:spLocks noChangeArrowheads="1"/>
          </p:cNvSpPr>
          <p:nvPr/>
        </p:nvSpPr>
        <p:spPr bwMode="auto">
          <a:xfrm>
            <a:off x="3163888" y="1052513"/>
            <a:ext cx="447675"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01" name="Rectangle 14"/>
          <p:cNvSpPr>
            <a:spLocks noChangeArrowheads="1"/>
          </p:cNvSpPr>
          <p:nvPr/>
        </p:nvSpPr>
        <p:spPr bwMode="auto">
          <a:xfrm>
            <a:off x="3230563"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02" name="Rectangle 15"/>
          <p:cNvSpPr>
            <a:spLocks noChangeArrowheads="1"/>
          </p:cNvSpPr>
          <p:nvPr/>
        </p:nvSpPr>
        <p:spPr bwMode="auto">
          <a:xfrm>
            <a:off x="3478213" y="1168400"/>
            <a:ext cx="131762"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3</a:t>
            </a:r>
            <a:endParaRPr lang="en-US">
              <a:latin typeface="Constantia" pitchFamily="18" charset="0"/>
            </a:endParaRPr>
          </a:p>
        </p:txBody>
      </p:sp>
      <p:sp>
        <p:nvSpPr>
          <p:cNvPr id="140303" name="Rectangle 16"/>
          <p:cNvSpPr>
            <a:spLocks noChangeArrowheads="1"/>
          </p:cNvSpPr>
          <p:nvPr/>
        </p:nvSpPr>
        <p:spPr bwMode="auto">
          <a:xfrm>
            <a:off x="3611563" y="1052513"/>
            <a:ext cx="446087"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04" name="Rectangle 17"/>
          <p:cNvSpPr>
            <a:spLocks noChangeArrowheads="1"/>
          </p:cNvSpPr>
          <p:nvPr/>
        </p:nvSpPr>
        <p:spPr bwMode="auto">
          <a:xfrm>
            <a:off x="3676650"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05" name="Rectangle 18"/>
          <p:cNvSpPr>
            <a:spLocks noChangeArrowheads="1"/>
          </p:cNvSpPr>
          <p:nvPr/>
        </p:nvSpPr>
        <p:spPr bwMode="auto">
          <a:xfrm>
            <a:off x="3924300"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0</a:t>
            </a:r>
            <a:endParaRPr lang="en-US">
              <a:latin typeface="Constantia" pitchFamily="18" charset="0"/>
            </a:endParaRPr>
          </a:p>
        </p:txBody>
      </p:sp>
      <p:sp>
        <p:nvSpPr>
          <p:cNvPr id="140306" name="Rectangle 19"/>
          <p:cNvSpPr>
            <a:spLocks noChangeArrowheads="1"/>
          </p:cNvSpPr>
          <p:nvPr/>
        </p:nvSpPr>
        <p:spPr bwMode="auto">
          <a:xfrm>
            <a:off x="3611563" y="1052513"/>
            <a:ext cx="446087"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07" name="Line 20"/>
          <p:cNvSpPr>
            <a:spLocks noChangeShapeType="1"/>
          </p:cNvSpPr>
          <p:nvPr/>
        </p:nvSpPr>
        <p:spPr bwMode="auto">
          <a:xfrm>
            <a:off x="3676650" y="1119188"/>
            <a:ext cx="247650" cy="1587"/>
          </a:xfrm>
          <a:prstGeom prst="line">
            <a:avLst/>
          </a:prstGeom>
          <a:noFill/>
          <a:ln w="15875">
            <a:solidFill>
              <a:srgbClr val="000000"/>
            </a:solidFill>
            <a:round/>
            <a:headEnd/>
            <a:tailEnd/>
          </a:ln>
        </p:spPr>
        <p:txBody>
          <a:bodyPr/>
          <a:lstStyle/>
          <a:p>
            <a:endParaRPr lang="en-US"/>
          </a:p>
        </p:txBody>
      </p:sp>
      <p:sp>
        <p:nvSpPr>
          <p:cNvPr id="140308" name="Line 21"/>
          <p:cNvSpPr>
            <a:spLocks noChangeShapeType="1"/>
          </p:cNvSpPr>
          <p:nvPr/>
        </p:nvSpPr>
        <p:spPr bwMode="auto">
          <a:xfrm>
            <a:off x="3676650" y="1119188"/>
            <a:ext cx="247650" cy="1587"/>
          </a:xfrm>
          <a:prstGeom prst="line">
            <a:avLst/>
          </a:prstGeom>
          <a:noFill/>
          <a:ln w="15875">
            <a:solidFill>
              <a:srgbClr val="000000"/>
            </a:solidFill>
            <a:round/>
            <a:headEnd/>
            <a:tailEnd/>
          </a:ln>
        </p:spPr>
        <p:txBody>
          <a:bodyPr/>
          <a:lstStyle/>
          <a:p>
            <a:endParaRPr lang="en-US"/>
          </a:p>
        </p:txBody>
      </p:sp>
      <p:sp>
        <p:nvSpPr>
          <p:cNvPr id="140309" name="Rectangle 22"/>
          <p:cNvSpPr>
            <a:spLocks noChangeArrowheads="1"/>
          </p:cNvSpPr>
          <p:nvPr/>
        </p:nvSpPr>
        <p:spPr bwMode="auto">
          <a:xfrm>
            <a:off x="3676650"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10" name="Rectangle 23"/>
          <p:cNvSpPr>
            <a:spLocks noChangeArrowheads="1"/>
          </p:cNvSpPr>
          <p:nvPr/>
        </p:nvSpPr>
        <p:spPr bwMode="auto">
          <a:xfrm>
            <a:off x="3924300"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0</a:t>
            </a:r>
            <a:endParaRPr lang="en-US">
              <a:latin typeface="Constantia" pitchFamily="18" charset="0"/>
            </a:endParaRPr>
          </a:p>
        </p:txBody>
      </p:sp>
      <p:sp>
        <p:nvSpPr>
          <p:cNvPr id="140311" name="Rectangle 24"/>
          <p:cNvSpPr>
            <a:spLocks noChangeArrowheads="1"/>
          </p:cNvSpPr>
          <p:nvPr/>
        </p:nvSpPr>
        <p:spPr bwMode="auto">
          <a:xfrm>
            <a:off x="4057650" y="1052513"/>
            <a:ext cx="446088"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12" name="Line 25"/>
          <p:cNvSpPr>
            <a:spLocks noChangeShapeType="1"/>
          </p:cNvSpPr>
          <p:nvPr/>
        </p:nvSpPr>
        <p:spPr bwMode="auto">
          <a:xfrm>
            <a:off x="4122738" y="1119188"/>
            <a:ext cx="249237" cy="1587"/>
          </a:xfrm>
          <a:prstGeom prst="line">
            <a:avLst/>
          </a:prstGeom>
          <a:noFill/>
          <a:ln w="15875">
            <a:solidFill>
              <a:srgbClr val="000000"/>
            </a:solidFill>
            <a:round/>
            <a:headEnd/>
            <a:tailEnd/>
          </a:ln>
        </p:spPr>
        <p:txBody>
          <a:bodyPr/>
          <a:lstStyle/>
          <a:p>
            <a:endParaRPr lang="en-US"/>
          </a:p>
        </p:txBody>
      </p:sp>
      <p:sp>
        <p:nvSpPr>
          <p:cNvPr id="140313" name="Line 26"/>
          <p:cNvSpPr>
            <a:spLocks noChangeShapeType="1"/>
          </p:cNvSpPr>
          <p:nvPr/>
        </p:nvSpPr>
        <p:spPr bwMode="auto">
          <a:xfrm>
            <a:off x="4122738" y="1119188"/>
            <a:ext cx="249237" cy="1587"/>
          </a:xfrm>
          <a:prstGeom prst="line">
            <a:avLst/>
          </a:prstGeom>
          <a:noFill/>
          <a:ln w="15875">
            <a:solidFill>
              <a:srgbClr val="000000"/>
            </a:solidFill>
            <a:round/>
            <a:headEnd/>
            <a:tailEnd/>
          </a:ln>
        </p:spPr>
        <p:txBody>
          <a:bodyPr/>
          <a:lstStyle/>
          <a:p>
            <a:endParaRPr lang="en-US"/>
          </a:p>
        </p:txBody>
      </p:sp>
      <p:sp>
        <p:nvSpPr>
          <p:cNvPr id="140314" name="Rectangle 27"/>
          <p:cNvSpPr>
            <a:spLocks noChangeArrowheads="1"/>
          </p:cNvSpPr>
          <p:nvPr/>
        </p:nvSpPr>
        <p:spPr bwMode="auto">
          <a:xfrm>
            <a:off x="4122738"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15" name="Rectangle 28"/>
          <p:cNvSpPr>
            <a:spLocks noChangeArrowheads="1"/>
          </p:cNvSpPr>
          <p:nvPr/>
        </p:nvSpPr>
        <p:spPr bwMode="auto">
          <a:xfrm>
            <a:off x="4371975"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1</a:t>
            </a:r>
            <a:endParaRPr lang="en-US">
              <a:latin typeface="Constantia" pitchFamily="18" charset="0"/>
            </a:endParaRPr>
          </a:p>
        </p:txBody>
      </p:sp>
      <p:sp>
        <p:nvSpPr>
          <p:cNvPr id="140316" name="Rectangle 29"/>
          <p:cNvSpPr>
            <a:spLocks noChangeArrowheads="1"/>
          </p:cNvSpPr>
          <p:nvPr/>
        </p:nvSpPr>
        <p:spPr bwMode="auto">
          <a:xfrm>
            <a:off x="4503738" y="1052513"/>
            <a:ext cx="446087"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17" name="Line 30"/>
          <p:cNvSpPr>
            <a:spLocks noChangeShapeType="1"/>
          </p:cNvSpPr>
          <p:nvPr/>
        </p:nvSpPr>
        <p:spPr bwMode="auto">
          <a:xfrm>
            <a:off x="4570413" y="1119188"/>
            <a:ext cx="247650" cy="1587"/>
          </a:xfrm>
          <a:prstGeom prst="line">
            <a:avLst/>
          </a:prstGeom>
          <a:noFill/>
          <a:ln w="15875">
            <a:solidFill>
              <a:srgbClr val="000000"/>
            </a:solidFill>
            <a:round/>
            <a:headEnd/>
            <a:tailEnd/>
          </a:ln>
        </p:spPr>
        <p:txBody>
          <a:bodyPr/>
          <a:lstStyle/>
          <a:p>
            <a:endParaRPr lang="en-US"/>
          </a:p>
        </p:txBody>
      </p:sp>
      <p:sp>
        <p:nvSpPr>
          <p:cNvPr id="140318" name="Line 31"/>
          <p:cNvSpPr>
            <a:spLocks noChangeShapeType="1"/>
          </p:cNvSpPr>
          <p:nvPr/>
        </p:nvSpPr>
        <p:spPr bwMode="auto">
          <a:xfrm>
            <a:off x="4570413" y="1119188"/>
            <a:ext cx="247650" cy="1587"/>
          </a:xfrm>
          <a:prstGeom prst="line">
            <a:avLst/>
          </a:prstGeom>
          <a:noFill/>
          <a:ln w="15875">
            <a:solidFill>
              <a:srgbClr val="000000"/>
            </a:solidFill>
            <a:round/>
            <a:headEnd/>
            <a:tailEnd/>
          </a:ln>
        </p:spPr>
        <p:txBody>
          <a:bodyPr/>
          <a:lstStyle/>
          <a:p>
            <a:endParaRPr lang="en-US"/>
          </a:p>
        </p:txBody>
      </p:sp>
      <p:sp>
        <p:nvSpPr>
          <p:cNvPr id="140319" name="Rectangle 32"/>
          <p:cNvSpPr>
            <a:spLocks noChangeArrowheads="1"/>
          </p:cNvSpPr>
          <p:nvPr/>
        </p:nvSpPr>
        <p:spPr bwMode="auto">
          <a:xfrm>
            <a:off x="4570413"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20" name="Rectangle 33"/>
          <p:cNvSpPr>
            <a:spLocks noChangeArrowheads="1"/>
          </p:cNvSpPr>
          <p:nvPr/>
        </p:nvSpPr>
        <p:spPr bwMode="auto">
          <a:xfrm>
            <a:off x="4818063" y="1168400"/>
            <a:ext cx="131762"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2</a:t>
            </a:r>
            <a:endParaRPr lang="en-US">
              <a:latin typeface="Constantia" pitchFamily="18" charset="0"/>
            </a:endParaRPr>
          </a:p>
        </p:txBody>
      </p:sp>
      <p:sp>
        <p:nvSpPr>
          <p:cNvPr id="140321" name="Rectangle 34"/>
          <p:cNvSpPr>
            <a:spLocks noChangeArrowheads="1"/>
          </p:cNvSpPr>
          <p:nvPr/>
        </p:nvSpPr>
        <p:spPr bwMode="auto">
          <a:xfrm>
            <a:off x="4949825" y="1052513"/>
            <a:ext cx="446088" cy="298450"/>
          </a:xfrm>
          <a:prstGeom prst="rect">
            <a:avLst/>
          </a:prstGeom>
          <a:noFill/>
          <a:ln w="15875">
            <a:solidFill>
              <a:srgbClr val="00FFFF"/>
            </a:solidFill>
            <a:miter lim="800000"/>
            <a:headEnd/>
            <a:tailEnd/>
          </a:ln>
        </p:spPr>
        <p:txBody>
          <a:bodyPr/>
          <a:lstStyle/>
          <a:p>
            <a:endParaRPr lang="en-US">
              <a:latin typeface="Constantia" pitchFamily="18" charset="0"/>
            </a:endParaRPr>
          </a:p>
        </p:txBody>
      </p:sp>
      <p:sp>
        <p:nvSpPr>
          <p:cNvPr id="140322" name="Line 35"/>
          <p:cNvSpPr>
            <a:spLocks noChangeShapeType="1"/>
          </p:cNvSpPr>
          <p:nvPr/>
        </p:nvSpPr>
        <p:spPr bwMode="auto">
          <a:xfrm>
            <a:off x="5016500" y="1119188"/>
            <a:ext cx="247650" cy="1587"/>
          </a:xfrm>
          <a:prstGeom prst="line">
            <a:avLst/>
          </a:prstGeom>
          <a:noFill/>
          <a:ln w="15875">
            <a:solidFill>
              <a:srgbClr val="000000"/>
            </a:solidFill>
            <a:round/>
            <a:headEnd/>
            <a:tailEnd/>
          </a:ln>
        </p:spPr>
        <p:txBody>
          <a:bodyPr/>
          <a:lstStyle/>
          <a:p>
            <a:endParaRPr lang="en-US"/>
          </a:p>
        </p:txBody>
      </p:sp>
      <p:sp>
        <p:nvSpPr>
          <p:cNvPr id="140323" name="Line 36"/>
          <p:cNvSpPr>
            <a:spLocks noChangeShapeType="1"/>
          </p:cNvSpPr>
          <p:nvPr/>
        </p:nvSpPr>
        <p:spPr bwMode="auto">
          <a:xfrm>
            <a:off x="5016500" y="1119188"/>
            <a:ext cx="247650" cy="1587"/>
          </a:xfrm>
          <a:prstGeom prst="line">
            <a:avLst/>
          </a:prstGeom>
          <a:noFill/>
          <a:ln w="15875">
            <a:solidFill>
              <a:srgbClr val="000000"/>
            </a:solidFill>
            <a:round/>
            <a:headEnd/>
            <a:tailEnd/>
          </a:ln>
        </p:spPr>
        <p:txBody>
          <a:bodyPr/>
          <a:lstStyle/>
          <a:p>
            <a:endParaRPr lang="en-US"/>
          </a:p>
        </p:txBody>
      </p:sp>
      <p:sp>
        <p:nvSpPr>
          <p:cNvPr id="140324" name="Rectangle 37"/>
          <p:cNvSpPr>
            <a:spLocks noChangeArrowheads="1"/>
          </p:cNvSpPr>
          <p:nvPr/>
        </p:nvSpPr>
        <p:spPr bwMode="auto">
          <a:xfrm>
            <a:off x="5016500" y="108585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25" name="Rectangle 38"/>
          <p:cNvSpPr>
            <a:spLocks noChangeArrowheads="1"/>
          </p:cNvSpPr>
          <p:nvPr/>
        </p:nvSpPr>
        <p:spPr bwMode="auto">
          <a:xfrm>
            <a:off x="5264150" y="1168400"/>
            <a:ext cx="131763" cy="198438"/>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3</a:t>
            </a:r>
            <a:endParaRPr lang="en-US">
              <a:latin typeface="Constantia" pitchFamily="18" charset="0"/>
            </a:endParaRPr>
          </a:p>
        </p:txBody>
      </p:sp>
      <p:sp>
        <p:nvSpPr>
          <p:cNvPr id="140326" name="Rectangle 39"/>
          <p:cNvSpPr>
            <a:spLocks noChangeArrowheads="1"/>
          </p:cNvSpPr>
          <p:nvPr/>
        </p:nvSpPr>
        <p:spPr bwMode="auto">
          <a:xfrm>
            <a:off x="2900363" y="1698625"/>
            <a:ext cx="20970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Nimbus Sans L"/>
              </a:rPr>
              <a:t>(a) Packet identifier field </a:t>
            </a:r>
            <a:endParaRPr lang="en-US" sz="1600">
              <a:latin typeface="Constantia" pitchFamily="18" charset="0"/>
            </a:endParaRPr>
          </a:p>
        </p:txBody>
      </p:sp>
      <p:sp>
        <p:nvSpPr>
          <p:cNvPr id="140327" name="Rectangle 40"/>
          <p:cNvSpPr>
            <a:spLocks noChangeArrowheads="1"/>
          </p:cNvSpPr>
          <p:nvPr/>
        </p:nvSpPr>
        <p:spPr bwMode="auto">
          <a:xfrm>
            <a:off x="1758950" y="2987675"/>
            <a:ext cx="1239838" cy="298450"/>
          </a:xfrm>
          <a:prstGeom prst="rect">
            <a:avLst/>
          </a:prstGeom>
          <a:noFill/>
          <a:ln w="15875">
            <a:solidFill>
              <a:srgbClr val="000000"/>
            </a:solidFill>
            <a:miter lim="800000"/>
            <a:headEnd/>
            <a:tailEnd/>
          </a:ln>
        </p:spPr>
        <p:txBody>
          <a:bodyPr/>
          <a:lstStyle/>
          <a:p>
            <a:endParaRPr lang="en-US">
              <a:latin typeface="Constantia" pitchFamily="18" charset="0"/>
            </a:endParaRPr>
          </a:p>
        </p:txBody>
      </p:sp>
      <p:sp>
        <p:nvSpPr>
          <p:cNvPr id="140328" name="Rectangle 41"/>
          <p:cNvSpPr>
            <a:spLocks noChangeArrowheads="1"/>
          </p:cNvSpPr>
          <p:nvPr/>
        </p:nvSpPr>
        <p:spPr bwMode="auto">
          <a:xfrm>
            <a:off x="2255838" y="3021013"/>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29" name="Rectangle 42"/>
          <p:cNvSpPr>
            <a:spLocks noChangeArrowheads="1"/>
          </p:cNvSpPr>
          <p:nvPr/>
        </p:nvSpPr>
        <p:spPr bwMode="auto">
          <a:xfrm>
            <a:off x="2998788" y="2987675"/>
            <a:ext cx="1074737" cy="298450"/>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30" name="Rectangle 43"/>
          <p:cNvSpPr>
            <a:spLocks noChangeArrowheads="1"/>
          </p:cNvSpPr>
          <p:nvPr/>
        </p:nvSpPr>
        <p:spPr bwMode="auto">
          <a:xfrm>
            <a:off x="3330575" y="3021013"/>
            <a:ext cx="512763"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ADDR</a:t>
            </a:r>
            <a:endParaRPr lang="en-US">
              <a:latin typeface="Constantia" pitchFamily="18" charset="0"/>
            </a:endParaRPr>
          </a:p>
        </p:txBody>
      </p:sp>
      <p:sp>
        <p:nvSpPr>
          <p:cNvPr id="140331" name="Rectangle 44"/>
          <p:cNvSpPr>
            <a:spLocks noChangeArrowheads="1"/>
          </p:cNvSpPr>
          <p:nvPr/>
        </p:nvSpPr>
        <p:spPr bwMode="auto">
          <a:xfrm>
            <a:off x="4073525" y="2987675"/>
            <a:ext cx="628650" cy="298450"/>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32" name="Rectangle 45"/>
          <p:cNvSpPr>
            <a:spLocks noChangeArrowheads="1"/>
          </p:cNvSpPr>
          <p:nvPr/>
        </p:nvSpPr>
        <p:spPr bwMode="auto">
          <a:xfrm>
            <a:off x="4189413" y="3021013"/>
            <a:ext cx="4953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ENDP</a:t>
            </a:r>
            <a:endParaRPr lang="en-US">
              <a:latin typeface="Constantia" pitchFamily="18" charset="0"/>
            </a:endParaRPr>
          </a:p>
        </p:txBody>
      </p:sp>
      <p:sp>
        <p:nvSpPr>
          <p:cNvPr id="140333" name="Rectangle 46"/>
          <p:cNvSpPr>
            <a:spLocks noChangeArrowheads="1"/>
          </p:cNvSpPr>
          <p:nvPr/>
        </p:nvSpPr>
        <p:spPr bwMode="auto">
          <a:xfrm>
            <a:off x="4702175" y="2987675"/>
            <a:ext cx="777875" cy="298450"/>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34" name="Rectangle 47"/>
          <p:cNvSpPr>
            <a:spLocks noChangeArrowheads="1"/>
          </p:cNvSpPr>
          <p:nvPr/>
        </p:nvSpPr>
        <p:spPr bwMode="auto">
          <a:xfrm>
            <a:off x="4867275" y="3021013"/>
            <a:ext cx="579438"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CRC16</a:t>
            </a:r>
            <a:endParaRPr lang="en-US">
              <a:latin typeface="Constantia" pitchFamily="18" charset="0"/>
            </a:endParaRPr>
          </a:p>
        </p:txBody>
      </p:sp>
      <p:sp>
        <p:nvSpPr>
          <p:cNvPr id="140335" name="Rectangle 48"/>
          <p:cNvSpPr>
            <a:spLocks noChangeArrowheads="1"/>
          </p:cNvSpPr>
          <p:nvPr/>
        </p:nvSpPr>
        <p:spPr bwMode="auto">
          <a:xfrm>
            <a:off x="1758950" y="2987675"/>
            <a:ext cx="3721100" cy="298450"/>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36" name="Line 49"/>
          <p:cNvSpPr>
            <a:spLocks noChangeShapeType="1"/>
          </p:cNvSpPr>
          <p:nvPr/>
        </p:nvSpPr>
        <p:spPr bwMode="auto">
          <a:xfrm flipV="1">
            <a:off x="1758950" y="2541588"/>
            <a:ext cx="1588" cy="296862"/>
          </a:xfrm>
          <a:prstGeom prst="line">
            <a:avLst/>
          </a:prstGeom>
          <a:noFill/>
          <a:ln w="15875">
            <a:solidFill>
              <a:srgbClr val="000000"/>
            </a:solidFill>
            <a:round/>
            <a:headEnd/>
            <a:tailEnd/>
          </a:ln>
        </p:spPr>
        <p:txBody>
          <a:bodyPr/>
          <a:lstStyle/>
          <a:p>
            <a:endParaRPr lang="en-US"/>
          </a:p>
        </p:txBody>
      </p:sp>
      <p:sp>
        <p:nvSpPr>
          <p:cNvPr id="140337" name="Line 50"/>
          <p:cNvSpPr>
            <a:spLocks noChangeShapeType="1"/>
          </p:cNvSpPr>
          <p:nvPr/>
        </p:nvSpPr>
        <p:spPr bwMode="auto">
          <a:xfrm flipV="1">
            <a:off x="2998788" y="2541588"/>
            <a:ext cx="1587" cy="296862"/>
          </a:xfrm>
          <a:prstGeom prst="line">
            <a:avLst/>
          </a:prstGeom>
          <a:noFill/>
          <a:ln w="15875">
            <a:solidFill>
              <a:srgbClr val="000000"/>
            </a:solidFill>
            <a:round/>
            <a:headEnd/>
            <a:tailEnd/>
          </a:ln>
        </p:spPr>
        <p:txBody>
          <a:bodyPr/>
          <a:lstStyle/>
          <a:p>
            <a:endParaRPr lang="en-US"/>
          </a:p>
        </p:txBody>
      </p:sp>
      <p:sp>
        <p:nvSpPr>
          <p:cNvPr id="140338" name="Line 51"/>
          <p:cNvSpPr>
            <a:spLocks noChangeShapeType="1"/>
          </p:cNvSpPr>
          <p:nvPr/>
        </p:nvSpPr>
        <p:spPr bwMode="auto">
          <a:xfrm flipV="1">
            <a:off x="4073525" y="2541588"/>
            <a:ext cx="1588" cy="296862"/>
          </a:xfrm>
          <a:prstGeom prst="line">
            <a:avLst/>
          </a:prstGeom>
          <a:noFill/>
          <a:ln w="15875">
            <a:solidFill>
              <a:srgbClr val="000000"/>
            </a:solidFill>
            <a:round/>
            <a:headEnd/>
            <a:tailEnd/>
          </a:ln>
        </p:spPr>
        <p:txBody>
          <a:bodyPr/>
          <a:lstStyle/>
          <a:p>
            <a:endParaRPr lang="en-US"/>
          </a:p>
        </p:txBody>
      </p:sp>
      <p:sp>
        <p:nvSpPr>
          <p:cNvPr id="140339" name="Line 52"/>
          <p:cNvSpPr>
            <a:spLocks noChangeShapeType="1"/>
          </p:cNvSpPr>
          <p:nvPr/>
        </p:nvSpPr>
        <p:spPr bwMode="auto">
          <a:xfrm flipV="1">
            <a:off x="4702175" y="2541588"/>
            <a:ext cx="1588" cy="296862"/>
          </a:xfrm>
          <a:prstGeom prst="line">
            <a:avLst/>
          </a:prstGeom>
          <a:noFill/>
          <a:ln w="15875">
            <a:solidFill>
              <a:srgbClr val="000000"/>
            </a:solidFill>
            <a:round/>
            <a:headEnd/>
            <a:tailEnd/>
          </a:ln>
        </p:spPr>
        <p:txBody>
          <a:bodyPr/>
          <a:lstStyle/>
          <a:p>
            <a:endParaRPr lang="en-US"/>
          </a:p>
        </p:txBody>
      </p:sp>
      <p:sp>
        <p:nvSpPr>
          <p:cNvPr id="140340" name="Line 53"/>
          <p:cNvSpPr>
            <a:spLocks noChangeShapeType="1"/>
          </p:cNvSpPr>
          <p:nvPr/>
        </p:nvSpPr>
        <p:spPr bwMode="auto">
          <a:xfrm flipV="1">
            <a:off x="5480050" y="2541588"/>
            <a:ext cx="1588" cy="296862"/>
          </a:xfrm>
          <a:prstGeom prst="line">
            <a:avLst/>
          </a:prstGeom>
          <a:noFill/>
          <a:ln w="15875">
            <a:solidFill>
              <a:srgbClr val="000000"/>
            </a:solidFill>
            <a:round/>
            <a:headEnd/>
            <a:tailEnd/>
          </a:ln>
        </p:spPr>
        <p:txBody>
          <a:bodyPr/>
          <a:lstStyle/>
          <a:p>
            <a:endParaRPr lang="en-US"/>
          </a:p>
        </p:txBody>
      </p:sp>
      <p:sp>
        <p:nvSpPr>
          <p:cNvPr id="140341" name="Rectangle 54"/>
          <p:cNvSpPr>
            <a:spLocks noChangeArrowheads="1"/>
          </p:cNvSpPr>
          <p:nvPr/>
        </p:nvSpPr>
        <p:spPr bwMode="auto">
          <a:xfrm>
            <a:off x="2338388" y="2590800"/>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8</a:t>
            </a:r>
            <a:endParaRPr lang="en-US">
              <a:latin typeface="Constantia" pitchFamily="18" charset="0"/>
            </a:endParaRPr>
          </a:p>
        </p:txBody>
      </p:sp>
      <p:sp>
        <p:nvSpPr>
          <p:cNvPr id="140342" name="Rectangle 55"/>
          <p:cNvSpPr>
            <a:spLocks noChangeArrowheads="1"/>
          </p:cNvSpPr>
          <p:nvPr/>
        </p:nvSpPr>
        <p:spPr bwMode="auto">
          <a:xfrm>
            <a:off x="3495675" y="2590800"/>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7</a:t>
            </a:r>
            <a:endParaRPr lang="en-US">
              <a:latin typeface="Constantia" pitchFamily="18" charset="0"/>
            </a:endParaRPr>
          </a:p>
        </p:txBody>
      </p:sp>
      <p:sp>
        <p:nvSpPr>
          <p:cNvPr id="140343" name="Rectangle 56"/>
          <p:cNvSpPr>
            <a:spLocks noChangeArrowheads="1"/>
          </p:cNvSpPr>
          <p:nvPr/>
        </p:nvSpPr>
        <p:spPr bwMode="auto">
          <a:xfrm>
            <a:off x="4354513" y="2590800"/>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4</a:t>
            </a:r>
            <a:endParaRPr lang="en-US">
              <a:latin typeface="Constantia" pitchFamily="18" charset="0"/>
            </a:endParaRPr>
          </a:p>
        </p:txBody>
      </p:sp>
      <p:sp>
        <p:nvSpPr>
          <p:cNvPr id="140344" name="Rectangle 57"/>
          <p:cNvSpPr>
            <a:spLocks noChangeArrowheads="1"/>
          </p:cNvSpPr>
          <p:nvPr/>
        </p:nvSpPr>
        <p:spPr bwMode="auto">
          <a:xfrm>
            <a:off x="5049838" y="2590800"/>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5</a:t>
            </a:r>
            <a:endParaRPr lang="en-US">
              <a:latin typeface="Constantia" pitchFamily="18" charset="0"/>
            </a:endParaRPr>
          </a:p>
        </p:txBody>
      </p:sp>
      <p:sp>
        <p:nvSpPr>
          <p:cNvPr id="140345" name="Rectangle 58"/>
          <p:cNvSpPr>
            <a:spLocks noChangeArrowheads="1"/>
          </p:cNvSpPr>
          <p:nvPr/>
        </p:nvSpPr>
        <p:spPr bwMode="auto">
          <a:xfrm>
            <a:off x="1246188" y="259080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Bits</a:t>
            </a:r>
            <a:endParaRPr lang="en-US">
              <a:latin typeface="Constantia" pitchFamily="18" charset="0"/>
            </a:endParaRPr>
          </a:p>
        </p:txBody>
      </p:sp>
      <p:sp>
        <p:nvSpPr>
          <p:cNvPr id="140346" name="Rectangle 59"/>
          <p:cNvSpPr>
            <a:spLocks noChangeArrowheads="1"/>
          </p:cNvSpPr>
          <p:nvPr/>
        </p:nvSpPr>
        <p:spPr bwMode="auto">
          <a:xfrm>
            <a:off x="2784475" y="3683000"/>
            <a:ext cx="24447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Nimbus Sans L"/>
              </a:rPr>
              <a:t>(b)  Token packet, IN or OUT</a:t>
            </a:r>
            <a:endParaRPr lang="en-US" sz="1600">
              <a:latin typeface="Constantia" pitchFamily="18" charset="0"/>
            </a:endParaRPr>
          </a:p>
        </p:txBody>
      </p:sp>
      <p:sp>
        <p:nvSpPr>
          <p:cNvPr id="140347" name="Rectangle 60"/>
          <p:cNvSpPr>
            <a:spLocks noChangeArrowheads="1"/>
          </p:cNvSpPr>
          <p:nvPr/>
        </p:nvSpPr>
        <p:spPr bwMode="auto">
          <a:xfrm>
            <a:off x="1462088" y="5072063"/>
            <a:ext cx="479425" cy="296862"/>
          </a:xfrm>
          <a:prstGeom prst="rect">
            <a:avLst/>
          </a:prstGeom>
          <a:noFill/>
          <a:ln w="15875">
            <a:solidFill>
              <a:srgbClr val="000000"/>
            </a:solidFill>
            <a:miter lim="800000"/>
            <a:headEnd/>
            <a:tailEnd/>
          </a:ln>
        </p:spPr>
        <p:txBody>
          <a:bodyPr/>
          <a:lstStyle/>
          <a:p>
            <a:endParaRPr lang="en-US">
              <a:latin typeface="Constantia" pitchFamily="18" charset="0"/>
            </a:endParaRPr>
          </a:p>
        </p:txBody>
      </p:sp>
      <p:sp>
        <p:nvSpPr>
          <p:cNvPr id="140348" name="Rectangle 61"/>
          <p:cNvSpPr>
            <a:spLocks noChangeArrowheads="1"/>
          </p:cNvSpPr>
          <p:nvPr/>
        </p:nvSpPr>
        <p:spPr bwMode="auto">
          <a:xfrm>
            <a:off x="1593850" y="5103813"/>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PID</a:t>
            </a:r>
            <a:endParaRPr lang="en-US">
              <a:latin typeface="Constantia" pitchFamily="18" charset="0"/>
            </a:endParaRPr>
          </a:p>
        </p:txBody>
      </p:sp>
      <p:sp>
        <p:nvSpPr>
          <p:cNvPr id="140349" name="Rectangle 62"/>
          <p:cNvSpPr>
            <a:spLocks noChangeArrowheads="1"/>
          </p:cNvSpPr>
          <p:nvPr/>
        </p:nvSpPr>
        <p:spPr bwMode="auto">
          <a:xfrm>
            <a:off x="1941513" y="5072063"/>
            <a:ext cx="2859087" cy="29686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50" name="Rectangle 63"/>
          <p:cNvSpPr>
            <a:spLocks noChangeArrowheads="1"/>
          </p:cNvSpPr>
          <p:nvPr/>
        </p:nvSpPr>
        <p:spPr bwMode="auto">
          <a:xfrm>
            <a:off x="3181350" y="5103813"/>
            <a:ext cx="182563"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a:t>
            </a:r>
            <a:endParaRPr lang="en-US">
              <a:latin typeface="Constantia" pitchFamily="18" charset="0"/>
            </a:endParaRPr>
          </a:p>
        </p:txBody>
      </p:sp>
      <p:sp>
        <p:nvSpPr>
          <p:cNvPr id="140351" name="Rectangle 64"/>
          <p:cNvSpPr>
            <a:spLocks noChangeArrowheads="1"/>
          </p:cNvSpPr>
          <p:nvPr/>
        </p:nvSpPr>
        <p:spPr bwMode="auto">
          <a:xfrm>
            <a:off x="3279775" y="5103813"/>
            <a:ext cx="1651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a:t>
            </a:r>
            <a:endParaRPr lang="en-US">
              <a:latin typeface="Constantia" pitchFamily="18" charset="0"/>
            </a:endParaRPr>
          </a:p>
        </p:txBody>
      </p:sp>
      <p:sp>
        <p:nvSpPr>
          <p:cNvPr id="140352" name="Rectangle 65"/>
          <p:cNvSpPr>
            <a:spLocks noChangeArrowheads="1"/>
          </p:cNvSpPr>
          <p:nvPr/>
        </p:nvSpPr>
        <p:spPr bwMode="auto">
          <a:xfrm>
            <a:off x="3379788" y="5103813"/>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a:latin typeface="Constantia" pitchFamily="18" charset="0"/>
            </a:endParaRPr>
          </a:p>
        </p:txBody>
      </p:sp>
      <p:sp>
        <p:nvSpPr>
          <p:cNvPr id="140353" name="Rectangle 66"/>
          <p:cNvSpPr>
            <a:spLocks noChangeArrowheads="1"/>
          </p:cNvSpPr>
          <p:nvPr/>
        </p:nvSpPr>
        <p:spPr bwMode="auto">
          <a:xfrm>
            <a:off x="3462338" y="5103813"/>
            <a:ext cx="1651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a:t>
            </a:r>
            <a:endParaRPr lang="en-US">
              <a:latin typeface="Constantia" pitchFamily="18" charset="0"/>
            </a:endParaRPr>
          </a:p>
        </p:txBody>
      </p:sp>
      <p:sp>
        <p:nvSpPr>
          <p:cNvPr id="140354" name="Rectangle 67"/>
          <p:cNvSpPr>
            <a:spLocks noChangeArrowheads="1"/>
          </p:cNvSpPr>
          <p:nvPr/>
        </p:nvSpPr>
        <p:spPr bwMode="auto">
          <a:xfrm>
            <a:off x="4800600" y="5072063"/>
            <a:ext cx="960438" cy="29686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55" name="Rectangle 68"/>
          <p:cNvSpPr>
            <a:spLocks noChangeArrowheads="1"/>
          </p:cNvSpPr>
          <p:nvPr/>
        </p:nvSpPr>
        <p:spPr bwMode="auto">
          <a:xfrm>
            <a:off x="5049838" y="5103813"/>
            <a:ext cx="579437"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CRC16</a:t>
            </a:r>
            <a:endParaRPr lang="en-US">
              <a:latin typeface="Constantia" pitchFamily="18" charset="0"/>
            </a:endParaRPr>
          </a:p>
        </p:txBody>
      </p:sp>
      <p:sp>
        <p:nvSpPr>
          <p:cNvPr id="140356" name="Rectangle 69"/>
          <p:cNvSpPr>
            <a:spLocks noChangeArrowheads="1"/>
          </p:cNvSpPr>
          <p:nvPr/>
        </p:nvSpPr>
        <p:spPr bwMode="auto">
          <a:xfrm>
            <a:off x="1462088" y="5072063"/>
            <a:ext cx="4298950" cy="29686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140357" name="Line 70"/>
          <p:cNvSpPr>
            <a:spLocks noChangeShapeType="1"/>
          </p:cNvSpPr>
          <p:nvPr/>
        </p:nvSpPr>
        <p:spPr bwMode="auto">
          <a:xfrm flipV="1">
            <a:off x="1462088" y="4624388"/>
            <a:ext cx="1587" cy="298450"/>
          </a:xfrm>
          <a:prstGeom prst="line">
            <a:avLst/>
          </a:prstGeom>
          <a:noFill/>
          <a:ln w="15875">
            <a:solidFill>
              <a:srgbClr val="000000"/>
            </a:solidFill>
            <a:round/>
            <a:headEnd/>
            <a:tailEnd/>
          </a:ln>
        </p:spPr>
        <p:txBody>
          <a:bodyPr/>
          <a:lstStyle/>
          <a:p>
            <a:endParaRPr lang="en-US"/>
          </a:p>
        </p:txBody>
      </p:sp>
      <p:sp>
        <p:nvSpPr>
          <p:cNvPr id="140358" name="Line 71"/>
          <p:cNvSpPr>
            <a:spLocks noChangeShapeType="1"/>
          </p:cNvSpPr>
          <p:nvPr/>
        </p:nvSpPr>
        <p:spPr bwMode="auto">
          <a:xfrm flipV="1">
            <a:off x="1941513" y="4624388"/>
            <a:ext cx="1587" cy="298450"/>
          </a:xfrm>
          <a:prstGeom prst="line">
            <a:avLst/>
          </a:prstGeom>
          <a:noFill/>
          <a:ln w="15875">
            <a:solidFill>
              <a:srgbClr val="000000"/>
            </a:solidFill>
            <a:round/>
            <a:headEnd/>
            <a:tailEnd/>
          </a:ln>
        </p:spPr>
        <p:txBody>
          <a:bodyPr/>
          <a:lstStyle/>
          <a:p>
            <a:endParaRPr lang="en-US"/>
          </a:p>
        </p:txBody>
      </p:sp>
      <p:sp>
        <p:nvSpPr>
          <p:cNvPr id="140359" name="Line 72"/>
          <p:cNvSpPr>
            <a:spLocks noChangeShapeType="1"/>
          </p:cNvSpPr>
          <p:nvPr/>
        </p:nvSpPr>
        <p:spPr bwMode="auto">
          <a:xfrm flipV="1">
            <a:off x="4800600" y="4624388"/>
            <a:ext cx="1588" cy="298450"/>
          </a:xfrm>
          <a:prstGeom prst="line">
            <a:avLst/>
          </a:prstGeom>
          <a:noFill/>
          <a:ln w="15875">
            <a:solidFill>
              <a:srgbClr val="000000"/>
            </a:solidFill>
            <a:round/>
            <a:headEnd/>
            <a:tailEnd/>
          </a:ln>
        </p:spPr>
        <p:txBody>
          <a:bodyPr/>
          <a:lstStyle/>
          <a:p>
            <a:endParaRPr lang="en-US"/>
          </a:p>
        </p:txBody>
      </p:sp>
      <p:sp>
        <p:nvSpPr>
          <p:cNvPr id="140360" name="Line 73"/>
          <p:cNvSpPr>
            <a:spLocks noChangeShapeType="1"/>
          </p:cNvSpPr>
          <p:nvPr/>
        </p:nvSpPr>
        <p:spPr bwMode="auto">
          <a:xfrm flipV="1">
            <a:off x="5761038" y="4624388"/>
            <a:ext cx="1587" cy="298450"/>
          </a:xfrm>
          <a:prstGeom prst="line">
            <a:avLst/>
          </a:prstGeom>
          <a:noFill/>
          <a:ln w="15875">
            <a:solidFill>
              <a:srgbClr val="000000"/>
            </a:solidFill>
            <a:round/>
            <a:headEnd/>
            <a:tailEnd/>
          </a:ln>
        </p:spPr>
        <p:txBody>
          <a:bodyPr/>
          <a:lstStyle/>
          <a:p>
            <a:endParaRPr lang="en-US"/>
          </a:p>
        </p:txBody>
      </p:sp>
      <p:sp>
        <p:nvSpPr>
          <p:cNvPr id="140361" name="Rectangle 74"/>
          <p:cNvSpPr>
            <a:spLocks noChangeArrowheads="1"/>
          </p:cNvSpPr>
          <p:nvPr/>
        </p:nvSpPr>
        <p:spPr bwMode="auto">
          <a:xfrm>
            <a:off x="1676400" y="4673600"/>
            <a:ext cx="14922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8</a:t>
            </a:r>
            <a:endParaRPr lang="en-US">
              <a:latin typeface="Constantia" pitchFamily="18" charset="0"/>
            </a:endParaRPr>
          </a:p>
        </p:txBody>
      </p:sp>
      <p:sp>
        <p:nvSpPr>
          <p:cNvPr id="140362" name="Rectangle 75"/>
          <p:cNvSpPr>
            <a:spLocks noChangeArrowheads="1"/>
          </p:cNvSpPr>
          <p:nvPr/>
        </p:nvSpPr>
        <p:spPr bwMode="auto">
          <a:xfrm>
            <a:off x="3098800" y="4673600"/>
            <a:ext cx="711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0 to 8192</a:t>
            </a:r>
            <a:endParaRPr lang="en-US">
              <a:latin typeface="Constantia" pitchFamily="18" charset="0"/>
            </a:endParaRPr>
          </a:p>
        </p:txBody>
      </p:sp>
      <p:sp>
        <p:nvSpPr>
          <p:cNvPr id="140363" name="Rectangle 76"/>
          <p:cNvSpPr>
            <a:spLocks noChangeArrowheads="1"/>
          </p:cNvSpPr>
          <p:nvPr/>
        </p:nvSpPr>
        <p:spPr bwMode="auto">
          <a:xfrm>
            <a:off x="5197475" y="4673600"/>
            <a:ext cx="231775"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16</a:t>
            </a:r>
            <a:endParaRPr lang="en-US">
              <a:latin typeface="Constantia" pitchFamily="18" charset="0"/>
            </a:endParaRPr>
          </a:p>
        </p:txBody>
      </p:sp>
      <p:sp>
        <p:nvSpPr>
          <p:cNvPr id="140364" name="Rectangle 77"/>
          <p:cNvSpPr>
            <a:spLocks noChangeArrowheads="1"/>
          </p:cNvSpPr>
          <p:nvPr/>
        </p:nvSpPr>
        <p:spPr bwMode="auto">
          <a:xfrm>
            <a:off x="1081088" y="4673600"/>
            <a:ext cx="330200" cy="2476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Bits</a:t>
            </a:r>
            <a:endParaRPr lang="en-US">
              <a:latin typeface="Constantia" pitchFamily="18" charset="0"/>
            </a:endParaRPr>
          </a:p>
        </p:txBody>
      </p:sp>
      <p:sp>
        <p:nvSpPr>
          <p:cNvPr id="140365" name="Rectangle 78"/>
          <p:cNvSpPr>
            <a:spLocks noChangeArrowheads="1"/>
          </p:cNvSpPr>
          <p:nvPr/>
        </p:nvSpPr>
        <p:spPr bwMode="auto">
          <a:xfrm>
            <a:off x="3163888" y="5767388"/>
            <a:ext cx="124460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Nimbus Sans L"/>
              </a:rPr>
              <a:t>(c) Data packet</a:t>
            </a:r>
            <a:endParaRPr lang="en-US" sz="1600">
              <a:latin typeface="Constantia" pitchFamily="18" charset="0"/>
            </a:endParaRPr>
          </a:p>
        </p:txBody>
      </p:sp>
      <p:sp>
        <p:nvSpPr>
          <p:cNvPr id="140366" name="Rectangle 79"/>
          <p:cNvSpPr>
            <a:spLocks noChangeArrowheads="1"/>
          </p:cNvSpPr>
          <p:nvPr/>
        </p:nvSpPr>
        <p:spPr bwMode="auto">
          <a:xfrm>
            <a:off x="2514600" y="6400800"/>
            <a:ext cx="304165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Nimbus Roman No9 L"/>
              </a:rPr>
              <a:t>Figure 45.  USB packet format.</a:t>
            </a:r>
            <a:endParaRPr lang="en-US" b="1">
              <a:latin typeface="Constantia" pitchFamily="18" charset="0"/>
            </a:endParaRPr>
          </a:p>
        </p:txBody>
      </p:sp>
      <p:sp>
        <p:nvSpPr>
          <p:cNvPr id="140367" name="Rectangle 79"/>
          <p:cNvSpPr>
            <a:spLocks noChangeArrowheads="1"/>
          </p:cNvSpPr>
          <p:nvPr/>
        </p:nvSpPr>
        <p:spPr bwMode="auto">
          <a:xfrm>
            <a:off x="5715000" y="2590800"/>
            <a:ext cx="3048000" cy="1200150"/>
          </a:xfrm>
          <a:prstGeom prst="rect">
            <a:avLst/>
          </a:prstGeom>
          <a:noFill/>
          <a:ln w="9525">
            <a:noFill/>
            <a:miter lim="800000"/>
            <a:headEnd/>
            <a:tailEnd/>
          </a:ln>
        </p:spPr>
        <p:txBody>
          <a:bodyPr>
            <a:spAutoFit/>
          </a:bodyPr>
          <a:lstStyle/>
          <a:p>
            <a:r>
              <a:rPr lang="en-US">
                <a:latin typeface="Constantia" pitchFamily="18" charset="0"/>
              </a:rPr>
              <a:t>Control packets used for controlling data transfer operations are called token packets.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50"/>
          <p:cNvSpPr>
            <a:spLocks noChangeArrowheads="1"/>
          </p:cNvSpPr>
          <p:nvPr/>
        </p:nvSpPr>
        <p:spPr bwMode="auto">
          <a:xfrm>
            <a:off x="5867400" y="3657600"/>
            <a:ext cx="2819400" cy="615950"/>
          </a:xfrm>
          <a:prstGeom prst="rect">
            <a:avLst/>
          </a:prstGeom>
          <a:noFill/>
          <a:ln w="9525">
            <a:noFill/>
            <a:miter lim="800000"/>
            <a:headEnd/>
            <a:tailEnd/>
          </a:ln>
        </p:spPr>
        <p:txBody>
          <a:bodyPr lIns="0" tIns="0" rIns="0" bIns="0">
            <a:spAutoFit/>
          </a:bodyPr>
          <a:lstStyle/>
          <a:p>
            <a:r>
              <a:rPr lang="en-US" sz="2000">
                <a:solidFill>
                  <a:srgbClr val="000000"/>
                </a:solidFill>
                <a:latin typeface="Nimbus Roman No9 L"/>
              </a:rPr>
              <a:t>Figure:</a:t>
            </a:r>
            <a:r>
              <a:rPr lang="en-US" sz="2000">
                <a:latin typeface="Constantia" pitchFamily="18" charset="0"/>
              </a:rPr>
              <a:t> </a:t>
            </a:r>
            <a:r>
              <a:rPr lang="en-US" sz="2000">
                <a:solidFill>
                  <a:srgbClr val="000000"/>
                </a:solidFill>
                <a:latin typeface="Nimbus Roman No9 L"/>
              </a:rPr>
              <a:t>An output </a:t>
            </a:r>
          </a:p>
          <a:p>
            <a:r>
              <a:rPr lang="en-US" sz="2000">
                <a:solidFill>
                  <a:srgbClr val="000000"/>
                </a:solidFill>
                <a:latin typeface="Nimbus Roman No9 L"/>
              </a:rPr>
              <a:t>              transfer</a:t>
            </a:r>
          </a:p>
        </p:txBody>
      </p:sp>
      <p:grpSp>
        <p:nvGrpSpPr>
          <p:cNvPr id="141314" name="Group 78"/>
          <p:cNvGrpSpPr>
            <a:grpSpLocks/>
          </p:cNvGrpSpPr>
          <p:nvPr/>
        </p:nvGrpSpPr>
        <p:grpSpPr bwMode="auto">
          <a:xfrm>
            <a:off x="304800" y="152400"/>
            <a:ext cx="5413375" cy="6477000"/>
            <a:chOff x="634" y="-18"/>
            <a:chExt cx="3058" cy="3850"/>
          </a:xfrm>
        </p:grpSpPr>
        <p:sp>
          <p:nvSpPr>
            <p:cNvPr id="141315" name="Freeform 3"/>
            <p:cNvSpPr>
              <a:spLocks/>
            </p:cNvSpPr>
            <p:nvPr/>
          </p:nvSpPr>
          <p:spPr bwMode="auto">
            <a:xfrm>
              <a:off x="3346" y="1566"/>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16" name="Freeform 4"/>
            <p:cNvSpPr>
              <a:spLocks/>
            </p:cNvSpPr>
            <p:nvPr/>
          </p:nvSpPr>
          <p:spPr bwMode="auto">
            <a:xfrm>
              <a:off x="3346" y="1566"/>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17" name="Line 5"/>
            <p:cNvSpPr>
              <a:spLocks noChangeShapeType="1"/>
            </p:cNvSpPr>
            <p:nvPr/>
          </p:nvSpPr>
          <p:spPr bwMode="auto">
            <a:xfrm flipH="1" flipV="1">
              <a:off x="2315" y="1345"/>
              <a:ext cx="1031" cy="230"/>
            </a:xfrm>
            <a:prstGeom prst="line">
              <a:avLst/>
            </a:prstGeom>
            <a:noFill/>
            <a:ln w="15875">
              <a:solidFill>
                <a:srgbClr val="C00000"/>
              </a:solidFill>
              <a:round/>
              <a:headEnd/>
              <a:tailEnd/>
            </a:ln>
          </p:spPr>
          <p:txBody>
            <a:bodyPr/>
            <a:lstStyle/>
            <a:p>
              <a:endParaRPr lang="en-US"/>
            </a:p>
          </p:txBody>
        </p:sp>
        <p:sp>
          <p:nvSpPr>
            <p:cNvPr id="141318" name="Freeform 6"/>
            <p:cNvSpPr>
              <a:spLocks/>
            </p:cNvSpPr>
            <p:nvPr/>
          </p:nvSpPr>
          <p:spPr bwMode="auto">
            <a:xfrm>
              <a:off x="3346" y="1400"/>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19" name="Freeform 7"/>
            <p:cNvSpPr>
              <a:spLocks/>
            </p:cNvSpPr>
            <p:nvPr/>
          </p:nvSpPr>
          <p:spPr bwMode="auto">
            <a:xfrm>
              <a:off x="3346" y="1400"/>
              <a:ext cx="72" cy="28"/>
            </a:xfrm>
            <a:custGeom>
              <a:avLst/>
              <a:gdLst>
                <a:gd name="T0" fmla="*/ 0 w 72"/>
                <a:gd name="T1" fmla="*/ 19 h 28"/>
                <a:gd name="T2" fmla="*/ 72 w 72"/>
                <a:gd name="T3" fmla="*/ 28 h 28"/>
                <a:gd name="T4" fmla="*/ 10 w 72"/>
                <a:gd name="T5" fmla="*/ 0 h 28"/>
                <a:gd name="T6" fmla="*/ 10 w 72"/>
                <a:gd name="T7" fmla="*/ 9 h 28"/>
                <a:gd name="T8" fmla="*/ 0 w 72"/>
                <a:gd name="T9" fmla="*/ 19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9"/>
                  </a:moveTo>
                  <a:lnTo>
                    <a:pt x="72" y="28"/>
                  </a:lnTo>
                  <a:lnTo>
                    <a:pt x="10" y="0"/>
                  </a:lnTo>
                  <a:lnTo>
                    <a:pt x="10" y="9"/>
                  </a:lnTo>
                  <a:lnTo>
                    <a:pt x="0" y="19"/>
                  </a:lnTo>
                  <a:close/>
                </a:path>
              </a:pathLst>
            </a:custGeom>
            <a:solidFill>
              <a:srgbClr val="00FFFF"/>
            </a:solidFill>
            <a:ln w="0">
              <a:solidFill>
                <a:srgbClr val="C00000"/>
              </a:solidFill>
              <a:prstDash val="solid"/>
              <a:round/>
              <a:headEnd/>
              <a:tailEnd/>
            </a:ln>
          </p:spPr>
          <p:txBody>
            <a:bodyPr/>
            <a:lstStyle/>
            <a:p>
              <a:endParaRPr lang="en-US"/>
            </a:p>
          </p:txBody>
        </p:sp>
        <p:sp>
          <p:nvSpPr>
            <p:cNvPr id="141320" name="Line 8"/>
            <p:cNvSpPr>
              <a:spLocks noChangeShapeType="1"/>
            </p:cNvSpPr>
            <p:nvPr/>
          </p:nvSpPr>
          <p:spPr bwMode="auto">
            <a:xfrm flipH="1" flipV="1">
              <a:off x="2315" y="1179"/>
              <a:ext cx="1031" cy="230"/>
            </a:xfrm>
            <a:prstGeom prst="line">
              <a:avLst/>
            </a:prstGeom>
            <a:noFill/>
            <a:ln w="15875">
              <a:solidFill>
                <a:srgbClr val="C00000"/>
              </a:solidFill>
              <a:round/>
              <a:headEnd/>
              <a:tailEnd/>
            </a:ln>
          </p:spPr>
          <p:txBody>
            <a:bodyPr/>
            <a:lstStyle/>
            <a:p>
              <a:endParaRPr lang="en-US"/>
            </a:p>
          </p:txBody>
        </p:sp>
        <p:sp>
          <p:nvSpPr>
            <p:cNvPr id="141321" name="Freeform 9"/>
            <p:cNvSpPr>
              <a:spLocks/>
            </p:cNvSpPr>
            <p:nvPr/>
          </p:nvSpPr>
          <p:spPr bwMode="auto">
            <a:xfrm>
              <a:off x="2325" y="1897"/>
              <a:ext cx="72"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p:spPr>
          <p:txBody>
            <a:bodyPr/>
            <a:lstStyle/>
            <a:p>
              <a:endParaRPr lang="en-US"/>
            </a:p>
          </p:txBody>
        </p:sp>
        <p:sp>
          <p:nvSpPr>
            <p:cNvPr id="141322" name="Freeform 10"/>
            <p:cNvSpPr>
              <a:spLocks/>
            </p:cNvSpPr>
            <p:nvPr/>
          </p:nvSpPr>
          <p:spPr bwMode="auto">
            <a:xfrm>
              <a:off x="2325" y="1897"/>
              <a:ext cx="72" cy="28"/>
            </a:xfrm>
            <a:custGeom>
              <a:avLst/>
              <a:gdLst>
                <a:gd name="T0" fmla="*/ 62 w 72"/>
                <a:gd name="T1" fmla="*/ 0 h 28"/>
                <a:gd name="T2" fmla="*/ 0 w 72"/>
                <a:gd name="T3" fmla="*/ 28 h 28"/>
                <a:gd name="T4" fmla="*/ 72 w 72"/>
                <a:gd name="T5" fmla="*/ 19 h 28"/>
                <a:gd name="T6" fmla="*/ 62 w 72"/>
                <a:gd name="T7" fmla="*/ 10 h 28"/>
                <a:gd name="T8" fmla="*/ 62 w 72"/>
                <a:gd name="T9" fmla="*/ 0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62" y="0"/>
                  </a:moveTo>
                  <a:lnTo>
                    <a:pt x="0" y="28"/>
                  </a:lnTo>
                  <a:lnTo>
                    <a:pt x="72"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US"/>
            </a:p>
          </p:txBody>
        </p:sp>
        <p:sp>
          <p:nvSpPr>
            <p:cNvPr id="141323" name="Line 11"/>
            <p:cNvSpPr>
              <a:spLocks noChangeShapeType="1"/>
            </p:cNvSpPr>
            <p:nvPr/>
          </p:nvSpPr>
          <p:spPr bwMode="auto">
            <a:xfrm flipV="1">
              <a:off x="2397" y="1676"/>
              <a:ext cx="1031" cy="231"/>
            </a:xfrm>
            <a:prstGeom prst="line">
              <a:avLst/>
            </a:prstGeom>
            <a:noFill/>
            <a:ln w="15875">
              <a:solidFill>
                <a:srgbClr val="C00000"/>
              </a:solidFill>
              <a:round/>
              <a:headEnd/>
              <a:tailEnd/>
            </a:ln>
          </p:spPr>
          <p:txBody>
            <a:bodyPr/>
            <a:lstStyle/>
            <a:p>
              <a:endParaRPr lang="en-US"/>
            </a:p>
          </p:txBody>
        </p:sp>
        <p:sp>
          <p:nvSpPr>
            <p:cNvPr id="141324" name="Freeform 12"/>
            <p:cNvSpPr>
              <a:spLocks/>
            </p:cNvSpPr>
            <p:nvPr/>
          </p:nvSpPr>
          <p:spPr bwMode="auto">
            <a:xfrm>
              <a:off x="3346" y="3224"/>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25" name="Freeform 13"/>
            <p:cNvSpPr>
              <a:spLocks/>
            </p:cNvSpPr>
            <p:nvPr/>
          </p:nvSpPr>
          <p:spPr bwMode="auto">
            <a:xfrm>
              <a:off x="3346" y="3224"/>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26" name="Line 14"/>
            <p:cNvSpPr>
              <a:spLocks noChangeShapeType="1"/>
            </p:cNvSpPr>
            <p:nvPr/>
          </p:nvSpPr>
          <p:spPr bwMode="auto">
            <a:xfrm flipH="1" flipV="1">
              <a:off x="2315" y="3003"/>
              <a:ext cx="1031" cy="230"/>
            </a:xfrm>
            <a:prstGeom prst="line">
              <a:avLst/>
            </a:prstGeom>
            <a:noFill/>
            <a:ln w="15875">
              <a:solidFill>
                <a:srgbClr val="C00000"/>
              </a:solidFill>
              <a:round/>
              <a:headEnd/>
              <a:tailEnd/>
            </a:ln>
          </p:spPr>
          <p:txBody>
            <a:bodyPr/>
            <a:lstStyle/>
            <a:p>
              <a:endParaRPr lang="en-US"/>
            </a:p>
          </p:txBody>
        </p:sp>
        <p:sp>
          <p:nvSpPr>
            <p:cNvPr id="141327" name="Freeform 15"/>
            <p:cNvSpPr>
              <a:spLocks/>
            </p:cNvSpPr>
            <p:nvPr/>
          </p:nvSpPr>
          <p:spPr bwMode="auto">
            <a:xfrm>
              <a:off x="3346" y="3058"/>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28" name="Freeform 16"/>
            <p:cNvSpPr>
              <a:spLocks/>
            </p:cNvSpPr>
            <p:nvPr/>
          </p:nvSpPr>
          <p:spPr bwMode="auto">
            <a:xfrm>
              <a:off x="3346" y="3058"/>
              <a:ext cx="72" cy="28"/>
            </a:xfrm>
            <a:custGeom>
              <a:avLst/>
              <a:gdLst>
                <a:gd name="T0" fmla="*/ 0 w 72"/>
                <a:gd name="T1" fmla="*/ 19 h 28"/>
                <a:gd name="T2" fmla="*/ 72 w 72"/>
                <a:gd name="T3" fmla="*/ 28 h 28"/>
                <a:gd name="T4" fmla="*/ 10 w 72"/>
                <a:gd name="T5" fmla="*/ 0 h 28"/>
                <a:gd name="T6" fmla="*/ 10 w 72"/>
                <a:gd name="T7" fmla="*/ 9 h 28"/>
                <a:gd name="T8" fmla="*/ 0 w 72"/>
                <a:gd name="T9" fmla="*/ 19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9"/>
                  </a:moveTo>
                  <a:lnTo>
                    <a:pt x="72" y="28"/>
                  </a:lnTo>
                  <a:lnTo>
                    <a:pt x="10" y="0"/>
                  </a:lnTo>
                  <a:lnTo>
                    <a:pt x="10" y="9"/>
                  </a:lnTo>
                  <a:lnTo>
                    <a:pt x="0" y="19"/>
                  </a:lnTo>
                  <a:close/>
                </a:path>
              </a:pathLst>
            </a:custGeom>
            <a:solidFill>
              <a:srgbClr val="00FFFF"/>
            </a:solidFill>
            <a:ln w="0">
              <a:solidFill>
                <a:srgbClr val="C00000"/>
              </a:solidFill>
              <a:prstDash val="solid"/>
              <a:round/>
              <a:headEnd/>
              <a:tailEnd/>
            </a:ln>
          </p:spPr>
          <p:txBody>
            <a:bodyPr/>
            <a:lstStyle/>
            <a:p>
              <a:endParaRPr lang="en-US"/>
            </a:p>
          </p:txBody>
        </p:sp>
        <p:sp>
          <p:nvSpPr>
            <p:cNvPr id="141329" name="Line 17"/>
            <p:cNvSpPr>
              <a:spLocks noChangeShapeType="1"/>
            </p:cNvSpPr>
            <p:nvPr/>
          </p:nvSpPr>
          <p:spPr bwMode="auto">
            <a:xfrm flipH="1" flipV="1">
              <a:off x="2315" y="2837"/>
              <a:ext cx="1031" cy="230"/>
            </a:xfrm>
            <a:prstGeom prst="line">
              <a:avLst/>
            </a:prstGeom>
            <a:noFill/>
            <a:ln w="15875">
              <a:solidFill>
                <a:srgbClr val="C00000"/>
              </a:solidFill>
              <a:round/>
              <a:headEnd/>
              <a:tailEnd/>
            </a:ln>
          </p:spPr>
          <p:txBody>
            <a:bodyPr/>
            <a:lstStyle/>
            <a:p>
              <a:endParaRPr lang="en-US"/>
            </a:p>
          </p:txBody>
        </p:sp>
        <p:sp>
          <p:nvSpPr>
            <p:cNvPr id="141330" name="Freeform 18"/>
            <p:cNvSpPr>
              <a:spLocks/>
            </p:cNvSpPr>
            <p:nvPr/>
          </p:nvSpPr>
          <p:spPr bwMode="auto">
            <a:xfrm>
              <a:off x="2325" y="3555"/>
              <a:ext cx="72"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p:spPr>
          <p:txBody>
            <a:bodyPr/>
            <a:lstStyle/>
            <a:p>
              <a:endParaRPr lang="en-US"/>
            </a:p>
          </p:txBody>
        </p:sp>
        <p:sp>
          <p:nvSpPr>
            <p:cNvPr id="141331" name="Freeform 19"/>
            <p:cNvSpPr>
              <a:spLocks/>
            </p:cNvSpPr>
            <p:nvPr/>
          </p:nvSpPr>
          <p:spPr bwMode="auto">
            <a:xfrm>
              <a:off x="2325" y="3555"/>
              <a:ext cx="72" cy="28"/>
            </a:xfrm>
            <a:custGeom>
              <a:avLst/>
              <a:gdLst>
                <a:gd name="T0" fmla="*/ 62 w 72"/>
                <a:gd name="T1" fmla="*/ 0 h 28"/>
                <a:gd name="T2" fmla="*/ 0 w 72"/>
                <a:gd name="T3" fmla="*/ 28 h 28"/>
                <a:gd name="T4" fmla="*/ 72 w 72"/>
                <a:gd name="T5" fmla="*/ 19 h 28"/>
                <a:gd name="T6" fmla="*/ 62 w 72"/>
                <a:gd name="T7" fmla="*/ 10 h 28"/>
                <a:gd name="T8" fmla="*/ 62 w 72"/>
                <a:gd name="T9" fmla="*/ 0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62" y="0"/>
                  </a:moveTo>
                  <a:lnTo>
                    <a:pt x="0" y="28"/>
                  </a:lnTo>
                  <a:lnTo>
                    <a:pt x="72"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US"/>
            </a:p>
          </p:txBody>
        </p:sp>
        <p:sp>
          <p:nvSpPr>
            <p:cNvPr id="141332" name="Line 20"/>
            <p:cNvSpPr>
              <a:spLocks noChangeShapeType="1"/>
            </p:cNvSpPr>
            <p:nvPr/>
          </p:nvSpPr>
          <p:spPr bwMode="auto">
            <a:xfrm flipV="1">
              <a:off x="2397" y="3334"/>
              <a:ext cx="1031" cy="231"/>
            </a:xfrm>
            <a:prstGeom prst="line">
              <a:avLst/>
            </a:prstGeom>
            <a:noFill/>
            <a:ln w="15875">
              <a:solidFill>
                <a:srgbClr val="C00000"/>
              </a:solidFill>
              <a:round/>
              <a:headEnd/>
              <a:tailEnd/>
            </a:ln>
          </p:spPr>
          <p:txBody>
            <a:bodyPr/>
            <a:lstStyle/>
            <a:p>
              <a:endParaRPr lang="en-US"/>
            </a:p>
          </p:txBody>
        </p:sp>
        <p:sp>
          <p:nvSpPr>
            <p:cNvPr id="141333" name="Rectangle 21"/>
            <p:cNvSpPr>
              <a:spLocks noChangeArrowheads="1"/>
            </p:cNvSpPr>
            <p:nvPr/>
          </p:nvSpPr>
          <p:spPr bwMode="auto">
            <a:xfrm>
              <a:off x="2387" y="2497"/>
              <a:ext cx="73"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a:t>
              </a:r>
              <a:endParaRPr lang="en-US" sz="1400">
                <a:latin typeface="Constantia" pitchFamily="18" charset="0"/>
              </a:endParaRPr>
            </a:p>
          </p:txBody>
        </p:sp>
        <p:sp>
          <p:nvSpPr>
            <p:cNvPr id="141334" name="Rectangle 22"/>
            <p:cNvSpPr>
              <a:spLocks noChangeArrowheads="1"/>
            </p:cNvSpPr>
            <p:nvPr/>
          </p:nvSpPr>
          <p:spPr bwMode="auto">
            <a:xfrm>
              <a:off x="2449" y="2497"/>
              <a:ext cx="14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CK</a:t>
              </a:r>
              <a:endParaRPr lang="en-US" sz="1400">
                <a:latin typeface="Constantia" pitchFamily="18" charset="0"/>
              </a:endParaRPr>
            </a:p>
          </p:txBody>
        </p:sp>
        <p:sp>
          <p:nvSpPr>
            <p:cNvPr id="141335" name="Freeform 23"/>
            <p:cNvSpPr>
              <a:spLocks/>
            </p:cNvSpPr>
            <p:nvPr/>
          </p:nvSpPr>
          <p:spPr bwMode="auto">
            <a:xfrm>
              <a:off x="2232" y="654"/>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36" name="Freeform 24"/>
            <p:cNvSpPr>
              <a:spLocks/>
            </p:cNvSpPr>
            <p:nvPr/>
          </p:nvSpPr>
          <p:spPr bwMode="auto">
            <a:xfrm>
              <a:off x="2232" y="654"/>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37" name="Line 25"/>
            <p:cNvSpPr>
              <a:spLocks noChangeShapeType="1"/>
            </p:cNvSpPr>
            <p:nvPr/>
          </p:nvSpPr>
          <p:spPr bwMode="auto">
            <a:xfrm flipH="1" flipV="1">
              <a:off x="1201" y="433"/>
              <a:ext cx="1031" cy="230"/>
            </a:xfrm>
            <a:prstGeom prst="line">
              <a:avLst/>
            </a:prstGeom>
            <a:noFill/>
            <a:ln w="15875">
              <a:solidFill>
                <a:srgbClr val="C00000"/>
              </a:solidFill>
              <a:round/>
              <a:headEnd/>
              <a:tailEnd/>
            </a:ln>
          </p:spPr>
          <p:txBody>
            <a:bodyPr/>
            <a:lstStyle/>
            <a:p>
              <a:endParaRPr lang="en-US"/>
            </a:p>
          </p:txBody>
        </p:sp>
        <p:sp>
          <p:nvSpPr>
            <p:cNvPr id="141338" name="Freeform 26"/>
            <p:cNvSpPr>
              <a:spLocks/>
            </p:cNvSpPr>
            <p:nvPr/>
          </p:nvSpPr>
          <p:spPr bwMode="auto">
            <a:xfrm>
              <a:off x="2232" y="820"/>
              <a:ext cx="72" cy="27"/>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39" name="Freeform 27"/>
            <p:cNvSpPr>
              <a:spLocks/>
            </p:cNvSpPr>
            <p:nvPr/>
          </p:nvSpPr>
          <p:spPr bwMode="auto">
            <a:xfrm>
              <a:off x="2232" y="820"/>
              <a:ext cx="72" cy="27"/>
            </a:xfrm>
            <a:custGeom>
              <a:avLst/>
              <a:gdLst>
                <a:gd name="T0" fmla="*/ 0 w 72"/>
                <a:gd name="T1" fmla="*/ 18 h 27"/>
                <a:gd name="T2" fmla="*/ 72 w 72"/>
                <a:gd name="T3" fmla="*/ 27 h 27"/>
                <a:gd name="T4" fmla="*/ 10 w 72"/>
                <a:gd name="T5" fmla="*/ 0 h 27"/>
                <a:gd name="T6" fmla="*/ 10 w 72"/>
                <a:gd name="T7" fmla="*/ 9 h 27"/>
                <a:gd name="T8" fmla="*/ 0 w 72"/>
                <a:gd name="T9" fmla="*/ 18 h 27"/>
                <a:gd name="T10" fmla="*/ 0 60000 65536"/>
                <a:gd name="T11" fmla="*/ 0 60000 65536"/>
                <a:gd name="T12" fmla="*/ 0 60000 65536"/>
                <a:gd name="T13" fmla="*/ 0 60000 65536"/>
                <a:gd name="T14" fmla="*/ 0 60000 65536"/>
                <a:gd name="T15" fmla="*/ 0 w 72"/>
                <a:gd name="T16" fmla="*/ 0 h 27"/>
                <a:gd name="T17" fmla="*/ 72 w 72"/>
                <a:gd name="T18" fmla="*/ 27 h 27"/>
              </a:gdLst>
              <a:ahLst/>
              <a:cxnLst>
                <a:cxn ang="T10">
                  <a:pos x="T0" y="T1"/>
                </a:cxn>
                <a:cxn ang="T11">
                  <a:pos x="T2" y="T3"/>
                </a:cxn>
                <a:cxn ang="T12">
                  <a:pos x="T4" y="T5"/>
                </a:cxn>
                <a:cxn ang="T13">
                  <a:pos x="T6" y="T7"/>
                </a:cxn>
                <a:cxn ang="T14">
                  <a:pos x="T8" y="T9"/>
                </a:cxn>
              </a:cxnLst>
              <a:rect l="T15" t="T16" r="T17" b="T18"/>
              <a:pathLst>
                <a:path w="72" h="27">
                  <a:moveTo>
                    <a:pt x="0" y="18"/>
                  </a:moveTo>
                  <a:lnTo>
                    <a:pt x="72" y="27"/>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40" name="Line 28"/>
            <p:cNvSpPr>
              <a:spLocks noChangeShapeType="1"/>
            </p:cNvSpPr>
            <p:nvPr/>
          </p:nvSpPr>
          <p:spPr bwMode="auto">
            <a:xfrm flipH="1" flipV="1">
              <a:off x="1201" y="599"/>
              <a:ext cx="1031" cy="230"/>
            </a:xfrm>
            <a:prstGeom prst="line">
              <a:avLst/>
            </a:prstGeom>
            <a:noFill/>
            <a:ln w="15875">
              <a:solidFill>
                <a:srgbClr val="C00000"/>
              </a:solidFill>
              <a:round/>
              <a:headEnd/>
              <a:tailEnd/>
            </a:ln>
          </p:spPr>
          <p:txBody>
            <a:bodyPr/>
            <a:lstStyle/>
            <a:p>
              <a:endParaRPr lang="en-US"/>
            </a:p>
          </p:txBody>
        </p:sp>
        <p:sp>
          <p:nvSpPr>
            <p:cNvPr id="141341" name="Freeform 29"/>
            <p:cNvSpPr>
              <a:spLocks/>
            </p:cNvSpPr>
            <p:nvPr/>
          </p:nvSpPr>
          <p:spPr bwMode="auto">
            <a:xfrm>
              <a:off x="1211" y="1151"/>
              <a:ext cx="73"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p:spPr>
          <p:txBody>
            <a:bodyPr/>
            <a:lstStyle/>
            <a:p>
              <a:endParaRPr lang="en-US"/>
            </a:p>
          </p:txBody>
        </p:sp>
        <p:sp>
          <p:nvSpPr>
            <p:cNvPr id="141342" name="Freeform 30"/>
            <p:cNvSpPr>
              <a:spLocks/>
            </p:cNvSpPr>
            <p:nvPr/>
          </p:nvSpPr>
          <p:spPr bwMode="auto">
            <a:xfrm>
              <a:off x="1211" y="1151"/>
              <a:ext cx="73" cy="28"/>
            </a:xfrm>
            <a:custGeom>
              <a:avLst/>
              <a:gdLst>
                <a:gd name="T0" fmla="*/ 62 w 73"/>
                <a:gd name="T1" fmla="*/ 0 h 28"/>
                <a:gd name="T2" fmla="*/ 0 w 73"/>
                <a:gd name="T3" fmla="*/ 28 h 28"/>
                <a:gd name="T4" fmla="*/ 73 w 73"/>
                <a:gd name="T5" fmla="*/ 19 h 28"/>
                <a:gd name="T6" fmla="*/ 62 w 73"/>
                <a:gd name="T7" fmla="*/ 10 h 28"/>
                <a:gd name="T8" fmla="*/ 62 w 73"/>
                <a:gd name="T9" fmla="*/ 0 h 28"/>
                <a:gd name="T10" fmla="*/ 0 60000 65536"/>
                <a:gd name="T11" fmla="*/ 0 60000 65536"/>
                <a:gd name="T12" fmla="*/ 0 60000 65536"/>
                <a:gd name="T13" fmla="*/ 0 60000 65536"/>
                <a:gd name="T14" fmla="*/ 0 60000 65536"/>
                <a:gd name="T15" fmla="*/ 0 w 73"/>
                <a:gd name="T16" fmla="*/ 0 h 28"/>
                <a:gd name="T17" fmla="*/ 73 w 73"/>
                <a:gd name="T18" fmla="*/ 28 h 28"/>
              </a:gdLst>
              <a:ahLst/>
              <a:cxnLst>
                <a:cxn ang="T10">
                  <a:pos x="T0" y="T1"/>
                </a:cxn>
                <a:cxn ang="T11">
                  <a:pos x="T2" y="T3"/>
                </a:cxn>
                <a:cxn ang="T12">
                  <a:pos x="T4" y="T5"/>
                </a:cxn>
                <a:cxn ang="T13">
                  <a:pos x="T6" y="T7"/>
                </a:cxn>
                <a:cxn ang="T14">
                  <a:pos x="T8" y="T9"/>
                </a:cxn>
              </a:cxnLst>
              <a:rect l="T15" t="T16" r="T17" b="T18"/>
              <a:pathLst>
                <a:path w="73" h="28">
                  <a:moveTo>
                    <a:pt x="62" y="0"/>
                  </a:moveTo>
                  <a:lnTo>
                    <a:pt x="0" y="28"/>
                  </a:lnTo>
                  <a:lnTo>
                    <a:pt x="73"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US"/>
            </a:p>
          </p:txBody>
        </p:sp>
        <p:sp>
          <p:nvSpPr>
            <p:cNvPr id="141343" name="Line 31"/>
            <p:cNvSpPr>
              <a:spLocks noChangeShapeType="1"/>
            </p:cNvSpPr>
            <p:nvPr/>
          </p:nvSpPr>
          <p:spPr bwMode="auto">
            <a:xfrm flipV="1">
              <a:off x="1284" y="930"/>
              <a:ext cx="1031" cy="231"/>
            </a:xfrm>
            <a:prstGeom prst="line">
              <a:avLst/>
            </a:prstGeom>
            <a:noFill/>
            <a:ln w="15875">
              <a:solidFill>
                <a:srgbClr val="C00000"/>
              </a:solidFill>
              <a:round/>
              <a:headEnd/>
              <a:tailEnd/>
            </a:ln>
          </p:spPr>
          <p:txBody>
            <a:bodyPr/>
            <a:lstStyle/>
            <a:p>
              <a:endParaRPr lang="en-US"/>
            </a:p>
          </p:txBody>
        </p:sp>
        <p:sp>
          <p:nvSpPr>
            <p:cNvPr id="141344" name="Rectangle 32"/>
            <p:cNvSpPr>
              <a:spLocks noChangeArrowheads="1"/>
            </p:cNvSpPr>
            <p:nvPr/>
          </p:nvSpPr>
          <p:spPr bwMode="auto">
            <a:xfrm>
              <a:off x="2047" y="1087"/>
              <a:ext cx="6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a:t>
              </a:r>
              <a:endParaRPr lang="en-US" sz="1400">
                <a:latin typeface="Constantia" pitchFamily="18" charset="0"/>
              </a:endParaRPr>
            </a:p>
          </p:txBody>
        </p:sp>
        <p:sp>
          <p:nvSpPr>
            <p:cNvPr id="141345" name="Rectangle 33"/>
            <p:cNvSpPr>
              <a:spLocks noChangeArrowheads="1"/>
            </p:cNvSpPr>
            <p:nvPr/>
          </p:nvSpPr>
          <p:spPr bwMode="auto">
            <a:xfrm>
              <a:off x="2098" y="1087"/>
              <a:ext cx="10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ok</a:t>
              </a:r>
              <a:endParaRPr lang="en-US" sz="1400">
                <a:latin typeface="Constantia" pitchFamily="18" charset="0"/>
              </a:endParaRPr>
            </a:p>
          </p:txBody>
        </p:sp>
        <p:sp>
          <p:nvSpPr>
            <p:cNvPr id="141346" name="Rectangle 34"/>
            <p:cNvSpPr>
              <a:spLocks noChangeArrowheads="1"/>
            </p:cNvSpPr>
            <p:nvPr/>
          </p:nvSpPr>
          <p:spPr bwMode="auto">
            <a:xfrm>
              <a:off x="2191" y="1087"/>
              <a:ext cx="95"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en</a:t>
              </a:r>
              <a:endParaRPr lang="en-US" sz="1400">
                <a:latin typeface="Constantia" pitchFamily="18" charset="0"/>
              </a:endParaRPr>
            </a:p>
          </p:txBody>
        </p:sp>
        <p:sp>
          <p:nvSpPr>
            <p:cNvPr id="141347" name="Rectangle 35"/>
            <p:cNvSpPr>
              <a:spLocks noChangeArrowheads="1"/>
            </p:cNvSpPr>
            <p:nvPr/>
          </p:nvSpPr>
          <p:spPr bwMode="auto">
            <a:xfrm>
              <a:off x="2057" y="1244"/>
              <a:ext cx="24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Data0</a:t>
              </a:r>
              <a:endParaRPr lang="en-US" sz="1400">
                <a:latin typeface="Constantia" pitchFamily="18" charset="0"/>
              </a:endParaRPr>
            </a:p>
          </p:txBody>
        </p:sp>
        <p:sp>
          <p:nvSpPr>
            <p:cNvPr id="141348" name="Freeform 36"/>
            <p:cNvSpPr>
              <a:spLocks/>
            </p:cNvSpPr>
            <p:nvPr/>
          </p:nvSpPr>
          <p:spPr bwMode="auto">
            <a:xfrm>
              <a:off x="2232" y="2312"/>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49" name="Freeform 37"/>
            <p:cNvSpPr>
              <a:spLocks/>
            </p:cNvSpPr>
            <p:nvPr/>
          </p:nvSpPr>
          <p:spPr bwMode="auto">
            <a:xfrm>
              <a:off x="2232" y="2312"/>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50" name="Line 38"/>
            <p:cNvSpPr>
              <a:spLocks noChangeShapeType="1"/>
            </p:cNvSpPr>
            <p:nvPr/>
          </p:nvSpPr>
          <p:spPr bwMode="auto">
            <a:xfrm flipH="1" flipV="1">
              <a:off x="1201" y="2091"/>
              <a:ext cx="1031" cy="230"/>
            </a:xfrm>
            <a:prstGeom prst="line">
              <a:avLst/>
            </a:prstGeom>
            <a:noFill/>
            <a:ln w="15875">
              <a:solidFill>
                <a:srgbClr val="C00000"/>
              </a:solidFill>
              <a:round/>
              <a:headEnd/>
              <a:tailEnd/>
            </a:ln>
          </p:spPr>
          <p:txBody>
            <a:bodyPr/>
            <a:lstStyle/>
            <a:p>
              <a:endParaRPr lang="en-US"/>
            </a:p>
          </p:txBody>
        </p:sp>
        <p:sp>
          <p:nvSpPr>
            <p:cNvPr id="141351" name="Freeform 39"/>
            <p:cNvSpPr>
              <a:spLocks/>
            </p:cNvSpPr>
            <p:nvPr/>
          </p:nvSpPr>
          <p:spPr bwMode="auto">
            <a:xfrm>
              <a:off x="2232" y="2478"/>
              <a:ext cx="72" cy="27"/>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p:spPr>
          <p:txBody>
            <a:bodyPr/>
            <a:lstStyle/>
            <a:p>
              <a:endParaRPr lang="en-US"/>
            </a:p>
          </p:txBody>
        </p:sp>
        <p:sp>
          <p:nvSpPr>
            <p:cNvPr id="141352" name="Freeform 40"/>
            <p:cNvSpPr>
              <a:spLocks/>
            </p:cNvSpPr>
            <p:nvPr/>
          </p:nvSpPr>
          <p:spPr bwMode="auto">
            <a:xfrm>
              <a:off x="2232" y="2478"/>
              <a:ext cx="72" cy="27"/>
            </a:xfrm>
            <a:custGeom>
              <a:avLst/>
              <a:gdLst>
                <a:gd name="T0" fmla="*/ 0 w 72"/>
                <a:gd name="T1" fmla="*/ 18 h 27"/>
                <a:gd name="T2" fmla="*/ 72 w 72"/>
                <a:gd name="T3" fmla="*/ 27 h 27"/>
                <a:gd name="T4" fmla="*/ 10 w 72"/>
                <a:gd name="T5" fmla="*/ 0 h 27"/>
                <a:gd name="T6" fmla="*/ 10 w 72"/>
                <a:gd name="T7" fmla="*/ 9 h 27"/>
                <a:gd name="T8" fmla="*/ 0 w 72"/>
                <a:gd name="T9" fmla="*/ 18 h 27"/>
                <a:gd name="T10" fmla="*/ 0 60000 65536"/>
                <a:gd name="T11" fmla="*/ 0 60000 65536"/>
                <a:gd name="T12" fmla="*/ 0 60000 65536"/>
                <a:gd name="T13" fmla="*/ 0 60000 65536"/>
                <a:gd name="T14" fmla="*/ 0 60000 65536"/>
                <a:gd name="T15" fmla="*/ 0 w 72"/>
                <a:gd name="T16" fmla="*/ 0 h 27"/>
                <a:gd name="T17" fmla="*/ 72 w 72"/>
                <a:gd name="T18" fmla="*/ 27 h 27"/>
              </a:gdLst>
              <a:ahLst/>
              <a:cxnLst>
                <a:cxn ang="T10">
                  <a:pos x="T0" y="T1"/>
                </a:cxn>
                <a:cxn ang="T11">
                  <a:pos x="T2" y="T3"/>
                </a:cxn>
                <a:cxn ang="T12">
                  <a:pos x="T4" y="T5"/>
                </a:cxn>
                <a:cxn ang="T13">
                  <a:pos x="T6" y="T7"/>
                </a:cxn>
                <a:cxn ang="T14">
                  <a:pos x="T8" y="T9"/>
                </a:cxn>
              </a:cxnLst>
              <a:rect l="T15" t="T16" r="T17" b="T18"/>
              <a:pathLst>
                <a:path w="72" h="27">
                  <a:moveTo>
                    <a:pt x="0" y="18"/>
                  </a:moveTo>
                  <a:lnTo>
                    <a:pt x="72" y="27"/>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US"/>
            </a:p>
          </p:txBody>
        </p:sp>
        <p:sp>
          <p:nvSpPr>
            <p:cNvPr id="141353" name="Line 41"/>
            <p:cNvSpPr>
              <a:spLocks noChangeShapeType="1"/>
            </p:cNvSpPr>
            <p:nvPr/>
          </p:nvSpPr>
          <p:spPr bwMode="auto">
            <a:xfrm flipH="1" flipV="1">
              <a:off x="1201" y="2257"/>
              <a:ext cx="1031" cy="230"/>
            </a:xfrm>
            <a:prstGeom prst="line">
              <a:avLst/>
            </a:prstGeom>
            <a:noFill/>
            <a:ln w="15875">
              <a:solidFill>
                <a:srgbClr val="C00000"/>
              </a:solidFill>
              <a:round/>
              <a:headEnd/>
              <a:tailEnd/>
            </a:ln>
          </p:spPr>
          <p:txBody>
            <a:bodyPr/>
            <a:lstStyle/>
            <a:p>
              <a:endParaRPr lang="en-US"/>
            </a:p>
          </p:txBody>
        </p:sp>
        <p:sp>
          <p:nvSpPr>
            <p:cNvPr id="141354" name="Freeform 42"/>
            <p:cNvSpPr>
              <a:spLocks/>
            </p:cNvSpPr>
            <p:nvPr/>
          </p:nvSpPr>
          <p:spPr bwMode="auto">
            <a:xfrm>
              <a:off x="1211" y="2809"/>
              <a:ext cx="73"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p:spPr>
          <p:txBody>
            <a:bodyPr/>
            <a:lstStyle/>
            <a:p>
              <a:endParaRPr lang="en-US"/>
            </a:p>
          </p:txBody>
        </p:sp>
        <p:sp>
          <p:nvSpPr>
            <p:cNvPr id="141355" name="Freeform 43"/>
            <p:cNvSpPr>
              <a:spLocks/>
            </p:cNvSpPr>
            <p:nvPr/>
          </p:nvSpPr>
          <p:spPr bwMode="auto">
            <a:xfrm>
              <a:off x="1211" y="2809"/>
              <a:ext cx="73" cy="28"/>
            </a:xfrm>
            <a:custGeom>
              <a:avLst/>
              <a:gdLst>
                <a:gd name="T0" fmla="*/ 62 w 73"/>
                <a:gd name="T1" fmla="*/ 0 h 28"/>
                <a:gd name="T2" fmla="*/ 0 w 73"/>
                <a:gd name="T3" fmla="*/ 28 h 28"/>
                <a:gd name="T4" fmla="*/ 73 w 73"/>
                <a:gd name="T5" fmla="*/ 19 h 28"/>
                <a:gd name="T6" fmla="*/ 62 w 73"/>
                <a:gd name="T7" fmla="*/ 10 h 28"/>
                <a:gd name="T8" fmla="*/ 62 w 73"/>
                <a:gd name="T9" fmla="*/ 0 h 28"/>
                <a:gd name="T10" fmla="*/ 0 60000 65536"/>
                <a:gd name="T11" fmla="*/ 0 60000 65536"/>
                <a:gd name="T12" fmla="*/ 0 60000 65536"/>
                <a:gd name="T13" fmla="*/ 0 60000 65536"/>
                <a:gd name="T14" fmla="*/ 0 60000 65536"/>
                <a:gd name="T15" fmla="*/ 0 w 73"/>
                <a:gd name="T16" fmla="*/ 0 h 28"/>
                <a:gd name="T17" fmla="*/ 73 w 73"/>
                <a:gd name="T18" fmla="*/ 28 h 28"/>
              </a:gdLst>
              <a:ahLst/>
              <a:cxnLst>
                <a:cxn ang="T10">
                  <a:pos x="T0" y="T1"/>
                </a:cxn>
                <a:cxn ang="T11">
                  <a:pos x="T2" y="T3"/>
                </a:cxn>
                <a:cxn ang="T12">
                  <a:pos x="T4" y="T5"/>
                </a:cxn>
                <a:cxn ang="T13">
                  <a:pos x="T6" y="T7"/>
                </a:cxn>
                <a:cxn ang="T14">
                  <a:pos x="T8" y="T9"/>
                </a:cxn>
              </a:cxnLst>
              <a:rect l="T15" t="T16" r="T17" b="T18"/>
              <a:pathLst>
                <a:path w="73" h="28">
                  <a:moveTo>
                    <a:pt x="62" y="0"/>
                  </a:moveTo>
                  <a:lnTo>
                    <a:pt x="0" y="28"/>
                  </a:lnTo>
                  <a:lnTo>
                    <a:pt x="73"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US"/>
            </a:p>
          </p:txBody>
        </p:sp>
        <p:sp>
          <p:nvSpPr>
            <p:cNvPr id="141356" name="Line 44"/>
            <p:cNvSpPr>
              <a:spLocks noChangeShapeType="1"/>
            </p:cNvSpPr>
            <p:nvPr/>
          </p:nvSpPr>
          <p:spPr bwMode="auto">
            <a:xfrm flipV="1">
              <a:off x="1284" y="2588"/>
              <a:ext cx="1031" cy="231"/>
            </a:xfrm>
            <a:prstGeom prst="line">
              <a:avLst/>
            </a:prstGeom>
            <a:noFill/>
            <a:ln w="15875">
              <a:solidFill>
                <a:srgbClr val="C00000"/>
              </a:solidFill>
              <a:round/>
              <a:headEnd/>
              <a:tailEnd/>
            </a:ln>
          </p:spPr>
          <p:txBody>
            <a:bodyPr/>
            <a:lstStyle/>
            <a:p>
              <a:endParaRPr lang="en-US"/>
            </a:p>
          </p:txBody>
        </p:sp>
        <p:sp>
          <p:nvSpPr>
            <p:cNvPr id="141357" name="Rectangle 45"/>
            <p:cNvSpPr>
              <a:spLocks noChangeArrowheads="1"/>
            </p:cNvSpPr>
            <p:nvPr/>
          </p:nvSpPr>
          <p:spPr bwMode="auto">
            <a:xfrm>
              <a:off x="2047" y="2745"/>
              <a:ext cx="6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a:t>
              </a:r>
              <a:endParaRPr lang="en-US" sz="1400">
                <a:latin typeface="Constantia" pitchFamily="18" charset="0"/>
              </a:endParaRPr>
            </a:p>
          </p:txBody>
        </p:sp>
        <p:sp>
          <p:nvSpPr>
            <p:cNvPr id="141358" name="Rectangle 46"/>
            <p:cNvSpPr>
              <a:spLocks noChangeArrowheads="1"/>
            </p:cNvSpPr>
            <p:nvPr/>
          </p:nvSpPr>
          <p:spPr bwMode="auto">
            <a:xfrm>
              <a:off x="2098" y="2745"/>
              <a:ext cx="10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ok</a:t>
              </a:r>
              <a:endParaRPr lang="en-US" sz="1400">
                <a:latin typeface="Constantia" pitchFamily="18" charset="0"/>
              </a:endParaRPr>
            </a:p>
          </p:txBody>
        </p:sp>
        <p:sp>
          <p:nvSpPr>
            <p:cNvPr id="141359" name="Rectangle 47"/>
            <p:cNvSpPr>
              <a:spLocks noChangeArrowheads="1"/>
            </p:cNvSpPr>
            <p:nvPr/>
          </p:nvSpPr>
          <p:spPr bwMode="auto">
            <a:xfrm>
              <a:off x="2191" y="2745"/>
              <a:ext cx="95"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en</a:t>
              </a:r>
              <a:endParaRPr lang="en-US" sz="1400">
                <a:latin typeface="Constantia" pitchFamily="18" charset="0"/>
              </a:endParaRPr>
            </a:p>
          </p:txBody>
        </p:sp>
        <p:sp>
          <p:nvSpPr>
            <p:cNvPr id="141360" name="Rectangle 48"/>
            <p:cNvSpPr>
              <a:spLocks noChangeArrowheads="1"/>
            </p:cNvSpPr>
            <p:nvPr/>
          </p:nvSpPr>
          <p:spPr bwMode="auto">
            <a:xfrm>
              <a:off x="2057" y="2902"/>
              <a:ext cx="24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Data1</a:t>
              </a:r>
              <a:endParaRPr lang="en-US" sz="1400">
                <a:latin typeface="Constantia" pitchFamily="18" charset="0"/>
              </a:endParaRPr>
            </a:p>
          </p:txBody>
        </p:sp>
        <p:sp>
          <p:nvSpPr>
            <p:cNvPr id="141361" name="Line 52"/>
            <p:cNvSpPr>
              <a:spLocks noChangeShapeType="1"/>
            </p:cNvSpPr>
            <p:nvPr/>
          </p:nvSpPr>
          <p:spPr bwMode="auto">
            <a:xfrm flipV="1">
              <a:off x="1201" y="184"/>
              <a:ext cx="1" cy="3648"/>
            </a:xfrm>
            <a:prstGeom prst="line">
              <a:avLst/>
            </a:prstGeom>
            <a:noFill/>
            <a:ln w="15875">
              <a:solidFill>
                <a:srgbClr val="000000"/>
              </a:solidFill>
              <a:round/>
              <a:headEnd/>
              <a:tailEnd/>
            </a:ln>
          </p:spPr>
          <p:txBody>
            <a:bodyPr/>
            <a:lstStyle/>
            <a:p>
              <a:endParaRPr lang="en-US"/>
            </a:p>
          </p:txBody>
        </p:sp>
        <p:sp>
          <p:nvSpPr>
            <p:cNvPr id="141362" name="Line 53"/>
            <p:cNvSpPr>
              <a:spLocks noChangeShapeType="1"/>
            </p:cNvSpPr>
            <p:nvPr/>
          </p:nvSpPr>
          <p:spPr bwMode="auto">
            <a:xfrm flipV="1">
              <a:off x="2315" y="184"/>
              <a:ext cx="1" cy="3648"/>
            </a:xfrm>
            <a:prstGeom prst="line">
              <a:avLst/>
            </a:prstGeom>
            <a:noFill/>
            <a:ln w="15875">
              <a:solidFill>
                <a:srgbClr val="000000"/>
              </a:solidFill>
              <a:round/>
              <a:headEnd/>
              <a:tailEnd/>
            </a:ln>
          </p:spPr>
          <p:txBody>
            <a:bodyPr/>
            <a:lstStyle/>
            <a:p>
              <a:endParaRPr lang="en-US"/>
            </a:p>
          </p:txBody>
        </p:sp>
        <p:sp>
          <p:nvSpPr>
            <p:cNvPr id="141363" name="Line 54"/>
            <p:cNvSpPr>
              <a:spLocks noChangeShapeType="1"/>
            </p:cNvSpPr>
            <p:nvPr/>
          </p:nvSpPr>
          <p:spPr bwMode="auto">
            <a:xfrm flipV="1">
              <a:off x="3428" y="184"/>
              <a:ext cx="1" cy="3648"/>
            </a:xfrm>
            <a:prstGeom prst="line">
              <a:avLst/>
            </a:prstGeom>
            <a:noFill/>
            <a:ln w="15875">
              <a:solidFill>
                <a:srgbClr val="000000"/>
              </a:solidFill>
              <a:round/>
              <a:headEnd/>
              <a:tailEnd/>
            </a:ln>
          </p:spPr>
          <p:txBody>
            <a:bodyPr/>
            <a:lstStyle/>
            <a:p>
              <a:endParaRPr lang="en-US"/>
            </a:p>
          </p:txBody>
        </p:sp>
        <p:sp>
          <p:nvSpPr>
            <p:cNvPr id="141364" name="Rectangle 55"/>
            <p:cNvSpPr>
              <a:spLocks noChangeArrowheads="1"/>
            </p:cNvSpPr>
            <p:nvPr/>
          </p:nvSpPr>
          <p:spPr bwMode="auto">
            <a:xfrm>
              <a:off x="1119" y="-18"/>
              <a:ext cx="19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Host</a:t>
              </a:r>
              <a:endParaRPr lang="en-US" sz="1400">
                <a:latin typeface="Constantia" pitchFamily="18" charset="0"/>
              </a:endParaRPr>
            </a:p>
          </p:txBody>
        </p:sp>
        <p:sp>
          <p:nvSpPr>
            <p:cNvPr id="141365" name="Rectangle 56"/>
            <p:cNvSpPr>
              <a:spLocks noChangeArrowheads="1"/>
            </p:cNvSpPr>
            <p:nvPr/>
          </p:nvSpPr>
          <p:spPr bwMode="auto">
            <a:xfrm>
              <a:off x="2232" y="-18"/>
              <a:ext cx="173"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Hub</a:t>
              </a:r>
              <a:endParaRPr lang="en-US" sz="1400">
                <a:latin typeface="Constantia" pitchFamily="18" charset="0"/>
              </a:endParaRPr>
            </a:p>
          </p:txBody>
        </p:sp>
        <p:sp>
          <p:nvSpPr>
            <p:cNvPr id="141366" name="Rectangle 57"/>
            <p:cNvSpPr>
              <a:spLocks noChangeArrowheads="1"/>
            </p:cNvSpPr>
            <p:nvPr/>
          </p:nvSpPr>
          <p:spPr bwMode="auto">
            <a:xfrm>
              <a:off x="3222" y="-18"/>
              <a:ext cx="276"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 De</a:t>
              </a:r>
              <a:endParaRPr lang="en-US" sz="1400">
                <a:latin typeface="Constantia" pitchFamily="18" charset="0"/>
              </a:endParaRPr>
            </a:p>
          </p:txBody>
        </p:sp>
        <p:sp>
          <p:nvSpPr>
            <p:cNvPr id="141367" name="Rectangle 58"/>
            <p:cNvSpPr>
              <a:spLocks noChangeArrowheads="1"/>
            </p:cNvSpPr>
            <p:nvPr/>
          </p:nvSpPr>
          <p:spPr bwMode="auto">
            <a:xfrm>
              <a:off x="3469" y="-18"/>
              <a:ext cx="167"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vice</a:t>
              </a:r>
              <a:endParaRPr lang="en-US" sz="1400">
                <a:latin typeface="Constantia" pitchFamily="18" charset="0"/>
              </a:endParaRPr>
            </a:p>
          </p:txBody>
        </p:sp>
        <p:sp>
          <p:nvSpPr>
            <p:cNvPr id="141368" name="Rectangle 59"/>
            <p:cNvSpPr>
              <a:spLocks noChangeArrowheads="1"/>
            </p:cNvSpPr>
            <p:nvPr/>
          </p:nvSpPr>
          <p:spPr bwMode="auto">
            <a:xfrm>
              <a:off x="933" y="341"/>
              <a:ext cx="6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a:t>
              </a:r>
              <a:endParaRPr lang="en-US" sz="1400">
                <a:latin typeface="Constantia" pitchFamily="18" charset="0"/>
              </a:endParaRPr>
            </a:p>
          </p:txBody>
        </p:sp>
        <p:sp>
          <p:nvSpPr>
            <p:cNvPr id="141369" name="Rectangle 60"/>
            <p:cNvSpPr>
              <a:spLocks noChangeArrowheads="1"/>
            </p:cNvSpPr>
            <p:nvPr/>
          </p:nvSpPr>
          <p:spPr bwMode="auto">
            <a:xfrm>
              <a:off x="985" y="341"/>
              <a:ext cx="10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ok</a:t>
              </a:r>
              <a:endParaRPr lang="en-US" sz="1400">
                <a:latin typeface="Constantia" pitchFamily="18" charset="0"/>
              </a:endParaRPr>
            </a:p>
          </p:txBody>
        </p:sp>
        <p:sp>
          <p:nvSpPr>
            <p:cNvPr id="141370" name="Rectangle 61"/>
            <p:cNvSpPr>
              <a:spLocks noChangeArrowheads="1"/>
            </p:cNvSpPr>
            <p:nvPr/>
          </p:nvSpPr>
          <p:spPr bwMode="auto">
            <a:xfrm>
              <a:off x="1077" y="341"/>
              <a:ext cx="95"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en</a:t>
              </a:r>
              <a:endParaRPr lang="en-US" sz="1400">
                <a:latin typeface="Constantia" pitchFamily="18" charset="0"/>
              </a:endParaRPr>
            </a:p>
          </p:txBody>
        </p:sp>
        <p:sp>
          <p:nvSpPr>
            <p:cNvPr id="141371" name="Rectangle 62"/>
            <p:cNvSpPr>
              <a:spLocks noChangeArrowheads="1"/>
            </p:cNvSpPr>
            <p:nvPr/>
          </p:nvSpPr>
          <p:spPr bwMode="auto">
            <a:xfrm>
              <a:off x="943" y="507"/>
              <a:ext cx="24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Data0</a:t>
              </a:r>
              <a:endParaRPr lang="en-US" sz="1400">
                <a:latin typeface="Constantia" pitchFamily="18" charset="0"/>
              </a:endParaRPr>
            </a:p>
          </p:txBody>
        </p:sp>
        <p:sp>
          <p:nvSpPr>
            <p:cNvPr id="141372" name="Rectangle 63"/>
            <p:cNvSpPr>
              <a:spLocks noChangeArrowheads="1"/>
            </p:cNvSpPr>
            <p:nvPr/>
          </p:nvSpPr>
          <p:spPr bwMode="auto">
            <a:xfrm>
              <a:off x="2387" y="839"/>
              <a:ext cx="73" cy="12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a:t>
              </a:r>
              <a:endParaRPr lang="en-US" sz="1400">
                <a:latin typeface="Constantia" pitchFamily="18" charset="0"/>
              </a:endParaRPr>
            </a:p>
          </p:txBody>
        </p:sp>
        <p:sp>
          <p:nvSpPr>
            <p:cNvPr id="141373" name="Rectangle 64"/>
            <p:cNvSpPr>
              <a:spLocks noChangeArrowheads="1"/>
            </p:cNvSpPr>
            <p:nvPr/>
          </p:nvSpPr>
          <p:spPr bwMode="auto">
            <a:xfrm>
              <a:off x="2449" y="839"/>
              <a:ext cx="14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CK</a:t>
              </a:r>
              <a:endParaRPr lang="en-US" sz="1400">
                <a:latin typeface="Constantia" pitchFamily="18" charset="0"/>
              </a:endParaRPr>
            </a:p>
          </p:txBody>
        </p:sp>
        <p:sp>
          <p:nvSpPr>
            <p:cNvPr id="141374" name="Rectangle 65"/>
            <p:cNvSpPr>
              <a:spLocks noChangeArrowheads="1"/>
            </p:cNvSpPr>
            <p:nvPr/>
          </p:nvSpPr>
          <p:spPr bwMode="auto">
            <a:xfrm>
              <a:off x="3490" y="1575"/>
              <a:ext cx="73"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a:t>
              </a:r>
              <a:endParaRPr lang="en-US" sz="1400">
                <a:latin typeface="Constantia" pitchFamily="18" charset="0"/>
              </a:endParaRPr>
            </a:p>
          </p:txBody>
        </p:sp>
        <p:sp>
          <p:nvSpPr>
            <p:cNvPr id="141375" name="Rectangle 66"/>
            <p:cNvSpPr>
              <a:spLocks noChangeArrowheads="1"/>
            </p:cNvSpPr>
            <p:nvPr/>
          </p:nvSpPr>
          <p:spPr bwMode="auto">
            <a:xfrm>
              <a:off x="3552" y="1575"/>
              <a:ext cx="14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CK</a:t>
              </a:r>
              <a:endParaRPr lang="en-US" sz="1400">
                <a:latin typeface="Constantia" pitchFamily="18" charset="0"/>
              </a:endParaRPr>
            </a:p>
          </p:txBody>
        </p:sp>
        <p:sp>
          <p:nvSpPr>
            <p:cNvPr id="141376" name="Rectangle 67"/>
            <p:cNvSpPr>
              <a:spLocks noChangeArrowheads="1"/>
            </p:cNvSpPr>
            <p:nvPr/>
          </p:nvSpPr>
          <p:spPr bwMode="auto">
            <a:xfrm>
              <a:off x="933" y="1999"/>
              <a:ext cx="6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a:t>
              </a:r>
              <a:endParaRPr lang="en-US" sz="1400">
                <a:latin typeface="Constantia" pitchFamily="18" charset="0"/>
              </a:endParaRPr>
            </a:p>
          </p:txBody>
        </p:sp>
        <p:sp>
          <p:nvSpPr>
            <p:cNvPr id="141377" name="Rectangle 68"/>
            <p:cNvSpPr>
              <a:spLocks noChangeArrowheads="1"/>
            </p:cNvSpPr>
            <p:nvPr/>
          </p:nvSpPr>
          <p:spPr bwMode="auto">
            <a:xfrm>
              <a:off x="985" y="1999"/>
              <a:ext cx="10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ok</a:t>
              </a:r>
              <a:endParaRPr lang="en-US" sz="1400">
                <a:latin typeface="Constantia" pitchFamily="18" charset="0"/>
              </a:endParaRPr>
            </a:p>
          </p:txBody>
        </p:sp>
        <p:sp>
          <p:nvSpPr>
            <p:cNvPr id="141378" name="Rectangle 69"/>
            <p:cNvSpPr>
              <a:spLocks noChangeArrowheads="1"/>
            </p:cNvSpPr>
            <p:nvPr/>
          </p:nvSpPr>
          <p:spPr bwMode="auto">
            <a:xfrm>
              <a:off x="1077" y="1999"/>
              <a:ext cx="95"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en</a:t>
              </a:r>
              <a:endParaRPr lang="en-US" sz="1400">
                <a:latin typeface="Constantia" pitchFamily="18" charset="0"/>
              </a:endParaRPr>
            </a:p>
          </p:txBody>
        </p:sp>
        <p:sp>
          <p:nvSpPr>
            <p:cNvPr id="141379" name="Rectangle 70"/>
            <p:cNvSpPr>
              <a:spLocks noChangeArrowheads="1"/>
            </p:cNvSpPr>
            <p:nvPr/>
          </p:nvSpPr>
          <p:spPr bwMode="auto">
            <a:xfrm>
              <a:off x="943" y="2165"/>
              <a:ext cx="241"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Data1</a:t>
              </a:r>
              <a:endParaRPr lang="en-US" sz="1400">
                <a:latin typeface="Constantia" pitchFamily="18" charset="0"/>
              </a:endParaRPr>
            </a:p>
          </p:txBody>
        </p:sp>
        <p:sp>
          <p:nvSpPr>
            <p:cNvPr id="141380" name="Rectangle 71"/>
            <p:cNvSpPr>
              <a:spLocks noChangeArrowheads="1"/>
            </p:cNvSpPr>
            <p:nvPr/>
          </p:nvSpPr>
          <p:spPr bwMode="auto">
            <a:xfrm>
              <a:off x="3490" y="3233"/>
              <a:ext cx="73"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a:t>
              </a:r>
              <a:endParaRPr lang="en-US" sz="1400">
                <a:latin typeface="Constantia" pitchFamily="18" charset="0"/>
              </a:endParaRPr>
            </a:p>
          </p:txBody>
        </p:sp>
        <p:sp>
          <p:nvSpPr>
            <p:cNvPr id="141381" name="Rectangle 72"/>
            <p:cNvSpPr>
              <a:spLocks noChangeArrowheads="1"/>
            </p:cNvSpPr>
            <p:nvPr/>
          </p:nvSpPr>
          <p:spPr bwMode="auto">
            <a:xfrm>
              <a:off x="3552" y="3233"/>
              <a:ext cx="140"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CK</a:t>
              </a:r>
              <a:endParaRPr lang="en-US" sz="1400">
                <a:latin typeface="Constantia" pitchFamily="18" charset="0"/>
              </a:endParaRPr>
            </a:p>
          </p:txBody>
        </p:sp>
        <p:sp>
          <p:nvSpPr>
            <p:cNvPr id="141382" name="Freeform 73"/>
            <p:cNvSpPr>
              <a:spLocks/>
            </p:cNvSpPr>
            <p:nvPr/>
          </p:nvSpPr>
          <p:spPr bwMode="auto">
            <a:xfrm>
              <a:off x="727" y="1934"/>
              <a:ext cx="20" cy="65"/>
            </a:xfrm>
            <a:custGeom>
              <a:avLst/>
              <a:gdLst>
                <a:gd name="T0" fmla="*/ 0 w 2"/>
                <a:gd name="T1" fmla="*/ 0 h 7"/>
                <a:gd name="T2" fmla="*/ 1 w 2"/>
                <a:gd name="T3" fmla="*/ 7 h 7"/>
                <a:gd name="T4" fmla="*/ 2 w 2"/>
                <a:gd name="T5" fmla="*/ 0 h 7"/>
                <a:gd name="T6" fmla="*/ 1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5875">
              <a:solidFill>
                <a:srgbClr val="000000"/>
              </a:solidFill>
              <a:prstDash val="solid"/>
              <a:round/>
              <a:headEnd/>
              <a:tailEnd/>
            </a:ln>
          </p:spPr>
          <p:txBody>
            <a:bodyPr/>
            <a:lstStyle/>
            <a:p>
              <a:endParaRPr lang="en-US"/>
            </a:p>
          </p:txBody>
        </p:sp>
        <p:sp>
          <p:nvSpPr>
            <p:cNvPr id="141383" name="Freeform 74"/>
            <p:cNvSpPr>
              <a:spLocks/>
            </p:cNvSpPr>
            <p:nvPr/>
          </p:nvSpPr>
          <p:spPr bwMode="auto">
            <a:xfrm>
              <a:off x="727" y="1934"/>
              <a:ext cx="20" cy="65"/>
            </a:xfrm>
            <a:custGeom>
              <a:avLst/>
              <a:gdLst>
                <a:gd name="T0" fmla="*/ 0 w 20"/>
                <a:gd name="T1" fmla="*/ 0 h 65"/>
                <a:gd name="T2" fmla="*/ 10 w 20"/>
                <a:gd name="T3" fmla="*/ 65 h 65"/>
                <a:gd name="T4" fmla="*/ 20 w 20"/>
                <a:gd name="T5" fmla="*/ 0 h 65"/>
                <a:gd name="T6" fmla="*/ 10 w 20"/>
                <a:gd name="T7" fmla="*/ 0 h 65"/>
                <a:gd name="T8" fmla="*/ 0 w 20"/>
                <a:gd name="T9" fmla="*/ 0 h 65"/>
                <a:gd name="T10" fmla="*/ 0 60000 65536"/>
                <a:gd name="T11" fmla="*/ 0 60000 65536"/>
                <a:gd name="T12" fmla="*/ 0 60000 65536"/>
                <a:gd name="T13" fmla="*/ 0 60000 65536"/>
                <a:gd name="T14" fmla="*/ 0 60000 65536"/>
                <a:gd name="T15" fmla="*/ 0 w 20"/>
                <a:gd name="T16" fmla="*/ 0 h 65"/>
                <a:gd name="T17" fmla="*/ 20 w 20"/>
                <a:gd name="T18" fmla="*/ 65 h 65"/>
              </a:gdLst>
              <a:ahLst/>
              <a:cxnLst>
                <a:cxn ang="T10">
                  <a:pos x="T0" y="T1"/>
                </a:cxn>
                <a:cxn ang="T11">
                  <a:pos x="T2" y="T3"/>
                </a:cxn>
                <a:cxn ang="T12">
                  <a:pos x="T4" y="T5"/>
                </a:cxn>
                <a:cxn ang="T13">
                  <a:pos x="T6" y="T7"/>
                </a:cxn>
                <a:cxn ang="T14">
                  <a:pos x="T8" y="T9"/>
                </a:cxn>
              </a:cxnLst>
              <a:rect l="T15" t="T16" r="T17" b="T18"/>
              <a:pathLst>
                <a:path w="20" h="65">
                  <a:moveTo>
                    <a:pt x="0" y="0"/>
                  </a:moveTo>
                  <a:lnTo>
                    <a:pt x="10" y="65"/>
                  </a:lnTo>
                  <a:lnTo>
                    <a:pt x="20" y="0"/>
                  </a:lnTo>
                  <a:lnTo>
                    <a:pt x="10"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41384" name="Line 75"/>
            <p:cNvSpPr>
              <a:spLocks noChangeShapeType="1"/>
            </p:cNvSpPr>
            <p:nvPr/>
          </p:nvSpPr>
          <p:spPr bwMode="auto">
            <a:xfrm flipV="1">
              <a:off x="737" y="1179"/>
              <a:ext cx="1" cy="755"/>
            </a:xfrm>
            <a:prstGeom prst="line">
              <a:avLst/>
            </a:prstGeom>
            <a:noFill/>
            <a:ln w="15875">
              <a:solidFill>
                <a:srgbClr val="000000"/>
              </a:solidFill>
              <a:round/>
              <a:headEnd/>
              <a:tailEnd/>
            </a:ln>
          </p:spPr>
          <p:txBody>
            <a:bodyPr/>
            <a:lstStyle/>
            <a:p>
              <a:endParaRPr lang="en-US"/>
            </a:p>
          </p:txBody>
        </p:sp>
        <p:sp>
          <p:nvSpPr>
            <p:cNvPr id="141385" name="Rectangle 76"/>
            <p:cNvSpPr>
              <a:spLocks noChangeArrowheads="1"/>
            </p:cNvSpPr>
            <p:nvPr/>
          </p:nvSpPr>
          <p:spPr bwMode="auto">
            <a:xfrm>
              <a:off x="634" y="977"/>
              <a:ext cx="212" cy="126"/>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Time</a:t>
              </a:r>
              <a:endParaRPr lang="en-US" sz="1400">
                <a:latin typeface="Constantia" pitchFamily="18" charset="0"/>
              </a:endParaRPr>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381000" y="533400"/>
            <a:ext cx="8229600" cy="1143000"/>
          </a:xfrm>
        </p:spPr>
        <p:txBody>
          <a:bodyPr/>
          <a:lstStyle/>
          <a:p>
            <a:r>
              <a:rPr lang="en-US" b="1" smtClean="0"/>
              <a:t>Isochronous Traffic on USB</a:t>
            </a:r>
            <a:endParaRPr lang="en-US" smtClean="0"/>
          </a:p>
        </p:txBody>
      </p:sp>
      <p:sp>
        <p:nvSpPr>
          <p:cNvPr id="3" name="Content Placeholder 2"/>
          <p:cNvSpPr>
            <a:spLocks noGrp="1"/>
          </p:cNvSpPr>
          <p:nvPr>
            <p:ph idx="1"/>
          </p:nvPr>
        </p:nvSpPr>
        <p:spPr>
          <a:xfrm>
            <a:off x="228600" y="1935163"/>
            <a:ext cx="8610600" cy="4770437"/>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 One of the key objectives of the USB is to support the transfer of isochronous data. </a:t>
            </a:r>
          </a:p>
          <a:p>
            <a:pPr marL="274320" indent="-274320" fontAlgn="auto">
              <a:spcAft>
                <a:spcPts val="0"/>
              </a:spcAft>
              <a:buClr>
                <a:schemeClr val="accent3"/>
              </a:buClr>
              <a:buFont typeface="Wingdings 2"/>
              <a:buChar char=""/>
              <a:defRPr/>
            </a:pPr>
            <a:r>
              <a:rPr lang="en-US" dirty="0" smtClean="0"/>
              <a:t>Devices that generates or receives isochronous data require a time reference to control the sampling process. </a:t>
            </a:r>
          </a:p>
          <a:p>
            <a:pPr marL="274320" indent="-274320" fontAlgn="auto">
              <a:spcAft>
                <a:spcPts val="0"/>
              </a:spcAft>
              <a:buClr>
                <a:schemeClr val="accent3"/>
              </a:buClr>
              <a:buFont typeface="Wingdings 2"/>
              <a:buChar char=""/>
              <a:defRPr/>
            </a:pPr>
            <a:r>
              <a:rPr lang="en-US" dirty="0" smtClean="0"/>
              <a:t>To provide this reference. Transmission over the USB is divided into frames of equal length. </a:t>
            </a:r>
          </a:p>
          <a:p>
            <a:pPr marL="274320" indent="-274320" fontAlgn="auto">
              <a:spcAft>
                <a:spcPts val="0"/>
              </a:spcAft>
              <a:buClr>
                <a:schemeClr val="accent3"/>
              </a:buClr>
              <a:buFont typeface="Wingdings 2"/>
              <a:buChar char=""/>
              <a:defRPr/>
            </a:pPr>
            <a:r>
              <a:rPr lang="en-US" dirty="0" smtClean="0"/>
              <a:t>A frame is 1ms long for low-and full-speed data. </a:t>
            </a:r>
          </a:p>
          <a:p>
            <a:pPr marL="274320" indent="-274320" fontAlgn="auto">
              <a:spcAft>
                <a:spcPts val="0"/>
              </a:spcAft>
              <a:buClr>
                <a:schemeClr val="accent3"/>
              </a:buClr>
              <a:buFont typeface="Wingdings 2"/>
              <a:buChar char=""/>
              <a:defRPr/>
            </a:pPr>
            <a:r>
              <a:rPr lang="en-US" dirty="0" smtClean="0"/>
              <a:t>The root hub generates a Start of Frame control packet (SOF) precisely once every 1 ms to mark the beginning of a new frame.</a:t>
            </a:r>
          </a:p>
          <a:p>
            <a:pPr marL="274320" indent="-274320" fontAlgn="auto">
              <a:spcAft>
                <a:spcPts val="0"/>
              </a:spcAft>
              <a:buClr>
                <a:schemeClr val="accent3"/>
              </a:buClr>
              <a:buFont typeface="Wingdings 2"/>
              <a:buChar char=""/>
              <a:defRPr/>
            </a:pPr>
            <a:r>
              <a:rPr lang="en-US" dirty="0" smtClean="0"/>
              <a:t>The arrival of an SOF packet at any device constitutes a regular clock signal that the device can use for its own purposes. </a:t>
            </a:r>
          </a:p>
          <a:p>
            <a:pPr marL="274320" indent="-274320" fontAlgn="auto">
              <a:spcAft>
                <a:spcPts val="0"/>
              </a:spcAft>
              <a:buClr>
                <a:schemeClr val="accent3"/>
              </a:buClr>
              <a:buFont typeface="Wingdings 2"/>
              <a:buChar char=""/>
              <a:defRPr/>
            </a:pPr>
            <a:r>
              <a:rPr lang="en-US" dirty="0" smtClean="0"/>
              <a:t>To assist devices that may need longer periods of time, the SOF packet carries an 11-bit frame number. </a:t>
            </a:r>
          </a:p>
          <a:p>
            <a:pPr marL="274320" indent="-274320" fontAlgn="auto">
              <a:spcAft>
                <a:spcPts val="0"/>
              </a:spcAft>
              <a:buClr>
                <a:schemeClr val="accent3"/>
              </a:buClr>
              <a:buFont typeface="Wingdings 2"/>
              <a:buChar char=""/>
              <a:defRPr/>
            </a:pPr>
            <a:r>
              <a:rPr lang="en-US" dirty="0" smtClean="0"/>
              <a:t>Following each SOF packet, the host carries out input and output transfers for isochronous devices. </a:t>
            </a:r>
          </a:p>
          <a:p>
            <a:pPr marL="274320" indent="-274320" fontAlgn="auto">
              <a:spcAft>
                <a:spcPts val="0"/>
              </a:spcAft>
              <a:buClr>
                <a:schemeClr val="accent3"/>
              </a:buClr>
              <a:buFont typeface="Wingdings 2"/>
              <a:buChar char=""/>
              <a:defRPr/>
            </a:pPr>
            <a:r>
              <a:rPr lang="en-US" dirty="0" smtClean="0"/>
              <a:t>This means that each device will have an opportunity for an input or output transfer once every 1 ms.</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r>
              <a:rPr lang="en-US" b="1" smtClean="0"/>
              <a:t>Electrical Characteristics</a:t>
            </a:r>
            <a:endParaRPr lang="en-US" smtClean="0"/>
          </a:p>
        </p:txBody>
      </p:sp>
      <p:sp>
        <p:nvSpPr>
          <p:cNvPr id="3" name="Content Placeholder 2"/>
          <p:cNvSpPr>
            <a:spLocks noGrp="1"/>
          </p:cNvSpPr>
          <p:nvPr>
            <p:ph idx="1"/>
          </p:nvPr>
        </p:nvSpPr>
        <p:spPr/>
        <p:txBody>
          <a:bodyPr>
            <a:normAutofit fontScale="92500"/>
          </a:bodyPr>
          <a:lstStyle/>
          <a:p>
            <a:pPr marL="274320" indent="-274320" fontAlgn="auto">
              <a:spcAft>
                <a:spcPts val="0"/>
              </a:spcAft>
              <a:buClr>
                <a:schemeClr val="accent3"/>
              </a:buClr>
              <a:buFont typeface="Wingdings 2"/>
              <a:buChar char=""/>
              <a:defRPr/>
            </a:pPr>
            <a:r>
              <a:rPr lang="en-US" dirty="0" smtClean="0"/>
              <a:t>The cables used for USB connections consist of four wires. </a:t>
            </a:r>
          </a:p>
          <a:p>
            <a:pPr marL="274320" indent="-274320" fontAlgn="auto">
              <a:spcAft>
                <a:spcPts val="0"/>
              </a:spcAft>
              <a:buClr>
                <a:schemeClr val="accent3"/>
              </a:buClr>
              <a:buFont typeface="Wingdings 2"/>
              <a:buChar char=""/>
              <a:defRPr/>
            </a:pPr>
            <a:r>
              <a:rPr lang="en-US" dirty="0" smtClean="0"/>
              <a:t>Two are used to carry power, +5V and Ground. </a:t>
            </a:r>
          </a:p>
          <a:p>
            <a:pPr marL="640080" lvl="1" indent="-246888" fontAlgn="auto">
              <a:spcAft>
                <a:spcPts val="0"/>
              </a:spcAft>
              <a:buFont typeface="Wingdings 2"/>
              <a:buChar char=""/>
              <a:defRPr/>
            </a:pPr>
            <a:r>
              <a:rPr lang="en-US" dirty="0" smtClean="0"/>
              <a:t>Thus, a hub or an I/O device may be powered directly from the bus, or it may have its own external power connection. </a:t>
            </a:r>
          </a:p>
          <a:p>
            <a:pPr marL="274320" indent="-274320" fontAlgn="auto">
              <a:spcAft>
                <a:spcPts val="0"/>
              </a:spcAft>
              <a:buClr>
                <a:schemeClr val="accent3"/>
              </a:buClr>
              <a:buFont typeface="Wingdings 2"/>
              <a:buChar char=""/>
              <a:defRPr/>
            </a:pPr>
            <a:r>
              <a:rPr lang="en-US" dirty="0" smtClean="0"/>
              <a:t>The other two wires are used to carry data. </a:t>
            </a:r>
          </a:p>
          <a:p>
            <a:pPr marL="274320" indent="-274320" fontAlgn="auto">
              <a:spcAft>
                <a:spcPts val="0"/>
              </a:spcAft>
              <a:buClr>
                <a:schemeClr val="accent3"/>
              </a:buClr>
              <a:buFont typeface="Wingdings 2"/>
              <a:buChar char=""/>
              <a:defRPr/>
            </a:pPr>
            <a:r>
              <a:rPr lang="en-US" dirty="0" smtClean="0"/>
              <a:t>Different signaling schemes are used for different speeds of transmission. </a:t>
            </a:r>
          </a:p>
          <a:p>
            <a:pPr marL="640080" lvl="1" indent="-246888" fontAlgn="auto">
              <a:spcAft>
                <a:spcPts val="0"/>
              </a:spcAft>
              <a:buFont typeface="Wingdings 2"/>
              <a:buChar char=""/>
              <a:defRPr/>
            </a:pPr>
            <a:r>
              <a:rPr lang="en-US" dirty="0" smtClean="0"/>
              <a:t>At low speed, 1s and 0s are transmitted by sending a high voltage state (5V) on one or the other o the two signal wires. For high-speed links, differential transmission is used.</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Synchronous bus</a:t>
            </a:r>
            <a:endParaRPr lang="en-IN" dirty="0"/>
          </a:p>
        </p:txBody>
      </p:sp>
      <p:sp>
        <p:nvSpPr>
          <p:cNvPr id="3" name="Content Placeholder 2"/>
          <p:cNvSpPr>
            <a:spLocks noGrp="1"/>
          </p:cNvSpPr>
          <p:nvPr>
            <p:ph idx="1"/>
          </p:nvPr>
        </p:nvSpPr>
        <p:spPr>
          <a:xfrm>
            <a:off x="381000" y="1676400"/>
            <a:ext cx="8458200" cy="5029199"/>
          </a:xfrm>
        </p:spPr>
        <p:txBody>
          <a:bodyPr/>
          <a:lstStyle/>
          <a:p>
            <a:r>
              <a:rPr lang="en-US" dirty="0" smtClean="0">
                <a:solidFill>
                  <a:schemeClr val="accent2"/>
                </a:solidFill>
              </a:rPr>
              <a:t>The device that is allowed to initiate transfers on the bus at any given time is called the bus master. </a:t>
            </a:r>
          </a:p>
          <a:p>
            <a:r>
              <a:rPr lang="en-US" dirty="0" smtClean="0"/>
              <a:t>The device addressed by the master is referred to as a slave or target.</a:t>
            </a:r>
          </a:p>
          <a:p>
            <a:r>
              <a:rPr lang="en-US" dirty="0" smtClean="0"/>
              <a:t>In a synchronous bus, all devices derive timing information from a common clock line.</a:t>
            </a:r>
          </a:p>
          <a:p>
            <a:r>
              <a:rPr lang="en-US" dirty="0" smtClean="0"/>
              <a:t>Equally spaced pulses on clock line define equal time interval.</a:t>
            </a:r>
          </a:p>
          <a:p>
            <a:r>
              <a:rPr lang="en-US" dirty="0" smtClean="0"/>
              <a:t>Each of these intervals constitutes a bus cycle during which one data transfer can take place. </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200" y="76200"/>
            <a:ext cx="8305800" cy="1143000"/>
          </a:xfrm>
        </p:spPr>
        <p:txBody>
          <a:bodyPr/>
          <a:lstStyle/>
          <a:p>
            <a:pPr fontAlgn="auto">
              <a:spcAft>
                <a:spcPts val="0"/>
              </a:spcAft>
              <a:defRPr/>
            </a:pPr>
            <a:r>
              <a:rPr lang="en-US" dirty="0"/>
              <a:t>Interrupts (contd..)</a:t>
            </a:r>
          </a:p>
        </p:txBody>
      </p:sp>
      <p:sp>
        <p:nvSpPr>
          <p:cNvPr id="27650" name="Rectangle 14"/>
          <p:cNvSpPr>
            <a:spLocks noChangeArrowheads="1"/>
          </p:cNvSpPr>
          <p:nvPr/>
        </p:nvSpPr>
        <p:spPr bwMode="auto">
          <a:xfrm>
            <a:off x="5067300" y="1255713"/>
            <a:ext cx="1503363"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Interrupt Service routine</a:t>
            </a:r>
            <a:endParaRPr lang="en-US" sz="2400">
              <a:latin typeface="Constantia" pitchFamily="18" charset="0"/>
            </a:endParaRPr>
          </a:p>
        </p:txBody>
      </p:sp>
      <p:sp>
        <p:nvSpPr>
          <p:cNvPr id="27651" name="Rectangle 17"/>
          <p:cNvSpPr>
            <a:spLocks noChangeArrowheads="1"/>
          </p:cNvSpPr>
          <p:nvPr/>
        </p:nvSpPr>
        <p:spPr bwMode="auto">
          <a:xfrm>
            <a:off x="3065463" y="1255713"/>
            <a:ext cx="63976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Program 1</a:t>
            </a:r>
            <a:endParaRPr lang="en-US" sz="2400">
              <a:latin typeface="Constantia" pitchFamily="18" charset="0"/>
            </a:endParaRPr>
          </a:p>
        </p:txBody>
      </p:sp>
      <p:grpSp>
        <p:nvGrpSpPr>
          <p:cNvPr id="27652" name="Group 56"/>
          <p:cNvGrpSpPr>
            <a:grpSpLocks/>
          </p:cNvGrpSpPr>
          <p:nvPr/>
        </p:nvGrpSpPr>
        <p:grpSpPr bwMode="auto">
          <a:xfrm>
            <a:off x="1508125" y="1539875"/>
            <a:ext cx="5627688" cy="2309813"/>
            <a:chOff x="950" y="1257"/>
            <a:chExt cx="3545" cy="1455"/>
          </a:xfrm>
        </p:grpSpPr>
        <p:sp>
          <p:nvSpPr>
            <p:cNvPr id="27654" name="Rectangle 4"/>
            <p:cNvSpPr>
              <a:spLocks noChangeArrowheads="1"/>
            </p:cNvSpPr>
            <p:nvPr/>
          </p:nvSpPr>
          <p:spPr bwMode="auto">
            <a:xfrm>
              <a:off x="1038" y="2045"/>
              <a:ext cx="16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here</a:t>
              </a:r>
              <a:endParaRPr lang="en-US" sz="2400">
                <a:latin typeface="Constantia" pitchFamily="18" charset="0"/>
              </a:endParaRPr>
            </a:p>
          </p:txBody>
        </p:sp>
        <p:sp>
          <p:nvSpPr>
            <p:cNvPr id="27655" name="Rectangle 5"/>
            <p:cNvSpPr>
              <a:spLocks noChangeArrowheads="1"/>
            </p:cNvSpPr>
            <p:nvPr/>
          </p:nvSpPr>
          <p:spPr bwMode="auto">
            <a:xfrm>
              <a:off x="950" y="1848"/>
              <a:ext cx="33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Interrupt</a:t>
              </a:r>
              <a:endParaRPr lang="en-US" sz="2400">
                <a:latin typeface="Constantia" pitchFamily="18" charset="0"/>
              </a:endParaRPr>
            </a:p>
          </p:txBody>
        </p:sp>
        <p:sp>
          <p:nvSpPr>
            <p:cNvPr id="27656" name="Rectangle 6"/>
            <p:cNvSpPr>
              <a:spLocks noChangeArrowheads="1"/>
            </p:cNvSpPr>
            <p:nvPr/>
          </p:nvSpPr>
          <p:spPr bwMode="auto">
            <a:xfrm>
              <a:off x="994" y="1947"/>
              <a:ext cx="25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occurs</a:t>
              </a:r>
              <a:endParaRPr lang="en-US" sz="2400">
                <a:latin typeface="Constantia" pitchFamily="18" charset="0"/>
              </a:endParaRPr>
            </a:p>
          </p:txBody>
        </p:sp>
        <p:sp>
          <p:nvSpPr>
            <p:cNvPr id="27657" name="Freeform 7"/>
            <p:cNvSpPr>
              <a:spLocks/>
            </p:cNvSpPr>
            <p:nvPr/>
          </p:nvSpPr>
          <p:spPr bwMode="auto">
            <a:xfrm>
              <a:off x="1453" y="2001"/>
              <a:ext cx="66" cy="33"/>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p:spPr>
          <p:txBody>
            <a:bodyPr/>
            <a:lstStyle/>
            <a:p>
              <a:endParaRPr lang="en-US"/>
            </a:p>
          </p:txBody>
        </p:sp>
        <p:sp>
          <p:nvSpPr>
            <p:cNvPr id="27658" name="Freeform 8"/>
            <p:cNvSpPr>
              <a:spLocks/>
            </p:cNvSpPr>
            <p:nvPr/>
          </p:nvSpPr>
          <p:spPr bwMode="auto">
            <a:xfrm>
              <a:off x="1453" y="2001"/>
              <a:ext cx="66" cy="33"/>
            </a:xfrm>
            <a:custGeom>
              <a:avLst/>
              <a:gdLst>
                <a:gd name="T0" fmla="*/ 0 w 66"/>
                <a:gd name="T1" fmla="*/ 33 h 33"/>
                <a:gd name="T2" fmla="*/ 66 w 66"/>
                <a:gd name="T3" fmla="*/ 22 h 33"/>
                <a:gd name="T4" fmla="*/ 0 w 66"/>
                <a:gd name="T5" fmla="*/ 0 h 33"/>
                <a:gd name="T6" fmla="*/ 0 w 66"/>
                <a:gd name="T7" fmla="*/ 22 h 33"/>
                <a:gd name="T8" fmla="*/ 0 w 66"/>
                <a:gd name="T9" fmla="*/ 33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27659" name="Line 9"/>
            <p:cNvSpPr>
              <a:spLocks noChangeShapeType="1"/>
            </p:cNvSpPr>
            <p:nvPr/>
          </p:nvSpPr>
          <p:spPr bwMode="auto">
            <a:xfrm flipH="1">
              <a:off x="1344" y="2023"/>
              <a:ext cx="109" cy="1"/>
            </a:xfrm>
            <a:prstGeom prst="line">
              <a:avLst/>
            </a:prstGeom>
            <a:noFill/>
            <a:ln w="17463">
              <a:solidFill>
                <a:srgbClr val="000000"/>
              </a:solidFill>
              <a:round/>
              <a:headEnd/>
              <a:tailEnd/>
            </a:ln>
          </p:spPr>
          <p:txBody>
            <a:bodyPr/>
            <a:lstStyle/>
            <a:p>
              <a:endParaRPr lang="en-US"/>
            </a:p>
          </p:txBody>
        </p:sp>
        <p:sp>
          <p:nvSpPr>
            <p:cNvPr id="27660" name="Rectangle 10"/>
            <p:cNvSpPr>
              <a:spLocks noChangeArrowheads="1"/>
            </p:cNvSpPr>
            <p:nvPr/>
          </p:nvSpPr>
          <p:spPr bwMode="auto">
            <a:xfrm>
              <a:off x="1606" y="2516"/>
              <a:ext cx="8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M</a:t>
              </a:r>
              <a:endParaRPr lang="en-US" sz="2400">
                <a:latin typeface="Constantia" pitchFamily="18" charset="0"/>
              </a:endParaRPr>
            </a:p>
          </p:txBody>
        </p:sp>
        <p:sp>
          <p:nvSpPr>
            <p:cNvPr id="27661" name="Rectangle 11"/>
            <p:cNvSpPr>
              <a:spLocks noChangeArrowheads="1"/>
            </p:cNvSpPr>
            <p:nvPr/>
          </p:nvSpPr>
          <p:spPr bwMode="auto">
            <a:xfrm>
              <a:off x="1661" y="1947"/>
              <a:ext cx="27" cy="115"/>
            </a:xfrm>
            <a:prstGeom prst="rect">
              <a:avLst/>
            </a:prstGeom>
            <a:noFill/>
            <a:ln w="9525">
              <a:noFill/>
              <a:miter lim="800000"/>
              <a:headEnd/>
              <a:tailEnd/>
            </a:ln>
          </p:spPr>
          <p:txBody>
            <a:bodyPr wrap="none" lIns="0" tIns="0" rIns="0" bIns="0">
              <a:spAutoFit/>
            </a:bodyPr>
            <a:lstStyle/>
            <a:p>
              <a:r>
                <a:rPr lang="en-US" sz="1200" i="1">
                  <a:solidFill>
                    <a:srgbClr val="000000"/>
                  </a:solidFill>
                  <a:latin typeface="Nimbus Roman No9 L"/>
                </a:rPr>
                <a:t>i</a:t>
              </a:r>
              <a:endParaRPr lang="en-US" sz="2400">
                <a:latin typeface="Constantia" pitchFamily="18" charset="0"/>
              </a:endParaRPr>
            </a:p>
          </p:txBody>
        </p:sp>
        <p:sp>
          <p:nvSpPr>
            <p:cNvPr id="27662" name="Rectangle 12"/>
            <p:cNvSpPr>
              <a:spLocks noChangeArrowheads="1"/>
            </p:cNvSpPr>
            <p:nvPr/>
          </p:nvSpPr>
          <p:spPr bwMode="auto">
            <a:xfrm>
              <a:off x="1639" y="1575"/>
              <a:ext cx="4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2</a:t>
              </a:r>
              <a:endParaRPr lang="en-US" sz="2400">
                <a:latin typeface="Constantia" pitchFamily="18" charset="0"/>
              </a:endParaRPr>
            </a:p>
          </p:txBody>
        </p:sp>
        <p:sp>
          <p:nvSpPr>
            <p:cNvPr id="27663" name="Rectangle 13"/>
            <p:cNvSpPr>
              <a:spLocks noChangeArrowheads="1"/>
            </p:cNvSpPr>
            <p:nvPr/>
          </p:nvSpPr>
          <p:spPr bwMode="auto">
            <a:xfrm>
              <a:off x="1650" y="1389"/>
              <a:ext cx="4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1</a:t>
              </a:r>
              <a:endParaRPr lang="en-US" sz="2400">
                <a:latin typeface="Constantia" pitchFamily="18" charset="0"/>
              </a:endParaRPr>
            </a:p>
          </p:txBody>
        </p:sp>
        <p:sp>
          <p:nvSpPr>
            <p:cNvPr id="27664" name="Line 15"/>
            <p:cNvSpPr>
              <a:spLocks noChangeShapeType="1"/>
            </p:cNvSpPr>
            <p:nvPr/>
          </p:nvSpPr>
          <p:spPr bwMode="auto">
            <a:xfrm flipH="1">
              <a:off x="3620" y="1826"/>
              <a:ext cx="875" cy="1"/>
            </a:xfrm>
            <a:prstGeom prst="line">
              <a:avLst/>
            </a:prstGeom>
            <a:noFill/>
            <a:ln w="17463">
              <a:solidFill>
                <a:srgbClr val="C00000"/>
              </a:solidFill>
              <a:round/>
              <a:headEnd/>
              <a:tailEnd/>
            </a:ln>
          </p:spPr>
          <p:txBody>
            <a:bodyPr/>
            <a:lstStyle/>
            <a:p>
              <a:endParaRPr lang="en-US"/>
            </a:p>
          </p:txBody>
        </p:sp>
        <p:sp>
          <p:nvSpPr>
            <p:cNvPr id="27665" name="Line 19"/>
            <p:cNvSpPr>
              <a:spLocks noChangeShapeType="1"/>
            </p:cNvSpPr>
            <p:nvPr/>
          </p:nvSpPr>
          <p:spPr bwMode="auto">
            <a:xfrm flipH="1">
              <a:off x="1979" y="1640"/>
              <a:ext cx="886" cy="1"/>
            </a:xfrm>
            <a:prstGeom prst="line">
              <a:avLst/>
            </a:prstGeom>
            <a:noFill/>
            <a:ln w="17463">
              <a:solidFill>
                <a:srgbClr val="C00000"/>
              </a:solidFill>
              <a:round/>
              <a:headEnd/>
              <a:tailEnd/>
            </a:ln>
          </p:spPr>
          <p:txBody>
            <a:bodyPr/>
            <a:lstStyle/>
            <a:p>
              <a:endParaRPr lang="en-US"/>
            </a:p>
          </p:txBody>
        </p:sp>
        <p:sp>
          <p:nvSpPr>
            <p:cNvPr id="27666" name="Line 20"/>
            <p:cNvSpPr>
              <a:spLocks noChangeShapeType="1"/>
            </p:cNvSpPr>
            <p:nvPr/>
          </p:nvSpPr>
          <p:spPr bwMode="auto">
            <a:xfrm flipH="1">
              <a:off x="1979" y="2023"/>
              <a:ext cx="886" cy="1"/>
            </a:xfrm>
            <a:prstGeom prst="line">
              <a:avLst/>
            </a:prstGeom>
            <a:noFill/>
            <a:ln w="17463">
              <a:solidFill>
                <a:srgbClr val="C00000"/>
              </a:solidFill>
              <a:round/>
              <a:headEnd/>
              <a:tailEnd/>
            </a:ln>
          </p:spPr>
          <p:txBody>
            <a:bodyPr/>
            <a:lstStyle/>
            <a:p>
              <a:endParaRPr lang="en-US"/>
            </a:p>
          </p:txBody>
        </p:sp>
        <p:sp>
          <p:nvSpPr>
            <p:cNvPr id="27667" name="Line 21"/>
            <p:cNvSpPr>
              <a:spLocks noChangeShapeType="1"/>
            </p:cNvSpPr>
            <p:nvPr/>
          </p:nvSpPr>
          <p:spPr bwMode="auto">
            <a:xfrm flipH="1">
              <a:off x="1979" y="2209"/>
              <a:ext cx="886" cy="1"/>
            </a:xfrm>
            <a:prstGeom prst="line">
              <a:avLst/>
            </a:prstGeom>
            <a:noFill/>
            <a:ln w="17463">
              <a:solidFill>
                <a:srgbClr val="C00000"/>
              </a:solidFill>
              <a:round/>
              <a:headEnd/>
              <a:tailEnd/>
            </a:ln>
          </p:spPr>
          <p:txBody>
            <a:bodyPr/>
            <a:lstStyle/>
            <a:p>
              <a:endParaRPr lang="en-US"/>
            </a:p>
          </p:txBody>
        </p:sp>
        <p:sp>
          <p:nvSpPr>
            <p:cNvPr id="27668" name="Freeform 22"/>
            <p:cNvSpPr>
              <a:spLocks/>
            </p:cNvSpPr>
            <p:nvPr/>
          </p:nvSpPr>
          <p:spPr bwMode="auto">
            <a:xfrm>
              <a:off x="2416" y="1399"/>
              <a:ext cx="11" cy="33"/>
            </a:xfrm>
            <a:custGeom>
              <a:avLst/>
              <a:gdLst>
                <a:gd name="T0" fmla="*/ 0 w 1"/>
                <a:gd name="T1" fmla="*/ 0 h 3"/>
                <a:gd name="T2" fmla="*/ 0 w 1"/>
                <a:gd name="T3" fmla="*/ 3 h 3"/>
                <a:gd name="T4" fmla="*/ 1 w 1"/>
                <a:gd name="T5" fmla="*/ 0 h 3"/>
                <a:gd name="T6" fmla="*/ 0 w 1"/>
                <a:gd name="T7" fmla="*/ 0 h 3"/>
                <a:gd name="T8" fmla="*/ 0 60000 65536"/>
                <a:gd name="T9" fmla="*/ 0 60000 65536"/>
                <a:gd name="T10" fmla="*/ 0 60000 65536"/>
                <a:gd name="T11" fmla="*/ 0 60000 65536"/>
                <a:gd name="T12" fmla="*/ 0 w 1"/>
                <a:gd name="T13" fmla="*/ 0 h 3"/>
                <a:gd name="T14" fmla="*/ 1 w 1"/>
                <a:gd name="T15" fmla="*/ 3 h 3"/>
              </a:gdLst>
              <a:ahLst/>
              <a:cxnLst>
                <a:cxn ang="T8">
                  <a:pos x="T0" y="T1"/>
                </a:cxn>
                <a:cxn ang="T9">
                  <a:pos x="T2" y="T3"/>
                </a:cxn>
                <a:cxn ang="T10">
                  <a:pos x="T4" y="T5"/>
                </a:cxn>
                <a:cxn ang="T11">
                  <a:pos x="T6" y="T7"/>
                </a:cxn>
              </a:cxnLst>
              <a:rect l="T12" t="T13" r="T14" b="T15"/>
              <a:pathLst>
                <a:path w="1" h="3">
                  <a:moveTo>
                    <a:pt x="0" y="0"/>
                  </a:moveTo>
                  <a:lnTo>
                    <a:pt x="0" y="3"/>
                  </a:lnTo>
                  <a:lnTo>
                    <a:pt x="1" y="0"/>
                  </a:lnTo>
                  <a:lnTo>
                    <a:pt x="0" y="0"/>
                  </a:lnTo>
                </a:path>
              </a:pathLst>
            </a:custGeom>
            <a:noFill/>
            <a:ln w="17463">
              <a:solidFill>
                <a:srgbClr val="000000"/>
              </a:solidFill>
              <a:prstDash val="solid"/>
              <a:round/>
              <a:headEnd/>
              <a:tailEnd/>
            </a:ln>
          </p:spPr>
          <p:txBody>
            <a:bodyPr/>
            <a:lstStyle/>
            <a:p>
              <a:endParaRPr lang="en-US"/>
            </a:p>
          </p:txBody>
        </p:sp>
        <p:sp>
          <p:nvSpPr>
            <p:cNvPr id="27669" name="Freeform 23"/>
            <p:cNvSpPr>
              <a:spLocks/>
            </p:cNvSpPr>
            <p:nvPr/>
          </p:nvSpPr>
          <p:spPr bwMode="auto">
            <a:xfrm>
              <a:off x="2416" y="1399"/>
              <a:ext cx="11" cy="33"/>
            </a:xfrm>
            <a:custGeom>
              <a:avLst/>
              <a:gdLst>
                <a:gd name="T0" fmla="*/ 0 w 11"/>
                <a:gd name="T1" fmla="*/ 0 h 33"/>
                <a:gd name="T2" fmla="*/ 0 w 11"/>
                <a:gd name="T3" fmla="*/ 33 h 33"/>
                <a:gd name="T4" fmla="*/ 11 w 11"/>
                <a:gd name="T5" fmla="*/ 0 h 33"/>
                <a:gd name="T6" fmla="*/ 0 w 11"/>
                <a:gd name="T7" fmla="*/ 0 h 33"/>
                <a:gd name="T8" fmla="*/ 0 w 11"/>
                <a:gd name="T9" fmla="*/ 0 h 33"/>
                <a:gd name="T10" fmla="*/ 0 60000 65536"/>
                <a:gd name="T11" fmla="*/ 0 60000 65536"/>
                <a:gd name="T12" fmla="*/ 0 60000 65536"/>
                <a:gd name="T13" fmla="*/ 0 60000 65536"/>
                <a:gd name="T14" fmla="*/ 0 60000 65536"/>
                <a:gd name="T15" fmla="*/ 0 w 11"/>
                <a:gd name="T16" fmla="*/ 0 h 33"/>
                <a:gd name="T17" fmla="*/ 11 w 11"/>
                <a:gd name="T18" fmla="*/ 33 h 33"/>
              </a:gdLst>
              <a:ahLst/>
              <a:cxnLst>
                <a:cxn ang="T10">
                  <a:pos x="T0" y="T1"/>
                </a:cxn>
                <a:cxn ang="T11">
                  <a:pos x="T2" y="T3"/>
                </a:cxn>
                <a:cxn ang="T12">
                  <a:pos x="T4" y="T5"/>
                </a:cxn>
                <a:cxn ang="T13">
                  <a:pos x="T6" y="T7"/>
                </a:cxn>
                <a:cxn ang="T14">
                  <a:pos x="T8" y="T9"/>
                </a:cxn>
              </a:cxnLst>
              <a:rect l="T15" t="T16" r="T17" b="T18"/>
              <a:pathLst>
                <a:path w="11" h="33">
                  <a:moveTo>
                    <a:pt x="0" y="0"/>
                  </a:moveTo>
                  <a:lnTo>
                    <a:pt x="0" y="33"/>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7670" name="Freeform 24"/>
            <p:cNvSpPr>
              <a:spLocks/>
            </p:cNvSpPr>
            <p:nvPr/>
          </p:nvSpPr>
          <p:spPr bwMode="auto">
            <a:xfrm>
              <a:off x="1847" y="1257"/>
              <a:ext cx="569" cy="1455"/>
            </a:xfrm>
            <a:custGeom>
              <a:avLst/>
              <a:gdLst>
                <a:gd name="T0" fmla="*/ 52 w 52"/>
                <a:gd name="T1" fmla="*/ 13 h 133"/>
                <a:gd name="T2" fmla="*/ 52 w 52"/>
                <a:gd name="T3" fmla="*/ 12 h 133"/>
                <a:gd name="T4" fmla="*/ 52 w 52"/>
                <a:gd name="T5" fmla="*/ 0 h 133"/>
                <a:gd name="T6" fmla="*/ 41 w 52"/>
                <a:gd name="T7" fmla="*/ 0 h 133"/>
                <a:gd name="T8" fmla="*/ 12 w 52"/>
                <a:gd name="T9" fmla="*/ 0 h 133"/>
                <a:gd name="T10" fmla="*/ 0 w 52"/>
                <a:gd name="T11" fmla="*/ 0 h 133"/>
                <a:gd name="T12" fmla="*/ 0 w 52"/>
                <a:gd name="T13" fmla="*/ 12 h 133"/>
                <a:gd name="T14" fmla="*/ 0 w 52"/>
                <a:gd name="T15" fmla="*/ 121 h 133"/>
                <a:gd name="T16" fmla="*/ 0 w 52"/>
                <a:gd name="T17" fmla="*/ 133 h 133"/>
                <a:gd name="T18" fmla="*/ 12 w 52"/>
                <a:gd name="T19" fmla="*/ 133 h 133"/>
                <a:gd name="T20" fmla="*/ 41 w 52"/>
                <a:gd name="T21" fmla="*/ 133 h 133"/>
                <a:gd name="T22" fmla="*/ 52 w 52"/>
                <a:gd name="T23" fmla="*/ 133 h 133"/>
                <a:gd name="T24" fmla="*/ 52 w 52"/>
                <a:gd name="T25" fmla="*/ 121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33"/>
                <a:gd name="T41" fmla="*/ 52 w 52"/>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33">
                  <a:moveTo>
                    <a:pt x="52" y="13"/>
                  </a:moveTo>
                  <a:lnTo>
                    <a:pt x="52" y="12"/>
                  </a:lnTo>
                  <a:lnTo>
                    <a:pt x="52" y="0"/>
                  </a:lnTo>
                  <a:lnTo>
                    <a:pt x="41" y="0"/>
                  </a:lnTo>
                  <a:lnTo>
                    <a:pt x="12" y="0"/>
                  </a:lnTo>
                  <a:lnTo>
                    <a:pt x="0" y="0"/>
                  </a:lnTo>
                  <a:lnTo>
                    <a:pt x="0" y="12"/>
                  </a:lnTo>
                  <a:lnTo>
                    <a:pt x="0" y="121"/>
                  </a:lnTo>
                  <a:lnTo>
                    <a:pt x="0" y="133"/>
                  </a:lnTo>
                  <a:lnTo>
                    <a:pt x="12" y="133"/>
                  </a:lnTo>
                  <a:lnTo>
                    <a:pt x="41" y="133"/>
                  </a:lnTo>
                  <a:lnTo>
                    <a:pt x="52" y="133"/>
                  </a:lnTo>
                  <a:lnTo>
                    <a:pt x="52" y="121"/>
                  </a:lnTo>
                </a:path>
              </a:pathLst>
            </a:custGeom>
            <a:noFill/>
            <a:ln w="17463">
              <a:solidFill>
                <a:srgbClr val="000000"/>
              </a:solidFill>
              <a:prstDash val="solid"/>
              <a:round/>
              <a:headEnd/>
              <a:tailEnd/>
            </a:ln>
          </p:spPr>
          <p:txBody>
            <a:bodyPr/>
            <a:lstStyle/>
            <a:p>
              <a:endParaRPr lang="en-US"/>
            </a:p>
          </p:txBody>
        </p:sp>
        <p:sp>
          <p:nvSpPr>
            <p:cNvPr id="27671" name="Freeform 25"/>
            <p:cNvSpPr>
              <a:spLocks/>
            </p:cNvSpPr>
            <p:nvPr/>
          </p:nvSpPr>
          <p:spPr bwMode="auto">
            <a:xfrm>
              <a:off x="4046" y="1585"/>
              <a:ext cx="22" cy="44"/>
            </a:xfrm>
            <a:custGeom>
              <a:avLst/>
              <a:gdLst>
                <a:gd name="T0" fmla="*/ 0 w 2"/>
                <a:gd name="T1" fmla="*/ 0 h 4"/>
                <a:gd name="T2" fmla="*/ 1 w 2"/>
                <a:gd name="T3" fmla="*/ 4 h 4"/>
                <a:gd name="T4" fmla="*/ 2 w 2"/>
                <a:gd name="T5" fmla="*/ 0 h 4"/>
                <a:gd name="T6" fmla="*/ 1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7463">
              <a:solidFill>
                <a:srgbClr val="000000"/>
              </a:solidFill>
              <a:prstDash val="solid"/>
              <a:round/>
              <a:headEnd/>
              <a:tailEnd/>
            </a:ln>
          </p:spPr>
          <p:txBody>
            <a:bodyPr/>
            <a:lstStyle/>
            <a:p>
              <a:endParaRPr lang="en-US"/>
            </a:p>
          </p:txBody>
        </p:sp>
        <p:sp>
          <p:nvSpPr>
            <p:cNvPr id="27672" name="Freeform 26"/>
            <p:cNvSpPr>
              <a:spLocks/>
            </p:cNvSpPr>
            <p:nvPr/>
          </p:nvSpPr>
          <p:spPr bwMode="auto">
            <a:xfrm>
              <a:off x="4046" y="1585"/>
              <a:ext cx="22" cy="44"/>
            </a:xfrm>
            <a:custGeom>
              <a:avLst/>
              <a:gdLst>
                <a:gd name="T0" fmla="*/ 0 w 22"/>
                <a:gd name="T1" fmla="*/ 0 h 44"/>
                <a:gd name="T2" fmla="*/ 11 w 22"/>
                <a:gd name="T3" fmla="*/ 44 h 44"/>
                <a:gd name="T4" fmla="*/ 22 w 22"/>
                <a:gd name="T5" fmla="*/ 0 h 44"/>
                <a:gd name="T6" fmla="*/ 11 w 22"/>
                <a:gd name="T7" fmla="*/ 0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11" y="44"/>
                  </a:lnTo>
                  <a:lnTo>
                    <a:pt x="22"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7673" name="Freeform 27"/>
            <p:cNvSpPr>
              <a:spLocks/>
            </p:cNvSpPr>
            <p:nvPr/>
          </p:nvSpPr>
          <p:spPr bwMode="auto">
            <a:xfrm>
              <a:off x="2919" y="1454"/>
              <a:ext cx="1138" cy="569"/>
            </a:xfrm>
            <a:custGeom>
              <a:avLst/>
              <a:gdLst>
                <a:gd name="T0" fmla="*/ 104 w 104"/>
                <a:gd name="T1" fmla="*/ 12 h 52"/>
                <a:gd name="T2" fmla="*/ 104 w 104"/>
                <a:gd name="T3" fmla="*/ 11 h 52"/>
                <a:gd name="T4" fmla="*/ 104 w 104"/>
                <a:gd name="T5" fmla="*/ 0 h 52"/>
                <a:gd name="T6" fmla="*/ 93 w 104"/>
                <a:gd name="T7" fmla="*/ 0 h 52"/>
                <a:gd name="T8" fmla="*/ 41 w 104"/>
                <a:gd name="T9" fmla="*/ 0 h 52"/>
                <a:gd name="T10" fmla="*/ 29 w 104"/>
                <a:gd name="T11" fmla="*/ 0 h 52"/>
                <a:gd name="T12" fmla="*/ 29 w 104"/>
                <a:gd name="T13" fmla="*/ 11 h 52"/>
                <a:gd name="T14" fmla="*/ 29 w 104"/>
                <a:gd name="T15" fmla="*/ 40 h 52"/>
                <a:gd name="T16" fmla="*/ 29 w 104"/>
                <a:gd name="T17" fmla="*/ 52 h 52"/>
                <a:gd name="T18" fmla="*/ 18 w 104"/>
                <a:gd name="T19" fmla="*/ 52 h 52"/>
                <a:gd name="T20" fmla="*/ 0 w 104"/>
                <a:gd name="T21" fmla="*/ 52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52"/>
                <a:gd name="T35" fmla="*/ 104 w 104"/>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52">
                  <a:moveTo>
                    <a:pt x="104" y="12"/>
                  </a:moveTo>
                  <a:lnTo>
                    <a:pt x="104" y="11"/>
                  </a:lnTo>
                  <a:lnTo>
                    <a:pt x="104" y="0"/>
                  </a:lnTo>
                  <a:lnTo>
                    <a:pt x="93" y="0"/>
                  </a:lnTo>
                  <a:lnTo>
                    <a:pt x="41" y="0"/>
                  </a:lnTo>
                  <a:lnTo>
                    <a:pt x="29" y="0"/>
                  </a:lnTo>
                  <a:lnTo>
                    <a:pt x="29" y="11"/>
                  </a:lnTo>
                  <a:lnTo>
                    <a:pt x="29" y="40"/>
                  </a:lnTo>
                  <a:lnTo>
                    <a:pt x="29" y="52"/>
                  </a:lnTo>
                  <a:lnTo>
                    <a:pt x="18" y="52"/>
                  </a:lnTo>
                  <a:lnTo>
                    <a:pt x="0" y="52"/>
                  </a:lnTo>
                </a:path>
              </a:pathLst>
            </a:custGeom>
            <a:noFill/>
            <a:ln w="17463">
              <a:solidFill>
                <a:srgbClr val="000000"/>
              </a:solidFill>
              <a:prstDash val="solid"/>
              <a:round/>
              <a:headEnd/>
              <a:tailEnd/>
            </a:ln>
          </p:spPr>
          <p:txBody>
            <a:bodyPr/>
            <a:lstStyle/>
            <a:p>
              <a:endParaRPr lang="en-US"/>
            </a:p>
          </p:txBody>
        </p:sp>
        <p:sp>
          <p:nvSpPr>
            <p:cNvPr id="27674" name="Freeform 28"/>
            <p:cNvSpPr>
              <a:spLocks/>
            </p:cNvSpPr>
            <p:nvPr/>
          </p:nvSpPr>
          <p:spPr bwMode="auto">
            <a:xfrm>
              <a:off x="2941" y="2187"/>
              <a:ext cx="66" cy="33"/>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p:spPr>
          <p:txBody>
            <a:bodyPr/>
            <a:lstStyle/>
            <a:p>
              <a:endParaRPr lang="en-US"/>
            </a:p>
          </p:txBody>
        </p:sp>
        <p:sp>
          <p:nvSpPr>
            <p:cNvPr id="27675" name="Freeform 29"/>
            <p:cNvSpPr>
              <a:spLocks/>
            </p:cNvSpPr>
            <p:nvPr/>
          </p:nvSpPr>
          <p:spPr bwMode="auto">
            <a:xfrm>
              <a:off x="2941" y="2187"/>
              <a:ext cx="66" cy="33"/>
            </a:xfrm>
            <a:custGeom>
              <a:avLst/>
              <a:gdLst>
                <a:gd name="T0" fmla="*/ 66 w 66"/>
                <a:gd name="T1" fmla="*/ 0 h 33"/>
                <a:gd name="T2" fmla="*/ 0 w 66"/>
                <a:gd name="T3" fmla="*/ 22 h 33"/>
                <a:gd name="T4" fmla="*/ 66 w 66"/>
                <a:gd name="T5" fmla="*/ 33 h 33"/>
                <a:gd name="T6" fmla="*/ 66 w 66"/>
                <a:gd name="T7" fmla="*/ 22 h 33"/>
                <a:gd name="T8" fmla="*/ 6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prstDash val="solid"/>
              <a:round/>
              <a:headEnd/>
              <a:tailEnd/>
            </a:ln>
          </p:spPr>
          <p:txBody>
            <a:bodyPr/>
            <a:lstStyle/>
            <a:p>
              <a:endParaRPr lang="en-US"/>
            </a:p>
          </p:txBody>
        </p:sp>
        <p:sp>
          <p:nvSpPr>
            <p:cNvPr id="27676" name="Freeform 30"/>
            <p:cNvSpPr>
              <a:spLocks/>
            </p:cNvSpPr>
            <p:nvPr/>
          </p:nvSpPr>
          <p:spPr bwMode="auto">
            <a:xfrm>
              <a:off x="3007" y="2209"/>
              <a:ext cx="1050" cy="317"/>
            </a:xfrm>
            <a:custGeom>
              <a:avLst/>
              <a:gdLst>
                <a:gd name="T0" fmla="*/ 0 w 96"/>
                <a:gd name="T1" fmla="*/ 0 h 29"/>
                <a:gd name="T2" fmla="*/ 10 w 96"/>
                <a:gd name="T3" fmla="*/ 0 h 29"/>
                <a:gd name="T4" fmla="*/ 21 w 96"/>
                <a:gd name="T5" fmla="*/ 0 h 29"/>
                <a:gd name="T6" fmla="*/ 21 w 96"/>
                <a:gd name="T7" fmla="*/ 11 h 29"/>
                <a:gd name="T8" fmla="*/ 21 w 96"/>
                <a:gd name="T9" fmla="*/ 17 h 29"/>
                <a:gd name="T10" fmla="*/ 21 w 96"/>
                <a:gd name="T11" fmla="*/ 29 h 29"/>
                <a:gd name="T12" fmla="*/ 33 w 96"/>
                <a:gd name="T13" fmla="*/ 29 h 29"/>
                <a:gd name="T14" fmla="*/ 85 w 96"/>
                <a:gd name="T15" fmla="*/ 29 h 29"/>
                <a:gd name="T16" fmla="*/ 96 w 96"/>
                <a:gd name="T17" fmla="*/ 29 h 29"/>
                <a:gd name="T18" fmla="*/ 96 w 96"/>
                <a:gd name="T19" fmla="*/ 17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29"/>
                <a:gd name="T32" fmla="*/ 96 w 96"/>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29">
                  <a:moveTo>
                    <a:pt x="0" y="0"/>
                  </a:moveTo>
                  <a:lnTo>
                    <a:pt x="10" y="0"/>
                  </a:lnTo>
                  <a:lnTo>
                    <a:pt x="21" y="0"/>
                  </a:lnTo>
                  <a:lnTo>
                    <a:pt x="21" y="11"/>
                  </a:lnTo>
                  <a:lnTo>
                    <a:pt x="21" y="17"/>
                  </a:lnTo>
                  <a:lnTo>
                    <a:pt x="21" y="29"/>
                  </a:lnTo>
                  <a:lnTo>
                    <a:pt x="33" y="29"/>
                  </a:lnTo>
                  <a:lnTo>
                    <a:pt x="85" y="29"/>
                  </a:lnTo>
                  <a:lnTo>
                    <a:pt x="96" y="29"/>
                  </a:lnTo>
                  <a:lnTo>
                    <a:pt x="96" y="17"/>
                  </a:lnTo>
                </a:path>
              </a:pathLst>
            </a:custGeom>
            <a:noFill/>
            <a:ln w="17463">
              <a:solidFill>
                <a:srgbClr val="000000"/>
              </a:solidFill>
              <a:prstDash val="solid"/>
              <a:round/>
              <a:headEnd/>
              <a:tailEnd/>
            </a:ln>
          </p:spPr>
          <p:txBody>
            <a:bodyPr/>
            <a:lstStyle/>
            <a:p>
              <a:endParaRPr lang="en-US"/>
            </a:p>
          </p:txBody>
        </p:sp>
        <p:sp>
          <p:nvSpPr>
            <p:cNvPr id="27677" name="Freeform 31"/>
            <p:cNvSpPr>
              <a:spLocks/>
            </p:cNvSpPr>
            <p:nvPr/>
          </p:nvSpPr>
          <p:spPr bwMode="auto">
            <a:xfrm>
              <a:off x="4046" y="2187"/>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78" name="Freeform 32"/>
            <p:cNvSpPr>
              <a:spLocks/>
            </p:cNvSpPr>
            <p:nvPr/>
          </p:nvSpPr>
          <p:spPr bwMode="auto">
            <a:xfrm>
              <a:off x="4057" y="2198"/>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79" name="Freeform 33"/>
            <p:cNvSpPr>
              <a:spLocks/>
            </p:cNvSpPr>
            <p:nvPr/>
          </p:nvSpPr>
          <p:spPr bwMode="auto">
            <a:xfrm>
              <a:off x="4046" y="2099"/>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0" name="Freeform 34"/>
            <p:cNvSpPr>
              <a:spLocks/>
            </p:cNvSpPr>
            <p:nvPr/>
          </p:nvSpPr>
          <p:spPr bwMode="auto">
            <a:xfrm>
              <a:off x="4057" y="2110"/>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81" name="Freeform 35"/>
            <p:cNvSpPr>
              <a:spLocks/>
            </p:cNvSpPr>
            <p:nvPr/>
          </p:nvSpPr>
          <p:spPr bwMode="auto">
            <a:xfrm>
              <a:off x="4046" y="2012"/>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2" name="Freeform 36"/>
            <p:cNvSpPr>
              <a:spLocks/>
            </p:cNvSpPr>
            <p:nvPr/>
          </p:nvSpPr>
          <p:spPr bwMode="auto">
            <a:xfrm>
              <a:off x="4057" y="2023"/>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83" name="Freeform 37"/>
            <p:cNvSpPr>
              <a:spLocks/>
            </p:cNvSpPr>
            <p:nvPr/>
          </p:nvSpPr>
          <p:spPr bwMode="auto">
            <a:xfrm>
              <a:off x="2405" y="1891"/>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4" name="Freeform 38"/>
            <p:cNvSpPr>
              <a:spLocks/>
            </p:cNvSpPr>
            <p:nvPr/>
          </p:nvSpPr>
          <p:spPr bwMode="auto">
            <a:xfrm>
              <a:off x="2416" y="1902"/>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85" name="Freeform 39"/>
            <p:cNvSpPr>
              <a:spLocks/>
            </p:cNvSpPr>
            <p:nvPr/>
          </p:nvSpPr>
          <p:spPr bwMode="auto">
            <a:xfrm>
              <a:off x="2405" y="1815"/>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6" name="Freeform 40"/>
            <p:cNvSpPr>
              <a:spLocks/>
            </p:cNvSpPr>
            <p:nvPr/>
          </p:nvSpPr>
          <p:spPr bwMode="auto">
            <a:xfrm>
              <a:off x="2416" y="1826"/>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87" name="Freeform 41"/>
            <p:cNvSpPr>
              <a:spLocks/>
            </p:cNvSpPr>
            <p:nvPr/>
          </p:nvSpPr>
          <p:spPr bwMode="auto">
            <a:xfrm>
              <a:off x="2405" y="1738"/>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8" name="Freeform 42"/>
            <p:cNvSpPr>
              <a:spLocks/>
            </p:cNvSpPr>
            <p:nvPr/>
          </p:nvSpPr>
          <p:spPr bwMode="auto">
            <a:xfrm>
              <a:off x="2416" y="1749"/>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89" name="Freeform 43"/>
            <p:cNvSpPr>
              <a:spLocks/>
            </p:cNvSpPr>
            <p:nvPr/>
          </p:nvSpPr>
          <p:spPr bwMode="auto">
            <a:xfrm>
              <a:off x="2405" y="2460"/>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0" name="Freeform 44"/>
            <p:cNvSpPr>
              <a:spLocks/>
            </p:cNvSpPr>
            <p:nvPr/>
          </p:nvSpPr>
          <p:spPr bwMode="auto">
            <a:xfrm>
              <a:off x="2416" y="2471"/>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91" name="Freeform 45"/>
            <p:cNvSpPr>
              <a:spLocks/>
            </p:cNvSpPr>
            <p:nvPr/>
          </p:nvSpPr>
          <p:spPr bwMode="auto">
            <a:xfrm>
              <a:off x="2405" y="2384"/>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2" name="Freeform 46"/>
            <p:cNvSpPr>
              <a:spLocks/>
            </p:cNvSpPr>
            <p:nvPr/>
          </p:nvSpPr>
          <p:spPr bwMode="auto">
            <a:xfrm>
              <a:off x="2416" y="2395"/>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93" name="Freeform 47"/>
            <p:cNvSpPr>
              <a:spLocks/>
            </p:cNvSpPr>
            <p:nvPr/>
          </p:nvSpPr>
          <p:spPr bwMode="auto">
            <a:xfrm>
              <a:off x="2405" y="2307"/>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4" name="Freeform 48"/>
            <p:cNvSpPr>
              <a:spLocks/>
            </p:cNvSpPr>
            <p:nvPr/>
          </p:nvSpPr>
          <p:spPr bwMode="auto">
            <a:xfrm>
              <a:off x="2416" y="2318"/>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p:spPr>
          <p:txBody>
            <a:bodyPr/>
            <a:lstStyle/>
            <a:p>
              <a:endParaRPr lang="en-US"/>
            </a:p>
          </p:txBody>
        </p:sp>
        <p:sp>
          <p:nvSpPr>
            <p:cNvPr id="27695" name="Rectangle 49"/>
            <p:cNvSpPr>
              <a:spLocks noChangeArrowheads="1"/>
            </p:cNvSpPr>
            <p:nvPr/>
          </p:nvSpPr>
          <p:spPr bwMode="auto">
            <a:xfrm>
              <a:off x="1497" y="2133"/>
              <a:ext cx="27" cy="115"/>
            </a:xfrm>
            <a:prstGeom prst="rect">
              <a:avLst/>
            </a:prstGeom>
            <a:noFill/>
            <a:ln w="9525">
              <a:noFill/>
              <a:miter lim="800000"/>
              <a:headEnd/>
              <a:tailEnd/>
            </a:ln>
          </p:spPr>
          <p:txBody>
            <a:bodyPr wrap="none" lIns="0" tIns="0" rIns="0" bIns="0">
              <a:spAutoFit/>
            </a:bodyPr>
            <a:lstStyle/>
            <a:p>
              <a:r>
                <a:rPr lang="en-US" sz="1200" i="1">
                  <a:solidFill>
                    <a:srgbClr val="000000"/>
                  </a:solidFill>
                  <a:latin typeface="Nimbus Roman No9 L"/>
                </a:rPr>
                <a:t>i</a:t>
              </a:r>
              <a:endParaRPr lang="en-US" sz="2400">
                <a:latin typeface="Constantia" pitchFamily="18" charset="0"/>
              </a:endParaRPr>
            </a:p>
          </p:txBody>
        </p:sp>
        <p:sp>
          <p:nvSpPr>
            <p:cNvPr id="27696" name="Rectangle 50"/>
            <p:cNvSpPr>
              <a:spLocks noChangeArrowheads="1"/>
            </p:cNvSpPr>
            <p:nvPr/>
          </p:nvSpPr>
          <p:spPr bwMode="auto">
            <a:xfrm>
              <a:off x="1628" y="2133"/>
              <a:ext cx="4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1</a:t>
              </a:r>
              <a:endParaRPr lang="en-US" sz="2400">
                <a:latin typeface="Constantia" pitchFamily="18" charset="0"/>
              </a:endParaRPr>
            </a:p>
          </p:txBody>
        </p:sp>
        <p:sp>
          <p:nvSpPr>
            <p:cNvPr id="27697" name="Rectangle 51"/>
            <p:cNvSpPr>
              <a:spLocks noChangeArrowheads="1"/>
            </p:cNvSpPr>
            <p:nvPr/>
          </p:nvSpPr>
          <p:spPr bwMode="auto">
            <a:xfrm>
              <a:off x="1552" y="2133"/>
              <a:ext cx="5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t>
              </a:r>
              <a:endParaRPr lang="en-US" sz="2400">
                <a:latin typeface="Constantia" pitchFamily="18" charset="0"/>
              </a:endParaRPr>
            </a:p>
          </p:txBody>
        </p:sp>
        <p:sp>
          <p:nvSpPr>
            <p:cNvPr id="27698" name="Line 52"/>
            <p:cNvSpPr>
              <a:spLocks noChangeShapeType="1"/>
            </p:cNvSpPr>
            <p:nvPr/>
          </p:nvSpPr>
          <p:spPr bwMode="auto">
            <a:xfrm flipH="1">
              <a:off x="1979" y="1454"/>
              <a:ext cx="886" cy="1"/>
            </a:xfrm>
            <a:prstGeom prst="line">
              <a:avLst/>
            </a:prstGeom>
            <a:noFill/>
            <a:ln w="17463">
              <a:solidFill>
                <a:srgbClr val="C00000"/>
              </a:solidFill>
              <a:round/>
              <a:headEnd/>
              <a:tailEnd/>
            </a:ln>
          </p:spPr>
          <p:txBody>
            <a:bodyPr/>
            <a:lstStyle/>
            <a:p>
              <a:endParaRPr lang="en-US"/>
            </a:p>
          </p:txBody>
        </p:sp>
        <p:sp>
          <p:nvSpPr>
            <p:cNvPr id="27699" name="Line 53"/>
            <p:cNvSpPr>
              <a:spLocks noChangeShapeType="1"/>
            </p:cNvSpPr>
            <p:nvPr/>
          </p:nvSpPr>
          <p:spPr bwMode="auto">
            <a:xfrm flipH="1">
              <a:off x="1979" y="2581"/>
              <a:ext cx="886" cy="1"/>
            </a:xfrm>
            <a:prstGeom prst="line">
              <a:avLst/>
            </a:prstGeom>
            <a:noFill/>
            <a:ln w="17463">
              <a:solidFill>
                <a:srgbClr val="C00000"/>
              </a:solidFill>
              <a:round/>
              <a:headEnd/>
              <a:tailEnd/>
            </a:ln>
          </p:spPr>
          <p:txBody>
            <a:bodyPr/>
            <a:lstStyle/>
            <a:p>
              <a:endParaRPr lang="en-US"/>
            </a:p>
          </p:txBody>
        </p:sp>
        <p:sp>
          <p:nvSpPr>
            <p:cNvPr id="27700" name="Line 54"/>
            <p:cNvSpPr>
              <a:spLocks noChangeShapeType="1"/>
            </p:cNvSpPr>
            <p:nvPr/>
          </p:nvSpPr>
          <p:spPr bwMode="auto">
            <a:xfrm flipH="1">
              <a:off x="3620" y="1640"/>
              <a:ext cx="875" cy="1"/>
            </a:xfrm>
            <a:prstGeom prst="line">
              <a:avLst/>
            </a:prstGeom>
            <a:noFill/>
            <a:ln w="17463">
              <a:solidFill>
                <a:srgbClr val="C00000"/>
              </a:solidFill>
              <a:round/>
              <a:headEnd/>
              <a:tailEnd/>
            </a:ln>
          </p:spPr>
          <p:txBody>
            <a:bodyPr/>
            <a:lstStyle/>
            <a:p>
              <a:endParaRPr lang="en-US"/>
            </a:p>
          </p:txBody>
        </p:sp>
        <p:sp>
          <p:nvSpPr>
            <p:cNvPr id="27701" name="Line 55"/>
            <p:cNvSpPr>
              <a:spLocks noChangeShapeType="1"/>
            </p:cNvSpPr>
            <p:nvPr/>
          </p:nvSpPr>
          <p:spPr bwMode="auto">
            <a:xfrm flipH="1">
              <a:off x="3620" y="2395"/>
              <a:ext cx="875" cy="1"/>
            </a:xfrm>
            <a:prstGeom prst="line">
              <a:avLst/>
            </a:prstGeom>
            <a:noFill/>
            <a:ln w="17463">
              <a:solidFill>
                <a:srgbClr val="C00000"/>
              </a:solidFill>
              <a:round/>
              <a:headEnd/>
              <a:tailEnd/>
            </a:ln>
          </p:spPr>
          <p:txBody>
            <a:bodyPr/>
            <a:lstStyle/>
            <a:p>
              <a:endParaRPr lang="en-US"/>
            </a:p>
          </p:txBody>
        </p:sp>
      </p:grpSp>
      <p:sp>
        <p:nvSpPr>
          <p:cNvPr id="27653" name="Text Box 57"/>
          <p:cNvSpPr txBox="1">
            <a:spLocks noChangeArrowheads="1"/>
          </p:cNvSpPr>
          <p:nvPr/>
        </p:nvSpPr>
        <p:spPr bwMode="auto">
          <a:xfrm>
            <a:off x="601663" y="4025900"/>
            <a:ext cx="8005762" cy="1803400"/>
          </a:xfrm>
          <a:prstGeom prst="rect">
            <a:avLst/>
          </a:prstGeom>
          <a:noFill/>
          <a:ln w="12700">
            <a:noFill/>
            <a:miter lim="800000"/>
            <a:headEnd/>
            <a:tailEnd/>
          </a:ln>
        </p:spPr>
        <p:txBody>
          <a:bodyPr wrap="none">
            <a:spAutoFit/>
          </a:bodyPr>
          <a:lstStyle/>
          <a:p>
            <a:pPr>
              <a:buFontTx/>
              <a:buChar char="•"/>
            </a:pPr>
            <a:r>
              <a:rPr lang="en-US" sz="1600" i="1">
                <a:latin typeface="Constantia" pitchFamily="18" charset="0"/>
              </a:rPr>
              <a:t>Processor is executing the instruction located at address i when an interrupt occurs.</a:t>
            </a:r>
          </a:p>
          <a:p>
            <a:pPr>
              <a:buFontTx/>
              <a:buChar char="•"/>
            </a:pPr>
            <a:r>
              <a:rPr lang="en-US" sz="1600" i="1">
                <a:latin typeface="Constantia" pitchFamily="18" charset="0"/>
              </a:rPr>
              <a:t>Routine executed in response to an interrupt request is called the interrupt-service routine.</a:t>
            </a:r>
          </a:p>
          <a:p>
            <a:pPr>
              <a:buFontTx/>
              <a:buChar char="•"/>
            </a:pPr>
            <a:r>
              <a:rPr lang="en-US" sz="1600" i="1">
                <a:latin typeface="Constantia" pitchFamily="18" charset="0"/>
              </a:rPr>
              <a:t>When an interrupt occurs, control must be transferred to the interrupt service routine. </a:t>
            </a:r>
          </a:p>
          <a:p>
            <a:pPr>
              <a:buFontTx/>
              <a:buChar char="•"/>
            </a:pPr>
            <a:r>
              <a:rPr lang="en-US" sz="1600" i="1">
                <a:latin typeface="Constantia" pitchFamily="18" charset="0"/>
              </a:rPr>
              <a:t>But before transferring control, the current contents of the PC (i+1), must be saved in a known</a:t>
            </a:r>
          </a:p>
          <a:p>
            <a:r>
              <a:rPr lang="en-US" sz="1600" i="1">
                <a:latin typeface="Constantia" pitchFamily="18" charset="0"/>
              </a:rPr>
              <a:t> location. </a:t>
            </a:r>
          </a:p>
          <a:p>
            <a:pPr>
              <a:buFontTx/>
              <a:buChar char="•"/>
            </a:pPr>
            <a:r>
              <a:rPr lang="en-US" sz="1600" i="1">
                <a:latin typeface="Constantia" pitchFamily="18" charset="0"/>
              </a:rPr>
              <a:t>This will enable the return-from-interrupt instruction to resume execution at i+1. </a:t>
            </a:r>
          </a:p>
          <a:p>
            <a:pPr>
              <a:buFontTx/>
              <a:buChar char="•"/>
            </a:pPr>
            <a:r>
              <a:rPr lang="en-US" sz="1600" i="1">
                <a:latin typeface="Constantia" pitchFamily="18" charset="0"/>
              </a:rPr>
              <a:t>Return address, or the contents of the PC are usually stored on the processor stack.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t>Interrupts (contd..)</a:t>
            </a:r>
          </a:p>
        </p:txBody>
      </p:sp>
      <p:sp>
        <p:nvSpPr>
          <p:cNvPr id="374787" name="Rectangle 3"/>
          <p:cNvSpPr>
            <a:spLocks noGrp="1" noChangeArrowheads="1"/>
          </p:cNvSpPr>
          <p:nvPr>
            <p:ph type="body" idx="1"/>
          </p:nvPr>
        </p:nvSpPr>
        <p:spPr/>
        <p:txBody>
          <a:bodyPr>
            <a:normAutofit lnSpcReduction="10000"/>
          </a:bodyPr>
          <a:lstStyle/>
          <a:p>
            <a:pPr marL="274320" indent="-274320" fontAlgn="auto">
              <a:spcAft>
                <a:spcPts val="0"/>
              </a:spcAft>
              <a:buClr>
                <a:schemeClr val="accent3"/>
              </a:buClr>
              <a:buFont typeface="Wingdings 2"/>
              <a:buChar char=""/>
              <a:defRPr/>
            </a:pPr>
            <a:r>
              <a:rPr lang="en-US">
                <a:solidFill>
                  <a:schemeClr val="accent2"/>
                </a:solidFill>
              </a:rPr>
              <a:t>Treatment of an interrupt-service routine is very similar to that of a subroutine. </a:t>
            </a:r>
          </a:p>
          <a:p>
            <a:pPr marL="274320" indent="-274320" fontAlgn="auto">
              <a:spcAft>
                <a:spcPts val="0"/>
              </a:spcAft>
              <a:buClr>
                <a:schemeClr val="accent3"/>
              </a:buClr>
              <a:buFont typeface="Wingdings 2"/>
              <a:buChar char=""/>
              <a:defRPr/>
            </a:pPr>
            <a:r>
              <a:rPr lang="en-US">
                <a:solidFill>
                  <a:schemeClr val="accent2"/>
                </a:solidFill>
              </a:rPr>
              <a:t>However there are significant differences:</a:t>
            </a:r>
            <a:endParaRPr lang="en-US"/>
          </a:p>
          <a:p>
            <a:pPr marL="640080" lvl="1" indent="-246888" fontAlgn="auto">
              <a:spcAft>
                <a:spcPts val="0"/>
              </a:spcAft>
              <a:buFont typeface="Wingdings 2"/>
              <a:buChar char=""/>
              <a:defRPr/>
            </a:pPr>
            <a:r>
              <a:rPr lang="en-US" sz="1800"/>
              <a:t>A subroutine performs a task that is required by the calling program.</a:t>
            </a:r>
          </a:p>
          <a:p>
            <a:pPr marL="640080" lvl="1" indent="-246888" fontAlgn="auto">
              <a:spcAft>
                <a:spcPts val="0"/>
              </a:spcAft>
              <a:buFont typeface="Wingdings 2"/>
              <a:buChar char=""/>
              <a:defRPr/>
            </a:pPr>
            <a:r>
              <a:rPr lang="en-US" sz="1800"/>
              <a:t>Interrupt-service routine may not have anything in common with the program it interrupts. </a:t>
            </a:r>
          </a:p>
          <a:p>
            <a:pPr marL="640080" lvl="1" indent="-246888" fontAlgn="auto">
              <a:spcAft>
                <a:spcPts val="0"/>
              </a:spcAft>
              <a:buFont typeface="Wingdings 2"/>
              <a:buChar char=""/>
              <a:defRPr/>
            </a:pPr>
            <a:r>
              <a:rPr lang="en-US" sz="1800"/>
              <a:t>Interrupt-service routine and the program that it interrupts may belong to different users. </a:t>
            </a:r>
          </a:p>
          <a:p>
            <a:pPr marL="640080" lvl="1" indent="-246888" fontAlgn="auto">
              <a:spcAft>
                <a:spcPts val="0"/>
              </a:spcAft>
              <a:buFont typeface="Wingdings 2"/>
              <a:buChar char=""/>
              <a:defRPr/>
            </a:pPr>
            <a:r>
              <a:rPr lang="en-US" sz="1800"/>
              <a:t>As a result, before branching to the interrupt-service routine, not only the PC, but other information such as condition code flags, and processor registers used by both the interrupted program and the interrupt service routine must be stored.</a:t>
            </a:r>
          </a:p>
          <a:p>
            <a:pPr marL="640080" lvl="1" indent="-246888" fontAlgn="auto">
              <a:spcAft>
                <a:spcPts val="0"/>
              </a:spcAft>
              <a:buFont typeface="Wingdings 2"/>
              <a:buChar char=""/>
              <a:defRPr/>
            </a:pPr>
            <a:r>
              <a:rPr lang="en-US" sz="1800"/>
              <a:t>This will enable the interrupted program to resume execution upon return from interrupt service routine.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smtClean="0"/>
              <a:t>Interrupts (contd..)</a:t>
            </a:r>
          </a:p>
        </p:txBody>
      </p:sp>
      <p:sp>
        <p:nvSpPr>
          <p:cNvPr id="375811"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a:solidFill>
                  <a:schemeClr val="accent2"/>
                </a:solidFill>
              </a:rPr>
              <a:t>Saving and restoring information can be done automatically by the processor or explicitly by program instructions. </a:t>
            </a:r>
          </a:p>
          <a:p>
            <a:pPr marL="274320" indent="-274320" fontAlgn="auto">
              <a:spcAft>
                <a:spcPts val="0"/>
              </a:spcAft>
              <a:buClr>
                <a:schemeClr val="accent3"/>
              </a:buClr>
              <a:buFont typeface="Wingdings 2"/>
              <a:buChar char=""/>
              <a:defRPr/>
            </a:pPr>
            <a:r>
              <a:rPr lang="en-US">
                <a:solidFill>
                  <a:schemeClr val="accent2"/>
                </a:solidFill>
              </a:rPr>
              <a:t>Saving and restoring registers involves memory transfers:</a:t>
            </a:r>
            <a:endParaRPr lang="en-US"/>
          </a:p>
          <a:p>
            <a:pPr marL="640080" lvl="1" indent="-246888" fontAlgn="auto">
              <a:spcAft>
                <a:spcPts val="0"/>
              </a:spcAft>
              <a:buFont typeface="Wingdings 2"/>
              <a:buChar char=""/>
              <a:defRPr/>
            </a:pPr>
            <a:r>
              <a:rPr lang="en-US" sz="1800"/>
              <a:t>Increases the total execution time.</a:t>
            </a:r>
          </a:p>
          <a:p>
            <a:pPr marL="640080" lvl="1" indent="-246888" fontAlgn="auto">
              <a:spcAft>
                <a:spcPts val="0"/>
              </a:spcAft>
              <a:buFont typeface="Wingdings 2"/>
              <a:buChar char=""/>
              <a:defRPr/>
            </a:pPr>
            <a:r>
              <a:rPr lang="en-US" sz="1800">
                <a:solidFill>
                  <a:srgbClr val="CC3300"/>
                </a:solidFill>
              </a:rPr>
              <a:t>Increases the delay between the time an interrupt request is received, and the start of execution of the interrupt-service routine. This delay is called </a:t>
            </a:r>
            <a:r>
              <a:rPr lang="en-US" sz="1800" u="sng">
                <a:solidFill>
                  <a:srgbClr val="CC3300"/>
                </a:solidFill>
              </a:rPr>
              <a:t>interrupt latency</a:t>
            </a:r>
            <a:r>
              <a:rPr lang="en-US" sz="1800">
                <a:solidFill>
                  <a:srgbClr val="CC3300"/>
                </a:solidFill>
              </a:rPr>
              <a:t>.</a:t>
            </a:r>
          </a:p>
          <a:p>
            <a:pPr marL="274320" indent="-274320" fontAlgn="auto">
              <a:spcAft>
                <a:spcPts val="0"/>
              </a:spcAft>
              <a:buClr>
                <a:schemeClr val="accent3"/>
              </a:buClr>
              <a:buFont typeface="Wingdings 2"/>
              <a:buChar char=""/>
              <a:defRPr/>
            </a:pPr>
            <a:r>
              <a:rPr lang="en-US"/>
              <a:t>In order to reduce the interrupt latency, </a:t>
            </a:r>
            <a:r>
              <a:rPr lang="en-US">
                <a:solidFill>
                  <a:schemeClr val="accent2"/>
                </a:solidFill>
              </a:rPr>
              <a:t>most processors save only the minimal amount of information:</a:t>
            </a:r>
            <a:endParaRPr lang="en-US"/>
          </a:p>
          <a:p>
            <a:pPr marL="640080" lvl="1" indent="-246888" fontAlgn="auto">
              <a:spcAft>
                <a:spcPts val="0"/>
              </a:spcAft>
              <a:buFont typeface="Wingdings 2"/>
              <a:buChar char=""/>
              <a:defRPr/>
            </a:pPr>
            <a:r>
              <a:rPr lang="en-US" sz="1800"/>
              <a:t>This minimal amount of information includes Program Counter and processor status registers.</a:t>
            </a:r>
          </a:p>
          <a:p>
            <a:pPr marL="274320" indent="-274320" fontAlgn="auto">
              <a:spcAft>
                <a:spcPts val="0"/>
              </a:spcAft>
              <a:buClr>
                <a:schemeClr val="accent3"/>
              </a:buClr>
              <a:buFont typeface="Wingdings 2"/>
              <a:buChar char=""/>
              <a:defRPr/>
            </a:pPr>
            <a:r>
              <a:rPr lang="en-US">
                <a:solidFill>
                  <a:schemeClr val="accent2"/>
                </a:solidFill>
              </a:rPr>
              <a:t>Any additional information that must be saved, must be saved explicitly by the program instructions</a:t>
            </a:r>
            <a:r>
              <a:rPr lang="en-US"/>
              <a:t> at the beginning of the interrupt service routine.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smtClean="0"/>
              <a:t>Interrupts (contd..)</a:t>
            </a:r>
          </a:p>
        </p:txBody>
      </p:sp>
      <p:sp>
        <p:nvSpPr>
          <p:cNvPr id="33794" name="Rectangle 3"/>
          <p:cNvSpPr>
            <a:spLocks noGrp="1" noChangeArrowheads="1"/>
          </p:cNvSpPr>
          <p:nvPr>
            <p:ph type="body" idx="1"/>
          </p:nvPr>
        </p:nvSpPr>
        <p:spPr/>
        <p:txBody>
          <a:bodyPr/>
          <a:lstStyle/>
          <a:p>
            <a:r>
              <a:rPr lang="en-US" smtClean="0">
                <a:solidFill>
                  <a:schemeClr val="accent2"/>
                </a:solidFill>
              </a:rPr>
              <a:t>When a processor receives an interrupt-request, it must branch to the interrupt service routine. </a:t>
            </a:r>
          </a:p>
          <a:p>
            <a:r>
              <a:rPr lang="en-US" smtClean="0">
                <a:solidFill>
                  <a:schemeClr val="accent2"/>
                </a:solidFill>
              </a:rPr>
              <a:t>It must also inform the device that it has recognized the interrupt request. </a:t>
            </a:r>
          </a:p>
          <a:p>
            <a:r>
              <a:rPr lang="en-US" smtClean="0"/>
              <a:t>This can be accomplished in two ways:</a:t>
            </a:r>
          </a:p>
          <a:p>
            <a:pPr lvl="1"/>
            <a:r>
              <a:rPr lang="en-US" sz="1800" smtClean="0">
                <a:solidFill>
                  <a:schemeClr val="accent2"/>
                </a:solidFill>
              </a:rPr>
              <a:t>Some processors have an explicit interrupt-acknowledge control signal for this purpose.</a:t>
            </a:r>
          </a:p>
          <a:p>
            <a:pPr lvl="1"/>
            <a:r>
              <a:rPr lang="en-US" sz="1800" smtClean="0">
                <a:solidFill>
                  <a:schemeClr val="accent2"/>
                </a:solidFill>
              </a:rPr>
              <a:t>In other cases, the data transfer that takes place between the device and the processor can be used to inform the device.</a:t>
            </a:r>
            <a:r>
              <a:rPr lang="en-US" sz="1800" smtClean="0"/>
              <a:t> </a:t>
            </a:r>
            <a:r>
              <a:rPr lang="en-US"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381000"/>
            <a:ext cx="8229600" cy="1143000"/>
          </a:xfrm>
        </p:spPr>
        <p:txBody>
          <a:bodyPr/>
          <a:lstStyle/>
          <a:p>
            <a:r>
              <a:rPr lang="en-US" dirty="0" smtClean="0"/>
              <a:t>Enabling &amp; disabling interrupts</a:t>
            </a:r>
          </a:p>
        </p:txBody>
      </p:sp>
      <p:sp>
        <p:nvSpPr>
          <p:cNvPr id="377859" name="Rectangle 3"/>
          <p:cNvSpPr>
            <a:spLocks noGrp="1" noChangeArrowheads="1"/>
          </p:cNvSpPr>
          <p:nvPr>
            <p:ph type="body" idx="1"/>
          </p:nvPr>
        </p:nvSpPr>
        <p:spPr>
          <a:xfrm>
            <a:off x="685800" y="1576388"/>
            <a:ext cx="7772400" cy="4900612"/>
          </a:xfrm>
        </p:spPr>
        <p:txBody>
          <a:bodyPr>
            <a:normAutofit fontScale="92500" lnSpcReduction="20000"/>
          </a:bodyPr>
          <a:lstStyle/>
          <a:p>
            <a:pPr marL="274320" indent="-274320" fontAlgn="auto">
              <a:spcAft>
                <a:spcPts val="0"/>
              </a:spcAft>
              <a:buClr>
                <a:schemeClr val="accent3"/>
              </a:buClr>
              <a:buFont typeface="Wingdings 2"/>
              <a:buChar char=""/>
              <a:defRPr/>
            </a:pPr>
            <a:r>
              <a:rPr lang="en-US" dirty="0">
                <a:solidFill>
                  <a:schemeClr val="accent2"/>
                </a:solidFill>
              </a:rPr>
              <a:t>Interrupt-requests interrupt the execution of a program, and may alter the intended sequence of events:</a:t>
            </a:r>
            <a:endParaRPr lang="en-US" dirty="0"/>
          </a:p>
          <a:p>
            <a:pPr marL="640080" lvl="1" indent="-246888" fontAlgn="auto">
              <a:spcAft>
                <a:spcPts val="0"/>
              </a:spcAft>
              <a:buFont typeface="Wingdings 2"/>
              <a:buChar char=""/>
              <a:defRPr/>
            </a:pPr>
            <a:r>
              <a:rPr lang="en-US" sz="1800" dirty="0"/>
              <a:t>Sometimes such alterations may be undesirable, and must not be allowed.</a:t>
            </a:r>
          </a:p>
          <a:p>
            <a:pPr marL="640080" lvl="1" indent="-246888" fontAlgn="auto">
              <a:spcAft>
                <a:spcPts val="0"/>
              </a:spcAft>
              <a:buFont typeface="Wingdings 2"/>
              <a:buChar char=""/>
              <a:defRPr/>
            </a:pPr>
            <a:r>
              <a:rPr lang="en-US" sz="1800" dirty="0"/>
              <a:t>For example, the processor may not want to be interrupted by the same device while executing its interrupt-service routine. </a:t>
            </a:r>
          </a:p>
          <a:p>
            <a:pPr marL="274320" indent="-274320" fontAlgn="auto">
              <a:spcAft>
                <a:spcPts val="0"/>
              </a:spcAft>
              <a:buClr>
                <a:schemeClr val="accent3"/>
              </a:buClr>
              <a:buFont typeface="Wingdings 2"/>
              <a:buChar char=""/>
              <a:defRPr/>
            </a:pPr>
            <a:r>
              <a:rPr lang="en-US" dirty="0">
                <a:solidFill>
                  <a:schemeClr val="accent2"/>
                </a:solidFill>
              </a:rPr>
              <a:t>Processors generally provide the ability to enable and disable such interruptions as desired.</a:t>
            </a:r>
            <a:endParaRPr lang="en-US" sz="1800" dirty="0">
              <a:solidFill>
                <a:schemeClr val="accent2"/>
              </a:solidFill>
            </a:endParaRPr>
          </a:p>
          <a:p>
            <a:pPr marL="274320" indent="-274320" fontAlgn="auto">
              <a:spcAft>
                <a:spcPts val="0"/>
              </a:spcAft>
              <a:buClr>
                <a:schemeClr val="accent3"/>
              </a:buClr>
              <a:buFont typeface="Wingdings 2"/>
              <a:buChar char=""/>
              <a:defRPr/>
            </a:pPr>
            <a:r>
              <a:rPr lang="en-US" dirty="0" smtClean="0">
                <a:solidFill>
                  <a:srgbClr val="CC3300"/>
                </a:solidFill>
              </a:rPr>
              <a:t>1.One </a:t>
            </a:r>
            <a:r>
              <a:rPr lang="en-US" dirty="0">
                <a:solidFill>
                  <a:srgbClr val="CC3300"/>
                </a:solidFill>
              </a:rPr>
              <a:t>simple way is to provide machine instructions such as </a:t>
            </a:r>
            <a:r>
              <a:rPr lang="en-US" i="1" dirty="0">
                <a:solidFill>
                  <a:srgbClr val="CC3300"/>
                </a:solidFill>
                <a:latin typeface="Times New Roman" pitchFamily="18" charset="0"/>
              </a:rPr>
              <a:t>Interrupt-enable</a:t>
            </a:r>
            <a:r>
              <a:rPr lang="en-US" dirty="0">
                <a:solidFill>
                  <a:srgbClr val="CC3300"/>
                </a:solidFill>
              </a:rPr>
              <a:t> and </a:t>
            </a:r>
            <a:r>
              <a:rPr lang="en-US" i="1" dirty="0">
                <a:solidFill>
                  <a:srgbClr val="CC3300"/>
                </a:solidFill>
                <a:latin typeface="Times New Roman" pitchFamily="18" charset="0"/>
              </a:rPr>
              <a:t>Interrupt-disable</a:t>
            </a:r>
            <a:r>
              <a:rPr lang="en-US" dirty="0">
                <a:solidFill>
                  <a:srgbClr val="CC3300"/>
                </a:solidFill>
              </a:rPr>
              <a:t> for this purpose</a:t>
            </a:r>
            <a:r>
              <a:rPr lang="en-US" dirty="0" smtClean="0">
                <a:solidFill>
                  <a:srgbClr val="CC3300"/>
                </a:solidFill>
              </a:rPr>
              <a:t>.</a:t>
            </a:r>
          </a:p>
          <a:p>
            <a:pPr marL="274320" indent="-274320" fontAlgn="auto">
              <a:spcAft>
                <a:spcPts val="0"/>
              </a:spcAft>
              <a:buClr>
                <a:schemeClr val="accent3"/>
              </a:buClr>
              <a:buFont typeface="Wingdings 2"/>
              <a:buChar char=""/>
              <a:defRPr/>
            </a:pPr>
            <a:r>
              <a:rPr lang="en-US" dirty="0" smtClean="0">
                <a:solidFill>
                  <a:srgbClr val="CC3300"/>
                </a:solidFill>
              </a:rPr>
              <a:t>The processor ignores the interrupt request line until the execution of the first instruction of the ISR has been completed</a:t>
            </a:r>
            <a:endParaRPr lang="en-US" dirty="0"/>
          </a:p>
          <a:p>
            <a:pPr marL="640080" lvl="1" indent="-246888" fontAlgn="auto">
              <a:spcAft>
                <a:spcPts val="0"/>
              </a:spcAft>
              <a:buFont typeface="Wingdings 2"/>
              <a:buChar char=""/>
              <a:defRPr/>
            </a:pPr>
            <a:r>
              <a:rPr lang="en-US" sz="1800" dirty="0" smtClean="0"/>
              <a:t>First </a:t>
            </a:r>
            <a:r>
              <a:rPr lang="en-US" sz="1800" dirty="0"/>
              <a:t>instruction of an interrupt service routine can be Interrupt-disable.</a:t>
            </a:r>
          </a:p>
          <a:p>
            <a:pPr marL="640080" lvl="1" indent="-246888" fontAlgn="auto">
              <a:spcAft>
                <a:spcPts val="0"/>
              </a:spcAft>
              <a:buFont typeface="Wingdings 2"/>
              <a:buChar char=""/>
              <a:defRPr/>
            </a:pPr>
            <a:r>
              <a:rPr lang="en-US" sz="1800" dirty="0"/>
              <a:t>Last instruction of an interrupt service routine can be Interrupt-enable.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Processor  automatically disable the interrupts  before starting the execution of the ISR</a:t>
            </a:r>
          </a:p>
          <a:p>
            <a:r>
              <a:rPr lang="en-US" dirty="0" smtClean="0"/>
              <a:t>Prior to disabling save PC contents &amp; Processor status register  (enables the interrupt using IE =1)content on stack </a:t>
            </a:r>
          </a:p>
          <a:p>
            <a:r>
              <a:rPr lang="en-US" dirty="0" smtClean="0"/>
              <a:t>After saving the processor clears IE (disabling the interrupt)</a:t>
            </a:r>
          </a:p>
          <a:p>
            <a:r>
              <a:rPr lang="en-US" dirty="0" smtClean="0"/>
              <a:t>When return from interrupt instruction is executed ,the contents is restored back &amp; interrupt is enabled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Processor has a special interrupt  request line for which the interrupt handling circuit responds only to the leading edge of the signal called edge triggered.</a:t>
            </a:r>
          </a:p>
          <a:p>
            <a:r>
              <a:rPr lang="en-US" dirty="0" smtClean="0"/>
              <a:t>Processor responds to only edges</a:t>
            </a:r>
          </a:p>
          <a:p>
            <a:r>
              <a:rPr lang="en-US" dirty="0" smtClean="0"/>
              <a:t>There is no multiple interruption because of single request</a:t>
            </a:r>
          </a:p>
          <a:p>
            <a:r>
              <a:rPr lang="en-US" dirty="0" smtClean="0"/>
              <a:t>No need to explicitly disable interrupt request</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562600"/>
          </a:xfrm>
        </p:spPr>
        <p:txBody>
          <a:bodyPr/>
          <a:lstStyle/>
          <a:p>
            <a:r>
              <a:rPr lang="en-US" dirty="0" smtClean="0"/>
              <a:t>Action that take place in handling an interrupt request from the device</a:t>
            </a:r>
          </a:p>
          <a:p>
            <a:pPr marL="514350" indent="-514350">
              <a:buAutoNum type="arabicPeriod"/>
            </a:pPr>
            <a:r>
              <a:rPr lang="en-US" sz="2200" dirty="0" smtClean="0">
                <a:solidFill>
                  <a:srgbClr val="FF0000"/>
                </a:solidFill>
              </a:rPr>
              <a:t>The device raises an interrupt request</a:t>
            </a:r>
          </a:p>
          <a:p>
            <a:pPr marL="514350" indent="-514350">
              <a:buAutoNum type="arabicPeriod"/>
            </a:pPr>
            <a:r>
              <a:rPr lang="en-US" sz="2200" dirty="0" smtClean="0">
                <a:solidFill>
                  <a:srgbClr val="FF0000"/>
                </a:solidFill>
              </a:rPr>
              <a:t>The program currently being executed is interrupted by the processor</a:t>
            </a:r>
          </a:p>
          <a:p>
            <a:pPr marL="514350" indent="-514350">
              <a:buAutoNum type="arabicPeriod"/>
            </a:pPr>
            <a:r>
              <a:rPr lang="en-US" sz="2200" dirty="0" smtClean="0">
                <a:solidFill>
                  <a:srgbClr val="FF0000"/>
                </a:solidFill>
              </a:rPr>
              <a:t>All interrupts are disabled</a:t>
            </a:r>
          </a:p>
          <a:p>
            <a:pPr marL="514350" indent="-514350">
              <a:buAutoNum type="arabicPeriod"/>
            </a:pPr>
            <a:r>
              <a:rPr lang="en-US" sz="2200" dirty="0" smtClean="0">
                <a:solidFill>
                  <a:srgbClr val="FF0000"/>
                </a:solidFill>
              </a:rPr>
              <a:t>The device is informed that its request has been granted, and in response the device deactivates the interrupt-request signal</a:t>
            </a:r>
          </a:p>
          <a:p>
            <a:pPr marL="514350" indent="-514350">
              <a:buAutoNum type="arabicPeriod"/>
            </a:pPr>
            <a:r>
              <a:rPr lang="en-US" sz="2200" dirty="0" smtClean="0">
                <a:solidFill>
                  <a:srgbClr val="FF0000"/>
                </a:solidFill>
              </a:rPr>
              <a:t>Processor status &amp; return address are saved on stack</a:t>
            </a:r>
          </a:p>
          <a:p>
            <a:pPr marL="514350" indent="-514350">
              <a:buAutoNum type="arabicPeriod"/>
            </a:pPr>
            <a:r>
              <a:rPr lang="en-US" sz="2200" dirty="0" smtClean="0">
                <a:solidFill>
                  <a:srgbClr val="FF0000"/>
                </a:solidFill>
              </a:rPr>
              <a:t>The action requested by the interrupt is performed by the ISR</a:t>
            </a:r>
          </a:p>
          <a:p>
            <a:pPr marL="514350" indent="-514350">
              <a:buAutoNum type="arabicPeriod"/>
            </a:pPr>
            <a:r>
              <a:rPr lang="en-US" sz="2200" dirty="0" smtClean="0">
                <a:solidFill>
                  <a:srgbClr val="FF0000"/>
                </a:solidFill>
              </a:rPr>
              <a:t>Interrupts are enabled again &amp; the execution of the interrupted program is resumed.</a:t>
            </a:r>
          </a:p>
          <a:p>
            <a:pPr marL="514350" indent="-514350">
              <a:buAutoNum type="arabicPeriod"/>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Accessing I/O Devices</a:t>
            </a:r>
            <a:endParaRPr lang="en-US" dirty="0"/>
          </a:p>
        </p:txBody>
      </p:sp>
      <p:sp>
        <p:nvSpPr>
          <p:cNvPr id="15362" name="Subtitle 2"/>
          <p:cNvSpPr>
            <a:spLocks noGrp="1"/>
          </p:cNvSpPr>
          <p:nvPr>
            <p:ph type="subTitle" idx="1"/>
          </p:nvPr>
        </p:nvSpPr>
        <p:spPr>
          <a:xfrm>
            <a:off x="533400" y="3228975"/>
            <a:ext cx="7854950" cy="1752600"/>
          </a:xfrm>
        </p:spPr>
        <p:txBody>
          <a:bodyPr/>
          <a:lstStyle/>
          <a:p>
            <a:pPr marR="0"/>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sz="4400" u="sng" dirty="0" smtClean="0"/>
              <a:t>Interrupt hardware</a:t>
            </a:r>
          </a:p>
        </p:txBody>
      </p:sp>
      <p:sp>
        <p:nvSpPr>
          <p:cNvPr id="3" name="Content Placeholder 2"/>
          <p:cNvSpPr>
            <a:spLocks noGrp="1"/>
          </p:cNvSpPr>
          <p:nvPr>
            <p:ph idx="1"/>
          </p:nvPr>
        </p:nvSpPr>
        <p:spPr>
          <a:xfrm>
            <a:off x="457200" y="1752601"/>
            <a:ext cx="8229600" cy="4572000"/>
          </a:xfrm>
        </p:spPr>
        <p:txBody>
          <a:bodyPr/>
          <a:lstStyle/>
          <a:p>
            <a:pPr>
              <a:buFont typeface="Wingdings" pitchFamily="2" charset="2"/>
              <a:buChar char="Ø"/>
            </a:pPr>
            <a:r>
              <a:rPr lang="en-US" sz="2400" dirty="0" smtClean="0">
                <a:solidFill>
                  <a:srgbClr val="7030A0"/>
                </a:solidFill>
              </a:rPr>
              <a:t>All external devices request for a service over a common interrupt request line</a:t>
            </a:r>
          </a:p>
          <a:p>
            <a:pPr>
              <a:buFont typeface="Wingdings" pitchFamily="2" charset="2"/>
              <a:buChar char="Ø"/>
            </a:pPr>
            <a:r>
              <a:rPr lang="en-US" sz="2400" dirty="0" smtClean="0">
                <a:solidFill>
                  <a:srgbClr val="7030A0"/>
                </a:solidFill>
              </a:rPr>
              <a:t>All devices are connected to the line via switches to ground</a:t>
            </a:r>
          </a:p>
          <a:p>
            <a:pPr>
              <a:buFont typeface="Wingdings" pitchFamily="2" charset="2"/>
              <a:buChar char="Ø"/>
            </a:pPr>
            <a:r>
              <a:rPr lang="en-US" sz="2400" dirty="0" smtClean="0">
                <a:solidFill>
                  <a:srgbClr val="7030A0"/>
                </a:solidFill>
              </a:rPr>
              <a:t>If all signals INTR</a:t>
            </a:r>
            <a:r>
              <a:rPr lang="en-US" sz="2400" baseline="-25000" dirty="0" smtClean="0">
                <a:solidFill>
                  <a:srgbClr val="7030A0"/>
                </a:solidFill>
              </a:rPr>
              <a:t>1  </a:t>
            </a:r>
            <a:r>
              <a:rPr lang="en-US" sz="2400" dirty="0" smtClean="0">
                <a:solidFill>
                  <a:srgbClr val="7030A0"/>
                </a:solidFill>
              </a:rPr>
              <a:t>to </a:t>
            </a:r>
            <a:r>
              <a:rPr lang="en-US" sz="2400" dirty="0" err="1" smtClean="0">
                <a:solidFill>
                  <a:srgbClr val="7030A0"/>
                </a:solidFill>
              </a:rPr>
              <a:t>INTR</a:t>
            </a:r>
            <a:r>
              <a:rPr lang="en-US" sz="2400" baseline="-25000" dirty="0" err="1" smtClean="0">
                <a:solidFill>
                  <a:srgbClr val="7030A0"/>
                </a:solidFill>
              </a:rPr>
              <a:t>n</a:t>
            </a:r>
            <a:r>
              <a:rPr lang="en-US" sz="2400" dirty="0" smtClean="0">
                <a:solidFill>
                  <a:srgbClr val="7030A0"/>
                </a:solidFill>
              </a:rPr>
              <a:t> are inactive(switches open) The voltage on the interrupt request line will be </a:t>
            </a:r>
            <a:r>
              <a:rPr lang="en-US" sz="2400" dirty="0" err="1" smtClean="0">
                <a:solidFill>
                  <a:srgbClr val="7030A0"/>
                </a:solidFill>
              </a:rPr>
              <a:t>V</a:t>
            </a:r>
            <a:r>
              <a:rPr lang="en-US" sz="2400" baseline="-25000" dirty="0" err="1" smtClean="0">
                <a:solidFill>
                  <a:srgbClr val="7030A0"/>
                </a:solidFill>
              </a:rPr>
              <a:t>dd</a:t>
            </a:r>
            <a:r>
              <a:rPr lang="en-US" sz="2400" dirty="0" smtClean="0">
                <a:solidFill>
                  <a:srgbClr val="7030A0"/>
                </a:solidFill>
              </a:rPr>
              <a:t> &amp; hence no interrupt signal is generated</a:t>
            </a:r>
          </a:p>
          <a:p>
            <a:pPr>
              <a:buFont typeface="Wingdings" pitchFamily="2" charset="2"/>
              <a:buChar char="Ø"/>
            </a:pPr>
            <a:r>
              <a:rPr lang="en-US" sz="2400" dirty="0" smtClean="0">
                <a:solidFill>
                  <a:srgbClr val="7030A0"/>
                </a:solidFill>
              </a:rPr>
              <a:t>To raise an interrupt request ,switch is close. the voltage on the line drops to 0,causing INTR=1</a:t>
            </a:r>
          </a:p>
          <a:p>
            <a:pPr>
              <a:buFont typeface="Wingdings" pitchFamily="2" charset="2"/>
              <a:buChar char="Ø"/>
            </a:pPr>
            <a:r>
              <a:rPr lang="en-US" sz="2400" dirty="0" smtClean="0">
                <a:solidFill>
                  <a:srgbClr val="7030A0"/>
                </a:solidFill>
              </a:rPr>
              <a:t>Value of INTR is logical OR of the request from individual devices</a:t>
            </a:r>
          </a:p>
          <a:p>
            <a:pPr>
              <a:buFont typeface="Wingdings" pitchFamily="2" charset="2"/>
              <a:buChar char="Ø"/>
            </a:pPr>
            <a:r>
              <a:rPr lang="en-US" sz="2400" dirty="0" smtClean="0"/>
              <a:t>INTR=INTR</a:t>
            </a:r>
            <a:r>
              <a:rPr lang="en-US" sz="2400" baseline="-25000" dirty="0" smtClean="0"/>
              <a:t>1 </a:t>
            </a:r>
            <a:r>
              <a:rPr lang="en-US" sz="2400" dirty="0" smtClean="0"/>
              <a:t> +    ……..+</a:t>
            </a:r>
            <a:r>
              <a:rPr lang="en-US" sz="2400" dirty="0" err="1" smtClean="0"/>
              <a:t>INTR</a:t>
            </a:r>
            <a:r>
              <a:rPr lang="en-US" sz="2400" baseline="-25000" dirty="0" err="1" smtClean="0"/>
              <a:t>n</a:t>
            </a:r>
            <a:r>
              <a:rPr lang="en-US" sz="2400" dirty="0" smtClean="0"/>
              <a:t> </a:t>
            </a:r>
          </a:p>
          <a:p>
            <a:pPr>
              <a:buFont typeface="Wingdings" pitchFamily="2" charset="2"/>
              <a:buChar char="Ø"/>
            </a:pPr>
            <a:endParaRPr lang="en-US" sz="2400" dirty="0">
              <a:solidFill>
                <a:srgbClr val="7030A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990600"/>
            <a:ext cx="7772399" cy="4081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715000"/>
          </a:xfrm>
        </p:spPr>
        <p:txBody>
          <a:bodyPr/>
          <a:lstStyle/>
          <a:p>
            <a:r>
              <a:rPr lang="en-US" dirty="0" smtClean="0"/>
              <a:t>In electronic implementation of the circuit, special gates known as </a:t>
            </a:r>
            <a:r>
              <a:rPr lang="en-US" dirty="0" smtClean="0">
                <a:solidFill>
                  <a:srgbClr val="7030A0"/>
                </a:solidFill>
              </a:rPr>
              <a:t>open collector or open drain </a:t>
            </a:r>
            <a:r>
              <a:rPr lang="en-US" dirty="0" smtClean="0"/>
              <a:t>are used to drive the </a:t>
            </a:r>
            <a:r>
              <a:rPr lang="en-US" sz="2800" dirty="0" smtClean="0">
                <a:solidFill>
                  <a:srgbClr val="7030A0"/>
                </a:solidFill>
              </a:rPr>
              <a:t>INTR line.</a:t>
            </a:r>
            <a:endParaRPr lang="en-US" dirty="0" smtClean="0"/>
          </a:p>
          <a:p>
            <a:r>
              <a:rPr lang="en-US" dirty="0" smtClean="0"/>
              <a:t>Register R is pull up register because it pulls the line voltage up to the high voltage state when the switches are open</a:t>
            </a:r>
          </a:p>
          <a:p>
            <a:r>
              <a:rPr lang="en-US" dirty="0" smtClean="0"/>
              <a:t>When the request is thru a common line additional information is needed to identify the device</a:t>
            </a:r>
          </a:p>
          <a:p>
            <a:r>
              <a:rPr lang="en-US" dirty="0" smtClean="0"/>
              <a:t>This is done thru status register</a:t>
            </a:r>
          </a:p>
          <a:p>
            <a:pPr>
              <a:buNone/>
            </a:pPr>
            <a:endParaRPr lang="en-US" dirty="0"/>
          </a:p>
        </p:txBody>
      </p:sp>
      <p:sp>
        <p:nvSpPr>
          <p:cNvPr id="4" name="Rectangle 3"/>
          <p:cNvSpPr/>
          <p:nvPr/>
        </p:nvSpPr>
        <p:spPr>
          <a:xfrm>
            <a:off x="1295400" y="4953000"/>
            <a:ext cx="556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DIRQ</a:t>
            </a:r>
            <a:endParaRPr lang="en-US" dirty="0">
              <a:solidFill>
                <a:schemeClr val="tx1"/>
              </a:solidFill>
            </a:endParaRPr>
          </a:p>
        </p:txBody>
      </p:sp>
      <p:cxnSp>
        <p:nvCxnSpPr>
          <p:cNvPr id="6" name="Straight Connector 5"/>
          <p:cNvCxnSpPr/>
          <p:nvPr/>
        </p:nvCxnSpPr>
        <p:spPr>
          <a:xfrm>
            <a:off x="17526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336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670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19600" y="5029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78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29000" y="4953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5800" y="5029200"/>
            <a:ext cx="762000" cy="369332"/>
          </a:xfrm>
          <a:prstGeom prst="rect">
            <a:avLst/>
          </a:prstGeom>
          <a:noFill/>
        </p:spPr>
        <p:txBody>
          <a:bodyPr wrap="square" rtlCol="0">
            <a:spAutoFit/>
          </a:bodyPr>
          <a:lstStyle/>
          <a:p>
            <a:r>
              <a:rPr lang="en-US" dirty="0" smtClean="0"/>
              <a:t>KIRQ</a:t>
            </a:r>
            <a:endParaRPr lang="en-US" dirty="0"/>
          </a:p>
        </p:txBody>
      </p:sp>
      <p:sp>
        <p:nvSpPr>
          <p:cNvPr id="28" name="TextBox 27"/>
          <p:cNvSpPr txBox="1"/>
          <p:nvPr/>
        </p:nvSpPr>
        <p:spPr>
          <a:xfrm>
            <a:off x="5257800" y="5029200"/>
            <a:ext cx="990600" cy="369332"/>
          </a:xfrm>
          <a:prstGeom prst="rect">
            <a:avLst/>
          </a:prstGeom>
          <a:noFill/>
        </p:spPr>
        <p:txBody>
          <a:bodyPr wrap="square" rtlCol="0">
            <a:spAutoFit/>
          </a:bodyPr>
          <a:lstStyle/>
          <a:p>
            <a:r>
              <a:rPr lang="en-US" dirty="0" smtClean="0"/>
              <a:t>SOUT</a:t>
            </a:r>
            <a:endParaRPr lang="en-US" dirty="0"/>
          </a:p>
        </p:txBody>
      </p:sp>
      <p:sp>
        <p:nvSpPr>
          <p:cNvPr id="31" name="TextBox 30"/>
          <p:cNvSpPr txBox="1"/>
          <p:nvPr/>
        </p:nvSpPr>
        <p:spPr>
          <a:xfrm>
            <a:off x="6172200" y="5029200"/>
            <a:ext cx="609600" cy="369332"/>
          </a:xfrm>
          <a:prstGeom prst="rect">
            <a:avLst/>
          </a:prstGeom>
          <a:noFill/>
        </p:spPr>
        <p:txBody>
          <a:bodyPr wrap="square" rtlCol="0">
            <a:spAutoFit/>
          </a:bodyPr>
          <a:lstStyle/>
          <a:p>
            <a:r>
              <a:rPr lang="en-US" dirty="0" smtClean="0"/>
              <a:t>SIN</a:t>
            </a:r>
            <a:endParaRPr lang="en-US" dirty="0"/>
          </a:p>
        </p:txBody>
      </p:sp>
      <p:cxnSp>
        <p:nvCxnSpPr>
          <p:cNvPr id="16" name="Straight Connector 15"/>
          <p:cNvCxnSpPr/>
          <p:nvPr/>
        </p:nvCxnSpPr>
        <p:spPr>
          <a:xfrm>
            <a:off x="2514600" y="1447800"/>
            <a:ext cx="76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Handling Multiple Devices</a:t>
            </a:r>
            <a:endParaRPr lang="en-US" dirty="0"/>
          </a:p>
        </p:txBody>
      </p:sp>
      <p:sp>
        <p:nvSpPr>
          <p:cNvPr id="3" name="Content Placeholder 2"/>
          <p:cNvSpPr>
            <a:spLocks noGrp="1"/>
          </p:cNvSpPr>
          <p:nvPr>
            <p:ph idx="1"/>
          </p:nvPr>
        </p:nvSpPr>
        <p:spPr>
          <a:xfrm>
            <a:off x="457200" y="1524000"/>
            <a:ext cx="8229600" cy="5029199"/>
          </a:xfrm>
        </p:spPr>
        <p:txBody>
          <a:bodyPr/>
          <a:lstStyle/>
          <a:p>
            <a:r>
              <a:rPr lang="en-US" sz="2200" dirty="0" smtClean="0">
                <a:solidFill>
                  <a:srgbClr val="FF0000"/>
                </a:solidFill>
              </a:rPr>
              <a:t>There will be more than one I/O device in a system which request service</a:t>
            </a:r>
          </a:p>
          <a:p>
            <a:pPr marL="273050" lvl="1" indent="-273050">
              <a:buClr>
                <a:srgbClr val="0BD0D9"/>
              </a:buClr>
              <a:buSzPct val="95000"/>
            </a:pPr>
            <a:r>
              <a:rPr lang="en-US" sz="2200" dirty="0" smtClean="0">
                <a:solidFill>
                  <a:srgbClr val="FF0000"/>
                </a:solidFill>
              </a:rPr>
              <a:t>Each device operates independently, and hence no definite order in which they generate interrupts</a:t>
            </a:r>
          </a:p>
          <a:p>
            <a:pPr marL="273050" lvl="1" indent="-273050">
              <a:buClr>
                <a:srgbClr val="0BD0D9"/>
              </a:buClr>
              <a:buSzPct val="95000"/>
            </a:pPr>
            <a:r>
              <a:rPr lang="en-US" sz="2200" dirty="0" smtClean="0"/>
              <a:t>The consideration which are to be taken</a:t>
            </a:r>
          </a:p>
          <a:p>
            <a:pPr marL="274320" indent="-274320" fontAlgn="auto">
              <a:spcAft>
                <a:spcPts val="0"/>
              </a:spcAft>
              <a:buClr>
                <a:schemeClr val="accent3"/>
              </a:buClr>
              <a:buFont typeface="Wingdings 2"/>
              <a:buChar char=""/>
              <a:defRPr/>
            </a:pPr>
            <a:r>
              <a:rPr lang="en-US" sz="2200" dirty="0" smtClean="0">
                <a:solidFill>
                  <a:schemeClr val="accent2"/>
                </a:solidFill>
              </a:rPr>
              <a:t>How does the processor know which device has generated an interrupt?</a:t>
            </a:r>
          </a:p>
          <a:p>
            <a:pPr marL="274320" indent="-274320" fontAlgn="auto">
              <a:spcAft>
                <a:spcPts val="0"/>
              </a:spcAft>
              <a:buClr>
                <a:schemeClr val="accent3"/>
              </a:buClr>
              <a:buFont typeface="Wingdings 2"/>
              <a:buChar char=""/>
              <a:defRPr/>
            </a:pPr>
            <a:r>
              <a:rPr lang="en-US" sz="2200" dirty="0" smtClean="0">
                <a:solidFill>
                  <a:schemeClr val="accent2"/>
                </a:solidFill>
              </a:rPr>
              <a:t>How does the processor know which interrupt service routine needs to be executed? </a:t>
            </a:r>
          </a:p>
          <a:p>
            <a:pPr marL="274320" indent="-274320" fontAlgn="auto">
              <a:spcAft>
                <a:spcPts val="0"/>
              </a:spcAft>
              <a:buClr>
                <a:schemeClr val="accent3"/>
              </a:buClr>
              <a:buFont typeface="Wingdings 2"/>
              <a:buChar char=""/>
              <a:defRPr/>
            </a:pPr>
            <a:r>
              <a:rPr lang="en-US" sz="2200" dirty="0" smtClean="0">
                <a:solidFill>
                  <a:schemeClr val="accent2"/>
                </a:solidFill>
              </a:rPr>
              <a:t>When the processor is executing an interrupt service routine for one device, can other device interrupt the processor?</a:t>
            </a:r>
          </a:p>
          <a:p>
            <a:pPr marL="274320" indent="-274320" fontAlgn="auto">
              <a:spcAft>
                <a:spcPts val="0"/>
              </a:spcAft>
              <a:buClr>
                <a:schemeClr val="accent3"/>
              </a:buClr>
              <a:buFont typeface="Wingdings 2"/>
              <a:buChar char=""/>
              <a:defRPr/>
            </a:pPr>
            <a:r>
              <a:rPr lang="en-US" sz="2200" dirty="0" smtClean="0">
                <a:solidFill>
                  <a:schemeClr val="accent2"/>
                </a:solidFill>
              </a:rPr>
              <a:t>If two interrupt-requests are received simultaneously, then how to break the tie?</a:t>
            </a:r>
          </a:p>
          <a:p>
            <a:pPr marL="273050" lvl="1" indent="-273050">
              <a:buClr>
                <a:srgbClr val="0BD0D9"/>
              </a:buClr>
              <a:buSzPct val="95000"/>
              <a:buNone/>
            </a:pPr>
            <a:endParaRPr lang="en-US" sz="2000" dirty="0" smtClean="0"/>
          </a:p>
          <a:p>
            <a:pPr marL="273050" lvl="1" indent="-273050">
              <a:buClr>
                <a:srgbClr val="0BD0D9"/>
              </a:buClr>
              <a:buSzPct val="95000"/>
            </a:pP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228600"/>
            <a:ext cx="8229600" cy="1143000"/>
          </a:xfrm>
        </p:spPr>
        <p:txBody>
          <a:bodyPr/>
          <a:lstStyle/>
          <a:p>
            <a:r>
              <a:rPr lang="en-US" dirty="0" smtClean="0"/>
              <a:t> Vectored Interrupts</a:t>
            </a:r>
          </a:p>
        </p:txBody>
      </p:sp>
      <p:sp>
        <p:nvSpPr>
          <p:cNvPr id="41986" name="Rectangle 3"/>
          <p:cNvSpPr>
            <a:spLocks noGrp="1" noChangeArrowheads="1"/>
          </p:cNvSpPr>
          <p:nvPr>
            <p:ph type="body" idx="1"/>
          </p:nvPr>
        </p:nvSpPr>
        <p:spPr>
          <a:xfrm>
            <a:off x="457200" y="1524001"/>
            <a:ext cx="8229600" cy="4800600"/>
          </a:xfrm>
        </p:spPr>
        <p:txBody>
          <a:bodyPr/>
          <a:lstStyle/>
          <a:p>
            <a:r>
              <a:rPr lang="en-US" dirty="0" smtClean="0"/>
              <a:t>The device requesting an interrupt may </a:t>
            </a:r>
            <a:r>
              <a:rPr lang="en-US" dirty="0" smtClean="0">
                <a:solidFill>
                  <a:srgbClr val="7030A0"/>
                </a:solidFill>
              </a:rPr>
              <a:t>identify itself directly </a:t>
            </a:r>
            <a:r>
              <a:rPr lang="en-US" dirty="0" smtClean="0"/>
              <a:t>to the processor. </a:t>
            </a:r>
          </a:p>
          <a:p>
            <a:r>
              <a:rPr lang="en-US" dirty="0" smtClean="0"/>
              <a:t>The processor can immediately start executing the corresponding ISR</a:t>
            </a:r>
          </a:p>
          <a:p>
            <a:r>
              <a:rPr lang="en-US" dirty="0" smtClean="0"/>
              <a:t>Such interrupts are called </a:t>
            </a:r>
            <a:r>
              <a:rPr lang="en-US" dirty="0" smtClean="0">
                <a:solidFill>
                  <a:srgbClr val="7030A0"/>
                </a:solidFill>
              </a:rPr>
              <a:t>vectored interrupts.</a:t>
            </a:r>
          </a:p>
          <a:p>
            <a:pPr lvl="1"/>
            <a:r>
              <a:rPr lang="en-US" sz="2000" dirty="0" smtClean="0"/>
              <a:t>Device can do so by sending a </a:t>
            </a:r>
            <a:r>
              <a:rPr lang="en-US" sz="2000" dirty="0" smtClean="0">
                <a:solidFill>
                  <a:srgbClr val="7030A0"/>
                </a:solidFill>
              </a:rPr>
              <a:t>special code </a:t>
            </a:r>
            <a:r>
              <a:rPr lang="en-US" sz="2000" dirty="0" smtClean="0"/>
              <a:t>(4 to 8 bits)to the </a:t>
            </a:r>
            <a:r>
              <a:rPr lang="en-US" sz="2000" dirty="0" smtClean="0">
                <a:solidFill>
                  <a:srgbClr val="7030A0"/>
                </a:solidFill>
              </a:rPr>
              <a:t>processor over the bus</a:t>
            </a:r>
            <a:r>
              <a:rPr lang="en-US" sz="2000" dirty="0" smtClean="0"/>
              <a:t>. </a:t>
            </a:r>
          </a:p>
          <a:p>
            <a:pPr lvl="1"/>
            <a:r>
              <a:rPr lang="en-US" sz="2000" dirty="0" smtClean="0"/>
              <a:t>Code supplied by the device may represent a </a:t>
            </a:r>
            <a:r>
              <a:rPr lang="en-US" sz="2000" dirty="0" smtClean="0">
                <a:solidFill>
                  <a:srgbClr val="7030A0"/>
                </a:solidFill>
              </a:rPr>
              <a:t>part of the starting address</a:t>
            </a:r>
            <a:r>
              <a:rPr lang="en-US" sz="2000" dirty="0" smtClean="0"/>
              <a:t> of the interrupt-service routine. </a:t>
            </a:r>
          </a:p>
          <a:p>
            <a:pPr lvl="1"/>
            <a:r>
              <a:rPr lang="en-US" sz="2000" dirty="0" smtClean="0"/>
              <a:t>The </a:t>
            </a:r>
            <a:r>
              <a:rPr lang="en-US" sz="2000" dirty="0" smtClean="0">
                <a:solidFill>
                  <a:srgbClr val="7030A0"/>
                </a:solidFill>
              </a:rPr>
              <a:t>remainder of the starting address is obtained by the processor </a:t>
            </a:r>
            <a:r>
              <a:rPr lang="en-US" sz="2000" dirty="0" smtClean="0"/>
              <a:t>based on other information such as the range of memory addresses where interrupt service routines are located.</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562600"/>
          </a:xfrm>
        </p:spPr>
        <p:txBody>
          <a:bodyPr/>
          <a:lstStyle/>
          <a:p>
            <a:pPr lvl="1">
              <a:buNone/>
            </a:pPr>
            <a:endParaRPr lang="en-US" sz="2000" dirty="0" smtClean="0">
              <a:solidFill>
                <a:srgbClr val="C00000"/>
              </a:solidFill>
            </a:endParaRPr>
          </a:p>
          <a:p>
            <a:pPr lvl="1"/>
            <a:r>
              <a:rPr lang="en-US" sz="2200" dirty="0" smtClean="0"/>
              <a:t>This arrangement implies that the ISR for the given device must always start at the same location</a:t>
            </a:r>
          </a:p>
          <a:p>
            <a:pPr lvl="1"/>
            <a:r>
              <a:rPr lang="en-US" sz="2200" dirty="0" smtClean="0"/>
              <a:t>In most computers, I/O devices send the interrupt-vector code over the data bus, using the bus control signals.</a:t>
            </a:r>
          </a:p>
          <a:p>
            <a:pPr lvl="1"/>
            <a:r>
              <a:rPr lang="en-US" sz="2200" dirty="0" smtClean="0"/>
              <a:t>When a device sends an interrupt request, the processor may not be ready to receive the interrupt-vector code immediately.</a:t>
            </a:r>
          </a:p>
          <a:p>
            <a:pPr lvl="1"/>
            <a:r>
              <a:rPr lang="en-US" sz="2200" dirty="0" smtClean="0"/>
              <a:t>The interrupting device must wait to put data on the bus only when processor is ready to receive it.</a:t>
            </a:r>
          </a:p>
          <a:p>
            <a:pPr lvl="1"/>
            <a:r>
              <a:rPr lang="en-US" sz="2200" dirty="0" smtClean="0"/>
              <a:t>When the processor is ready to receive interrupt-vector code, it activates </a:t>
            </a:r>
            <a:r>
              <a:rPr lang="en-US" sz="2200" dirty="0" smtClean="0">
                <a:solidFill>
                  <a:srgbClr val="7030A0"/>
                </a:solidFill>
              </a:rPr>
              <a:t>interrupt-acknowledge line, INTA</a:t>
            </a:r>
            <a:r>
              <a:rPr lang="en-US" sz="2200" dirty="0" smtClean="0"/>
              <a:t>.</a:t>
            </a:r>
          </a:p>
          <a:p>
            <a:pPr lvl="1"/>
            <a:r>
              <a:rPr lang="en-US" sz="2200" dirty="0" smtClean="0"/>
              <a:t>The I/O device responds by sending its interrupt vector code and turning Off the INTR signal. </a:t>
            </a:r>
          </a:p>
          <a:p>
            <a:pPr lvl="1"/>
            <a:endParaRPr lang="en-US" sz="2000" dirty="0" smtClean="0">
              <a:solidFill>
                <a:srgbClr val="7030A0"/>
              </a:solidFill>
            </a:endParaRPr>
          </a:p>
          <a:p>
            <a:pPr lvl="1"/>
            <a:endParaRPr lang="en-US" sz="2000"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sz="3200" dirty="0" smtClean="0">
                <a:solidFill>
                  <a:srgbClr val="FF0000"/>
                </a:solidFill>
              </a:rPr>
              <a:t>Interrupt nesting &amp; Priority structures</a:t>
            </a:r>
            <a:endParaRPr lang="en-US" sz="3200" dirty="0">
              <a:solidFill>
                <a:srgbClr val="FF0000"/>
              </a:solidFill>
            </a:endParaRPr>
          </a:p>
        </p:txBody>
      </p:sp>
      <p:sp>
        <p:nvSpPr>
          <p:cNvPr id="3" name="Content Placeholder 2"/>
          <p:cNvSpPr>
            <a:spLocks noGrp="1"/>
          </p:cNvSpPr>
          <p:nvPr>
            <p:ph idx="1"/>
          </p:nvPr>
        </p:nvSpPr>
        <p:spPr/>
        <p:txBody>
          <a:bodyPr/>
          <a:lstStyle/>
          <a:p>
            <a:r>
              <a:rPr lang="en-US" dirty="0" smtClean="0"/>
              <a:t>2 possibilities</a:t>
            </a:r>
          </a:p>
          <a:p>
            <a:pPr marL="514350" indent="-514350">
              <a:buAutoNum type="arabicPeriod"/>
            </a:pPr>
            <a:r>
              <a:rPr lang="en-US" dirty="0" smtClean="0"/>
              <a:t>Multiple request coming over a single interrupt-request line</a:t>
            </a:r>
          </a:p>
          <a:p>
            <a:pPr marL="514350" indent="-514350">
              <a:buAutoNum type="arabicPeriod"/>
            </a:pPr>
            <a:r>
              <a:rPr lang="en-US" dirty="0" smtClean="0"/>
              <a:t>Multiple requests over  multiple interrupt request line</a:t>
            </a:r>
          </a:p>
          <a:p>
            <a:pPr marL="514350" indent="-514350">
              <a:buNone/>
            </a:pPr>
            <a:endParaRPr lang="en-US" dirty="0"/>
          </a:p>
        </p:txBody>
      </p:sp>
      <p:sp>
        <p:nvSpPr>
          <p:cNvPr id="4" name="Rectangle 3"/>
          <p:cNvSpPr/>
          <p:nvPr/>
        </p:nvSpPr>
        <p:spPr>
          <a:xfrm>
            <a:off x="2895600" y="4495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 to assign priority</a:t>
            </a:r>
            <a:endParaRPr lang="en-US" dirty="0"/>
          </a:p>
        </p:txBody>
      </p:sp>
      <p:cxnSp>
        <p:nvCxnSpPr>
          <p:cNvPr id="6" name="Straight Arrow Connector 5"/>
          <p:cNvCxnSpPr>
            <a:stCxn id="4" idx="3"/>
          </p:cNvCxnSpPr>
          <p:nvPr/>
        </p:nvCxnSpPr>
        <p:spPr>
          <a:xfrm flipV="1">
            <a:off x="4648200" y="4876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34000" y="43434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pocessor</a:t>
            </a:r>
            <a:endParaRPr lang="en-US" dirty="0"/>
          </a:p>
        </p:txBody>
      </p:sp>
      <p:sp>
        <p:nvSpPr>
          <p:cNvPr id="8" name="Rectangle 7"/>
          <p:cNvSpPr/>
          <p:nvPr/>
        </p:nvSpPr>
        <p:spPr>
          <a:xfrm>
            <a:off x="838200" y="4191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sp>
        <p:nvSpPr>
          <p:cNvPr id="9" name="Rectangle 8"/>
          <p:cNvSpPr/>
          <p:nvPr/>
        </p:nvSpPr>
        <p:spPr>
          <a:xfrm>
            <a:off x="762000" y="47244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sp>
        <p:nvSpPr>
          <p:cNvPr id="10" name="Rectangle 9"/>
          <p:cNvSpPr/>
          <p:nvPr/>
        </p:nvSpPr>
        <p:spPr>
          <a:xfrm>
            <a:off x="762000" y="563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a:t>
            </a:r>
            <a:endParaRPr lang="en-US" dirty="0"/>
          </a:p>
        </p:txBody>
      </p:sp>
      <p:cxnSp>
        <p:nvCxnSpPr>
          <p:cNvPr id="12" name="Elbow Connector 11"/>
          <p:cNvCxnSpPr>
            <a:stCxn id="8" idx="3"/>
            <a:endCxn id="4" idx="1"/>
          </p:cNvCxnSpPr>
          <p:nvPr/>
        </p:nvCxnSpPr>
        <p:spPr>
          <a:xfrm>
            <a:off x="1371600" y="4343400"/>
            <a:ext cx="15240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3"/>
          </p:cNvCxnSpPr>
          <p:nvPr/>
        </p:nvCxnSpPr>
        <p:spPr>
          <a:xfrm>
            <a:off x="1447800" y="4876800"/>
            <a:ext cx="14478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p:cNvCxnSpPr>
          <p:nvPr/>
        </p:nvCxnSpPr>
        <p:spPr>
          <a:xfrm flipV="1">
            <a:off x="1447800" y="4572000"/>
            <a:ext cx="1447800" cy="1257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IR lines</a:t>
            </a:r>
            <a:endParaRPr lang="en-US" dirty="0"/>
          </a:p>
        </p:txBody>
      </p:sp>
      <p:sp>
        <p:nvSpPr>
          <p:cNvPr id="3" name="Content Placeholder 2"/>
          <p:cNvSpPr>
            <a:spLocks noGrp="1"/>
          </p:cNvSpPr>
          <p:nvPr>
            <p:ph idx="1"/>
          </p:nvPr>
        </p:nvSpPr>
        <p:spPr/>
        <p:txBody>
          <a:bodyPr/>
          <a:lstStyle/>
          <a:p>
            <a:r>
              <a:rPr lang="en-US" sz="2400" dirty="0" smtClean="0"/>
              <a:t>The implementation is based on hardware organization</a:t>
            </a:r>
          </a:p>
          <a:p>
            <a:r>
              <a:rPr lang="en-US" sz="2400" dirty="0" smtClean="0"/>
              <a:t>A </a:t>
            </a:r>
            <a:r>
              <a:rPr lang="en-US" sz="2400" dirty="0" smtClean="0">
                <a:solidFill>
                  <a:srgbClr val="7030A0"/>
                </a:solidFill>
              </a:rPr>
              <a:t>priority level </a:t>
            </a:r>
            <a:r>
              <a:rPr lang="en-US" sz="2400" dirty="0" smtClean="0"/>
              <a:t>is assigned to a processor that can be changed under program control.</a:t>
            </a:r>
          </a:p>
          <a:p>
            <a:r>
              <a:rPr lang="en-US" sz="2400" dirty="0" smtClean="0"/>
              <a:t>Priority level of a processor is the priority of the program that is currently being executed. </a:t>
            </a:r>
          </a:p>
          <a:p>
            <a:r>
              <a:rPr lang="en-US" sz="2400" dirty="0" smtClean="0"/>
              <a:t>When the processor starts executing the interrupt service routine of a device, its priority is raised to that of the device.</a:t>
            </a:r>
          </a:p>
          <a:p>
            <a:r>
              <a:rPr lang="en-US" sz="2400" dirty="0" smtClean="0"/>
              <a:t>If the device sending an interrupt request has a higher priority than the processor, the processor accepts the interrupt request.</a:t>
            </a:r>
          </a:p>
          <a:p>
            <a:endParaRPr lang="en-US" sz="2000" dirty="0" smtClean="0">
              <a:solidFill>
                <a:srgbClr val="7030A0"/>
              </a:solidFill>
            </a:endParaRPr>
          </a:p>
          <a:p>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5334000"/>
          </a:xfrm>
        </p:spPr>
        <p:txBody>
          <a:bodyPr/>
          <a:lstStyle/>
          <a:p>
            <a:pPr algn="just"/>
            <a:r>
              <a:rPr lang="en-US" sz="2400" dirty="0" smtClean="0">
                <a:solidFill>
                  <a:srgbClr val="C00000"/>
                </a:solidFill>
              </a:rPr>
              <a:t>Processor’s priority is encoded in a few bits of the processor status  word register.</a:t>
            </a:r>
          </a:p>
          <a:p>
            <a:pPr algn="just"/>
            <a:r>
              <a:rPr lang="en-US" sz="2400" dirty="0" smtClean="0">
                <a:solidFill>
                  <a:srgbClr val="C00000"/>
                </a:solidFill>
              </a:rPr>
              <a:t>Priority can be changed by instructions that write into the processor status register</a:t>
            </a:r>
          </a:p>
          <a:p>
            <a:pPr algn="just"/>
            <a:r>
              <a:rPr lang="en-US" sz="2400" dirty="0" smtClean="0">
                <a:solidFill>
                  <a:srgbClr val="C00000"/>
                </a:solidFill>
              </a:rPr>
              <a:t>Usually, these are privileged instructions, or instructions that can be executed only in the supervisor mode. </a:t>
            </a:r>
          </a:p>
          <a:p>
            <a:pPr algn="just"/>
            <a:r>
              <a:rPr lang="en-US" sz="2400" dirty="0" smtClean="0">
                <a:solidFill>
                  <a:srgbClr val="C00000"/>
                </a:solidFill>
              </a:rPr>
              <a:t>Privileged instructions cannot be executed in the user mode. </a:t>
            </a:r>
          </a:p>
          <a:p>
            <a:pPr algn="just"/>
            <a:r>
              <a:rPr lang="en-US" sz="2400" dirty="0" smtClean="0">
                <a:solidFill>
                  <a:srgbClr val="C00000"/>
                </a:solidFill>
              </a:rPr>
              <a:t>Prevents a user program from accidentally or intentionally changing the priority of the processor. </a:t>
            </a:r>
          </a:p>
          <a:p>
            <a:pPr algn="just"/>
            <a:endParaRPr lang="en-US" sz="2400" dirty="0" smtClean="0">
              <a:solidFill>
                <a:srgbClr val="C00000"/>
              </a:solidFill>
            </a:endParaRPr>
          </a:p>
          <a:p>
            <a:pPr algn="just">
              <a:buFont typeface="Wingdings" pitchFamily="2" charset="2"/>
              <a:buChar char="q"/>
            </a:pPr>
            <a:r>
              <a:rPr lang="en-US" sz="2400" dirty="0" smtClean="0">
                <a:solidFill>
                  <a:srgbClr val="00B0F0"/>
                </a:solidFill>
              </a:rPr>
              <a:t>If there is an attempt to execute a privileged instruction in the user mode, it causes a special type of interrupt called as </a:t>
            </a:r>
            <a:r>
              <a:rPr lang="en-US" sz="2400" b="1" dirty="0" smtClean="0">
                <a:solidFill>
                  <a:srgbClr val="00B0F0"/>
                </a:solidFill>
              </a:rPr>
              <a:t>privilege exception</a:t>
            </a:r>
          </a:p>
          <a:p>
            <a:pPr algn="just"/>
            <a:endParaRPr lang="en-US" sz="2000" dirty="0" smtClean="0">
              <a:solidFill>
                <a:srgbClr val="00B0F0"/>
              </a:solidFill>
            </a:endParaRPr>
          </a:p>
          <a:p>
            <a:pPr algn="just"/>
            <a:endParaRPr lang="en-US" sz="2000" dirty="0" smtClean="0">
              <a:solidFill>
                <a:srgbClr val="C00000"/>
              </a:solidFill>
            </a:endParaRPr>
          </a:p>
          <a:p>
            <a:pPr algn="just"/>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304800"/>
            <a:ext cx="8305800" cy="1143000"/>
          </a:xfrm>
        </p:spPr>
        <p:txBody>
          <a:bodyPr/>
          <a:lstStyle/>
          <a:p>
            <a:pPr fontAlgn="auto">
              <a:spcAft>
                <a:spcPts val="0"/>
              </a:spcAft>
              <a:defRPr/>
            </a:pPr>
            <a:r>
              <a:rPr lang="en-US" dirty="0"/>
              <a:t>Interrupts (contd..)</a:t>
            </a:r>
          </a:p>
        </p:txBody>
      </p:sp>
      <p:grpSp>
        <p:nvGrpSpPr>
          <p:cNvPr id="55298" name="Group 3"/>
          <p:cNvGrpSpPr>
            <a:grpSpLocks/>
          </p:cNvGrpSpPr>
          <p:nvPr/>
        </p:nvGrpSpPr>
        <p:grpSpPr bwMode="auto">
          <a:xfrm>
            <a:off x="1389063" y="1500188"/>
            <a:ext cx="6451600" cy="1951037"/>
            <a:chOff x="851" y="1302"/>
            <a:chExt cx="4064" cy="1229"/>
          </a:xfrm>
        </p:grpSpPr>
        <p:sp>
          <p:nvSpPr>
            <p:cNvPr id="55300" name="Rectangle 4"/>
            <p:cNvSpPr>
              <a:spLocks noChangeArrowheads="1"/>
            </p:cNvSpPr>
            <p:nvPr/>
          </p:nvSpPr>
          <p:spPr bwMode="auto">
            <a:xfrm>
              <a:off x="851" y="1337"/>
              <a:ext cx="744" cy="953"/>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55301" name="Rectangle 5"/>
            <p:cNvSpPr>
              <a:spLocks noChangeArrowheads="1"/>
            </p:cNvSpPr>
            <p:nvPr/>
          </p:nvSpPr>
          <p:spPr bwMode="auto">
            <a:xfrm>
              <a:off x="851" y="1337"/>
              <a:ext cx="744" cy="953"/>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55302" name="Line 6"/>
            <p:cNvSpPr>
              <a:spLocks noChangeShapeType="1"/>
            </p:cNvSpPr>
            <p:nvPr/>
          </p:nvSpPr>
          <p:spPr bwMode="auto">
            <a:xfrm flipV="1">
              <a:off x="851" y="1337"/>
              <a:ext cx="1" cy="953"/>
            </a:xfrm>
            <a:prstGeom prst="line">
              <a:avLst/>
            </a:prstGeom>
            <a:noFill/>
            <a:ln w="19050">
              <a:solidFill>
                <a:srgbClr val="B2FFFF"/>
              </a:solidFill>
              <a:round/>
              <a:headEnd/>
              <a:tailEnd/>
            </a:ln>
          </p:spPr>
          <p:txBody>
            <a:bodyPr/>
            <a:lstStyle/>
            <a:p>
              <a:endParaRPr lang="en-US"/>
            </a:p>
          </p:txBody>
        </p:sp>
        <p:sp>
          <p:nvSpPr>
            <p:cNvPr id="55303" name="Line 7"/>
            <p:cNvSpPr>
              <a:spLocks noChangeShapeType="1"/>
            </p:cNvSpPr>
            <p:nvPr/>
          </p:nvSpPr>
          <p:spPr bwMode="auto">
            <a:xfrm flipV="1">
              <a:off x="851" y="1337"/>
              <a:ext cx="1" cy="953"/>
            </a:xfrm>
            <a:prstGeom prst="line">
              <a:avLst/>
            </a:prstGeom>
            <a:noFill/>
            <a:ln w="19050">
              <a:solidFill>
                <a:srgbClr val="00FFFF"/>
              </a:solidFill>
              <a:round/>
              <a:headEnd/>
              <a:tailEnd/>
            </a:ln>
          </p:spPr>
          <p:txBody>
            <a:bodyPr/>
            <a:lstStyle/>
            <a:p>
              <a:endParaRPr lang="en-US"/>
            </a:p>
          </p:txBody>
        </p:sp>
        <p:sp>
          <p:nvSpPr>
            <p:cNvPr id="55304" name="Freeform 8"/>
            <p:cNvSpPr>
              <a:spLocks/>
            </p:cNvSpPr>
            <p:nvPr/>
          </p:nvSpPr>
          <p:spPr bwMode="auto">
            <a:xfrm>
              <a:off x="1316" y="2186"/>
              <a:ext cx="23" cy="46"/>
            </a:xfrm>
            <a:custGeom>
              <a:avLst/>
              <a:gdLst>
                <a:gd name="T0" fmla="*/ 2 w 2"/>
                <a:gd name="T1" fmla="*/ 4 h 4"/>
                <a:gd name="T2" fmla="*/ 1 w 2"/>
                <a:gd name="T3" fmla="*/ 0 h 4"/>
                <a:gd name="T4" fmla="*/ 0 w 2"/>
                <a:gd name="T5" fmla="*/ 4 h 4"/>
                <a:gd name="T6" fmla="*/ 1 w 2"/>
                <a:gd name="T7" fmla="*/ 4 h 4"/>
                <a:gd name="T8" fmla="*/ 2 w 2"/>
                <a:gd name="T9" fmla="*/ 4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prstDash val="solid"/>
              <a:round/>
              <a:headEnd/>
              <a:tailEnd/>
            </a:ln>
          </p:spPr>
          <p:txBody>
            <a:bodyPr/>
            <a:lstStyle/>
            <a:p>
              <a:endParaRPr lang="en-US"/>
            </a:p>
          </p:txBody>
        </p:sp>
        <p:sp>
          <p:nvSpPr>
            <p:cNvPr id="55305" name="Freeform 9"/>
            <p:cNvSpPr>
              <a:spLocks/>
            </p:cNvSpPr>
            <p:nvPr/>
          </p:nvSpPr>
          <p:spPr bwMode="auto">
            <a:xfrm>
              <a:off x="1316" y="2186"/>
              <a:ext cx="23" cy="46"/>
            </a:xfrm>
            <a:custGeom>
              <a:avLst/>
              <a:gdLst>
                <a:gd name="T0" fmla="*/ 23 w 23"/>
                <a:gd name="T1" fmla="*/ 46 h 46"/>
                <a:gd name="T2" fmla="*/ 11 w 23"/>
                <a:gd name="T3" fmla="*/ 0 h 46"/>
                <a:gd name="T4" fmla="*/ 0 w 23"/>
                <a:gd name="T5" fmla="*/ 46 h 46"/>
                <a:gd name="T6" fmla="*/ 11 w 23"/>
                <a:gd name="T7" fmla="*/ 46 h 46"/>
                <a:gd name="T8" fmla="*/ 23 w 23"/>
                <a:gd name="T9" fmla="*/ 46 h 46"/>
                <a:gd name="T10" fmla="*/ 0 60000 65536"/>
                <a:gd name="T11" fmla="*/ 0 60000 65536"/>
                <a:gd name="T12" fmla="*/ 0 60000 65536"/>
                <a:gd name="T13" fmla="*/ 0 60000 65536"/>
                <a:gd name="T14" fmla="*/ 0 60000 65536"/>
                <a:gd name="T15" fmla="*/ 0 w 23"/>
                <a:gd name="T16" fmla="*/ 0 h 46"/>
                <a:gd name="T17" fmla="*/ 23 w 23"/>
                <a:gd name="T18" fmla="*/ 46 h 46"/>
              </a:gdLst>
              <a:ahLst/>
              <a:cxnLst>
                <a:cxn ang="T10">
                  <a:pos x="T0" y="T1"/>
                </a:cxn>
                <a:cxn ang="T11">
                  <a:pos x="T2" y="T3"/>
                </a:cxn>
                <a:cxn ang="T12">
                  <a:pos x="T4" y="T5"/>
                </a:cxn>
                <a:cxn ang="T13">
                  <a:pos x="T6" y="T7"/>
                </a:cxn>
                <a:cxn ang="T14">
                  <a:pos x="T8" y="T9"/>
                </a:cxn>
              </a:cxnLst>
              <a:rect l="T15" t="T16" r="T17" b="T18"/>
              <a:pathLst>
                <a:path w="23" h="46">
                  <a:moveTo>
                    <a:pt x="23" y="46"/>
                  </a:moveTo>
                  <a:lnTo>
                    <a:pt x="11" y="0"/>
                  </a:lnTo>
                  <a:lnTo>
                    <a:pt x="0" y="46"/>
                  </a:lnTo>
                  <a:lnTo>
                    <a:pt x="11" y="46"/>
                  </a:lnTo>
                  <a:lnTo>
                    <a:pt x="23" y="46"/>
                  </a:lnTo>
                  <a:close/>
                </a:path>
              </a:pathLst>
            </a:custGeom>
            <a:solidFill>
              <a:srgbClr val="000000"/>
            </a:solidFill>
            <a:ln w="0">
              <a:solidFill>
                <a:srgbClr val="000000"/>
              </a:solidFill>
              <a:prstDash val="solid"/>
              <a:round/>
              <a:headEnd/>
              <a:tailEnd/>
            </a:ln>
          </p:spPr>
          <p:txBody>
            <a:bodyPr/>
            <a:lstStyle/>
            <a:p>
              <a:endParaRPr lang="en-US"/>
            </a:p>
          </p:txBody>
        </p:sp>
        <p:sp>
          <p:nvSpPr>
            <p:cNvPr id="55306" name="Line 10"/>
            <p:cNvSpPr>
              <a:spLocks noChangeShapeType="1"/>
            </p:cNvSpPr>
            <p:nvPr/>
          </p:nvSpPr>
          <p:spPr bwMode="auto">
            <a:xfrm>
              <a:off x="1327" y="2232"/>
              <a:ext cx="1" cy="186"/>
            </a:xfrm>
            <a:prstGeom prst="line">
              <a:avLst/>
            </a:prstGeom>
            <a:noFill/>
            <a:ln w="19050">
              <a:solidFill>
                <a:srgbClr val="000000"/>
              </a:solidFill>
              <a:round/>
              <a:headEnd/>
              <a:tailEnd/>
            </a:ln>
          </p:spPr>
          <p:txBody>
            <a:bodyPr/>
            <a:lstStyle/>
            <a:p>
              <a:endParaRPr lang="en-US"/>
            </a:p>
          </p:txBody>
        </p:sp>
        <p:sp>
          <p:nvSpPr>
            <p:cNvPr id="55307" name="Rectangle 11"/>
            <p:cNvSpPr>
              <a:spLocks noChangeArrowheads="1"/>
            </p:cNvSpPr>
            <p:nvPr/>
          </p:nvSpPr>
          <p:spPr bwMode="auto">
            <a:xfrm>
              <a:off x="932" y="2406"/>
              <a:ext cx="77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Priority arbitration</a:t>
              </a:r>
              <a:endParaRPr lang="en-US" sz="2400">
                <a:latin typeface="Constantia" pitchFamily="18" charset="0"/>
              </a:endParaRPr>
            </a:p>
          </p:txBody>
        </p:sp>
        <p:sp>
          <p:nvSpPr>
            <p:cNvPr id="55308" name="Freeform 12"/>
            <p:cNvSpPr>
              <a:spLocks/>
            </p:cNvSpPr>
            <p:nvPr/>
          </p:nvSpPr>
          <p:spPr bwMode="auto">
            <a:xfrm>
              <a:off x="1432" y="1499"/>
              <a:ext cx="70" cy="24"/>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prstDash val="solid"/>
              <a:round/>
              <a:headEnd/>
              <a:tailEnd/>
            </a:ln>
          </p:spPr>
          <p:txBody>
            <a:bodyPr/>
            <a:lstStyle/>
            <a:p>
              <a:endParaRPr lang="en-US"/>
            </a:p>
          </p:txBody>
        </p:sp>
        <p:sp>
          <p:nvSpPr>
            <p:cNvPr id="55309" name="Freeform 13"/>
            <p:cNvSpPr>
              <a:spLocks/>
            </p:cNvSpPr>
            <p:nvPr/>
          </p:nvSpPr>
          <p:spPr bwMode="auto">
            <a:xfrm>
              <a:off x="1432" y="1499"/>
              <a:ext cx="70" cy="24"/>
            </a:xfrm>
            <a:custGeom>
              <a:avLst/>
              <a:gdLst>
                <a:gd name="T0" fmla="*/ 70 w 70"/>
                <a:gd name="T1" fmla="*/ 0 h 24"/>
                <a:gd name="T2" fmla="*/ 0 w 70"/>
                <a:gd name="T3" fmla="*/ 12 h 24"/>
                <a:gd name="T4" fmla="*/ 70 w 70"/>
                <a:gd name="T5" fmla="*/ 24 h 24"/>
                <a:gd name="T6" fmla="*/ 70 w 70"/>
                <a:gd name="T7" fmla="*/ 12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2"/>
                  </a:lnTo>
                  <a:lnTo>
                    <a:pt x="70" y="24"/>
                  </a:lnTo>
                  <a:lnTo>
                    <a:pt x="70" y="12"/>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0" name="Freeform 14"/>
            <p:cNvSpPr>
              <a:spLocks/>
            </p:cNvSpPr>
            <p:nvPr/>
          </p:nvSpPr>
          <p:spPr bwMode="auto">
            <a:xfrm>
              <a:off x="1514" y="1302"/>
              <a:ext cx="3012" cy="383"/>
            </a:xfrm>
            <a:custGeom>
              <a:avLst/>
              <a:gdLst>
                <a:gd name="T0" fmla="*/ 0 w 259"/>
                <a:gd name="T1" fmla="*/ 18 h 33"/>
                <a:gd name="T2" fmla="*/ 17 w 259"/>
                <a:gd name="T3" fmla="*/ 18 h 33"/>
                <a:gd name="T4" fmla="*/ 17 w 259"/>
                <a:gd name="T5" fmla="*/ 0 h 33"/>
                <a:gd name="T6" fmla="*/ 259 w 259"/>
                <a:gd name="T7" fmla="*/ 0 h 33"/>
                <a:gd name="T8" fmla="*/ 259 w 259"/>
                <a:gd name="T9" fmla="*/ 33 h 33"/>
                <a:gd name="T10" fmla="*/ 0 60000 65536"/>
                <a:gd name="T11" fmla="*/ 0 60000 65536"/>
                <a:gd name="T12" fmla="*/ 0 60000 65536"/>
                <a:gd name="T13" fmla="*/ 0 60000 65536"/>
                <a:gd name="T14" fmla="*/ 0 60000 65536"/>
                <a:gd name="T15" fmla="*/ 0 w 259"/>
                <a:gd name="T16" fmla="*/ 0 h 33"/>
                <a:gd name="T17" fmla="*/ 259 w 259"/>
                <a:gd name="T18" fmla="*/ 33 h 33"/>
              </a:gdLst>
              <a:ahLst/>
              <a:cxnLst>
                <a:cxn ang="T10">
                  <a:pos x="T0" y="T1"/>
                </a:cxn>
                <a:cxn ang="T11">
                  <a:pos x="T2" y="T3"/>
                </a:cxn>
                <a:cxn ang="T12">
                  <a:pos x="T4" y="T5"/>
                </a:cxn>
                <a:cxn ang="T13">
                  <a:pos x="T6" y="T7"/>
                </a:cxn>
                <a:cxn ang="T14">
                  <a:pos x="T8" y="T9"/>
                </a:cxn>
              </a:cxnLst>
              <a:rect l="T15" t="T16" r="T17" b="T18"/>
              <a:pathLst>
                <a:path w="259" h="33">
                  <a:moveTo>
                    <a:pt x="0" y="18"/>
                  </a:moveTo>
                  <a:lnTo>
                    <a:pt x="17" y="18"/>
                  </a:lnTo>
                  <a:lnTo>
                    <a:pt x="17" y="0"/>
                  </a:lnTo>
                  <a:lnTo>
                    <a:pt x="259" y="0"/>
                  </a:lnTo>
                  <a:lnTo>
                    <a:pt x="259" y="33"/>
                  </a:lnTo>
                </a:path>
              </a:pathLst>
            </a:custGeom>
            <a:noFill/>
            <a:ln w="19050">
              <a:solidFill>
                <a:srgbClr val="000000"/>
              </a:solidFill>
              <a:prstDash val="solid"/>
              <a:round/>
              <a:headEnd/>
              <a:tailEnd/>
            </a:ln>
          </p:spPr>
          <p:txBody>
            <a:bodyPr/>
            <a:lstStyle/>
            <a:p>
              <a:endParaRPr lang="en-US"/>
            </a:p>
          </p:txBody>
        </p:sp>
        <p:sp>
          <p:nvSpPr>
            <p:cNvPr id="55311" name="Freeform 15"/>
            <p:cNvSpPr>
              <a:spLocks/>
            </p:cNvSpPr>
            <p:nvPr/>
          </p:nvSpPr>
          <p:spPr bwMode="auto">
            <a:xfrm>
              <a:off x="1432" y="1616"/>
              <a:ext cx="70"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prstDash val="solid"/>
              <a:round/>
              <a:headEnd/>
              <a:tailEnd/>
            </a:ln>
          </p:spPr>
          <p:txBody>
            <a:bodyPr/>
            <a:lstStyle/>
            <a:p>
              <a:endParaRPr lang="en-US"/>
            </a:p>
          </p:txBody>
        </p:sp>
        <p:sp>
          <p:nvSpPr>
            <p:cNvPr id="55312" name="Freeform 16"/>
            <p:cNvSpPr>
              <a:spLocks/>
            </p:cNvSpPr>
            <p:nvPr/>
          </p:nvSpPr>
          <p:spPr bwMode="auto">
            <a:xfrm>
              <a:off x="1432" y="1616"/>
              <a:ext cx="70" cy="23"/>
            </a:xfrm>
            <a:custGeom>
              <a:avLst/>
              <a:gdLst>
                <a:gd name="T0" fmla="*/ 70 w 70"/>
                <a:gd name="T1" fmla="*/ 0 h 23"/>
                <a:gd name="T2" fmla="*/ 0 w 70"/>
                <a:gd name="T3" fmla="*/ 11 h 23"/>
                <a:gd name="T4" fmla="*/ 70 w 70"/>
                <a:gd name="T5" fmla="*/ 23 h 23"/>
                <a:gd name="T6" fmla="*/ 70 w 70"/>
                <a:gd name="T7" fmla="*/ 11 h 23"/>
                <a:gd name="T8" fmla="*/ 70 w 70"/>
                <a:gd name="T9" fmla="*/ 0 h 23"/>
                <a:gd name="T10" fmla="*/ 0 60000 65536"/>
                <a:gd name="T11" fmla="*/ 0 60000 65536"/>
                <a:gd name="T12" fmla="*/ 0 60000 65536"/>
                <a:gd name="T13" fmla="*/ 0 60000 65536"/>
                <a:gd name="T14" fmla="*/ 0 60000 65536"/>
                <a:gd name="T15" fmla="*/ 0 w 70"/>
                <a:gd name="T16" fmla="*/ 0 h 23"/>
                <a:gd name="T17" fmla="*/ 70 w 70"/>
                <a:gd name="T18" fmla="*/ 23 h 23"/>
              </a:gdLst>
              <a:ahLst/>
              <a:cxnLst>
                <a:cxn ang="T10">
                  <a:pos x="T0" y="T1"/>
                </a:cxn>
                <a:cxn ang="T11">
                  <a:pos x="T2" y="T3"/>
                </a:cxn>
                <a:cxn ang="T12">
                  <a:pos x="T4" y="T5"/>
                </a:cxn>
                <a:cxn ang="T13">
                  <a:pos x="T6" y="T7"/>
                </a:cxn>
                <a:cxn ang="T14">
                  <a:pos x="T8" y="T9"/>
                </a:cxn>
              </a:cxnLst>
              <a:rect l="T15" t="T16" r="T17" b="T18"/>
              <a:pathLst>
                <a:path w="70" h="23">
                  <a:moveTo>
                    <a:pt x="70" y="0"/>
                  </a:moveTo>
                  <a:lnTo>
                    <a:pt x="0" y="11"/>
                  </a:lnTo>
                  <a:lnTo>
                    <a:pt x="70" y="23"/>
                  </a:lnTo>
                  <a:lnTo>
                    <a:pt x="70" y="11"/>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3" name="Freeform 17"/>
            <p:cNvSpPr>
              <a:spLocks/>
            </p:cNvSpPr>
            <p:nvPr/>
          </p:nvSpPr>
          <p:spPr bwMode="auto">
            <a:xfrm>
              <a:off x="1514" y="1395"/>
              <a:ext cx="1814" cy="290"/>
            </a:xfrm>
            <a:custGeom>
              <a:avLst/>
              <a:gdLst>
                <a:gd name="T0" fmla="*/ 0 w 156"/>
                <a:gd name="T1" fmla="*/ 20 h 25"/>
                <a:gd name="T2" fmla="*/ 28 w 156"/>
                <a:gd name="T3" fmla="*/ 20 h 25"/>
                <a:gd name="T4" fmla="*/ 28 w 156"/>
                <a:gd name="T5" fmla="*/ 0 h 25"/>
                <a:gd name="T6" fmla="*/ 156 w 156"/>
                <a:gd name="T7" fmla="*/ 0 h 25"/>
                <a:gd name="T8" fmla="*/ 156 w 156"/>
                <a:gd name="T9" fmla="*/ 25 h 25"/>
                <a:gd name="T10" fmla="*/ 0 60000 65536"/>
                <a:gd name="T11" fmla="*/ 0 60000 65536"/>
                <a:gd name="T12" fmla="*/ 0 60000 65536"/>
                <a:gd name="T13" fmla="*/ 0 60000 65536"/>
                <a:gd name="T14" fmla="*/ 0 60000 65536"/>
                <a:gd name="T15" fmla="*/ 0 w 156"/>
                <a:gd name="T16" fmla="*/ 0 h 25"/>
                <a:gd name="T17" fmla="*/ 156 w 156"/>
                <a:gd name="T18" fmla="*/ 25 h 25"/>
              </a:gdLst>
              <a:ahLst/>
              <a:cxnLst>
                <a:cxn ang="T10">
                  <a:pos x="T0" y="T1"/>
                </a:cxn>
                <a:cxn ang="T11">
                  <a:pos x="T2" y="T3"/>
                </a:cxn>
                <a:cxn ang="T12">
                  <a:pos x="T4" y="T5"/>
                </a:cxn>
                <a:cxn ang="T13">
                  <a:pos x="T6" y="T7"/>
                </a:cxn>
                <a:cxn ang="T14">
                  <a:pos x="T8" y="T9"/>
                </a:cxn>
              </a:cxnLst>
              <a:rect l="T15" t="T16" r="T17" b="T18"/>
              <a:pathLst>
                <a:path w="156" h="25">
                  <a:moveTo>
                    <a:pt x="0" y="20"/>
                  </a:moveTo>
                  <a:lnTo>
                    <a:pt x="28" y="20"/>
                  </a:lnTo>
                  <a:lnTo>
                    <a:pt x="28" y="0"/>
                  </a:lnTo>
                  <a:lnTo>
                    <a:pt x="156" y="0"/>
                  </a:lnTo>
                  <a:lnTo>
                    <a:pt x="156" y="25"/>
                  </a:lnTo>
                </a:path>
              </a:pathLst>
            </a:custGeom>
            <a:noFill/>
            <a:ln w="19050">
              <a:solidFill>
                <a:srgbClr val="000000"/>
              </a:solidFill>
              <a:prstDash val="solid"/>
              <a:round/>
              <a:headEnd/>
              <a:tailEnd/>
            </a:ln>
          </p:spPr>
          <p:txBody>
            <a:bodyPr/>
            <a:lstStyle/>
            <a:p>
              <a:endParaRPr lang="en-US"/>
            </a:p>
          </p:txBody>
        </p:sp>
        <p:sp>
          <p:nvSpPr>
            <p:cNvPr id="55314" name="Freeform 18"/>
            <p:cNvSpPr>
              <a:spLocks/>
            </p:cNvSpPr>
            <p:nvPr/>
          </p:nvSpPr>
          <p:spPr bwMode="auto">
            <a:xfrm>
              <a:off x="1432" y="1732"/>
              <a:ext cx="70"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9050">
              <a:solidFill>
                <a:srgbClr val="000000"/>
              </a:solidFill>
              <a:prstDash val="solid"/>
              <a:round/>
              <a:headEnd/>
              <a:tailEnd/>
            </a:ln>
          </p:spPr>
          <p:txBody>
            <a:bodyPr/>
            <a:lstStyle/>
            <a:p>
              <a:endParaRPr lang="en-US"/>
            </a:p>
          </p:txBody>
        </p:sp>
        <p:sp>
          <p:nvSpPr>
            <p:cNvPr id="55315" name="Freeform 19"/>
            <p:cNvSpPr>
              <a:spLocks/>
            </p:cNvSpPr>
            <p:nvPr/>
          </p:nvSpPr>
          <p:spPr bwMode="auto">
            <a:xfrm>
              <a:off x="1432" y="1732"/>
              <a:ext cx="70" cy="35"/>
            </a:xfrm>
            <a:custGeom>
              <a:avLst/>
              <a:gdLst>
                <a:gd name="T0" fmla="*/ 70 w 70"/>
                <a:gd name="T1" fmla="*/ 0 h 35"/>
                <a:gd name="T2" fmla="*/ 0 w 70"/>
                <a:gd name="T3" fmla="*/ 12 h 35"/>
                <a:gd name="T4" fmla="*/ 70 w 70"/>
                <a:gd name="T5" fmla="*/ 35 h 35"/>
                <a:gd name="T6" fmla="*/ 70 w 70"/>
                <a:gd name="T7" fmla="*/ 12 h 35"/>
                <a:gd name="T8" fmla="*/ 70 w 70"/>
                <a:gd name="T9" fmla="*/ 0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70" y="0"/>
                  </a:moveTo>
                  <a:lnTo>
                    <a:pt x="0" y="12"/>
                  </a:lnTo>
                  <a:lnTo>
                    <a:pt x="70" y="35"/>
                  </a:lnTo>
                  <a:lnTo>
                    <a:pt x="70" y="12"/>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6" name="Freeform 20"/>
            <p:cNvSpPr>
              <a:spLocks/>
            </p:cNvSpPr>
            <p:nvPr/>
          </p:nvSpPr>
          <p:spPr bwMode="auto">
            <a:xfrm>
              <a:off x="1514" y="1476"/>
              <a:ext cx="918" cy="268"/>
            </a:xfrm>
            <a:custGeom>
              <a:avLst/>
              <a:gdLst>
                <a:gd name="T0" fmla="*/ 0 w 79"/>
                <a:gd name="T1" fmla="*/ 23 h 23"/>
                <a:gd name="T2" fmla="*/ 38 w 79"/>
                <a:gd name="T3" fmla="*/ 23 h 23"/>
                <a:gd name="T4" fmla="*/ 38 w 79"/>
                <a:gd name="T5" fmla="*/ 0 h 23"/>
                <a:gd name="T6" fmla="*/ 79 w 79"/>
                <a:gd name="T7" fmla="*/ 0 h 23"/>
                <a:gd name="T8" fmla="*/ 79 w 79"/>
                <a:gd name="T9" fmla="*/ 18 h 23"/>
                <a:gd name="T10" fmla="*/ 0 60000 65536"/>
                <a:gd name="T11" fmla="*/ 0 60000 65536"/>
                <a:gd name="T12" fmla="*/ 0 60000 65536"/>
                <a:gd name="T13" fmla="*/ 0 60000 65536"/>
                <a:gd name="T14" fmla="*/ 0 60000 65536"/>
                <a:gd name="T15" fmla="*/ 0 w 79"/>
                <a:gd name="T16" fmla="*/ 0 h 23"/>
                <a:gd name="T17" fmla="*/ 79 w 79"/>
                <a:gd name="T18" fmla="*/ 23 h 23"/>
              </a:gdLst>
              <a:ahLst/>
              <a:cxnLst>
                <a:cxn ang="T10">
                  <a:pos x="T0" y="T1"/>
                </a:cxn>
                <a:cxn ang="T11">
                  <a:pos x="T2" y="T3"/>
                </a:cxn>
                <a:cxn ang="T12">
                  <a:pos x="T4" y="T5"/>
                </a:cxn>
                <a:cxn ang="T13">
                  <a:pos x="T6" y="T7"/>
                </a:cxn>
                <a:cxn ang="T14">
                  <a:pos x="T8" y="T9"/>
                </a:cxn>
              </a:cxnLst>
              <a:rect l="T15" t="T16" r="T17" b="T18"/>
              <a:pathLst>
                <a:path w="79" h="23">
                  <a:moveTo>
                    <a:pt x="0" y="23"/>
                  </a:moveTo>
                  <a:lnTo>
                    <a:pt x="38" y="23"/>
                  </a:lnTo>
                  <a:lnTo>
                    <a:pt x="38" y="0"/>
                  </a:lnTo>
                  <a:lnTo>
                    <a:pt x="79" y="0"/>
                  </a:lnTo>
                  <a:lnTo>
                    <a:pt x="79" y="18"/>
                  </a:lnTo>
                </a:path>
              </a:pathLst>
            </a:custGeom>
            <a:noFill/>
            <a:ln w="19050">
              <a:solidFill>
                <a:srgbClr val="000000"/>
              </a:solidFill>
              <a:prstDash val="solid"/>
              <a:round/>
              <a:headEnd/>
              <a:tailEnd/>
            </a:ln>
          </p:spPr>
          <p:txBody>
            <a:bodyPr/>
            <a:lstStyle/>
            <a:p>
              <a:endParaRPr lang="en-US"/>
            </a:p>
          </p:txBody>
        </p:sp>
        <p:sp>
          <p:nvSpPr>
            <p:cNvPr id="55317" name="Rectangle 21"/>
            <p:cNvSpPr>
              <a:spLocks noChangeArrowheads="1"/>
            </p:cNvSpPr>
            <p:nvPr/>
          </p:nvSpPr>
          <p:spPr bwMode="auto">
            <a:xfrm>
              <a:off x="2246" y="1732"/>
              <a:ext cx="37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Device 1</a:t>
              </a:r>
              <a:endParaRPr lang="en-US" sz="2400">
                <a:latin typeface="Constantia" pitchFamily="18" charset="0"/>
              </a:endParaRPr>
            </a:p>
          </p:txBody>
        </p:sp>
        <p:sp>
          <p:nvSpPr>
            <p:cNvPr id="55318" name="Rectangle 22"/>
            <p:cNvSpPr>
              <a:spLocks noChangeArrowheads="1"/>
            </p:cNvSpPr>
            <p:nvPr/>
          </p:nvSpPr>
          <p:spPr bwMode="auto">
            <a:xfrm>
              <a:off x="3142" y="1732"/>
              <a:ext cx="37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Device 2</a:t>
              </a:r>
              <a:endParaRPr lang="en-US" sz="2400">
                <a:latin typeface="Constantia" pitchFamily="18" charset="0"/>
              </a:endParaRPr>
            </a:p>
          </p:txBody>
        </p:sp>
        <p:sp>
          <p:nvSpPr>
            <p:cNvPr id="55319" name="Rectangle 23"/>
            <p:cNvSpPr>
              <a:spLocks noChangeArrowheads="1"/>
            </p:cNvSpPr>
            <p:nvPr/>
          </p:nvSpPr>
          <p:spPr bwMode="auto">
            <a:xfrm>
              <a:off x="4328" y="1732"/>
              <a:ext cx="29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Device</a:t>
              </a:r>
              <a:endParaRPr lang="en-US" sz="2400">
                <a:latin typeface="Constantia" pitchFamily="18" charset="0"/>
              </a:endParaRPr>
            </a:p>
          </p:txBody>
        </p:sp>
        <p:sp>
          <p:nvSpPr>
            <p:cNvPr id="55320" name="Rectangle 24"/>
            <p:cNvSpPr>
              <a:spLocks noChangeArrowheads="1"/>
            </p:cNvSpPr>
            <p:nvPr/>
          </p:nvSpPr>
          <p:spPr bwMode="auto">
            <a:xfrm>
              <a:off x="4654" y="1732"/>
              <a:ext cx="52" cy="125"/>
            </a:xfrm>
            <a:prstGeom prst="rect">
              <a:avLst/>
            </a:prstGeom>
            <a:noFill/>
            <a:ln w="9525">
              <a:noFill/>
              <a:miter lim="800000"/>
              <a:headEnd/>
              <a:tailEnd/>
            </a:ln>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21" name="Rectangle 25"/>
            <p:cNvSpPr>
              <a:spLocks noChangeArrowheads="1"/>
            </p:cNvSpPr>
            <p:nvPr/>
          </p:nvSpPr>
          <p:spPr bwMode="auto">
            <a:xfrm rot="-5400000">
              <a:off x="792" y="1743"/>
              <a:ext cx="40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Processor</a:t>
              </a:r>
              <a:endParaRPr lang="en-US" sz="2400">
                <a:latin typeface="Constantia" pitchFamily="18" charset="0"/>
              </a:endParaRPr>
            </a:p>
          </p:txBody>
        </p:sp>
        <p:sp>
          <p:nvSpPr>
            <p:cNvPr id="55322" name="Freeform 26"/>
            <p:cNvSpPr>
              <a:spLocks/>
            </p:cNvSpPr>
            <p:nvPr/>
          </p:nvSpPr>
          <p:spPr bwMode="auto">
            <a:xfrm>
              <a:off x="2421" y="1941"/>
              <a:ext cx="23" cy="70"/>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55323" name="Freeform 27"/>
            <p:cNvSpPr>
              <a:spLocks/>
            </p:cNvSpPr>
            <p:nvPr/>
          </p:nvSpPr>
          <p:spPr bwMode="auto">
            <a:xfrm>
              <a:off x="2421" y="1941"/>
              <a:ext cx="23" cy="70"/>
            </a:xfrm>
            <a:custGeom>
              <a:avLst/>
              <a:gdLst>
                <a:gd name="T0" fmla="*/ 23 w 23"/>
                <a:gd name="T1" fmla="*/ 70 h 70"/>
                <a:gd name="T2" fmla="*/ 11 w 23"/>
                <a:gd name="T3" fmla="*/ 0 h 70"/>
                <a:gd name="T4" fmla="*/ 0 w 23"/>
                <a:gd name="T5" fmla="*/ 70 h 70"/>
                <a:gd name="T6" fmla="*/ 11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1" y="0"/>
                  </a:lnTo>
                  <a:lnTo>
                    <a:pt x="0" y="70"/>
                  </a:lnTo>
                  <a:lnTo>
                    <a:pt x="11" y="70"/>
                  </a:lnTo>
                  <a:lnTo>
                    <a:pt x="23" y="70"/>
                  </a:lnTo>
                  <a:close/>
                </a:path>
              </a:pathLst>
            </a:custGeom>
            <a:solidFill>
              <a:srgbClr val="000000"/>
            </a:solidFill>
            <a:ln w="0">
              <a:solidFill>
                <a:srgbClr val="000000"/>
              </a:solidFill>
              <a:prstDash val="solid"/>
              <a:round/>
              <a:headEnd/>
              <a:tailEnd/>
            </a:ln>
          </p:spPr>
          <p:txBody>
            <a:bodyPr/>
            <a:lstStyle/>
            <a:p>
              <a:endParaRPr lang="en-US"/>
            </a:p>
          </p:txBody>
        </p:sp>
        <p:sp>
          <p:nvSpPr>
            <p:cNvPr id="55324" name="Freeform 28"/>
            <p:cNvSpPr>
              <a:spLocks/>
            </p:cNvSpPr>
            <p:nvPr/>
          </p:nvSpPr>
          <p:spPr bwMode="auto">
            <a:xfrm>
              <a:off x="1420" y="1872"/>
              <a:ext cx="1012" cy="267"/>
            </a:xfrm>
            <a:custGeom>
              <a:avLst/>
              <a:gdLst>
                <a:gd name="T0" fmla="*/ 87 w 87"/>
                <a:gd name="T1" fmla="*/ 13 h 23"/>
                <a:gd name="T2" fmla="*/ 87 w 87"/>
                <a:gd name="T3" fmla="*/ 23 h 23"/>
                <a:gd name="T4" fmla="*/ 46 w 87"/>
                <a:gd name="T5" fmla="*/ 23 h 23"/>
                <a:gd name="T6" fmla="*/ 46 w 87"/>
                <a:gd name="T7" fmla="*/ 0 h 23"/>
                <a:gd name="T8" fmla="*/ 0 w 87"/>
                <a:gd name="T9" fmla="*/ 0 h 23"/>
                <a:gd name="T10" fmla="*/ 0 60000 65536"/>
                <a:gd name="T11" fmla="*/ 0 60000 65536"/>
                <a:gd name="T12" fmla="*/ 0 60000 65536"/>
                <a:gd name="T13" fmla="*/ 0 60000 65536"/>
                <a:gd name="T14" fmla="*/ 0 60000 65536"/>
                <a:gd name="T15" fmla="*/ 0 w 87"/>
                <a:gd name="T16" fmla="*/ 0 h 23"/>
                <a:gd name="T17" fmla="*/ 87 w 87"/>
                <a:gd name="T18" fmla="*/ 23 h 23"/>
              </a:gdLst>
              <a:ahLst/>
              <a:cxnLst>
                <a:cxn ang="T10">
                  <a:pos x="T0" y="T1"/>
                </a:cxn>
                <a:cxn ang="T11">
                  <a:pos x="T2" y="T3"/>
                </a:cxn>
                <a:cxn ang="T12">
                  <a:pos x="T4" y="T5"/>
                </a:cxn>
                <a:cxn ang="T13">
                  <a:pos x="T6" y="T7"/>
                </a:cxn>
                <a:cxn ang="T14">
                  <a:pos x="T8" y="T9"/>
                </a:cxn>
              </a:cxnLst>
              <a:rect l="T15" t="T16" r="T17" b="T18"/>
              <a:pathLst>
                <a:path w="87" h="23">
                  <a:moveTo>
                    <a:pt x="87" y="13"/>
                  </a:moveTo>
                  <a:lnTo>
                    <a:pt x="87" y="23"/>
                  </a:lnTo>
                  <a:lnTo>
                    <a:pt x="46" y="23"/>
                  </a:lnTo>
                  <a:lnTo>
                    <a:pt x="46" y="0"/>
                  </a:lnTo>
                  <a:lnTo>
                    <a:pt x="0" y="0"/>
                  </a:lnTo>
                </a:path>
              </a:pathLst>
            </a:custGeom>
            <a:noFill/>
            <a:ln w="19050">
              <a:solidFill>
                <a:srgbClr val="000000"/>
              </a:solidFill>
              <a:prstDash val="solid"/>
              <a:round/>
              <a:headEnd/>
              <a:tailEnd/>
            </a:ln>
          </p:spPr>
          <p:txBody>
            <a:bodyPr/>
            <a:lstStyle/>
            <a:p>
              <a:endParaRPr lang="en-US"/>
            </a:p>
          </p:txBody>
        </p:sp>
        <p:sp>
          <p:nvSpPr>
            <p:cNvPr id="55325" name="Freeform 29"/>
            <p:cNvSpPr>
              <a:spLocks/>
            </p:cNvSpPr>
            <p:nvPr/>
          </p:nvSpPr>
          <p:spPr bwMode="auto">
            <a:xfrm>
              <a:off x="3316" y="1941"/>
              <a:ext cx="23" cy="70"/>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55326" name="Freeform 30"/>
            <p:cNvSpPr>
              <a:spLocks/>
            </p:cNvSpPr>
            <p:nvPr/>
          </p:nvSpPr>
          <p:spPr bwMode="auto">
            <a:xfrm>
              <a:off x="3316" y="1941"/>
              <a:ext cx="23" cy="70"/>
            </a:xfrm>
            <a:custGeom>
              <a:avLst/>
              <a:gdLst>
                <a:gd name="T0" fmla="*/ 23 w 23"/>
                <a:gd name="T1" fmla="*/ 70 h 70"/>
                <a:gd name="T2" fmla="*/ 12 w 23"/>
                <a:gd name="T3" fmla="*/ 0 h 70"/>
                <a:gd name="T4" fmla="*/ 0 w 23"/>
                <a:gd name="T5" fmla="*/ 70 h 70"/>
                <a:gd name="T6" fmla="*/ 12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2" y="0"/>
                  </a:lnTo>
                  <a:lnTo>
                    <a:pt x="0" y="70"/>
                  </a:lnTo>
                  <a:lnTo>
                    <a:pt x="12" y="70"/>
                  </a:lnTo>
                  <a:lnTo>
                    <a:pt x="23" y="70"/>
                  </a:lnTo>
                  <a:close/>
                </a:path>
              </a:pathLst>
            </a:custGeom>
            <a:solidFill>
              <a:srgbClr val="000000"/>
            </a:solidFill>
            <a:ln w="0">
              <a:solidFill>
                <a:srgbClr val="000000"/>
              </a:solidFill>
              <a:prstDash val="solid"/>
              <a:round/>
              <a:headEnd/>
              <a:tailEnd/>
            </a:ln>
          </p:spPr>
          <p:txBody>
            <a:bodyPr/>
            <a:lstStyle/>
            <a:p>
              <a:endParaRPr lang="en-US"/>
            </a:p>
          </p:txBody>
        </p:sp>
        <p:sp>
          <p:nvSpPr>
            <p:cNvPr id="55327" name="Freeform 31"/>
            <p:cNvSpPr>
              <a:spLocks/>
            </p:cNvSpPr>
            <p:nvPr/>
          </p:nvSpPr>
          <p:spPr bwMode="auto">
            <a:xfrm>
              <a:off x="1420" y="1988"/>
              <a:ext cx="1908" cy="244"/>
            </a:xfrm>
            <a:custGeom>
              <a:avLst/>
              <a:gdLst>
                <a:gd name="T0" fmla="*/ 164 w 164"/>
                <a:gd name="T1" fmla="*/ 3 h 21"/>
                <a:gd name="T2" fmla="*/ 164 w 164"/>
                <a:gd name="T3" fmla="*/ 21 h 21"/>
                <a:gd name="T4" fmla="*/ 36 w 164"/>
                <a:gd name="T5" fmla="*/ 21 h 21"/>
                <a:gd name="T6" fmla="*/ 36 w 164"/>
                <a:gd name="T7" fmla="*/ 0 h 21"/>
                <a:gd name="T8" fmla="*/ 0 w 164"/>
                <a:gd name="T9" fmla="*/ 0 h 21"/>
                <a:gd name="T10" fmla="*/ 0 60000 65536"/>
                <a:gd name="T11" fmla="*/ 0 60000 65536"/>
                <a:gd name="T12" fmla="*/ 0 60000 65536"/>
                <a:gd name="T13" fmla="*/ 0 60000 65536"/>
                <a:gd name="T14" fmla="*/ 0 60000 65536"/>
                <a:gd name="T15" fmla="*/ 0 w 164"/>
                <a:gd name="T16" fmla="*/ 0 h 21"/>
                <a:gd name="T17" fmla="*/ 164 w 164"/>
                <a:gd name="T18" fmla="*/ 21 h 21"/>
              </a:gdLst>
              <a:ahLst/>
              <a:cxnLst>
                <a:cxn ang="T10">
                  <a:pos x="T0" y="T1"/>
                </a:cxn>
                <a:cxn ang="T11">
                  <a:pos x="T2" y="T3"/>
                </a:cxn>
                <a:cxn ang="T12">
                  <a:pos x="T4" y="T5"/>
                </a:cxn>
                <a:cxn ang="T13">
                  <a:pos x="T6" y="T7"/>
                </a:cxn>
                <a:cxn ang="T14">
                  <a:pos x="T8" y="T9"/>
                </a:cxn>
              </a:cxnLst>
              <a:rect l="T15" t="T16" r="T17" b="T18"/>
              <a:pathLst>
                <a:path w="164" h="21">
                  <a:moveTo>
                    <a:pt x="164" y="3"/>
                  </a:moveTo>
                  <a:lnTo>
                    <a:pt x="164" y="21"/>
                  </a:lnTo>
                  <a:lnTo>
                    <a:pt x="36" y="21"/>
                  </a:lnTo>
                  <a:lnTo>
                    <a:pt x="36" y="0"/>
                  </a:lnTo>
                  <a:lnTo>
                    <a:pt x="0" y="0"/>
                  </a:lnTo>
                </a:path>
              </a:pathLst>
            </a:custGeom>
            <a:noFill/>
            <a:ln w="19050">
              <a:solidFill>
                <a:srgbClr val="000000"/>
              </a:solidFill>
              <a:prstDash val="solid"/>
              <a:round/>
              <a:headEnd/>
              <a:tailEnd/>
            </a:ln>
          </p:spPr>
          <p:txBody>
            <a:bodyPr/>
            <a:lstStyle/>
            <a:p>
              <a:endParaRPr lang="en-US"/>
            </a:p>
          </p:txBody>
        </p:sp>
        <p:sp>
          <p:nvSpPr>
            <p:cNvPr id="55328" name="Freeform 32"/>
            <p:cNvSpPr>
              <a:spLocks/>
            </p:cNvSpPr>
            <p:nvPr/>
          </p:nvSpPr>
          <p:spPr bwMode="auto">
            <a:xfrm>
              <a:off x="4502" y="1941"/>
              <a:ext cx="35" cy="70"/>
            </a:xfrm>
            <a:custGeom>
              <a:avLst/>
              <a:gdLst>
                <a:gd name="T0" fmla="*/ 3 w 3"/>
                <a:gd name="T1" fmla="*/ 6 h 6"/>
                <a:gd name="T2" fmla="*/ 2 w 3"/>
                <a:gd name="T3" fmla="*/ 0 h 6"/>
                <a:gd name="T4" fmla="*/ 0 w 3"/>
                <a:gd name="T5" fmla="*/ 6 h 6"/>
                <a:gd name="T6" fmla="*/ 2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prstDash val="solid"/>
              <a:round/>
              <a:headEnd/>
              <a:tailEnd/>
            </a:ln>
          </p:spPr>
          <p:txBody>
            <a:bodyPr/>
            <a:lstStyle/>
            <a:p>
              <a:endParaRPr lang="en-US"/>
            </a:p>
          </p:txBody>
        </p:sp>
        <p:sp>
          <p:nvSpPr>
            <p:cNvPr id="55329" name="Freeform 33"/>
            <p:cNvSpPr>
              <a:spLocks/>
            </p:cNvSpPr>
            <p:nvPr/>
          </p:nvSpPr>
          <p:spPr bwMode="auto">
            <a:xfrm>
              <a:off x="4502" y="1941"/>
              <a:ext cx="35" cy="70"/>
            </a:xfrm>
            <a:custGeom>
              <a:avLst/>
              <a:gdLst>
                <a:gd name="T0" fmla="*/ 35 w 35"/>
                <a:gd name="T1" fmla="*/ 70 h 70"/>
                <a:gd name="T2" fmla="*/ 24 w 35"/>
                <a:gd name="T3" fmla="*/ 0 h 70"/>
                <a:gd name="T4" fmla="*/ 0 w 35"/>
                <a:gd name="T5" fmla="*/ 70 h 70"/>
                <a:gd name="T6" fmla="*/ 24 w 35"/>
                <a:gd name="T7" fmla="*/ 70 h 70"/>
                <a:gd name="T8" fmla="*/ 35 w 35"/>
                <a:gd name="T9" fmla="*/ 7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4" y="0"/>
                  </a:lnTo>
                  <a:lnTo>
                    <a:pt x="0" y="70"/>
                  </a:lnTo>
                  <a:lnTo>
                    <a:pt x="24" y="70"/>
                  </a:lnTo>
                  <a:lnTo>
                    <a:pt x="35" y="70"/>
                  </a:lnTo>
                  <a:close/>
                </a:path>
              </a:pathLst>
            </a:custGeom>
            <a:solidFill>
              <a:srgbClr val="000000"/>
            </a:solidFill>
            <a:ln w="0">
              <a:solidFill>
                <a:srgbClr val="000000"/>
              </a:solidFill>
              <a:prstDash val="solid"/>
              <a:round/>
              <a:headEnd/>
              <a:tailEnd/>
            </a:ln>
          </p:spPr>
          <p:txBody>
            <a:bodyPr/>
            <a:lstStyle/>
            <a:p>
              <a:endParaRPr lang="en-US"/>
            </a:p>
          </p:txBody>
        </p:sp>
        <p:sp>
          <p:nvSpPr>
            <p:cNvPr id="55330" name="Freeform 34"/>
            <p:cNvSpPr>
              <a:spLocks/>
            </p:cNvSpPr>
            <p:nvPr/>
          </p:nvSpPr>
          <p:spPr bwMode="auto">
            <a:xfrm>
              <a:off x="1420" y="2023"/>
              <a:ext cx="3106" cy="291"/>
            </a:xfrm>
            <a:custGeom>
              <a:avLst/>
              <a:gdLst>
                <a:gd name="T0" fmla="*/ 267 w 267"/>
                <a:gd name="T1" fmla="*/ 0 h 25"/>
                <a:gd name="T2" fmla="*/ 267 w 267"/>
                <a:gd name="T3" fmla="*/ 25 h 25"/>
                <a:gd name="T4" fmla="*/ 25 w 267"/>
                <a:gd name="T5" fmla="*/ 25 h 25"/>
                <a:gd name="T6" fmla="*/ 25 w 267"/>
                <a:gd name="T7" fmla="*/ 7 h 25"/>
                <a:gd name="T8" fmla="*/ 0 w 267"/>
                <a:gd name="T9" fmla="*/ 7 h 25"/>
                <a:gd name="T10" fmla="*/ 0 60000 65536"/>
                <a:gd name="T11" fmla="*/ 0 60000 65536"/>
                <a:gd name="T12" fmla="*/ 0 60000 65536"/>
                <a:gd name="T13" fmla="*/ 0 60000 65536"/>
                <a:gd name="T14" fmla="*/ 0 60000 65536"/>
                <a:gd name="T15" fmla="*/ 0 w 267"/>
                <a:gd name="T16" fmla="*/ 0 h 25"/>
                <a:gd name="T17" fmla="*/ 267 w 267"/>
                <a:gd name="T18" fmla="*/ 25 h 25"/>
              </a:gdLst>
              <a:ahLst/>
              <a:cxnLst>
                <a:cxn ang="T10">
                  <a:pos x="T0" y="T1"/>
                </a:cxn>
                <a:cxn ang="T11">
                  <a:pos x="T2" y="T3"/>
                </a:cxn>
                <a:cxn ang="T12">
                  <a:pos x="T4" y="T5"/>
                </a:cxn>
                <a:cxn ang="T13">
                  <a:pos x="T6" y="T7"/>
                </a:cxn>
                <a:cxn ang="T14">
                  <a:pos x="T8" y="T9"/>
                </a:cxn>
              </a:cxnLst>
              <a:rect l="T15" t="T16" r="T17" b="T18"/>
              <a:pathLst>
                <a:path w="267" h="25">
                  <a:moveTo>
                    <a:pt x="267" y="0"/>
                  </a:moveTo>
                  <a:lnTo>
                    <a:pt x="267" y="25"/>
                  </a:lnTo>
                  <a:lnTo>
                    <a:pt x="25" y="25"/>
                  </a:lnTo>
                  <a:lnTo>
                    <a:pt x="25" y="7"/>
                  </a:lnTo>
                  <a:lnTo>
                    <a:pt x="0" y="7"/>
                  </a:lnTo>
                </a:path>
              </a:pathLst>
            </a:custGeom>
            <a:noFill/>
            <a:ln w="19050">
              <a:solidFill>
                <a:srgbClr val="000000"/>
              </a:solidFill>
              <a:prstDash val="solid"/>
              <a:round/>
              <a:headEnd/>
              <a:tailEnd/>
            </a:ln>
          </p:spPr>
          <p:txBody>
            <a:bodyPr/>
            <a:lstStyle/>
            <a:p>
              <a:endParaRPr lang="en-US"/>
            </a:p>
          </p:txBody>
        </p:sp>
        <p:sp>
          <p:nvSpPr>
            <p:cNvPr id="55331" name="Rectangle 35"/>
            <p:cNvSpPr>
              <a:spLocks noChangeArrowheads="1"/>
            </p:cNvSpPr>
            <p:nvPr/>
          </p:nvSpPr>
          <p:spPr bwMode="auto">
            <a:xfrm>
              <a:off x="2502" y="2034"/>
              <a:ext cx="301"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INTA1</a:t>
              </a:r>
              <a:endParaRPr lang="en-US" sz="2400">
                <a:latin typeface="Constantia" pitchFamily="18" charset="0"/>
              </a:endParaRPr>
            </a:p>
          </p:txBody>
        </p:sp>
        <p:sp>
          <p:nvSpPr>
            <p:cNvPr id="55332" name="Rectangle 36"/>
            <p:cNvSpPr>
              <a:spLocks noChangeArrowheads="1"/>
            </p:cNvSpPr>
            <p:nvPr/>
          </p:nvSpPr>
          <p:spPr bwMode="auto">
            <a:xfrm>
              <a:off x="2490" y="1464"/>
              <a:ext cx="3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a:t>
              </a:r>
              <a:endParaRPr lang="en-US" sz="2400">
                <a:latin typeface="Constantia" pitchFamily="18" charset="0"/>
              </a:endParaRPr>
            </a:p>
          </p:txBody>
        </p:sp>
        <p:sp>
          <p:nvSpPr>
            <p:cNvPr id="55333" name="Rectangle 37"/>
            <p:cNvSpPr>
              <a:spLocks noChangeArrowheads="1"/>
            </p:cNvSpPr>
            <p:nvPr/>
          </p:nvSpPr>
          <p:spPr bwMode="auto">
            <a:xfrm>
              <a:off x="2525" y="1464"/>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N</a:t>
              </a:r>
              <a:endParaRPr lang="en-US" sz="2400">
                <a:latin typeface="Constantia" pitchFamily="18" charset="0"/>
              </a:endParaRPr>
            </a:p>
          </p:txBody>
        </p:sp>
        <p:sp>
          <p:nvSpPr>
            <p:cNvPr id="55334" name="Rectangle 38"/>
            <p:cNvSpPr>
              <a:spLocks noChangeArrowheads="1"/>
            </p:cNvSpPr>
            <p:nvPr/>
          </p:nvSpPr>
          <p:spPr bwMode="auto">
            <a:xfrm>
              <a:off x="2607" y="1464"/>
              <a:ext cx="6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55335" name="Rectangle 39"/>
            <p:cNvSpPr>
              <a:spLocks noChangeArrowheads="1"/>
            </p:cNvSpPr>
            <p:nvPr/>
          </p:nvSpPr>
          <p:spPr bwMode="auto">
            <a:xfrm>
              <a:off x="2676" y="1464"/>
              <a:ext cx="6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55336" name="Rectangle 40"/>
            <p:cNvSpPr>
              <a:spLocks noChangeArrowheads="1"/>
            </p:cNvSpPr>
            <p:nvPr/>
          </p:nvSpPr>
          <p:spPr bwMode="auto">
            <a:xfrm>
              <a:off x="2758" y="1464"/>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1</a:t>
              </a:r>
              <a:endParaRPr lang="en-US" sz="2400">
                <a:latin typeface="Constantia" pitchFamily="18" charset="0"/>
              </a:endParaRPr>
            </a:p>
          </p:txBody>
        </p:sp>
        <p:sp>
          <p:nvSpPr>
            <p:cNvPr id="55337" name="Line 41"/>
            <p:cNvSpPr>
              <a:spLocks noChangeShapeType="1"/>
            </p:cNvSpPr>
            <p:nvPr/>
          </p:nvSpPr>
          <p:spPr bwMode="auto">
            <a:xfrm flipH="1">
              <a:off x="2502" y="1476"/>
              <a:ext cx="233" cy="1"/>
            </a:xfrm>
            <a:prstGeom prst="line">
              <a:avLst/>
            </a:prstGeom>
            <a:noFill/>
            <a:ln w="19050">
              <a:solidFill>
                <a:srgbClr val="000000"/>
              </a:solidFill>
              <a:round/>
              <a:headEnd/>
              <a:tailEnd/>
            </a:ln>
          </p:spPr>
          <p:txBody>
            <a:bodyPr/>
            <a:lstStyle/>
            <a:p>
              <a:endParaRPr lang="en-US"/>
            </a:p>
          </p:txBody>
        </p:sp>
        <p:sp>
          <p:nvSpPr>
            <p:cNvPr id="55338" name="Rectangle 42"/>
            <p:cNvSpPr>
              <a:spLocks noChangeArrowheads="1"/>
            </p:cNvSpPr>
            <p:nvPr/>
          </p:nvSpPr>
          <p:spPr bwMode="auto">
            <a:xfrm>
              <a:off x="4584" y="1476"/>
              <a:ext cx="3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a:t>
              </a:r>
              <a:endParaRPr lang="en-US" sz="2400">
                <a:latin typeface="Constantia" pitchFamily="18" charset="0"/>
              </a:endParaRPr>
            </a:p>
          </p:txBody>
        </p:sp>
        <p:sp>
          <p:nvSpPr>
            <p:cNvPr id="55339" name="Rectangle 43"/>
            <p:cNvSpPr>
              <a:spLocks noChangeArrowheads="1"/>
            </p:cNvSpPr>
            <p:nvPr/>
          </p:nvSpPr>
          <p:spPr bwMode="auto">
            <a:xfrm>
              <a:off x="4630" y="1476"/>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N</a:t>
              </a:r>
              <a:endParaRPr lang="en-US" sz="2400">
                <a:latin typeface="Constantia" pitchFamily="18" charset="0"/>
              </a:endParaRPr>
            </a:p>
          </p:txBody>
        </p:sp>
        <p:sp>
          <p:nvSpPr>
            <p:cNvPr id="55340" name="Rectangle 44"/>
            <p:cNvSpPr>
              <a:spLocks noChangeArrowheads="1"/>
            </p:cNvSpPr>
            <p:nvPr/>
          </p:nvSpPr>
          <p:spPr bwMode="auto">
            <a:xfrm>
              <a:off x="4712" y="1476"/>
              <a:ext cx="6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55341" name="Rectangle 45"/>
            <p:cNvSpPr>
              <a:spLocks noChangeArrowheads="1"/>
            </p:cNvSpPr>
            <p:nvPr/>
          </p:nvSpPr>
          <p:spPr bwMode="auto">
            <a:xfrm>
              <a:off x="4781" y="1476"/>
              <a:ext cx="6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55342" name="Rectangle 46"/>
            <p:cNvSpPr>
              <a:spLocks noChangeArrowheads="1"/>
            </p:cNvSpPr>
            <p:nvPr/>
          </p:nvSpPr>
          <p:spPr bwMode="auto">
            <a:xfrm>
              <a:off x="4863" y="1476"/>
              <a:ext cx="52" cy="125"/>
            </a:xfrm>
            <a:prstGeom prst="rect">
              <a:avLst/>
            </a:prstGeom>
            <a:noFill/>
            <a:ln w="9525">
              <a:noFill/>
              <a:miter lim="800000"/>
              <a:headEnd/>
              <a:tailEnd/>
            </a:ln>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43" name="Line 47"/>
            <p:cNvSpPr>
              <a:spLocks noChangeShapeType="1"/>
            </p:cNvSpPr>
            <p:nvPr/>
          </p:nvSpPr>
          <p:spPr bwMode="auto">
            <a:xfrm flipH="1">
              <a:off x="4595" y="1488"/>
              <a:ext cx="245" cy="1"/>
            </a:xfrm>
            <a:prstGeom prst="line">
              <a:avLst/>
            </a:prstGeom>
            <a:noFill/>
            <a:ln w="19050">
              <a:solidFill>
                <a:srgbClr val="000000"/>
              </a:solidFill>
              <a:round/>
              <a:headEnd/>
              <a:tailEnd/>
            </a:ln>
          </p:spPr>
          <p:txBody>
            <a:bodyPr/>
            <a:lstStyle/>
            <a:p>
              <a:endParaRPr lang="en-US"/>
            </a:p>
          </p:txBody>
        </p:sp>
        <p:sp>
          <p:nvSpPr>
            <p:cNvPr id="55344" name="Rectangle 48"/>
            <p:cNvSpPr>
              <a:spLocks noChangeArrowheads="1"/>
            </p:cNvSpPr>
            <p:nvPr/>
          </p:nvSpPr>
          <p:spPr bwMode="auto">
            <a:xfrm>
              <a:off x="4607" y="2034"/>
              <a:ext cx="24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INTA</a:t>
              </a:r>
              <a:endParaRPr lang="en-US" sz="2400">
                <a:latin typeface="Constantia" pitchFamily="18" charset="0"/>
              </a:endParaRPr>
            </a:p>
          </p:txBody>
        </p:sp>
        <p:sp>
          <p:nvSpPr>
            <p:cNvPr id="55345" name="Rectangle 49"/>
            <p:cNvSpPr>
              <a:spLocks noChangeArrowheads="1"/>
            </p:cNvSpPr>
            <p:nvPr/>
          </p:nvSpPr>
          <p:spPr bwMode="auto">
            <a:xfrm>
              <a:off x="4863" y="2034"/>
              <a:ext cx="52" cy="125"/>
            </a:xfrm>
            <a:prstGeom prst="rect">
              <a:avLst/>
            </a:prstGeom>
            <a:noFill/>
            <a:ln w="9525">
              <a:noFill/>
              <a:miter lim="800000"/>
              <a:headEnd/>
              <a:tailEnd/>
            </a:ln>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46" name="Freeform 50"/>
            <p:cNvSpPr>
              <a:spLocks/>
            </p:cNvSpPr>
            <p:nvPr/>
          </p:nvSpPr>
          <p:spPr bwMode="auto">
            <a:xfrm>
              <a:off x="3851" y="1802"/>
              <a:ext cx="12"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55347" name="Freeform 51"/>
            <p:cNvSpPr>
              <a:spLocks/>
            </p:cNvSpPr>
            <p:nvPr/>
          </p:nvSpPr>
          <p:spPr bwMode="auto">
            <a:xfrm>
              <a:off x="3921" y="1802"/>
              <a:ext cx="11"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55348" name="Freeform 52"/>
            <p:cNvSpPr>
              <a:spLocks/>
            </p:cNvSpPr>
            <p:nvPr/>
          </p:nvSpPr>
          <p:spPr bwMode="auto">
            <a:xfrm>
              <a:off x="3991" y="1802"/>
              <a:ext cx="11"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55349" name="Rectangle 53"/>
            <p:cNvSpPr>
              <a:spLocks noChangeArrowheads="1"/>
            </p:cNvSpPr>
            <p:nvPr/>
          </p:nvSpPr>
          <p:spPr bwMode="auto">
            <a:xfrm>
              <a:off x="2072" y="1685"/>
              <a:ext cx="721" cy="245"/>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55350" name="Rectangle 54"/>
            <p:cNvSpPr>
              <a:spLocks noChangeArrowheads="1"/>
            </p:cNvSpPr>
            <p:nvPr/>
          </p:nvSpPr>
          <p:spPr bwMode="auto">
            <a:xfrm>
              <a:off x="4165" y="1685"/>
              <a:ext cx="709" cy="245"/>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55351" name="Rectangle 55"/>
            <p:cNvSpPr>
              <a:spLocks noChangeArrowheads="1"/>
            </p:cNvSpPr>
            <p:nvPr/>
          </p:nvSpPr>
          <p:spPr bwMode="auto">
            <a:xfrm>
              <a:off x="2967" y="1685"/>
              <a:ext cx="721" cy="245"/>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55352" name="Rectangle 56"/>
            <p:cNvSpPr>
              <a:spLocks noChangeArrowheads="1"/>
            </p:cNvSpPr>
            <p:nvPr/>
          </p:nvSpPr>
          <p:spPr bwMode="auto">
            <a:xfrm>
              <a:off x="1234" y="1453"/>
              <a:ext cx="186" cy="70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55353" name="Rectangle 57"/>
            <p:cNvSpPr>
              <a:spLocks noChangeArrowheads="1"/>
            </p:cNvSpPr>
            <p:nvPr/>
          </p:nvSpPr>
          <p:spPr bwMode="auto">
            <a:xfrm>
              <a:off x="1234" y="1453"/>
              <a:ext cx="186" cy="709"/>
            </a:xfrm>
            <a:prstGeom prst="rect">
              <a:avLst/>
            </a:prstGeom>
            <a:noFill/>
            <a:ln w="19050">
              <a:solidFill>
                <a:srgbClr val="C00000"/>
              </a:solidFill>
              <a:miter lim="800000"/>
              <a:headEnd/>
              <a:tailEnd/>
            </a:ln>
          </p:spPr>
          <p:txBody>
            <a:bodyPr/>
            <a:lstStyle/>
            <a:p>
              <a:endParaRPr lang="en-US">
                <a:latin typeface="Constantia" pitchFamily="18" charset="0"/>
              </a:endParaRPr>
            </a:p>
          </p:txBody>
        </p:sp>
      </p:grpSp>
      <p:sp>
        <p:nvSpPr>
          <p:cNvPr id="55299" name="Text Box 58"/>
          <p:cNvSpPr txBox="1">
            <a:spLocks noChangeArrowheads="1"/>
          </p:cNvSpPr>
          <p:nvPr/>
        </p:nvSpPr>
        <p:spPr bwMode="auto">
          <a:xfrm>
            <a:off x="592138" y="3671888"/>
            <a:ext cx="8316507" cy="1754326"/>
          </a:xfrm>
          <a:prstGeom prst="rect">
            <a:avLst/>
          </a:prstGeom>
          <a:noFill/>
          <a:ln w="12700">
            <a:noFill/>
            <a:miter lim="800000"/>
            <a:headEnd/>
            <a:tailEnd/>
          </a:ln>
        </p:spPr>
        <p:txBody>
          <a:bodyPr wrap="none">
            <a:spAutoFit/>
          </a:bodyPr>
          <a:lstStyle/>
          <a:p>
            <a:pPr>
              <a:buFontTx/>
              <a:buChar char="•"/>
            </a:pPr>
            <a:r>
              <a:rPr lang="en-US" i="1" dirty="0">
                <a:solidFill>
                  <a:srgbClr val="00B0F0"/>
                </a:solidFill>
                <a:latin typeface="Constantia" pitchFamily="18" charset="0"/>
              </a:rPr>
              <a:t>Each device has a separate interrupt-request and interrupt-acknowledge line. </a:t>
            </a:r>
          </a:p>
          <a:p>
            <a:pPr>
              <a:buFontTx/>
              <a:buChar char="•"/>
            </a:pPr>
            <a:r>
              <a:rPr lang="en-US" i="1" dirty="0">
                <a:solidFill>
                  <a:srgbClr val="00B0F0"/>
                </a:solidFill>
                <a:latin typeface="Constantia" pitchFamily="18" charset="0"/>
              </a:rPr>
              <a:t>Each interrupt-request line is assigned a different priority level. </a:t>
            </a:r>
          </a:p>
          <a:p>
            <a:pPr>
              <a:buFontTx/>
              <a:buChar char="•"/>
            </a:pPr>
            <a:r>
              <a:rPr lang="en-US" i="1" dirty="0">
                <a:solidFill>
                  <a:srgbClr val="00B0F0"/>
                </a:solidFill>
                <a:latin typeface="Constantia" pitchFamily="18" charset="0"/>
              </a:rPr>
              <a:t>Interrupt requests received over these lines are sent to a priority arbitration circuit</a:t>
            </a:r>
          </a:p>
          <a:p>
            <a:r>
              <a:rPr lang="en-US" i="1" dirty="0">
                <a:solidFill>
                  <a:srgbClr val="00B0F0"/>
                </a:solidFill>
                <a:latin typeface="Constantia" pitchFamily="18" charset="0"/>
              </a:rPr>
              <a:t> in the processor. </a:t>
            </a:r>
          </a:p>
          <a:p>
            <a:pPr>
              <a:buFontTx/>
              <a:buChar char="•"/>
            </a:pPr>
            <a:r>
              <a:rPr lang="en-US" i="1" dirty="0">
                <a:solidFill>
                  <a:srgbClr val="00B0F0"/>
                </a:solidFill>
                <a:latin typeface="Constantia" pitchFamily="18" charset="0"/>
              </a:rPr>
              <a:t>If the interrupt request has a higher priority level than the priority of the processor,</a:t>
            </a:r>
          </a:p>
          <a:p>
            <a:r>
              <a:rPr lang="en-US" i="1" dirty="0">
                <a:solidFill>
                  <a:srgbClr val="00B0F0"/>
                </a:solidFill>
                <a:latin typeface="Constantia" pitchFamily="18" charset="0"/>
              </a:rPr>
              <a:t> then the request is accepted.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228600" y="609600"/>
            <a:ext cx="8305800" cy="1143000"/>
          </a:xfrm>
        </p:spPr>
        <p:txBody>
          <a:bodyPr/>
          <a:lstStyle/>
          <a:p>
            <a:pPr fontAlgn="auto">
              <a:spcAft>
                <a:spcPts val="0"/>
              </a:spcAft>
              <a:defRPr/>
            </a:pPr>
            <a:r>
              <a:rPr lang="en-US" dirty="0"/>
              <a:t>Accessing I/O devices</a:t>
            </a:r>
          </a:p>
        </p:txBody>
      </p:sp>
      <p:grpSp>
        <p:nvGrpSpPr>
          <p:cNvPr id="16386" name="Group 30"/>
          <p:cNvGrpSpPr>
            <a:grpSpLocks/>
          </p:cNvGrpSpPr>
          <p:nvPr/>
        </p:nvGrpSpPr>
        <p:grpSpPr bwMode="auto">
          <a:xfrm>
            <a:off x="1236663" y="2001838"/>
            <a:ext cx="6481762" cy="2552700"/>
            <a:chOff x="779" y="1000"/>
            <a:chExt cx="4083" cy="1608"/>
          </a:xfrm>
        </p:grpSpPr>
        <p:sp>
          <p:nvSpPr>
            <p:cNvPr id="16388" name="Line 4"/>
            <p:cNvSpPr>
              <a:spLocks noChangeShapeType="1"/>
            </p:cNvSpPr>
            <p:nvPr/>
          </p:nvSpPr>
          <p:spPr bwMode="auto">
            <a:xfrm flipH="1">
              <a:off x="932" y="1801"/>
              <a:ext cx="3930" cy="1"/>
            </a:xfrm>
            <a:prstGeom prst="line">
              <a:avLst/>
            </a:prstGeom>
            <a:noFill/>
            <a:ln w="23813">
              <a:solidFill>
                <a:srgbClr val="000000"/>
              </a:solidFill>
              <a:round/>
              <a:headEnd/>
              <a:tailEnd/>
            </a:ln>
          </p:spPr>
          <p:txBody>
            <a:bodyPr/>
            <a:lstStyle/>
            <a:p>
              <a:endParaRPr lang="en-US"/>
            </a:p>
          </p:txBody>
        </p:sp>
        <p:sp>
          <p:nvSpPr>
            <p:cNvPr id="16389" name="Line 5"/>
            <p:cNvSpPr>
              <a:spLocks noChangeShapeType="1"/>
            </p:cNvSpPr>
            <p:nvPr/>
          </p:nvSpPr>
          <p:spPr bwMode="auto">
            <a:xfrm flipV="1">
              <a:off x="3772" y="1584"/>
              <a:ext cx="1" cy="213"/>
            </a:xfrm>
            <a:prstGeom prst="line">
              <a:avLst/>
            </a:prstGeom>
            <a:noFill/>
            <a:ln w="23876">
              <a:solidFill>
                <a:srgbClr val="000000"/>
              </a:solidFill>
              <a:round/>
              <a:headEnd/>
              <a:tailEnd/>
            </a:ln>
          </p:spPr>
          <p:txBody>
            <a:bodyPr/>
            <a:lstStyle/>
            <a:p>
              <a:endParaRPr lang="en-US"/>
            </a:p>
          </p:txBody>
        </p:sp>
        <p:sp>
          <p:nvSpPr>
            <p:cNvPr id="16390" name="Line 6"/>
            <p:cNvSpPr>
              <a:spLocks noChangeShapeType="1"/>
            </p:cNvSpPr>
            <p:nvPr/>
          </p:nvSpPr>
          <p:spPr bwMode="auto">
            <a:xfrm flipV="1">
              <a:off x="4171" y="1801"/>
              <a:ext cx="1" cy="213"/>
            </a:xfrm>
            <a:prstGeom prst="line">
              <a:avLst/>
            </a:prstGeom>
            <a:noFill/>
            <a:ln w="23876">
              <a:solidFill>
                <a:srgbClr val="000000"/>
              </a:solidFill>
              <a:round/>
              <a:headEnd/>
              <a:tailEnd/>
            </a:ln>
          </p:spPr>
          <p:txBody>
            <a:bodyPr/>
            <a:lstStyle/>
            <a:p>
              <a:endParaRPr lang="en-US"/>
            </a:p>
          </p:txBody>
        </p:sp>
        <p:sp>
          <p:nvSpPr>
            <p:cNvPr id="16391" name="Line 7"/>
            <p:cNvSpPr>
              <a:spLocks noChangeShapeType="1"/>
            </p:cNvSpPr>
            <p:nvPr/>
          </p:nvSpPr>
          <p:spPr bwMode="auto">
            <a:xfrm flipV="1">
              <a:off x="2022" y="1584"/>
              <a:ext cx="1" cy="213"/>
            </a:xfrm>
            <a:prstGeom prst="line">
              <a:avLst/>
            </a:prstGeom>
            <a:noFill/>
            <a:ln w="23876">
              <a:solidFill>
                <a:srgbClr val="000000"/>
              </a:solidFill>
              <a:round/>
              <a:headEnd/>
              <a:tailEnd/>
            </a:ln>
          </p:spPr>
          <p:txBody>
            <a:bodyPr/>
            <a:lstStyle/>
            <a:p>
              <a:endParaRPr lang="en-US"/>
            </a:p>
          </p:txBody>
        </p:sp>
        <p:sp>
          <p:nvSpPr>
            <p:cNvPr id="16392" name="Line 8"/>
            <p:cNvSpPr>
              <a:spLocks noChangeShapeType="1"/>
            </p:cNvSpPr>
            <p:nvPr/>
          </p:nvSpPr>
          <p:spPr bwMode="auto">
            <a:xfrm flipV="1">
              <a:off x="1623" y="1801"/>
              <a:ext cx="1" cy="213"/>
            </a:xfrm>
            <a:prstGeom prst="line">
              <a:avLst/>
            </a:prstGeom>
            <a:noFill/>
            <a:ln w="23876">
              <a:solidFill>
                <a:srgbClr val="000000"/>
              </a:solidFill>
              <a:round/>
              <a:headEnd/>
              <a:tailEnd/>
            </a:ln>
          </p:spPr>
          <p:txBody>
            <a:bodyPr/>
            <a:lstStyle/>
            <a:p>
              <a:endParaRPr lang="en-US"/>
            </a:p>
          </p:txBody>
        </p:sp>
        <p:sp>
          <p:nvSpPr>
            <p:cNvPr id="16393" name="Rectangle 16"/>
            <p:cNvSpPr>
              <a:spLocks noChangeArrowheads="1"/>
            </p:cNvSpPr>
            <p:nvPr/>
          </p:nvSpPr>
          <p:spPr bwMode="auto">
            <a:xfrm>
              <a:off x="779" y="1540"/>
              <a:ext cx="212"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Bus</a:t>
              </a:r>
              <a:endParaRPr lang="en-US" sz="2400">
                <a:latin typeface="Constantia" pitchFamily="18" charset="0"/>
              </a:endParaRPr>
            </a:p>
          </p:txBody>
        </p:sp>
        <p:grpSp>
          <p:nvGrpSpPr>
            <p:cNvPr id="16394" name="Group 29"/>
            <p:cNvGrpSpPr>
              <a:grpSpLocks/>
            </p:cNvGrpSpPr>
            <p:nvPr/>
          </p:nvGrpSpPr>
          <p:grpSpPr bwMode="auto">
            <a:xfrm>
              <a:off x="1132" y="2010"/>
              <a:ext cx="3530" cy="598"/>
              <a:chOff x="1132" y="2185"/>
              <a:chExt cx="3530" cy="598"/>
            </a:xfrm>
          </p:grpSpPr>
          <p:sp>
            <p:nvSpPr>
              <p:cNvPr id="16401" name="Rectangle 11"/>
              <p:cNvSpPr>
                <a:spLocks noChangeArrowheads="1"/>
              </p:cNvSpPr>
              <p:nvPr/>
            </p:nvSpPr>
            <p:spPr bwMode="auto">
              <a:xfrm>
                <a:off x="1285" y="2384"/>
                <a:ext cx="343"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I/O de</a:t>
                </a:r>
                <a:endParaRPr lang="en-US" sz="2400">
                  <a:latin typeface="Constantia" pitchFamily="18" charset="0"/>
                </a:endParaRPr>
              </a:p>
            </p:txBody>
          </p:sp>
          <p:sp>
            <p:nvSpPr>
              <p:cNvPr id="16402" name="Rectangle 12"/>
              <p:cNvSpPr>
                <a:spLocks noChangeArrowheads="1"/>
              </p:cNvSpPr>
              <p:nvPr/>
            </p:nvSpPr>
            <p:spPr bwMode="auto">
              <a:xfrm>
                <a:off x="1639" y="2384"/>
                <a:ext cx="328"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vice 1</a:t>
                </a:r>
                <a:endParaRPr lang="en-US" sz="2400">
                  <a:latin typeface="Constantia" pitchFamily="18" charset="0"/>
                </a:endParaRPr>
              </a:p>
            </p:txBody>
          </p:sp>
          <p:sp>
            <p:nvSpPr>
              <p:cNvPr id="16403" name="Rectangle 13"/>
              <p:cNvSpPr>
                <a:spLocks noChangeArrowheads="1"/>
              </p:cNvSpPr>
              <p:nvPr/>
            </p:nvSpPr>
            <p:spPr bwMode="auto">
              <a:xfrm>
                <a:off x="3833" y="2384"/>
                <a:ext cx="343"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I/O de</a:t>
                </a:r>
                <a:endParaRPr lang="en-US" sz="2400">
                  <a:latin typeface="Constantia" pitchFamily="18" charset="0"/>
                </a:endParaRPr>
              </a:p>
            </p:txBody>
          </p:sp>
          <p:sp>
            <p:nvSpPr>
              <p:cNvPr id="16404" name="Rectangle 14"/>
              <p:cNvSpPr>
                <a:spLocks noChangeArrowheads="1"/>
              </p:cNvSpPr>
              <p:nvPr/>
            </p:nvSpPr>
            <p:spPr bwMode="auto">
              <a:xfrm>
                <a:off x="4171" y="2384"/>
                <a:ext cx="226"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vice</a:t>
                </a:r>
                <a:endParaRPr lang="en-US" sz="2400">
                  <a:latin typeface="Constantia" pitchFamily="18" charset="0"/>
                </a:endParaRPr>
              </a:p>
            </p:txBody>
          </p:sp>
          <p:sp>
            <p:nvSpPr>
              <p:cNvPr id="16405" name="Rectangle 15"/>
              <p:cNvSpPr>
                <a:spLocks noChangeArrowheads="1"/>
              </p:cNvSpPr>
              <p:nvPr/>
            </p:nvSpPr>
            <p:spPr bwMode="auto">
              <a:xfrm>
                <a:off x="4447" y="2384"/>
                <a:ext cx="68" cy="163"/>
              </a:xfrm>
              <a:prstGeom prst="rect">
                <a:avLst/>
              </a:prstGeom>
              <a:noFill/>
              <a:ln w="9525">
                <a:noFill/>
                <a:miter lim="800000"/>
                <a:headEnd/>
                <a:tailEnd/>
              </a:ln>
            </p:spPr>
            <p:txBody>
              <a:bodyPr wrap="none" lIns="0" tIns="0" rIns="0" bIns="0">
                <a:spAutoFit/>
              </a:bodyPr>
              <a:lstStyle/>
              <a:p>
                <a:r>
                  <a:rPr lang="en-US" sz="1700" i="1">
                    <a:solidFill>
                      <a:srgbClr val="000000"/>
                    </a:solidFill>
                    <a:latin typeface="Nimbus Roman No9 L"/>
                  </a:rPr>
                  <a:t>n</a:t>
                </a:r>
                <a:endParaRPr lang="en-US" sz="2400">
                  <a:latin typeface="Constantia" pitchFamily="18" charset="0"/>
                </a:endParaRPr>
              </a:p>
            </p:txBody>
          </p:sp>
          <p:sp>
            <p:nvSpPr>
              <p:cNvPr id="16406" name="Freeform 17"/>
              <p:cNvSpPr>
                <a:spLocks/>
              </p:cNvSpPr>
              <p:nvPr/>
            </p:nvSpPr>
            <p:spPr bwMode="auto">
              <a:xfrm>
                <a:off x="2728" y="2461"/>
                <a:ext cx="31" cy="31"/>
              </a:xfrm>
              <a:custGeom>
                <a:avLst/>
                <a:gdLst>
                  <a:gd name="T0" fmla="*/ 16 w 31"/>
                  <a:gd name="T1" fmla="*/ 15 h 31"/>
                  <a:gd name="T2" fmla="*/ 0 w 31"/>
                  <a:gd name="T3" fmla="*/ 15 h 31"/>
                  <a:gd name="T4" fmla="*/ 0 w 31"/>
                  <a:gd name="T5" fmla="*/ 31 h 31"/>
                  <a:gd name="T6" fmla="*/ 16 w 31"/>
                  <a:gd name="T7" fmla="*/ 31 h 31"/>
                  <a:gd name="T8" fmla="*/ 31 w 31"/>
                  <a:gd name="T9" fmla="*/ 31 h 31"/>
                  <a:gd name="T10" fmla="*/ 31 w 31"/>
                  <a:gd name="T11" fmla="*/ 15 h 31"/>
                  <a:gd name="T12" fmla="*/ 31 w 31"/>
                  <a:gd name="T13" fmla="*/ 0 h 31"/>
                  <a:gd name="T14" fmla="*/ 16 w 31"/>
                  <a:gd name="T15" fmla="*/ 0 h 31"/>
                  <a:gd name="T16" fmla="*/ 0 w 31"/>
                  <a:gd name="T17" fmla="*/ 0 h 31"/>
                  <a:gd name="T18" fmla="*/ 0 w 31"/>
                  <a:gd name="T19" fmla="*/ 15 h 31"/>
                  <a:gd name="T20" fmla="*/ 16 w 31"/>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0">
                <a:solidFill>
                  <a:srgbClr val="00FFFF"/>
                </a:solidFill>
                <a:prstDash val="solid"/>
                <a:round/>
                <a:headEnd/>
                <a:tailEnd/>
              </a:ln>
            </p:spPr>
            <p:txBody>
              <a:bodyPr/>
              <a:lstStyle/>
              <a:p>
                <a:endParaRPr lang="en-US"/>
              </a:p>
            </p:txBody>
          </p:sp>
          <p:sp>
            <p:nvSpPr>
              <p:cNvPr id="16407" name="Freeform 18"/>
              <p:cNvSpPr>
                <a:spLocks/>
              </p:cNvSpPr>
              <p:nvPr/>
            </p:nvSpPr>
            <p:spPr bwMode="auto">
              <a:xfrm>
                <a:off x="2744"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a:p>
            </p:txBody>
          </p:sp>
          <p:sp>
            <p:nvSpPr>
              <p:cNvPr id="16408" name="Freeform 19"/>
              <p:cNvSpPr>
                <a:spLocks/>
              </p:cNvSpPr>
              <p:nvPr/>
            </p:nvSpPr>
            <p:spPr bwMode="auto">
              <a:xfrm>
                <a:off x="2882" y="2461"/>
                <a:ext cx="30" cy="31"/>
              </a:xfrm>
              <a:custGeom>
                <a:avLst/>
                <a:gdLst>
                  <a:gd name="T0" fmla="*/ 15 w 30"/>
                  <a:gd name="T1" fmla="*/ 15 h 31"/>
                  <a:gd name="T2" fmla="*/ 0 w 30"/>
                  <a:gd name="T3" fmla="*/ 15 h 31"/>
                  <a:gd name="T4" fmla="*/ 0 w 30"/>
                  <a:gd name="T5" fmla="*/ 31 h 31"/>
                  <a:gd name="T6" fmla="*/ 15 w 30"/>
                  <a:gd name="T7" fmla="*/ 31 h 31"/>
                  <a:gd name="T8" fmla="*/ 30 w 30"/>
                  <a:gd name="T9" fmla="*/ 31 h 31"/>
                  <a:gd name="T10" fmla="*/ 30 w 30"/>
                  <a:gd name="T11" fmla="*/ 15 h 31"/>
                  <a:gd name="T12" fmla="*/ 30 w 30"/>
                  <a:gd name="T13" fmla="*/ 0 h 31"/>
                  <a:gd name="T14" fmla="*/ 15 w 30"/>
                  <a:gd name="T15" fmla="*/ 0 h 31"/>
                  <a:gd name="T16" fmla="*/ 0 w 30"/>
                  <a:gd name="T17" fmla="*/ 0 h 31"/>
                  <a:gd name="T18" fmla="*/ 0 w 30"/>
                  <a:gd name="T19" fmla="*/ 15 h 31"/>
                  <a:gd name="T20" fmla="*/ 15 w 30"/>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1"/>
                  <a:gd name="T35" fmla="*/ 30 w 30"/>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1">
                    <a:moveTo>
                      <a:pt x="15" y="15"/>
                    </a:moveTo>
                    <a:lnTo>
                      <a:pt x="0" y="15"/>
                    </a:lnTo>
                    <a:lnTo>
                      <a:pt x="0" y="31"/>
                    </a:lnTo>
                    <a:lnTo>
                      <a:pt x="15" y="31"/>
                    </a:lnTo>
                    <a:lnTo>
                      <a:pt x="30" y="31"/>
                    </a:lnTo>
                    <a:lnTo>
                      <a:pt x="30" y="15"/>
                    </a:lnTo>
                    <a:lnTo>
                      <a:pt x="30" y="0"/>
                    </a:lnTo>
                    <a:lnTo>
                      <a:pt x="15" y="0"/>
                    </a:lnTo>
                    <a:lnTo>
                      <a:pt x="0" y="0"/>
                    </a:lnTo>
                    <a:lnTo>
                      <a:pt x="0" y="15"/>
                    </a:lnTo>
                    <a:lnTo>
                      <a:pt x="15" y="15"/>
                    </a:lnTo>
                    <a:close/>
                  </a:path>
                </a:pathLst>
              </a:custGeom>
              <a:solidFill>
                <a:srgbClr val="00FFFF"/>
              </a:solidFill>
              <a:ln w="0">
                <a:solidFill>
                  <a:srgbClr val="C00000"/>
                </a:solidFill>
                <a:prstDash val="solid"/>
                <a:round/>
                <a:headEnd/>
                <a:tailEnd/>
              </a:ln>
            </p:spPr>
            <p:txBody>
              <a:bodyPr/>
              <a:lstStyle/>
              <a:p>
                <a:endParaRPr lang="en-US"/>
              </a:p>
            </p:txBody>
          </p:sp>
          <p:sp>
            <p:nvSpPr>
              <p:cNvPr id="16409" name="Freeform 20"/>
              <p:cNvSpPr>
                <a:spLocks/>
              </p:cNvSpPr>
              <p:nvPr/>
            </p:nvSpPr>
            <p:spPr bwMode="auto">
              <a:xfrm>
                <a:off x="2897"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a:p>
            </p:txBody>
          </p:sp>
          <p:sp>
            <p:nvSpPr>
              <p:cNvPr id="16410" name="Freeform 21"/>
              <p:cNvSpPr>
                <a:spLocks/>
              </p:cNvSpPr>
              <p:nvPr/>
            </p:nvSpPr>
            <p:spPr bwMode="auto">
              <a:xfrm>
                <a:off x="3035" y="2461"/>
                <a:ext cx="31" cy="31"/>
              </a:xfrm>
              <a:custGeom>
                <a:avLst/>
                <a:gdLst>
                  <a:gd name="T0" fmla="*/ 16 w 31"/>
                  <a:gd name="T1" fmla="*/ 15 h 31"/>
                  <a:gd name="T2" fmla="*/ 0 w 31"/>
                  <a:gd name="T3" fmla="*/ 15 h 31"/>
                  <a:gd name="T4" fmla="*/ 0 w 31"/>
                  <a:gd name="T5" fmla="*/ 31 h 31"/>
                  <a:gd name="T6" fmla="*/ 16 w 31"/>
                  <a:gd name="T7" fmla="*/ 31 h 31"/>
                  <a:gd name="T8" fmla="*/ 31 w 31"/>
                  <a:gd name="T9" fmla="*/ 31 h 31"/>
                  <a:gd name="T10" fmla="*/ 31 w 31"/>
                  <a:gd name="T11" fmla="*/ 15 h 31"/>
                  <a:gd name="T12" fmla="*/ 31 w 31"/>
                  <a:gd name="T13" fmla="*/ 0 h 31"/>
                  <a:gd name="T14" fmla="*/ 16 w 31"/>
                  <a:gd name="T15" fmla="*/ 0 h 31"/>
                  <a:gd name="T16" fmla="*/ 0 w 31"/>
                  <a:gd name="T17" fmla="*/ 0 h 31"/>
                  <a:gd name="T18" fmla="*/ 0 w 31"/>
                  <a:gd name="T19" fmla="*/ 15 h 31"/>
                  <a:gd name="T20" fmla="*/ 16 w 31"/>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0">
                <a:solidFill>
                  <a:srgbClr val="00FFFF"/>
                </a:solidFill>
                <a:prstDash val="solid"/>
                <a:round/>
                <a:headEnd/>
                <a:tailEnd/>
              </a:ln>
            </p:spPr>
            <p:txBody>
              <a:bodyPr/>
              <a:lstStyle/>
              <a:p>
                <a:endParaRPr lang="en-US"/>
              </a:p>
            </p:txBody>
          </p:sp>
          <p:sp>
            <p:nvSpPr>
              <p:cNvPr id="16411" name="Freeform 22"/>
              <p:cNvSpPr>
                <a:spLocks/>
              </p:cNvSpPr>
              <p:nvPr/>
            </p:nvSpPr>
            <p:spPr bwMode="auto">
              <a:xfrm>
                <a:off x="3051"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a:p>
            </p:txBody>
          </p:sp>
          <p:sp>
            <p:nvSpPr>
              <p:cNvPr id="16412" name="Rectangle 23"/>
              <p:cNvSpPr>
                <a:spLocks noChangeArrowheads="1"/>
              </p:cNvSpPr>
              <p:nvPr/>
            </p:nvSpPr>
            <p:spPr bwMode="auto">
              <a:xfrm>
                <a:off x="3680" y="2185"/>
                <a:ext cx="982" cy="598"/>
              </a:xfrm>
              <a:prstGeom prst="rect">
                <a:avLst/>
              </a:prstGeom>
              <a:noFill/>
              <a:ln w="23813">
                <a:solidFill>
                  <a:srgbClr val="C00000"/>
                </a:solidFill>
                <a:miter lim="800000"/>
                <a:headEnd/>
                <a:tailEnd/>
              </a:ln>
            </p:spPr>
            <p:txBody>
              <a:bodyPr/>
              <a:lstStyle/>
              <a:p>
                <a:endParaRPr lang="en-US">
                  <a:latin typeface="Constantia" pitchFamily="18" charset="0"/>
                </a:endParaRPr>
              </a:p>
            </p:txBody>
          </p:sp>
          <p:sp>
            <p:nvSpPr>
              <p:cNvPr id="16413" name="Rectangle 24"/>
              <p:cNvSpPr>
                <a:spLocks noChangeArrowheads="1"/>
              </p:cNvSpPr>
              <p:nvPr/>
            </p:nvSpPr>
            <p:spPr bwMode="auto">
              <a:xfrm>
                <a:off x="1132" y="2185"/>
                <a:ext cx="982" cy="598"/>
              </a:xfrm>
              <a:prstGeom prst="rect">
                <a:avLst/>
              </a:prstGeom>
              <a:noFill/>
              <a:ln w="23813">
                <a:solidFill>
                  <a:srgbClr val="C00000"/>
                </a:solidFill>
                <a:miter lim="800000"/>
                <a:headEnd/>
                <a:tailEnd/>
              </a:ln>
            </p:spPr>
            <p:txBody>
              <a:bodyPr/>
              <a:lstStyle/>
              <a:p>
                <a:endParaRPr lang="en-US">
                  <a:latin typeface="Constantia" pitchFamily="18" charset="0"/>
                </a:endParaRPr>
              </a:p>
            </p:txBody>
          </p:sp>
        </p:grpSp>
        <p:grpSp>
          <p:nvGrpSpPr>
            <p:cNvPr id="16395" name="Group 27"/>
            <p:cNvGrpSpPr>
              <a:grpSpLocks/>
            </p:cNvGrpSpPr>
            <p:nvPr/>
          </p:nvGrpSpPr>
          <p:grpSpPr bwMode="auto">
            <a:xfrm>
              <a:off x="1531" y="1000"/>
              <a:ext cx="982" cy="584"/>
              <a:chOff x="1531" y="818"/>
              <a:chExt cx="982" cy="584"/>
            </a:xfrm>
          </p:grpSpPr>
          <p:sp>
            <p:nvSpPr>
              <p:cNvPr id="16399" name="Rectangle 9"/>
              <p:cNvSpPr>
                <a:spLocks noChangeArrowheads="1"/>
              </p:cNvSpPr>
              <p:nvPr/>
            </p:nvSpPr>
            <p:spPr bwMode="auto">
              <a:xfrm>
                <a:off x="1746" y="1018"/>
                <a:ext cx="528"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Processor</a:t>
                </a:r>
                <a:endParaRPr lang="en-US" sz="2400">
                  <a:latin typeface="Constantia" pitchFamily="18" charset="0"/>
                </a:endParaRPr>
              </a:p>
            </p:txBody>
          </p:sp>
          <p:sp>
            <p:nvSpPr>
              <p:cNvPr id="16400" name="Rectangle 25"/>
              <p:cNvSpPr>
                <a:spLocks noChangeArrowheads="1"/>
              </p:cNvSpPr>
              <p:nvPr/>
            </p:nvSpPr>
            <p:spPr bwMode="auto">
              <a:xfrm>
                <a:off x="1531" y="818"/>
                <a:ext cx="982" cy="584"/>
              </a:xfrm>
              <a:prstGeom prst="rect">
                <a:avLst/>
              </a:prstGeom>
              <a:noFill/>
              <a:ln w="23813">
                <a:solidFill>
                  <a:srgbClr val="C00000"/>
                </a:solidFill>
                <a:miter lim="800000"/>
                <a:headEnd/>
                <a:tailEnd/>
              </a:ln>
            </p:spPr>
            <p:txBody>
              <a:bodyPr/>
              <a:lstStyle/>
              <a:p>
                <a:endParaRPr lang="en-US">
                  <a:latin typeface="Constantia" pitchFamily="18" charset="0"/>
                </a:endParaRPr>
              </a:p>
            </p:txBody>
          </p:sp>
        </p:grpSp>
        <p:grpSp>
          <p:nvGrpSpPr>
            <p:cNvPr id="16396" name="Group 28"/>
            <p:cNvGrpSpPr>
              <a:grpSpLocks/>
            </p:cNvGrpSpPr>
            <p:nvPr/>
          </p:nvGrpSpPr>
          <p:grpSpPr bwMode="auto">
            <a:xfrm>
              <a:off x="3296" y="1000"/>
              <a:ext cx="967" cy="584"/>
              <a:chOff x="3296" y="818"/>
              <a:chExt cx="967" cy="584"/>
            </a:xfrm>
          </p:grpSpPr>
          <p:sp>
            <p:nvSpPr>
              <p:cNvPr id="16397" name="Rectangle 10"/>
              <p:cNvSpPr>
                <a:spLocks noChangeArrowheads="1"/>
              </p:cNvSpPr>
              <p:nvPr/>
            </p:nvSpPr>
            <p:spPr bwMode="auto">
              <a:xfrm>
                <a:off x="3542" y="1018"/>
                <a:ext cx="468"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Nimbus Roman No9 L"/>
                  </a:rPr>
                  <a:t>Memory</a:t>
                </a:r>
                <a:endParaRPr lang="en-US" sz="2400">
                  <a:latin typeface="Constantia" pitchFamily="18" charset="0"/>
                </a:endParaRPr>
              </a:p>
            </p:txBody>
          </p:sp>
          <p:sp>
            <p:nvSpPr>
              <p:cNvPr id="16398" name="Rectangle 26"/>
              <p:cNvSpPr>
                <a:spLocks noChangeArrowheads="1"/>
              </p:cNvSpPr>
              <p:nvPr/>
            </p:nvSpPr>
            <p:spPr bwMode="auto">
              <a:xfrm>
                <a:off x="3296" y="818"/>
                <a:ext cx="967" cy="584"/>
              </a:xfrm>
              <a:prstGeom prst="rect">
                <a:avLst/>
              </a:prstGeom>
              <a:noFill/>
              <a:ln w="23813">
                <a:solidFill>
                  <a:srgbClr val="C00000"/>
                </a:solidFill>
                <a:miter lim="800000"/>
                <a:headEnd/>
                <a:tailEnd/>
              </a:ln>
            </p:spPr>
            <p:txBody>
              <a:bodyPr/>
              <a:lstStyle/>
              <a:p>
                <a:endParaRPr lang="en-US">
                  <a:latin typeface="Constantia" pitchFamily="18" charset="0"/>
                </a:endParaRPr>
              </a:p>
            </p:txBody>
          </p:sp>
        </p:grpSp>
      </p:grpSp>
      <p:sp>
        <p:nvSpPr>
          <p:cNvPr id="16387" name="Text Box 31"/>
          <p:cNvSpPr txBox="1">
            <a:spLocks noChangeArrowheads="1"/>
          </p:cNvSpPr>
          <p:nvPr/>
        </p:nvSpPr>
        <p:spPr bwMode="auto">
          <a:xfrm>
            <a:off x="722313" y="4783138"/>
            <a:ext cx="7826375" cy="1465262"/>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Multiple I/O devices may be connected to the processor and the memory via a bus.</a:t>
            </a:r>
          </a:p>
          <a:p>
            <a:pPr>
              <a:buFontTx/>
              <a:buChar char="•"/>
            </a:pPr>
            <a:r>
              <a:rPr lang="en-US" i="1">
                <a:latin typeface="Constantia" pitchFamily="18" charset="0"/>
              </a:rPr>
              <a:t>Bus consists of three sets of lines to carry address, data and control signals. </a:t>
            </a:r>
          </a:p>
          <a:p>
            <a:pPr>
              <a:buFontTx/>
              <a:buChar char="•"/>
            </a:pPr>
            <a:r>
              <a:rPr lang="en-US" i="1">
                <a:latin typeface="Constantia" pitchFamily="18" charset="0"/>
              </a:rPr>
              <a:t>Each I/O device is assigned an unique address. </a:t>
            </a:r>
          </a:p>
          <a:p>
            <a:pPr>
              <a:buFontTx/>
              <a:buChar char="•"/>
            </a:pPr>
            <a:r>
              <a:rPr lang="en-US" i="1">
                <a:latin typeface="Constantia" pitchFamily="18" charset="0"/>
              </a:rPr>
              <a:t>To access an I/O device, the processor places the address on the address lines.</a:t>
            </a:r>
          </a:p>
          <a:p>
            <a:pPr>
              <a:buFontTx/>
              <a:buChar char="•"/>
            </a:pPr>
            <a:r>
              <a:rPr lang="en-US" i="1">
                <a:latin typeface="Constantia" pitchFamily="18" charset="0"/>
              </a:rPr>
              <a:t>The device recognizes the address, and responds to the control signals.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lstStyle/>
          <a:p>
            <a:r>
              <a:rPr lang="en-US" sz="4800" b="1" dirty="0" smtClean="0">
                <a:solidFill>
                  <a:srgbClr val="0070C0"/>
                </a:solidFill>
              </a:rPr>
              <a:t>Simultaneous requests</a:t>
            </a:r>
            <a:endParaRPr lang="en-US" sz="4800" b="1" dirty="0">
              <a:solidFill>
                <a:srgbClr val="0070C0"/>
              </a:solidFill>
            </a:endParaRPr>
          </a:p>
        </p:txBody>
      </p:sp>
      <p:sp>
        <p:nvSpPr>
          <p:cNvPr id="4" name="Content Placeholder 3"/>
          <p:cNvSpPr>
            <a:spLocks noGrp="1"/>
          </p:cNvSpPr>
          <p:nvPr>
            <p:ph idx="1"/>
          </p:nvPr>
        </p:nvSpPr>
        <p:spPr/>
        <p:txBody>
          <a:bodyPr/>
          <a:lstStyle/>
          <a:p>
            <a:pPr>
              <a:buNone/>
            </a:pPr>
            <a:r>
              <a:rPr lang="en-US" sz="2000" u="sng" dirty="0" smtClean="0">
                <a:solidFill>
                  <a:srgbClr val="0070C0"/>
                </a:solidFill>
              </a:rPr>
              <a:t>Polling method</a:t>
            </a:r>
          </a:p>
          <a:p>
            <a:pPr algn="just"/>
            <a:r>
              <a:rPr lang="en-US" sz="2000" dirty="0" smtClean="0">
                <a:solidFill>
                  <a:srgbClr val="0070C0"/>
                </a:solidFill>
              </a:rPr>
              <a:t>When multiple requests are received over a single interrupt request line at the same time</a:t>
            </a:r>
          </a:p>
          <a:p>
            <a:pPr algn="just"/>
            <a:r>
              <a:rPr lang="en-US" sz="2000" dirty="0" smtClean="0">
                <a:solidFill>
                  <a:srgbClr val="0070C0"/>
                </a:solidFill>
              </a:rPr>
              <a:t>Polling the status request is straight forward but time consuming method</a:t>
            </a:r>
          </a:p>
          <a:p>
            <a:pPr algn="just">
              <a:buFont typeface="Wingdings" pitchFamily="2" charset="2"/>
              <a:buChar char="q"/>
            </a:pPr>
            <a:r>
              <a:rPr lang="en-US" sz="2000" i="1" dirty="0" smtClean="0">
                <a:solidFill>
                  <a:srgbClr val="C00000"/>
                </a:solidFill>
                <a:latin typeface="Constantia" pitchFamily="18" charset="0"/>
              </a:rPr>
              <a:t>if the processor uses a polling mechanism to poll the status registers of I/O devices  to determine which device is requesting an interrupt.</a:t>
            </a:r>
          </a:p>
          <a:p>
            <a:pPr algn="just">
              <a:buFont typeface="Wingdings" pitchFamily="2" charset="2"/>
              <a:buChar char="q"/>
            </a:pPr>
            <a:r>
              <a:rPr lang="en-US" sz="2000" i="1" dirty="0" smtClean="0">
                <a:solidFill>
                  <a:srgbClr val="C00000"/>
                </a:solidFill>
                <a:latin typeface="Constantia" pitchFamily="18" charset="0"/>
              </a:rPr>
              <a:t>In this case the priority is determined by the order in which the devices are polled.</a:t>
            </a:r>
          </a:p>
          <a:p>
            <a:pPr algn="just">
              <a:buFont typeface="Wingdings" pitchFamily="2" charset="2"/>
              <a:buChar char="q"/>
            </a:pPr>
            <a:r>
              <a:rPr lang="en-US" sz="2000" i="1" dirty="0" smtClean="0">
                <a:solidFill>
                  <a:srgbClr val="C00000"/>
                </a:solidFill>
                <a:latin typeface="Constantia" pitchFamily="18" charset="0"/>
              </a:rPr>
              <a:t>The first device with status bit set to 1 is the device whose interrupt request is   accepted.</a:t>
            </a:r>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57200" y="228600"/>
            <a:ext cx="8305800" cy="838200"/>
          </a:xfrm>
        </p:spPr>
        <p:txBody>
          <a:bodyPr/>
          <a:lstStyle/>
          <a:p>
            <a:pPr fontAlgn="auto">
              <a:spcAft>
                <a:spcPts val="0"/>
              </a:spcAft>
              <a:defRPr/>
            </a:pPr>
            <a:endParaRPr lang="en-US" dirty="0"/>
          </a:p>
        </p:txBody>
      </p:sp>
      <p:grpSp>
        <p:nvGrpSpPr>
          <p:cNvPr id="57346" name="Group 3"/>
          <p:cNvGrpSpPr>
            <a:grpSpLocks/>
          </p:cNvGrpSpPr>
          <p:nvPr/>
        </p:nvGrpSpPr>
        <p:grpSpPr bwMode="auto">
          <a:xfrm>
            <a:off x="1447800" y="2209800"/>
            <a:ext cx="5324475" cy="876300"/>
            <a:chOff x="483" y="1067"/>
            <a:chExt cx="3354" cy="552"/>
          </a:xfrm>
        </p:grpSpPr>
        <p:sp>
          <p:nvSpPr>
            <p:cNvPr id="57350" name="Rectangle 4"/>
            <p:cNvSpPr>
              <a:spLocks noChangeArrowheads="1"/>
            </p:cNvSpPr>
            <p:nvPr/>
          </p:nvSpPr>
          <p:spPr bwMode="auto">
            <a:xfrm rot="-5400000">
              <a:off x="469" y="1288"/>
              <a:ext cx="341" cy="106"/>
            </a:xfrm>
            <a:prstGeom prst="rect">
              <a:avLst/>
            </a:prstGeom>
            <a:noFill/>
            <a:ln w="9525">
              <a:noFill/>
              <a:miter lim="800000"/>
              <a:headEnd/>
              <a:tailEnd/>
            </a:ln>
          </p:spPr>
          <p:txBody>
            <a:bodyPr wrap="none" lIns="0" tIns="0" rIns="0" bIns="0">
              <a:spAutoFit/>
            </a:bodyPr>
            <a:lstStyle/>
            <a:p>
              <a:r>
                <a:rPr lang="en-US" sz="1100" dirty="0">
                  <a:solidFill>
                    <a:srgbClr val="000000"/>
                  </a:solidFill>
                  <a:latin typeface="Nimbus Roman No9 L"/>
                </a:rPr>
                <a:t>Processor</a:t>
              </a:r>
              <a:endParaRPr lang="en-US" sz="2400" dirty="0">
                <a:latin typeface="Constantia" pitchFamily="18" charset="0"/>
              </a:endParaRPr>
            </a:p>
          </p:txBody>
        </p:sp>
        <p:sp>
          <p:nvSpPr>
            <p:cNvPr id="57351" name="Rectangle 5"/>
            <p:cNvSpPr>
              <a:spLocks noChangeArrowheads="1"/>
            </p:cNvSpPr>
            <p:nvPr/>
          </p:nvSpPr>
          <p:spPr bwMode="auto">
            <a:xfrm>
              <a:off x="2335" y="1445"/>
              <a:ext cx="315"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 2</a:t>
              </a:r>
              <a:endParaRPr lang="en-US" sz="2400">
                <a:latin typeface="Constantia" pitchFamily="18" charset="0"/>
              </a:endParaRPr>
            </a:p>
          </p:txBody>
        </p:sp>
        <p:sp>
          <p:nvSpPr>
            <p:cNvPr id="57352" name="Freeform 6"/>
            <p:cNvSpPr>
              <a:spLocks/>
            </p:cNvSpPr>
            <p:nvPr/>
          </p:nvSpPr>
          <p:spPr bwMode="auto">
            <a:xfrm>
              <a:off x="2150"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7353" name="Freeform 7"/>
            <p:cNvSpPr>
              <a:spLocks/>
            </p:cNvSpPr>
            <p:nvPr/>
          </p:nvSpPr>
          <p:spPr bwMode="auto">
            <a:xfrm>
              <a:off x="2150"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54" name="Line 8"/>
            <p:cNvSpPr>
              <a:spLocks noChangeShapeType="1"/>
            </p:cNvSpPr>
            <p:nvPr/>
          </p:nvSpPr>
          <p:spPr bwMode="auto">
            <a:xfrm flipH="1">
              <a:off x="1850" y="1503"/>
              <a:ext cx="300" cy="1"/>
            </a:xfrm>
            <a:prstGeom prst="line">
              <a:avLst/>
            </a:prstGeom>
            <a:noFill/>
            <a:ln w="15875">
              <a:solidFill>
                <a:srgbClr val="000000"/>
              </a:solidFill>
              <a:round/>
              <a:headEnd/>
              <a:tailEnd/>
            </a:ln>
          </p:spPr>
          <p:txBody>
            <a:bodyPr/>
            <a:lstStyle/>
            <a:p>
              <a:endParaRPr lang="en-US"/>
            </a:p>
          </p:txBody>
        </p:sp>
        <p:sp>
          <p:nvSpPr>
            <p:cNvPr id="57355" name="Freeform 9"/>
            <p:cNvSpPr>
              <a:spLocks/>
            </p:cNvSpPr>
            <p:nvPr/>
          </p:nvSpPr>
          <p:spPr bwMode="auto">
            <a:xfrm>
              <a:off x="1239"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7356" name="Freeform 10"/>
            <p:cNvSpPr>
              <a:spLocks/>
            </p:cNvSpPr>
            <p:nvPr/>
          </p:nvSpPr>
          <p:spPr bwMode="auto">
            <a:xfrm>
              <a:off x="1239"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57" name="Line 11"/>
            <p:cNvSpPr>
              <a:spLocks noChangeShapeType="1"/>
            </p:cNvSpPr>
            <p:nvPr/>
          </p:nvSpPr>
          <p:spPr bwMode="auto">
            <a:xfrm flipH="1">
              <a:off x="822" y="1503"/>
              <a:ext cx="417" cy="1"/>
            </a:xfrm>
            <a:prstGeom prst="line">
              <a:avLst/>
            </a:prstGeom>
            <a:noFill/>
            <a:ln w="15875">
              <a:solidFill>
                <a:srgbClr val="000000"/>
              </a:solidFill>
              <a:round/>
              <a:headEnd/>
              <a:tailEnd/>
            </a:ln>
          </p:spPr>
          <p:txBody>
            <a:bodyPr/>
            <a:lstStyle/>
            <a:p>
              <a:endParaRPr lang="en-US"/>
            </a:p>
          </p:txBody>
        </p:sp>
        <p:sp>
          <p:nvSpPr>
            <p:cNvPr id="57358" name="Freeform 12"/>
            <p:cNvSpPr>
              <a:spLocks/>
            </p:cNvSpPr>
            <p:nvPr/>
          </p:nvSpPr>
          <p:spPr bwMode="auto">
            <a:xfrm>
              <a:off x="841" y="1183"/>
              <a:ext cx="59" cy="19"/>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p:spPr>
          <p:txBody>
            <a:bodyPr/>
            <a:lstStyle/>
            <a:p>
              <a:endParaRPr lang="en-US"/>
            </a:p>
          </p:txBody>
        </p:sp>
        <p:sp>
          <p:nvSpPr>
            <p:cNvPr id="57359" name="Freeform 13"/>
            <p:cNvSpPr>
              <a:spLocks/>
            </p:cNvSpPr>
            <p:nvPr/>
          </p:nvSpPr>
          <p:spPr bwMode="auto">
            <a:xfrm>
              <a:off x="841" y="1183"/>
              <a:ext cx="59" cy="19"/>
            </a:xfrm>
            <a:custGeom>
              <a:avLst/>
              <a:gdLst>
                <a:gd name="T0" fmla="*/ 59 w 59"/>
                <a:gd name="T1" fmla="*/ 0 h 19"/>
                <a:gd name="T2" fmla="*/ 0 w 59"/>
                <a:gd name="T3" fmla="*/ 10 h 19"/>
                <a:gd name="T4" fmla="*/ 59 w 59"/>
                <a:gd name="T5" fmla="*/ 19 h 19"/>
                <a:gd name="T6" fmla="*/ 59 w 59"/>
                <a:gd name="T7" fmla="*/ 10 h 19"/>
                <a:gd name="T8" fmla="*/ 59 w 59"/>
                <a:gd name="T9" fmla="*/ 0 h 19"/>
                <a:gd name="T10" fmla="*/ 0 60000 65536"/>
                <a:gd name="T11" fmla="*/ 0 60000 65536"/>
                <a:gd name="T12" fmla="*/ 0 60000 65536"/>
                <a:gd name="T13" fmla="*/ 0 60000 65536"/>
                <a:gd name="T14" fmla="*/ 0 60000 65536"/>
                <a:gd name="T15" fmla="*/ 0 w 59"/>
                <a:gd name="T16" fmla="*/ 0 h 19"/>
                <a:gd name="T17" fmla="*/ 59 w 59"/>
                <a:gd name="T18" fmla="*/ 19 h 19"/>
              </a:gdLst>
              <a:ahLst/>
              <a:cxnLst>
                <a:cxn ang="T10">
                  <a:pos x="T0" y="T1"/>
                </a:cxn>
                <a:cxn ang="T11">
                  <a:pos x="T2" y="T3"/>
                </a:cxn>
                <a:cxn ang="T12">
                  <a:pos x="T4" y="T5"/>
                </a:cxn>
                <a:cxn ang="T13">
                  <a:pos x="T6" y="T7"/>
                </a:cxn>
                <a:cxn ang="T14">
                  <a:pos x="T8" y="T9"/>
                </a:cxn>
              </a:cxnLst>
              <a:rect l="T15" t="T16" r="T17" b="T18"/>
              <a:pathLst>
                <a:path w="59" h="19">
                  <a:moveTo>
                    <a:pt x="59" y="0"/>
                  </a:moveTo>
                  <a:lnTo>
                    <a:pt x="0" y="10"/>
                  </a:lnTo>
                  <a:lnTo>
                    <a:pt x="59" y="19"/>
                  </a:lnTo>
                  <a:lnTo>
                    <a:pt x="59" y="10"/>
                  </a:lnTo>
                  <a:lnTo>
                    <a:pt x="59" y="0"/>
                  </a:lnTo>
                  <a:close/>
                </a:path>
              </a:pathLst>
            </a:custGeom>
            <a:solidFill>
              <a:srgbClr val="000000"/>
            </a:solidFill>
            <a:ln w="0">
              <a:solidFill>
                <a:srgbClr val="000000"/>
              </a:solidFill>
              <a:prstDash val="solid"/>
              <a:round/>
              <a:headEnd/>
              <a:tailEnd/>
            </a:ln>
          </p:spPr>
          <p:txBody>
            <a:bodyPr/>
            <a:lstStyle/>
            <a:p>
              <a:endParaRPr lang="en-US"/>
            </a:p>
          </p:txBody>
        </p:sp>
        <p:sp>
          <p:nvSpPr>
            <p:cNvPr id="57360" name="Freeform 14"/>
            <p:cNvSpPr>
              <a:spLocks/>
            </p:cNvSpPr>
            <p:nvPr/>
          </p:nvSpPr>
          <p:spPr bwMode="auto">
            <a:xfrm>
              <a:off x="900" y="1193"/>
              <a:ext cx="2676" cy="184"/>
            </a:xfrm>
            <a:custGeom>
              <a:avLst/>
              <a:gdLst>
                <a:gd name="T0" fmla="*/ 0 w 276"/>
                <a:gd name="T1" fmla="*/ 0 h 19"/>
                <a:gd name="T2" fmla="*/ 276 w 276"/>
                <a:gd name="T3" fmla="*/ 0 h 19"/>
                <a:gd name="T4" fmla="*/ 276 w 276"/>
                <a:gd name="T5" fmla="*/ 19 h 19"/>
                <a:gd name="T6" fmla="*/ 0 60000 65536"/>
                <a:gd name="T7" fmla="*/ 0 60000 65536"/>
                <a:gd name="T8" fmla="*/ 0 60000 65536"/>
                <a:gd name="T9" fmla="*/ 0 w 276"/>
                <a:gd name="T10" fmla="*/ 0 h 19"/>
                <a:gd name="T11" fmla="*/ 276 w 276"/>
                <a:gd name="T12" fmla="*/ 19 h 19"/>
              </a:gdLst>
              <a:ahLst/>
              <a:cxnLst>
                <a:cxn ang="T6">
                  <a:pos x="T0" y="T1"/>
                </a:cxn>
                <a:cxn ang="T7">
                  <a:pos x="T2" y="T3"/>
                </a:cxn>
                <a:cxn ang="T8">
                  <a:pos x="T4" y="T5"/>
                </a:cxn>
              </a:cxnLst>
              <a:rect l="T9" t="T10" r="T11" b="T12"/>
              <a:pathLst>
                <a:path w="276" h="19">
                  <a:moveTo>
                    <a:pt x="0" y="0"/>
                  </a:moveTo>
                  <a:lnTo>
                    <a:pt x="276" y="0"/>
                  </a:lnTo>
                  <a:lnTo>
                    <a:pt x="276" y="19"/>
                  </a:lnTo>
                </a:path>
              </a:pathLst>
            </a:custGeom>
            <a:noFill/>
            <a:ln w="15875">
              <a:solidFill>
                <a:srgbClr val="000000"/>
              </a:solidFill>
              <a:prstDash val="solid"/>
              <a:round/>
              <a:headEnd/>
              <a:tailEnd/>
            </a:ln>
          </p:spPr>
          <p:txBody>
            <a:bodyPr/>
            <a:lstStyle/>
            <a:p>
              <a:endParaRPr lang="en-US"/>
            </a:p>
          </p:txBody>
        </p:sp>
        <p:sp>
          <p:nvSpPr>
            <p:cNvPr id="57361" name="Line 15"/>
            <p:cNvSpPr>
              <a:spLocks noChangeShapeType="1"/>
            </p:cNvSpPr>
            <p:nvPr/>
          </p:nvSpPr>
          <p:spPr bwMode="auto">
            <a:xfrm>
              <a:off x="2490" y="1193"/>
              <a:ext cx="1" cy="184"/>
            </a:xfrm>
            <a:prstGeom prst="line">
              <a:avLst/>
            </a:prstGeom>
            <a:noFill/>
            <a:ln w="15875">
              <a:solidFill>
                <a:srgbClr val="000000"/>
              </a:solidFill>
              <a:round/>
              <a:headEnd/>
              <a:tailEnd/>
            </a:ln>
          </p:spPr>
          <p:txBody>
            <a:bodyPr/>
            <a:lstStyle/>
            <a:p>
              <a:endParaRPr lang="en-US"/>
            </a:p>
          </p:txBody>
        </p:sp>
        <p:sp>
          <p:nvSpPr>
            <p:cNvPr id="57362" name="Line 16"/>
            <p:cNvSpPr>
              <a:spLocks noChangeShapeType="1"/>
            </p:cNvSpPr>
            <p:nvPr/>
          </p:nvSpPr>
          <p:spPr bwMode="auto">
            <a:xfrm>
              <a:off x="1588" y="1193"/>
              <a:ext cx="1" cy="184"/>
            </a:xfrm>
            <a:prstGeom prst="line">
              <a:avLst/>
            </a:prstGeom>
            <a:noFill/>
            <a:ln w="15875">
              <a:solidFill>
                <a:srgbClr val="000000"/>
              </a:solidFill>
              <a:round/>
              <a:headEnd/>
              <a:tailEnd/>
            </a:ln>
          </p:spPr>
          <p:txBody>
            <a:bodyPr/>
            <a:lstStyle/>
            <a:p>
              <a:endParaRPr lang="en-US"/>
            </a:p>
          </p:txBody>
        </p:sp>
        <p:sp>
          <p:nvSpPr>
            <p:cNvPr id="57363" name="Rectangle 17"/>
            <p:cNvSpPr>
              <a:spLocks noChangeArrowheads="1"/>
            </p:cNvSpPr>
            <p:nvPr/>
          </p:nvSpPr>
          <p:spPr bwMode="auto">
            <a:xfrm>
              <a:off x="2121" y="1067"/>
              <a:ext cx="2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7364" name="Rectangle 18"/>
            <p:cNvSpPr>
              <a:spLocks noChangeArrowheads="1"/>
            </p:cNvSpPr>
            <p:nvPr/>
          </p:nvSpPr>
          <p:spPr bwMode="auto">
            <a:xfrm>
              <a:off x="2160" y="1067"/>
              <a:ext cx="6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7365" name="Rectangle 19"/>
            <p:cNvSpPr>
              <a:spLocks noChangeArrowheads="1"/>
            </p:cNvSpPr>
            <p:nvPr/>
          </p:nvSpPr>
          <p:spPr bwMode="auto">
            <a:xfrm>
              <a:off x="2228" y="1067"/>
              <a:ext cx="5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7366" name="Rectangle 20"/>
            <p:cNvSpPr>
              <a:spLocks noChangeArrowheads="1"/>
            </p:cNvSpPr>
            <p:nvPr/>
          </p:nvSpPr>
          <p:spPr bwMode="auto">
            <a:xfrm>
              <a:off x="2286" y="1067"/>
              <a:ext cx="5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7367" name="Line 21"/>
            <p:cNvSpPr>
              <a:spLocks noChangeShapeType="1"/>
            </p:cNvSpPr>
            <p:nvPr/>
          </p:nvSpPr>
          <p:spPr bwMode="auto">
            <a:xfrm flipH="1">
              <a:off x="2131" y="1076"/>
              <a:ext cx="204" cy="1"/>
            </a:xfrm>
            <a:prstGeom prst="line">
              <a:avLst/>
            </a:prstGeom>
            <a:noFill/>
            <a:ln w="15875">
              <a:solidFill>
                <a:srgbClr val="000000"/>
              </a:solidFill>
              <a:round/>
              <a:headEnd/>
              <a:tailEnd/>
            </a:ln>
          </p:spPr>
          <p:txBody>
            <a:bodyPr/>
            <a:lstStyle/>
            <a:p>
              <a:endParaRPr lang="en-US"/>
            </a:p>
          </p:txBody>
        </p:sp>
        <p:sp>
          <p:nvSpPr>
            <p:cNvPr id="57368" name="Rectangle 22"/>
            <p:cNvSpPr>
              <a:spLocks noChangeArrowheads="1"/>
            </p:cNvSpPr>
            <p:nvPr/>
          </p:nvSpPr>
          <p:spPr bwMode="auto">
            <a:xfrm>
              <a:off x="967" y="1513"/>
              <a:ext cx="211"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INTA</a:t>
              </a:r>
              <a:endParaRPr lang="en-US" sz="2400">
                <a:latin typeface="Constantia" pitchFamily="18" charset="0"/>
              </a:endParaRPr>
            </a:p>
          </p:txBody>
        </p:sp>
        <p:sp>
          <p:nvSpPr>
            <p:cNvPr id="57369" name="Rectangle 23"/>
            <p:cNvSpPr>
              <a:spLocks noChangeArrowheads="1"/>
            </p:cNvSpPr>
            <p:nvPr/>
          </p:nvSpPr>
          <p:spPr bwMode="auto">
            <a:xfrm>
              <a:off x="2218" y="1377"/>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7370" name="Line 24"/>
            <p:cNvSpPr>
              <a:spLocks noChangeShapeType="1"/>
            </p:cNvSpPr>
            <p:nvPr/>
          </p:nvSpPr>
          <p:spPr bwMode="auto">
            <a:xfrm flipH="1">
              <a:off x="2751" y="1503"/>
              <a:ext cx="165" cy="1"/>
            </a:xfrm>
            <a:prstGeom prst="line">
              <a:avLst/>
            </a:prstGeom>
            <a:noFill/>
            <a:ln w="15875">
              <a:solidFill>
                <a:srgbClr val="000000"/>
              </a:solidFill>
              <a:round/>
              <a:headEnd/>
              <a:tailEnd/>
            </a:ln>
          </p:spPr>
          <p:txBody>
            <a:bodyPr/>
            <a:lstStyle/>
            <a:p>
              <a:endParaRPr lang="en-US"/>
            </a:p>
          </p:txBody>
        </p:sp>
        <p:sp>
          <p:nvSpPr>
            <p:cNvPr id="57371" name="Freeform 25"/>
            <p:cNvSpPr>
              <a:spLocks/>
            </p:cNvSpPr>
            <p:nvPr/>
          </p:nvSpPr>
          <p:spPr bwMode="auto">
            <a:xfrm>
              <a:off x="3236"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7372" name="Freeform 26"/>
            <p:cNvSpPr>
              <a:spLocks/>
            </p:cNvSpPr>
            <p:nvPr/>
          </p:nvSpPr>
          <p:spPr bwMode="auto">
            <a:xfrm>
              <a:off x="3236"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73" name="Line 27"/>
            <p:cNvSpPr>
              <a:spLocks noChangeShapeType="1"/>
            </p:cNvSpPr>
            <p:nvPr/>
          </p:nvSpPr>
          <p:spPr bwMode="auto">
            <a:xfrm flipH="1">
              <a:off x="3139" y="1503"/>
              <a:ext cx="87" cy="1"/>
            </a:xfrm>
            <a:prstGeom prst="line">
              <a:avLst/>
            </a:prstGeom>
            <a:noFill/>
            <a:ln w="15875">
              <a:solidFill>
                <a:srgbClr val="000000"/>
              </a:solidFill>
              <a:round/>
              <a:headEnd/>
              <a:tailEnd/>
            </a:ln>
          </p:spPr>
          <p:txBody>
            <a:bodyPr/>
            <a:lstStyle/>
            <a:p>
              <a:endParaRPr lang="en-US"/>
            </a:p>
          </p:txBody>
        </p:sp>
        <p:sp>
          <p:nvSpPr>
            <p:cNvPr id="57374" name="Freeform 28"/>
            <p:cNvSpPr>
              <a:spLocks/>
            </p:cNvSpPr>
            <p:nvPr/>
          </p:nvSpPr>
          <p:spPr bwMode="auto">
            <a:xfrm>
              <a:off x="3071"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5" name="Freeform 29"/>
            <p:cNvSpPr>
              <a:spLocks/>
            </p:cNvSpPr>
            <p:nvPr/>
          </p:nvSpPr>
          <p:spPr bwMode="auto">
            <a:xfrm>
              <a:off x="3081" y="1493"/>
              <a:ext cx="10"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57376" name="Freeform 30"/>
            <p:cNvSpPr>
              <a:spLocks/>
            </p:cNvSpPr>
            <p:nvPr/>
          </p:nvSpPr>
          <p:spPr bwMode="auto">
            <a:xfrm>
              <a:off x="3023" y="1493"/>
              <a:ext cx="19" cy="20"/>
            </a:xfrm>
            <a:custGeom>
              <a:avLst/>
              <a:gdLst>
                <a:gd name="T0" fmla="*/ 10 w 19"/>
                <a:gd name="T1" fmla="*/ 10 h 20"/>
                <a:gd name="T2" fmla="*/ 19 w 19"/>
                <a:gd name="T3" fmla="*/ 10 h 20"/>
                <a:gd name="T4" fmla="*/ 19 w 19"/>
                <a:gd name="T5" fmla="*/ 0 h 20"/>
                <a:gd name="T6" fmla="*/ 10 w 19"/>
                <a:gd name="T7" fmla="*/ 0 h 20"/>
                <a:gd name="T8" fmla="*/ 0 w 19"/>
                <a:gd name="T9" fmla="*/ 0 h 20"/>
                <a:gd name="T10" fmla="*/ 0 w 19"/>
                <a:gd name="T11" fmla="*/ 10 h 20"/>
                <a:gd name="T12" fmla="*/ 0 w 19"/>
                <a:gd name="T13" fmla="*/ 20 h 20"/>
                <a:gd name="T14" fmla="*/ 10 w 19"/>
                <a:gd name="T15" fmla="*/ 20 h 20"/>
                <a:gd name="T16" fmla="*/ 19 w 19"/>
                <a:gd name="T17" fmla="*/ 20 h 20"/>
                <a:gd name="T18" fmla="*/ 19 w 19"/>
                <a:gd name="T19" fmla="*/ 10 h 20"/>
                <a:gd name="T20" fmla="*/ 10 w 19"/>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20"/>
                <a:gd name="T35" fmla="*/ 19 w 19"/>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20">
                  <a:moveTo>
                    <a:pt x="10" y="10"/>
                  </a:moveTo>
                  <a:lnTo>
                    <a:pt x="19" y="10"/>
                  </a:lnTo>
                  <a:lnTo>
                    <a:pt x="19" y="0"/>
                  </a:lnTo>
                  <a:lnTo>
                    <a:pt x="10" y="0"/>
                  </a:lnTo>
                  <a:lnTo>
                    <a:pt x="0" y="0"/>
                  </a:lnTo>
                  <a:lnTo>
                    <a:pt x="0" y="10"/>
                  </a:lnTo>
                  <a:lnTo>
                    <a:pt x="0" y="20"/>
                  </a:lnTo>
                  <a:lnTo>
                    <a:pt x="10" y="20"/>
                  </a:lnTo>
                  <a:lnTo>
                    <a:pt x="19" y="20"/>
                  </a:lnTo>
                  <a:lnTo>
                    <a:pt x="19"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7" name="Freeform 31"/>
            <p:cNvSpPr>
              <a:spLocks/>
            </p:cNvSpPr>
            <p:nvPr/>
          </p:nvSpPr>
          <p:spPr bwMode="auto">
            <a:xfrm>
              <a:off x="3033" y="1493"/>
              <a:ext cx="9"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57378" name="Freeform 32"/>
            <p:cNvSpPr>
              <a:spLocks/>
            </p:cNvSpPr>
            <p:nvPr/>
          </p:nvSpPr>
          <p:spPr bwMode="auto">
            <a:xfrm>
              <a:off x="2974"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9" name="Freeform 33"/>
            <p:cNvSpPr>
              <a:spLocks/>
            </p:cNvSpPr>
            <p:nvPr/>
          </p:nvSpPr>
          <p:spPr bwMode="auto">
            <a:xfrm>
              <a:off x="2974" y="1493"/>
              <a:ext cx="10"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57380" name="Rectangle 34"/>
            <p:cNvSpPr>
              <a:spLocks noChangeArrowheads="1"/>
            </p:cNvSpPr>
            <p:nvPr/>
          </p:nvSpPr>
          <p:spPr bwMode="auto">
            <a:xfrm>
              <a:off x="3411" y="1445"/>
              <a:ext cx="24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7381" name="Rectangle 35"/>
            <p:cNvSpPr>
              <a:spLocks noChangeArrowheads="1"/>
            </p:cNvSpPr>
            <p:nvPr/>
          </p:nvSpPr>
          <p:spPr bwMode="auto">
            <a:xfrm>
              <a:off x="3702" y="1445"/>
              <a:ext cx="44" cy="106"/>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n</a:t>
              </a:r>
              <a:endParaRPr lang="en-US" sz="2400">
                <a:latin typeface="Constantia" pitchFamily="18" charset="0"/>
              </a:endParaRPr>
            </a:p>
          </p:txBody>
        </p:sp>
        <p:sp>
          <p:nvSpPr>
            <p:cNvPr id="57382" name="Rectangle 36"/>
            <p:cNvSpPr>
              <a:spLocks noChangeArrowheads="1"/>
            </p:cNvSpPr>
            <p:nvPr/>
          </p:nvSpPr>
          <p:spPr bwMode="auto">
            <a:xfrm>
              <a:off x="3304" y="1377"/>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7383" name="Rectangle 37"/>
            <p:cNvSpPr>
              <a:spLocks noChangeArrowheads="1"/>
            </p:cNvSpPr>
            <p:nvPr/>
          </p:nvSpPr>
          <p:spPr bwMode="auto">
            <a:xfrm>
              <a:off x="1433" y="1445"/>
              <a:ext cx="315"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 1</a:t>
              </a:r>
              <a:endParaRPr lang="en-US" sz="2400">
                <a:latin typeface="Constantia" pitchFamily="18" charset="0"/>
              </a:endParaRPr>
            </a:p>
          </p:txBody>
        </p:sp>
        <p:sp>
          <p:nvSpPr>
            <p:cNvPr id="57384" name="Rectangle 38"/>
            <p:cNvSpPr>
              <a:spLocks noChangeArrowheads="1"/>
            </p:cNvSpPr>
            <p:nvPr/>
          </p:nvSpPr>
          <p:spPr bwMode="auto">
            <a:xfrm>
              <a:off x="1317" y="1377"/>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7385" name="Rectangle 39"/>
            <p:cNvSpPr>
              <a:spLocks noChangeArrowheads="1"/>
            </p:cNvSpPr>
            <p:nvPr/>
          </p:nvSpPr>
          <p:spPr bwMode="auto">
            <a:xfrm>
              <a:off x="483" y="1067"/>
              <a:ext cx="339" cy="552"/>
            </a:xfrm>
            <a:prstGeom prst="rect">
              <a:avLst/>
            </a:prstGeom>
            <a:noFill/>
            <a:ln w="15875">
              <a:solidFill>
                <a:srgbClr val="C00000"/>
              </a:solidFill>
              <a:miter lim="800000"/>
              <a:headEnd/>
              <a:tailEnd/>
            </a:ln>
          </p:spPr>
          <p:txBody>
            <a:bodyPr/>
            <a:lstStyle/>
            <a:p>
              <a:endParaRPr lang="en-US">
                <a:latin typeface="Constantia" pitchFamily="18" charset="0"/>
              </a:endParaRPr>
            </a:p>
          </p:txBody>
        </p:sp>
      </p:grpSp>
      <p:sp>
        <p:nvSpPr>
          <p:cNvPr id="57348" name="Text Box 41"/>
          <p:cNvSpPr txBox="1">
            <a:spLocks noChangeArrowheads="1"/>
          </p:cNvSpPr>
          <p:nvPr/>
        </p:nvSpPr>
        <p:spPr bwMode="auto">
          <a:xfrm>
            <a:off x="914400" y="1295400"/>
            <a:ext cx="2399183" cy="646331"/>
          </a:xfrm>
          <a:prstGeom prst="rect">
            <a:avLst/>
          </a:prstGeom>
          <a:noFill/>
          <a:ln w="12700">
            <a:noFill/>
            <a:miter lim="800000"/>
            <a:headEnd/>
            <a:tailEnd/>
          </a:ln>
        </p:spPr>
        <p:txBody>
          <a:bodyPr wrap="none">
            <a:spAutoFit/>
          </a:bodyPr>
          <a:lstStyle/>
          <a:p>
            <a:endParaRPr lang="en-US" dirty="0">
              <a:latin typeface="Constantia" pitchFamily="18" charset="0"/>
            </a:endParaRPr>
          </a:p>
          <a:p>
            <a:r>
              <a:rPr lang="en-US" i="1" u="sng" dirty="0" smtClean="0">
                <a:solidFill>
                  <a:srgbClr val="C00000"/>
                </a:solidFill>
                <a:latin typeface="Constantia" pitchFamily="18" charset="0"/>
              </a:rPr>
              <a:t>2. Daisy </a:t>
            </a:r>
            <a:r>
              <a:rPr lang="en-US" i="1" u="sng" dirty="0">
                <a:solidFill>
                  <a:srgbClr val="C00000"/>
                </a:solidFill>
                <a:latin typeface="Constantia" pitchFamily="18" charset="0"/>
              </a:rPr>
              <a:t>chain scheme:</a:t>
            </a:r>
            <a:endParaRPr lang="en-US" dirty="0">
              <a:solidFill>
                <a:srgbClr val="C00000"/>
              </a:solidFill>
              <a:latin typeface="Constantia" pitchFamily="18" charset="0"/>
            </a:endParaRPr>
          </a:p>
        </p:txBody>
      </p:sp>
      <p:sp>
        <p:nvSpPr>
          <p:cNvPr id="57349" name="Text Box 42"/>
          <p:cNvSpPr txBox="1">
            <a:spLocks noChangeArrowheads="1"/>
          </p:cNvSpPr>
          <p:nvPr/>
        </p:nvSpPr>
        <p:spPr bwMode="auto">
          <a:xfrm>
            <a:off x="609600" y="3657600"/>
            <a:ext cx="8517396" cy="2031325"/>
          </a:xfrm>
          <a:prstGeom prst="rect">
            <a:avLst/>
          </a:prstGeom>
          <a:noFill/>
          <a:ln w="12700">
            <a:noFill/>
            <a:miter lim="800000"/>
            <a:headEnd/>
            <a:tailEnd/>
          </a:ln>
        </p:spPr>
        <p:txBody>
          <a:bodyPr wrap="none">
            <a:spAutoFit/>
          </a:bodyPr>
          <a:lstStyle/>
          <a:p>
            <a:pPr>
              <a:buFontTx/>
              <a:buChar char="•"/>
            </a:pPr>
            <a:r>
              <a:rPr lang="en-US" i="1" dirty="0">
                <a:solidFill>
                  <a:srgbClr val="7030A0"/>
                </a:solidFill>
                <a:latin typeface="Constantia" pitchFamily="18" charset="0"/>
              </a:rPr>
              <a:t>Devices are connected to form a daisy chain. </a:t>
            </a:r>
          </a:p>
          <a:p>
            <a:pPr>
              <a:buFontTx/>
              <a:buChar char="•"/>
            </a:pPr>
            <a:r>
              <a:rPr lang="en-US" i="1" dirty="0">
                <a:solidFill>
                  <a:srgbClr val="7030A0"/>
                </a:solidFill>
                <a:latin typeface="Constantia" pitchFamily="18" charset="0"/>
              </a:rPr>
              <a:t>Devices share the interrupt-request line, and interrupt-acknowledge line is connected</a:t>
            </a:r>
          </a:p>
          <a:p>
            <a:r>
              <a:rPr lang="en-US" i="1" dirty="0">
                <a:solidFill>
                  <a:srgbClr val="7030A0"/>
                </a:solidFill>
                <a:latin typeface="Constantia" pitchFamily="18" charset="0"/>
              </a:rPr>
              <a:t> to form a daisy chain. </a:t>
            </a:r>
          </a:p>
          <a:p>
            <a:pPr>
              <a:buFontTx/>
              <a:buChar char="•"/>
            </a:pPr>
            <a:r>
              <a:rPr lang="en-US" i="1" dirty="0">
                <a:solidFill>
                  <a:srgbClr val="7030A0"/>
                </a:solidFill>
                <a:latin typeface="Constantia" pitchFamily="18" charset="0"/>
              </a:rPr>
              <a:t>When devices raise an interrupt request, the interrupt-request line is activated.</a:t>
            </a:r>
          </a:p>
          <a:p>
            <a:pPr>
              <a:buFontTx/>
              <a:buChar char="•"/>
            </a:pPr>
            <a:r>
              <a:rPr lang="en-US" i="1" dirty="0">
                <a:solidFill>
                  <a:srgbClr val="7030A0"/>
                </a:solidFill>
                <a:latin typeface="Constantia" pitchFamily="18" charset="0"/>
              </a:rPr>
              <a:t>The processor in response activates interrupt-acknowledge. </a:t>
            </a:r>
          </a:p>
          <a:p>
            <a:pPr>
              <a:buFontTx/>
              <a:buChar char="•"/>
            </a:pPr>
            <a:r>
              <a:rPr lang="en-US" i="1" dirty="0">
                <a:solidFill>
                  <a:srgbClr val="7030A0"/>
                </a:solidFill>
                <a:latin typeface="Constantia" pitchFamily="18" charset="0"/>
              </a:rPr>
              <a:t>Received by device 1, if device 1 does not need service, it passes the signal to device 2.</a:t>
            </a:r>
          </a:p>
          <a:p>
            <a:pPr>
              <a:buFontTx/>
              <a:buChar char="•"/>
            </a:pPr>
            <a:r>
              <a:rPr lang="en-US" i="1" dirty="0">
                <a:solidFill>
                  <a:srgbClr val="7030A0"/>
                </a:solidFill>
                <a:latin typeface="Constantia" pitchFamily="18" charset="0"/>
              </a:rPr>
              <a:t>Device that is electrically closest to the processor has the highest priority</a:t>
            </a:r>
            <a:r>
              <a:rPr lang="en-US" i="1" dirty="0">
                <a:latin typeface="Constantia"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457200" y="0"/>
            <a:ext cx="8305800" cy="1143000"/>
          </a:xfrm>
        </p:spPr>
        <p:txBody>
          <a:bodyPr>
            <a:normAutofit/>
          </a:bodyPr>
          <a:lstStyle/>
          <a:p>
            <a:pPr fontAlgn="auto">
              <a:spcAft>
                <a:spcPts val="0"/>
              </a:spcAft>
              <a:defRPr/>
            </a:pPr>
            <a:r>
              <a:rPr lang="en-US" sz="2400" dirty="0" smtClean="0">
                <a:solidFill>
                  <a:srgbClr val="C00000"/>
                </a:solidFill>
              </a:rPr>
              <a:t>General structure(includes both schemes</a:t>
            </a:r>
            <a:endParaRPr lang="en-US" sz="2400" dirty="0">
              <a:solidFill>
                <a:srgbClr val="C00000"/>
              </a:solidFill>
            </a:endParaRPr>
          </a:p>
        </p:txBody>
      </p:sp>
      <p:sp>
        <p:nvSpPr>
          <p:cNvPr id="58370" name="Text Box 3"/>
          <p:cNvSpPr txBox="1">
            <a:spLocks noChangeArrowheads="1"/>
          </p:cNvSpPr>
          <p:nvPr/>
        </p:nvSpPr>
        <p:spPr bwMode="auto">
          <a:xfrm>
            <a:off x="579438" y="1265238"/>
            <a:ext cx="8607100" cy="1477328"/>
          </a:xfrm>
          <a:prstGeom prst="rect">
            <a:avLst/>
          </a:prstGeom>
          <a:noFill/>
          <a:ln w="12700">
            <a:noFill/>
            <a:miter lim="800000"/>
            <a:headEnd/>
            <a:tailEnd/>
          </a:ln>
        </p:spPr>
        <p:txBody>
          <a:bodyPr wrap="none">
            <a:spAutoFit/>
          </a:bodyPr>
          <a:lstStyle/>
          <a:p>
            <a:pPr>
              <a:buFontTx/>
              <a:buChar char="•"/>
            </a:pPr>
            <a:r>
              <a:rPr lang="en-US" i="1" dirty="0">
                <a:solidFill>
                  <a:srgbClr val="7030A0"/>
                </a:solidFill>
                <a:latin typeface="Constantia" pitchFamily="18" charset="0"/>
              </a:rPr>
              <a:t>When I/O devices were organized into a priority structure, each device had its own</a:t>
            </a:r>
          </a:p>
          <a:p>
            <a:r>
              <a:rPr lang="en-US" i="1" dirty="0">
                <a:solidFill>
                  <a:srgbClr val="7030A0"/>
                </a:solidFill>
                <a:latin typeface="Constantia" pitchFamily="18" charset="0"/>
              </a:rPr>
              <a:t> interrupt-request and interrupt-acknowledge line.</a:t>
            </a:r>
          </a:p>
          <a:p>
            <a:pPr>
              <a:buFontTx/>
              <a:buChar char="•"/>
            </a:pPr>
            <a:r>
              <a:rPr lang="en-US" i="1" dirty="0">
                <a:solidFill>
                  <a:srgbClr val="7030A0"/>
                </a:solidFill>
                <a:latin typeface="Constantia" pitchFamily="18" charset="0"/>
              </a:rPr>
              <a:t>When I/O devices were organized in a daisy chain fashion, the devices shared an </a:t>
            </a:r>
          </a:p>
          <a:p>
            <a:r>
              <a:rPr lang="en-US" i="1" dirty="0">
                <a:solidFill>
                  <a:srgbClr val="7030A0"/>
                </a:solidFill>
                <a:latin typeface="Constantia" pitchFamily="18" charset="0"/>
              </a:rPr>
              <a:t> interrupt-request line, and the interrupt-acknowledge propagated through the devices.</a:t>
            </a:r>
          </a:p>
          <a:p>
            <a:pPr>
              <a:buFontTx/>
              <a:buChar char="•"/>
            </a:pPr>
            <a:r>
              <a:rPr lang="en-US" i="1" dirty="0">
                <a:solidFill>
                  <a:srgbClr val="7030A0"/>
                </a:solidFill>
                <a:latin typeface="Constantia" pitchFamily="18" charset="0"/>
              </a:rPr>
              <a:t>A combination of priority structure and daisy chain scheme can also used</a:t>
            </a:r>
            <a:r>
              <a:rPr lang="en-US" i="1" dirty="0">
                <a:latin typeface="Constantia" pitchFamily="18" charset="0"/>
              </a:rPr>
              <a:t>.</a:t>
            </a:r>
          </a:p>
        </p:txBody>
      </p:sp>
      <p:grpSp>
        <p:nvGrpSpPr>
          <p:cNvPr id="58371" name="Group 4"/>
          <p:cNvGrpSpPr>
            <a:grpSpLocks/>
          </p:cNvGrpSpPr>
          <p:nvPr/>
        </p:nvGrpSpPr>
        <p:grpSpPr bwMode="auto">
          <a:xfrm>
            <a:off x="2003425" y="2778125"/>
            <a:ext cx="5324475" cy="2416175"/>
            <a:chOff x="483" y="2211"/>
            <a:chExt cx="3354" cy="1522"/>
          </a:xfrm>
        </p:grpSpPr>
        <p:sp>
          <p:nvSpPr>
            <p:cNvPr id="58373" name="Rectangle 5"/>
            <p:cNvSpPr>
              <a:spLocks noChangeArrowheads="1"/>
            </p:cNvSpPr>
            <p:nvPr/>
          </p:nvSpPr>
          <p:spPr bwMode="auto">
            <a:xfrm>
              <a:off x="483" y="2347"/>
              <a:ext cx="775" cy="1047"/>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58374" name="Rectangle 6"/>
            <p:cNvSpPr>
              <a:spLocks noChangeArrowheads="1"/>
            </p:cNvSpPr>
            <p:nvPr/>
          </p:nvSpPr>
          <p:spPr bwMode="auto">
            <a:xfrm>
              <a:off x="483" y="2347"/>
              <a:ext cx="775" cy="1047"/>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8375" name="Line 7"/>
            <p:cNvSpPr>
              <a:spLocks noChangeShapeType="1"/>
            </p:cNvSpPr>
            <p:nvPr/>
          </p:nvSpPr>
          <p:spPr bwMode="auto">
            <a:xfrm flipV="1">
              <a:off x="483" y="2347"/>
              <a:ext cx="1" cy="1047"/>
            </a:xfrm>
            <a:prstGeom prst="line">
              <a:avLst/>
            </a:prstGeom>
            <a:noFill/>
            <a:ln w="15875">
              <a:solidFill>
                <a:srgbClr val="B2FFFF"/>
              </a:solidFill>
              <a:round/>
              <a:headEnd/>
              <a:tailEnd/>
            </a:ln>
          </p:spPr>
          <p:txBody>
            <a:bodyPr/>
            <a:lstStyle/>
            <a:p>
              <a:endParaRPr lang="en-US"/>
            </a:p>
          </p:txBody>
        </p:sp>
        <p:sp>
          <p:nvSpPr>
            <p:cNvPr id="58376" name="Line 8"/>
            <p:cNvSpPr>
              <a:spLocks noChangeShapeType="1"/>
            </p:cNvSpPr>
            <p:nvPr/>
          </p:nvSpPr>
          <p:spPr bwMode="auto">
            <a:xfrm flipV="1">
              <a:off x="483" y="2347"/>
              <a:ext cx="1" cy="1047"/>
            </a:xfrm>
            <a:prstGeom prst="line">
              <a:avLst/>
            </a:prstGeom>
            <a:noFill/>
            <a:ln w="15875">
              <a:solidFill>
                <a:srgbClr val="C00000"/>
              </a:solidFill>
              <a:round/>
              <a:headEnd/>
              <a:tailEnd/>
            </a:ln>
          </p:spPr>
          <p:txBody>
            <a:bodyPr/>
            <a:lstStyle/>
            <a:p>
              <a:endParaRPr lang="en-US"/>
            </a:p>
          </p:txBody>
        </p:sp>
        <p:sp>
          <p:nvSpPr>
            <p:cNvPr id="58377" name="Freeform 9"/>
            <p:cNvSpPr>
              <a:spLocks/>
            </p:cNvSpPr>
            <p:nvPr/>
          </p:nvSpPr>
          <p:spPr bwMode="auto">
            <a:xfrm>
              <a:off x="2112" y="2996"/>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378" name="Freeform 10"/>
            <p:cNvSpPr>
              <a:spLocks/>
            </p:cNvSpPr>
            <p:nvPr/>
          </p:nvSpPr>
          <p:spPr bwMode="auto">
            <a:xfrm>
              <a:off x="2112" y="2928"/>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379" name="Freeform 11"/>
            <p:cNvSpPr>
              <a:spLocks/>
            </p:cNvSpPr>
            <p:nvPr/>
          </p:nvSpPr>
          <p:spPr bwMode="auto">
            <a:xfrm>
              <a:off x="2112" y="2870"/>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380" name="Freeform 12"/>
            <p:cNvSpPr>
              <a:spLocks/>
            </p:cNvSpPr>
            <p:nvPr/>
          </p:nvSpPr>
          <p:spPr bwMode="auto">
            <a:xfrm>
              <a:off x="2877" y="2638"/>
              <a:ext cx="59"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8381" name="Freeform 13"/>
            <p:cNvSpPr>
              <a:spLocks/>
            </p:cNvSpPr>
            <p:nvPr/>
          </p:nvSpPr>
          <p:spPr bwMode="auto">
            <a:xfrm>
              <a:off x="2877" y="2638"/>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82" name="Line 14"/>
            <p:cNvSpPr>
              <a:spLocks noChangeShapeType="1"/>
            </p:cNvSpPr>
            <p:nvPr/>
          </p:nvSpPr>
          <p:spPr bwMode="auto">
            <a:xfrm flipH="1">
              <a:off x="2383" y="2657"/>
              <a:ext cx="494" cy="1"/>
            </a:xfrm>
            <a:prstGeom prst="line">
              <a:avLst/>
            </a:prstGeom>
            <a:noFill/>
            <a:ln w="15875">
              <a:solidFill>
                <a:srgbClr val="000000"/>
              </a:solidFill>
              <a:round/>
              <a:headEnd/>
              <a:tailEnd/>
            </a:ln>
          </p:spPr>
          <p:txBody>
            <a:bodyPr/>
            <a:lstStyle/>
            <a:p>
              <a:endParaRPr lang="en-US"/>
            </a:p>
          </p:txBody>
        </p:sp>
        <p:sp>
          <p:nvSpPr>
            <p:cNvPr id="58383" name="Rectangle 15"/>
            <p:cNvSpPr>
              <a:spLocks noChangeArrowheads="1"/>
            </p:cNvSpPr>
            <p:nvPr/>
          </p:nvSpPr>
          <p:spPr bwMode="auto">
            <a:xfrm>
              <a:off x="1995" y="2599"/>
              <a:ext cx="24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384" name="Rectangle 16"/>
            <p:cNvSpPr>
              <a:spLocks noChangeArrowheads="1"/>
            </p:cNvSpPr>
            <p:nvPr/>
          </p:nvSpPr>
          <p:spPr bwMode="auto">
            <a:xfrm>
              <a:off x="3100" y="2599"/>
              <a:ext cx="24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385" name="Freeform 17"/>
            <p:cNvSpPr>
              <a:spLocks/>
            </p:cNvSpPr>
            <p:nvPr/>
          </p:nvSpPr>
          <p:spPr bwMode="auto">
            <a:xfrm>
              <a:off x="3760" y="3375"/>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8386" name="Freeform 18"/>
            <p:cNvSpPr>
              <a:spLocks/>
            </p:cNvSpPr>
            <p:nvPr/>
          </p:nvSpPr>
          <p:spPr bwMode="auto">
            <a:xfrm>
              <a:off x="3760" y="3375"/>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87" name="Line 19"/>
            <p:cNvSpPr>
              <a:spLocks noChangeShapeType="1"/>
            </p:cNvSpPr>
            <p:nvPr/>
          </p:nvSpPr>
          <p:spPr bwMode="auto">
            <a:xfrm flipH="1">
              <a:off x="3488" y="3394"/>
              <a:ext cx="272" cy="1"/>
            </a:xfrm>
            <a:prstGeom prst="line">
              <a:avLst/>
            </a:prstGeom>
            <a:noFill/>
            <a:ln w="15875">
              <a:solidFill>
                <a:srgbClr val="000000"/>
              </a:solidFill>
              <a:round/>
              <a:headEnd/>
              <a:tailEnd/>
            </a:ln>
          </p:spPr>
          <p:txBody>
            <a:bodyPr/>
            <a:lstStyle/>
            <a:p>
              <a:endParaRPr lang="en-US"/>
            </a:p>
          </p:txBody>
        </p:sp>
        <p:sp>
          <p:nvSpPr>
            <p:cNvPr id="58388" name="Freeform 20"/>
            <p:cNvSpPr>
              <a:spLocks/>
            </p:cNvSpPr>
            <p:nvPr/>
          </p:nvSpPr>
          <p:spPr bwMode="auto">
            <a:xfrm>
              <a:off x="3760" y="2638"/>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8389" name="Freeform 21"/>
            <p:cNvSpPr>
              <a:spLocks/>
            </p:cNvSpPr>
            <p:nvPr/>
          </p:nvSpPr>
          <p:spPr bwMode="auto">
            <a:xfrm>
              <a:off x="3760"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90" name="Line 22"/>
            <p:cNvSpPr>
              <a:spLocks noChangeShapeType="1"/>
            </p:cNvSpPr>
            <p:nvPr/>
          </p:nvSpPr>
          <p:spPr bwMode="auto">
            <a:xfrm flipH="1">
              <a:off x="3488" y="2657"/>
              <a:ext cx="272" cy="1"/>
            </a:xfrm>
            <a:prstGeom prst="line">
              <a:avLst/>
            </a:prstGeom>
            <a:noFill/>
            <a:ln w="15875">
              <a:solidFill>
                <a:srgbClr val="000000"/>
              </a:solidFill>
              <a:round/>
              <a:headEnd/>
              <a:tailEnd/>
            </a:ln>
          </p:spPr>
          <p:txBody>
            <a:bodyPr/>
            <a:lstStyle/>
            <a:p>
              <a:endParaRPr lang="en-US"/>
            </a:p>
          </p:txBody>
        </p:sp>
        <p:sp>
          <p:nvSpPr>
            <p:cNvPr id="58391" name="Freeform 23"/>
            <p:cNvSpPr>
              <a:spLocks/>
            </p:cNvSpPr>
            <p:nvPr/>
          </p:nvSpPr>
          <p:spPr bwMode="auto">
            <a:xfrm>
              <a:off x="2877" y="3375"/>
              <a:ext cx="59"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8392" name="Freeform 24"/>
            <p:cNvSpPr>
              <a:spLocks/>
            </p:cNvSpPr>
            <p:nvPr/>
          </p:nvSpPr>
          <p:spPr bwMode="auto">
            <a:xfrm>
              <a:off x="2877" y="3375"/>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93" name="Line 25"/>
            <p:cNvSpPr>
              <a:spLocks noChangeShapeType="1"/>
            </p:cNvSpPr>
            <p:nvPr/>
          </p:nvSpPr>
          <p:spPr bwMode="auto">
            <a:xfrm flipH="1">
              <a:off x="2383" y="3394"/>
              <a:ext cx="494" cy="1"/>
            </a:xfrm>
            <a:prstGeom prst="line">
              <a:avLst/>
            </a:prstGeom>
            <a:noFill/>
            <a:ln w="15875">
              <a:solidFill>
                <a:srgbClr val="000000"/>
              </a:solidFill>
              <a:round/>
              <a:headEnd/>
              <a:tailEnd/>
            </a:ln>
          </p:spPr>
          <p:txBody>
            <a:bodyPr/>
            <a:lstStyle/>
            <a:p>
              <a:endParaRPr lang="en-US"/>
            </a:p>
          </p:txBody>
        </p:sp>
        <p:sp>
          <p:nvSpPr>
            <p:cNvPr id="58394" name="Line 26"/>
            <p:cNvSpPr>
              <a:spLocks noChangeShapeType="1"/>
            </p:cNvSpPr>
            <p:nvPr/>
          </p:nvSpPr>
          <p:spPr bwMode="auto">
            <a:xfrm>
              <a:off x="2112" y="3084"/>
              <a:ext cx="1" cy="184"/>
            </a:xfrm>
            <a:prstGeom prst="line">
              <a:avLst/>
            </a:prstGeom>
            <a:noFill/>
            <a:ln w="15875">
              <a:solidFill>
                <a:srgbClr val="000000"/>
              </a:solidFill>
              <a:round/>
              <a:headEnd/>
              <a:tailEnd/>
            </a:ln>
          </p:spPr>
          <p:txBody>
            <a:bodyPr/>
            <a:lstStyle/>
            <a:p>
              <a:endParaRPr lang="en-US"/>
            </a:p>
          </p:txBody>
        </p:sp>
        <p:sp>
          <p:nvSpPr>
            <p:cNvPr id="58395" name="Line 27"/>
            <p:cNvSpPr>
              <a:spLocks noChangeShapeType="1"/>
            </p:cNvSpPr>
            <p:nvPr/>
          </p:nvSpPr>
          <p:spPr bwMode="auto">
            <a:xfrm>
              <a:off x="2112" y="2347"/>
              <a:ext cx="1" cy="184"/>
            </a:xfrm>
            <a:prstGeom prst="line">
              <a:avLst/>
            </a:prstGeom>
            <a:noFill/>
            <a:ln w="15875">
              <a:solidFill>
                <a:srgbClr val="000000"/>
              </a:solidFill>
              <a:round/>
              <a:headEnd/>
              <a:tailEnd/>
            </a:ln>
          </p:spPr>
          <p:txBody>
            <a:bodyPr/>
            <a:lstStyle/>
            <a:p>
              <a:endParaRPr lang="en-US"/>
            </a:p>
          </p:txBody>
        </p:sp>
        <p:sp>
          <p:nvSpPr>
            <p:cNvPr id="58396" name="Line 28"/>
            <p:cNvSpPr>
              <a:spLocks noChangeShapeType="1"/>
            </p:cNvSpPr>
            <p:nvPr/>
          </p:nvSpPr>
          <p:spPr bwMode="auto">
            <a:xfrm>
              <a:off x="3217" y="2347"/>
              <a:ext cx="1" cy="184"/>
            </a:xfrm>
            <a:prstGeom prst="line">
              <a:avLst/>
            </a:prstGeom>
            <a:noFill/>
            <a:ln w="15875">
              <a:solidFill>
                <a:srgbClr val="000000"/>
              </a:solidFill>
              <a:round/>
              <a:headEnd/>
              <a:tailEnd/>
            </a:ln>
          </p:spPr>
          <p:txBody>
            <a:bodyPr/>
            <a:lstStyle/>
            <a:p>
              <a:endParaRPr lang="en-US"/>
            </a:p>
          </p:txBody>
        </p:sp>
        <p:sp>
          <p:nvSpPr>
            <p:cNvPr id="58397" name="Line 29"/>
            <p:cNvSpPr>
              <a:spLocks noChangeShapeType="1"/>
            </p:cNvSpPr>
            <p:nvPr/>
          </p:nvSpPr>
          <p:spPr bwMode="auto">
            <a:xfrm>
              <a:off x="3217" y="3084"/>
              <a:ext cx="1" cy="184"/>
            </a:xfrm>
            <a:prstGeom prst="line">
              <a:avLst/>
            </a:prstGeom>
            <a:noFill/>
            <a:ln w="15875">
              <a:solidFill>
                <a:srgbClr val="000000"/>
              </a:solidFill>
              <a:round/>
              <a:headEnd/>
              <a:tailEnd/>
            </a:ln>
          </p:spPr>
          <p:txBody>
            <a:bodyPr/>
            <a:lstStyle/>
            <a:p>
              <a:endParaRPr lang="en-US"/>
            </a:p>
          </p:txBody>
        </p:sp>
        <p:sp>
          <p:nvSpPr>
            <p:cNvPr id="58398" name="Freeform 30"/>
            <p:cNvSpPr>
              <a:spLocks/>
            </p:cNvSpPr>
            <p:nvPr/>
          </p:nvSpPr>
          <p:spPr bwMode="auto">
            <a:xfrm>
              <a:off x="1084" y="3074"/>
              <a:ext cx="58" cy="19"/>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p:spPr>
          <p:txBody>
            <a:bodyPr/>
            <a:lstStyle/>
            <a:p>
              <a:endParaRPr lang="en-US"/>
            </a:p>
          </p:txBody>
        </p:sp>
        <p:sp>
          <p:nvSpPr>
            <p:cNvPr id="58399" name="Freeform 31"/>
            <p:cNvSpPr>
              <a:spLocks/>
            </p:cNvSpPr>
            <p:nvPr/>
          </p:nvSpPr>
          <p:spPr bwMode="auto">
            <a:xfrm>
              <a:off x="1084" y="3074"/>
              <a:ext cx="58" cy="19"/>
            </a:xfrm>
            <a:custGeom>
              <a:avLst/>
              <a:gdLst>
                <a:gd name="T0" fmla="*/ 58 w 58"/>
                <a:gd name="T1" fmla="*/ 0 h 19"/>
                <a:gd name="T2" fmla="*/ 0 w 58"/>
                <a:gd name="T3" fmla="*/ 10 h 19"/>
                <a:gd name="T4" fmla="*/ 58 w 58"/>
                <a:gd name="T5" fmla="*/ 19 h 19"/>
                <a:gd name="T6" fmla="*/ 58 w 58"/>
                <a:gd name="T7" fmla="*/ 10 h 19"/>
                <a:gd name="T8" fmla="*/ 58 w 58"/>
                <a:gd name="T9" fmla="*/ 0 h 19"/>
                <a:gd name="T10" fmla="*/ 0 60000 65536"/>
                <a:gd name="T11" fmla="*/ 0 60000 65536"/>
                <a:gd name="T12" fmla="*/ 0 60000 65536"/>
                <a:gd name="T13" fmla="*/ 0 60000 65536"/>
                <a:gd name="T14" fmla="*/ 0 60000 65536"/>
                <a:gd name="T15" fmla="*/ 0 w 58"/>
                <a:gd name="T16" fmla="*/ 0 h 19"/>
                <a:gd name="T17" fmla="*/ 58 w 58"/>
                <a:gd name="T18" fmla="*/ 19 h 19"/>
              </a:gdLst>
              <a:ahLst/>
              <a:cxnLst>
                <a:cxn ang="T10">
                  <a:pos x="T0" y="T1"/>
                </a:cxn>
                <a:cxn ang="T11">
                  <a:pos x="T2" y="T3"/>
                </a:cxn>
                <a:cxn ang="T12">
                  <a:pos x="T4" y="T5"/>
                </a:cxn>
                <a:cxn ang="T13">
                  <a:pos x="T6" y="T7"/>
                </a:cxn>
                <a:cxn ang="T14">
                  <a:pos x="T8" y="T9"/>
                </a:cxn>
              </a:cxnLst>
              <a:rect l="T15" t="T16" r="T17" b="T18"/>
              <a:pathLst>
                <a:path w="58" h="19">
                  <a:moveTo>
                    <a:pt x="58" y="0"/>
                  </a:moveTo>
                  <a:lnTo>
                    <a:pt x="0" y="10"/>
                  </a:lnTo>
                  <a:lnTo>
                    <a:pt x="58" y="19"/>
                  </a:lnTo>
                  <a:lnTo>
                    <a:pt x="58" y="10"/>
                  </a:lnTo>
                  <a:lnTo>
                    <a:pt x="58" y="0"/>
                  </a:lnTo>
                  <a:close/>
                </a:path>
              </a:pathLst>
            </a:custGeom>
            <a:solidFill>
              <a:srgbClr val="000000"/>
            </a:solidFill>
            <a:ln w="0">
              <a:solidFill>
                <a:srgbClr val="000000"/>
              </a:solidFill>
              <a:prstDash val="solid"/>
              <a:round/>
              <a:headEnd/>
              <a:tailEnd/>
            </a:ln>
          </p:spPr>
          <p:txBody>
            <a:bodyPr/>
            <a:lstStyle/>
            <a:p>
              <a:endParaRPr lang="en-US"/>
            </a:p>
          </p:txBody>
        </p:sp>
        <p:sp>
          <p:nvSpPr>
            <p:cNvPr id="58400" name="Line 32"/>
            <p:cNvSpPr>
              <a:spLocks noChangeShapeType="1"/>
            </p:cNvSpPr>
            <p:nvPr/>
          </p:nvSpPr>
          <p:spPr bwMode="auto">
            <a:xfrm>
              <a:off x="1142" y="3084"/>
              <a:ext cx="2695" cy="1"/>
            </a:xfrm>
            <a:prstGeom prst="line">
              <a:avLst/>
            </a:prstGeom>
            <a:noFill/>
            <a:ln w="15875">
              <a:solidFill>
                <a:srgbClr val="000000"/>
              </a:solidFill>
              <a:round/>
              <a:headEnd/>
              <a:tailEnd/>
            </a:ln>
          </p:spPr>
          <p:txBody>
            <a:bodyPr/>
            <a:lstStyle/>
            <a:p>
              <a:endParaRPr lang="en-US"/>
            </a:p>
          </p:txBody>
        </p:sp>
        <p:sp>
          <p:nvSpPr>
            <p:cNvPr id="58401" name="Freeform 33"/>
            <p:cNvSpPr>
              <a:spLocks/>
            </p:cNvSpPr>
            <p:nvPr/>
          </p:nvSpPr>
          <p:spPr bwMode="auto">
            <a:xfrm>
              <a:off x="1772" y="3384"/>
              <a:ext cx="58" cy="2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58402" name="Freeform 34"/>
            <p:cNvSpPr>
              <a:spLocks/>
            </p:cNvSpPr>
            <p:nvPr/>
          </p:nvSpPr>
          <p:spPr bwMode="auto">
            <a:xfrm>
              <a:off x="1772" y="3384"/>
              <a:ext cx="58" cy="20"/>
            </a:xfrm>
            <a:custGeom>
              <a:avLst/>
              <a:gdLst>
                <a:gd name="T0" fmla="*/ 0 w 58"/>
                <a:gd name="T1" fmla="*/ 20 h 20"/>
                <a:gd name="T2" fmla="*/ 58 w 58"/>
                <a:gd name="T3" fmla="*/ 10 h 20"/>
                <a:gd name="T4" fmla="*/ 0 w 58"/>
                <a:gd name="T5" fmla="*/ 0 h 20"/>
                <a:gd name="T6" fmla="*/ 0 w 58"/>
                <a:gd name="T7" fmla="*/ 10 h 20"/>
                <a:gd name="T8" fmla="*/ 0 w 58"/>
                <a:gd name="T9" fmla="*/ 2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0" y="20"/>
                  </a:moveTo>
                  <a:lnTo>
                    <a:pt x="58"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58403" name="Freeform 35"/>
            <p:cNvSpPr>
              <a:spLocks/>
            </p:cNvSpPr>
            <p:nvPr/>
          </p:nvSpPr>
          <p:spPr bwMode="auto">
            <a:xfrm>
              <a:off x="1074" y="3210"/>
              <a:ext cx="698" cy="184"/>
            </a:xfrm>
            <a:custGeom>
              <a:avLst/>
              <a:gdLst>
                <a:gd name="T0" fmla="*/ 72 w 72"/>
                <a:gd name="T1" fmla="*/ 19 h 19"/>
                <a:gd name="T2" fmla="*/ 44 w 72"/>
                <a:gd name="T3" fmla="*/ 19 h 19"/>
                <a:gd name="T4" fmla="*/ 44 w 72"/>
                <a:gd name="T5" fmla="*/ 0 h 19"/>
                <a:gd name="T6" fmla="*/ 0 w 72"/>
                <a:gd name="T7" fmla="*/ 0 h 19"/>
                <a:gd name="T8" fmla="*/ 0 60000 65536"/>
                <a:gd name="T9" fmla="*/ 0 60000 65536"/>
                <a:gd name="T10" fmla="*/ 0 60000 65536"/>
                <a:gd name="T11" fmla="*/ 0 60000 65536"/>
                <a:gd name="T12" fmla="*/ 0 w 72"/>
                <a:gd name="T13" fmla="*/ 0 h 19"/>
                <a:gd name="T14" fmla="*/ 72 w 72"/>
                <a:gd name="T15" fmla="*/ 19 h 19"/>
              </a:gdLst>
              <a:ahLst/>
              <a:cxnLst>
                <a:cxn ang="T8">
                  <a:pos x="T0" y="T1"/>
                </a:cxn>
                <a:cxn ang="T9">
                  <a:pos x="T2" y="T3"/>
                </a:cxn>
                <a:cxn ang="T10">
                  <a:pos x="T4" y="T5"/>
                </a:cxn>
                <a:cxn ang="T11">
                  <a:pos x="T6" y="T7"/>
                </a:cxn>
              </a:cxnLst>
              <a:rect l="T12" t="T13" r="T14" b="T15"/>
              <a:pathLst>
                <a:path w="72" h="19">
                  <a:moveTo>
                    <a:pt x="72" y="19"/>
                  </a:moveTo>
                  <a:lnTo>
                    <a:pt x="44" y="19"/>
                  </a:lnTo>
                  <a:lnTo>
                    <a:pt x="44" y="0"/>
                  </a:lnTo>
                  <a:lnTo>
                    <a:pt x="0" y="0"/>
                  </a:lnTo>
                </a:path>
              </a:pathLst>
            </a:custGeom>
            <a:noFill/>
            <a:ln w="15875">
              <a:solidFill>
                <a:srgbClr val="000000"/>
              </a:solidFill>
              <a:prstDash val="solid"/>
              <a:round/>
              <a:headEnd/>
              <a:tailEnd/>
            </a:ln>
          </p:spPr>
          <p:txBody>
            <a:bodyPr/>
            <a:lstStyle/>
            <a:p>
              <a:endParaRPr lang="en-US"/>
            </a:p>
          </p:txBody>
        </p:sp>
        <p:sp>
          <p:nvSpPr>
            <p:cNvPr id="58404" name="Rectangle 36"/>
            <p:cNvSpPr>
              <a:spLocks noChangeArrowheads="1"/>
            </p:cNvSpPr>
            <p:nvPr/>
          </p:nvSpPr>
          <p:spPr bwMode="auto">
            <a:xfrm>
              <a:off x="880" y="3627"/>
              <a:ext cx="223"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circuit</a:t>
              </a:r>
              <a:endParaRPr lang="en-US" sz="2400">
                <a:latin typeface="Constantia" pitchFamily="18" charset="0"/>
              </a:endParaRPr>
            </a:p>
          </p:txBody>
        </p:sp>
        <p:sp>
          <p:nvSpPr>
            <p:cNvPr id="58405" name="Rectangle 37"/>
            <p:cNvSpPr>
              <a:spLocks noChangeArrowheads="1"/>
            </p:cNvSpPr>
            <p:nvPr/>
          </p:nvSpPr>
          <p:spPr bwMode="auto">
            <a:xfrm>
              <a:off x="667" y="3540"/>
              <a:ext cx="653"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Priority arbitration</a:t>
              </a:r>
              <a:endParaRPr lang="en-US" sz="2400">
                <a:latin typeface="Constantia" pitchFamily="18" charset="0"/>
              </a:endParaRPr>
            </a:p>
          </p:txBody>
        </p:sp>
        <p:sp>
          <p:nvSpPr>
            <p:cNvPr id="58406" name="Freeform 38"/>
            <p:cNvSpPr>
              <a:spLocks/>
            </p:cNvSpPr>
            <p:nvPr/>
          </p:nvSpPr>
          <p:spPr bwMode="auto">
            <a:xfrm>
              <a:off x="967" y="3278"/>
              <a:ext cx="20" cy="38"/>
            </a:xfrm>
            <a:custGeom>
              <a:avLst/>
              <a:gdLst>
                <a:gd name="T0" fmla="*/ 2 w 2"/>
                <a:gd name="T1" fmla="*/ 4 h 4"/>
                <a:gd name="T2" fmla="*/ 1 w 2"/>
                <a:gd name="T3" fmla="*/ 0 h 4"/>
                <a:gd name="T4" fmla="*/ 0 w 2"/>
                <a:gd name="T5" fmla="*/ 4 h 4"/>
                <a:gd name="T6" fmla="*/ 1 w 2"/>
                <a:gd name="T7" fmla="*/ 4 h 4"/>
                <a:gd name="T8" fmla="*/ 2 w 2"/>
                <a:gd name="T9" fmla="*/ 4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5875">
              <a:solidFill>
                <a:srgbClr val="000000"/>
              </a:solidFill>
              <a:prstDash val="solid"/>
              <a:round/>
              <a:headEnd/>
              <a:tailEnd/>
            </a:ln>
          </p:spPr>
          <p:txBody>
            <a:bodyPr/>
            <a:lstStyle/>
            <a:p>
              <a:endParaRPr lang="en-US"/>
            </a:p>
          </p:txBody>
        </p:sp>
        <p:sp>
          <p:nvSpPr>
            <p:cNvPr id="58407" name="Freeform 39"/>
            <p:cNvSpPr>
              <a:spLocks/>
            </p:cNvSpPr>
            <p:nvPr/>
          </p:nvSpPr>
          <p:spPr bwMode="auto">
            <a:xfrm>
              <a:off x="967" y="3278"/>
              <a:ext cx="20" cy="38"/>
            </a:xfrm>
            <a:custGeom>
              <a:avLst/>
              <a:gdLst>
                <a:gd name="T0" fmla="*/ 20 w 20"/>
                <a:gd name="T1" fmla="*/ 38 h 38"/>
                <a:gd name="T2" fmla="*/ 10 w 20"/>
                <a:gd name="T3" fmla="*/ 0 h 38"/>
                <a:gd name="T4" fmla="*/ 0 w 20"/>
                <a:gd name="T5" fmla="*/ 38 h 38"/>
                <a:gd name="T6" fmla="*/ 10 w 20"/>
                <a:gd name="T7" fmla="*/ 38 h 38"/>
                <a:gd name="T8" fmla="*/ 20 w 20"/>
                <a:gd name="T9" fmla="*/ 38 h 38"/>
                <a:gd name="T10" fmla="*/ 0 60000 65536"/>
                <a:gd name="T11" fmla="*/ 0 60000 65536"/>
                <a:gd name="T12" fmla="*/ 0 60000 65536"/>
                <a:gd name="T13" fmla="*/ 0 60000 65536"/>
                <a:gd name="T14" fmla="*/ 0 60000 65536"/>
                <a:gd name="T15" fmla="*/ 0 w 20"/>
                <a:gd name="T16" fmla="*/ 0 h 38"/>
                <a:gd name="T17" fmla="*/ 20 w 20"/>
                <a:gd name="T18" fmla="*/ 38 h 38"/>
              </a:gdLst>
              <a:ahLst/>
              <a:cxnLst>
                <a:cxn ang="T10">
                  <a:pos x="T0" y="T1"/>
                </a:cxn>
                <a:cxn ang="T11">
                  <a:pos x="T2" y="T3"/>
                </a:cxn>
                <a:cxn ang="T12">
                  <a:pos x="T4" y="T5"/>
                </a:cxn>
                <a:cxn ang="T13">
                  <a:pos x="T6" y="T7"/>
                </a:cxn>
                <a:cxn ang="T14">
                  <a:pos x="T8" y="T9"/>
                </a:cxn>
              </a:cxnLst>
              <a:rect l="T15" t="T16" r="T17" b="T18"/>
              <a:pathLst>
                <a:path w="20" h="38">
                  <a:moveTo>
                    <a:pt x="20" y="38"/>
                  </a:moveTo>
                  <a:lnTo>
                    <a:pt x="10" y="0"/>
                  </a:lnTo>
                  <a:lnTo>
                    <a:pt x="0" y="38"/>
                  </a:lnTo>
                  <a:lnTo>
                    <a:pt x="10" y="38"/>
                  </a:lnTo>
                  <a:lnTo>
                    <a:pt x="20" y="38"/>
                  </a:lnTo>
                  <a:close/>
                </a:path>
              </a:pathLst>
            </a:custGeom>
            <a:solidFill>
              <a:srgbClr val="000000"/>
            </a:solidFill>
            <a:ln w="0">
              <a:solidFill>
                <a:srgbClr val="000000"/>
              </a:solidFill>
              <a:prstDash val="solid"/>
              <a:round/>
              <a:headEnd/>
              <a:tailEnd/>
            </a:ln>
          </p:spPr>
          <p:txBody>
            <a:bodyPr/>
            <a:lstStyle/>
            <a:p>
              <a:endParaRPr lang="en-US"/>
            </a:p>
          </p:txBody>
        </p:sp>
        <p:sp>
          <p:nvSpPr>
            <p:cNvPr id="58408" name="Line 40"/>
            <p:cNvSpPr>
              <a:spLocks noChangeShapeType="1"/>
            </p:cNvSpPr>
            <p:nvPr/>
          </p:nvSpPr>
          <p:spPr bwMode="auto">
            <a:xfrm>
              <a:off x="977" y="3326"/>
              <a:ext cx="1" cy="213"/>
            </a:xfrm>
            <a:prstGeom prst="line">
              <a:avLst/>
            </a:prstGeom>
            <a:noFill/>
            <a:ln w="15875">
              <a:solidFill>
                <a:srgbClr val="000000"/>
              </a:solidFill>
              <a:round/>
              <a:headEnd/>
              <a:tailEnd/>
            </a:ln>
          </p:spPr>
          <p:txBody>
            <a:bodyPr/>
            <a:lstStyle/>
            <a:p>
              <a:endParaRPr lang="en-US"/>
            </a:p>
          </p:txBody>
        </p:sp>
        <p:sp>
          <p:nvSpPr>
            <p:cNvPr id="58409" name="Rectangle 41"/>
            <p:cNvSpPr>
              <a:spLocks noChangeArrowheads="1"/>
            </p:cNvSpPr>
            <p:nvPr/>
          </p:nvSpPr>
          <p:spPr bwMode="auto">
            <a:xfrm rot="-5400000">
              <a:off x="459" y="2810"/>
              <a:ext cx="341"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Processor</a:t>
              </a:r>
              <a:endParaRPr lang="en-US" sz="2400">
                <a:latin typeface="Constantia" pitchFamily="18" charset="0"/>
              </a:endParaRPr>
            </a:p>
          </p:txBody>
        </p:sp>
        <p:sp>
          <p:nvSpPr>
            <p:cNvPr id="58410" name="Rectangle 42"/>
            <p:cNvSpPr>
              <a:spLocks noChangeArrowheads="1"/>
            </p:cNvSpPr>
            <p:nvPr/>
          </p:nvSpPr>
          <p:spPr bwMode="auto">
            <a:xfrm>
              <a:off x="1995" y="3336"/>
              <a:ext cx="24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411" name="Rectangle 43"/>
            <p:cNvSpPr>
              <a:spLocks noChangeArrowheads="1"/>
            </p:cNvSpPr>
            <p:nvPr/>
          </p:nvSpPr>
          <p:spPr bwMode="auto">
            <a:xfrm>
              <a:off x="3100" y="3336"/>
              <a:ext cx="24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412" name="Freeform 44"/>
            <p:cNvSpPr>
              <a:spLocks/>
            </p:cNvSpPr>
            <p:nvPr/>
          </p:nvSpPr>
          <p:spPr bwMode="auto">
            <a:xfrm>
              <a:off x="1772" y="2638"/>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58413" name="Freeform 45"/>
            <p:cNvSpPr>
              <a:spLocks/>
            </p:cNvSpPr>
            <p:nvPr/>
          </p:nvSpPr>
          <p:spPr bwMode="auto">
            <a:xfrm>
              <a:off x="1772"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414" name="Line 46"/>
            <p:cNvSpPr>
              <a:spLocks noChangeShapeType="1"/>
            </p:cNvSpPr>
            <p:nvPr/>
          </p:nvSpPr>
          <p:spPr bwMode="auto">
            <a:xfrm flipH="1">
              <a:off x="1074" y="2657"/>
              <a:ext cx="698" cy="1"/>
            </a:xfrm>
            <a:prstGeom prst="line">
              <a:avLst/>
            </a:prstGeom>
            <a:noFill/>
            <a:ln w="15875">
              <a:solidFill>
                <a:srgbClr val="000000"/>
              </a:solidFill>
              <a:round/>
              <a:headEnd/>
              <a:tailEnd/>
            </a:ln>
          </p:spPr>
          <p:txBody>
            <a:bodyPr/>
            <a:lstStyle/>
            <a:p>
              <a:endParaRPr lang="en-US"/>
            </a:p>
          </p:txBody>
        </p:sp>
        <p:sp>
          <p:nvSpPr>
            <p:cNvPr id="58415" name="Freeform 47"/>
            <p:cNvSpPr>
              <a:spLocks/>
            </p:cNvSpPr>
            <p:nvPr/>
          </p:nvSpPr>
          <p:spPr bwMode="auto">
            <a:xfrm>
              <a:off x="1084" y="2521"/>
              <a:ext cx="58" cy="20"/>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p:spPr>
          <p:txBody>
            <a:bodyPr/>
            <a:lstStyle/>
            <a:p>
              <a:endParaRPr lang="en-US"/>
            </a:p>
          </p:txBody>
        </p:sp>
        <p:sp>
          <p:nvSpPr>
            <p:cNvPr id="58416" name="Freeform 48"/>
            <p:cNvSpPr>
              <a:spLocks/>
            </p:cNvSpPr>
            <p:nvPr/>
          </p:nvSpPr>
          <p:spPr bwMode="auto">
            <a:xfrm>
              <a:off x="1084" y="2521"/>
              <a:ext cx="58" cy="20"/>
            </a:xfrm>
            <a:custGeom>
              <a:avLst/>
              <a:gdLst>
                <a:gd name="T0" fmla="*/ 58 w 58"/>
                <a:gd name="T1" fmla="*/ 0 h 20"/>
                <a:gd name="T2" fmla="*/ 0 w 58"/>
                <a:gd name="T3" fmla="*/ 10 h 20"/>
                <a:gd name="T4" fmla="*/ 58 w 58"/>
                <a:gd name="T5" fmla="*/ 20 h 20"/>
                <a:gd name="T6" fmla="*/ 58 w 58"/>
                <a:gd name="T7" fmla="*/ 10 h 20"/>
                <a:gd name="T8" fmla="*/ 58 w 58"/>
                <a:gd name="T9" fmla="*/ 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58" y="0"/>
                  </a:moveTo>
                  <a:lnTo>
                    <a:pt x="0" y="10"/>
                  </a:lnTo>
                  <a:lnTo>
                    <a:pt x="58" y="20"/>
                  </a:lnTo>
                  <a:lnTo>
                    <a:pt x="58" y="10"/>
                  </a:lnTo>
                  <a:lnTo>
                    <a:pt x="58" y="0"/>
                  </a:lnTo>
                  <a:close/>
                </a:path>
              </a:pathLst>
            </a:custGeom>
            <a:solidFill>
              <a:srgbClr val="000000"/>
            </a:solidFill>
            <a:ln w="0">
              <a:solidFill>
                <a:srgbClr val="000000"/>
              </a:solidFill>
              <a:prstDash val="solid"/>
              <a:round/>
              <a:headEnd/>
              <a:tailEnd/>
            </a:ln>
          </p:spPr>
          <p:txBody>
            <a:bodyPr/>
            <a:lstStyle/>
            <a:p>
              <a:endParaRPr lang="en-US"/>
            </a:p>
          </p:txBody>
        </p:sp>
        <p:sp>
          <p:nvSpPr>
            <p:cNvPr id="58417" name="Freeform 49"/>
            <p:cNvSpPr>
              <a:spLocks/>
            </p:cNvSpPr>
            <p:nvPr/>
          </p:nvSpPr>
          <p:spPr bwMode="auto">
            <a:xfrm>
              <a:off x="1142" y="2347"/>
              <a:ext cx="2695" cy="184"/>
            </a:xfrm>
            <a:custGeom>
              <a:avLst/>
              <a:gdLst>
                <a:gd name="T0" fmla="*/ 0 w 278"/>
                <a:gd name="T1" fmla="*/ 19 h 19"/>
                <a:gd name="T2" fmla="*/ 37 w 278"/>
                <a:gd name="T3" fmla="*/ 19 h 19"/>
                <a:gd name="T4" fmla="*/ 37 w 278"/>
                <a:gd name="T5" fmla="*/ 0 h 19"/>
                <a:gd name="T6" fmla="*/ 278 w 278"/>
                <a:gd name="T7" fmla="*/ 0 h 19"/>
                <a:gd name="T8" fmla="*/ 0 60000 65536"/>
                <a:gd name="T9" fmla="*/ 0 60000 65536"/>
                <a:gd name="T10" fmla="*/ 0 60000 65536"/>
                <a:gd name="T11" fmla="*/ 0 60000 65536"/>
                <a:gd name="T12" fmla="*/ 0 w 278"/>
                <a:gd name="T13" fmla="*/ 0 h 19"/>
                <a:gd name="T14" fmla="*/ 278 w 278"/>
                <a:gd name="T15" fmla="*/ 19 h 19"/>
              </a:gdLst>
              <a:ahLst/>
              <a:cxnLst>
                <a:cxn ang="T8">
                  <a:pos x="T0" y="T1"/>
                </a:cxn>
                <a:cxn ang="T9">
                  <a:pos x="T2" y="T3"/>
                </a:cxn>
                <a:cxn ang="T10">
                  <a:pos x="T4" y="T5"/>
                </a:cxn>
                <a:cxn ang="T11">
                  <a:pos x="T6" y="T7"/>
                </a:cxn>
              </a:cxnLst>
              <a:rect l="T12" t="T13" r="T14" b="T15"/>
              <a:pathLst>
                <a:path w="278" h="19">
                  <a:moveTo>
                    <a:pt x="0" y="19"/>
                  </a:moveTo>
                  <a:lnTo>
                    <a:pt x="37" y="19"/>
                  </a:lnTo>
                  <a:lnTo>
                    <a:pt x="37" y="0"/>
                  </a:lnTo>
                  <a:lnTo>
                    <a:pt x="278" y="0"/>
                  </a:lnTo>
                </a:path>
              </a:pathLst>
            </a:custGeom>
            <a:noFill/>
            <a:ln w="15875">
              <a:solidFill>
                <a:srgbClr val="000000"/>
              </a:solidFill>
              <a:prstDash val="solid"/>
              <a:round/>
              <a:headEnd/>
              <a:tailEnd/>
            </a:ln>
          </p:spPr>
          <p:txBody>
            <a:bodyPr/>
            <a:lstStyle/>
            <a:p>
              <a:endParaRPr lang="en-US"/>
            </a:p>
          </p:txBody>
        </p:sp>
        <p:sp>
          <p:nvSpPr>
            <p:cNvPr id="58418" name="Rectangle 50"/>
            <p:cNvSpPr>
              <a:spLocks noChangeArrowheads="1"/>
            </p:cNvSpPr>
            <p:nvPr/>
          </p:nvSpPr>
          <p:spPr bwMode="auto">
            <a:xfrm>
              <a:off x="1530" y="2211"/>
              <a:ext cx="2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8419" name="Rectangle 51"/>
            <p:cNvSpPr>
              <a:spLocks noChangeArrowheads="1"/>
            </p:cNvSpPr>
            <p:nvPr/>
          </p:nvSpPr>
          <p:spPr bwMode="auto">
            <a:xfrm>
              <a:off x="1569" y="2211"/>
              <a:ext cx="6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8420" name="Rectangle 52"/>
            <p:cNvSpPr>
              <a:spLocks noChangeArrowheads="1"/>
            </p:cNvSpPr>
            <p:nvPr/>
          </p:nvSpPr>
          <p:spPr bwMode="auto">
            <a:xfrm>
              <a:off x="1636" y="2211"/>
              <a:ext cx="5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8421" name="Rectangle 53"/>
            <p:cNvSpPr>
              <a:spLocks noChangeArrowheads="1"/>
            </p:cNvSpPr>
            <p:nvPr/>
          </p:nvSpPr>
          <p:spPr bwMode="auto">
            <a:xfrm>
              <a:off x="1695" y="2211"/>
              <a:ext cx="5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8422" name="Rectangle 54"/>
            <p:cNvSpPr>
              <a:spLocks noChangeArrowheads="1"/>
            </p:cNvSpPr>
            <p:nvPr/>
          </p:nvSpPr>
          <p:spPr bwMode="auto">
            <a:xfrm>
              <a:off x="1762" y="2211"/>
              <a:ext cx="4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1</a:t>
              </a:r>
              <a:endParaRPr lang="en-US" sz="2400">
                <a:latin typeface="Constantia" pitchFamily="18" charset="0"/>
              </a:endParaRPr>
            </a:p>
          </p:txBody>
        </p:sp>
        <p:sp>
          <p:nvSpPr>
            <p:cNvPr id="58423" name="Line 55"/>
            <p:cNvSpPr>
              <a:spLocks noChangeShapeType="1"/>
            </p:cNvSpPr>
            <p:nvPr/>
          </p:nvSpPr>
          <p:spPr bwMode="auto">
            <a:xfrm flipH="1">
              <a:off x="1539" y="2221"/>
              <a:ext cx="204" cy="1"/>
            </a:xfrm>
            <a:prstGeom prst="line">
              <a:avLst/>
            </a:prstGeom>
            <a:noFill/>
            <a:ln w="15875">
              <a:solidFill>
                <a:srgbClr val="000000"/>
              </a:solidFill>
              <a:round/>
              <a:headEnd/>
              <a:tailEnd/>
            </a:ln>
          </p:spPr>
          <p:txBody>
            <a:bodyPr/>
            <a:lstStyle/>
            <a:p>
              <a:endParaRPr lang="en-US"/>
            </a:p>
          </p:txBody>
        </p:sp>
        <p:sp>
          <p:nvSpPr>
            <p:cNvPr id="58424" name="Rectangle 56"/>
            <p:cNvSpPr>
              <a:spLocks noChangeArrowheads="1"/>
            </p:cNvSpPr>
            <p:nvPr/>
          </p:nvSpPr>
          <p:spPr bwMode="auto">
            <a:xfrm>
              <a:off x="1530" y="2948"/>
              <a:ext cx="2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8425" name="Rectangle 57"/>
            <p:cNvSpPr>
              <a:spLocks noChangeArrowheads="1"/>
            </p:cNvSpPr>
            <p:nvPr/>
          </p:nvSpPr>
          <p:spPr bwMode="auto">
            <a:xfrm>
              <a:off x="1559" y="2948"/>
              <a:ext cx="6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8426" name="Rectangle 58"/>
            <p:cNvSpPr>
              <a:spLocks noChangeArrowheads="1"/>
            </p:cNvSpPr>
            <p:nvPr/>
          </p:nvSpPr>
          <p:spPr bwMode="auto">
            <a:xfrm>
              <a:off x="1627" y="2948"/>
              <a:ext cx="5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8427" name="Rectangle 59"/>
            <p:cNvSpPr>
              <a:spLocks noChangeArrowheads="1"/>
            </p:cNvSpPr>
            <p:nvPr/>
          </p:nvSpPr>
          <p:spPr bwMode="auto">
            <a:xfrm>
              <a:off x="1685" y="2948"/>
              <a:ext cx="59"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8428" name="Rectangle 60"/>
            <p:cNvSpPr>
              <a:spLocks noChangeArrowheads="1"/>
            </p:cNvSpPr>
            <p:nvPr/>
          </p:nvSpPr>
          <p:spPr bwMode="auto">
            <a:xfrm>
              <a:off x="1762" y="2948"/>
              <a:ext cx="44" cy="106"/>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p</a:t>
              </a:r>
              <a:endParaRPr lang="en-US" sz="2400">
                <a:latin typeface="Constantia" pitchFamily="18" charset="0"/>
              </a:endParaRPr>
            </a:p>
          </p:txBody>
        </p:sp>
        <p:sp>
          <p:nvSpPr>
            <p:cNvPr id="58429" name="Line 61"/>
            <p:cNvSpPr>
              <a:spLocks noChangeShapeType="1"/>
            </p:cNvSpPr>
            <p:nvPr/>
          </p:nvSpPr>
          <p:spPr bwMode="auto">
            <a:xfrm flipH="1">
              <a:off x="1539" y="2958"/>
              <a:ext cx="194" cy="1"/>
            </a:xfrm>
            <a:prstGeom prst="line">
              <a:avLst/>
            </a:prstGeom>
            <a:noFill/>
            <a:ln w="15875">
              <a:solidFill>
                <a:srgbClr val="000000"/>
              </a:solidFill>
              <a:round/>
              <a:headEnd/>
              <a:tailEnd/>
            </a:ln>
          </p:spPr>
          <p:txBody>
            <a:bodyPr/>
            <a:lstStyle/>
            <a:p>
              <a:endParaRPr lang="en-US"/>
            </a:p>
          </p:txBody>
        </p:sp>
        <p:sp>
          <p:nvSpPr>
            <p:cNvPr id="58430" name="Rectangle 62"/>
            <p:cNvSpPr>
              <a:spLocks noChangeArrowheads="1"/>
            </p:cNvSpPr>
            <p:nvPr/>
          </p:nvSpPr>
          <p:spPr bwMode="auto">
            <a:xfrm>
              <a:off x="1413" y="2667"/>
              <a:ext cx="255"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INTA1</a:t>
              </a:r>
              <a:endParaRPr lang="en-US" sz="2400">
                <a:latin typeface="Constantia" pitchFamily="18" charset="0"/>
              </a:endParaRPr>
            </a:p>
          </p:txBody>
        </p:sp>
        <p:sp>
          <p:nvSpPr>
            <p:cNvPr id="58431" name="Rectangle 63"/>
            <p:cNvSpPr>
              <a:spLocks noChangeArrowheads="1"/>
            </p:cNvSpPr>
            <p:nvPr/>
          </p:nvSpPr>
          <p:spPr bwMode="auto">
            <a:xfrm>
              <a:off x="1413" y="3404"/>
              <a:ext cx="211"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INTA</a:t>
              </a:r>
              <a:endParaRPr lang="en-US" sz="2400">
                <a:latin typeface="Constantia" pitchFamily="18" charset="0"/>
              </a:endParaRPr>
            </a:p>
          </p:txBody>
        </p:sp>
        <p:sp>
          <p:nvSpPr>
            <p:cNvPr id="58432" name="Rectangle 64"/>
            <p:cNvSpPr>
              <a:spLocks noChangeArrowheads="1"/>
            </p:cNvSpPr>
            <p:nvPr/>
          </p:nvSpPr>
          <p:spPr bwMode="auto">
            <a:xfrm>
              <a:off x="1627" y="3404"/>
              <a:ext cx="44" cy="106"/>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p</a:t>
              </a:r>
              <a:endParaRPr lang="en-US" sz="2400">
                <a:latin typeface="Constantia" pitchFamily="18" charset="0"/>
              </a:endParaRPr>
            </a:p>
          </p:txBody>
        </p:sp>
        <p:sp>
          <p:nvSpPr>
            <p:cNvPr id="58433" name="Freeform 65"/>
            <p:cNvSpPr>
              <a:spLocks/>
            </p:cNvSpPr>
            <p:nvPr/>
          </p:nvSpPr>
          <p:spPr bwMode="auto">
            <a:xfrm>
              <a:off x="3217" y="2996"/>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434" name="Freeform 66"/>
            <p:cNvSpPr>
              <a:spLocks/>
            </p:cNvSpPr>
            <p:nvPr/>
          </p:nvSpPr>
          <p:spPr bwMode="auto">
            <a:xfrm>
              <a:off x="3217" y="2928"/>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435" name="Freeform 67"/>
            <p:cNvSpPr>
              <a:spLocks/>
            </p:cNvSpPr>
            <p:nvPr/>
          </p:nvSpPr>
          <p:spPr bwMode="auto">
            <a:xfrm>
              <a:off x="3217" y="2870"/>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p:spPr>
          <p:txBody>
            <a:bodyPr/>
            <a:lstStyle/>
            <a:p>
              <a:endParaRPr lang="en-US"/>
            </a:p>
          </p:txBody>
        </p:sp>
        <p:sp>
          <p:nvSpPr>
            <p:cNvPr id="58436" name="Rectangle 68"/>
            <p:cNvSpPr>
              <a:spLocks noChangeArrowheads="1"/>
            </p:cNvSpPr>
            <p:nvPr/>
          </p:nvSpPr>
          <p:spPr bwMode="auto">
            <a:xfrm>
              <a:off x="1850" y="3268"/>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8437" name="Rectangle 69"/>
            <p:cNvSpPr>
              <a:spLocks noChangeArrowheads="1"/>
            </p:cNvSpPr>
            <p:nvPr/>
          </p:nvSpPr>
          <p:spPr bwMode="auto">
            <a:xfrm>
              <a:off x="2955" y="3268"/>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8438" name="Rectangle 70"/>
            <p:cNvSpPr>
              <a:spLocks noChangeArrowheads="1"/>
            </p:cNvSpPr>
            <p:nvPr/>
          </p:nvSpPr>
          <p:spPr bwMode="auto">
            <a:xfrm>
              <a:off x="2955" y="2531"/>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8439" name="Rectangle 71"/>
            <p:cNvSpPr>
              <a:spLocks noChangeArrowheads="1"/>
            </p:cNvSpPr>
            <p:nvPr/>
          </p:nvSpPr>
          <p:spPr bwMode="auto">
            <a:xfrm>
              <a:off x="1850" y="2531"/>
              <a:ext cx="533" cy="242"/>
            </a:xfrm>
            <a:prstGeom prst="rect">
              <a:avLst/>
            </a:prstGeom>
            <a:noFill/>
            <a:ln w="15875">
              <a:solidFill>
                <a:srgbClr val="C00000"/>
              </a:solidFill>
              <a:miter lim="800000"/>
              <a:headEnd/>
              <a:tailEnd/>
            </a:ln>
          </p:spPr>
          <p:txBody>
            <a:bodyPr/>
            <a:lstStyle/>
            <a:p>
              <a:endParaRPr lang="en-US">
                <a:latin typeface="Constantia" pitchFamily="18" charset="0"/>
              </a:endParaRPr>
            </a:p>
          </p:txBody>
        </p:sp>
        <p:sp>
          <p:nvSpPr>
            <p:cNvPr id="58440" name="Rectangle 72"/>
            <p:cNvSpPr>
              <a:spLocks noChangeArrowheads="1"/>
            </p:cNvSpPr>
            <p:nvPr/>
          </p:nvSpPr>
          <p:spPr bwMode="auto">
            <a:xfrm>
              <a:off x="890" y="2473"/>
              <a:ext cx="184" cy="79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58441" name="Rectangle 73"/>
            <p:cNvSpPr>
              <a:spLocks noChangeArrowheads="1"/>
            </p:cNvSpPr>
            <p:nvPr/>
          </p:nvSpPr>
          <p:spPr bwMode="auto">
            <a:xfrm>
              <a:off x="890" y="2473"/>
              <a:ext cx="184" cy="795"/>
            </a:xfrm>
            <a:prstGeom prst="rect">
              <a:avLst/>
            </a:prstGeom>
            <a:noFill/>
            <a:ln w="15875">
              <a:solidFill>
                <a:srgbClr val="00FFFF"/>
              </a:solidFill>
              <a:miter lim="800000"/>
              <a:headEnd/>
              <a:tailEnd/>
            </a:ln>
          </p:spPr>
          <p:txBody>
            <a:bodyPr/>
            <a:lstStyle/>
            <a:p>
              <a:endParaRPr lang="en-US">
                <a:latin typeface="Constantia" pitchFamily="18" charset="0"/>
              </a:endParaRPr>
            </a:p>
          </p:txBody>
        </p:sp>
      </p:grpSp>
      <p:sp>
        <p:nvSpPr>
          <p:cNvPr id="58372" name="Text Box 74"/>
          <p:cNvSpPr txBox="1">
            <a:spLocks noChangeArrowheads="1"/>
          </p:cNvSpPr>
          <p:nvPr/>
        </p:nvSpPr>
        <p:spPr bwMode="auto">
          <a:xfrm>
            <a:off x="719138" y="5165725"/>
            <a:ext cx="7678192" cy="1200329"/>
          </a:xfrm>
          <a:prstGeom prst="rect">
            <a:avLst/>
          </a:prstGeom>
          <a:noFill/>
          <a:ln w="12700">
            <a:noFill/>
            <a:miter lim="800000"/>
            <a:headEnd/>
            <a:tailEnd/>
          </a:ln>
        </p:spPr>
        <p:txBody>
          <a:bodyPr wrap="none">
            <a:spAutoFit/>
          </a:bodyPr>
          <a:lstStyle/>
          <a:p>
            <a:pPr>
              <a:buFontTx/>
              <a:buChar char="•"/>
            </a:pPr>
            <a:r>
              <a:rPr lang="en-US" i="1" dirty="0">
                <a:solidFill>
                  <a:srgbClr val="00B050"/>
                </a:solidFill>
                <a:latin typeface="Constantia" pitchFamily="18" charset="0"/>
              </a:rPr>
              <a:t>Devices are organized into groups. </a:t>
            </a:r>
          </a:p>
          <a:p>
            <a:pPr>
              <a:buFontTx/>
              <a:buChar char="•"/>
            </a:pPr>
            <a:r>
              <a:rPr lang="en-US" i="1" dirty="0">
                <a:solidFill>
                  <a:srgbClr val="00B050"/>
                </a:solidFill>
                <a:latin typeface="Constantia" pitchFamily="18" charset="0"/>
              </a:rPr>
              <a:t>Each group is assigned a different priority level. </a:t>
            </a:r>
          </a:p>
          <a:p>
            <a:pPr>
              <a:buFontTx/>
              <a:buChar char="•"/>
            </a:pPr>
            <a:r>
              <a:rPr lang="en-US" i="1" dirty="0">
                <a:solidFill>
                  <a:srgbClr val="00B050"/>
                </a:solidFill>
                <a:latin typeface="Constantia" pitchFamily="18" charset="0"/>
              </a:rPr>
              <a:t>All the devices within a single group share an interrupt-request line, and are </a:t>
            </a:r>
          </a:p>
          <a:p>
            <a:r>
              <a:rPr lang="en-US" i="1" dirty="0">
                <a:solidFill>
                  <a:srgbClr val="00B050"/>
                </a:solidFill>
                <a:latin typeface="Constantia" pitchFamily="18" charset="0"/>
              </a:rPr>
              <a:t>connected to form a daisy chain.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533400" y="762000"/>
            <a:ext cx="8153400" cy="1085850"/>
          </a:xfrm>
        </p:spPr>
        <p:txBody>
          <a:bodyPr/>
          <a:lstStyle/>
          <a:p>
            <a:r>
              <a:rPr lang="en-US" sz="4000" dirty="0" smtClean="0"/>
              <a:t>controlling device requests</a:t>
            </a:r>
          </a:p>
        </p:txBody>
      </p:sp>
      <p:sp>
        <p:nvSpPr>
          <p:cNvPr id="389123"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dirty="0">
                <a:solidFill>
                  <a:schemeClr val="accent2"/>
                </a:solidFill>
              </a:rPr>
              <a:t>Only those devices that are being used in a program should be allowed to generate interrupt requests.</a:t>
            </a:r>
            <a:r>
              <a:rPr lang="en-US" dirty="0"/>
              <a:t> </a:t>
            </a:r>
          </a:p>
          <a:p>
            <a:pPr marL="274320" indent="-274320" fontAlgn="auto">
              <a:spcAft>
                <a:spcPts val="0"/>
              </a:spcAft>
              <a:buClr>
                <a:schemeClr val="accent3"/>
              </a:buClr>
              <a:buFont typeface="Wingdings 2"/>
              <a:buChar char=""/>
              <a:defRPr/>
            </a:pPr>
            <a:r>
              <a:rPr lang="en-US" dirty="0">
                <a:solidFill>
                  <a:schemeClr val="accent2"/>
                </a:solidFill>
              </a:rPr>
              <a:t>To control which devices are allowed to generate interrupt requests, the interface circuit of each I/O device has an interrupt-enable bit. </a:t>
            </a:r>
          </a:p>
          <a:p>
            <a:pPr marL="640080" lvl="1" indent="-246888" fontAlgn="auto">
              <a:spcAft>
                <a:spcPts val="0"/>
              </a:spcAft>
              <a:buFont typeface="Wingdings 2"/>
              <a:buChar char=""/>
              <a:defRPr/>
            </a:pPr>
            <a:r>
              <a:rPr lang="en-US" sz="1800" dirty="0"/>
              <a:t>If the interrupt-enable bit in the device interface is set to 1, then the device is allowed to generate an interrupt-request.</a:t>
            </a:r>
          </a:p>
          <a:p>
            <a:pPr marL="274320" indent="-274320" fontAlgn="auto">
              <a:spcAft>
                <a:spcPts val="0"/>
              </a:spcAft>
              <a:buClr>
                <a:schemeClr val="accent3"/>
              </a:buClr>
              <a:buFont typeface="Wingdings 2"/>
              <a:buChar char=""/>
              <a:defRPr/>
            </a:pPr>
            <a:r>
              <a:rPr lang="en-US" dirty="0">
                <a:solidFill>
                  <a:srgbClr val="CC3300"/>
                </a:solidFill>
              </a:rPr>
              <a:t>Interrupt-enable bit in the device’s interface circuit determines whether the device is allowed to generate an interrupt request. </a:t>
            </a:r>
          </a:p>
          <a:p>
            <a:pPr marL="274320" indent="-274320" fontAlgn="auto">
              <a:spcAft>
                <a:spcPts val="0"/>
              </a:spcAft>
              <a:buClr>
                <a:schemeClr val="accent3"/>
              </a:buClr>
              <a:buFont typeface="Wingdings 2"/>
              <a:buChar char=""/>
              <a:defRPr/>
            </a:pPr>
            <a:r>
              <a:rPr lang="en-US" dirty="0">
                <a:solidFill>
                  <a:srgbClr val="CC3300"/>
                </a:solidFill>
              </a:rPr>
              <a:t>Interrupt-enable bit in the processor status register or the priority structure of the interrupts determines whether a given interrupt will be accepted.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762001"/>
            <a:ext cx="8229600" cy="5562600"/>
          </a:xfrm>
        </p:spPr>
        <p:txBody>
          <a:bodyPr/>
          <a:lstStyle/>
          <a:p>
            <a:r>
              <a:rPr lang="en-US" dirty="0" smtClean="0"/>
              <a:t>The keyboard &amp; display interrupt enable flags KEN &amp; DEN performs this function</a:t>
            </a:r>
          </a:p>
          <a:p>
            <a:r>
              <a:rPr lang="en-US" dirty="0" smtClean="0">
                <a:solidFill>
                  <a:srgbClr val="FF0000"/>
                </a:solidFill>
              </a:rPr>
              <a:t>If either of the flags is </a:t>
            </a:r>
            <a:r>
              <a:rPr lang="en-US" dirty="0" err="1" smtClean="0">
                <a:solidFill>
                  <a:srgbClr val="FF0000"/>
                </a:solidFill>
              </a:rPr>
              <a:t>set,the</a:t>
            </a:r>
            <a:r>
              <a:rPr lang="en-US" dirty="0" smtClean="0">
                <a:solidFill>
                  <a:srgbClr val="FF0000"/>
                </a:solidFill>
              </a:rPr>
              <a:t> interface </a:t>
            </a:r>
            <a:r>
              <a:rPr lang="en-US" dirty="0" err="1" smtClean="0">
                <a:solidFill>
                  <a:srgbClr val="FF0000"/>
                </a:solidFill>
              </a:rPr>
              <a:t>ckt</a:t>
            </a:r>
            <a:r>
              <a:rPr lang="en-US" dirty="0" smtClean="0">
                <a:solidFill>
                  <a:srgbClr val="FF0000"/>
                </a:solidFill>
              </a:rPr>
              <a:t> generate an interrupt request whenever the corresponding status flag in register STATUS is set.</a:t>
            </a:r>
          </a:p>
          <a:p>
            <a:r>
              <a:rPr lang="en-US" dirty="0" smtClean="0">
                <a:solidFill>
                  <a:srgbClr val="FF0000"/>
                </a:solidFill>
              </a:rPr>
              <a:t>At the same time interface </a:t>
            </a:r>
            <a:r>
              <a:rPr lang="en-US" dirty="0" err="1" smtClean="0">
                <a:solidFill>
                  <a:srgbClr val="FF0000"/>
                </a:solidFill>
              </a:rPr>
              <a:t>ckt</a:t>
            </a:r>
            <a:r>
              <a:rPr lang="en-US" dirty="0" smtClean="0">
                <a:solidFill>
                  <a:srgbClr val="FF0000"/>
                </a:solidFill>
              </a:rPr>
              <a:t> sets bits KIRQ or DIRQ ,requesting an interrupt.</a:t>
            </a:r>
          </a:p>
          <a:p>
            <a:r>
              <a:rPr lang="en-US" dirty="0" smtClean="0">
                <a:solidFill>
                  <a:srgbClr val="FF0000"/>
                </a:solidFill>
              </a:rPr>
              <a:t>If an IE=0,the interface </a:t>
            </a:r>
            <a:r>
              <a:rPr lang="en-US" dirty="0" err="1" smtClean="0">
                <a:solidFill>
                  <a:srgbClr val="FF0000"/>
                </a:solidFill>
              </a:rPr>
              <a:t>ckt</a:t>
            </a:r>
            <a:r>
              <a:rPr lang="en-US" dirty="0" smtClean="0">
                <a:solidFill>
                  <a:srgbClr val="FF0000"/>
                </a:solidFill>
              </a:rPr>
              <a:t> will not generate an interrupt </a:t>
            </a:r>
            <a:r>
              <a:rPr lang="en-US" dirty="0" err="1" smtClean="0">
                <a:solidFill>
                  <a:srgbClr val="FF0000"/>
                </a:solidFill>
              </a:rPr>
              <a:t>request,regardless</a:t>
            </a:r>
            <a:r>
              <a:rPr lang="en-US" dirty="0" smtClean="0">
                <a:solidFill>
                  <a:srgbClr val="FF0000"/>
                </a:solidFill>
              </a:rPr>
              <a:t> of the state of the Status flag  </a:t>
            </a:r>
            <a:endParaRPr lang="en-US" dirty="0">
              <a:solidFill>
                <a:srgbClr val="FF0000"/>
              </a:solidFill>
            </a:endParaRPr>
          </a:p>
        </p:txBody>
      </p:sp>
    </p:spTree>
    <p:extLst>
      <p:ext uri="{BB962C8B-B14F-4D97-AF65-F5344CB8AC3E}">
        <p14:creationId xmlns="" xmlns:p14="http://schemas.microsoft.com/office/powerpoint/2010/main" val="4205250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r>
              <a:rPr lang="en-US" dirty="0" smtClean="0"/>
              <a:t>2 mechanisms for controlling interrupt requests</a:t>
            </a:r>
          </a:p>
          <a:p>
            <a:pPr marL="514350" indent="-514350">
              <a:buFont typeface="+mj-lt"/>
              <a:buAutoNum type="arabicPeriod"/>
            </a:pPr>
            <a:r>
              <a:rPr lang="en-US" dirty="0" smtClean="0">
                <a:solidFill>
                  <a:srgbClr val="FF0000"/>
                </a:solidFill>
              </a:rPr>
              <a:t>At the device </a:t>
            </a:r>
            <a:r>
              <a:rPr lang="en-US" dirty="0" err="1" smtClean="0">
                <a:solidFill>
                  <a:srgbClr val="FF0000"/>
                </a:solidFill>
              </a:rPr>
              <a:t>end,an</a:t>
            </a:r>
            <a:r>
              <a:rPr lang="en-US" dirty="0" smtClean="0">
                <a:solidFill>
                  <a:srgbClr val="FF0000"/>
                </a:solidFill>
              </a:rPr>
              <a:t> IE bit in a control register determines whether the device is allowed to generate an interrupt request.</a:t>
            </a:r>
          </a:p>
          <a:p>
            <a:pPr marL="514350" indent="-514350">
              <a:buFont typeface="+mj-lt"/>
              <a:buAutoNum type="arabicPeriod"/>
            </a:pPr>
            <a:r>
              <a:rPr lang="en-US" dirty="0" smtClean="0">
                <a:solidFill>
                  <a:srgbClr val="FF0000"/>
                </a:solidFill>
              </a:rPr>
              <a:t>At the processor end either an IE bit in the PS register or a priority structure determines whether the given interrupt request will be accepted.</a:t>
            </a:r>
          </a:p>
          <a:p>
            <a:pPr marL="0" indent="0">
              <a:buNone/>
            </a:pPr>
            <a:endParaRPr lang="en-US" dirty="0">
              <a:solidFill>
                <a:srgbClr val="FF0000"/>
              </a:solidFill>
            </a:endParaRPr>
          </a:p>
        </p:txBody>
      </p:sp>
    </p:spTree>
    <p:extLst>
      <p:ext uri="{BB962C8B-B14F-4D97-AF65-F5344CB8AC3E}">
        <p14:creationId xmlns="" xmlns:p14="http://schemas.microsoft.com/office/powerpoint/2010/main" val="4287014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a:xfrm>
            <a:off x="457200" y="685801"/>
            <a:ext cx="8229600" cy="5638800"/>
          </a:xfrm>
        </p:spPr>
        <p:txBody>
          <a:bodyPr/>
          <a:lstStyle/>
          <a:p>
            <a:r>
              <a:rPr lang="en-US" dirty="0" err="1" smtClean="0"/>
              <a:t>Eg</a:t>
            </a:r>
            <a:r>
              <a:rPr lang="en-US" dirty="0" smtClean="0"/>
              <a:t>: processor uses vectored interrupt scheme:</a:t>
            </a:r>
          </a:p>
          <a:p>
            <a:pPr>
              <a:buFont typeface="Wingdings" pitchFamily="2" charset="2"/>
              <a:buChar char="Ø"/>
            </a:pPr>
            <a:r>
              <a:rPr lang="en-US" dirty="0" smtClean="0">
                <a:solidFill>
                  <a:srgbClr val="FF0000"/>
                </a:solidFill>
              </a:rPr>
              <a:t>Where the starting address of ISR is stored in memory location </a:t>
            </a:r>
            <a:r>
              <a:rPr lang="en-US" dirty="0" err="1" smtClean="0">
                <a:solidFill>
                  <a:srgbClr val="FF0000"/>
                </a:solidFill>
              </a:rPr>
              <a:t>INTVEC.interrupts</a:t>
            </a:r>
            <a:r>
              <a:rPr lang="en-US" dirty="0" smtClean="0">
                <a:solidFill>
                  <a:srgbClr val="FF0000"/>
                </a:solidFill>
              </a:rPr>
              <a:t> are enabled IE=1 in </a:t>
            </a:r>
            <a:r>
              <a:rPr lang="en-US" dirty="0" err="1" smtClean="0">
                <a:solidFill>
                  <a:srgbClr val="FF0000"/>
                </a:solidFill>
              </a:rPr>
              <a:t>PSW,which</a:t>
            </a:r>
            <a:r>
              <a:rPr lang="en-US" dirty="0" smtClean="0">
                <a:solidFill>
                  <a:srgbClr val="FF0000"/>
                </a:solidFill>
              </a:rPr>
              <a:t> we assume the bit 9</a:t>
            </a:r>
          </a:p>
          <a:p>
            <a:pPr>
              <a:buFont typeface="Wingdings" pitchFamily="2" charset="2"/>
              <a:buChar char="Ø"/>
            </a:pPr>
            <a:r>
              <a:rPr lang="en-US" dirty="0" smtClean="0">
                <a:solidFill>
                  <a:srgbClr val="FF0000"/>
                </a:solidFill>
              </a:rPr>
              <a:t>Read an input line from the keyboard &amp; store the characters in successive byte locations in the memory starting at location LINE.</a:t>
            </a:r>
          </a:p>
          <a:p>
            <a:pPr marL="514350" indent="-514350">
              <a:buFont typeface="+mj-lt"/>
              <a:buAutoNum type="arabicPeriod"/>
            </a:pPr>
            <a:r>
              <a:rPr lang="en-US" dirty="0" smtClean="0">
                <a:solidFill>
                  <a:srgbClr val="00B0F0"/>
                </a:solidFill>
              </a:rPr>
              <a:t>Load the starting address of the ISR in location INTVEC</a:t>
            </a:r>
          </a:p>
          <a:p>
            <a:pPr marL="514350" indent="-514350">
              <a:buFont typeface="+mj-lt"/>
              <a:buAutoNum type="arabicPeriod"/>
            </a:pPr>
            <a:r>
              <a:rPr lang="en-US" dirty="0" smtClean="0">
                <a:solidFill>
                  <a:srgbClr val="00B0F0"/>
                </a:solidFill>
              </a:rPr>
              <a:t>Load the address of LINE to PNTR</a:t>
            </a:r>
          </a:p>
          <a:p>
            <a:pPr marL="514350" indent="-514350">
              <a:buFont typeface="+mj-lt"/>
              <a:buAutoNum type="arabicPeriod"/>
            </a:pPr>
            <a:r>
              <a:rPr lang="en-US" dirty="0" smtClean="0">
                <a:solidFill>
                  <a:srgbClr val="00B0F0"/>
                </a:solidFill>
              </a:rPr>
              <a:t>Enable the keyboard interrupts by setting bit 2 in CONTROL to 1</a:t>
            </a:r>
          </a:p>
          <a:p>
            <a:pPr marL="514350" indent="-514350">
              <a:buFont typeface="+mj-lt"/>
              <a:buAutoNum type="arabicPeriod"/>
            </a:pPr>
            <a:r>
              <a:rPr lang="en-US" dirty="0" smtClean="0">
                <a:solidFill>
                  <a:srgbClr val="00B0F0"/>
                </a:solidFill>
              </a:rPr>
              <a:t>Enable interrupts in the processor IE=1 in PSW</a:t>
            </a:r>
          </a:p>
          <a:p>
            <a:pPr marL="0" indent="0">
              <a:buNone/>
            </a:pPr>
            <a:endParaRPr lang="en-US" dirty="0">
              <a:solidFill>
                <a:srgbClr val="00B0F0"/>
              </a:solidFill>
            </a:endParaRPr>
          </a:p>
        </p:txBody>
      </p:sp>
    </p:spTree>
    <p:extLst>
      <p:ext uri="{BB962C8B-B14F-4D97-AF65-F5344CB8AC3E}">
        <p14:creationId xmlns="" xmlns:p14="http://schemas.microsoft.com/office/powerpoint/2010/main" val="1871203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ISR</a:t>
            </a:r>
          </a:p>
          <a:p>
            <a:pPr marL="514350" indent="-514350">
              <a:buFont typeface="+mj-lt"/>
              <a:buAutoNum type="arabicPeriod"/>
            </a:pPr>
            <a:r>
              <a:rPr lang="en-US" dirty="0" smtClean="0">
                <a:solidFill>
                  <a:srgbClr val="00B0F0"/>
                </a:solidFill>
              </a:rPr>
              <a:t>Read the input character from the keyboard input data register</a:t>
            </a:r>
          </a:p>
          <a:p>
            <a:pPr marL="514350" indent="-514350">
              <a:buFont typeface="+mj-lt"/>
              <a:buAutoNum type="arabicPeriod"/>
            </a:pPr>
            <a:r>
              <a:rPr lang="en-US" dirty="0" smtClean="0">
                <a:solidFill>
                  <a:srgbClr val="00B0F0"/>
                </a:solidFill>
              </a:rPr>
              <a:t>Store the character in the memory location PNTR &amp; increment PNTR</a:t>
            </a:r>
            <a:endParaRPr lang="en-US" dirty="0">
              <a:solidFill>
                <a:srgbClr val="00B0F0"/>
              </a:solidFill>
            </a:endParaRPr>
          </a:p>
          <a:p>
            <a:pPr marL="514350" indent="-514350">
              <a:buAutoNum type="arabicPeriod" startAt="3"/>
            </a:pPr>
            <a:r>
              <a:rPr lang="en-US" dirty="0" smtClean="0">
                <a:solidFill>
                  <a:srgbClr val="00B0F0"/>
                </a:solidFill>
              </a:rPr>
              <a:t>when the end of the line is </a:t>
            </a:r>
            <a:r>
              <a:rPr lang="en-US" dirty="0" err="1" smtClean="0">
                <a:solidFill>
                  <a:srgbClr val="00B0F0"/>
                </a:solidFill>
              </a:rPr>
              <a:t>reached,disable</a:t>
            </a:r>
            <a:r>
              <a:rPr lang="en-US" dirty="0" smtClean="0">
                <a:solidFill>
                  <a:srgbClr val="00B0F0"/>
                </a:solidFill>
              </a:rPr>
              <a:t> keyboard interrupts.</a:t>
            </a:r>
          </a:p>
          <a:p>
            <a:pPr marL="514350" indent="-514350">
              <a:buAutoNum type="arabicPeriod" startAt="3"/>
            </a:pPr>
            <a:r>
              <a:rPr lang="en-US" dirty="0" smtClean="0">
                <a:solidFill>
                  <a:srgbClr val="00B0F0"/>
                </a:solidFill>
              </a:rPr>
              <a:t>Return from interrupt</a:t>
            </a:r>
          </a:p>
          <a:p>
            <a:pPr marL="0" indent="0">
              <a:buNone/>
            </a:pPr>
            <a:endParaRPr lang="en-US" dirty="0" smtClean="0">
              <a:solidFill>
                <a:srgbClr val="00B0F0"/>
              </a:solidFill>
            </a:endParaRPr>
          </a:p>
        </p:txBody>
      </p:sp>
    </p:spTree>
    <p:extLst>
      <p:ext uri="{BB962C8B-B14F-4D97-AF65-F5344CB8AC3E}">
        <p14:creationId xmlns="" xmlns:p14="http://schemas.microsoft.com/office/powerpoint/2010/main" val="2843289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762001"/>
            <a:ext cx="8229600" cy="5562600"/>
          </a:xfrm>
        </p:spPr>
        <p:txBody>
          <a:bodyPr/>
          <a:lstStyle/>
          <a:p>
            <a:r>
              <a:rPr lang="en-US" dirty="0" smtClean="0"/>
              <a:t>Main program</a:t>
            </a:r>
          </a:p>
          <a:p>
            <a:pPr marL="0" indent="0">
              <a:buNone/>
            </a:pPr>
            <a:endParaRPr lang="en-US" dirty="0" smtClean="0">
              <a:solidFill>
                <a:srgbClr val="00B0F0"/>
              </a:solidFill>
            </a:endParaRPr>
          </a:p>
          <a:p>
            <a:pPr marL="0" indent="0">
              <a:buNone/>
            </a:pPr>
            <a:endParaRPr lang="en-US" dirty="0">
              <a:solidFill>
                <a:srgbClr val="00B0F0"/>
              </a:solidFill>
            </a:endParaRPr>
          </a:p>
          <a:p>
            <a:pPr marL="0" indent="0">
              <a:buNone/>
            </a:pPr>
            <a:r>
              <a:rPr lang="en-US" dirty="0" smtClean="0">
                <a:solidFill>
                  <a:srgbClr val="00B0F0"/>
                </a:solidFill>
              </a:rPr>
              <a:t>MOVE    #LINE,PNTR</a:t>
            </a:r>
          </a:p>
          <a:p>
            <a:pPr marL="0" indent="0">
              <a:buNone/>
            </a:pPr>
            <a:r>
              <a:rPr lang="en-US" dirty="0" smtClean="0">
                <a:solidFill>
                  <a:srgbClr val="00B0F0"/>
                </a:solidFill>
              </a:rPr>
              <a:t>CLEAR    EOL</a:t>
            </a:r>
          </a:p>
          <a:p>
            <a:pPr marL="0" indent="0">
              <a:buNone/>
            </a:pPr>
            <a:r>
              <a:rPr lang="en-US" dirty="0" smtClean="0">
                <a:solidFill>
                  <a:srgbClr val="00B0F0"/>
                </a:solidFill>
              </a:rPr>
              <a:t>BITSET    #2,CONTROL</a:t>
            </a:r>
          </a:p>
          <a:p>
            <a:pPr marL="0" indent="0">
              <a:buNone/>
            </a:pPr>
            <a:r>
              <a:rPr lang="en-US" dirty="0" smtClean="0">
                <a:solidFill>
                  <a:srgbClr val="00B0F0"/>
                </a:solidFill>
              </a:rPr>
              <a:t>BITSET     #9,PS</a:t>
            </a:r>
          </a:p>
          <a:p>
            <a:pPr marL="0" indent="0">
              <a:buNone/>
            </a:pPr>
            <a:endParaRPr lang="en-US" dirty="0">
              <a:solidFill>
                <a:srgbClr val="00B0F0"/>
              </a:solidFill>
            </a:endParaRPr>
          </a:p>
        </p:txBody>
      </p:sp>
    </p:spTree>
    <p:extLst>
      <p:ext uri="{BB962C8B-B14F-4D97-AF65-F5344CB8AC3E}">
        <p14:creationId xmlns="" xmlns:p14="http://schemas.microsoft.com/office/powerpoint/2010/main" val="3097066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685801"/>
            <a:ext cx="8229600" cy="5638800"/>
          </a:xfrm>
        </p:spPr>
        <p:txBody>
          <a:bodyPr/>
          <a:lstStyle/>
          <a:p>
            <a:r>
              <a:rPr lang="en-US" dirty="0" smtClean="0"/>
              <a:t>ISR</a:t>
            </a:r>
          </a:p>
          <a:p>
            <a:pPr marL="0" indent="0">
              <a:buNone/>
            </a:pPr>
            <a:r>
              <a:rPr lang="en-US" sz="2400" dirty="0" smtClean="0">
                <a:solidFill>
                  <a:srgbClr val="00B0F0"/>
                </a:solidFill>
              </a:rPr>
              <a:t>READ             MOVEMULTIPLE   R0-R1, -(SP)</a:t>
            </a:r>
          </a:p>
          <a:p>
            <a:pPr marL="0" indent="0">
              <a:buNone/>
            </a:pPr>
            <a:r>
              <a:rPr lang="en-US" sz="2400" dirty="0">
                <a:solidFill>
                  <a:srgbClr val="00B0F0"/>
                </a:solidFill>
              </a:rPr>
              <a:t> </a:t>
            </a:r>
            <a:r>
              <a:rPr lang="en-US" sz="2400" dirty="0" smtClean="0">
                <a:solidFill>
                  <a:srgbClr val="00B0F0"/>
                </a:solidFill>
              </a:rPr>
              <a:t>                       </a:t>
            </a:r>
            <a:r>
              <a:rPr lang="en-US" sz="2400" smtClean="0">
                <a:solidFill>
                  <a:srgbClr val="00B0F0"/>
                </a:solidFill>
              </a:rPr>
              <a:t>MOVE     PNTR,R0</a:t>
            </a:r>
            <a:endParaRPr lang="en-US" sz="2400" dirty="0" smtClean="0">
              <a:solidFill>
                <a:srgbClr val="00B0F0"/>
              </a:solidFill>
            </a:endParaRPr>
          </a:p>
          <a:p>
            <a:pPr marL="0" indent="0">
              <a:buNone/>
            </a:pPr>
            <a:r>
              <a:rPr lang="en-US" sz="2400" dirty="0">
                <a:solidFill>
                  <a:srgbClr val="00B0F0"/>
                </a:solidFill>
              </a:rPr>
              <a:t> </a:t>
            </a:r>
            <a:r>
              <a:rPr lang="en-US" sz="2400" dirty="0" smtClean="0">
                <a:solidFill>
                  <a:srgbClr val="00B0F0"/>
                </a:solidFill>
              </a:rPr>
              <a:t>                        MOVEBYTE       DATAIN,R1</a:t>
            </a:r>
          </a:p>
          <a:p>
            <a:pPr marL="0" indent="0">
              <a:buNone/>
            </a:pPr>
            <a:r>
              <a:rPr lang="en-US" sz="2400" dirty="0">
                <a:solidFill>
                  <a:srgbClr val="00B0F0"/>
                </a:solidFill>
              </a:rPr>
              <a:t> </a:t>
            </a:r>
            <a:r>
              <a:rPr lang="en-US" sz="2400" dirty="0" smtClean="0">
                <a:solidFill>
                  <a:srgbClr val="00B0F0"/>
                </a:solidFill>
              </a:rPr>
              <a:t>                       MOVEBYTE         R1,(R0)+</a:t>
            </a:r>
          </a:p>
          <a:p>
            <a:pPr marL="0" indent="0">
              <a:buNone/>
            </a:pPr>
            <a:r>
              <a:rPr lang="en-US" sz="2400" dirty="0">
                <a:solidFill>
                  <a:srgbClr val="00B0F0"/>
                </a:solidFill>
              </a:rPr>
              <a:t> </a:t>
            </a:r>
            <a:r>
              <a:rPr lang="en-US" sz="2400" dirty="0" smtClean="0">
                <a:solidFill>
                  <a:srgbClr val="00B0F0"/>
                </a:solidFill>
              </a:rPr>
              <a:t>                        MOVE                  R0,PNTR</a:t>
            </a:r>
          </a:p>
          <a:p>
            <a:pPr marL="0" indent="0">
              <a:buNone/>
            </a:pPr>
            <a:r>
              <a:rPr lang="en-US" sz="2400" dirty="0">
                <a:solidFill>
                  <a:srgbClr val="00B0F0"/>
                </a:solidFill>
              </a:rPr>
              <a:t> </a:t>
            </a:r>
            <a:r>
              <a:rPr lang="en-US" sz="2400" dirty="0" smtClean="0">
                <a:solidFill>
                  <a:srgbClr val="00B0F0"/>
                </a:solidFill>
              </a:rPr>
              <a:t>                        COMPAREBYTE    #$0D,R1</a:t>
            </a:r>
          </a:p>
          <a:p>
            <a:pPr marL="0" indent="0">
              <a:buNone/>
            </a:pPr>
            <a:r>
              <a:rPr lang="en-US" sz="2400" dirty="0">
                <a:solidFill>
                  <a:srgbClr val="00B0F0"/>
                </a:solidFill>
              </a:rPr>
              <a:t> </a:t>
            </a:r>
            <a:r>
              <a:rPr lang="en-US" sz="2400" dirty="0" smtClean="0">
                <a:solidFill>
                  <a:srgbClr val="00B0F0"/>
                </a:solidFill>
              </a:rPr>
              <a:t>                         BRANCH  ≠ 0 RTRN</a:t>
            </a:r>
          </a:p>
          <a:p>
            <a:pPr marL="0" indent="0">
              <a:buNone/>
            </a:pPr>
            <a:r>
              <a:rPr lang="en-US" sz="2400" dirty="0">
                <a:solidFill>
                  <a:srgbClr val="00B0F0"/>
                </a:solidFill>
              </a:rPr>
              <a:t> </a:t>
            </a:r>
            <a:r>
              <a:rPr lang="en-US" sz="2400" dirty="0" smtClean="0">
                <a:solidFill>
                  <a:srgbClr val="00B0F0"/>
                </a:solidFill>
              </a:rPr>
              <a:t>                         MOVE   #1,EOL</a:t>
            </a:r>
          </a:p>
          <a:p>
            <a:pPr marL="0" indent="0">
              <a:buNone/>
            </a:pPr>
            <a:r>
              <a:rPr lang="en-US" sz="2400" dirty="0">
                <a:solidFill>
                  <a:srgbClr val="00B0F0"/>
                </a:solidFill>
              </a:rPr>
              <a:t> </a:t>
            </a:r>
            <a:r>
              <a:rPr lang="en-US" sz="2400" dirty="0" smtClean="0">
                <a:solidFill>
                  <a:srgbClr val="00B0F0"/>
                </a:solidFill>
              </a:rPr>
              <a:t>                          BITCLEAR   #2,CONTROL</a:t>
            </a:r>
          </a:p>
          <a:p>
            <a:pPr marL="0" indent="0">
              <a:buNone/>
            </a:pPr>
            <a:r>
              <a:rPr lang="en-US" sz="2400" dirty="0" smtClean="0">
                <a:solidFill>
                  <a:srgbClr val="00B0F0"/>
                </a:solidFill>
              </a:rPr>
              <a:t>RTRN                MOVEMULYIPLE  (SP)+,R0-R1</a:t>
            </a:r>
          </a:p>
          <a:p>
            <a:pPr marL="0" indent="0">
              <a:buNone/>
            </a:pPr>
            <a:r>
              <a:rPr lang="en-US" sz="2400" dirty="0">
                <a:solidFill>
                  <a:srgbClr val="00B0F0"/>
                </a:solidFill>
              </a:rPr>
              <a:t> </a:t>
            </a:r>
            <a:r>
              <a:rPr lang="en-US" sz="2400" dirty="0" smtClean="0">
                <a:solidFill>
                  <a:srgbClr val="00B0F0"/>
                </a:solidFill>
              </a:rPr>
              <a:t>                          RETURN-FROM-INTERRUPT  </a:t>
            </a:r>
            <a:endParaRPr lang="en-US" sz="2400" dirty="0">
              <a:solidFill>
                <a:srgbClr val="00B0F0"/>
              </a:solidFill>
            </a:endParaRPr>
          </a:p>
        </p:txBody>
      </p:sp>
    </p:spTree>
    <p:extLst>
      <p:ext uri="{BB962C8B-B14F-4D97-AF65-F5344CB8AC3E}">
        <p14:creationId xmlns="" xmlns:p14="http://schemas.microsoft.com/office/powerpoint/2010/main" val="354941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67000" y="6356350"/>
            <a:ext cx="3352800" cy="365125"/>
          </a:xfrm>
        </p:spPr>
        <p:txBody>
          <a:bodyPr/>
          <a:lstStyle/>
          <a:p>
            <a:pPr algn="l">
              <a:defRPr/>
            </a:pPr>
            <a:fld id="{AB7EF39D-CAD0-4BF0-BA37-B46018CD5B80}" type="slidenum">
              <a:rPr lang="en-US"/>
              <a:pPr algn="l">
                <a:defRPr/>
              </a:pPr>
              <a:t>4</a:t>
            </a:fld>
            <a:endParaRPr lang="en-US"/>
          </a:p>
        </p:txBody>
      </p:sp>
      <p:sp>
        <p:nvSpPr>
          <p:cNvPr id="18434" name="Rectangle 2"/>
          <p:cNvSpPr>
            <a:spLocks noGrp="1" noChangeArrowheads="1"/>
          </p:cNvSpPr>
          <p:nvPr>
            <p:ph type="title"/>
          </p:nvPr>
        </p:nvSpPr>
        <p:spPr/>
        <p:txBody>
          <a:bodyPr/>
          <a:lstStyle/>
          <a:p>
            <a:r>
              <a:rPr lang="en-US" smtClean="0"/>
              <a:t>Accessing I/O devices (contd..)</a:t>
            </a:r>
          </a:p>
        </p:txBody>
      </p:sp>
      <p:sp>
        <p:nvSpPr>
          <p:cNvPr id="369667" name="Rectangle 3"/>
          <p:cNvSpPr>
            <a:spLocks noGrp="1" noChangeArrowheads="1"/>
          </p:cNvSpPr>
          <p:nvPr>
            <p:ph type="body" idx="1"/>
          </p:nvPr>
        </p:nvSpPr>
        <p:spPr/>
        <p:txBody>
          <a:bodyPr>
            <a:normAutofit fontScale="92500"/>
          </a:bodyPr>
          <a:lstStyle/>
          <a:p>
            <a:pPr marL="274320" indent="-274320" fontAlgn="auto">
              <a:spcAft>
                <a:spcPts val="0"/>
              </a:spcAft>
              <a:buClr>
                <a:schemeClr val="accent3"/>
              </a:buClr>
              <a:buFont typeface="Wingdings 2"/>
              <a:buChar char=""/>
              <a:defRPr/>
            </a:pPr>
            <a:r>
              <a:rPr lang="en-US">
                <a:solidFill>
                  <a:schemeClr val="accent2"/>
                </a:solidFill>
              </a:rPr>
              <a:t>I/O devices and the memory may share the same address space:</a:t>
            </a:r>
            <a:endParaRPr lang="en-US"/>
          </a:p>
          <a:p>
            <a:pPr marL="640080" lvl="1" indent="-246888" fontAlgn="auto">
              <a:spcAft>
                <a:spcPts val="0"/>
              </a:spcAft>
              <a:buFont typeface="Wingdings 2"/>
              <a:buChar char=""/>
              <a:defRPr/>
            </a:pPr>
            <a:r>
              <a:rPr lang="en-US" sz="1800"/>
              <a:t>Memory-mapped I/O. </a:t>
            </a:r>
          </a:p>
          <a:p>
            <a:pPr marL="640080" lvl="1" indent="-246888" fontAlgn="auto">
              <a:spcAft>
                <a:spcPts val="0"/>
              </a:spcAft>
              <a:buFont typeface="Wingdings 2"/>
              <a:buChar char=""/>
              <a:defRPr/>
            </a:pPr>
            <a:r>
              <a:rPr lang="en-US" sz="1800"/>
              <a:t>Any machine instruction that can access memory can be used to transfer data to or from an I/O device.</a:t>
            </a:r>
          </a:p>
          <a:p>
            <a:pPr marL="640080" lvl="1" indent="-246888" fontAlgn="auto">
              <a:spcAft>
                <a:spcPts val="0"/>
              </a:spcAft>
              <a:buFont typeface="Wingdings 2"/>
              <a:buChar char=""/>
              <a:defRPr/>
            </a:pPr>
            <a:r>
              <a:rPr lang="en-US" sz="1800"/>
              <a:t>Simpler software.</a:t>
            </a:r>
          </a:p>
          <a:p>
            <a:pPr marL="274320" indent="-274320" fontAlgn="auto">
              <a:spcAft>
                <a:spcPts val="0"/>
              </a:spcAft>
              <a:buClr>
                <a:schemeClr val="accent3"/>
              </a:buClr>
              <a:buFont typeface="Wingdings 2"/>
              <a:buChar char=""/>
              <a:defRPr/>
            </a:pPr>
            <a:r>
              <a:rPr lang="en-US">
                <a:solidFill>
                  <a:schemeClr val="accent2"/>
                </a:solidFill>
              </a:rPr>
              <a:t>I/O devices and the memory may have different address spaces:</a:t>
            </a:r>
          </a:p>
          <a:p>
            <a:pPr marL="640080" lvl="1" indent="-246888" fontAlgn="auto">
              <a:spcAft>
                <a:spcPts val="0"/>
              </a:spcAft>
              <a:buFont typeface="Wingdings 2"/>
              <a:buChar char=""/>
              <a:defRPr/>
            </a:pPr>
            <a:r>
              <a:rPr lang="en-US" sz="1800"/>
              <a:t>Special instructions to transfer data to and from I/O devices. </a:t>
            </a:r>
          </a:p>
          <a:p>
            <a:pPr marL="640080" lvl="1" indent="-246888" fontAlgn="auto">
              <a:spcAft>
                <a:spcPts val="0"/>
              </a:spcAft>
              <a:buFont typeface="Wingdings 2"/>
              <a:buChar char=""/>
              <a:defRPr/>
            </a:pPr>
            <a:r>
              <a:rPr lang="en-US" sz="1800"/>
              <a:t>I/O devices may have to deal with fewer address lines.</a:t>
            </a:r>
          </a:p>
          <a:p>
            <a:pPr marL="640080" lvl="1" indent="-246888" fontAlgn="auto">
              <a:spcAft>
                <a:spcPts val="0"/>
              </a:spcAft>
              <a:buFont typeface="Wingdings 2"/>
              <a:buChar char=""/>
              <a:defRPr/>
            </a:pPr>
            <a:r>
              <a:rPr lang="en-US" sz="1800"/>
              <a:t>I/O address lines need not be physically separate from memory address lines. </a:t>
            </a:r>
          </a:p>
          <a:p>
            <a:pPr marL="640080" lvl="1" indent="-246888" fontAlgn="auto">
              <a:spcAft>
                <a:spcPts val="0"/>
              </a:spcAft>
              <a:buFont typeface="Wingdings 2"/>
              <a:buChar char=""/>
              <a:defRPr/>
            </a:pPr>
            <a:r>
              <a:rPr lang="en-US" sz="1800"/>
              <a:t>In fact, address lines may be shared between I/O devices and memory, with a control signal to indicate whether it is a memory address or an I/O address.</a:t>
            </a:r>
          </a:p>
          <a:p>
            <a:pPr marL="640080" lvl="1" indent="-246888" fontAlgn="auto">
              <a:spcAft>
                <a:spcPts val="0"/>
              </a:spcAft>
              <a:buFont typeface="Wingdings 2"/>
              <a:buChar char=""/>
              <a:defRPr/>
            </a:pPr>
            <a:endParaRPr lang="en-US"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smtClean="0"/>
              <a:t>Exceptions </a:t>
            </a:r>
          </a:p>
        </p:txBody>
      </p:sp>
      <p:sp>
        <p:nvSpPr>
          <p:cNvPr id="391171" name="Rectangle 3"/>
          <p:cNvSpPr>
            <a:spLocks noGrp="1" noChangeArrowheads="1"/>
          </p:cNvSpPr>
          <p:nvPr>
            <p:ph type="body"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a:t>Interrupts caused by interrupt-requests sent by I/O devices. </a:t>
            </a:r>
          </a:p>
          <a:p>
            <a:pPr marL="274320" indent="-274320" fontAlgn="auto">
              <a:spcAft>
                <a:spcPts val="0"/>
              </a:spcAft>
              <a:buClr>
                <a:schemeClr val="accent3"/>
              </a:buClr>
              <a:buFont typeface="Wingdings 2"/>
              <a:buChar char=""/>
              <a:defRPr/>
            </a:pPr>
            <a:r>
              <a:rPr lang="en-US">
                <a:solidFill>
                  <a:schemeClr val="accent2"/>
                </a:solidFill>
              </a:rPr>
              <a:t>Interrupts could be used in many other situations where the execution of one program needs to be suspended and execution of another program needs to be started.</a:t>
            </a:r>
          </a:p>
          <a:p>
            <a:pPr marL="274320" indent="-274320" fontAlgn="auto">
              <a:spcAft>
                <a:spcPts val="0"/>
              </a:spcAft>
              <a:buClr>
                <a:schemeClr val="accent3"/>
              </a:buClr>
              <a:buFont typeface="Wingdings 2"/>
              <a:buChar char=""/>
              <a:defRPr/>
            </a:pPr>
            <a:r>
              <a:rPr lang="en-US"/>
              <a:t>In general, </a:t>
            </a:r>
            <a:r>
              <a:rPr lang="en-US">
                <a:solidFill>
                  <a:srgbClr val="CC3300"/>
                </a:solidFill>
              </a:rPr>
              <a:t>the term exception is used to refer to any event that causes an interruption.</a:t>
            </a:r>
            <a:r>
              <a:rPr lang="en-US"/>
              <a:t> </a:t>
            </a:r>
          </a:p>
          <a:p>
            <a:pPr marL="640080" lvl="1" indent="-246888" fontAlgn="auto">
              <a:spcAft>
                <a:spcPts val="0"/>
              </a:spcAft>
              <a:buFont typeface="Wingdings 2"/>
              <a:buChar char=""/>
              <a:defRPr/>
            </a:pPr>
            <a:r>
              <a:rPr lang="en-US" sz="1800"/>
              <a:t>Interrupt-requests from I/O devices is one type of an exception</a:t>
            </a:r>
            <a:r>
              <a:rPr lang="en-US"/>
              <a:t>. </a:t>
            </a:r>
          </a:p>
          <a:p>
            <a:pPr marL="274320" indent="-274320" fontAlgn="auto">
              <a:spcAft>
                <a:spcPts val="0"/>
              </a:spcAft>
              <a:buClr>
                <a:schemeClr val="accent3"/>
              </a:buClr>
              <a:buFont typeface="Wingdings 2"/>
              <a:buChar char=""/>
              <a:defRPr/>
            </a:pPr>
            <a:r>
              <a:rPr lang="en-US">
                <a:solidFill>
                  <a:schemeClr val="accent2"/>
                </a:solidFill>
              </a:rPr>
              <a:t>Other types of exceptions are:</a:t>
            </a:r>
          </a:p>
          <a:p>
            <a:pPr marL="640080" lvl="1" indent="-246888" fontAlgn="auto">
              <a:spcAft>
                <a:spcPts val="0"/>
              </a:spcAft>
              <a:buFont typeface="Wingdings 2"/>
              <a:buChar char=""/>
              <a:defRPr/>
            </a:pPr>
            <a:r>
              <a:rPr lang="en-US" sz="1800">
                <a:solidFill>
                  <a:schemeClr val="accent2"/>
                </a:solidFill>
              </a:rPr>
              <a:t>Recovery from errors</a:t>
            </a:r>
          </a:p>
          <a:p>
            <a:pPr marL="640080" lvl="1" indent="-246888" fontAlgn="auto">
              <a:spcAft>
                <a:spcPts val="0"/>
              </a:spcAft>
              <a:buFont typeface="Wingdings 2"/>
              <a:buChar char=""/>
              <a:defRPr/>
            </a:pPr>
            <a:r>
              <a:rPr lang="en-US" sz="1800">
                <a:solidFill>
                  <a:schemeClr val="accent2"/>
                </a:solidFill>
              </a:rPr>
              <a:t>Debugging </a:t>
            </a:r>
          </a:p>
          <a:p>
            <a:pPr marL="640080" lvl="1" indent="-246888" fontAlgn="auto">
              <a:spcAft>
                <a:spcPts val="0"/>
              </a:spcAft>
              <a:buFont typeface="Wingdings 2"/>
              <a:buChar char=""/>
              <a:defRPr/>
            </a:pPr>
            <a:r>
              <a:rPr lang="en-US" sz="1800">
                <a:solidFill>
                  <a:schemeClr val="accent2"/>
                </a:solidFill>
              </a:rPr>
              <a:t>Privilege exception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381000" y="381000"/>
            <a:ext cx="8229600" cy="1143000"/>
          </a:xfrm>
        </p:spPr>
        <p:txBody>
          <a:bodyPr/>
          <a:lstStyle/>
          <a:p>
            <a:r>
              <a:rPr lang="en-US" smtClean="0"/>
              <a:t>Exceptions (contd..)</a:t>
            </a:r>
          </a:p>
        </p:txBody>
      </p:sp>
      <p:sp>
        <p:nvSpPr>
          <p:cNvPr id="392195" name="Rectangle 3"/>
          <p:cNvSpPr>
            <a:spLocks noGrp="1" noChangeArrowheads="1"/>
          </p:cNvSpPr>
          <p:nvPr>
            <p:ph type="body" idx="1"/>
          </p:nvPr>
        </p:nvSpPr>
        <p:spPr>
          <a:xfrm>
            <a:off x="685800" y="1576388"/>
            <a:ext cx="7772400" cy="4900612"/>
          </a:xfrm>
        </p:spPr>
        <p:txBody>
          <a:bodyPr>
            <a:normAutofit lnSpcReduction="10000"/>
          </a:bodyPr>
          <a:lstStyle/>
          <a:p>
            <a:pPr marL="274320" indent="-274320" fontAlgn="auto">
              <a:spcAft>
                <a:spcPts val="0"/>
              </a:spcAft>
              <a:buClr>
                <a:schemeClr val="accent3"/>
              </a:buClr>
              <a:buFont typeface="Wingdings 2"/>
              <a:buChar char=""/>
              <a:defRPr/>
            </a:pPr>
            <a:r>
              <a:rPr lang="en-US" dirty="0">
                <a:solidFill>
                  <a:schemeClr val="accent2"/>
                </a:solidFill>
              </a:rPr>
              <a:t>Many sources of errors in a processor. For example:</a:t>
            </a:r>
            <a:endParaRPr lang="en-US" dirty="0"/>
          </a:p>
          <a:p>
            <a:pPr marL="640080" lvl="1" indent="-246888" fontAlgn="auto">
              <a:spcAft>
                <a:spcPts val="0"/>
              </a:spcAft>
              <a:buFont typeface="Wingdings 2"/>
              <a:buChar char=""/>
              <a:defRPr/>
            </a:pPr>
            <a:r>
              <a:rPr lang="en-US" sz="1800" dirty="0"/>
              <a:t>Error in the data stored.</a:t>
            </a:r>
          </a:p>
          <a:p>
            <a:pPr marL="640080" lvl="1" indent="-246888" fontAlgn="auto">
              <a:spcAft>
                <a:spcPts val="0"/>
              </a:spcAft>
              <a:buFont typeface="Wingdings 2"/>
              <a:buChar char=""/>
              <a:defRPr/>
            </a:pPr>
            <a:r>
              <a:rPr lang="en-US" sz="1800" dirty="0"/>
              <a:t>Error during the execution of an instruction. </a:t>
            </a:r>
          </a:p>
          <a:p>
            <a:pPr marL="274320" indent="-274320" fontAlgn="auto">
              <a:spcAft>
                <a:spcPts val="0"/>
              </a:spcAft>
              <a:buClr>
                <a:schemeClr val="accent3"/>
              </a:buClr>
              <a:buFont typeface="Wingdings 2"/>
              <a:buChar char=""/>
              <a:defRPr/>
            </a:pPr>
            <a:r>
              <a:rPr lang="en-US" dirty="0">
                <a:solidFill>
                  <a:schemeClr val="accent2"/>
                </a:solidFill>
              </a:rPr>
              <a:t>When such errors are detected, exception processing is initiated. </a:t>
            </a:r>
          </a:p>
          <a:p>
            <a:pPr marL="640080" lvl="1" indent="-246888" fontAlgn="auto">
              <a:spcAft>
                <a:spcPts val="0"/>
              </a:spcAft>
              <a:buFont typeface="Wingdings 2"/>
              <a:buChar char=""/>
              <a:defRPr/>
            </a:pPr>
            <a:r>
              <a:rPr lang="en-US" sz="1800" dirty="0"/>
              <a:t>Processor takes the same steps as in the case of I/O interrupt-request.</a:t>
            </a:r>
          </a:p>
          <a:p>
            <a:pPr marL="640080" lvl="1" indent="-246888" fontAlgn="auto">
              <a:spcAft>
                <a:spcPts val="0"/>
              </a:spcAft>
              <a:buFont typeface="Wingdings 2"/>
              <a:buChar char=""/>
              <a:defRPr/>
            </a:pPr>
            <a:r>
              <a:rPr lang="en-US" sz="1800" dirty="0"/>
              <a:t>It suspends the execution of the current program, and starts executing an exception-service routine. </a:t>
            </a:r>
          </a:p>
          <a:p>
            <a:pPr marL="274320" indent="-274320" fontAlgn="auto">
              <a:spcAft>
                <a:spcPts val="0"/>
              </a:spcAft>
              <a:buClr>
                <a:schemeClr val="accent3"/>
              </a:buClr>
              <a:buFont typeface="Wingdings 2"/>
              <a:buChar char=""/>
              <a:defRPr/>
            </a:pPr>
            <a:r>
              <a:rPr lang="en-US" dirty="0">
                <a:solidFill>
                  <a:schemeClr val="accent2"/>
                </a:solidFill>
              </a:rPr>
              <a:t>Difference between handling I/O interrupt-request and handling exceptions due to errors:</a:t>
            </a:r>
          </a:p>
          <a:p>
            <a:pPr marL="640080" lvl="1" indent="-246888" fontAlgn="auto">
              <a:spcAft>
                <a:spcPts val="0"/>
              </a:spcAft>
              <a:buFont typeface="Wingdings 2"/>
              <a:buChar char=""/>
              <a:defRPr/>
            </a:pPr>
            <a:r>
              <a:rPr lang="en-US" sz="1800" dirty="0"/>
              <a:t>In case of I/O interrupt-request, the processor usually completes the execution of an instruction in progress before branching to the interrupt-service routine. </a:t>
            </a:r>
          </a:p>
          <a:p>
            <a:pPr marL="640080" lvl="1" indent="-246888" fontAlgn="auto">
              <a:spcAft>
                <a:spcPts val="0"/>
              </a:spcAft>
              <a:buFont typeface="Wingdings 2"/>
              <a:buChar char=""/>
              <a:defRPr/>
            </a:pPr>
            <a:r>
              <a:rPr lang="en-US" sz="1800" dirty="0"/>
              <a:t>In case of exception processing however, the execution of an instruction in progress usually cannot be completed.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smtClean="0"/>
              <a:t>Exceptions (contd..)</a:t>
            </a:r>
          </a:p>
        </p:txBody>
      </p:sp>
      <p:sp>
        <p:nvSpPr>
          <p:cNvPr id="63490" name="Rectangle 3"/>
          <p:cNvSpPr>
            <a:spLocks noGrp="1" noChangeArrowheads="1"/>
          </p:cNvSpPr>
          <p:nvPr>
            <p:ph type="body" idx="1"/>
          </p:nvPr>
        </p:nvSpPr>
        <p:spPr/>
        <p:txBody>
          <a:bodyPr/>
          <a:lstStyle/>
          <a:p>
            <a:r>
              <a:rPr lang="en-US" smtClean="0">
                <a:solidFill>
                  <a:schemeClr val="accent2"/>
                </a:solidFill>
              </a:rPr>
              <a:t>Debugger uses exceptions to provide important features:</a:t>
            </a:r>
            <a:endParaRPr lang="en-US" smtClean="0"/>
          </a:p>
          <a:p>
            <a:pPr lvl="1"/>
            <a:r>
              <a:rPr lang="en-US" sz="1800" smtClean="0"/>
              <a:t>Trace,</a:t>
            </a:r>
          </a:p>
          <a:p>
            <a:pPr lvl="1"/>
            <a:r>
              <a:rPr lang="en-US" sz="1800" smtClean="0"/>
              <a:t>Breakpoints.</a:t>
            </a:r>
          </a:p>
          <a:p>
            <a:r>
              <a:rPr lang="en-US" smtClean="0">
                <a:solidFill>
                  <a:schemeClr val="accent2"/>
                </a:solidFill>
              </a:rPr>
              <a:t>Trace mode:</a:t>
            </a:r>
          </a:p>
          <a:p>
            <a:pPr lvl="1"/>
            <a:r>
              <a:rPr lang="en-US" sz="1800" smtClean="0"/>
              <a:t>Exception occurs after the execution of every instruction. </a:t>
            </a:r>
          </a:p>
          <a:p>
            <a:pPr lvl="1"/>
            <a:r>
              <a:rPr lang="en-US" sz="1800" smtClean="0"/>
              <a:t>Debugging program is used as the exception-service routine.</a:t>
            </a:r>
          </a:p>
          <a:p>
            <a:r>
              <a:rPr lang="en-US" smtClean="0">
                <a:solidFill>
                  <a:schemeClr val="accent2"/>
                </a:solidFill>
              </a:rPr>
              <a:t>Breakpoints:</a:t>
            </a:r>
          </a:p>
          <a:p>
            <a:pPr lvl="1"/>
            <a:r>
              <a:rPr lang="en-US" sz="1800" smtClean="0"/>
              <a:t>Exception occurs only at specific points selected by the user. </a:t>
            </a:r>
          </a:p>
          <a:p>
            <a:pPr lvl="1"/>
            <a:r>
              <a:rPr lang="en-US" sz="1800" smtClean="0"/>
              <a:t>Debugging program is used as the exception-service routine.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smtClean="0"/>
              <a:t>Exceptions (contd..)</a:t>
            </a:r>
          </a:p>
        </p:txBody>
      </p:sp>
      <p:sp>
        <p:nvSpPr>
          <p:cNvPr id="65538" name="Rectangle 3"/>
          <p:cNvSpPr>
            <a:spLocks noGrp="1" noChangeArrowheads="1"/>
          </p:cNvSpPr>
          <p:nvPr>
            <p:ph type="body" idx="1"/>
          </p:nvPr>
        </p:nvSpPr>
        <p:spPr/>
        <p:txBody>
          <a:bodyPr/>
          <a:lstStyle/>
          <a:p>
            <a:r>
              <a:rPr lang="en-US" smtClean="0">
                <a:solidFill>
                  <a:schemeClr val="accent2"/>
                </a:solidFill>
              </a:rPr>
              <a:t>Certain instructions can be executed only when the processor is in the supervisor mode. These are called privileged instructions</a:t>
            </a:r>
            <a:r>
              <a:rPr lang="en-US" smtClean="0"/>
              <a:t>.  </a:t>
            </a:r>
          </a:p>
          <a:p>
            <a:r>
              <a:rPr lang="en-US" smtClean="0">
                <a:solidFill>
                  <a:srgbClr val="CC3300"/>
                </a:solidFill>
              </a:rPr>
              <a:t>If an attempt is made to execute a privileged instruction in the user mode, a privilege exception occurs.</a:t>
            </a:r>
            <a:r>
              <a:rPr lang="en-US" smtClean="0"/>
              <a:t> </a:t>
            </a:r>
          </a:p>
          <a:p>
            <a:r>
              <a:rPr lang="en-US" smtClean="0"/>
              <a:t>Privilege exception causes:</a:t>
            </a:r>
          </a:p>
          <a:p>
            <a:pPr lvl="1"/>
            <a:r>
              <a:rPr lang="en-US" sz="1800" smtClean="0"/>
              <a:t>Processor to switch to the supervisor mode,</a:t>
            </a:r>
          </a:p>
          <a:p>
            <a:pPr lvl="1"/>
            <a:r>
              <a:rPr lang="en-US" sz="1800" smtClean="0"/>
              <a:t>Execution of an appropriate exception-servicing routine.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Direct Memory Access</a:t>
            </a:r>
            <a:endParaRPr lang="en-US" dirty="0"/>
          </a:p>
        </p:txBody>
      </p:sp>
      <p:sp>
        <p:nvSpPr>
          <p:cNvPr id="67586" name="Subtitle 2"/>
          <p:cNvSpPr>
            <a:spLocks noGrp="1"/>
          </p:cNvSpPr>
          <p:nvPr>
            <p:ph type="subTitle" idx="1"/>
          </p:nvPr>
        </p:nvSpPr>
        <p:spPr>
          <a:xfrm>
            <a:off x="533400" y="3228975"/>
            <a:ext cx="7854950" cy="1752600"/>
          </a:xfrm>
        </p:spPr>
        <p:txBody>
          <a:bodyPr/>
          <a:lstStyle/>
          <a:p>
            <a:pPr marR="0"/>
            <a:r>
              <a:rPr lang="en-US"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smtClean="0"/>
              <a:t>Direct Memory Access (contd..)</a:t>
            </a:r>
          </a:p>
        </p:txBody>
      </p:sp>
      <p:sp>
        <p:nvSpPr>
          <p:cNvPr id="396291" name="Rectangle 3"/>
          <p:cNvSpPr>
            <a:spLocks noGrp="1" noChangeArrowheads="1"/>
          </p:cNvSpPr>
          <p:nvPr>
            <p:ph type="body" idx="1"/>
          </p:nvPr>
        </p:nvSpPr>
        <p:spPr/>
        <p:txBody>
          <a:bodyPr>
            <a:normAutofit lnSpcReduction="10000"/>
          </a:bodyPr>
          <a:lstStyle/>
          <a:p>
            <a:pPr marL="274320" indent="-274320" fontAlgn="auto">
              <a:spcAft>
                <a:spcPts val="0"/>
              </a:spcAft>
              <a:buClr>
                <a:schemeClr val="accent3"/>
              </a:buClr>
              <a:buFont typeface="Wingdings 2"/>
              <a:buChar char=""/>
              <a:defRPr/>
            </a:pPr>
            <a:r>
              <a:rPr lang="en-US">
                <a:solidFill>
                  <a:schemeClr val="accent2"/>
                </a:solidFill>
              </a:rPr>
              <a:t>Direct Memory Access (DMA):</a:t>
            </a:r>
          </a:p>
          <a:p>
            <a:pPr marL="640080" lvl="1" indent="-246888" fontAlgn="auto">
              <a:spcAft>
                <a:spcPts val="0"/>
              </a:spcAft>
              <a:buFont typeface="Wingdings 2"/>
              <a:buChar char=""/>
              <a:defRPr/>
            </a:pPr>
            <a:r>
              <a:rPr lang="en-US" sz="1800"/>
              <a:t>A special control unit may be provided to transfer a block of data directly between an I/O device and the main memory, without continuous intervention by the processor. </a:t>
            </a:r>
          </a:p>
          <a:p>
            <a:pPr marL="274320" indent="-274320" fontAlgn="auto">
              <a:spcAft>
                <a:spcPts val="0"/>
              </a:spcAft>
              <a:buClr>
                <a:schemeClr val="accent3"/>
              </a:buClr>
              <a:buFont typeface="Wingdings 2"/>
              <a:buChar char=""/>
              <a:defRPr/>
            </a:pPr>
            <a:r>
              <a:rPr lang="en-US">
                <a:solidFill>
                  <a:schemeClr val="accent2"/>
                </a:solidFill>
              </a:rPr>
              <a:t>Control unit which performs these transfers is a part of the I/O device’s interface circuit. This control unit is called as a DMA controller.</a:t>
            </a:r>
          </a:p>
          <a:p>
            <a:pPr marL="274320" indent="-274320" fontAlgn="auto">
              <a:spcAft>
                <a:spcPts val="0"/>
              </a:spcAft>
              <a:buClr>
                <a:schemeClr val="accent3"/>
              </a:buClr>
              <a:buFont typeface="Wingdings 2"/>
              <a:buChar char=""/>
              <a:defRPr/>
            </a:pPr>
            <a:r>
              <a:rPr lang="en-US">
                <a:solidFill>
                  <a:schemeClr val="accent2"/>
                </a:solidFill>
              </a:rPr>
              <a:t>DMA controller performs functions that would be normally carried out by the processor:</a:t>
            </a:r>
            <a:endParaRPr lang="en-US"/>
          </a:p>
          <a:p>
            <a:pPr marL="640080" lvl="1" indent="-246888" fontAlgn="auto">
              <a:spcAft>
                <a:spcPts val="0"/>
              </a:spcAft>
              <a:buFont typeface="Wingdings 2"/>
              <a:buChar char=""/>
              <a:defRPr/>
            </a:pPr>
            <a:r>
              <a:rPr lang="en-US" sz="1800"/>
              <a:t>For each word, it provides the memory address and all the control signals.</a:t>
            </a:r>
          </a:p>
          <a:p>
            <a:pPr marL="640080" lvl="1" indent="-246888" fontAlgn="auto">
              <a:spcAft>
                <a:spcPts val="0"/>
              </a:spcAft>
              <a:buFont typeface="Wingdings 2"/>
              <a:buChar char=""/>
              <a:defRPr/>
            </a:pPr>
            <a:r>
              <a:rPr lang="en-US" sz="1800"/>
              <a:t>To transfer a block of data, it increments the memory addresses and keeps track of the number of transfers.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76200"/>
            <a:ext cx="8229600" cy="1143000"/>
          </a:xfrm>
        </p:spPr>
        <p:txBody>
          <a:bodyPr/>
          <a:lstStyle/>
          <a:p>
            <a:r>
              <a:rPr lang="en-US" dirty="0" smtClean="0"/>
              <a:t>Direct Memory Access (contd..)</a:t>
            </a:r>
          </a:p>
        </p:txBody>
      </p:sp>
      <p:sp>
        <p:nvSpPr>
          <p:cNvPr id="397315" name="Rectangle 3"/>
          <p:cNvSpPr>
            <a:spLocks noGrp="1" noChangeArrowheads="1"/>
          </p:cNvSpPr>
          <p:nvPr>
            <p:ph type="body" idx="1"/>
          </p:nvPr>
        </p:nvSpPr>
        <p:spPr>
          <a:xfrm>
            <a:off x="457200" y="1219200"/>
            <a:ext cx="8229600" cy="4389438"/>
          </a:xfrm>
        </p:spPr>
        <p:txBody>
          <a:bodyPr>
            <a:normAutofit fontScale="92500" lnSpcReduction="10000"/>
          </a:bodyPr>
          <a:lstStyle/>
          <a:p>
            <a:pPr marL="274320" indent="-274320" fontAlgn="auto">
              <a:spcAft>
                <a:spcPts val="0"/>
              </a:spcAft>
              <a:buClr>
                <a:schemeClr val="accent3"/>
              </a:buClr>
              <a:buFont typeface="Wingdings 2"/>
              <a:buChar char=""/>
              <a:defRPr/>
            </a:pPr>
            <a:r>
              <a:rPr lang="en-US" dirty="0"/>
              <a:t>DMA controller can transfer a block of data from an external device to the processor, without any intervention from the processor. </a:t>
            </a:r>
          </a:p>
          <a:p>
            <a:pPr marL="640080" lvl="1" indent="-246888" fontAlgn="auto">
              <a:spcAft>
                <a:spcPts val="0"/>
              </a:spcAft>
              <a:buFont typeface="Wingdings 2"/>
              <a:buChar char=""/>
              <a:defRPr/>
            </a:pPr>
            <a:r>
              <a:rPr lang="en-US" sz="1800" dirty="0">
                <a:solidFill>
                  <a:srgbClr val="CC3300"/>
                </a:solidFill>
              </a:rPr>
              <a:t>However, the operation of the DMA controller must be under the control of a program executed by the processor. That is, the processor must initiate the DMA transfer.</a:t>
            </a:r>
            <a:r>
              <a:rPr lang="en-US" dirty="0"/>
              <a:t> </a:t>
            </a:r>
          </a:p>
          <a:p>
            <a:pPr marL="274320" indent="-274320" fontAlgn="auto">
              <a:spcAft>
                <a:spcPts val="0"/>
              </a:spcAft>
              <a:buClr>
                <a:schemeClr val="accent3"/>
              </a:buClr>
              <a:buFont typeface="Wingdings 2"/>
              <a:buChar char=""/>
              <a:defRPr/>
            </a:pPr>
            <a:r>
              <a:rPr lang="en-US" dirty="0">
                <a:solidFill>
                  <a:schemeClr val="accent2"/>
                </a:solidFill>
              </a:rPr>
              <a:t>To initiate the DMA transfer, the processor informs the DMA controller of:</a:t>
            </a:r>
          </a:p>
          <a:p>
            <a:pPr marL="640080" lvl="1" indent="-246888" fontAlgn="auto">
              <a:spcAft>
                <a:spcPts val="0"/>
              </a:spcAft>
              <a:buFont typeface="Wingdings 2"/>
              <a:buChar char=""/>
              <a:defRPr/>
            </a:pPr>
            <a:r>
              <a:rPr lang="en-US" sz="1800" dirty="0"/>
              <a:t>Starting address,</a:t>
            </a:r>
          </a:p>
          <a:p>
            <a:pPr marL="640080" lvl="1" indent="-246888" fontAlgn="auto">
              <a:spcAft>
                <a:spcPts val="0"/>
              </a:spcAft>
              <a:buFont typeface="Wingdings 2"/>
              <a:buChar char=""/>
              <a:defRPr/>
            </a:pPr>
            <a:r>
              <a:rPr lang="en-US" sz="1800" dirty="0"/>
              <a:t>Number of words in the block.</a:t>
            </a:r>
          </a:p>
          <a:p>
            <a:pPr marL="640080" lvl="1" indent="-246888" fontAlgn="auto">
              <a:spcAft>
                <a:spcPts val="0"/>
              </a:spcAft>
              <a:buFont typeface="Wingdings 2"/>
              <a:buChar char=""/>
              <a:defRPr/>
            </a:pPr>
            <a:r>
              <a:rPr lang="en-US" sz="1800" dirty="0"/>
              <a:t>Direction of transfer (I/O device to the memory, or memory to the I/O device).</a:t>
            </a:r>
          </a:p>
          <a:p>
            <a:pPr marL="274320" indent="-274320" fontAlgn="auto">
              <a:spcAft>
                <a:spcPts val="0"/>
              </a:spcAft>
              <a:buClr>
                <a:schemeClr val="accent3"/>
              </a:buClr>
              <a:buFont typeface="Wingdings 2"/>
              <a:buChar char=""/>
              <a:defRPr/>
            </a:pPr>
            <a:r>
              <a:rPr lang="en-US" dirty="0">
                <a:solidFill>
                  <a:schemeClr val="accent2"/>
                </a:solidFill>
              </a:rPr>
              <a:t>Once the DMA controller completes the DMA transfer, it informs the processor by raising an interrupt signal.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t>Direct Memory Access (contd..)</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609600" y="1752600"/>
            <a:ext cx="7772400" cy="4572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228600" y="228600"/>
            <a:ext cx="8305800" cy="932688"/>
          </a:xfrm>
        </p:spPr>
        <p:txBody>
          <a:bodyPr/>
          <a:lstStyle/>
          <a:p>
            <a:pPr fontAlgn="auto">
              <a:spcAft>
                <a:spcPts val="0"/>
              </a:spcAft>
              <a:defRPr/>
            </a:pPr>
            <a:r>
              <a:rPr lang="en-US" dirty="0"/>
              <a:t>Direct Memory </a:t>
            </a:r>
            <a:r>
              <a:rPr lang="en-US" dirty="0" smtClean="0"/>
              <a:t>Access</a:t>
            </a:r>
            <a:endParaRPr lang="en-US" dirty="0"/>
          </a:p>
        </p:txBody>
      </p:sp>
      <p:sp>
        <p:nvSpPr>
          <p:cNvPr id="72706" name="Rectangle 4"/>
          <p:cNvSpPr>
            <a:spLocks noChangeArrowheads="1"/>
          </p:cNvSpPr>
          <p:nvPr/>
        </p:nvSpPr>
        <p:spPr bwMode="auto">
          <a:xfrm>
            <a:off x="5211763" y="1235075"/>
            <a:ext cx="1277937" cy="800100"/>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07" name="Rectangle 5"/>
          <p:cNvSpPr>
            <a:spLocks noChangeArrowheads="1"/>
          </p:cNvSpPr>
          <p:nvPr/>
        </p:nvSpPr>
        <p:spPr bwMode="auto">
          <a:xfrm>
            <a:off x="5211763" y="1235075"/>
            <a:ext cx="1277937" cy="800100"/>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08" name="Rectangle 6"/>
          <p:cNvSpPr>
            <a:spLocks noChangeArrowheads="1"/>
          </p:cNvSpPr>
          <p:nvPr/>
        </p:nvSpPr>
        <p:spPr bwMode="auto">
          <a:xfrm>
            <a:off x="5584825" y="1625600"/>
            <a:ext cx="550863" cy="198438"/>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memory</a:t>
            </a:r>
            <a:endParaRPr lang="en-US" sz="2400">
              <a:latin typeface="Constantia" pitchFamily="18" charset="0"/>
            </a:endParaRPr>
          </a:p>
        </p:txBody>
      </p:sp>
      <p:sp>
        <p:nvSpPr>
          <p:cNvPr id="72709" name="Rectangle 7"/>
          <p:cNvSpPr>
            <a:spLocks noChangeArrowheads="1"/>
          </p:cNvSpPr>
          <p:nvPr/>
        </p:nvSpPr>
        <p:spPr bwMode="auto">
          <a:xfrm>
            <a:off x="2493963" y="1235075"/>
            <a:ext cx="1279525" cy="800100"/>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10" name="Rectangle 8"/>
          <p:cNvSpPr>
            <a:spLocks noChangeArrowheads="1"/>
          </p:cNvSpPr>
          <p:nvPr/>
        </p:nvSpPr>
        <p:spPr bwMode="auto">
          <a:xfrm>
            <a:off x="2493963" y="1235075"/>
            <a:ext cx="1279525" cy="800100"/>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11" name="Rectangle 9"/>
          <p:cNvSpPr>
            <a:spLocks noChangeArrowheads="1"/>
          </p:cNvSpPr>
          <p:nvPr/>
        </p:nvSpPr>
        <p:spPr bwMode="auto">
          <a:xfrm>
            <a:off x="2832100" y="1536700"/>
            <a:ext cx="641350" cy="198438"/>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Processor</a:t>
            </a:r>
            <a:endParaRPr lang="en-US" sz="2400">
              <a:latin typeface="Constantia" pitchFamily="18" charset="0"/>
            </a:endParaRPr>
          </a:p>
        </p:txBody>
      </p:sp>
      <p:sp>
        <p:nvSpPr>
          <p:cNvPr id="72712" name="Line 10"/>
          <p:cNvSpPr>
            <a:spLocks noChangeShapeType="1"/>
          </p:cNvSpPr>
          <p:nvPr/>
        </p:nvSpPr>
        <p:spPr bwMode="auto">
          <a:xfrm flipH="1">
            <a:off x="1854200" y="2514600"/>
            <a:ext cx="5435600" cy="1588"/>
          </a:xfrm>
          <a:prstGeom prst="line">
            <a:avLst/>
          </a:prstGeom>
          <a:noFill/>
          <a:ln w="17463">
            <a:solidFill>
              <a:srgbClr val="FFFFFF"/>
            </a:solidFill>
            <a:round/>
            <a:headEnd/>
            <a:tailEnd/>
          </a:ln>
        </p:spPr>
        <p:txBody>
          <a:bodyPr/>
          <a:lstStyle/>
          <a:p>
            <a:endParaRPr lang="en-US"/>
          </a:p>
        </p:txBody>
      </p:sp>
      <p:sp>
        <p:nvSpPr>
          <p:cNvPr id="72713" name="Line 11"/>
          <p:cNvSpPr>
            <a:spLocks noChangeShapeType="1"/>
          </p:cNvSpPr>
          <p:nvPr/>
        </p:nvSpPr>
        <p:spPr bwMode="auto">
          <a:xfrm flipH="1">
            <a:off x="1854200" y="2347913"/>
            <a:ext cx="5435600" cy="1587"/>
          </a:xfrm>
          <a:prstGeom prst="line">
            <a:avLst/>
          </a:prstGeom>
          <a:noFill/>
          <a:ln w="17463">
            <a:solidFill>
              <a:srgbClr val="000000"/>
            </a:solidFill>
            <a:round/>
            <a:headEnd/>
            <a:tailEnd/>
          </a:ln>
        </p:spPr>
        <p:txBody>
          <a:bodyPr/>
          <a:lstStyle/>
          <a:p>
            <a:endParaRPr lang="en-US"/>
          </a:p>
        </p:txBody>
      </p:sp>
      <p:sp>
        <p:nvSpPr>
          <p:cNvPr id="72714" name="Rectangle 19"/>
          <p:cNvSpPr>
            <a:spLocks noChangeArrowheads="1"/>
          </p:cNvSpPr>
          <p:nvPr/>
        </p:nvSpPr>
        <p:spPr bwMode="auto">
          <a:xfrm>
            <a:off x="3962400" y="2105025"/>
            <a:ext cx="871538" cy="2000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System bus</a:t>
            </a:r>
            <a:endParaRPr lang="en-US" sz="2400">
              <a:latin typeface="Constantia" pitchFamily="18" charset="0"/>
            </a:endParaRPr>
          </a:p>
        </p:txBody>
      </p:sp>
      <p:sp>
        <p:nvSpPr>
          <p:cNvPr id="72715" name="Rectangle 21"/>
          <p:cNvSpPr>
            <a:spLocks noChangeArrowheads="1"/>
          </p:cNvSpPr>
          <p:nvPr/>
        </p:nvSpPr>
        <p:spPr bwMode="auto">
          <a:xfrm>
            <a:off x="5691188" y="1395413"/>
            <a:ext cx="347662" cy="198437"/>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Main</a:t>
            </a:r>
            <a:endParaRPr lang="en-US" sz="2400">
              <a:latin typeface="Constantia" pitchFamily="18" charset="0"/>
            </a:endParaRPr>
          </a:p>
        </p:txBody>
      </p:sp>
      <p:sp>
        <p:nvSpPr>
          <p:cNvPr id="72716" name="Line 26"/>
          <p:cNvSpPr>
            <a:spLocks noChangeShapeType="1"/>
          </p:cNvSpPr>
          <p:nvPr/>
        </p:nvSpPr>
        <p:spPr bwMode="auto">
          <a:xfrm flipV="1">
            <a:off x="3133725" y="2046288"/>
            <a:ext cx="1588" cy="292100"/>
          </a:xfrm>
          <a:prstGeom prst="line">
            <a:avLst/>
          </a:prstGeom>
          <a:noFill/>
          <a:ln w="17526">
            <a:solidFill>
              <a:srgbClr val="000000"/>
            </a:solidFill>
            <a:round/>
            <a:headEnd/>
            <a:tailEnd/>
          </a:ln>
        </p:spPr>
        <p:txBody>
          <a:bodyPr/>
          <a:lstStyle/>
          <a:p>
            <a:endParaRPr lang="en-US"/>
          </a:p>
        </p:txBody>
      </p:sp>
      <p:sp>
        <p:nvSpPr>
          <p:cNvPr id="72717" name="Line 27"/>
          <p:cNvSpPr>
            <a:spLocks noChangeShapeType="1"/>
          </p:cNvSpPr>
          <p:nvPr/>
        </p:nvSpPr>
        <p:spPr bwMode="auto">
          <a:xfrm flipV="1">
            <a:off x="5851525" y="2046288"/>
            <a:ext cx="1588" cy="292100"/>
          </a:xfrm>
          <a:prstGeom prst="line">
            <a:avLst/>
          </a:prstGeom>
          <a:noFill/>
          <a:ln w="17526">
            <a:solidFill>
              <a:srgbClr val="000000"/>
            </a:solidFill>
            <a:round/>
            <a:headEnd/>
            <a:tailEnd/>
          </a:ln>
        </p:spPr>
        <p:txBody>
          <a:bodyPr/>
          <a:lstStyle/>
          <a:p>
            <a:endParaRPr lang="en-US"/>
          </a:p>
        </p:txBody>
      </p:sp>
      <p:sp>
        <p:nvSpPr>
          <p:cNvPr id="72718" name="Line 28"/>
          <p:cNvSpPr>
            <a:spLocks noChangeShapeType="1"/>
          </p:cNvSpPr>
          <p:nvPr/>
        </p:nvSpPr>
        <p:spPr bwMode="auto">
          <a:xfrm flipV="1">
            <a:off x="4341813" y="2347913"/>
            <a:ext cx="1587" cy="292100"/>
          </a:xfrm>
          <a:prstGeom prst="line">
            <a:avLst/>
          </a:prstGeom>
          <a:noFill/>
          <a:ln w="17526">
            <a:solidFill>
              <a:srgbClr val="000000"/>
            </a:solidFill>
            <a:round/>
            <a:headEnd/>
            <a:tailEnd/>
          </a:ln>
        </p:spPr>
        <p:txBody>
          <a:bodyPr/>
          <a:lstStyle/>
          <a:p>
            <a:endParaRPr lang="en-US"/>
          </a:p>
        </p:txBody>
      </p:sp>
      <p:sp>
        <p:nvSpPr>
          <p:cNvPr id="72719" name="Line 29"/>
          <p:cNvSpPr>
            <a:spLocks noChangeShapeType="1"/>
          </p:cNvSpPr>
          <p:nvPr/>
        </p:nvSpPr>
        <p:spPr bwMode="auto">
          <a:xfrm flipV="1">
            <a:off x="6738938" y="2347913"/>
            <a:ext cx="1587" cy="292100"/>
          </a:xfrm>
          <a:prstGeom prst="line">
            <a:avLst/>
          </a:prstGeom>
          <a:noFill/>
          <a:ln w="17526">
            <a:solidFill>
              <a:srgbClr val="000000"/>
            </a:solidFill>
            <a:round/>
            <a:headEnd/>
            <a:tailEnd/>
          </a:ln>
        </p:spPr>
        <p:txBody>
          <a:bodyPr/>
          <a:lstStyle/>
          <a:p>
            <a:endParaRPr lang="en-US"/>
          </a:p>
        </p:txBody>
      </p:sp>
      <p:sp>
        <p:nvSpPr>
          <p:cNvPr id="72720" name="Line 34"/>
          <p:cNvSpPr>
            <a:spLocks noChangeShapeType="1"/>
          </p:cNvSpPr>
          <p:nvPr/>
        </p:nvSpPr>
        <p:spPr bwMode="auto">
          <a:xfrm flipV="1">
            <a:off x="2743200" y="2347913"/>
            <a:ext cx="1588" cy="292100"/>
          </a:xfrm>
          <a:prstGeom prst="line">
            <a:avLst/>
          </a:prstGeom>
          <a:noFill/>
          <a:ln w="17526">
            <a:solidFill>
              <a:srgbClr val="000000"/>
            </a:solidFill>
            <a:round/>
            <a:headEnd/>
            <a:tailEnd/>
          </a:ln>
        </p:spPr>
        <p:txBody>
          <a:bodyPr/>
          <a:lstStyle/>
          <a:p>
            <a:endParaRPr lang="en-US"/>
          </a:p>
        </p:txBody>
      </p:sp>
      <p:sp>
        <p:nvSpPr>
          <p:cNvPr id="72721" name="Line 37"/>
          <p:cNvSpPr>
            <a:spLocks noChangeShapeType="1"/>
          </p:cNvSpPr>
          <p:nvPr/>
        </p:nvSpPr>
        <p:spPr bwMode="auto">
          <a:xfrm flipV="1">
            <a:off x="5691188" y="2347913"/>
            <a:ext cx="1587" cy="292100"/>
          </a:xfrm>
          <a:prstGeom prst="line">
            <a:avLst/>
          </a:prstGeom>
          <a:noFill/>
          <a:ln w="17526">
            <a:solidFill>
              <a:srgbClr val="000000"/>
            </a:solidFill>
            <a:round/>
            <a:headEnd/>
            <a:tailEnd/>
          </a:ln>
        </p:spPr>
        <p:txBody>
          <a:bodyPr/>
          <a:lstStyle/>
          <a:p>
            <a:endParaRPr lang="en-US"/>
          </a:p>
        </p:txBody>
      </p:sp>
      <p:grpSp>
        <p:nvGrpSpPr>
          <p:cNvPr id="72722" name="Group 54"/>
          <p:cNvGrpSpPr>
            <a:grpSpLocks/>
          </p:cNvGrpSpPr>
          <p:nvPr/>
        </p:nvGrpSpPr>
        <p:grpSpPr bwMode="auto">
          <a:xfrm>
            <a:off x="2014538" y="2638425"/>
            <a:ext cx="5275262" cy="2078038"/>
            <a:chOff x="1269" y="1886"/>
            <a:chExt cx="3323" cy="1309"/>
          </a:xfrm>
        </p:grpSpPr>
        <p:sp>
          <p:nvSpPr>
            <p:cNvPr id="72725" name="Rectangle 12"/>
            <p:cNvSpPr>
              <a:spLocks noChangeArrowheads="1"/>
            </p:cNvSpPr>
            <p:nvPr/>
          </p:nvSpPr>
          <p:spPr bwMode="auto">
            <a:xfrm>
              <a:off x="3988" y="1886"/>
              <a:ext cx="604" cy="40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26" name="Rectangle 13"/>
            <p:cNvSpPr>
              <a:spLocks noChangeArrowheads="1"/>
            </p:cNvSpPr>
            <p:nvPr/>
          </p:nvSpPr>
          <p:spPr bwMode="auto">
            <a:xfrm>
              <a:off x="3988" y="1886"/>
              <a:ext cx="604" cy="403"/>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27" name="Rectangle 16"/>
            <p:cNvSpPr>
              <a:spLocks noChangeArrowheads="1"/>
            </p:cNvSpPr>
            <p:nvPr/>
          </p:nvSpPr>
          <p:spPr bwMode="auto">
            <a:xfrm>
              <a:off x="4080" y="2000"/>
              <a:ext cx="450" cy="126"/>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Keyboard</a:t>
              </a:r>
              <a:endParaRPr lang="en-US" sz="2400">
                <a:latin typeface="Constantia" pitchFamily="18" charset="0"/>
              </a:endParaRPr>
            </a:p>
          </p:txBody>
        </p:sp>
        <p:sp>
          <p:nvSpPr>
            <p:cNvPr id="72728" name="Rectangle 17"/>
            <p:cNvSpPr>
              <a:spLocks noChangeArrowheads="1"/>
            </p:cNvSpPr>
            <p:nvPr/>
          </p:nvSpPr>
          <p:spPr bwMode="auto">
            <a:xfrm>
              <a:off x="2377" y="2490"/>
              <a:ext cx="704" cy="40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29" name="Rectangle 18"/>
            <p:cNvSpPr>
              <a:spLocks noChangeArrowheads="1"/>
            </p:cNvSpPr>
            <p:nvPr/>
          </p:nvSpPr>
          <p:spPr bwMode="auto">
            <a:xfrm>
              <a:off x="2377" y="2490"/>
              <a:ext cx="704" cy="403"/>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30" name="Rectangle 30"/>
            <p:cNvSpPr>
              <a:spLocks noChangeArrowheads="1"/>
            </p:cNvSpPr>
            <p:nvPr/>
          </p:nvSpPr>
          <p:spPr bwMode="auto">
            <a:xfrm>
              <a:off x="1370" y="1886"/>
              <a:ext cx="704" cy="40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31" name="Rectangle 31"/>
            <p:cNvSpPr>
              <a:spLocks noChangeArrowheads="1"/>
            </p:cNvSpPr>
            <p:nvPr/>
          </p:nvSpPr>
          <p:spPr bwMode="auto">
            <a:xfrm>
              <a:off x="1370" y="1886"/>
              <a:ext cx="704" cy="403"/>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72732" name="Rectangle 32"/>
            <p:cNvSpPr>
              <a:spLocks noChangeArrowheads="1"/>
            </p:cNvSpPr>
            <p:nvPr/>
          </p:nvSpPr>
          <p:spPr bwMode="auto">
            <a:xfrm>
              <a:off x="1493" y="1953"/>
              <a:ext cx="467"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Disk/DMA</a:t>
              </a:r>
              <a:endParaRPr lang="en-US" sz="2400">
                <a:latin typeface="Constantia" pitchFamily="18" charset="0"/>
              </a:endParaRPr>
            </a:p>
          </p:txBody>
        </p:sp>
        <p:sp>
          <p:nvSpPr>
            <p:cNvPr id="72733" name="Rectangle 33"/>
            <p:cNvSpPr>
              <a:spLocks noChangeArrowheads="1"/>
            </p:cNvSpPr>
            <p:nvPr/>
          </p:nvSpPr>
          <p:spPr bwMode="auto">
            <a:xfrm>
              <a:off x="1526" y="2065"/>
              <a:ext cx="40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controller</a:t>
              </a:r>
              <a:endParaRPr lang="en-US" sz="2400">
                <a:latin typeface="Constantia" pitchFamily="18" charset="0"/>
              </a:endParaRPr>
            </a:p>
          </p:txBody>
        </p:sp>
        <p:sp>
          <p:nvSpPr>
            <p:cNvPr id="72734" name="Rectangle 35"/>
            <p:cNvSpPr>
              <a:spLocks noChangeArrowheads="1"/>
            </p:cNvSpPr>
            <p:nvPr/>
          </p:nvSpPr>
          <p:spPr bwMode="auto">
            <a:xfrm>
              <a:off x="3283" y="1886"/>
              <a:ext cx="604" cy="40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35" name="Rectangle 36"/>
            <p:cNvSpPr>
              <a:spLocks noChangeArrowheads="1"/>
            </p:cNvSpPr>
            <p:nvPr/>
          </p:nvSpPr>
          <p:spPr bwMode="auto">
            <a:xfrm>
              <a:off x="3283" y="1886"/>
              <a:ext cx="604" cy="403"/>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36" name="Rectangle 38"/>
            <p:cNvSpPr>
              <a:spLocks noChangeArrowheads="1"/>
            </p:cNvSpPr>
            <p:nvPr/>
          </p:nvSpPr>
          <p:spPr bwMode="auto">
            <a:xfrm>
              <a:off x="3451" y="2020"/>
              <a:ext cx="28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Printer</a:t>
              </a:r>
              <a:endParaRPr lang="en-US" sz="2400">
                <a:latin typeface="Constantia" pitchFamily="18" charset="0"/>
              </a:endParaRPr>
            </a:p>
          </p:txBody>
        </p:sp>
        <p:sp>
          <p:nvSpPr>
            <p:cNvPr id="72737" name="Rectangle 39"/>
            <p:cNvSpPr>
              <a:spLocks noChangeArrowheads="1"/>
            </p:cNvSpPr>
            <p:nvPr/>
          </p:nvSpPr>
          <p:spPr bwMode="auto">
            <a:xfrm>
              <a:off x="2377" y="1886"/>
              <a:ext cx="704" cy="40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38" name="Rectangle 40"/>
            <p:cNvSpPr>
              <a:spLocks noChangeArrowheads="1"/>
            </p:cNvSpPr>
            <p:nvPr/>
          </p:nvSpPr>
          <p:spPr bwMode="auto">
            <a:xfrm>
              <a:off x="2377" y="1886"/>
              <a:ext cx="704" cy="403"/>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72739" name="Rectangle 41"/>
            <p:cNvSpPr>
              <a:spLocks noChangeArrowheads="1"/>
            </p:cNvSpPr>
            <p:nvPr/>
          </p:nvSpPr>
          <p:spPr bwMode="auto">
            <a:xfrm>
              <a:off x="2611" y="1953"/>
              <a:ext cx="24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DMA</a:t>
              </a:r>
              <a:endParaRPr lang="en-US" sz="2400">
                <a:latin typeface="Constantia" pitchFamily="18" charset="0"/>
              </a:endParaRPr>
            </a:p>
          </p:txBody>
        </p:sp>
        <p:sp>
          <p:nvSpPr>
            <p:cNvPr id="72740" name="Rectangle 42"/>
            <p:cNvSpPr>
              <a:spLocks noChangeArrowheads="1"/>
            </p:cNvSpPr>
            <p:nvPr/>
          </p:nvSpPr>
          <p:spPr bwMode="auto">
            <a:xfrm>
              <a:off x="2533" y="2065"/>
              <a:ext cx="40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controller</a:t>
              </a:r>
              <a:endParaRPr lang="en-US" sz="2400">
                <a:latin typeface="Constantia" pitchFamily="18" charset="0"/>
              </a:endParaRPr>
            </a:p>
          </p:txBody>
        </p:sp>
        <p:sp>
          <p:nvSpPr>
            <p:cNvPr id="72741" name="Line 43"/>
            <p:cNvSpPr>
              <a:spLocks noChangeShapeType="1"/>
            </p:cNvSpPr>
            <p:nvPr/>
          </p:nvSpPr>
          <p:spPr bwMode="auto">
            <a:xfrm flipV="1">
              <a:off x="2735" y="2289"/>
              <a:ext cx="1" cy="201"/>
            </a:xfrm>
            <a:prstGeom prst="line">
              <a:avLst/>
            </a:prstGeom>
            <a:noFill/>
            <a:ln w="17463">
              <a:solidFill>
                <a:srgbClr val="000000"/>
              </a:solidFill>
              <a:round/>
              <a:headEnd/>
              <a:tailEnd/>
            </a:ln>
          </p:spPr>
          <p:txBody>
            <a:bodyPr/>
            <a:lstStyle/>
            <a:p>
              <a:endParaRPr lang="en-US"/>
            </a:p>
          </p:txBody>
        </p:sp>
        <p:sp>
          <p:nvSpPr>
            <p:cNvPr id="72742" name="Rectangle 44"/>
            <p:cNvSpPr>
              <a:spLocks noChangeArrowheads="1"/>
            </p:cNvSpPr>
            <p:nvPr/>
          </p:nvSpPr>
          <p:spPr bwMode="auto">
            <a:xfrm>
              <a:off x="1772" y="2490"/>
              <a:ext cx="403" cy="302"/>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43" name="Rectangle 45"/>
            <p:cNvSpPr>
              <a:spLocks noChangeArrowheads="1"/>
            </p:cNvSpPr>
            <p:nvPr/>
          </p:nvSpPr>
          <p:spPr bwMode="auto">
            <a:xfrm>
              <a:off x="1772" y="2490"/>
              <a:ext cx="403" cy="302"/>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44" name="Rectangle 46"/>
            <p:cNvSpPr>
              <a:spLocks noChangeArrowheads="1"/>
            </p:cNvSpPr>
            <p:nvPr/>
          </p:nvSpPr>
          <p:spPr bwMode="auto">
            <a:xfrm>
              <a:off x="1884" y="2568"/>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Disk</a:t>
              </a:r>
              <a:endParaRPr lang="en-US" sz="2400">
                <a:latin typeface="Constantia" pitchFamily="18" charset="0"/>
              </a:endParaRPr>
            </a:p>
          </p:txBody>
        </p:sp>
        <p:sp>
          <p:nvSpPr>
            <p:cNvPr id="72745" name="Rectangle 47"/>
            <p:cNvSpPr>
              <a:spLocks noChangeArrowheads="1"/>
            </p:cNvSpPr>
            <p:nvPr/>
          </p:nvSpPr>
          <p:spPr bwMode="auto">
            <a:xfrm>
              <a:off x="1269" y="2490"/>
              <a:ext cx="403" cy="302"/>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72746" name="Rectangle 48"/>
            <p:cNvSpPr>
              <a:spLocks noChangeArrowheads="1"/>
            </p:cNvSpPr>
            <p:nvPr/>
          </p:nvSpPr>
          <p:spPr bwMode="auto">
            <a:xfrm>
              <a:off x="1269" y="2490"/>
              <a:ext cx="403" cy="302"/>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72747" name="Rectangle 49"/>
            <p:cNvSpPr>
              <a:spLocks noChangeArrowheads="1"/>
            </p:cNvSpPr>
            <p:nvPr/>
          </p:nvSpPr>
          <p:spPr bwMode="auto">
            <a:xfrm>
              <a:off x="1381" y="2568"/>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Disk</a:t>
              </a:r>
              <a:endParaRPr lang="en-US" sz="2400">
                <a:latin typeface="Constantia" pitchFamily="18" charset="0"/>
              </a:endParaRPr>
            </a:p>
          </p:txBody>
        </p:sp>
        <p:sp>
          <p:nvSpPr>
            <p:cNvPr id="72748" name="Freeform 50"/>
            <p:cNvSpPr>
              <a:spLocks/>
            </p:cNvSpPr>
            <p:nvPr/>
          </p:nvSpPr>
          <p:spPr bwMode="auto">
            <a:xfrm>
              <a:off x="1873" y="2289"/>
              <a:ext cx="101" cy="201"/>
            </a:xfrm>
            <a:custGeom>
              <a:avLst/>
              <a:gdLst>
                <a:gd name="T0" fmla="*/ 9 w 9"/>
                <a:gd name="T1" fmla="*/ 18 h 18"/>
                <a:gd name="T2" fmla="*/ 9 w 9"/>
                <a:gd name="T3" fmla="*/ 9 h 18"/>
                <a:gd name="T4" fmla="*/ 0 w 9"/>
                <a:gd name="T5" fmla="*/ 9 h 18"/>
                <a:gd name="T6" fmla="*/ 0 w 9"/>
                <a:gd name="T7" fmla="*/ 0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9" y="18"/>
                  </a:moveTo>
                  <a:lnTo>
                    <a:pt x="9" y="9"/>
                  </a:lnTo>
                  <a:lnTo>
                    <a:pt x="0" y="9"/>
                  </a:lnTo>
                  <a:lnTo>
                    <a:pt x="0" y="0"/>
                  </a:lnTo>
                </a:path>
              </a:pathLst>
            </a:custGeom>
            <a:noFill/>
            <a:ln w="17463">
              <a:solidFill>
                <a:srgbClr val="000000"/>
              </a:solidFill>
              <a:prstDash val="solid"/>
              <a:round/>
              <a:headEnd/>
              <a:tailEnd/>
            </a:ln>
          </p:spPr>
          <p:txBody>
            <a:bodyPr/>
            <a:lstStyle/>
            <a:p>
              <a:endParaRPr lang="en-US"/>
            </a:p>
          </p:txBody>
        </p:sp>
        <p:sp>
          <p:nvSpPr>
            <p:cNvPr id="72749" name="Freeform 51"/>
            <p:cNvSpPr>
              <a:spLocks/>
            </p:cNvSpPr>
            <p:nvPr/>
          </p:nvSpPr>
          <p:spPr bwMode="auto">
            <a:xfrm>
              <a:off x="1470" y="2289"/>
              <a:ext cx="101" cy="201"/>
            </a:xfrm>
            <a:custGeom>
              <a:avLst/>
              <a:gdLst>
                <a:gd name="T0" fmla="*/ 0 w 9"/>
                <a:gd name="T1" fmla="*/ 18 h 18"/>
                <a:gd name="T2" fmla="*/ 0 w 9"/>
                <a:gd name="T3" fmla="*/ 9 h 18"/>
                <a:gd name="T4" fmla="*/ 9 w 9"/>
                <a:gd name="T5" fmla="*/ 9 h 18"/>
                <a:gd name="T6" fmla="*/ 9 w 9"/>
                <a:gd name="T7" fmla="*/ 0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0" y="18"/>
                  </a:moveTo>
                  <a:lnTo>
                    <a:pt x="0" y="9"/>
                  </a:lnTo>
                  <a:lnTo>
                    <a:pt x="9" y="9"/>
                  </a:lnTo>
                  <a:lnTo>
                    <a:pt x="9" y="0"/>
                  </a:lnTo>
                </a:path>
              </a:pathLst>
            </a:custGeom>
            <a:noFill/>
            <a:ln w="17463">
              <a:solidFill>
                <a:srgbClr val="000000"/>
              </a:solidFill>
              <a:prstDash val="solid"/>
              <a:round/>
              <a:headEnd/>
              <a:tailEnd/>
            </a:ln>
          </p:spPr>
          <p:txBody>
            <a:bodyPr/>
            <a:lstStyle/>
            <a:p>
              <a:endParaRPr lang="en-US"/>
            </a:p>
          </p:txBody>
        </p:sp>
        <p:sp>
          <p:nvSpPr>
            <p:cNvPr id="72750" name="Line 52"/>
            <p:cNvSpPr>
              <a:spLocks noChangeShapeType="1"/>
            </p:cNvSpPr>
            <p:nvPr/>
          </p:nvSpPr>
          <p:spPr bwMode="auto">
            <a:xfrm flipV="1">
              <a:off x="2735" y="2893"/>
              <a:ext cx="1" cy="224"/>
            </a:xfrm>
            <a:prstGeom prst="line">
              <a:avLst/>
            </a:prstGeom>
            <a:noFill/>
            <a:ln w="17463">
              <a:solidFill>
                <a:srgbClr val="000000"/>
              </a:solidFill>
              <a:round/>
              <a:headEnd/>
              <a:tailEnd/>
            </a:ln>
          </p:spPr>
          <p:txBody>
            <a:bodyPr/>
            <a:lstStyle/>
            <a:p>
              <a:endParaRPr lang="en-US"/>
            </a:p>
          </p:txBody>
        </p:sp>
        <p:sp>
          <p:nvSpPr>
            <p:cNvPr id="72751" name="Freeform 53"/>
            <p:cNvSpPr>
              <a:spLocks/>
            </p:cNvSpPr>
            <p:nvPr/>
          </p:nvSpPr>
          <p:spPr bwMode="auto">
            <a:xfrm>
              <a:off x="2377" y="3083"/>
              <a:ext cx="805" cy="112"/>
            </a:xfrm>
            <a:custGeom>
              <a:avLst/>
              <a:gdLst>
                <a:gd name="T0" fmla="*/ 0 w 72"/>
                <a:gd name="T1" fmla="*/ 10 h 10"/>
                <a:gd name="T2" fmla="*/ 4 w 72"/>
                <a:gd name="T3" fmla="*/ 6 h 10"/>
                <a:gd name="T4" fmla="*/ 8 w 72"/>
                <a:gd name="T5" fmla="*/ 3 h 10"/>
                <a:gd name="T6" fmla="*/ 11 w 72"/>
                <a:gd name="T7" fmla="*/ 1 h 10"/>
                <a:gd name="T8" fmla="*/ 14 w 72"/>
                <a:gd name="T9" fmla="*/ 0 h 10"/>
                <a:gd name="T10" fmla="*/ 17 w 72"/>
                <a:gd name="T11" fmla="*/ 0 h 10"/>
                <a:gd name="T12" fmla="*/ 21 w 72"/>
                <a:gd name="T13" fmla="*/ 0 h 10"/>
                <a:gd name="T14" fmla="*/ 26 w 72"/>
                <a:gd name="T15" fmla="*/ 2 h 10"/>
                <a:gd name="T16" fmla="*/ 33 w 72"/>
                <a:gd name="T17" fmla="*/ 4 h 10"/>
                <a:gd name="T18" fmla="*/ 40 w 72"/>
                <a:gd name="T19" fmla="*/ 6 h 10"/>
                <a:gd name="T20" fmla="*/ 46 w 72"/>
                <a:gd name="T21" fmla="*/ 7 h 10"/>
                <a:gd name="T22" fmla="*/ 50 w 72"/>
                <a:gd name="T23" fmla="*/ 8 h 10"/>
                <a:gd name="T24" fmla="*/ 54 w 72"/>
                <a:gd name="T25" fmla="*/ 8 h 10"/>
                <a:gd name="T26" fmla="*/ 57 w 72"/>
                <a:gd name="T27" fmla="*/ 7 h 10"/>
                <a:gd name="T28" fmla="*/ 61 w 72"/>
                <a:gd name="T29" fmla="*/ 6 h 10"/>
                <a:gd name="T30" fmla="*/ 66 w 72"/>
                <a:gd name="T31" fmla="*/ 4 h 10"/>
                <a:gd name="T32" fmla="*/ 72 w 72"/>
                <a:gd name="T33" fmla="*/ 1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10"/>
                <a:gd name="T53" fmla="*/ 72 w 72"/>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10">
                  <a:moveTo>
                    <a:pt x="0" y="10"/>
                  </a:moveTo>
                  <a:lnTo>
                    <a:pt x="4" y="6"/>
                  </a:lnTo>
                  <a:lnTo>
                    <a:pt x="8" y="3"/>
                  </a:lnTo>
                  <a:lnTo>
                    <a:pt x="11" y="1"/>
                  </a:lnTo>
                  <a:lnTo>
                    <a:pt x="14" y="0"/>
                  </a:lnTo>
                  <a:lnTo>
                    <a:pt x="17" y="0"/>
                  </a:lnTo>
                  <a:lnTo>
                    <a:pt x="21" y="0"/>
                  </a:lnTo>
                  <a:lnTo>
                    <a:pt x="26" y="2"/>
                  </a:lnTo>
                  <a:lnTo>
                    <a:pt x="33" y="4"/>
                  </a:lnTo>
                  <a:lnTo>
                    <a:pt x="40" y="6"/>
                  </a:lnTo>
                  <a:lnTo>
                    <a:pt x="46" y="7"/>
                  </a:lnTo>
                  <a:lnTo>
                    <a:pt x="50" y="8"/>
                  </a:lnTo>
                  <a:lnTo>
                    <a:pt x="54" y="8"/>
                  </a:lnTo>
                  <a:lnTo>
                    <a:pt x="57" y="7"/>
                  </a:lnTo>
                  <a:lnTo>
                    <a:pt x="61" y="6"/>
                  </a:lnTo>
                  <a:lnTo>
                    <a:pt x="66" y="4"/>
                  </a:lnTo>
                  <a:lnTo>
                    <a:pt x="72" y="1"/>
                  </a:lnTo>
                </a:path>
              </a:pathLst>
            </a:custGeom>
            <a:noFill/>
            <a:ln w="17463">
              <a:solidFill>
                <a:srgbClr val="000000"/>
              </a:solidFill>
              <a:prstDash val="solid"/>
              <a:round/>
              <a:headEnd/>
              <a:tailEnd/>
            </a:ln>
          </p:spPr>
          <p:txBody>
            <a:bodyPr/>
            <a:lstStyle/>
            <a:p>
              <a:endParaRPr lang="en-US"/>
            </a:p>
          </p:txBody>
        </p:sp>
      </p:grpSp>
      <p:sp>
        <p:nvSpPr>
          <p:cNvPr id="72723" name="Text Box 55"/>
          <p:cNvSpPr txBox="1">
            <a:spLocks noChangeArrowheads="1"/>
          </p:cNvSpPr>
          <p:nvPr/>
        </p:nvSpPr>
        <p:spPr bwMode="auto">
          <a:xfrm>
            <a:off x="730250" y="4659313"/>
            <a:ext cx="7845425" cy="1739900"/>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DMA controller connects a high-speed network to the computer bus. </a:t>
            </a:r>
          </a:p>
          <a:p>
            <a:pPr>
              <a:buFontTx/>
              <a:buChar char="•"/>
            </a:pPr>
            <a:r>
              <a:rPr lang="en-US" i="1">
                <a:latin typeface="Constantia" pitchFamily="18" charset="0"/>
              </a:rPr>
              <a:t>Disk controller, which controls two disks also has DMA capability. It provides two</a:t>
            </a:r>
          </a:p>
          <a:p>
            <a:r>
              <a:rPr lang="en-US" i="1">
                <a:latin typeface="Constantia" pitchFamily="18" charset="0"/>
              </a:rPr>
              <a:t> DMA channels. </a:t>
            </a:r>
          </a:p>
          <a:p>
            <a:pPr>
              <a:buFontTx/>
              <a:buChar char="•"/>
            </a:pPr>
            <a:r>
              <a:rPr lang="en-US" i="1">
                <a:latin typeface="Constantia" pitchFamily="18" charset="0"/>
              </a:rPr>
              <a:t>It can perform two independent DMA operations, as if each disk has its own DMA </a:t>
            </a:r>
          </a:p>
          <a:p>
            <a:r>
              <a:rPr lang="en-US" i="1">
                <a:latin typeface="Constantia" pitchFamily="18" charset="0"/>
              </a:rPr>
              <a:t> controller. The registers to store the memory address, word count and status and </a:t>
            </a:r>
          </a:p>
          <a:p>
            <a:r>
              <a:rPr lang="en-US" i="1">
                <a:latin typeface="Constantia" pitchFamily="18" charset="0"/>
              </a:rPr>
              <a:t>control information are duplicated.</a:t>
            </a:r>
          </a:p>
        </p:txBody>
      </p:sp>
      <p:sp>
        <p:nvSpPr>
          <p:cNvPr id="72724" name="Rectangle 38"/>
          <p:cNvSpPr>
            <a:spLocks noChangeArrowheads="1"/>
          </p:cNvSpPr>
          <p:nvPr/>
        </p:nvSpPr>
        <p:spPr bwMode="auto">
          <a:xfrm>
            <a:off x="3962400" y="3763963"/>
            <a:ext cx="650875" cy="400050"/>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Network</a:t>
            </a:r>
          </a:p>
          <a:p>
            <a:r>
              <a:rPr lang="en-US" sz="1300">
                <a:solidFill>
                  <a:srgbClr val="000000"/>
                </a:solidFill>
                <a:latin typeface="Nimbus Roman No9 L"/>
              </a:rPr>
              <a:t>Interface</a:t>
            </a:r>
            <a:endParaRPr lang="en-US" sz="2400">
              <a:latin typeface="Constantia"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304800" y="381000"/>
            <a:ext cx="8229600" cy="1143000"/>
          </a:xfrm>
        </p:spPr>
        <p:txBody>
          <a:bodyPr/>
          <a:lstStyle/>
          <a:p>
            <a:r>
              <a:rPr lang="en-US" smtClean="0"/>
              <a:t>Direct Memory Access (contd..)</a:t>
            </a:r>
          </a:p>
        </p:txBody>
      </p:sp>
      <p:sp>
        <p:nvSpPr>
          <p:cNvPr id="401411" name="Rectangle 3"/>
          <p:cNvSpPr>
            <a:spLocks noGrp="1" noChangeArrowheads="1"/>
          </p:cNvSpPr>
          <p:nvPr>
            <p:ph type="body" idx="1"/>
          </p:nvPr>
        </p:nvSpPr>
        <p:spPr/>
        <p:txBody>
          <a:bodyPr>
            <a:normAutofit fontScale="92500"/>
          </a:bodyPr>
          <a:lstStyle/>
          <a:p>
            <a:pPr marL="274320" indent="-274320" fontAlgn="auto">
              <a:spcAft>
                <a:spcPts val="0"/>
              </a:spcAft>
              <a:buClr>
                <a:schemeClr val="accent3"/>
              </a:buClr>
              <a:buFont typeface="Wingdings 2"/>
              <a:buChar char=""/>
              <a:defRPr/>
            </a:pPr>
            <a:r>
              <a:rPr lang="en-US" dirty="0">
                <a:solidFill>
                  <a:schemeClr val="accent2"/>
                </a:solidFill>
              </a:rPr>
              <a:t>Processor and DMA controllers have to use the bus in an interwoven fashion to access the memory.</a:t>
            </a:r>
            <a:r>
              <a:rPr lang="en-US" dirty="0"/>
              <a:t> </a:t>
            </a:r>
          </a:p>
          <a:p>
            <a:pPr marL="640080" lvl="1" indent="-246888" fontAlgn="auto">
              <a:spcAft>
                <a:spcPts val="0"/>
              </a:spcAft>
              <a:buFont typeface="Wingdings 2"/>
              <a:buChar char=""/>
              <a:defRPr/>
            </a:pPr>
            <a:r>
              <a:rPr lang="en-US" sz="1800" dirty="0"/>
              <a:t>DMA devices are given higher priority than the processor to access the bus. </a:t>
            </a:r>
          </a:p>
          <a:p>
            <a:pPr marL="640080" lvl="1" indent="-246888" fontAlgn="auto">
              <a:spcAft>
                <a:spcPts val="0"/>
              </a:spcAft>
              <a:buFont typeface="Wingdings 2"/>
              <a:buChar char=""/>
              <a:defRPr/>
            </a:pPr>
            <a:r>
              <a:rPr lang="en-US" sz="1800" dirty="0"/>
              <a:t>Among different DMA devices, high priority is given to high-speed peripherals such as a disk or a graphics display device.</a:t>
            </a:r>
          </a:p>
          <a:p>
            <a:pPr marL="274320" indent="-274320" fontAlgn="auto">
              <a:spcAft>
                <a:spcPts val="0"/>
              </a:spcAft>
              <a:buClr>
                <a:schemeClr val="accent3"/>
              </a:buClr>
              <a:buFont typeface="Wingdings 2"/>
              <a:buChar char=""/>
              <a:defRPr/>
            </a:pPr>
            <a:r>
              <a:rPr lang="en-US" dirty="0"/>
              <a:t>Processor originates most memory access cycles on the bus.</a:t>
            </a:r>
            <a:r>
              <a:rPr lang="en-US" sz="1800" dirty="0"/>
              <a:t> </a:t>
            </a:r>
          </a:p>
          <a:p>
            <a:pPr marL="640080" lvl="1" indent="-246888" fontAlgn="auto">
              <a:spcAft>
                <a:spcPts val="0"/>
              </a:spcAft>
              <a:buFont typeface="Wingdings 2"/>
              <a:buChar char=""/>
              <a:defRPr/>
            </a:pPr>
            <a:r>
              <a:rPr lang="en-US" sz="1800" dirty="0">
                <a:solidFill>
                  <a:srgbClr val="CC3300"/>
                </a:solidFill>
              </a:rPr>
              <a:t>DMA controller can be said to “steal” memory access cycles from the bus. This interweaving technique is called as </a:t>
            </a:r>
            <a:r>
              <a:rPr lang="en-US" sz="1800" u="sng" dirty="0">
                <a:solidFill>
                  <a:srgbClr val="CC3300"/>
                </a:solidFill>
              </a:rPr>
              <a:t>“cycle stealing”.</a:t>
            </a:r>
          </a:p>
          <a:p>
            <a:pPr marL="274320" indent="-274320" fontAlgn="auto">
              <a:spcAft>
                <a:spcPts val="0"/>
              </a:spcAft>
              <a:buClr>
                <a:schemeClr val="accent3"/>
              </a:buClr>
              <a:buFont typeface="Wingdings 2"/>
              <a:buChar char=""/>
              <a:defRPr/>
            </a:pPr>
            <a:r>
              <a:rPr lang="en-US" dirty="0">
                <a:solidFill>
                  <a:srgbClr val="CC3300"/>
                </a:solidFill>
              </a:rPr>
              <a:t>An alternate approach is the provide a DMA controller an exclusive capability to initiate transfers on the bus, and hence exclusive access to the main memory. This is known as the </a:t>
            </a:r>
            <a:r>
              <a:rPr lang="en-US" u="sng" dirty="0">
                <a:solidFill>
                  <a:srgbClr val="CC3300"/>
                </a:solidFill>
              </a:rPr>
              <a:t>block or burst mode</a:t>
            </a:r>
            <a:r>
              <a:rPr lang="en-US" dirty="0">
                <a:solidFill>
                  <a:srgbClr val="CC33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04800" y="304800"/>
            <a:ext cx="8305800" cy="990600"/>
          </a:xfrm>
        </p:spPr>
        <p:txBody>
          <a:bodyPr/>
          <a:lstStyle/>
          <a:p>
            <a:pPr fontAlgn="auto">
              <a:spcAft>
                <a:spcPts val="0"/>
              </a:spcAft>
              <a:defRPr/>
            </a:pPr>
            <a:r>
              <a:rPr lang="en-US" dirty="0"/>
              <a:t>Accessing I/O devices (contd..)</a:t>
            </a:r>
          </a:p>
        </p:txBody>
      </p:sp>
      <p:grpSp>
        <p:nvGrpSpPr>
          <p:cNvPr id="20482" name="Group 57"/>
          <p:cNvGrpSpPr>
            <a:grpSpLocks/>
          </p:cNvGrpSpPr>
          <p:nvPr/>
        </p:nvGrpSpPr>
        <p:grpSpPr bwMode="auto">
          <a:xfrm>
            <a:off x="1258888" y="1300163"/>
            <a:ext cx="6635750" cy="2738437"/>
            <a:chOff x="793" y="910"/>
            <a:chExt cx="4180" cy="1725"/>
          </a:xfrm>
        </p:grpSpPr>
        <p:sp>
          <p:nvSpPr>
            <p:cNvPr id="20484" name="Rectangle 4"/>
            <p:cNvSpPr>
              <a:spLocks noChangeArrowheads="1"/>
            </p:cNvSpPr>
            <p:nvPr/>
          </p:nvSpPr>
          <p:spPr bwMode="auto">
            <a:xfrm>
              <a:off x="1345" y="1523"/>
              <a:ext cx="2750" cy="700"/>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20485" name="Rectangle 5"/>
            <p:cNvSpPr>
              <a:spLocks noChangeArrowheads="1"/>
            </p:cNvSpPr>
            <p:nvPr/>
          </p:nvSpPr>
          <p:spPr bwMode="auto">
            <a:xfrm>
              <a:off x="1345" y="1523"/>
              <a:ext cx="2750" cy="700"/>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20486" name="Freeform 6"/>
            <p:cNvSpPr>
              <a:spLocks/>
            </p:cNvSpPr>
            <p:nvPr/>
          </p:nvSpPr>
          <p:spPr bwMode="auto">
            <a:xfrm>
              <a:off x="3482" y="1609"/>
              <a:ext cx="24" cy="73"/>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9050">
              <a:solidFill>
                <a:srgbClr val="000000"/>
              </a:solidFill>
              <a:prstDash val="solid"/>
              <a:round/>
              <a:headEnd/>
              <a:tailEnd/>
            </a:ln>
          </p:spPr>
          <p:txBody>
            <a:bodyPr/>
            <a:lstStyle/>
            <a:p>
              <a:endParaRPr lang="en-US"/>
            </a:p>
          </p:txBody>
        </p:sp>
        <p:sp>
          <p:nvSpPr>
            <p:cNvPr id="20487" name="Freeform 7"/>
            <p:cNvSpPr>
              <a:spLocks/>
            </p:cNvSpPr>
            <p:nvPr/>
          </p:nvSpPr>
          <p:spPr bwMode="auto">
            <a:xfrm>
              <a:off x="3482" y="1609"/>
              <a:ext cx="24" cy="73"/>
            </a:xfrm>
            <a:custGeom>
              <a:avLst/>
              <a:gdLst>
                <a:gd name="T0" fmla="*/ 0 w 24"/>
                <a:gd name="T1" fmla="*/ 0 h 73"/>
                <a:gd name="T2" fmla="*/ 12 w 24"/>
                <a:gd name="T3" fmla="*/ 73 h 73"/>
                <a:gd name="T4" fmla="*/ 24 w 24"/>
                <a:gd name="T5" fmla="*/ 0 h 73"/>
                <a:gd name="T6" fmla="*/ 12 w 24"/>
                <a:gd name="T7" fmla="*/ 0 h 73"/>
                <a:gd name="T8" fmla="*/ 0 w 24"/>
                <a:gd name="T9" fmla="*/ 0 h 73"/>
                <a:gd name="T10" fmla="*/ 0 60000 65536"/>
                <a:gd name="T11" fmla="*/ 0 60000 65536"/>
                <a:gd name="T12" fmla="*/ 0 60000 65536"/>
                <a:gd name="T13" fmla="*/ 0 60000 65536"/>
                <a:gd name="T14" fmla="*/ 0 60000 65536"/>
                <a:gd name="T15" fmla="*/ 0 w 24"/>
                <a:gd name="T16" fmla="*/ 0 h 73"/>
                <a:gd name="T17" fmla="*/ 24 w 24"/>
                <a:gd name="T18" fmla="*/ 73 h 73"/>
              </a:gdLst>
              <a:ahLst/>
              <a:cxnLst>
                <a:cxn ang="T10">
                  <a:pos x="T0" y="T1"/>
                </a:cxn>
                <a:cxn ang="T11">
                  <a:pos x="T2" y="T3"/>
                </a:cxn>
                <a:cxn ang="T12">
                  <a:pos x="T4" y="T5"/>
                </a:cxn>
                <a:cxn ang="T13">
                  <a:pos x="T6" y="T7"/>
                </a:cxn>
                <a:cxn ang="T14">
                  <a:pos x="T8" y="T9"/>
                </a:cxn>
              </a:cxnLst>
              <a:rect l="T15" t="T16" r="T17" b="T18"/>
              <a:pathLst>
                <a:path w="24" h="73">
                  <a:moveTo>
                    <a:pt x="0" y="0"/>
                  </a:moveTo>
                  <a:lnTo>
                    <a:pt x="12" y="73"/>
                  </a:lnTo>
                  <a:lnTo>
                    <a:pt x="24"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0488" name="Freeform 8"/>
            <p:cNvSpPr>
              <a:spLocks/>
            </p:cNvSpPr>
            <p:nvPr/>
          </p:nvSpPr>
          <p:spPr bwMode="auto">
            <a:xfrm>
              <a:off x="3482" y="1159"/>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20489" name="Freeform 9"/>
            <p:cNvSpPr>
              <a:spLocks/>
            </p:cNvSpPr>
            <p:nvPr/>
          </p:nvSpPr>
          <p:spPr bwMode="auto">
            <a:xfrm>
              <a:off x="3482" y="1159"/>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a:p>
          </p:txBody>
        </p:sp>
        <p:sp>
          <p:nvSpPr>
            <p:cNvPr id="20490" name="Line 10"/>
            <p:cNvSpPr>
              <a:spLocks noChangeShapeType="1"/>
            </p:cNvSpPr>
            <p:nvPr/>
          </p:nvSpPr>
          <p:spPr bwMode="auto">
            <a:xfrm>
              <a:off x="3494" y="1240"/>
              <a:ext cx="1" cy="379"/>
            </a:xfrm>
            <a:prstGeom prst="line">
              <a:avLst/>
            </a:prstGeom>
            <a:noFill/>
            <a:ln w="19050">
              <a:solidFill>
                <a:srgbClr val="000000"/>
              </a:solidFill>
              <a:round/>
              <a:headEnd/>
              <a:tailEnd/>
            </a:ln>
          </p:spPr>
          <p:txBody>
            <a:bodyPr/>
            <a:lstStyle/>
            <a:p>
              <a:endParaRPr lang="en-US"/>
            </a:p>
          </p:txBody>
        </p:sp>
        <p:sp>
          <p:nvSpPr>
            <p:cNvPr id="20491" name="Freeform 14"/>
            <p:cNvSpPr>
              <a:spLocks/>
            </p:cNvSpPr>
            <p:nvPr/>
          </p:nvSpPr>
          <p:spPr bwMode="auto">
            <a:xfrm>
              <a:off x="1800"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p:spPr>
          <p:txBody>
            <a:bodyPr/>
            <a:lstStyle/>
            <a:p>
              <a:endParaRPr lang="en-US"/>
            </a:p>
          </p:txBody>
        </p:sp>
        <p:sp>
          <p:nvSpPr>
            <p:cNvPr id="20492" name="Freeform 15"/>
            <p:cNvSpPr>
              <a:spLocks/>
            </p:cNvSpPr>
            <p:nvPr/>
          </p:nvSpPr>
          <p:spPr bwMode="auto">
            <a:xfrm>
              <a:off x="1800"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0493" name="Line 16"/>
            <p:cNvSpPr>
              <a:spLocks noChangeShapeType="1"/>
            </p:cNvSpPr>
            <p:nvPr/>
          </p:nvSpPr>
          <p:spPr bwMode="auto">
            <a:xfrm flipV="1">
              <a:off x="1812" y="1010"/>
              <a:ext cx="1" cy="587"/>
            </a:xfrm>
            <a:prstGeom prst="line">
              <a:avLst/>
            </a:prstGeom>
            <a:noFill/>
            <a:ln w="19050">
              <a:solidFill>
                <a:srgbClr val="000000"/>
              </a:solidFill>
              <a:round/>
              <a:headEnd/>
              <a:tailEnd/>
            </a:ln>
          </p:spPr>
          <p:txBody>
            <a:bodyPr/>
            <a:lstStyle/>
            <a:p>
              <a:endParaRPr lang="en-US"/>
            </a:p>
          </p:txBody>
        </p:sp>
        <p:sp>
          <p:nvSpPr>
            <p:cNvPr id="20494" name="Freeform 17"/>
            <p:cNvSpPr>
              <a:spLocks/>
            </p:cNvSpPr>
            <p:nvPr/>
          </p:nvSpPr>
          <p:spPr bwMode="auto">
            <a:xfrm>
              <a:off x="2573"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p:spPr>
          <p:txBody>
            <a:bodyPr/>
            <a:lstStyle/>
            <a:p>
              <a:endParaRPr lang="en-US"/>
            </a:p>
          </p:txBody>
        </p:sp>
        <p:sp>
          <p:nvSpPr>
            <p:cNvPr id="20495" name="Freeform 18"/>
            <p:cNvSpPr>
              <a:spLocks/>
            </p:cNvSpPr>
            <p:nvPr/>
          </p:nvSpPr>
          <p:spPr bwMode="auto">
            <a:xfrm>
              <a:off x="2573"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0496" name="Freeform 19"/>
            <p:cNvSpPr>
              <a:spLocks/>
            </p:cNvSpPr>
            <p:nvPr/>
          </p:nvSpPr>
          <p:spPr bwMode="auto">
            <a:xfrm>
              <a:off x="2573" y="1298"/>
              <a:ext cx="37" cy="73"/>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p:spPr>
          <p:txBody>
            <a:bodyPr/>
            <a:lstStyle/>
            <a:p>
              <a:endParaRPr lang="en-US"/>
            </a:p>
          </p:txBody>
        </p:sp>
        <p:sp>
          <p:nvSpPr>
            <p:cNvPr id="20497" name="Freeform 20"/>
            <p:cNvSpPr>
              <a:spLocks/>
            </p:cNvSpPr>
            <p:nvPr/>
          </p:nvSpPr>
          <p:spPr bwMode="auto">
            <a:xfrm>
              <a:off x="2573" y="1298"/>
              <a:ext cx="37" cy="73"/>
            </a:xfrm>
            <a:custGeom>
              <a:avLst/>
              <a:gdLst>
                <a:gd name="T0" fmla="*/ 37 w 37"/>
                <a:gd name="T1" fmla="*/ 73 h 73"/>
                <a:gd name="T2" fmla="*/ 12 w 37"/>
                <a:gd name="T3" fmla="*/ 0 h 73"/>
                <a:gd name="T4" fmla="*/ 0 w 37"/>
                <a:gd name="T5" fmla="*/ 73 h 73"/>
                <a:gd name="T6" fmla="*/ 12 w 37"/>
                <a:gd name="T7" fmla="*/ 73 h 73"/>
                <a:gd name="T8" fmla="*/ 37 w 37"/>
                <a:gd name="T9" fmla="*/ 73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37" y="73"/>
                  </a:moveTo>
                  <a:lnTo>
                    <a:pt x="12" y="0"/>
                  </a:lnTo>
                  <a:lnTo>
                    <a:pt x="0" y="73"/>
                  </a:lnTo>
                  <a:lnTo>
                    <a:pt x="12" y="73"/>
                  </a:lnTo>
                  <a:lnTo>
                    <a:pt x="37" y="73"/>
                  </a:lnTo>
                  <a:close/>
                </a:path>
              </a:pathLst>
            </a:custGeom>
            <a:solidFill>
              <a:srgbClr val="000000"/>
            </a:solidFill>
            <a:ln w="0">
              <a:solidFill>
                <a:srgbClr val="000000"/>
              </a:solidFill>
              <a:prstDash val="solid"/>
              <a:round/>
              <a:headEnd/>
              <a:tailEnd/>
            </a:ln>
          </p:spPr>
          <p:txBody>
            <a:bodyPr/>
            <a:lstStyle/>
            <a:p>
              <a:endParaRPr lang="en-US"/>
            </a:p>
          </p:txBody>
        </p:sp>
        <p:sp>
          <p:nvSpPr>
            <p:cNvPr id="20498" name="Line 21"/>
            <p:cNvSpPr>
              <a:spLocks noChangeShapeType="1"/>
            </p:cNvSpPr>
            <p:nvPr/>
          </p:nvSpPr>
          <p:spPr bwMode="auto">
            <a:xfrm>
              <a:off x="2585" y="1371"/>
              <a:ext cx="1" cy="230"/>
            </a:xfrm>
            <a:prstGeom prst="line">
              <a:avLst/>
            </a:prstGeom>
            <a:noFill/>
            <a:ln w="19050">
              <a:solidFill>
                <a:srgbClr val="000000"/>
              </a:solidFill>
              <a:round/>
              <a:headEnd/>
              <a:tailEnd/>
            </a:ln>
          </p:spPr>
          <p:txBody>
            <a:bodyPr/>
            <a:lstStyle/>
            <a:p>
              <a:endParaRPr lang="en-US"/>
            </a:p>
          </p:txBody>
        </p:sp>
        <p:sp>
          <p:nvSpPr>
            <p:cNvPr id="20499" name="Rectangle 22"/>
            <p:cNvSpPr>
              <a:spLocks noChangeArrowheads="1"/>
            </p:cNvSpPr>
            <p:nvPr/>
          </p:nvSpPr>
          <p:spPr bwMode="auto">
            <a:xfrm>
              <a:off x="4353" y="1731"/>
              <a:ext cx="1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2400">
                <a:latin typeface="Constantia" pitchFamily="18" charset="0"/>
              </a:endParaRPr>
            </a:p>
          </p:txBody>
        </p:sp>
        <p:sp>
          <p:nvSpPr>
            <p:cNvPr id="20500" name="Rectangle 27"/>
            <p:cNvSpPr>
              <a:spLocks noChangeArrowheads="1"/>
            </p:cNvSpPr>
            <p:nvPr/>
          </p:nvSpPr>
          <p:spPr bwMode="auto">
            <a:xfrm>
              <a:off x="4353" y="1854"/>
              <a:ext cx="11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int</a:t>
              </a:r>
              <a:endParaRPr lang="en-US" sz="2400">
                <a:latin typeface="Constantia" pitchFamily="18" charset="0"/>
              </a:endParaRPr>
            </a:p>
          </p:txBody>
        </p:sp>
        <p:sp>
          <p:nvSpPr>
            <p:cNvPr id="20501" name="Rectangle 28"/>
            <p:cNvSpPr>
              <a:spLocks noChangeArrowheads="1"/>
            </p:cNvSpPr>
            <p:nvPr/>
          </p:nvSpPr>
          <p:spPr bwMode="auto">
            <a:xfrm>
              <a:off x="4464" y="1854"/>
              <a:ext cx="27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erface</a:t>
              </a:r>
              <a:endParaRPr lang="en-US" sz="2400">
                <a:latin typeface="Constantia" pitchFamily="18" charset="0"/>
              </a:endParaRPr>
            </a:p>
          </p:txBody>
        </p:sp>
        <p:sp>
          <p:nvSpPr>
            <p:cNvPr id="20502" name="Freeform 29"/>
            <p:cNvSpPr>
              <a:spLocks/>
            </p:cNvSpPr>
            <p:nvPr/>
          </p:nvSpPr>
          <p:spPr bwMode="auto">
            <a:xfrm>
              <a:off x="4194" y="1510"/>
              <a:ext cx="73" cy="356"/>
            </a:xfrm>
            <a:custGeom>
              <a:avLst/>
              <a:gdLst>
                <a:gd name="T0" fmla="*/ 0 w 6"/>
                <a:gd name="T1" fmla="*/ 0 h 29"/>
                <a:gd name="T2" fmla="*/ 1 w 6"/>
                <a:gd name="T3" fmla="*/ 1 h 29"/>
                <a:gd name="T4" fmla="*/ 2 w 6"/>
                <a:gd name="T5" fmla="*/ 1 h 29"/>
                <a:gd name="T6" fmla="*/ 2 w 6"/>
                <a:gd name="T7" fmla="*/ 2 h 29"/>
                <a:gd name="T8" fmla="*/ 2 w 6"/>
                <a:gd name="T9" fmla="*/ 3 h 29"/>
                <a:gd name="T10" fmla="*/ 2 w 6"/>
                <a:gd name="T11" fmla="*/ 3 h 29"/>
                <a:gd name="T12" fmla="*/ 2 w 6"/>
                <a:gd name="T13" fmla="*/ 11 h 29"/>
                <a:gd name="T14" fmla="*/ 2 w 6"/>
                <a:gd name="T15" fmla="*/ 15 h 29"/>
                <a:gd name="T16" fmla="*/ 2 w 6"/>
                <a:gd name="T17" fmla="*/ 18 h 29"/>
                <a:gd name="T18" fmla="*/ 2 w 6"/>
                <a:gd name="T19" fmla="*/ 26 h 29"/>
                <a:gd name="T20" fmla="*/ 2 w 6"/>
                <a:gd name="T21" fmla="*/ 27 h 29"/>
                <a:gd name="T22" fmla="*/ 2 w 6"/>
                <a:gd name="T23" fmla="*/ 27 h 29"/>
                <a:gd name="T24" fmla="*/ 2 w 6"/>
                <a:gd name="T25" fmla="*/ 28 h 29"/>
                <a:gd name="T26" fmla="*/ 3 w 6"/>
                <a:gd name="T27" fmla="*/ 28 h 29"/>
                <a:gd name="T28" fmla="*/ 6 w 6"/>
                <a:gd name="T29" fmla="*/ 29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9"/>
                <a:gd name="T47" fmla="*/ 6 w 6"/>
                <a:gd name="T48" fmla="*/ 29 h 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9">
                  <a:moveTo>
                    <a:pt x="0" y="0"/>
                  </a:moveTo>
                  <a:lnTo>
                    <a:pt x="1" y="1"/>
                  </a:lnTo>
                  <a:lnTo>
                    <a:pt x="2" y="1"/>
                  </a:lnTo>
                  <a:lnTo>
                    <a:pt x="2" y="2"/>
                  </a:lnTo>
                  <a:lnTo>
                    <a:pt x="2" y="3"/>
                  </a:lnTo>
                  <a:lnTo>
                    <a:pt x="2" y="11"/>
                  </a:lnTo>
                  <a:lnTo>
                    <a:pt x="2" y="15"/>
                  </a:lnTo>
                  <a:lnTo>
                    <a:pt x="2" y="18"/>
                  </a:lnTo>
                  <a:lnTo>
                    <a:pt x="2" y="26"/>
                  </a:lnTo>
                  <a:lnTo>
                    <a:pt x="2" y="27"/>
                  </a:lnTo>
                  <a:lnTo>
                    <a:pt x="2" y="28"/>
                  </a:lnTo>
                  <a:lnTo>
                    <a:pt x="3" y="28"/>
                  </a:lnTo>
                  <a:lnTo>
                    <a:pt x="6" y="29"/>
                  </a:lnTo>
                </a:path>
              </a:pathLst>
            </a:custGeom>
            <a:noFill/>
            <a:ln w="19050">
              <a:solidFill>
                <a:srgbClr val="000000"/>
              </a:solidFill>
              <a:prstDash val="solid"/>
              <a:round/>
              <a:headEnd/>
              <a:tailEnd/>
            </a:ln>
          </p:spPr>
          <p:txBody>
            <a:bodyPr/>
            <a:lstStyle/>
            <a:p>
              <a:endParaRPr lang="en-US"/>
            </a:p>
          </p:txBody>
        </p:sp>
        <p:sp>
          <p:nvSpPr>
            <p:cNvPr id="20503" name="Freeform 30"/>
            <p:cNvSpPr>
              <a:spLocks/>
            </p:cNvSpPr>
            <p:nvPr/>
          </p:nvSpPr>
          <p:spPr bwMode="auto">
            <a:xfrm>
              <a:off x="4194" y="1866"/>
              <a:ext cx="73" cy="369"/>
            </a:xfrm>
            <a:custGeom>
              <a:avLst/>
              <a:gdLst>
                <a:gd name="T0" fmla="*/ 0 w 6"/>
                <a:gd name="T1" fmla="*/ 30 h 30"/>
                <a:gd name="T2" fmla="*/ 1 w 6"/>
                <a:gd name="T3" fmla="*/ 29 h 30"/>
                <a:gd name="T4" fmla="*/ 2 w 6"/>
                <a:gd name="T5" fmla="*/ 29 h 30"/>
                <a:gd name="T6" fmla="*/ 2 w 6"/>
                <a:gd name="T7" fmla="*/ 28 h 30"/>
                <a:gd name="T8" fmla="*/ 2 w 6"/>
                <a:gd name="T9" fmla="*/ 27 h 30"/>
                <a:gd name="T10" fmla="*/ 2 w 6"/>
                <a:gd name="T11" fmla="*/ 27 h 30"/>
                <a:gd name="T12" fmla="*/ 2 w 6"/>
                <a:gd name="T13" fmla="*/ 19 h 30"/>
                <a:gd name="T14" fmla="*/ 2 w 6"/>
                <a:gd name="T15" fmla="*/ 15 h 30"/>
                <a:gd name="T16" fmla="*/ 2 w 6"/>
                <a:gd name="T17" fmla="*/ 12 h 30"/>
                <a:gd name="T18" fmla="*/ 2 w 6"/>
                <a:gd name="T19" fmla="*/ 4 h 30"/>
                <a:gd name="T20" fmla="*/ 2 w 6"/>
                <a:gd name="T21" fmla="*/ 3 h 30"/>
                <a:gd name="T22" fmla="*/ 2 w 6"/>
                <a:gd name="T23" fmla="*/ 3 h 30"/>
                <a:gd name="T24" fmla="*/ 2 w 6"/>
                <a:gd name="T25" fmla="*/ 2 h 30"/>
                <a:gd name="T26" fmla="*/ 3 w 6"/>
                <a:gd name="T27" fmla="*/ 2 h 30"/>
                <a:gd name="T28" fmla="*/ 6 w 6"/>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30"/>
                <a:gd name="T47" fmla="*/ 6 w 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30">
                  <a:moveTo>
                    <a:pt x="0" y="30"/>
                  </a:moveTo>
                  <a:lnTo>
                    <a:pt x="1" y="29"/>
                  </a:lnTo>
                  <a:lnTo>
                    <a:pt x="2" y="29"/>
                  </a:lnTo>
                  <a:lnTo>
                    <a:pt x="2" y="28"/>
                  </a:lnTo>
                  <a:lnTo>
                    <a:pt x="2" y="27"/>
                  </a:lnTo>
                  <a:lnTo>
                    <a:pt x="2" y="19"/>
                  </a:lnTo>
                  <a:lnTo>
                    <a:pt x="2" y="15"/>
                  </a:lnTo>
                  <a:lnTo>
                    <a:pt x="2" y="12"/>
                  </a:lnTo>
                  <a:lnTo>
                    <a:pt x="2" y="4"/>
                  </a:lnTo>
                  <a:lnTo>
                    <a:pt x="2" y="3"/>
                  </a:lnTo>
                  <a:lnTo>
                    <a:pt x="2" y="2"/>
                  </a:lnTo>
                  <a:lnTo>
                    <a:pt x="3" y="2"/>
                  </a:lnTo>
                  <a:lnTo>
                    <a:pt x="6" y="0"/>
                  </a:lnTo>
                </a:path>
              </a:pathLst>
            </a:custGeom>
            <a:noFill/>
            <a:ln w="19050">
              <a:solidFill>
                <a:srgbClr val="000000"/>
              </a:solidFill>
              <a:prstDash val="solid"/>
              <a:round/>
              <a:headEnd/>
              <a:tailEnd/>
            </a:ln>
          </p:spPr>
          <p:txBody>
            <a:bodyPr/>
            <a:lstStyle/>
            <a:p>
              <a:endParaRPr lang="en-US"/>
            </a:p>
          </p:txBody>
        </p:sp>
        <p:sp>
          <p:nvSpPr>
            <p:cNvPr id="20504" name="Freeform 31"/>
            <p:cNvSpPr>
              <a:spLocks/>
            </p:cNvSpPr>
            <p:nvPr/>
          </p:nvSpPr>
          <p:spPr bwMode="auto">
            <a:xfrm>
              <a:off x="2573" y="2063"/>
              <a:ext cx="37" cy="74"/>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p:spPr>
          <p:txBody>
            <a:bodyPr/>
            <a:lstStyle/>
            <a:p>
              <a:endParaRPr lang="en-US"/>
            </a:p>
          </p:txBody>
        </p:sp>
        <p:sp>
          <p:nvSpPr>
            <p:cNvPr id="20505" name="Freeform 32"/>
            <p:cNvSpPr>
              <a:spLocks/>
            </p:cNvSpPr>
            <p:nvPr/>
          </p:nvSpPr>
          <p:spPr bwMode="auto">
            <a:xfrm>
              <a:off x="2573" y="2063"/>
              <a:ext cx="37" cy="74"/>
            </a:xfrm>
            <a:custGeom>
              <a:avLst/>
              <a:gdLst>
                <a:gd name="T0" fmla="*/ 37 w 37"/>
                <a:gd name="T1" fmla="*/ 74 h 74"/>
                <a:gd name="T2" fmla="*/ 12 w 37"/>
                <a:gd name="T3" fmla="*/ 0 h 74"/>
                <a:gd name="T4" fmla="*/ 0 w 37"/>
                <a:gd name="T5" fmla="*/ 74 h 74"/>
                <a:gd name="T6" fmla="*/ 12 w 37"/>
                <a:gd name="T7" fmla="*/ 74 h 74"/>
                <a:gd name="T8" fmla="*/ 37 w 37"/>
                <a:gd name="T9" fmla="*/ 74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37" y="74"/>
                  </a:moveTo>
                  <a:lnTo>
                    <a:pt x="12" y="0"/>
                  </a:lnTo>
                  <a:lnTo>
                    <a:pt x="0" y="74"/>
                  </a:lnTo>
                  <a:lnTo>
                    <a:pt x="12" y="74"/>
                  </a:lnTo>
                  <a:lnTo>
                    <a:pt x="37" y="74"/>
                  </a:lnTo>
                  <a:close/>
                </a:path>
              </a:pathLst>
            </a:custGeom>
            <a:solidFill>
              <a:srgbClr val="000000"/>
            </a:solidFill>
            <a:ln w="0">
              <a:solidFill>
                <a:srgbClr val="000000"/>
              </a:solidFill>
              <a:prstDash val="solid"/>
              <a:round/>
              <a:headEnd/>
              <a:tailEnd/>
            </a:ln>
          </p:spPr>
          <p:txBody>
            <a:bodyPr/>
            <a:lstStyle/>
            <a:p>
              <a:endParaRPr lang="en-US"/>
            </a:p>
          </p:txBody>
        </p:sp>
        <p:sp>
          <p:nvSpPr>
            <p:cNvPr id="20506" name="Line 33"/>
            <p:cNvSpPr>
              <a:spLocks noChangeShapeType="1"/>
            </p:cNvSpPr>
            <p:nvPr/>
          </p:nvSpPr>
          <p:spPr bwMode="auto">
            <a:xfrm flipV="1">
              <a:off x="2585" y="2149"/>
              <a:ext cx="1" cy="213"/>
            </a:xfrm>
            <a:prstGeom prst="line">
              <a:avLst/>
            </a:prstGeom>
            <a:noFill/>
            <a:ln w="19050">
              <a:solidFill>
                <a:srgbClr val="000000"/>
              </a:solidFill>
              <a:round/>
              <a:headEnd/>
              <a:tailEnd/>
            </a:ln>
          </p:spPr>
          <p:txBody>
            <a:bodyPr/>
            <a:lstStyle/>
            <a:p>
              <a:endParaRPr lang="en-US"/>
            </a:p>
          </p:txBody>
        </p:sp>
        <p:sp>
          <p:nvSpPr>
            <p:cNvPr id="20507" name="Freeform 34"/>
            <p:cNvSpPr>
              <a:spLocks/>
            </p:cNvSpPr>
            <p:nvPr/>
          </p:nvSpPr>
          <p:spPr bwMode="auto">
            <a:xfrm>
              <a:off x="3482" y="2063"/>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20508" name="Freeform 35"/>
            <p:cNvSpPr>
              <a:spLocks/>
            </p:cNvSpPr>
            <p:nvPr/>
          </p:nvSpPr>
          <p:spPr bwMode="auto">
            <a:xfrm>
              <a:off x="3482" y="2063"/>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a:p>
          </p:txBody>
        </p:sp>
        <p:sp>
          <p:nvSpPr>
            <p:cNvPr id="20509" name="Line 36"/>
            <p:cNvSpPr>
              <a:spLocks noChangeShapeType="1"/>
            </p:cNvSpPr>
            <p:nvPr/>
          </p:nvSpPr>
          <p:spPr bwMode="auto">
            <a:xfrm flipV="1">
              <a:off x="3494" y="2149"/>
              <a:ext cx="1" cy="213"/>
            </a:xfrm>
            <a:prstGeom prst="line">
              <a:avLst/>
            </a:prstGeom>
            <a:noFill/>
            <a:ln w="19050">
              <a:solidFill>
                <a:srgbClr val="000000"/>
              </a:solidFill>
              <a:round/>
              <a:headEnd/>
              <a:tailEnd/>
            </a:ln>
          </p:spPr>
          <p:txBody>
            <a:bodyPr/>
            <a:lstStyle/>
            <a:p>
              <a:endParaRPr lang="en-US"/>
            </a:p>
          </p:txBody>
        </p:sp>
        <p:sp>
          <p:nvSpPr>
            <p:cNvPr id="20510" name="Rectangle 37"/>
            <p:cNvSpPr>
              <a:spLocks noChangeArrowheads="1"/>
            </p:cNvSpPr>
            <p:nvPr/>
          </p:nvSpPr>
          <p:spPr bwMode="auto">
            <a:xfrm>
              <a:off x="2254" y="1695"/>
              <a:ext cx="675"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1" name="Rectangle 38"/>
            <p:cNvSpPr>
              <a:spLocks noChangeArrowheads="1"/>
            </p:cNvSpPr>
            <p:nvPr/>
          </p:nvSpPr>
          <p:spPr bwMode="auto">
            <a:xfrm>
              <a:off x="2254" y="1695"/>
              <a:ext cx="675"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20512" name="Rectangle 39"/>
            <p:cNvSpPr>
              <a:spLocks noChangeArrowheads="1"/>
            </p:cNvSpPr>
            <p:nvPr/>
          </p:nvSpPr>
          <p:spPr bwMode="auto">
            <a:xfrm>
              <a:off x="1505" y="1695"/>
              <a:ext cx="62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3" name="Rectangle 40"/>
            <p:cNvSpPr>
              <a:spLocks noChangeArrowheads="1"/>
            </p:cNvSpPr>
            <p:nvPr/>
          </p:nvSpPr>
          <p:spPr bwMode="auto">
            <a:xfrm>
              <a:off x="1505" y="1695"/>
              <a:ext cx="626"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20514" name="Rectangle 41"/>
            <p:cNvSpPr>
              <a:spLocks noChangeArrowheads="1"/>
            </p:cNvSpPr>
            <p:nvPr/>
          </p:nvSpPr>
          <p:spPr bwMode="auto">
            <a:xfrm>
              <a:off x="3052" y="1695"/>
              <a:ext cx="89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5" name="Rectangle 42"/>
            <p:cNvSpPr>
              <a:spLocks noChangeArrowheads="1"/>
            </p:cNvSpPr>
            <p:nvPr/>
          </p:nvSpPr>
          <p:spPr bwMode="auto">
            <a:xfrm>
              <a:off x="3052" y="1695"/>
              <a:ext cx="896"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20516" name="Rectangle 43"/>
            <p:cNvSpPr>
              <a:spLocks noChangeArrowheads="1"/>
            </p:cNvSpPr>
            <p:nvPr/>
          </p:nvSpPr>
          <p:spPr bwMode="auto">
            <a:xfrm>
              <a:off x="1640" y="1854"/>
              <a:ext cx="3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decoder</a:t>
              </a:r>
              <a:endParaRPr lang="en-US" sz="2400">
                <a:latin typeface="Constantia" pitchFamily="18" charset="0"/>
              </a:endParaRPr>
            </a:p>
          </p:txBody>
        </p:sp>
        <p:sp>
          <p:nvSpPr>
            <p:cNvPr id="20517" name="Rectangle 44"/>
            <p:cNvSpPr>
              <a:spLocks noChangeArrowheads="1"/>
            </p:cNvSpPr>
            <p:nvPr/>
          </p:nvSpPr>
          <p:spPr bwMode="auto">
            <a:xfrm>
              <a:off x="1640" y="1731"/>
              <a:ext cx="3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Address</a:t>
              </a:r>
              <a:endParaRPr lang="en-US" sz="2400">
                <a:latin typeface="Constantia" pitchFamily="18" charset="0"/>
              </a:endParaRPr>
            </a:p>
          </p:txBody>
        </p:sp>
        <p:sp>
          <p:nvSpPr>
            <p:cNvPr id="20518" name="Rectangle 45"/>
            <p:cNvSpPr>
              <a:spLocks noChangeArrowheads="1"/>
            </p:cNvSpPr>
            <p:nvPr/>
          </p:nvSpPr>
          <p:spPr bwMode="auto">
            <a:xfrm>
              <a:off x="3297" y="1731"/>
              <a:ext cx="40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 and</a:t>
              </a:r>
              <a:endParaRPr lang="en-US" sz="2400">
                <a:latin typeface="Constantia" pitchFamily="18" charset="0"/>
              </a:endParaRPr>
            </a:p>
          </p:txBody>
        </p:sp>
        <p:sp>
          <p:nvSpPr>
            <p:cNvPr id="20519" name="Rectangle 46"/>
            <p:cNvSpPr>
              <a:spLocks noChangeArrowheads="1"/>
            </p:cNvSpPr>
            <p:nvPr/>
          </p:nvSpPr>
          <p:spPr bwMode="auto">
            <a:xfrm>
              <a:off x="3175" y="1854"/>
              <a:ext cx="66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status registers</a:t>
              </a:r>
              <a:endParaRPr lang="en-US" sz="2400">
                <a:latin typeface="Constantia" pitchFamily="18" charset="0"/>
              </a:endParaRPr>
            </a:p>
          </p:txBody>
        </p:sp>
        <p:sp>
          <p:nvSpPr>
            <p:cNvPr id="20520" name="Rectangle 47"/>
            <p:cNvSpPr>
              <a:spLocks noChangeArrowheads="1"/>
            </p:cNvSpPr>
            <p:nvPr/>
          </p:nvSpPr>
          <p:spPr bwMode="auto">
            <a:xfrm>
              <a:off x="2426" y="1731"/>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Control</a:t>
              </a:r>
              <a:endParaRPr lang="en-US" sz="2400">
                <a:latin typeface="Constantia" pitchFamily="18" charset="0"/>
              </a:endParaRPr>
            </a:p>
          </p:txBody>
        </p:sp>
        <p:sp>
          <p:nvSpPr>
            <p:cNvPr id="20521" name="Rectangle 48"/>
            <p:cNvSpPr>
              <a:spLocks noChangeArrowheads="1"/>
            </p:cNvSpPr>
            <p:nvPr/>
          </p:nvSpPr>
          <p:spPr bwMode="auto">
            <a:xfrm>
              <a:off x="2426" y="1854"/>
              <a:ext cx="33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circuits</a:t>
              </a:r>
              <a:endParaRPr lang="en-US" sz="2400">
                <a:latin typeface="Constantia" pitchFamily="18" charset="0"/>
              </a:endParaRPr>
            </a:p>
          </p:txBody>
        </p:sp>
        <p:grpSp>
          <p:nvGrpSpPr>
            <p:cNvPr id="20522" name="Group 54"/>
            <p:cNvGrpSpPr>
              <a:grpSpLocks/>
            </p:cNvGrpSpPr>
            <p:nvPr/>
          </p:nvGrpSpPr>
          <p:grpSpPr bwMode="auto">
            <a:xfrm>
              <a:off x="2082" y="2353"/>
              <a:ext cx="1927" cy="282"/>
              <a:chOff x="2082" y="2591"/>
              <a:chExt cx="1927" cy="282"/>
            </a:xfrm>
          </p:grpSpPr>
          <p:sp>
            <p:nvSpPr>
              <p:cNvPr id="20533" name="Rectangle 49"/>
              <p:cNvSpPr>
                <a:spLocks noChangeArrowheads="1"/>
              </p:cNvSpPr>
              <p:nvPr/>
            </p:nvSpPr>
            <p:spPr bwMode="auto">
              <a:xfrm>
                <a:off x="2082" y="2591"/>
                <a:ext cx="1927" cy="282"/>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34" name="Rectangle 50"/>
              <p:cNvSpPr>
                <a:spLocks noChangeArrowheads="1"/>
              </p:cNvSpPr>
              <p:nvPr/>
            </p:nvSpPr>
            <p:spPr bwMode="auto">
              <a:xfrm>
                <a:off x="2082" y="2591"/>
                <a:ext cx="1927" cy="282"/>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20535" name="Rectangle 51"/>
              <p:cNvSpPr>
                <a:spLocks noChangeArrowheads="1"/>
              </p:cNvSpPr>
              <p:nvPr/>
            </p:nvSpPr>
            <p:spPr bwMode="auto">
              <a:xfrm>
                <a:off x="2770" y="2652"/>
                <a:ext cx="55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Input device</a:t>
                </a:r>
                <a:endParaRPr lang="en-US" sz="2400">
                  <a:latin typeface="Constantia" pitchFamily="18" charset="0"/>
                </a:endParaRPr>
              </a:p>
            </p:txBody>
          </p:sp>
        </p:grpSp>
        <p:grpSp>
          <p:nvGrpSpPr>
            <p:cNvPr id="20523" name="Group 56"/>
            <p:cNvGrpSpPr>
              <a:grpSpLocks/>
            </p:cNvGrpSpPr>
            <p:nvPr/>
          </p:nvGrpSpPr>
          <p:grpSpPr bwMode="auto">
            <a:xfrm>
              <a:off x="793" y="910"/>
              <a:ext cx="4180" cy="465"/>
              <a:chOff x="793" y="749"/>
              <a:chExt cx="4180" cy="465"/>
            </a:xfrm>
          </p:grpSpPr>
          <p:sp>
            <p:nvSpPr>
              <p:cNvPr id="20524" name="Line 11"/>
              <p:cNvSpPr>
                <a:spLocks noChangeShapeType="1"/>
              </p:cNvSpPr>
              <p:nvPr/>
            </p:nvSpPr>
            <p:spPr bwMode="auto">
              <a:xfrm flipH="1">
                <a:off x="1161" y="1166"/>
                <a:ext cx="3119" cy="1"/>
              </a:xfrm>
              <a:prstGeom prst="line">
                <a:avLst/>
              </a:prstGeom>
              <a:noFill/>
              <a:ln w="19050">
                <a:solidFill>
                  <a:srgbClr val="000000"/>
                </a:solidFill>
                <a:round/>
                <a:headEnd/>
                <a:tailEnd/>
              </a:ln>
            </p:spPr>
            <p:txBody>
              <a:bodyPr/>
              <a:lstStyle/>
              <a:p>
                <a:endParaRPr lang="en-US"/>
              </a:p>
            </p:txBody>
          </p:sp>
          <p:sp>
            <p:nvSpPr>
              <p:cNvPr id="20525" name="Line 12"/>
              <p:cNvSpPr>
                <a:spLocks noChangeShapeType="1"/>
              </p:cNvSpPr>
              <p:nvPr/>
            </p:nvSpPr>
            <p:spPr bwMode="auto">
              <a:xfrm flipH="1">
                <a:off x="1161" y="995"/>
                <a:ext cx="3119" cy="1"/>
              </a:xfrm>
              <a:prstGeom prst="line">
                <a:avLst/>
              </a:prstGeom>
              <a:noFill/>
              <a:ln w="19050">
                <a:solidFill>
                  <a:srgbClr val="000000"/>
                </a:solidFill>
                <a:round/>
                <a:headEnd/>
                <a:tailEnd/>
              </a:ln>
            </p:spPr>
            <p:txBody>
              <a:bodyPr/>
              <a:lstStyle/>
              <a:p>
                <a:endParaRPr lang="en-US"/>
              </a:p>
            </p:txBody>
          </p:sp>
          <p:sp>
            <p:nvSpPr>
              <p:cNvPr id="20526" name="Line 13"/>
              <p:cNvSpPr>
                <a:spLocks noChangeShapeType="1"/>
              </p:cNvSpPr>
              <p:nvPr/>
            </p:nvSpPr>
            <p:spPr bwMode="auto">
              <a:xfrm flipH="1">
                <a:off x="1161" y="835"/>
                <a:ext cx="3119" cy="1"/>
              </a:xfrm>
              <a:prstGeom prst="line">
                <a:avLst/>
              </a:prstGeom>
              <a:noFill/>
              <a:ln w="19050">
                <a:solidFill>
                  <a:srgbClr val="000000"/>
                </a:solidFill>
                <a:round/>
                <a:headEnd/>
                <a:tailEnd/>
              </a:ln>
            </p:spPr>
            <p:txBody>
              <a:bodyPr/>
              <a:lstStyle/>
              <a:p>
                <a:endParaRPr lang="en-US"/>
              </a:p>
            </p:txBody>
          </p:sp>
          <p:sp>
            <p:nvSpPr>
              <p:cNvPr id="20527" name="Rectangle 23"/>
              <p:cNvSpPr>
                <a:spLocks noChangeArrowheads="1"/>
              </p:cNvSpPr>
              <p:nvPr/>
            </p:nvSpPr>
            <p:spPr bwMode="auto">
              <a:xfrm>
                <a:off x="793" y="908"/>
                <a:ext cx="17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Bus</a:t>
                </a:r>
                <a:endParaRPr lang="en-US" sz="2400">
                  <a:latin typeface="Constantia" pitchFamily="18" charset="0"/>
                </a:endParaRPr>
              </a:p>
            </p:txBody>
          </p:sp>
          <p:sp>
            <p:nvSpPr>
              <p:cNvPr id="20528" name="Rectangle 24"/>
              <p:cNvSpPr>
                <a:spLocks noChangeArrowheads="1"/>
              </p:cNvSpPr>
              <p:nvPr/>
            </p:nvSpPr>
            <p:spPr bwMode="auto">
              <a:xfrm>
                <a:off x="4365" y="749"/>
                <a:ext cx="60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Address lines</a:t>
                </a:r>
                <a:endParaRPr lang="en-US" sz="2400">
                  <a:latin typeface="Constantia" pitchFamily="18" charset="0"/>
                </a:endParaRPr>
              </a:p>
            </p:txBody>
          </p:sp>
          <p:sp>
            <p:nvSpPr>
              <p:cNvPr id="20529" name="Rectangle 25"/>
              <p:cNvSpPr>
                <a:spLocks noChangeArrowheads="1"/>
              </p:cNvSpPr>
              <p:nvPr/>
            </p:nvSpPr>
            <p:spPr bwMode="auto">
              <a:xfrm>
                <a:off x="4365" y="920"/>
                <a:ext cx="45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 lines</a:t>
                </a:r>
                <a:endParaRPr lang="en-US" sz="2400">
                  <a:latin typeface="Constantia" pitchFamily="18" charset="0"/>
                </a:endParaRPr>
              </a:p>
            </p:txBody>
          </p:sp>
          <p:sp>
            <p:nvSpPr>
              <p:cNvPr id="20530" name="Rectangle 26"/>
              <p:cNvSpPr>
                <a:spLocks noChangeArrowheads="1"/>
              </p:cNvSpPr>
              <p:nvPr/>
            </p:nvSpPr>
            <p:spPr bwMode="auto">
              <a:xfrm>
                <a:off x="4365" y="1080"/>
                <a:ext cx="58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Control lines</a:t>
                </a:r>
                <a:endParaRPr lang="en-US" sz="2400">
                  <a:latin typeface="Constantia" pitchFamily="18" charset="0"/>
                </a:endParaRPr>
              </a:p>
            </p:txBody>
          </p:sp>
          <p:sp>
            <p:nvSpPr>
              <p:cNvPr id="20531" name="Freeform 52"/>
              <p:cNvSpPr>
                <a:spLocks/>
              </p:cNvSpPr>
              <p:nvPr/>
            </p:nvSpPr>
            <p:spPr bwMode="auto">
              <a:xfrm>
                <a:off x="1026" y="810"/>
                <a:ext cx="74" cy="185"/>
              </a:xfrm>
              <a:custGeom>
                <a:avLst/>
                <a:gdLst>
                  <a:gd name="T0" fmla="*/ 6 w 6"/>
                  <a:gd name="T1" fmla="*/ 0 h 15"/>
                  <a:gd name="T2" fmla="*/ 5 w 6"/>
                  <a:gd name="T3" fmla="*/ 1 h 15"/>
                  <a:gd name="T4" fmla="*/ 4 w 6"/>
                  <a:gd name="T5" fmla="*/ 2 h 15"/>
                  <a:gd name="T6" fmla="*/ 4 w 6"/>
                  <a:gd name="T7" fmla="*/ 3 h 15"/>
                  <a:gd name="T8" fmla="*/ 4 w 6"/>
                  <a:gd name="T9" fmla="*/ 3 h 15"/>
                  <a:gd name="T10" fmla="*/ 4 w 6"/>
                  <a:gd name="T11" fmla="*/ 4 h 15"/>
                  <a:gd name="T12" fmla="*/ 4 w 6"/>
                  <a:gd name="T13" fmla="*/ 6 h 15"/>
                  <a:gd name="T14" fmla="*/ 4 w 6"/>
                  <a:gd name="T15" fmla="*/ 8 h 15"/>
                  <a:gd name="T16" fmla="*/ 4 w 6"/>
                  <a:gd name="T17" fmla="*/ 10 h 15"/>
                  <a:gd name="T18" fmla="*/ 4 w 6"/>
                  <a:gd name="T19" fmla="*/ 12 h 15"/>
                  <a:gd name="T20" fmla="*/ 4 w 6"/>
                  <a:gd name="T21" fmla="*/ 12 h 15"/>
                  <a:gd name="T22" fmla="*/ 4 w 6"/>
                  <a:gd name="T23" fmla="*/ 13 h 15"/>
                  <a:gd name="T24" fmla="*/ 2 w 6"/>
                  <a:gd name="T25" fmla="*/ 14 h 15"/>
                  <a:gd name="T26" fmla="*/ 0 w 6"/>
                  <a:gd name="T27" fmla="*/ 15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15"/>
                  <a:gd name="T44" fmla="*/ 6 w 6"/>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15">
                    <a:moveTo>
                      <a:pt x="6" y="0"/>
                    </a:moveTo>
                    <a:lnTo>
                      <a:pt x="5" y="1"/>
                    </a:lnTo>
                    <a:lnTo>
                      <a:pt x="4" y="2"/>
                    </a:lnTo>
                    <a:lnTo>
                      <a:pt x="4" y="3"/>
                    </a:lnTo>
                    <a:lnTo>
                      <a:pt x="4" y="4"/>
                    </a:lnTo>
                    <a:lnTo>
                      <a:pt x="4" y="6"/>
                    </a:lnTo>
                    <a:lnTo>
                      <a:pt x="4" y="8"/>
                    </a:lnTo>
                    <a:lnTo>
                      <a:pt x="4" y="10"/>
                    </a:lnTo>
                    <a:lnTo>
                      <a:pt x="4" y="12"/>
                    </a:lnTo>
                    <a:lnTo>
                      <a:pt x="4" y="13"/>
                    </a:lnTo>
                    <a:lnTo>
                      <a:pt x="2" y="14"/>
                    </a:lnTo>
                    <a:lnTo>
                      <a:pt x="0" y="15"/>
                    </a:lnTo>
                  </a:path>
                </a:pathLst>
              </a:custGeom>
              <a:noFill/>
              <a:ln w="19050">
                <a:solidFill>
                  <a:srgbClr val="000000"/>
                </a:solidFill>
                <a:prstDash val="solid"/>
                <a:round/>
                <a:headEnd/>
                <a:tailEnd/>
              </a:ln>
            </p:spPr>
            <p:txBody>
              <a:bodyPr/>
              <a:lstStyle/>
              <a:p>
                <a:endParaRPr lang="en-US"/>
              </a:p>
            </p:txBody>
          </p:sp>
          <p:sp>
            <p:nvSpPr>
              <p:cNvPr id="20532" name="Freeform 53"/>
              <p:cNvSpPr>
                <a:spLocks/>
              </p:cNvSpPr>
              <p:nvPr/>
            </p:nvSpPr>
            <p:spPr bwMode="auto">
              <a:xfrm>
                <a:off x="1026" y="995"/>
                <a:ext cx="74" cy="184"/>
              </a:xfrm>
              <a:custGeom>
                <a:avLst/>
                <a:gdLst>
                  <a:gd name="T0" fmla="*/ 6 w 6"/>
                  <a:gd name="T1" fmla="*/ 15 h 15"/>
                  <a:gd name="T2" fmla="*/ 5 w 6"/>
                  <a:gd name="T3" fmla="*/ 14 h 15"/>
                  <a:gd name="T4" fmla="*/ 4 w 6"/>
                  <a:gd name="T5" fmla="*/ 13 h 15"/>
                  <a:gd name="T6" fmla="*/ 4 w 6"/>
                  <a:gd name="T7" fmla="*/ 13 h 15"/>
                  <a:gd name="T8" fmla="*/ 4 w 6"/>
                  <a:gd name="T9" fmla="*/ 12 h 15"/>
                  <a:gd name="T10" fmla="*/ 4 w 6"/>
                  <a:gd name="T11" fmla="*/ 12 h 15"/>
                  <a:gd name="T12" fmla="*/ 4 w 6"/>
                  <a:gd name="T13" fmla="*/ 10 h 15"/>
                  <a:gd name="T14" fmla="*/ 4 w 6"/>
                  <a:gd name="T15" fmla="*/ 8 h 15"/>
                  <a:gd name="T16" fmla="*/ 4 w 6"/>
                  <a:gd name="T17" fmla="*/ 6 h 15"/>
                  <a:gd name="T18" fmla="*/ 4 w 6"/>
                  <a:gd name="T19" fmla="*/ 4 h 15"/>
                  <a:gd name="T20" fmla="*/ 4 w 6"/>
                  <a:gd name="T21" fmla="*/ 3 h 15"/>
                  <a:gd name="T22" fmla="*/ 4 w 6"/>
                  <a:gd name="T23" fmla="*/ 2 h 15"/>
                  <a:gd name="T24" fmla="*/ 4 w 6"/>
                  <a:gd name="T25" fmla="*/ 2 h 15"/>
                  <a:gd name="T26" fmla="*/ 2 w 6"/>
                  <a:gd name="T27" fmla="*/ 1 h 15"/>
                  <a:gd name="T28" fmla="*/ 0 w 6"/>
                  <a:gd name="T29" fmla="*/ 0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5"/>
                  <a:gd name="T47" fmla="*/ 6 w 6"/>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5">
                    <a:moveTo>
                      <a:pt x="6" y="15"/>
                    </a:moveTo>
                    <a:lnTo>
                      <a:pt x="5" y="14"/>
                    </a:lnTo>
                    <a:lnTo>
                      <a:pt x="4" y="13"/>
                    </a:lnTo>
                    <a:lnTo>
                      <a:pt x="4" y="12"/>
                    </a:lnTo>
                    <a:lnTo>
                      <a:pt x="4" y="10"/>
                    </a:lnTo>
                    <a:lnTo>
                      <a:pt x="4" y="8"/>
                    </a:lnTo>
                    <a:lnTo>
                      <a:pt x="4" y="6"/>
                    </a:lnTo>
                    <a:lnTo>
                      <a:pt x="4" y="4"/>
                    </a:lnTo>
                    <a:lnTo>
                      <a:pt x="4" y="3"/>
                    </a:lnTo>
                    <a:lnTo>
                      <a:pt x="4" y="2"/>
                    </a:lnTo>
                    <a:lnTo>
                      <a:pt x="2" y="1"/>
                    </a:lnTo>
                    <a:lnTo>
                      <a:pt x="0" y="0"/>
                    </a:lnTo>
                  </a:path>
                </a:pathLst>
              </a:custGeom>
              <a:noFill/>
              <a:ln w="19050">
                <a:solidFill>
                  <a:srgbClr val="000000"/>
                </a:solidFill>
                <a:prstDash val="solid"/>
                <a:round/>
                <a:headEnd/>
                <a:tailEnd/>
              </a:ln>
            </p:spPr>
            <p:txBody>
              <a:bodyPr/>
              <a:lstStyle/>
              <a:p>
                <a:endParaRPr lang="en-US"/>
              </a:p>
            </p:txBody>
          </p:sp>
        </p:grpSp>
      </p:grpSp>
      <p:sp>
        <p:nvSpPr>
          <p:cNvPr id="20483" name="Text Box 55"/>
          <p:cNvSpPr txBox="1">
            <a:spLocks noChangeArrowheads="1"/>
          </p:cNvSpPr>
          <p:nvPr/>
        </p:nvSpPr>
        <p:spPr bwMode="auto">
          <a:xfrm>
            <a:off x="617538" y="4179888"/>
            <a:ext cx="8080375" cy="2289175"/>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I/O device is connected to the bus using an I/O interface circuit which has: </a:t>
            </a:r>
          </a:p>
          <a:p>
            <a:r>
              <a:rPr lang="en-US" i="1">
                <a:latin typeface="Constantia" pitchFamily="18" charset="0"/>
              </a:rPr>
              <a:t>         - Address decoder, control circuit, and data and status registers.</a:t>
            </a:r>
          </a:p>
          <a:p>
            <a:pPr>
              <a:buFontTx/>
              <a:buChar char="•"/>
            </a:pPr>
            <a:r>
              <a:rPr lang="en-US" i="1">
                <a:latin typeface="Constantia" pitchFamily="18" charset="0"/>
              </a:rPr>
              <a:t>Address decoder decodes the address placed on the address lines thus enabling the </a:t>
            </a:r>
          </a:p>
          <a:p>
            <a:r>
              <a:rPr lang="en-US" i="1">
                <a:latin typeface="Constantia" pitchFamily="18" charset="0"/>
              </a:rPr>
              <a:t> device to recognize its address. </a:t>
            </a:r>
          </a:p>
          <a:p>
            <a:pPr>
              <a:buFontTx/>
              <a:buChar char="•"/>
            </a:pPr>
            <a:r>
              <a:rPr lang="en-US" i="1">
                <a:latin typeface="Constantia" pitchFamily="18" charset="0"/>
              </a:rPr>
              <a:t>Data register holds the data being transferred to or from the processor. </a:t>
            </a:r>
          </a:p>
          <a:p>
            <a:pPr>
              <a:buFontTx/>
              <a:buChar char="•"/>
            </a:pPr>
            <a:r>
              <a:rPr lang="en-US" i="1">
                <a:latin typeface="Constantia" pitchFamily="18" charset="0"/>
              </a:rPr>
              <a:t>Status register holds information necessary for the operation of the I/O device. </a:t>
            </a:r>
          </a:p>
          <a:p>
            <a:pPr>
              <a:buFontTx/>
              <a:buChar char="•"/>
            </a:pPr>
            <a:r>
              <a:rPr lang="en-US" i="1">
                <a:latin typeface="Constantia" pitchFamily="18" charset="0"/>
              </a:rPr>
              <a:t>Data and status registers are connected to the data lines, and have unique addresses.</a:t>
            </a:r>
          </a:p>
          <a:p>
            <a:pPr>
              <a:buFontTx/>
              <a:buChar char="•"/>
            </a:pPr>
            <a:r>
              <a:rPr lang="en-US" i="1">
                <a:latin typeface="Constantia" pitchFamily="18" charset="0"/>
              </a:rPr>
              <a:t>I/O interface circuit coordinates I/O transfers.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304800" y="304800"/>
            <a:ext cx="8229600" cy="1143000"/>
          </a:xfrm>
        </p:spPr>
        <p:txBody>
          <a:bodyPr/>
          <a:lstStyle/>
          <a:p>
            <a:r>
              <a:rPr lang="en-US" dirty="0" smtClean="0"/>
              <a:t>Bus arbitration</a:t>
            </a:r>
          </a:p>
        </p:txBody>
      </p:sp>
      <p:sp>
        <p:nvSpPr>
          <p:cNvPr id="4100" name="Rectangle 3"/>
          <p:cNvSpPr>
            <a:spLocks noGrp="1" noChangeArrowheads="1"/>
          </p:cNvSpPr>
          <p:nvPr>
            <p:ph type="body" idx="1"/>
          </p:nvPr>
        </p:nvSpPr>
        <p:spPr>
          <a:xfrm>
            <a:off x="228600" y="1524000"/>
            <a:ext cx="8458200" cy="5333999"/>
          </a:xfrm>
        </p:spPr>
        <p:txBody>
          <a:bodyPr>
            <a:normAutofit lnSpcReduction="10000"/>
          </a:bodyPr>
          <a:lstStyle/>
          <a:p>
            <a:pPr marL="274320" indent="-274320" fontAlgn="auto">
              <a:spcAft>
                <a:spcPts val="0"/>
              </a:spcAft>
              <a:buClr>
                <a:schemeClr val="accent3"/>
              </a:buClr>
              <a:buFont typeface="Wingdings 2"/>
              <a:buChar char=""/>
              <a:defRPr/>
            </a:pPr>
            <a:r>
              <a:rPr lang="en-US" dirty="0" smtClean="0"/>
              <a:t>Processor and DMA controllers both need to initiate data transfers on the bus and access main memory. </a:t>
            </a:r>
          </a:p>
          <a:p>
            <a:pPr marL="274320" indent="-274320" fontAlgn="auto">
              <a:spcAft>
                <a:spcPts val="0"/>
              </a:spcAft>
              <a:buClr>
                <a:schemeClr val="accent3"/>
              </a:buClr>
              <a:buFont typeface="Wingdings 2"/>
              <a:buChar char=""/>
              <a:defRPr/>
            </a:pPr>
            <a:r>
              <a:rPr lang="en-US" dirty="0" smtClean="0">
                <a:solidFill>
                  <a:schemeClr val="accent2"/>
                </a:solidFill>
              </a:rPr>
              <a:t>The device that is allowed to initiate transfers on the bus at any given time is called the bus master. </a:t>
            </a:r>
          </a:p>
          <a:p>
            <a:pPr marL="274320" indent="-274320" fontAlgn="auto">
              <a:spcAft>
                <a:spcPts val="0"/>
              </a:spcAft>
              <a:buClr>
                <a:schemeClr val="accent3"/>
              </a:buClr>
              <a:buFont typeface="Wingdings 2"/>
              <a:buChar char=""/>
              <a:defRPr/>
            </a:pPr>
            <a:r>
              <a:rPr lang="en-US" dirty="0" smtClean="0"/>
              <a:t>When the current bus master relinquishes(give up) its status as the bus master, another device can acquire this status. </a:t>
            </a:r>
          </a:p>
          <a:p>
            <a:pPr marL="640080" lvl="1" indent="-246888" fontAlgn="auto">
              <a:spcAft>
                <a:spcPts val="0"/>
              </a:spcAft>
              <a:buFont typeface="Wingdings 2"/>
              <a:buChar char=""/>
              <a:defRPr/>
            </a:pPr>
            <a:r>
              <a:rPr lang="en-US" sz="2000" b="1" dirty="0" smtClean="0">
                <a:solidFill>
                  <a:srgbClr val="00B050"/>
                </a:solidFill>
              </a:rPr>
              <a:t>The process by which the next device to become the bus master is selected and bus mastership is transferred to it is called </a:t>
            </a:r>
            <a:r>
              <a:rPr lang="en-US" sz="2000" b="1" u="sng" dirty="0" smtClean="0">
                <a:solidFill>
                  <a:srgbClr val="CC3300"/>
                </a:solidFill>
              </a:rPr>
              <a:t>bus arbitration</a:t>
            </a:r>
            <a:r>
              <a:rPr lang="en-US" sz="2000" b="1" dirty="0" smtClean="0">
                <a:solidFill>
                  <a:srgbClr val="CC3300"/>
                </a:solidFill>
              </a:rPr>
              <a:t>.</a:t>
            </a:r>
          </a:p>
          <a:p>
            <a:pPr marL="274320" indent="-274320" fontAlgn="auto">
              <a:spcAft>
                <a:spcPts val="0"/>
              </a:spcAft>
              <a:buClr>
                <a:schemeClr val="accent3"/>
              </a:buClr>
              <a:buFont typeface="Wingdings 2"/>
              <a:buChar char=""/>
              <a:defRPr/>
            </a:pPr>
            <a:r>
              <a:rPr lang="en-US" dirty="0" smtClean="0">
                <a:solidFill>
                  <a:schemeClr val="accent2"/>
                </a:solidFill>
              </a:rPr>
              <a:t>Centralized arbitration:</a:t>
            </a:r>
          </a:p>
          <a:p>
            <a:pPr marL="640080" lvl="1" indent="-246888" fontAlgn="auto">
              <a:spcAft>
                <a:spcPts val="0"/>
              </a:spcAft>
              <a:buFont typeface="Wingdings 2"/>
              <a:buChar char=""/>
              <a:defRPr/>
            </a:pPr>
            <a:r>
              <a:rPr lang="en-US" sz="1800" dirty="0" smtClean="0"/>
              <a:t>A single bus arbiter performs the arbitration.</a:t>
            </a:r>
          </a:p>
          <a:p>
            <a:pPr marL="274320" indent="-274320" fontAlgn="auto">
              <a:spcAft>
                <a:spcPts val="0"/>
              </a:spcAft>
              <a:buClr>
                <a:schemeClr val="accent3"/>
              </a:buClr>
              <a:buFont typeface="Wingdings 2"/>
              <a:buChar char=""/>
              <a:defRPr/>
            </a:pPr>
            <a:r>
              <a:rPr lang="en-US" dirty="0" smtClean="0">
                <a:solidFill>
                  <a:schemeClr val="accent2"/>
                </a:solidFill>
              </a:rPr>
              <a:t>Distributed arbitration:</a:t>
            </a:r>
          </a:p>
          <a:p>
            <a:pPr marL="640080" lvl="1" indent="-246888" fontAlgn="auto">
              <a:spcAft>
                <a:spcPts val="0"/>
              </a:spcAft>
              <a:buFont typeface="Wingdings 2"/>
              <a:buChar char=""/>
              <a:defRPr/>
            </a:pPr>
            <a:r>
              <a:rPr lang="en-US" sz="1800" dirty="0" smtClean="0"/>
              <a:t>All devices participate in the selection of the next bus master.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smtClean="0"/>
              <a:t>Centralized Bus Arbitration</a:t>
            </a:r>
          </a:p>
        </p:txBody>
      </p:sp>
      <p:grpSp>
        <p:nvGrpSpPr>
          <p:cNvPr id="78850" name="Group 4"/>
          <p:cNvGrpSpPr>
            <a:grpSpLocks noGrp="1"/>
          </p:cNvGrpSpPr>
          <p:nvPr>
            <p:ph idx="1"/>
          </p:nvPr>
        </p:nvGrpSpPr>
        <p:grpSpPr bwMode="auto">
          <a:xfrm>
            <a:off x="914400" y="2362200"/>
            <a:ext cx="7010400" cy="3048000"/>
            <a:chOff x="936" y="1154"/>
            <a:chExt cx="3888" cy="1536"/>
          </a:xfrm>
        </p:grpSpPr>
        <p:sp>
          <p:nvSpPr>
            <p:cNvPr id="78851" name="Freeform 5"/>
            <p:cNvSpPr>
              <a:spLocks/>
            </p:cNvSpPr>
            <p:nvPr/>
          </p:nvSpPr>
          <p:spPr bwMode="auto">
            <a:xfrm>
              <a:off x="2350" y="2337"/>
              <a:ext cx="81" cy="27"/>
            </a:xfrm>
            <a:custGeom>
              <a:avLst/>
              <a:gdLst>
                <a:gd name="T0" fmla="*/ 0 w 6"/>
                <a:gd name="T1" fmla="*/ 27 h 2"/>
                <a:gd name="T2" fmla="*/ 81 w 6"/>
                <a:gd name="T3" fmla="*/ 14 h 2"/>
                <a:gd name="T4" fmla="*/ 0 w 6"/>
                <a:gd name="T5" fmla="*/ 0 h 2"/>
                <a:gd name="T6" fmla="*/ 0 w 6"/>
                <a:gd name="T7" fmla="*/ 14 h 2"/>
                <a:gd name="T8" fmla="*/ 0 w 6"/>
                <a:gd name="T9" fmla="*/ 2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p:spPr>
          <p:txBody>
            <a:bodyPr/>
            <a:lstStyle/>
            <a:p>
              <a:endParaRPr lang="en-US"/>
            </a:p>
          </p:txBody>
        </p:sp>
        <p:sp>
          <p:nvSpPr>
            <p:cNvPr id="78852" name="Freeform 6"/>
            <p:cNvSpPr>
              <a:spLocks/>
            </p:cNvSpPr>
            <p:nvPr/>
          </p:nvSpPr>
          <p:spPr bwMode="auto">
            <a:xfrm>
              <a:off x="2350" y="2337"/>
              <a:ext cx="81" cy="27"/>
            </a:xfrm>
            <a:custGeom>
              <a:avLst/>
              <a:gdLst>
                <a:gd name="T0" fmla="*/ 0 w 81"/>
                <a:gd name="T1" fmla="*/ 27 h 27"/>
                <a:gd name="T2" fmla="*/ 81 w 81"/>
                <a:gd name="T3" fmla="*/ 13 h 27"/>
                <a:gd name="T4" fmla="*/ 0 w 81"/>
                <a:gd name="T5" fmla="*/ 0 h 27"/>
                <a:gd name="T6" fmla="*/ 0 w 81"/>
                <a:gd name="T7" fmla="*/ 13 h 27"/>
                <a:gd name="T8" fmla="*/ 0 w 81"/>
                <a:gd name="T9" fmla="*/ 27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0" y="27"/>
                  </a:moveTo>
                  <a:lnTo>
                    <a:pt x="81"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US"/>
            </a:p>
          </p:txBody>
        </p:sp>
        <p:sp>
          <p:nvSpPr>
            <p:cNvPr id="78853" name="Line 7"/>
            <p:cNvSpPr>
              <a:spLocks noChangeShapeType="1"/>
            </p:cNvSpPr>
            <p:nvPr/>
          </p:nvSpPr>
          <p:spPr bwMode="auto">
            <a:xfrm flipH="1">
              <a:off x="1779" y="2350"/>
              <a:ext cx="571" cy="1"/>
            </a:xfrm>
            <a:prstGeom prst="line">
              <a:avLst/>
            </a:prstGeom>
            <a:noFill/>
            <a:ln w="22225">
              <a:solidFill>
                <a:srgbClr val="000000"/>
              </a:solidFill>
              <a:round/>
              <a:headEnd/>
              <a:tailEnd/>
            </a:ln>
          </p:spPr>
          <p:txBody>
            <a:bodyPr/>
            <a:lstStyle/>
            <a:p>
              <a:endParaRPr lang="en-US"/>
            </a:p>
          </p:txBody>
        </p:sp>
        <p:sp>
          <p:nvSpPr>
            <p:cNvPr id="78854" name="Freeform 8"/>
            <p:cNvSpPr>
              <a:spLocks/>
            </p:cNvSpPr>
            <p:nvPr/>
          </p:nvSpPr>
          <p:spPr bwMode="auto">
            <a:xfrm>
              <a:off x="4729" y="1317"/>
              <a:ext cx="81" cy="41"/>
            </a:xfrm>
            <a:custGeom>
              <a:avLst/>
              <a:gdLst>
                <a:gd name="T0" fmla="*/ 0 w 6"/>
                <a:gd name="T1" fmla="*/ 41 h 3"/>
                <a:gd name="T2" fmla="*/ 81 w 6"/>
                <a:gd name="T3" fmla="*/ 14 h 3"/>
                <a:gd name="T4" fmla="*/ 0 w 6"/>
                <a:gd name="T5" fmla="*/ 0 h 3"/>
                <a:gd name="T6" fmla="*/ 0 w 6"/>
                <a:gd name="T7" fmla="*/ 14 h 3"/>
                <a:gd name="T8" fmla="*/ 0 w 6"/>
                <a:gd name="T9" fmla="*/ 4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p:spPr>
          <p:txBody>
            <a:bodyPr/>
            <a:lstStyle/>
            <a:p>
              <a:endParaRPr lang="en-US"/>
            </a:p>
          </p:txBody>
        </p:sp>
        <p:sp>
          <p:nvSpPr>
            <p:cNvPr id="78855" name="Freeform 9"/>
            <p:cNvSpPr>
              <a:spLocks/>
            </p:cNvSpPr>
            <p:nvPr/>
          </p:nvSpPr>
          <p:spPr bwMode="auto">
            <a:xfrm>
              <a:off x="4729" y="1317"/>
              <a:ext cx="81" cy="41"/>
            </a:xfrm>
            <a:custGeom>
              <a:avLst/>
              <a:gdLst>
                <a:gd name="T0" fmla="*/ 0 w 81"/>
                <a:gd name="T1" fmla="*/ 41 h 41"/>
                <a:gd name="T2" fmla="*/ 81 w 81"/>
                <a:gd name="T3" fmla="*/ 14 h 41"/>
                <a:gd name="T4" fmla="*/ 0 w 81"/>
                <a:gd name="T5" fmla="*/ 0 h 41"/>
                <a:gd name="T6" fmla="*/ 0 w 81"/>
                <a:gd name="T7" fmla="*/ 14 h 41"/>
                <a:gd name="T8" fmla="*/ 0 w 81"/>
                <a:gd name="T9" fmla="*/ 41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0" y="41"/>
                  </a:moveTo>
                  <a:lnTo>
                    <a:pt x="81" y="14"/>
                  </a:lnTo>
                  <a:lnTo>
                    <a:pt x="0" y="0"/>
                  </a:lnTo>
                  <a:lnTo>
                    <a:pt x="0" y="14"/>
                  </a:lnTo>
                  <a:lnTo>
                    <a:pt x="0" y="41"/>
                  </a:lnTo>
                  <a:close/>
                </a:path>
              </a:pathLst>
            </a:custGeom>
            <a:solidFill>
              <a:srgbClr val="000000"/>
            </a:solidFill>
            <a:ln w="0">
              <a:solidFill>
                <a:srgbClr val="000000"/>
              </a:solidFill>
              <a:round/>
              <a:headEnd/>
              <a:tailEnd/>
            </a:ln>
          </p:spPr>
          <p:txBody>
            <a:bodyPr/>
            <a:lstStyle/>
            <a:p>
              <a:endParaRPr lang="en-US"/>
            </a:p>
          </p:txBody>
        </p:sp>
        <p:sp>
          <p:nvSpPr>
            <p:cNvPr id="78856" name="Freeform 10"/>
            <p:cNvSpPr>
              <a:spLocks/>
            </p:cNvSpPr>
            <p:nvPr/>
          </p:nvSpPr>
          <p:spPr bwMode="auto">
            <a:xfrm>
              <a:off x="1793" y="1317"/>
              <a:ext cx="81" cy="41"/>
            </a:xfrm>
            <a:custGeom>
              <a:avLst/>
              <a:gdLst>
                <a:gd name="T0" fmla="*/ 81 w 6"/>
                <a:gd name="T1" fmla="*/ 0 h 3"/>
                <a:gd name="T2" fmla="*/ 0 w 6"/>
                <a:gd name="T3" fmla="*/ 14 h 3"/>
                <a:gd name="T4" fmla="*/ 81 w 6"/>
                <a:gd name="T5" fmla="*/ 41 h 3"/>
                <a:gd name="T6" fmla="*/ 81 w 6"/>
                <a:gd name="T7" fmla="*/ 14 h 3"/>
                <a:gd name="T8" fmla="*/ 8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round/>
              <a:headEnd/>
              <a:tailEnd/>
            </a:ln>
          </p:spPr>
          <p:txBody>
            <a:bodyPr/>
            <a:lstStyle/>
            <a:p>
              <a:endParaRPr lang="en-US"/>
            </a:p>
          </p:txBody>
        </p:sp>
        <p:sp>
          <p:nvSpPr>
            <p:cNvPr id="78857" name="Freeform 11"/>
            <p:cNvSpPr>
              <a:spLocks/>
            </p:cNvSpPr>
            <p:nvPr/>
          </p:nvSpPr>
          <p:spPr bwMode="auto">
            <a:xfrm>
              <a:off x="1793" y="1317"/>
              <a:ext cx="81" cy="41"/>
            </a:xfrm>
            <a:custGeom>
              <a:avLst/>
              <a:gdLst>
                <a:gd name="T0" fmla="*/ 81 w 81"/>
                <a:gd name="T1" fmla="*/ 0 h 41"/>
                <a:gd name="T2" fmla="*/ 0 w 81"/>
                <a:gd name="T3" fmla="*/ 14 h 41"/>
                <a:gd name="T4" fmla="*/ 81 w 81"/>
                <a:gd name="T5" fmla="*/ 41 h 41"/>
                <a:gd name="T6" fmla="*/ 81 w 81"/>
                <a:gd name="T7" fmla="*/ 14 h 41"/>
                <a:gd name="T8" fmla="*/ 81 w 81"/>
                <a:gd name="T9" fmla="*/ 0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81" y="0"/>
                  </a:moveTo>
                  <a:lnTo>
                    <a:pt x="0" y="14"/>
                  </a:lnTo>
                  <a:lnTo>
                    <a:pt x="81" y="41"/>
                  </a:lnTo>
                  <a:lnTo>
                    <a:pt x="81" y="14"/>
                  </a:lnTo>
                  <a:lnTo>
                    <a:pt x="81" y="0"/>
                  </a:lnTo>
                  <a:close/>
                </a:path>
              </a:pathLst>
            </a:custGeom>
            <a:solidFill>
              <a:srgbClr val="000000"/>
            </a:solidFill>
            <a:ln w="0">
              <a:solidFill>
                <a:srgbClr val="000000"/>
              </a:solidFill>
              <a:round/>
              <a:headEnd/>
              <a:tailEnd/>
            </a:ln>
          </p:spPr>
          <p:txBody>
            <a:bodyPr/>
            <a:lstStyle/>
            <a:p>
              <a:endParaRPr lang="en-US"/>
            </a:p>
          </p:txBody>
        </p:sp>
        <p:sp>
          <p:nvSpPr>
            <p:cNvPr id="78858" name="Line 12"/>
            <p:cNvSpPr>
              <a:spLocks noChangeShapeType="1"/>
            </p:cNvSpPr>
            <p:nvPr/>
          </p:nvSpPr>
          <p:spPr bwMode="auto">
            <a:xfrm>
              <a:off x="1888" y="1331"/>
              <a:ext cx="2841" cy="1"/>
            </a:xfrm>
            <a:prstGeom prst="line">
              <a:avLst/>
            </a:prstGeom>
            <a:noFill/>
            <a:ln w="22225">
              <a:solidFill>
                <a:srgbClr val="000000"/>
              </a:solidFill>
              <a:round/>
              <a:headEnd/>
              <a:tailEnd/>
            </a:ln>
          </p:spPr>
          <p:txBody>
            <a:bodyPr/>
            <a:lstStyle/>
            <a:p>
              <a:endParaRPr lang="en-US"/>
            </a:p>
          </p:txBody>
        </p:sp>
        <p:sp>
          <p:nvSpPr>
            <p:cNvPr id="78859" name="Freeform 13"/>
            <p:cNvSpPr>
              <a:spLocks/>
            </p:cNvSpPr>
            <p:nvPr/>
          </p:nvSpPr>
          <p:spPr bwMode="auto">
            <a:xfrm>
              <a:off x="1793" y="1657"/>
              <a:ext cx="81" cy="27"/>
            </a:xfrm>
            <a:custGeom>
              <a:avLst/>
              <a:gdLst>
                <a:gd name="T0" fmla="*/ 81 w 6"/>
                <a:gd name="T1" fmla="*/ 0 h 2"/>
                <a:gd name="T2" fmla="*/ 0 w 6"/>
                <a:gd name="T3" fmla="*/ 14 h 2"/>
                <a:gd name="T4" fmla="*/ 81 w 6"/>
                <a:gd name="T5" fmla="*/ 27 h 2"/>
                <a:gd name="T6" fmla="*/ 81 w 6"/>
                <a:gd name="T7" fmla="*/ 14 h 2"/>
                <a:gd name="T8" fmla="*/ 81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round/>
              <a:headEnd/>
              <a:tailEnd/>
            </a:ln>
          </p:spPr>
          <p:txBody>
            <a:bodyPr/>
            <a:lstStyle/>
            <a:p>
              <a:endParaRPr lang="en-US"/>
            </a:p>
          </p:txBody>
        </p:sp>
        <p:sp>
          <p:nvSpPr>
            <p:cNvPr id="78860" name="Freeform 14"/>
            <p:cNvSpPr>
              <a:spLocks/>
            </p:cNvSpPr>
            <p:nvPr/>
          </p:nvSpPr>
          <p:spPr bwMode="auto">
            <a:xfrm>
              <a:off x="1793" y="1657"/>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round/>
              <a:headEnd/>
              <a:tailEnd/>
            </a:ln>
          </p:spPr>
          <p:txBody>
            <a:bodyPr/>
            <a:lstStyle/>
            <a:p>
              <a:endParaRPr lang="en-US"/>
            </a:p>
          </p:txBody>
        </p:sp>
        <p:sp>
          <p:nvSpPr>
            <p:cNvPr id="78861" name="Line 15"/>
            <p:cNvSpPr>
              <a:spLocks noChangeShapeType="1"/>
            </p:cNvSpPr>
            <p:nvPr/>
          </p:nvSpPr>
          <p:spPr bwMode="auto">
            <a:xfrm>
              <a:off x="1888" y="1671"/>
              <a:ext cx="2936" cy="1"/>
            </a:xfrm>
            <a:prstGeom prst="line">
              <a:avLst/>
            </a:prstGeom>
            <a:noFill/>
            <a:ln w="22225">
              <a:solidFill>
                <a:srgbClr val="000000"/>
              </a:solidFill>
              <a:round/>
              <a:headEnd/>
              <a:tailEnd/>
            </a:ln>
          </p:spPr>
          <p:txBody>
            <a:bodyPr/>
            <a:lstStyle/>
            <a:p>
              <a:endParaRPr lang="en-US"/>
            </a:p>
          </p:txBody>
        </p:sp>
        <p:sp>
          <p:nvSpPr>
            <p:cNvPr id="78862" name="Freeform 16"/>
            <p:cNvSpPr>
              <a:spLocks/>
            </p:cNvSpPr>
            <p:nvPr/>
          </p:nvSpPr>
          <p:spPr bwMode="auto">
            <a:xfrm>
              <a:off x="2948" y="1698"/>
              <a:ext cx="27" cy="81"/>
            </a:xfrm>
            <a:custGeom>
              <a:avLst/>
              <a:gdLst>
                <a:gd name="T0" fmla="*/ 27 w 2"/>
                <a:gd name="T1" fmla="*/ 81 h 6"/>
                <a:gd name="T2" fmla="*/ 14 w 2"/>
                <a:gd name="T3" fmla="*/ 0 h 6"/>
                <a:gd name="T4" fmla="*/ 0 w 2"/>
                <a:gd name="T5" fmla="*/ 81 h 6"/>
                <a:gd name="T6" fmla="*/ 14 w 2"/>
                <a:gd name="T7" fmla="*/ 81 h 6"/>
                <a:gd name="T8" fmla="*/ 27 w 2"/>
                <a:gd name="T9" fmla="*/ 8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p:spPr>
          <p:txBody>
            <a:bodyPr/>
            <a:lstStyle/>
            <a:p>
              <a:endParaRPr lang="en-US"/>
            </a:p>
          </p:txBody>
        </p:sp>
        <p:sp>
          <p:nvSpPr>
            <p:cNvPr id="78863" name="Freeform 17"/>
            <p:cNvSpPr>
              <a:spLocks/>
            </p:cNvSpPr>
            <p:nvPr/>
          </p:nvSpPr>
          <p:spPr bwMode="auto">
            <a:xfrm>
              <a:off x="2948" y="1698"/>
              <a:ext cx="27" cy="81"/>
            </a:xfrm>
            <a:custGeom>
              <a:avLst/>
              <a:gdLst>
                <a:gd name="T0" fmla="*/ 27 w 27"/>
                <a:gd name="T1" fmla="*/ 81 h 81"/>
                <a:gd name="T2" fmla="*/ 14 w 27"/>
                <a:gd name="T3" fmla="*/ 0 h 81"/>
                <a:gd name="T4" fmla="*/ 0 w 27"/>
                <a:gd name="T5" fmla="*/ 81 h 81"/>
                <a:gd name="T6" fmla="*/ 14 w 27"/>
                <a:gd name="T7" fmla="*/ 81 h 81"/>
                <a:gd name="T8" fmla="*/ 27 w 27"/>
                <a:gd name="T9" fmla="*/ 81 h 81"/>
                <a:gd name="T10" fmla="*/ 0 60000 65536"/>
                <a:gd name="T11" fmla="*/ 0 60000 65536"/>
                <a:gd name="T12" fmla="*/ 0 60000 65536"/>
                <a:gd name="T13" fmla="*/ 0 60000 65536"/>
                <a:gd name="T14" fmla="*/ 0 60000 65536"/>
                <a:gd name="T15" fmla="*/ 0 w 27"/>
                <a:gd name="T16" fmla="*/ 0 h 81"/>
                <a:gd name="T17" fmla="*/ 27 w 27"/>
                <a:gd name="T18" fmla="*/ 81 h 81"/>
              </a:gdLst>
              <a:ahLst/>
              <a:cxnLst>
                <a:cxn ang="T10">
                  <a:pos x="T0" y="T1"/>
                </a:cxn>
                <a:cxn ang="T11">
                  <a:pos x="T2" y="T3"/>
                </a:cxn>
                <a:cxn ang="T12">
                  <a:pos x="T4" y="T5"/>
                </a:cxn>
                <a:cxn ang="T13">
                  <a:pos x="T6" y="T7"/>
                </a:cxn>
                <a:cxn ang="T14">
                  <a:pos x="T8" y="T9"/>
                </a:cxn>
              </a:cxnLst>
              <a:rect l="T15" t="T16" r="T17" b="T18"/>
              <a:pathLst>
                <a:path w="27" h="81">
                  <a:moveTo>
                    <a:pt x="27" y="81"/>
                  </a:moveTo>
                  <a:lnTo>
                    <a:pt x="14" y="0"/>
                  </a:lnTo>
                  <a:lnTo>
                    <a:pt x="0" y="81"/>
                  </a:lnTo>
                  <a:lnTo>
                    <a:pt x="14" y="81"/>
                  </a:lnTo>
                  <a:lnTo>
                    <a:pt x="27" y="81"/>
                  </a:lnTo>
                  <a:close/>
                </a:path>
              </a:pathLst>
            </a:custGeom>
            <a:solidFill>
              <a:srgbClr val="000000"/>
            </a:solidFill>
            <a:ln w="0">
              <a:solidFill>
                <a:srgbClr val="000000"/>
              </a:solidFill>
              <a:round/>
              <a:headEnd/>
              <a:tailEnd/>
            </a:ln>
          </p:spPr>
          <p:txBody>
            <a:bodyPr/>
            <a:lstStyle/>
            <a:p>
              <a:endParaRPr lang="en-US"/>
            </a:p>
          </p:txBody>
        </p:sp>
        <p:sp>
          <p:nvSpPr>
            <p:cNvPr id="78864" name="Line 18"/>
            <p:cNvSpPr>
              <a:spLocks noChangeShapeType="1"/>
            </p:cNvSpPr>
            <p:nvPr/>
          </p:nvSpPr>
          <p:spPr bwMode="auto">
            <a:xfrm>
              <a:off x="2962" y="1779"/>
              <a:ext cx="1" cy="232"/>
            </a:xfrm>
            <a:prstGeom prst="line">
              <a:avLst/>
            </a:prstGeom>
            <a:noFill/>
            <a:ln w="22225">
              <a:solidFill>
                <a:srgbClr val="000000"/>
              </a:solidFill>
              <a:round/>
              <a:headEnd/>
              <a:tailEnd/>
            </a:ln>
          </p:spPr>
          <p:txBody>
            <a:bodyPr/>
            <a:lstStyle/>
            <a:p>
              <a:endParaRPr lang="en-US"/>
            </a:p>
          </p:txBody>
        </p:sp>
        <p:sp>
          <p:nvSpPr>
            <p:cNvPr id="78865" name="Freeform 19"/>
            <p:cNvSpPr>
              <a:spLocks/>
            </p:cNvSpPr>
            <p:nvPr/>
          </p:nvSpPr>
          <p:spPr bwMode="auto">
            <a:xfrm>
              <a:off x="2608" y="1915"/>
              <a:ext cx="41" cy="82"/>
            </a:xfrm>
            <a:custGeom>
              <a:avLst/>
              <a:gdLst>
                <a:gd name="T0" fmla="*/ 0 w 3"/>
                <a:gd name="T1" fmla="*/ 0 h 6"/>
                <a:gd name="T2" fmla="*/ 14 w 3"/>
                <a:gd name="T3" fmla="*/ 82 h 6"/>
                <a:gd name="T4" fmla="*/ 41 w 3"/>
                <a:gd name="T5" fmla="*/ 0 h 6"/>
                <a:gd name="T6" fmla="*/ 1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2225">
              <a:solidFill>
                <a:srgbClr val="000000"/>
              </a:solidFill>
              <a:round/>
              <a:headEnd/>
              <a:tailEnd/>
            </a:ln>
          </p:spPr>
          <p:txBody>
            <a:bodyPr/>
            <a:lstStyle/>
            <a:p>
              <a:endParaRPr lang="en-US"/>
            </a:p>
          </p:txBody>
        </p:sp>
        <p:sp>
          <p:nvSpPr>
            <p:cNvPr id="78866" name="Freeform 20"/>
            <p:cNvSpPr>
              <a:spLocks/>
            </p:cNvSpPr>
            <p:nvPr/>
          </p:nvSpPr>
          <p:spPr bwMode="auto">
            <a:xfrm>
              <a:off x="2608" y="1915"/>
              <a:ext cx="41" cy="82"/>
            </a:xfrm>
            <a:custGeom>
              <a:avLst/>
              <a:gdLst>
                <a:gd name="T0" fmla="*/ 0 w 41"/>
                <a:gd name="T1" fmla="*/ 0 h 82"/>
                <a:gd name="T2" fmla="*/ 14 w 41"/>
                <a:gd name="T3" fmla="*/ 82 h 82"/>
                <a:gd name="T4" fmla="*/ 41 w 41"/>
                <a:gd name="T5" fmla="*/ 0 h 82"/>
                <a:gd name="T6" fmla="*/ 14 w 41"/>
                <a:gd name="T7" fmla="*/ 0 h 82"/>
                <a:gd name="T8" fmla="*/ 0 w 41"/>
                <a:gd name="T9" fmla="*/ 0 h 82"/>
                <a:gd name="T10" fmla="*/ 0 60000 65536"/>
                <a:gd name="T11" fmla="*/ 0 60000 65536"/>
                <a:gd name="T12" fmla="*/ 0 60000 65536"/>
                <a:gd name="T13" fmla="*/ 0 60000 65536"/>
                <a:gd name="T14" fmla="*/ 0 60000 65536"/>
                <a:gd name="T15" fmla="*/ 0 w 41"/>
                <a:gd name="T16" fmla="*/ 0 h 82"/>
                <a:gd name="T17" fmla="*/ 41 w 41"/>
                <a:gd name="T18" fmla="*/ 82 h 82"/>
              </a:gdLst>
              <a:ahLst/>
              <a:cxnLst>
                <a:cxn ang="T10">
                  <a:pos x="T0" y="T1"/>
                </a:cxn>
                <a:cxn ang="T11">
                  <a:pos x="T2" y="T3"/>
                </a:cxn>
                <a:cxn ang="T12">
                  <a:pos x="T4" y="T5"/>
                </a:cxn>
                <a:cxn ang="T13">
                  <a:pos x="T6" y="T7"/>
                </a:cxn>
                <a:cxn ang="T14">
                  <a:pos x="T8" y="T9"/>
                </a:cxn>
              </a:cxnLst>
              <a:rect l="T15" t="T16" r="T17" b="T18"/>
              <a:pathLst>
                <a:path w="41" h="82">
                  <a:moveTo>
                    <a:pt x="0" y="0"/>
                  </a:moveTo>
                  <a:lnTo>
                    <a:pt x="14" y="82"/>
                  </a:lnTo>
                  <a:lnTo>
                    <a:pt x="41" y="0"/>
                  </a:lnTo>
                  <a:lnTo>
                    <a:pt x="14" y="0"/>
                  </a:lnTo>
                  <a:lnTo>
                    <a:pt x="0" y="0"/>
                  </a:lnTo>
                  <a:close/>
                </a:path>
              </a:pathLst>
            </a:custGeom>
            <a:solidFill>
              <a:srgbClr val="000000"/>
            </a:solidFill>
            <a:ln w="0">
              <a:solidFill>
                <a:srgbClr val="000000"/>
              </a:solidFill>
              <a:round/>
              <a:headEnd/>
              <a:tailEnd/>
            </a:ln>
          </p:spPr>
          <p:txBody>
            <a:bodyPr/>
            <a:lstStyle/>
            <a:p>
              <a:endParaRPr lang="en-US"/>
            </a:p>
          </p:txBody>
        </p:sp>
        <p:sp>
          <p:nvSpPr>
            <p:cNvPr id="78867" name="Freeform 21"/>
            <p:cNvSpPr>
              <a:spLocks/>
            </p:cNvSpPr>
            <p:nvPr/>
          </p:nvSpPr>
          <p:spPr bwMode="auto">
            <a:xfrm>
              <a:off x="2608" y="1358"/>
              <a:ext cx="41" cy="82"/>
            </a:xfrm>
            <a:custGeom>
              <a:avLst/>
              <a:gdLst>
                <a:gd name="T0" fmla="*/ 41 w 3"/>
                <a:gd name="T1" fmla="*/ 82 h 6"/>
                <a:gd name="T2" fmla="*/ 14 w 3"/>
                <a:gd name="T3" fmla="*/ 0 h 6"/>
                <a:gd name="T4" fmla="*/ 0 w 3"/>
                <a:gd name="T5" fmla="*/ 82 h 6"/>
                <a:gd name="T6" fmla="*/ 14 w 3"/>
                <a:gd name="T7" fmla="*/ 82 h 6"/>
                <a:gd name="T8" fmla="*/ 41 w 3"/>
                <a:gd name="T9" fmla="*/ 82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22225">
              <a:solidFill>
                <a:srgbClr val="000000"/>
              </a:solidFill>
              <a:round/>
              <a:headEnd/>
              <a:tailEnd/>
            </a:ln>
          </p:spPr>
          <p:txBody>
            <a:bodyPr/>
            <a:lstStyle/>
            <a:p>
              <a:endParaRPr lang="en-US"/>
            </a:p>
          </p:txBody>
        </p:sp>
        <p:sp>
          <p:nvSpPr>
            <p:cNvPr id="78868" name="Freeform 22"/>
            <p:cNvSpPr>
              <a:spLocks/>
            </p:cNvSpPr>
            <p:nvPr/>
          </p:nvSpPr>
          <p:spPr bwMode="auto">
            <a:xfrm>
              <a:off x="2608" y="1358"/>
              <a:ext cx="41" cy="82"/>
            </a:xfrm>
            <a:custGeom>
              <a:avLst/>
              <a:gdLst>
                <a:gd name="T0" fmla="*/ 41 w 41"/>
                <a:gd name="T1" fmla="*/ 82 h 82"/>
                <a:gd name="T2" fmla="*/ 14 w 41"/>
                <a:gd name="T3" fmla="*/ 0 h 82"/>
                <a:gd name="T4" fmla="*/ 0 w 41"/>
                <a:gd name="T5" fmla="*/ 82 h 82"/>
                <a:gd name="T6" fmla="*/ 14 w 41"/>
                <a:gd name="T7" fmla="*/ 82 h 82"/>
                <a:gd name="T8" fmla="*/ 41 w 41"/>
                <a:gd name="T9" fmla="*/ 82 h 82"/>
                <a:gd name="T10" fmla="*/ 0 60000 65536"/>
                <a:gd name="T11" fmla="*/ 0 60000 65536"/>
                <a:gd name="T12" fmla="*/ 0 60000 65536"/>
                <a:gd name="T13" fmla="*/ 0 60000 65536"/>
                <a:gd name="T14" fmla="*/ 0 60000 65536"/>
                <a:gd name="T15" fmla="*/ 0 w 41"/>
                <a:gd name="T16" fmla="*/ 0 h 82"/>
                <a:gd name="T17" fmla="*/ 41 w 41"/>
                <a:gd name="T18" fmla="*/ 82 h 82"/>
              </a:gdLst>
              <a:ahLst/>
              <a:cxnLst>
                <a:cxn ang="T10">
                  <a:pos x="T0" y="T1"/>
                </a:cxn>
                <a:cxn ang="T11">
                  <a:pos x="T2" y="T3"/>
                </a:cxn>
                <a:cxn ang="T12">
                  <a:pos x="T4" y="T5"/>
                </a:cxn>
                <a:cxn ang="T13">
                  <a:pos x="T6" y="T7"/>
                </a:cxn>
                <a:cxn ang="T14">
                  <a:pos x="T8" y="T9"/>
                </a:cxn>
              </a:cxnLst>
              <a:rect l="T15" t="T16" r="T17" b="T18"/>
              <a:pathLst>
                <a:path w="41" h="82">
                  <a:moveTo>
                    <a:pt x="41" y="82"/>
                  </a:moveTo>
                  <a:lnTo>
                    <a:pt x="14" y="0"/>
                  </a:lnTo>
                  <a:lnTo>
                    <a:pt x="0" y="82"/>
                  </a:lnTo>
                  <a:lnTo>
                    <a:pt x="14" y="82"/>
                  </a:lnTo>
                  <a:lnTo>
                    <a:pt x="41" y="82"/>
                  </a:lnTo>
                  <a:close/>
                </a:path>
              </a:pathLst>
            </a:custGeom>
            <a:solidFill>
              <a:srgbClr val="000000"/>
            </a:solidFill>
            <a:ln w="0">
              <a:solidFill>
                <a:srgbClr val="000000"/>
              </a:solidFill>
              <a:round/>
              <a:headEnd/>
              <a:tailEnd/>
            </a:ln>
          </p:spPr>
          <p:txBody>
            <a:bodyPr/>
            <a:lstStyle/>
            <a:p>
              <a:endParaRPr lang="en-US"/>
            </a:p>
          </p:txBody>
        </p:sp>
        <p:sp>
          <p:nvSpPr>
            <p:cNvPr id="78869" name="Line 23"/>
            <p:cNvSpPr>
              <a:spLocks noChangeShapeType="1"/>
            </p:cNvSpPr>
            <p:nvPr/>
          </p:nvSpPr>
          <p:spPr bwMode="auto">
            <a:xfrm>
              <a:off x="2622" y="1440"/>
              <a:ext cx="1" cy="462"/>
            </a:xfrm>
            <a:prstGeom prst="line">
              <a:avLst/>
            </a:prstGeom>
            <a:noFill/>
            <a:ln w="22225">
              <a:solidFill>
                <a:srgbClr val="000000"/>
              </a:solidFill>
              <a:round/>
              <a:headEnd/>
              <a:tailEnd/>
            </a:ln>
          </p:spPr>
          <p:txBody>
            <a:bodyPr/>
            <a:lstStyle/>
            <a:p>
              <a:endParaRPr lang="en-US"/>
            </a:p>
          </p:txBody>
        </p:sp>
        <p:sp>
          <p:nvSpPr>
            <p:cNvPr id="78870" name="Freeform 24"/>
            <p:cNvSpPr>
              <a:spLocks/>
            </p:cNvSpPr>
            <p:nvPr/>
          </p:nvSpPr>
          <p:spPr bwMode="auto">
            <a:xfrm>
              <a:off x="3967" y="1915"/>
              <a:ext cx="28" cy="82"/>
            </a:xfrm>
            <a:custGeom>
              <a:avLst/>
              <a:gdLst>
                <a:gd name="T0" fmla="*/ 0 w 2"/>
                <a:gd name="T1" fmla="*/ 0 h 6"/>
                <a:gd name="T2" fmla="*/ 14 w 2"/>
                <a:gd name="T3" fmla="*/ 82 h 6"/>
                <a:gd name="T4" fmla="*/ 28 w 2"/>
                <a:gd name="T5" fmla="*/ 0 h 6"/>
                <a:gd name="T6" fmla="*/ 1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2225">
              <a:solidFill>
                <a:srgbClr val="000000"/>
              </a:solidFill>
              <a:round/>
              <a:headEnd/>
              <a:tailEnd/>
            </a:ln>
          </p:spPr>
          <p:txBody>
            <a:bodyPr/>
            <a:lstStyle/>
            <a:p>
              <a:endParaRPr lang="en-US"/>
            </a:p>
          </p:txBody>
        </p:sp>
        <p:sp>
          <p:nvSpPr>
            <p:cNvPr id="78871" name="Freeform 25"/>
            <p:cNvSpPr>
              <a:spLocks/>
            </p:cNvSpPr>
            <p:nvPr/>
          </p:nvSpPr>
          <p:spPr bwMode="auto">
            <a:xfrm>
              <a:off x="3967" y="1915"/>
              <a:ext cx="28" cy="82"/>
            </a:xfrm>
            <a:custGeom>
              <a:avLst/>
              <a:gdLst>
                <a:gd name="T0" fmla="*/ 0 w 28"/>
                <a:gd name="T1" fmla="*/ 0 h 82"/>
                <a:gd name="T2" fmla="*/ 14 w 28"/>
                <a:gd name="T3" fmla="*/ 82 h 82"/>
                <a:gd name="T4" fmla="*/ 28 w 28"/>
                <a:gd name="T5" fmla="*/ 0 h 82"/>
                <a:gd name="T6" fmla="*/ 14 w 28"/>
                <a:gd name="T7" fmla="*/ 0 h 82"/>
                <a:gd name="T8" fmla="*/ 0 w 28"/>
                <a:gd name="T9" fmla="*/ 0 h 82"/>
                <a:gd name="T10" fmla="*/ 0 60000 65536"/>
                <a:gd name="T11" fmla="*/ 0 60000 65536"/>
                <a:gd name="T12" fmla="*/ 0 60000 65536"/>
                <a:gd name="T13" fmla="*/ 0 60000 65536"/>
                <a:gd name="T14" fmla="*/ 0 60000 65536"/>
                <a:gd name="T15" fmla="*/ 0 w 28"/>
                <a:gd name="T16" fmla="*/ 0 h 82"/>
                <a:gd name="T17" fmla="*/ 28 w 28"/>
                <a:gd name="T18" fmla="*/ 82 h 82"/>
              </a:gdLst>
              <a:ahLst/>
              <a:cxnLst>
                <a:cxn ang="T10">
                  <a:pos x="T0" y="T1"/>
                </a:cxn>
                <a:cxn ang="T11">
                  <a:pos x="T2" y="T3"/>
                </a:cxn>
                <a:cxn ang="T12">
                  <a:pos x="T4" y="T5"/>
                </a:cxn>
                <a:cxn ang="T13">
                  <a:pos x="T6" y="T7"/>
                </a:cxn>
                <a:cxn ang="T14">
                  <a:pos x="T8" y="T9"/>
                </a:cxn>
              </a:cxnLst>
              <a:rect l="T15" t="T16" r="T17" b="T18"/>
              <a:pathLst>
                <a:path w="28" h="82">
                  <a:moveTo>
                    <a:pt x="0" y="0"/>
                  </a:moveTo>
                  <a:lnTo>
                    <a:pt x="14" y="82"/>
                  </a:lnTo>
                  <a:lnTo>
                    <a:pt x="28" y="0"/>
                  </a:lnTo>
                  <a:lnTo>
                    <a:pt x="14" y="0"/>
                  </a:lnTo>
                  <a:lnTo>
                    <a:pt x="0" y="0"/>
                  </a:lnTo>
                  <a:close/>
                </a:path>
              </a:pathLst>
            </a:custGeom>
            <a:solidFill>
              <a:srgbClr val="000000"/>
            </a:solidFill>
            <a:ln w="0">
              <a:solidFill>
                <a:srgbClr val="000000"/>
              </a:solidFill>
              <a:round/>
              <a:headEnd/>
              <a:tailEnd/>
            </a:ln>
          </p:spPr>
          <p:txBody>
            <a:bodyPr/>
            <a:lstStyle/>
            <a:p>
              <a:endParaRPr lang="en-US"/>
            </a:p>
          </p:txBody>
        </p:sp>
        <p:sp>
          <p:nvSpPr>
            <p:cNvPr id="78872" name="Freeform 26"/>
            <p:cNvSpPr>
              <a:spLocks/>
            </p:cNvSpPr>
            <p:nvPr/>
          </p:nvSpPr>
          <p:spPr bwMode="auto">
            <a:xfrm>
              <a:off x="3967" y="1358"/>
              <a:ext cx="28" cy="82"/>
            </a:xfrm>
            <a:custGeom>
              <a:avLst/>
              <a:gdLst>
                <a:gd name="T0" fmla="*/ 28 w 2"/>
                <a:gd name="T1" fmla="*/ 82 h 6"/>
                <a:gd name="T2" fmla="*/ 14 w 2"/>
                <a:gd name="T3" fmla="*/ 0 h 6"/>
                <a:gd name="T4" fmla="*/ 0 w 2"/>
                <a:gd name="T5" fmla="*/ 82 h 6"/>
                <a:gd name="T6" fmla="*/ 14 w 2"/>
                <a:gd name="T7" fmla="*/ 82 h 6"/>
                <a:gd name="T8" fmla="*/ 28 w 2"/>
                <a:gd name="T9" fmla="*/ 82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p:spPr>
          <p:txBody>
            <a:bodyPr/>
            <a:lstStyle/>
            <a:p>
              <a:endParaRPr lang="en-US"/>
            </a:p>
          </p:txBody>
        </p:sp>
        <p:sp>
          <p:nvSpPr>
            <p:cNvPr id="78873" name="Freeform 27"/>
            <p:cNvSpPr>
              <a:spLocks/>
            </p:cNvSpPr>
            <p:nvPr/>
          </p:nvSpPr>
          <p:spPr bwMode="auto">
            <a:xfrm>
              <a:off x="3967" y="1358"/>
              <a:ext cx="28" cy="82"/>
            </a:xfrm>
            <a:custGeom>
              <a:avLst/>
              <a:gdLst>
                <a:gd name="T0" fmla="*/ 28 w 28"/>
                <a:gd name="T1" fmla="*/ 82 h 82"/>
                <a:gd name="T2" fmla="*/ 14 w 28"/>
                <a:gd name="T3" fmla="*/ 0 h 82"/>
                <a:gd name="T4" fmla="*/ 0 w 28"/>
                <a:gd name="T5" fmla="*/ 82 h 82"/>
                <a:gd name="T6" fmla="*/ 14 w 28"/>
                <a:gd name="T7" fmla="*/ 82 h 82"/>
                <a:gd name="T8" fmla="*/ 28 w 28"/>
                <a:gd name="T9" fmla="*/ 82 h 82"/>
                <a:gd name="T10" fmla="*/ 0 60000 65536"/>
                <a:gd name="T11" fmla="*/ 0 60000 65536"/>
                <a:gd name="T12" fmla="*/ 0 60000 65536"/>
                <a:gd name="T13" fmla="*/ 0 60000 65536"/>
                <a:gd name="T14" fmla="*/ 0 60000 65536"/>
                <a:gd name="T15" fmla="*/ 0 w 28"/>
                <a:gd name="T16" fmla="*/ 0 h 82"/>
                <a:gd name="T17" fmla="*/ 28 w 28"/>
                <a:gd name="T18" fmla="*/ 82 h 82"/>
              </a:gdLst>
              <a:ahLst/>
              <a:cxnLst>
                <a:cxn ang="T10">
                  <a:pos x="T0" y="T1"/>
                </a:cxn>
                <a:cxn ang="T11">
                  <a:pos x="T2" y="T3"/>
                </a:cxn>
                <a:cxn ang="T12">
                  <a:pos x="T4" y="T5"/>
                </a:cxn>
                <a:cxn ang="T13">
                  <a:pos x="T6" y="T7"/>
                </a:cxn>
                <a:cxn ang="T14">
                  <a:pos x="T8" y="T9"/>
                </a:cxn>
              </a:cxnLst>
              <a:rect l="T15" t="T16" r="T17" b="T18"/>
              <a:pathLst>
                <a:path w="28" h="82">
                  <a:moveTo>
                    <a:pt x="28" y="82"/>
                  </a:moveTo>
                  <a:lnTo>
                    <a:pt x="14" y="0"/>
                  </a:lnTo>
                  <a:lnTo>
                    <a:pt x="0" y="82"/>
                  </a:lnTo>
                  <a:lnTo>
                    <a:pt x="14" y="82"/>
                  </a:lnTo>
                  <a:lnTo>
                    <a:pt x="28" y="82"/>
                  </a:lnTo>
                  <a:close/>
                </a:path>
              </a:pathLst>
            </a:custGeom>
            <a:solidFill>
              <a:srgbClr val="000000"/>
            </a:solidFill>
            <a:ln w="0">
              <a:solidFill>
                <a:srgbClr val="000000"/>
              </a:solidFill>
              <a:round/>
              <a:headEnd/>
              <a:tailEnd/>
            </a:ln>
          </p:spPr>
          <p:txBody>
            <a:bodyPr/>
            <a:lstStyle/>
            <a:p>
              <a:endParaRPr lang="en-US"/>
            </a:p>
          </p:txBody>
        </p:sp>
        <p:sp>
          <p:nvSpPr>
            <p:cNvPr id="78874" name="Line 28"/>
            <p:cNvSpPr>
              <a:spLocks noChangeShapeType="1"/>
            </p:cNvSpPr>
            <p:nvPr/>
          </p:nvSpPr>
          <p:spPr bwMode="auto">
            <a:xfrm>
              <a:off x="3981" y="1440"/>
              <a:ext cx="1" cy="462"/>
            </a:xfrm>
            <a:prstGeom prst="line">
              <a:avLst/>
            </a:prstGeom>
            <a:noFill/>
            <a:ln w="22225">
              <a:solidFill>
                <a:srgbClr val="000000"/>
              </a:solidFill>
              <a:round/>
              <a:headEnd/>
              <a:tailEnd/>
            </a:ln>
          </p:spPr>
          <p:txBody>
            <a:bodyPr/>
            <a:lstStyle/>
            <a:p>
              <a:endParaRPr lang="en-US"/>
            </a:p>
          </p:txBody>
        </p:sp>
        <p:sp>
          <p:nvSpPr>
            <p:cNvPr id="78875" name="Freeform 29"/>
            <p:cNvSpPr>
              <a:spLocks/>
            </p:cNvSpPr>
            <p:nvPr/>
          </p:nvSpPr>
          <p:spPr bwMode="auto">
            <a:xfrm>
              <a:off x="4307" y="1698"/>
              <a:ext cx="27" cy="81"/>
            </a:xfrm>
            <a:custGeom>
              <a:avLst/>
              <a:gdLst>
                <a:gd name="T0" fmla="*/ 27 w 2"/>
                <a:gd name="T1" fmla="*/ 81 h 6"/>
                <a:gd name="T2" fmla="*/ 14 w 2"/>
                <a:gd name="T3" fmla="*/ 0 h 6"/>
                <a:gd name="T4" fmla="*/ 0 w 2"/>
                <a:gd name="T5" fmla="*/ 81 h 6"/>
                <a:gd name="T6" fmla="*/ 14 w 2"/>
                <a:gd name="T7" fmla="*/ 81 h 6"/>
                <a:gd name="T8" fmla="*/ 27 w 2"/>
                <a:gd name="T9" fmla="*/ 8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p:spPr>
          <p:txBody>
            <a:bodyPr/>
            <a:lstStyle/>
            <a:p>
              <a:endParaRPr lang="en-US"/>
            </a:p>
          </p:txBody>
        </p:sp>
        <p:sp>
          <p:nvSpPr>
            <p:cNvPr id="78876" name="Freeform 30"/>
            <p:cNvSpPr>
              <a:spLocks/>
            </p:cNvSpPr>
            <p:nvPr/>
          </p:nvSpPr>
          <p:spPr bwMode="auto">
            <a:xfrm>
              <a:off x="4307" y="1698"/>
              <a:ext cx="27" cy="81"/>
            </a:xfrm>
            <a:custGeom>
              <a:avLst/>
              <a:gdLst>
                <a:gd name="T0" fmla="*/ 27 w 27"/>
                <a:gd name="T1" fmla="*/ 81 h 81"/>
                <a:gd name="T2" fmla="*/ 14 w 27"/>
                <a:gd name="T3" fmla="*/ 0 h 81"/>
                <a:gd name="T4" fmla="*/ 0 w 27"/>
                <a:gd name="T5" fmla="*/ 81 h 81"/>
                <a:gd name="T6" fmla="*/ 14 w 27"/>
                <a:gd name="T7" fmla="*/ 81 h 81"/>
                <a:gd name="T8" fmla="*/ 27 w 27"/>
                <a:gd name="T9" fmla="*/ 81 h 81"/>
                <a:gd name="T10" fmla="*/ 0 60000 65536"/>
                <a:gd name="T11" fmla="*/ 0 60000 65536"/>
                <a:gd name="T12" fmla="*/ 0 60000 65536"/>
                <a:gd name="T13" fmla="*/ 0 60000 65536"/>
                <a:gd name="T14" fmla="*/ 0 60000 65536"/>
                <a:gd name="T15" fmla="*/ 0 w 27"/>
                <a:gd name="T16" fmla="*/ 0 h 81"/>
                <a:gd name="T17" fmla="*/ 27 w 27"/>
                <a:gd name="T18" fmla="*/ 81 h 81"/>
              </a:gdLst>
              <a:ahLst/>
              <a:cxnLst>
                <a:cxn ang="T10">
                  <a:pos x="T0" y="T1"/>
                </a:cxn>
                <a:cxn ang="T11">
                  <a:pos x="T2" y="T3"/>
                </a:cxn>
                <a:cxn ang="T12">
                  <a:pos x="T4" y="T5"/>
                </a:cxn>
                <a:cxn ang="T13">
                  <a:pos x="T6" y="T7"/>
                </a:cxn>
                <a:cxn ang="T14">
                  <a:pos x="T8" y="T9"/>
                </a:cxn>
              </a:cxnLst>
              <a:rect l="T15" t="T16" r="T17" b="T18"/>
              <a:pathLst>
                <a:path w="27" h="81">
                  <a:moveTo>
                    <a:pt x="27" y="81"/>
                  </a:moveTo>
                  <a:lnTo>
                    <a:pt x="14" y="0"/>
                  </a:lnTo>
                  <a:lnTo>
                    <a:pt x="0" y="81"/>
                  </a:lnTo>
                  <a:lnTo>
                    <a:pt x="14" y="81"/>
                  </a:lnTo>
                  <a:lnTo>
                    <a:pt x="27" y="81"/>
                  </a:lnTo>
                  <a:close/>
                </a:path>
              </a:pathLst>
            </a:custGeom>
            <a:solidFill>
              <a:srgbClr val="000000"/>
            </a:solidFill>
            <a:ln w="0">
              <a:solidFill>
                <a:srgbClr val="000000"/>
              </a:solidFill>
              <a:round/>
              <a:headEnd/>
              <a:tailEnd/>
            </a:ln>
          </p:spPr>
          <p:txBody>
            <a:bodyPr/>
            <a:lstStyle/>
            <a:p>
              <a:endParaRPr lang="en-US"/>
            </a:p>
          </p:txBody>
        </p:sp>
        <p:sp>
          <p:nvSpPr>
            <p:cNvPr id="78877" name="Line 31"/>
            <p:cNvSpPr>
              <a:spLocks noChangeShapeType="1"/>
            </p:cNvSpPr>
            <p:nvPr/>
          </p:nvSpPr>
          <p:spPr bwMode="auto">
            <a:xfrm>
              <a:off x="4321" y="1779"/>
              <a:ext cx="1" cy="232"/>
            </a:xfrm>
            <a:prstGeom prst="line">
              <a:avLst/>
            </a:prstGeom>
            <a:noFill/>
            <a:ln w="22225">
              <a:solidFill>
                <a:srgbClr val="000000"/>
              </a:solidFill>
              <a:round/>
              <a:headEnd/>
              <a:tailEnd/>
            </a:ln>
          </p:spPr>
          <p:txBody>
            <a:bodyPr/>
            <a:lstStyle/>
            <a:p>
              <a:endParaRPr lang="en-US"/>
            </a:p>
          </p:txBody>
        </p:sp>
        <p:sp>
          <p:nvSpPr>
            <p:cNvPr id="78878" name="Rectangle 32"/>
            <p:cNvSpPr>
              <a:spLocks noChangeArrowheads="1"/>
            </p:cNvSpPr>
            <p:nvPr/>
          </p:nvSpPr>
          <p:spPr bwMode="auto">
            <a:xfrm>
              <a:off x="1113" y="1766"/>
              <a:ext cx="4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Processor</a:t>
              </a:r>
              <a:endParaRPr lang="en-US" sz="2400">
                <a:latin typeface="Constantia" pitchFamily="18" charset="0"/>
              </a:endParaRPr>
            </a:p>
          </p:txBody>
        </p:sp>
        <p:sp>
          <p:nvSpPr>
            <p:cNvPr id="78879" name="Rectangle 33"/>
            <p:cNvSpPr>
              <a:spLocks noChangeArrowheads="1"/>
            </p:cNvSpPr>
            <p:nvPr/>
          </p:nvSpPr>
          <p:spPr bwMode="auto">
            <a:xfrm>
              <a:off x="2649" y="2120"/>
              <a:ext cx="281"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DMA</a:t>
              </a:r>
              <a:endParaRPr lang="en-US" sz="2400">
                <a:latin typeface="Constantia" pitchFamily="18" charset="0"/>
              </a:endParaRPr>
            </a:p>
          </p:txBody>
        </p:sp>
        <p:sp>
          <p:nvSpPr>
            <p:cNvPr id="78880" name="Rectangle 34"/>
            <p:cNvSpPr>
              <a:spLocks noChangeArrowheads="1"/>
            </p:cNvSpPr>
            <p:nvPr/>
          </p:nvSpPr>
          <p:spPr bwMode="auto">
            <a:xfrm>
              <a:off x="2554" y="2256"/>
              <a:ext cx="465"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controller</a:t>
              </a:r>
              <a:endParaRPr lang="en-US" sz="2400">
                <a:latin typeface="Constantia" pitchFamily="18" charset="0"/>
              </a:endParaRPr>
            </a:p>
          </p:txBody>
        </p:sp>
        <p:sp>
          <p:nvSpPr>
            <p:cNvPr id="78881" name="Rectangle 35"/>
            <p:cNvSpPr>
              <a:spLocks noChangeArrowheads="1"/>
            </p:cNvSpPr>
            <p:nvPr/>
          </p:nvSpPr>
          <p:spPr bwMode="auto">
            <a:xfrm>
              <a:off x="2758" y="2405"/>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1</a:t>
              </a:r>
              <a:endParaRPr lang="en-US" sz="2400">
                <a:latin typeface="Constantia" pitchFamily="18" charset="0"/>
              </a:endParaRPr>
            </a:p>
          </p:txBody>
        </p:sp>
        <p:sp>
          <p:nvSpPr>
            <p:cNvPr id="78882" name="Rectangle 36"/>
            <p:cNvSpPr>
              <a:spLocks noChangeArrowheads="1"/>
            </p:cNvSpPr>
            <p:nvPr/>
          </p:nvSpPr>
          <p:spPr bwMode="auto">
            <a:xfrm>
              <a:off x="4008" y="2120"/>
              <a:ext cx="281"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DMA</a:t>
              </a:r>
              <a:endParaRPr lang="en-US" sz="2400">
                <a:latin typeface="Constantia" pitchFamily="18" charset="0"/>
              </a:endParaRPr>
            </a:p>
          </p:txBody>
        </p:sp>
        <p:sp>
          <p:nvSpPr>
            <p:cNvPr id="78883" name="Rectangle 37"/>
            <p:cNvSpPr>
              <a:spLocks noChangeArrowheads="1"/>
            </p:cNvSpPr>
            <p:nvPr/>
          </p:nvSpPr>
          <p:spPr bwMode="auto">
            <a:xfrm>
              <a:off x="3913" y="2256"/>
              <a:ext cx="465"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controller</a:t>
              </a:r>
              <a:endParaRPr lang="en-US" sz="2400">
                <a:latin typeface="Constantia" pitchFamily="18" charset="0"/>
              </a:endParaRPr>
            </a:p>
          </p:txBody>
        </p:sp>
        <p:sp>
          <p:nvSpPr>
            <p:cNvPr id="78884" name="Rectangle 38"/>
            <p:cNvSpPr>
              <a:spLocks noChangeArrowheads="1"/>
            </p:cNvSpPr>
            <p:nvPr/>
          </p:nvSpPr>
          <p:spPr bwMode="auto">
            <a:xfrm>
              <a:off x="4117" y="2405"/>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2</a:t>
              </a:r>
              <a:endParaRPr lang="en-US" sz="2400">
                <a:latin typeface="Constantia" pitchFamily="18" charset="0"/>
              </a:endParaRPr>
            </a:p>
          </p:txBody>
        </p:sp>
        <p:sp>
          <p:nvSpPr>
            <p:cNvPr id="78885" name="Rectangle 39"/>
            <p:cNvSpPr>
              <a:spLocks noChangeArrowheads="1"/>
            </p:cNvSpPr>
            <p:nvPr/>
          </p:nvSpPr>
          <p:spPr bwMode="auto">
            <a:xfrm>
              <a:off x="1997" y="2392"/>
              <a:ext cx="22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BG1</a:t>
              </a:r>
              <a:endParaRPr lang="en-US" sz="2400">
                <a:latin typeface="Constantia" pitchFamily="18" charset="0"/>
              </a:endParaRPr>
            </a:p>
          </p:txBody>
        </p:sp>
        <p:sp>
          <p:nvSpPr>
            <p:cNvPr id="78886" name="Rectangle 40"/>
            <p:cNvSpPr>
              <a:spLocks noChangeArrowheads="1"/>
            </p:cNvSpPr>
            <p:nvPr/>
          </p:nvSpPr>
          <p:spPr bwMode="auto">
            <a:xfrm>
              <a:off x="3356" y="2392"/>
              <a:ext cx="22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BG2</a:t>
              </a:r>
              <a:endParaRPr lang="en-US" sz="2400">
                <a:latin typeface="Constantia" pitchFamily="18" charset="0"/>
              </a:endParaRPr>
            </a:p>
          </p:txBody>
        </p:sp>
        <p:sp>
          <p:nvSpPr>
            <p:cNvPr id="78887" name="Freeform 41"/>
            <p:cNvSpPr>
              <a:spLocks/>
            </p:cNvSpPr>
            <p:nvPr/>
          </p:nvSpPr>
          <p:spPr bwMode="auto">
            <a:xfrm>
              <a:off x="3709" y="2337"/>
              <a:ext cx="82" cy="27"/>
            </a:xfrm>
            <a:custGeom>
              <a:avLst/>
              <a:gdLst>
                <a:gd name="T0" fmla="*/ 0 w 6"/>
                <a:gd name="T1" fmla="*/ 27 h 2"/>
                <a:gd name="T2" fmla="*/ 82 w 6"/>
                <a:gd name="T3" fmla="*/ 14 h 2"/>
                <a:gd name="T4" fmla="*/ 0 w 6"/>
                <a:gd name="T5" fmla="*/ 0 h 2"/>
                <a:gd name="T6" fmla="*/ 0 w 6"/>
                <a:gd name="T7" fmla="*/ 14 h 2"/>
                <a:gd name="T8" fmla="*/ 0 w 6"/>
                <a:gd name="T9" fmla="*/ 2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p:spPr>
          <p:txBody>
            <a:bodyPr/>
            <a:lstStyle/>
            <a:p>
              <a:endParaRPr lang="en-US"/>
            </a:p>
          </p:txBody>
        </p:sp>
        <p:sp>
          <p:nvSpPr>
            <p:cNvPr id="78888" name="Freeform 42"/>
            <p:cNvSpPr>
              <a:spLocks/>
            </p:cNvSpPr>
            <p:nvPr/>
          </p:nvSpPr>
          <p:spPr bwMode="auto">
            <a:xfrm>
              <a:off x="3709" y="2337"/>
              <a:ext cx="82" cy="27"/>
            </a:xfrm>
            <a:custGeom>
              <a:avLst/>
              <a:gdLst>
                <a:gd name="T0" fmla="*/ 0 w 82"/>
                <a:gd name="T1" fmla="*/ 27 h 27"/>
                <a:gd name="T2" fmla="*/ 82 w 82"/>
                <a:gd name="T3" fmla="*/ 13 h 27"/>
                <a:gd name="T4" fmla="*/ 0 w 82"/>
                <a:gd name="T5" fmla="*/ 0 h 27"/>
                <a:gd name="T6" fmla="*/ 0 w 82"/>
                <a:gd name="T7" fmla="*/ 13 h 27"/>
                <a:gd name="T8" fmla="*/ 0 w 82"/>
                <a:gd name="T9" fmla="*/ 27 h 27"/>
                <a:gd name="T10" fmla="*/ 0 60000 65536"/>
                <a:gd name="T11" fmla="*/ 0 60000 65536"/>
                <a:gd name="T12" fmla="*/ 0 60000 65536"/>
                <a:gd name="T13" fmla="*/ 0 60000 65536"/>
                <a:gd name="T14" fmla="*/ 0 60000 65536"/>
                <a:gd name="T15" fmla="*/ 0 w 82"/>
                <a:gd name="T16" fmla="*/ 0 h 27"/>
                <a:gd name="T17" fmla="*/ 82 w 82"/>
                <a:gd name="T18" fmla="*/ 27 h 27"/>
              </a:gdLst>
              <a:ahLst/>
              <a:cxnLst>
                <a:cxn ang="T10">
                  <a:pos x="T0" y="T1"/>
                </a:cxn>
                <a:cxn ang="T11">
                  <a:pos x="T2" y="T3"/>
                </a:cxn>
                <a:cxn ang="T12">
                  <a:pos x="T4" y="T5"/>
                </a:cxn>
                <a:cxn ang="T13">
                  <a:pos x="T6" y="T7"/>
                </a:cxn>
                <a:cxn ang="T14">
                  <a:pos x="T8" y="T9"/>
                </a:cxn>
              </a:cxnLst>
              <a:rect l="T15" t="T16" r="T17" b="T18"/>
              <a:pathLst>
                <a:path w="82" h="27">
                  <a:moveTo>
                    <a:pt x="0" y="27"/>
                  </a:moveTo>
                  <a:lnTo>
                    <a:pt x="82"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US"/>
            </a:p>
          </p:txBody>
        </p:sp>
        <p:sp>
          <p:nvSpPr>
            <p:cNvPr id="78889" name="Line 43"/>
            <p:cNvSpPr>
              <a:spLocks noChangeShapeType="1"/>
            </p:cNvSpPr>
            <p:nvPr/>
          </p:nvSpPr>
          <p:spPr bwMode="auto">
            <a:xfrm flipH="1">
              <a:off x="3138" y="2350"/>
              <a:ext cx="571" cy="1"/>
            </a:xfrm>
            <a:prstGeom prst="line">
              <a:avLst/>
            </a:prstGeom>
            <a:noFill/>
            <a:ln w="22225">
              <a:solidFill>
                <a:srgbClr val="000000"/>
              </a:solidFill>
              <a:round/>
              <a:headEnd/>
              <a:tailEnd/>
            </a:ln>
          </p:spPr>
          <p:txBody>
            <a:bodyPr/>
            <a:lstStyle/>
            <a:p>
              <a:endParaRPr lang="en-US"/>
            </a:p>
          </p:txBody>
        </p:sp>
        <p:sp>
          <p:nvSpPr>
            <p:cNvPr id="78890" name="Rectangle 44"/>
            <p:cNvSpPr>
              <a:spLocks noChangeArrowheads="1"/>
            </p:cNvSpPr>
            <p:nvPr/>
          </p:nvSpPr>
          <p:spPr bwMode="auto">
            <a:xfrm>
              <a:off x="3206" y="149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1" name="Rectangle 45"/>
            <p:cNvSpPr>
              <a:spLocks noChangeArrowheads="1"/>
            </p:cNvSpPr>
            <p:nvPr/>
          </p:nvSpPr>
          <p:spPr bwMode="auto">
            <a:xfrm>
              <a:off x="3301" y="149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R</a:t>
              </a:r>
              <a:endParaRPr lang="en-US" sz="2400">
                <a:latin typeface="Constantia" pitchFamily="18" charset="0"/>
              </a:endParaRPr>
            </a:p>
          </p:txBody>
        </p:sp>
        <p:sp>
          <p:nvSpPr>
            <p:cNvPr id="78892" name="Line 46"/>
            <p:cNvSpPr>
              <a:spLocks noChangeShapeType="1"/>
            </p:cNvSpPr>
            <p:nvPr/>
          </p:nvSpPr>
          <p:spPr bwMode="auto">
            <a:xfrm flipH="1">
              <a:off x="3220" y="1500"/>
              <a:ext cx="149" cy="1"/>
            </a:xfrm>
            <a:prstGeom prst="line">
              <a:avLst/>
            </a:prstGeom>
            <a:noFill/>
            <a:ln w="22225">
              <a:solidFill>
                <a:srgbClr val="000000"/>
              </a:solidFill>
              <a:round/>
              <a:headEnd/>
              <a:tailEnd/>
            </a:ln>
          </p:spPr>
          <p:txBody>
            <a:bodyPr/>
            <a:lstStyle/>
            <a:p>
              <a:endParaRPr lang="en-US"/>
            </a:p>
          </p:txBody>
        </p:sp>
        <p:sp>
          <p:nvSpPr>
            <p:cNvPr id="78893" name="Rectangle 47"/>
            <p:cNvSpPr>
              <a:spLocks noChangeArrowheads="1"/>
            </p:cNvSpPr>
            <p:nvPr/>
          </p:nvSpPr>
          <p:spPr bwMode="auto">
            <a:xfrm>
              <a:off x="3125" y="115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4" name="Rectangle 48"/>
            <p:cNvSpPr>
              <a:spLocks noChangeArrowheads="1"/>
            </p:cNvSpPr>
            <p:nvPr/>
          </p:nvSpPr>
          <p:spPr bwMode="auto">
            <a:xfrm>
              <a:off x="3220" y="115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5" name="Rectangle 49"/>
            <p:cNvSpPr>
              <a:spLocks noChangeArrowheads="1"/>
            </p:cNvSpPr>
            <p:nvPr/>
          </p:nvSpPr>
          <p:spPr bwMode="auto">
            <a:xfrm>
              <a:off x="3301" y="1154"/>
              <a:ext cx="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S</a:t>
              </a:r>
              <a:endParaRPr lang="en-US" sz="2400">
                <a:latin typeface="Constantia" pitchFamily="18" charset="0"/>
              </a:endParaRPr>
            </a:p>
          </p:txBody>
        </p:sp>
        <p:sp>
          <p:nvSpPr>
            <p:cNvPr id="78896" name="Rectangle 50"/>
            <p:cNvSpPr>
              <a:spLocks noChangeArrowheads="1"/>
            </p:cNvSpPr>
            <p:nvPr/>
          </p:nvSpPr>
          <p:spPr bwMode="auto">
            <a:xfrm>
              <a:off x="3383" y="1154"/>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Y</a:t>
              </a:r>
              <a:endParaRPr lang="en-US" sz="2400">
                <a:latin typeface="Constantia" pitchFamily="18" charset="0"/>
              </a:endParaRPr>
            </a:p>
          </p:txBody>
        </p:sp>
        <p:sp>
          <p:nvSpPr>
            <p:cNvPr id="78897" name="Line 51"/>
            <p:cNvSpPr>
              <a:spLocks noChangeShapeType="1"/>
            </p:cNvSpPr>
            <p:nvPr/>
          </p:nvSpPr>
          <p:spPr bwMode="auto">
            <a:xfrm flipH="1">
              <a:off x="3138" y="1154"/>
              <a:ext cx="313" cy="1"/>
            </a:xfrm>
            <a:prstGeom prst="line">
              <a:avLst/>
            </a:prstGeom>
            <a:noFill/>
            <a:ln w="22225">
              <a:solidFill>
                <a:srgbClr val="000000"/>
              </a:solidFill>
              <a:round/>
              <a:headEnd/>
              <a:tailEnd/>
            </a:ln>
          </p:spPr>
          <p:txBody>
            <a:bodyPr/>
            <a:lstStyle/>
            <a:p>
              <a:endParaRPr lang="en-US"/>
            </a:p>
          </p:txBody>
        </p:sp>
        <p:sp>
          <p:nvSpPr>
            <p:cNvPr id="78898" name="Freeform 52"/>
            <p:cNvSpPr>
              <a:spLocks/>
            </p:cNvSpPr>
            <p:nvPr/>
          </p:nvSpPr>
          <p:spPr bwMode="auto">
            <a:xfrm>
              <a:off x="4729" y="2337"/>
              <a:ext cx="81" cy="41"/>
            </a:xfrm>
            <a:custGeom>
              <a:avLst/>
              <a:gdLst>
                <a:gd name="T0" fmla="*/ 0 w 6"/>
                <a:gd name="T1" fmla="*/ 41 h 3"/>
                <a:gd name="T2" fmla="*/ 81 w 6"/>
                <a:gd name="T3" fmla="*/ 14 h 3"/>
                <a:gd name="T4" fmla="*/ 0 w 6"/>
                <a:gd name="T5" fmla="*/ 0 h 3"/>
                <a:gd name="T6" fmla="*/ 0 w 6"/>
                <a:gd name="T7" fmla="*/ 14 h 3"/>
                <a:gd name="T8" fmla="*/ 0 w 6"/>
                <a:gd name="T9" fmla="*/ 4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p:spPr>
          <p:txBody>
            <a:bodyPr/>
            <a:lstStyle/>
            <a:p>
              <a:endParaRPr lang="en-US"/>
            </a:p>
          </p:txBody>
        </p:sp>
        <p:sp>
          <p:nvSpPr>
            <p:cNvPr id="78899" name="Freeform 53"/>
            <p:cNvSpPr>
              <a:spLocks/>
            </p:cNvSpPr>
            <p:nvPr/>
          </p:nvSpPr>
          <p:spPr bwMode="auto">
            <a:xfrm>
              <a:off x="4729" y="2337"/>
              <a:ext cx="81" cy="41"/>
            </a:xfrm>
            <a:custGeom>
              <a:avLst/>
              <a:gdLst>
                <a:gd name="T0" fmla="*/ 0 w 81"/>
                <a:gd name="T1" fmla="*/ 41 h 41"/>
                <a:gd name="T2" fmla="*/ 81 w 81"/>
                <a:gd name="T3" fmla="*/ 13 h 41"/>
                <a:gd name="T4" fmla="*/ 0 w 81"/>
                <a:gd name="T5" fmla="*/ 0 h 41"/>
                <a:gd name="T6" fmla="*/ 0 w 81"/>
                <a:gd name="T7" fmla="*/ 13 h 41"/>
                <a:gd name="T8" fmla="*/ 0 w 81"/>
                <a:gd name="T9" fmla="*/ 41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0" y="41"/>
                  </a:moveTo>
                  <a:lnTo>
                    <a:pt x="81" y="13"/>
                  </a:lnTo>
                  <a:lnTo>
                    <a:pt x="0" y="0"/>
                  </a:lnTo>
                  <a:lnTo>
                    <a:pt x="0" y="13"/>
                  </a:lnTo>
                  <a:lnTo>
                    <a:pt x="0" y="41"/>
                  </a:lnTo>
                  <a:close/>
                </a:path>
              </a:pathLst>
            </a:custGeom>
            <a:solidFill>
              <a:srgbClr val="000000"/>
            </a:solidFill>
            <a:ln w="0">
              <a:solidFill>
                <a:srgbClr val="000000"/>
              </a:solidFill>
              <a:round/>
              <a:headEnd/>
              <a:tailEnd/>
            </a:ln>
          </p:spPr>
          <p:txBody>
            <a:bodyPr/>
            <a:lstStyle/>
            <a:p>
              <a:endParaRPr lang="en-US"/>
            </a:p>
          </p:txBody>
        </p:sp>
        <p:sp>
          <p:nvSpPr>
            <p:cNvPr id="78900" name="Line 54"/>
            <p:cNvSpPr>
              <a:spLocks noChangeShapeType="1"/>
            </p:cNvSpPr>
            <p:nvPr/>
          </p:nvSpPr>
          <p:spPr bwMode="auto">
            <a:xfrm flipH="1">
              <a:off x="4484" y="2350"/>
              <a:ext cx="245" cy="1"/>
            </a:xfrm>
            <a:prstGeom prst="line">
              <a:avLst/>
            </a:prstGeom>
            <a:noFill/>
            <a:ln w="22225">
              <a:solidFill>
                <a:srgbClr val="000000"/>
              </a:solidFill>
              <a:round/>
              <a:headEnd/>
              <a:tailEnd/>
            </a:ln>
          </p:spPr>
          <p:txBody>
            <a:bodyPr/>
            <a:lstStyle/>
            <a:p>
              <a:endParaRPr lang="en-US"/>
            </a:p>
          </p:txBody>
        </p:sp>
        <p:sp>
          <p:nvSpPr>
            <p:cNvPr id="78901" name="Rectangle 55"/>
            <p:cNvSpPr>
              <a:spLocks noChangeArrowheads="1"/>
            </p:cNvSpPr>
            <p:nvPr/>
          </p:nvSpPr>
          <p:spPr bwMode="auto">
            <a:xfrm>
              <a:off x="2459" y="2011"/>
              <a:ext cx="679" cy="67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78902" name="Rectangle 56"/>
            <p:cNvSpPr>
              <a:spLocks noChangeArrowheads="1"/>
            </p:cNvSpPr>
            <p:nvPr/>
          </p:nvSpPr>
          <p:spPr bwMode="auto">
            <a:xfrm>
              <a:off x="3818" y="2011"/>
              <a:ext cx="666" cy="67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78903" name="Rectangle 57"/>
            <p:cNvSpPr>
              <a:spLocks noChangeArrowheads="1"/>
            </p:cNvSpPr>
            <p:nvPr/>
          </p:nvSpPr>
          <p:spPr bwMode="auto">
            <a:xfrm>
              <a:off x="936" y="1168"/>
              <a:ext cx="843" cy="1359"/>
            </a:xfrm>
            <a:prstGeom prst="rect">
              <a:avLst/>
            </a:prstGeom>
            <a:noFill/>
            <a:ln w="22225">
              <a:solidFill>
                <a:schemeClr val="tx1"/>
              </a:solidFill>
              <a:miter lim="800000"/>
              <a:headEnd/>
              <a:tailEnd/>
            </a:ln>
          </p:spPr>
          <p:txBody>
            <a:bodyPr/>
            <a:lstStyle/>
            <a:p>
              <a:endParaRPr lang="en-US">
                <a:latin typeface="Constantia" pitchFamily="18" charset="0"/>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fontAlgn="auto">
              <a:spcAft>
                <a:spcPts val="0"/>
              </a:spcAft>
              <a:defRPr/>
            </a:pPr>
            <a:r>
              <a:rPr lang="en-US" dirty="0" smtClean="0"/>
              <a:t>Centralized Bus Arbitration(cont.,)</a:t>
            </a:r>
            <a:endParaRPr lang="en-US" dirty="0"/>
          </a:p>
        </p:txBody>
      </p:sp>
      <p:sp>
        <p:nvSpPr>
          <p:cNvPr id="3" name="Content Placeholder 2"/>
          <p:cNvSpPr>
            <a:spLocks noGrp="1"/>
          </p:cNvSpPr>
          <p:nvPr>
            <p:ph idx="1"/>
          </p:nvPr>
        </p:nvSpPr>
        <p:spPr>
          <a:xfrm>
            <a:off x="457200" y="1752600"/>
            <a:ext cx="8382000" cy="4800599"/>
          </a:xfrm>
        </p:spPr>
        <p:txBody>
          <a:bodyPr>
            <a:normAutofit fontScale="92500" lnSpcReduction="20000"/>
          </a:bodyPr>
          <a:lstStyle/>
          <a:p>
            <a:pPr marL="274320" indent="-274320" fontAlgn="auto">
              <a:spcAft>
                <a:spcPts val="0"/>
              </a:spcAft>
              <a:buClr>
                <a:schemeClr val="accent3"/>
              </a:buClr>
              <a:buFontTx/>
              <a:buChar char="•"/>
              <a:defRPr/>
            </a:pPr>
            <a:r>
              <a:rPr lang="en-US" i="1" dirty="0" smtClean="0"/>
              <a:t>Bus arbiter may be the processor or a separate unit connected to the bus.</a:t>
            </a:r>
          </a:p>
          <a:p>
            <a:pPr marL="274320" indent="-274320" fontAlgn="auto">
              <a:spcAft>
                <a:spcPts val="0"/>
              </a:spcAft>
              <a:buClr>
                <a:schemeClr val="accent3"/>
              </a:buClr>
              <a:buFontTx/>
              <a:buChar char="•"/>
              <a:defRPr/>
            </a:pPr>
            <a:r>
              <a:rPr lang="en-US" i="1" dirty="0" smtClean="0"/>
              <a:t>Normally, the processor is the bus master, unless it grants bus membership to one  of the DMA controllers. </a:t>
            </a:r>
          </a:p>
          <a:p>
            <a:pPr marL="274320" indent="-274320" fontAlgn="auto">
              <a:spcAft>
                <a:spcPts val="0"/>
              </a:spcAft>
              <a:buClr>
                <a:schemeClr val="accent3"/>
              </a:buClr>
              <a:buFontTx/>
              <a:buChar char="•"/>
              <a:defRPr/>
            </a:pPr>
            <a:r>
              <a:rPr lang="en-US" i="1" dirty="0" smtClean="0"/>
              <a:t>DMA controller requests the control of the bus by asserting(establish) the Bus Request (BR) line. </a:t>
            </a:r>
          </a:p>
          <a:p>
            <a:pPr marL="274320" indent="-274320" fontAlgn="auto">
              <a:spcAft>
                <a:spcPts val="0"/>
              </a:spcAft>
              <a:buClr>
                <a:schemeClr val="accent3"/>
              </a:buClr>
              <a:buFontTx/>
              <a:buChar char="•"/>
              <a:defRPr/>
            </a:pPr>
            <a:r>
              <a:rPr lang="en-US" i="1" dirty="0" smtClean="0"/>
              <a:t>In response, the processor activates the Bus-Grant1 (BG1) line, indicating that the  controller may use the bus when it is free. </a:t>
            </a:r>
          </a:p>
          <a:p>
            <a:pPr marL="274320" indent="-274320" fontAlgn="auto">
              <a:spcAft>
                <a:spcPts val="0"/>
              </a:spcAft>
              <a:buClr>
                <a:schemeClr val="accent3"/>
              </a:buClr>
              <a:buFontTx/>
              <a:buChar char="•"/>
              <a:defRPr/>
            </a:pPr>
            <a:r>
              <a:rPr lang="en-US" i="1" dirty="0" smtClean="0"/>
              <a:t>BG1 signal is connected to all DMA controllers in a daisy chain fashion.  </a:t>
            </a:r>
          </a:p>
          <a:p>
            <a:pPr marL="274320" indent="-274320" fontAlgn="auto">
              <a:spcAft>
                <a:spcPts val="0"/>
              </a:spcAft>
              <a:buClr>
                <a:schemeClr val="accent3"/>
              </a:buClr>
              <a:buFontTx/>
              <a:buChar char="•"/>
              <a:defRPr/>
            </a:pPr>
            <a:r>
              <a:rPr lang="en-US" i="1" dirty="0" smtClean="0"/>
              <a:t>BBSY signal is 0, it indicates that the bus is busy. When BBSY becomes 1, the DMA  controller which asserted BR can acquire control of the bus.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52400" y="228600"/>
            <a:ext cx="8305800" cy="1143000"/>
          </a:xfrm>
        </p:spPr>
        <p:txBody>
          <a:bodyPr/>
          <a:lstStyle/>
          <a:p>
            <a:pPr fontAlgn="auto">
              <a:spcAft>
                <a:spcPts val="0"/>
              </a:spcAft>
              <a:defRPr/>
            </a:pPr>
            <a:r>
              <a:rPr lang="en-US" dirty="0" smtClean="0"/>
              <a:t>Centralized arbitration (contd..)</a:t>
            </a:r>
          </a:p>
        </p:txBody>
      </p:sp>
      <p:grpSp>
        <p:nvGrpSpPr>
          <p:cNvPr id="80898" name="Group 81"/>
          <p:cNvGrpSpPr>
            <a:grpSpLocks/>
          </p:cNvGrpSpPr>
          <p:nvPr/>
        </p:nvGrpSpPr>
        <p:grpSpPr bwMode="auto">
          <a:xfrm>
            <a:off x="1589088" y="1431925"/>
            <a:ext cx="5780087" cy="4297363"/>
            <a:chOff x="1001" y="762"/>
            <a:chExt cx="3641" cy="2707"/>
          </a:xfrm>
        </p:grpSpPr>
        <p:grpSp>
          <p:nvGrpSpPr>
            <p:cNvPr id="80899" name="Group 3"/>
            <p:cNvGrpSpPr>
              <a:grpSpLocks/>
            </p:cNvGrpSpPr>
            <p:nvPr/>
          </p:nvGrpSpPr>
          <p:grpSpPr bwMode="auto">
            <a:xfrm>
              <a:off x="1001" y="1001"/>
              <a:ext cx="3482" cy="1836"/>
              <a:chOff x="1134" y="1023"/>
              <a:chExt cx="3482" cy="1836"/>
            </a:xfrm>
          </p:grpSpPr>
          <p:sp>
            <p:nvSpPr>
              <p:cNvPr id="80908" name="Rectangle 4"/>
              <p:cNvSpPr>
                <a:spLocks noChangeArrowheads="1"/>
              </p:cNvSpPr>
              <p:nvPr/>
            </p:nvSpPr>
            <p:spPr bwMode="auto">
              <a:xfrm>
                <a:off x="1134" y="2350"/>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09" name="Rectangle 5"/>
              <p:cNvSpPr>
                <a:spLocks noChangeArrowheads="1"/>
              </p:cNvSpPr>
              <p:nvPr/>
            </p:nvSpPr>
            <p:spPr bwMode="auto">
              <a:xfrm>
                <a:off x="1207" y="2350"/>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10" name="Rectangle 6"/>
              <p:cNvSpPr>
                <a:spLocks noChangeArrowheads="1"/>
              </p:cNvSpPr>
              <p:nvPr/>
            </p:nvSpPr>
            <p:spPr bwMode="auto">
              <a:xfrm>
                <a:off x="1269" y="2350"/>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a:t>
                </a:r>
                <a:endParaRPr lang="en-US" sz="2400">
                  <a:latin typeface="Constantia" pitchFamily="18" charset="0"/>
                </a:endParaRPr>
              </a:p>
            </p:txBody>
          </p:sp>
          <p:sp>
            <p:nvSpPr>
              <p:cNvPr id="80911" name="Rectangle 7"/>
              <p:cNvSpPr>
                <a:spLocks noChangeArrowheads="1"/>
              </p:cNvSpPr>
              <p:nvPr/>
            </p:nvSpPr>
            <p:spPr bwMode="auto">
              <a:xfrm>
                <a:off x="1331" y="2350"/>
                <a:ext cx="6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Y</a:t>
                </a:r>
                <a:endParaRPr lang="en-US" sz="2400">
                  <a:latin typeface="Constantia" pitchFamily="18" charset="0"/>
                </a:endParaRPr>
              </a:p>
            </p:txBody>
          </p:sp>
          <p:sp>
            <p:nvSpPr>
              <p:cNvPr id="80912" name="Line 8"/>
              <p:cNvSpPr>
                <a:spLocks noChangeShapeType="1"/>
              </p:cNvSpPr>
              <p:nvPr/>
            </p:nvSpPr>
            <p:spPr bwMode="auto">
              <a:xfrm flipH="1">
                <a:off x="1144" y="2330"/>
                <a:ext cx="239" cy="1"/>
              </a:xfrm>
              <a:prstGeom prst="line">
                <a:avLst/>
              </a:prstGeom>
              <a:noFill/>
              <a:ln w="15875">
                <a:solidFill>
                  <a:srgbClr val="000000"/>
                </a:solidFill>
                <a:round/>
                <a:headEnd/>
                <a:tailEnd/>
              </a:ln>
            </p:spPr>
            <p:txBody>
              <a:bodyPr/>
              <a:lstStyle/>
              <a:p>
                <a:endParaRPr lang="en-US"/>
              </a:p>
            </p:txBody>
          </p:sp>
          <p:sp>
            <p:nvSpPr>
              <p:cNvPr id="80913" name="Freeform 9"/>
              <p:cNvSpPr>
                <a:spLocks/>
              </p:cNvSpPr>
              <p:nvPr/>
            </p:nvSpPr>
            <p:spPr bwMode="auto">
              <a:xfrm>
                <a:off x="2678" y="2391"/>
                <a:ext cx="62" cy="21"/>
              </a:xfrm>
              <a:custGeom>
                <a:avLst/>
                <a:gdLst>
                  <a:gd name="T0" fmla="*/ 0 w 6"/>
                  <a:gd name="T1" fmla="*/ 21 h 2"/>
                  <a:gd name="T2" fmla="*/ 62 w 6"/>
                  <a:gd name="T3" fmla="*/ 11 h 2"/>
                  <a:gd name="T4" fmla="*/ 0 w 6"/>
                  <a:gd name="T5" fmla="*/ 0 h 2"/>
                  <a:gd name="T6" fmla="*/ 0 w 6"/>
                  <a:gd name="T7" fmla="*/ 11 h 2"/>
                  <a:gd name="T8" fmla="*/ 0 w 6"/>
                  <a:gd name="T9" fmla="*/ 2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80914" name="Freeform 10"/>
              <p:cNvSpPr>
                <a:spLocks/>
              </p:cNvSpPr>
              <p:nvPr/>
            </p:nvSpPr>
            <p:spPr bwMode="auto">
              <a:xfrm>
                <a:off x="2678" y="2391"/>
                <a:ext cx="62" cy="21"/>
              </a:xfrm>
              <a:custGeom>
                <a:avLst/>
                <a:gdLst>
                  <a:gd name="T0" fmla="*/ 0 w 62"/>
                  <a:gd name="T1" fmla="*/ 21 h 21"/>
                  <a:gd name="T2" fmla="*/ 62 w 62"/>
                  <a:gd name="T3" fmla="*/ 10 h 21"/>
                  <a:gd name="T4" fmla="*/ 0 w 62"/>
                  <a:gd name="T5" fmla="*/ 0 h 21"/>
                  <a:gd name="T6" fmla="*/ 0 w 62"/>
                  <a:gd name="T7" fmla="*/ 10 h 21"/>
                  <a:gd name="T8" fmla="*/ 0 w 62"/>
                  <a:gd name="T9" fmla="*/ 21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1"/>
                    </a:moveTo>
                    <a:lnTo>
                      <a:pt x="62" y="10"/>
                    </a:lnTo>
                    <a:lnTo>
                      <a:pt x="0" y="0"/>
                    </a:lnTo>
                    <a:lnTo>
                      <a:pt x="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15" name="Freeform 11"/>
              <p:cNvSpPr>
                <a:spLocks/>
              </p:cNvSpPr>
              <p:nvPr/>
            </p:nvSpPr>
            <p:spPr bwMode="auto">
              <a:xfrm>
                <a:off x="2574" y="1344"/>
                <a:ext cx="94" cy="1057"/>
              </a:xfrm>
              <a:custGeom>
                <a:avLst/>
                <a:gdLst>
                  <a:gd name="T0" fmla="*/ 0 w 9"/>
                  <a:gd name="T1" fmla="*/ 0 h 102"/>
                  <a:gd name="T2" fmla="*/ 21 w 9"/>
                  <a:gd name="T3" fmla="*/ 21 h 102"/>
                  <a:gd name="T4" fmla="*/ 31 w 9"/>
                  <a:gd name="T5" fmla="*/ 41 h 102"/>
                  <a:gd name="T6" fmla="*/ 42 w 9"/>
                  <a:gd name="T7" fmla="*/ 62 h 102"/>
                  <a:gd name="T8" fmla="*/ 52 w 9"/>
                  <a:gd name="T9" fmla="*/ 104 h 102"/>
                  <a:gd name="T10" fmla="*/ 52 w 9"/>
                  <a:gd name="T11" fmla="*/ 166 h 102"/>
                  <a:gd name="T12" fmla="*/ 52 w 9"/>
                  <a:gd name="T13" fmla="*/ 238 h 102"/>
                  <a:gd name="T14" fmla="*/ 42 w 9"/>
                  <a:gd name="T15" fmla="*/ 352 h 102"/>
                  <a:gd name="T16" fmla="*/ 31 w 9"/>
                  <a:gd name="T17" fmla="*/ 497 h 102"/>
                  <a:gd name="T18" fmla="*/ 21 w 9"/>
                  <a:gd name="T19" fmla="*/ 642 h 102"/>
                  <a:gd name="T20" fmla="*/ 10 w 9"/>
                  <a:gd name="T21" fmla="*/ 756 h 102"/>
                  <a:gd name="T22" fmla="*/ 10 w 9"/>
                  <a:gd name="T23" fmla="*/ 839 h 102"/>
                  <a:gd name="T24" fmla="*/ 0 w 9"/>
                  <a:gd name="T25" fmla="*/ 891 h 102"/>
                  <a:gd name="T26" fmla="*/ 0 w 9"/>
                  <a:gd name="T27" fmla="*/ 933 h 102"/>
                  <a:gd name="T28" fmla="*/ 10 w 9"/>
                  <a:gd name="T29" fmla="*/ 964 h 102"/>
                  <a:gd name="T30" fmla="*/ 21 w 9"/>
                  <a:gd name="T31" fmla="*/ 984 h 102"/>
                  <a:gd name="T32" fmla="*/ 31 w 9"/>
                  <a:gd name="T33" fmla="*/ 1005 h 102"/>
                  <a:gd name="T34" fmla="*/ 52 w 9"/>
                  <a:gd name="T35" fmla="*/ 1026 h 102"/>
                  <a:gd name="T36" fmla="*/ 63 w 9"/>
                  <a:gd name="T37" fmla="*/ 1036 h 102"/>
                  <a:gd name="T38" fmla="*/ 84 w 9"/>
                  <a:gd name="T39" fmla="*/ 1047 h 102"/>
                  <a:gd name="T40" fmla="*/ 94 w 9"/>
                  <a:gd name="T41" fmla="*/ 1057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02"/>
                  <a:gd name="T65" fmla="*/ 9 w 9"/>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02">
                    <a:moveTo>
                      <a:pt x="0" y="0"/>
                    </a:moveTo>
                    <a:lnTo>
                      <a:pt x="2" y="2"/>
                    </a:lnTo>
                    <a:lnTo>
                      <a:pt x="3" y="4"/>
                    </a:lnTo>
                    <a:lnTo>
                      <a:pt x="4" y="6"/>
                    </a:lnTo>
                    <a:lnTo>
                      <a:pt x="5" y="10"/>
                    </a:lnTo>
                    <a:lnTo>
                      <a:pt x="5" y="16"/>
                    </a:lnTo>
                    <a:lnTo>
                      <a:pt x="5" y="23"/>
                    </a:lnTo>
                    <a:lnTo>
                      <a:pt x="4" y="34"/>
                    </a:lnTo>
                    <a:lnTo>
                      <a:pt x="3" y="48"/>
                    </a:lnTo>
                    <a:lnTo>
                      <a:pt x="2" y="62"/>
                    </a:lnTo>
                    <a:lnTo>
                      <a:pt x="1" y="73"/>
                    </a:lnTo>
                    <a:lnTo>
                      <a:pt x="1" y="81"/>
                    </a:lnTo>
                    <a:lnTo>
                      <a:pt x="0" y="86"/>
                    </a:lnTo>
                    <a:lnTo>
                      <a:pt x="0" y="90"/>
                    </a:lnTo>
                    <a:lnTo>
                      <a:pt x="1" y="93"/>
                    </a:lnTo>
                    <a:lnTo>
                      <a:pt x="2" y="95"/>
                    </a:lnTo>
                    <a:lnTo>
                      <a:pt x="3" y="97"/>
                    </a:lnTo>
                    <a:lnTo>
                      <a:pt x="5" y="99"/>
                    </a:lnTo>
                    <a:lnTo>
                      <a:pt x="6" y="100"/>
                    </a:lnTo>
                    <a:lnTo>
                      <a:pt x="8" y="101"/>
                    </a:lnTo>
                    <a:lnTo>
                      <a:pt x="9" y="102"/>
                    </a:lnTo>
                  </a:path>
                </a:pathLst>
              </a:custGeom>
              <a:noFill/>
              <a:ln w="15875">
                <a:solidFill>
                  <a:srgbClr val="000000"/>
                </a:solidFill>
                <a:round/>
                <a:headEnd/>
                <a:tailEnd/>
              </a:ln>
            </p:spPr>
            <p:txBody>
              <a:bodyPr/>
              <a:lstStyle/>
              <a:p>
                <a:endParaRPr lang="en-US"/>
              </a:p>
            </p:txBody>
          </p:sp>
          <p:sp>
            <p:nvSpPr>
              <p:cNvPr id="80916" name="Freeform 12"/>
              <p:cNvSpPr>
                <a:spLocks/>
              </p:cNvSpPr>
              <p:nvPr/>
            </p:nvSpPr>
            <p:spPr bwMode="auto">
              <a:xfrm>
                <a:off x="2491" y="1334"/>
                <a:ext cx="73" cy="31"/>
              </a:xfrm>
              <a:custGeom>
                <a:avLst/>
                <a:gdLst>
                  <a:gd name="T0" fmla="*/ 10 w 7"/>
                  <a:gd name="T1" fmla="*/ 31 h 3"/>
                  <a:gd name="T2" fmla="*/ 73 w 7"/>
                  <a:gd name="T3" fmla="*/ 10 h 3"/>
                  <a:gd name="T4" fmla="*/ 0 w 7"/>
                  <a:gd name="T5" fmla="*/ 0 h 3"/>
                  <a:gd name="T6" fmla="*/ 0 w 7"/>
                  <a:gd name="T7" fmla="*/ 10 h 3"/>
                  <a:gd name="T8" fmla="*/ 10 w 7"/>
                  <a:gd name="T9" fmla="*/ 31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1" y="3"/>
                    </a:moveTo>
                    <a:lnTo>
                      <a:pt x="7" y="1"/>
                    </a:lnTo>
                    <a:lnTo>
                      <a:pt x="0" y="0"/>
                    </a:lnTo>
                    <a:lnTo>
                      <a:pt x="0" y="1"/>
                    </a:lnTo>
                    <a:lnTo>
                      <a:pt x="1" y="3"/>
                    </a:lnTo>
                  </a:path>
                </a:pathLst>
              </a:custGeom>
              <a:noFill/>
              <a:ln w="15875">
                <a:solidFill>
                  <a:srgbClr val="000000"/>
                </a:solidFill>
                <a:round/>
                <a:headEnd/>
                <a:tailEnd/>
              </a:ln>
            </p:spPr>
            <p:txBody>
              <a:bodyPr/>
              <a:lstStyle/>
              <a:p>
                <a:endParaRPr lang="en-US"/>
              </a:p>
            </p:txBody>
          </p:sp>
          <p:sp>
            <p:nvSpPr>
              <p:cNvPr id="80917" name="Freeform 13"/>
              <p:cNvSpPr>
                <a:spLocks/>
              </p:cNvSpPr>
              <p:nvPr/>
            </p:nvSpPr>
            <p:spPr bwMode="auto">
              <a:xfrm>
                <a:off x="2491" y="1334"/>
                <a:ext cx="73" cy="31"/>
              </a:xfrm>
              <a:custGeom>
                <a:avLst/>
                <a:gdLst>
                  <a:gd name="T0" fmla="*/ 11 w 73"/>
                  <a:gd name="T1" fmla="*/ 31 h 31"/>
                  <a:gd name="T2" fmla="*/ 73 w 73"/>
                  <a:gd name="T3" fmla="*/ 10 h 31"/>
                  <a:gd name="T4" fmla="*/ 0 w 73"/>
                  <a:gd name="T5" fmla="*/ 0 h 31"/>
                  <a:gd name="T6" fmla="*/ 0 w 73"/>
                  <a:gd name="T7" fmla="*/ 10 h 31"/>
                  <a:gd name="T8" fmla="*/ 11 w 73"/>
                  <a:gd name="T9" fmla="*/ 31 h 31"/>
                  <a:gd name="T10" fmla="*/ 0 60000 65536"/>
                  <a:gd name="T11" fmla="*/ 0 60000 65536"/>
                  <a:gd name="T12" fmla="*/ 0 60000 65536"/>
                  <a:gd name="T13" fmla="*/ 0 60000 65536"/>
                  <a:gd name="T14" fmla="*/ 0 60000 65536"/>
                  <a:gd name="T15" fmla="*/ 0 w 73"/>
                  <a:gd name="T16" fmla="*/ 0 h 31"/>
                  <a:gd name="T17" fmla="*/ 73 w 73"/>
                  <a:gd name="T18" fmla="*/ 31 h 31"/>
                </a:gdLst>
                <a:ahLst/>
                <a:cxnLst>
                  <a:cxn ang="T10">
                    <a:pos x="T0" y="T1"/>
                  </a:cxn>
                  <a:cxn ang="T11">
                    <a:pos x="T2" y="T3"/>
                  </a:cxn>
                  <a:cxn ang="T12">
                    <a:pos x="T4" y="T5"/>
                  </a:cxn>
                  <a:cxn ang="T13">
                    <a:pos x="T6" y="T7"/>
                  </a:cxn>
                  <a:cxn ang="T14">
                    <a:pos x="T8" y="T9"/>
                  </a:cxn>
                </a:cxnLst>
                <a:rect l="T15" t="T16" r="T17" b="T18"/>
                <a:pathLst>
                  <a:path w="73" h="31">
                    <a:moveTo>
                      <a:pt x="11" y="31"/>
                    </a:moveTo>
                    <a:lnTo>
                      <a:pt x="73" y="10"/>
                    </a:lnTo>
                    <a:lnTo>
                      <a:pt x="0" y="0"/>
                    </a:lnTo>
                    <a:lnTo>
                      <a:pt x="0" y="10"/>
                    </a:lnTo>
                    <a:lnTo>
                      <a:pt x="11" y="31"/>
                    </a:lnTo>
                    <a:close/>
                  </a:path>
                </a:pathLst>
              </a:custGeom>
              <a:solidFill>
                <a:srgbClr val="000000"/>
              </a:solidFill>
              <a:ln w="0">
                <a:solidFill>
                  <a:srgbClr val="000000"/>
                </a:solidFill>
                <a:round/>
                <a:headEnd/>
                <a:tailEnd/>
              </a:ln>
            </p:spPr>
            <p:txBody>
              <a:bodyPr/>
              <a:lstStyle/>
              <a:p>
                <a:endParaRPr lang="en-US"/>
              </a:p>
            </p:txBody>
          </p:sp>
          <p:sp>
            <p:nvSpPr>
              <p:cNvPr id="80918" name="Freeform 14"/>
              <p:cNvSpPr>
                <a:spLocks/>
              </p:cNvSpPr>
              <p:nvPr/>
            </p:nvSpPr>
            <p:spPr bwMode="auto">
              <a:xfrm>
                <a:off x="2398" y="1344"/>
                <a:ext cx="93" cy="1078"/>
              </a:xfrm>
              <a:custGeom>
                <a:avLst/>
                <a:gdLst>
                  <a:gd name="T0" fmla="*/ 0 w 9"/>
                  <a:gd name="T1" fmla="*/ 1078 h 104"/>
                  <a:gd name="T2" fmla="*/ 21 w 9"/>
                  <a:gd name="T3" fmla="*/ 1057 h 104"/>
                  <a:gd name="T4" fmla="*/ 31 w 9"/>
                  <a:gd name="T5" fmla="*/ 1037 h 104"/>
                  <a:gd name="T6" fmla="*/ 41 w 9"/>
                  <a:gd name="T7" fmla="*/ 1005 h 104"/>
                  <a:gd name="T8" fmla="*/ 52 w 9"/>
                  <a:gd name="T9" fmla="*/ 964 h 104"/>
                  <a:gd name="T10" fmla="*/ 52 w 9"/>
                  <a:gd name="T11" fmla="*/ 912 h 104"/>
                  <a:gd name="T12" fmla="*/ 41 w 9"/>
                  <a:gd name="T13" fmla="*/ 829 h 104"/>
                  <a:gd name="T14" fmla="*/ 41 w 9"/>
                  <a:gd name="T15" fmla="*/ 715 h 104"/>
                  <a:gd name="T16" fmla="*/ 31 w 9"/>
                  <a:gd name="T17" fmla="*/ 570 h 104"/>
                  <a:gd name="T18" fmla="*/ 21 w 9"/>
                  <a:gd name="T19" fmla="*/ 415 h 104"/>
                  <a:gd name="T20" fmla="*/ 10 w 9"/>
                  <a:gd name="T21" fmla="*/ 311 h 104"/>
                  <a:gd name="T22" fmla="*/ 0 w 9"/>
                  <a:gd name="T23" fmla="*/ 228 h 104"/>
                  <a:gd name="T24" fmla="*/ 0 w 9"/>
                  <a:gd name="T25" fmla="*/ 166 h 104"/>
                  <a:gd name="T26" fmla="*/ 0 w 9"/>
                  <a:gd name="T27" fmla="*/ 124 h 104"/>
                  <a:gd name="T28" fmla="*/ 10 w 9"/>
                  <a:gd name="T29" fmla="*/ 104 h 104"/>
                  <a:gd name="T30" fmla="*/ 10 w 9"/>
                  <a:gd name="T31" fmla="*/ 83 h 104"/>
                  <a:gd name="T32" fmla="*/ 31 w 9"/>
                  <a:gd name="T33" fmla="*/ 62 h 104"/>
                  <a:gd name="T34" fmla="*/ 41 w 9"/>
                  <a:gd name="T35" fmla="*/ 31 h 104"/>
                  <a:gd name="T36" fmla="*/ 62 w 9"/>
                  <a:gd name="T37" fmla="*/ 21 h 104"/>
                  <a:gd name="T38" fmla="*/ 72 w 9"/>
                  <a:gd name="T39" fmla="*/ 10 h 104"/>
                  <a:gd name="T40" fmla="*/ 93 w 9"/>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04"/>
                  <a:gd name="T65" fmla="*/ 9 w 9"/>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04">
                    <a:moveTo>
                      <a:pt x="0" y="104"/>
                    </a:moveTo>
                    <a:lnTo>
                      <a:pt x="2" y="102"/>
                    </a:lnTo>
                    <a:lnTo>
                      <a:pt x="3" y="100"/>
                    </a:lnTo>
                    <a:lnTo>
                      <a:pt x="4" y="97"/>
                    </a:lnTo>
                    <a:lnTo>
                      <a:pt x="5" y="93"/>
                    </a:lnTo>
                    <a:lnTo>
                      <a:pt x="5" y="88"/>
                    </a:lnTo>
                    <a:lnTo>
                      <a:pt x="4" y="80"/>
                    </a:lnTo>
                    <a:lnTo>
                      <a:pt x="4" y="69"/>
                    </a:lnTo>
                    <a:lnTo>
                      <a:pt x="3" y="55"/>
                    </a:lnTo>
                    <a:lnTo>
                      <a:pt x="2" y="40"/>
                    </a:lnTo>
                    <a:lnTo>
                      <a:pt x="1" y="30"/>
                    </a:lnTo>
                    <a:lnTo>
                      <a:pt x="0" y="22"/>
                    </a:lnTo>
                    <a:lnTo>
                      <a:pt x="0" y="16"/>
                    </a:lnTo>
                    <a:lnTo>
                      <a:pt x="0" y="12"/>
                    </a:lnTo>
                    <a:lnTo>
                      <a:pt x="1" y="10"/>
                    </a:lnTo>
                    <a:lnTo>
                      <a:pt x="1" y="8"/>
                    </a:lnTo>
                    <a:lnTo>
                      <a:pt x="3" y="6"/>
                    </a:lnTo>
                    <a:lnTo>
                      <a:pt x="4" y="3"/>
                    </a:lnTo>
                    <a:lnTo>
                      <a:pt x="6" y="2"/>
                    </a:lnTo>
                    <a:lnTo>
                      <a:pt x="7" y="1"/>
                    </a:lnTo>
                    <a:lnTo>
                      <a:pt x="9" y="0"/>
                    </a:lnTo>
                  </a:path>
                </a:pathLst>
              </a:custGeom>
              <a:noFill/>
              <a:ln w="15875">
                <a:solidFill>
                  <a:srgbClr val="000000"/>
                </a:solidFill>
                <a:round/>
                <a:headEnd/>
                <a:tailEnd/>
              </a:ln>
            </p:spPr>
            <p:txBody>
              <a:bodyPr/>
              <a:lstStyle/>
              <a:p>
                <a:endParaRPr lang="en-US"/>
              </a:p>
            </p:txBody>
          </p:sp>
          <p:sp>
            <p:nvSpPr>
              <p:cNvPr id="80919" name="Freeform 15"/>
              <p:cNvSpPr>
                <a:spLocks/>
              </p:cNvSpPr>
              <p:nvPr/>
            </p:nvSpPr>
            <p:spPr bwMode="auto">
              <a:xfrm>
                <a:off x="1973" y="1655"/>
                <a:ext cx="62" cy="31"/>
              </a:xfrm>
              <a:custGeom>
                <a:avLst/>
                <a:gdLst>
                  <a:gd name="T0" fmla="*/ 0 w 6"/>
                  <a:gd name="T1" fmla="*/ 21 h 3"/>
                  <a:gd name="T2" fmla="*/ 62 w 6"/>
                  <a:gd name="T3" fmla="*/ 31 h 3"/>
                  <a:gd name="T4" fmla="*/ 10 w 6"/>
                  <a:gd name="T5" fmla="*/ 0 h 3"/>
                  <a:gd name="T6" fmla="*/ 0 w 6"/>
                  <a:gd name="T7" fmla="*/ 10 h 3"/>
                  <a:gd name="T8" fmla="*/ 0 w 6"/>
                  <a:gd name="T9" fmla="*/ 2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2"/>
                    </a:moveTo>
                    <a:lnTo>
                      <a:pt x="6" y="3"/>
                    </a:lnTo>
                    <a:lnTo>
                      <a:pt x="1" y="0"/>
                    </a:lnTo>
                    <a:lnTo>
                      <a:pt x="0" y="1"/>
                    </a:lnTo>
                    <a:lnTo>
                      <a:pt x="0" y="2"/>
                    </a:lnTo>
                  </a:path>
                </a:pathLst>
              </a:custGeom>
              <a:noFill/>
              <a:ln w="15875">
                <a:solidFill>
                  <a:srgbClr val="000000"/>
                </a:solidFill>
                <a:round/>
                <a:headEnd/>
                <a:tailEnd/>
              </a:ln>
            </p:spPr>
            <p:txBody>
              <a:bodyPr/>
              <a:lstStyle/>
              <a:p>
                <a:endParaRPr lang="en-US"/>
              </a:p>
            </p:txBody>
          </p:sp>
          <p:sp>
            <p:nvSpPr>
              <p:cNvPr id="80920" name="Freeform 16"/>
              <p:cNvSpPr>
                <a:spLocks/>
              </p:cNvSpPr>
              <p:nvPr/>
            </p:nvSpPr>
            <p:spPr bwMode="auto">
              <a:xfrm>
                <a:off x="1973" y="1655"/>
                <a:ext cx="62" cy="31"/>
              </a:xfrm>
              <a:custGeom>
                <a:avLst/>
                <a:gdLst>
                  <a:gd name="T0" fmla="*/ 0 w 62"/>
                  <a:gd name="T1" fmla="*/ 21 h 31"/>
                  <a:gd name="T2" fmla="*/ 62 w 62"/>
                  <a:gd name="T3" fmla="*/ 31 h 31"/>
                  <a:gd name="T4" fmla="*/ 11 w 62"/>
                  <a:gd name="T5" fmla="*/ 0 h 31"/>
                  <a:gd name="T6" fmla="*/ 0 w 62"/>
                  <a:gd name="T7" fmla="*/ 11 h 31"/>
                  <a:gd name="T8" fmla="*/ 0 w 62"/>
                  <a:gd name="T9" fmla="*/ 21 h 31"/>
                  <a:gd name="T10" fmla="*/ 0 60000 65536"/>
                  <a:gd name="T11" fmla="*/ 0 60000 65536"/>
                  <a:gd name="T12" fmla="*/ 0 60000 65536"/>
                  <a:gd name="T13" fmla="*/ 0 60000 65536"/>
                  <a:gd name="T14" fmla="*/ 0 60000 65536"/>
                  <a:gd name="T15" fmla="*/ 0 w 62"/>
                  <a:gd name="T16" fmla="*/ 0 h 31"/>
                  <a:gd name="T17" fmla="*/ 62 w 62"/>
                  <a:gd name="T18" fmla="*/ 31 h 31"/>
                </a:gdLst>
                <a:ahLst/>
                <a:cxnLst>
                  <a:cxn ang="T10">
                    <a:pos x="T0" y="T1"/>
                  </a:cxn>
                  <a:cxn ang="T11">
                    <a:pos x="T2" y="T3"/>
                  </a:cxn>
                  <a:cxn ang="T12">
                    <a:pos x="T4" y="T5"/>
                  </a:cxn>
                  <a:cxn ang="T13">
                    <a:pos x="T6" y="T7"/>
                  </a:cxn>
                  <a:cxn ang="T14">
                    <a:pos x="T8" y="T9"/>
                  </a:cxn>
                </a:cxnLst>
                <a:rect l="T15" t="T16" r="T17" b="T18"/>
                <a:pathLst>
                  <a:path w="62" h="31">
                    <a:moveTo>
                      <a:pt x="0" y="21"/>
                    </a:moveTo>
                    <a:lnTo>
                      <a:pt x="62" y="31"/>
                    </a:lnTo>
                    <a:lnTo>
                      <a:pt x="11"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80921" name="Freeform 17"/>
              <p:cNvSpPr>
                <a:spLocks/>
              </p:cNvSpPr>
              <p:nvPr/>
            </p:nvSpPr>
            <p:spPr bwMode="auto">
              <a:xfrm>
                <a:off x="1870" y="1344"/>
                <a:ext cx="103" cy="322"/>
              </a:xfrm>
              <a:custGeom>
                <a:avLst/>
                <a:gdLst>
                  <a:gd name="T0" fmla="*/ 0 w 10"/>
                  <a:gd name="T1" fmla="*/ 0 h 31"/>
                  <a:gd name="T2" fmla="*/ 31 w 10"/>
                  <a:gd name="T3" fmla="*/ 10 h 31"/>
                  <a:gd name="T4" fmla="*/ 52 w 10"/>
                  <a:gd name="T5" fmla="*/ 21 h 31"/>
                  <a:gd name="T6" fmla="*/ 62 w 10"/>
                  <a:gd name="T7" fmla="*/ 31 h 31"/>
                  <a:gd name="T8" fmla="*/ 72 w 10"/>
                  <a:gd name="T9" fmla="*/ 42 h 31"/>
                  <a:gd name="T10" fmla="*/ 82 w 10"/>
                  <a:gd name="T11" fmla="*/ 62 h 31"/>
                  <a:gd name="T12" fmla="*/ 72 w 10"/>
                  <a:gd name="T13" fmla="*/ 83 h 31"/>
                  <a:gd name="T14" fmla="*/ 72 w 10"/>
                  <a:gd name="T15" fmla="*/ 114 h 31"/>
                  <a:gd name="T16" fmla="*/ 62 w 10"/>
                  <a:gd name="T17" fmla="*/ 156 h 31"/>
                  <a:gd name="T18" fmla="*/ 52 w 10"/>
                  <a:gd name="T19" fmla="*/ 197 h 31"/>
                  <a:gd name="T20" fmla="*/ 52 w 10"/>
                  <a:gd name="T21" fmla="*/ 229 h 31"/>
                  <a:gd name="T22" fmla="*/ 41 w 10"/>
                  <a:gd name="T23" fmla="*/ 249 h 31"/>
                  <a:gd name="T24" fmla="*/ 41 w 10"/>
                  <a:gd name="T25" fmla="*/ 270 h 31"/>
                  <a:gd name="T26" fmla="*/ 52 w 10"/>
                  <a:gd name="T27" fmla="*/ 280 h 31"/>
                  <a:gd name="T28" fmla="*/ 62 w 10"/>
                  <a:gd name="T29" fmla="*/ 301 h 31"/>
                  <a:gd name="T30" fmla="*/ 82 w 10"/>
                  <a:gd name="T31" fmla="*/ 312 h 31"/>
                  <a:gd name="T32" fmla="*/ 103 w 10"/>
                  <a:gd name="T33" fmla="*/ 322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31"/>
                  <a:gd name="T53" fmla="*/ 10 w 1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31">
                    <a:moveTo>
                      <a:pt x="0" y="0"/>
                    </a:moveTo>
                    <a:lnTo>
                      <a:pt x="3" y="1"/>
                    </a:lnTo>
                    <a:lnTo>
                      <a:pt x="5" y="2"/>
                    </a:lnTo>
                    <a:lnTo>
                      <a:pt x="6" y="3"/>
                    </a:lnTo>
                    <a:lnTo>
                      <a:pt x="7" y="4"/>
                    </a:lnTo>
                    <a:lnTo>
                      <a:pt x="8" y="6"/>
                    </a:lnTo>
                    <a:lnTo>
                      <a:pt x="7" y="8"/>
                    </a:lnTo>
                    <a:lnTo>
                      <a:pt x="7" y="11"/>
                    </a:lnTo>
                    <a:lnTo>
                      <a:pt x="6" y="15"/>
                    </a:lnTo>
                    <a:lnTo>
                      <a:pt x="5" y="19"/>
                    </a:lnTo>
                    <a:lnTo>
                      <a:pt x="5" y="22"/>
                    </a:lnTo>
                    <a:lnTo>
                      <a:pt x="4" y="24"/>
                    </a:lnTo>
                    <a:lnTo>
                      <a:pt x="4" y="26"/>
                    </a:lnTo>
                    <a:lnTo>
                      <a:pt x="5" y="27"/>
                    </a:lnTo>
                    <a:lnTo>
                      <a:pt x="6" y="29"/>
                    </a:lnTo>
                    <a:lnTo>
                      <a:pt x="8" y="30"/>
                    </a:lnTo>
                    <a:lnTo>
                      <a:pt x="10" y="31"/>
                    </a:lnTo>
                  </a:path>
                </a:pathLst>
              </a:custGeom>
              <a:noFill/>
              <a:ln w="15875">
                <a:solidFill>
                  <a:srgbClr val="000000"/>
                </a:solidFill>
                <a:round/>
                <a:headEnd/>
                <a:tailEnd/>
              </a:ln>
            </p:spPr>
            <p:txBody>
              <a:bodyPr/>
              <a:lstStyle/>
              <a:p>
                <a:endParaRPr lang="en-US"/>
              </a:p>
            </p:txBody>
          </p:sp>
          <p:sp>
            <p:nvSpPr>
              <p:cNvPr id="80922" name="Freeform 18"/>
              <p:cNvSpPr>
                <a:spLocks/>
              </p:cNvSpPr>
              <p:nvPr/>
            </p:nvSpPr>
            <p:spPr bwMode="auto">
              <a:xfrm>
                <a:off x="2098" y="1987"/>
                <a:ext cx="51" cy="52"/>
              </a:xfrm>
              <a:custGeom>
                <a:avLst/>
                <a:gdLst>
                  <a:gd name="T0" fmla="*/ 0 w 5"/>
                  <a:gd name="T1" fmla="*/ 21 h 5"/>
                  <a:gd name="T2" fmla="*/ 51 w 5"/>
                  <a:gd name="T3" fmla="*/ 52 h 5"/>
                  <a:gd name="T4" fmla="*/ 10 w 5"/>
                  <a:gd name="T5" fmla="*/ 0 h 5"/>
                  <a:gd name="T6" fmla="*/ 10 w 5"/>
                  <a:gd name="T7" fmla="*/ 10 h 5"/>
                  <a:gd name="T8" fmla="*/ 0 w 5"/>
                  <a:gd name="T9" fmla="*/ 21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0" y="2"/>
                    </a:moveTo>
                    <a:lnTo>
                      <a:pt x="5" y="5"/>
                    </a:lnTo>
                    <a:lnTo>
                      <a:pt x="1" y="0"/>
                    </a:lnTo>
                    <a:lnTo>
                      <a:pt x="1" y="1"/>
                    </a:lnTo>
                    <a:lnTo>
                      <a:pt x="0" y="2"/>
                    </a:lnTo>
                  </a:path>
                </a:pathLst>
              </a:custGeom>
              <a:noFill/>
              <a:ln w="15875">
                <a:solidFill>
                  <a:srgbClr val="000000"/>
                </a:solidFill>
                <a:round/>
                <a:headEnd/>
                <a:tailEnd/>
              </a:ln>
            </p:spPr>
            <p:txBody>
              <a:bodyPr/>
              <a:lstStyle/>
              <a:p>
                <a:endParaRPr lang="en-US"/>
              </a:p>
            </p:txBody>
          </p:sp>
          <p:sp>
            <p:nvSpPr>
              <p:cNvPr id="80923" name="Freeform 19"/>
              <p:cNvSpPr>
                <a:spLocks/>
              </p:cNvSpPr>
              <p:nvPr/>
            </p:nvSpPr>
            <p:spPr bwMode="auto">
              <a:xfrm>
                <a:off x="2098" y="1987"/>
                <a:ext cx="51" cy="52"/>
              </a:xfrm>
              <a:custGeom>
                <a:avLst/>
                <a:gdLst>
                  <a:gd name="T0" fmla="*/ 0 w 51"/>
                  <a:gd name="T1" fmla="*/ 21 h 52"/>
                  <a:gd name="T2" fmla="*/ 51 w 51"/>
                  <a:gd name="T3" fmla="*/ 52 h 52"/>
                  <a:gd name="T4" fmla="*/ 10 w 51"/>
                  <a:gd name="T5" fmla="*/ 0 h 52"/>
                  <a:gd name="T6" fmla="*/ 10 w 51"/>
                  <a:gd name="T7" fmla="*/ 10 h 52"/>
                  <a:gd name="T8" fmla="*/ 0 w 51"/>
                  <a:gd name="T9" fmla="*/ 21 h 52"/>
                  <a:gd name="T10" fmla="*/ 0 60000 65536"/>
                  <a:gd name="T11" fmla="*/ 0 60000 65536"/>
                  <a:gd name="T12" fmla="*/ 0 60000 65536"/>
                  <a:gd name="T13" fmla="*/ 0 60000 65536"/>
                  <a:gd name="T14" fmla="*/ 0 60000 65536"/>
                  <a:gd name="T15" fmla="*/ 0 w 51"/>
                  <a:gd name="T16" fmla="*/ 0 h 52"/>
                  <a:gd name="T17" fmla="*/ 51 w 51"/>
                  <a:gd name="T18" fmla="*/ 52 h 52"/>
                </a:gdLst>
                <a:ahLst/>
                <a:cxnLst>
                  <a:cxn ang="T10">
                    <a:pos x="T0" y="T1"/>
                  </a:cxn>
                  <a:cxn ang="T11">
                    <a:pos x="T2" y="T3"/>
                  </a:cxn>
                  <a:cxn ang="T12">
                    <a:pos x="T4" y="T5"/>
                  </a:cxn>
                  <a:cxn ang="T13">
                    <a:pos x="T6" y="T7"/>
                  </a:cxn>
                  <a:cxn ang="T14">
                    <a:pos x="T8" y="T9"/>
                  </a:cxn>
                </a:cxnLst>
                <a:rect l="T15" t="T16" r="T17" b="T18"/>
                <a:pathLst>
                  <a:path w="51" h="52">
                    <a:moveTo>
                      <a:pt x="0" y="21"/>
                    </a:moveTo>
                    <a:lnTo>
                      <a:pt x="51" y="52"/>
                    </a:lnTo>
                    <a:lnTo>
                      <a:pt x="10" y="0"/>
                    </a:lnTo>
                    <a:lnTo>
                      <a:pt x="1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24" name="Freeform 20"/>
              <p:cNvSpPr>
                <a:spLocks/>
              </p:cNvSpPr>
              <p:nvPr/>
            </p:nvSpPr>
            <p:spPr bwMode="auto">
              <a:xfrm>
                <a:off x="2046" y="1697"/>
                <a:ext cx="62" cy="300"/>
              </a:xfrm>
              <a:custGeom>
                <a:avLst/>
                <a:gdLst>
                  <a:gd name="T0" fmla="*/ 0 w 6"/>
                  <a:gd name="T1" fmla="*/ 0 h 29"/>
                  <a:gd name="T2" fmla="*/ 52 w 6"/>
                  <a:gd name="T3" fmla="*/ 41 h 29"/>
                  <a:gd name="T4" fmla="*/ 62 w 6"/>
                  <a:gd name="T5" fmla="*/ 72 h 29"/>
                  <a:gd name="T6" fmla="*/ 52 w 6"/>
                  <a:gd name="T7" fmla="*/ 114 h 29"/>
                  <a:gd name="T8" fmla="*/ 31 w 6"/>
                  <a:gd name="T9" fmla="*/ 176 h 29"/>
                  <a:gd name="T10" fmla="*/ 21 w 6"/>
                  <a:gd name="T11" fmla="*/ 217 h 29"/>
                  <a:gd name="T12" fmla="*/ 10 w 6"/>
                  <a:gd name="T13" fmla="*/ 248 h 29"/>
                  <a:gd name="T14" fmla="*/ 21 w 6"/>
                  <a:gd name="T15" fmla="*/ 269 h 29"/>
                  <a:gd name="T16" fmla="*/ 52 w 6"/>
                  <a:gd name="T17" fmla="*/ 30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29"/>
                  <a:gd name="T29" fmla="*/ 6 w 6"/>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29">
                    <a:moveTo>
                      <a:pt x="0" y="0"/>
                    </a:moveTo>
                    <a:lnTo>
                      <a:pt x="5" y="4"/>
                    </a:lnTo>
                    <a:lnTo>
                      <a:pt x="6" y="7"/>
                    </a:lnTo>
                    <a:lnTo>
                      <a:pt x="5" y="11"/>
                    </a:lnTo>
                    <a:lnTo>
                      <a:pt x="3" y="17"/>
                    </a:lnTo>
                    <a:lnTo>
                      <a:pt x="2" y="21"/>
                    </a:lnTo>
                    <a:lnTo>
                      <a:pt x="1" y="24"/>
                    </a:lnTo>
                    <a:lnTo>
                      <a:pt x="2" y="26"/>
                    </a:lnTo>
                    <a:lnTo>
                      <a:pt x="5" y="29"/>
                    </a:lnTo>
                  </a:path>
                </a:pathLst>
              </a:custGeom>
              <a:noFill/>
              <a:ln w="15875">
                <a:solidFill>
                  <a:srgbClr val="000000"/>
                </a:solidFill>
                <a:round/>
                <a:headEnd/>
                <a:tailEnd/>
              </a:ln>
            </p:spPr>
            <p:txBody>
              <a:bodyPr/>
              <a:lstStyle/>
              <a:p>
                <a:endParaRPr lang="en-US"/>
              </a:p>
            </p:txBody>
          </p:sp>
          <p:sp>
            <p:nvSpPr>
              <p:cNvPr id="80925" name="Freeform 21"/>
              <p:cNvSpPr>
                <a:spLocks/>
              </p:cNvSpPr>
              <p:nvPr/>
            </p:nvSpPr>
            <p:spPr bwMode="auto">
              <a:xfrm>
                <a:off x="3155" y="1987"/>
                <a:ext cx="51" cy="52"/>
              </a:xfrm>
              <a:custGeom>
                <a:avLst/>
                <a:gdLst>
                  <a:gd name="T0" fmla="*/ 0 w 5"/>
                  <a:gd name="T1" fmla="*/ 21 h 5"/>
                  <a:gd name="T2" fmla="*/ 51 w 5"/>
                  <a:gd name="T3" fmla="*/ 52 h 5"/>
                  <a:gd name="T4" fmla="*/ 10 w 5"/>
                  <a:gd name="T5" fmla="*/ 0 h 5"/>
                  <a:gd name="T6" fmla="*/ 10 w 5"/>
                  <a:gd name="T7" fmla="*/ 10 h 5"/>
                  <a:gd name="T8" fmla="*/ 0 w 5"/>
                  <a:gd name="T9" fmla="*/ 21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0" y="2"/>
                    </a:moveTo>
                    <a:lnTo>
                      <a:pt x="5" y="5"/>
                    </a:lnTo>
                    <a:lnTo>
                      <a:pt x="1" y="0"/>
                    </a:lnTo>
                    <a:lnTo>
                      <a:pt x="1" y="1"/>
                    </a:lnTo>
                    <a:lnTo>
                      <a:pt x="0" y="2"/>
                    </a:lnTo>
                  </a:path>
                </a:pathLst>
              </a:custGeom>
              <a:noFill/>
              <a:ln w="15875">
                <a:solidFill>
                  <a:srgbClr val="000000"/>
                </a:solidFill>
                <a:round/>
                <a:headEnd/>
                <a:tailEnd/>
              </a:ln>
            </p:spPr>
            <p:txBody>
              <a:bodyPr/>
              <a:lstStyle/>
              <a:p>
                <a:endParaRPr lang="en-US"/>
              </a:p>
            </p:txBody>
          </p:sp>
          <p:sp>
            <p:nvSpPr>
              <p:cNvPr id="80926" name="Freeform 22"/>
              <p:cNvSpPr>
                <a:spLocks/>
              </p:cNvSpPr>
              <p:nvPr/>
            </p:nvSpPr>
            <p:spPr bwMode="auto">
              <a:xfrm>
                <a:off x="3155" y="1987"/>
                <a:ext cx="51" cy="52"/>
              </a:xfrm>
              <a:custGeom>
                <a:avLst/>
                <a:gdLst>
                  <a:gd name="T0" fmla="*/ 0 w 51"/>
                  <a:gd name="T1" fmla="*/ 21 h 52"/>
                  <a:gd name="T2" fmla="*/ 51 w 51"/>
                  <a:gd name="T3" fmla="*/ 52 h 52"/>
                  <a:gd name="T4" fmla="*/ 10 w 51"/>
                  <a:gd name="T5" fmla="*/ 0 h 52"/>
                  <a:gd name="T6" fmla="*/ 10 w 51"/>
                  <a:gd name="T7" fmla="*/ 10 h 52"/>
                  <a:gd name="T8" fmla="*/ 0 w 51"/>
                  <a:gd name="T9" fmla="*/ 21 h 52"/>
                  <a:gd name="T10" fmla="*/ 0 60000 65536"/>
                  <a:gd name="T11" fmla="*/ 0 60000 65536"/>
                  <a:gd name="T12" fmla="*/ 0 60000 65536"/>
                  <a:gd name="T13" fmla="*/ 0 60000 65536"/>
                  <a:gd name="T14" fmla="*/ 0 60000 65536"/>
                  <a:gd name="T15" fmla="*/ 0 w 51"/>
                  <a:gd name="T16" fmla="*/ 0 h 52"/>
                  <a:gd name="T17" fmla="*/ 51 w 51"/>
                  <a:gd name="T18" fmla="*/ 52 h 52"/>
                </a:gdLst>
                <a:ahLst/>
                <a:cxnLst>
                  <a:cxn ang="T10">
                    <a:pos x="T0" y="T1"/>
                  </a:cxn>
                  <a:cxn ang="T11">
                    <a:pos x="T2" y="T3"/>
                  </a:cxn>
                  <a:cxn ang="T12">
                    <a:pos x="T4" y="T5"/>
                  </a:cxn>
                  <a:cxn ang="T13">
                    <a:pos x="T6" y="T7"/>
                  </a:cxn>
                  <a:cxn ang="T14">
                    <a:pos x="T8" y="T9"/>
                  </a:cxn>
                </a:cxnLst>
                <a:rect l="T15" t="T16" r="T17" b="T18"/>
                <a:pathLst>
                  <a:path w="51" h="52">
                    <a:moveTo>
                      <a:pt x="0" y="21"/>
                    </a:moveTo>
                    <a:lnTo>
                      <a:pt x="51" y="52"/>
                    </a:lnTo>
                    <a:lnTo>
                      <a:pt x="10" y="0"/>
                    </a:lnTo>
                    <a:lnTo>
                      <a:pt x="1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27" name="Freeform 23"/>
              <p:cNvSpPr>
                <a:spLocks/>
              </p:cNvSpPr>
              <p:nvPr/>
            </p:nvSpPr>
            <p:spPr bwMode="auto">
              <a:xfrm>
                <a:off x="3103" y="1697"/>
                <a:ext cx="62" cy="300"/>
              </a:xfrm>
              <a:custGeom>
                <a:avLst/>
                <a:gdLst>
                  <a:gd name="T0" fmla="*/ 0 w 6"/>
                  <a:gd name="T1" fmla="*/ 0 h 29"/>
                  <a:gd name="T2" fmla="*/ 52 w 6"/>
                  <a:gd name="T3" fmla="*/ 41 h 29"/>
                  <a:gd name="T4" fmla="*/ 62 w 6"/>
                  <a:gd name="T5" fmla="*/ 72 h 29"/>
                  <a:gd name="T6" fmla="*/ 52 w 6"/>
                  <a:gd name="T7" fmla="*/ 114 h 29"/>
                  <a:gd name="T8" fmla="*/ 31 w 6"/>
                  <a:gd name="T9" fmla="*/ 176 h 29"/>
                  <a:gd name="T10" fmla="*/ 21 w 6"/>
                  <a:gd name="T11" fmla="*/ 217 h 29"/>
                  <a:gd name="T12" fmla="*/ 10 w 6"/>
                  <a:gd name="T13" fmla="*/ 248 h 29"/>
                  <a:gd name="T14" fmla="*/ 31 w 6"/>
                  <a:gd name="T15" fmla="*/ 269 h 29"/>
                  <a:gd name="T16" fmla="*/ 52 w 6"/>
                  <a:gd name="T17" fmla="*/ 30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29"/>
                  <a:gd name="T29" fmla="*/ 6 w 6"/>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29">
                    <a:moveTo>
                      <a:pt x="0" y="0"/>
                    </a:moveTo>
                    <a:lnTo>
                      <a:pt x="5" y="4"/>
                    </a:lnTo>
                    <a:lnTo>
                      <a:pt x="6" y="7"/>
                    </a:lnTo>
                    <a:lnTo>
                      <a:pt x="5" y="11"/>
                    </a:lnTo>
                    <a:lnTo>
                      <a:pt x="3" y="17"/>
                    </a:lnTo>
                    <a:lnTo>
                      <a:pt x="2" y="21"/>
                    </a:lnTo>
                    <a:lnTo>
                      <a:pt x="1" y="24"/>
                    </a:lnTo>
                    <a:lnTo>
                      <a:pt x="3" y="26"/>
                    </a:lnTo>
                    <a:lnTo>
                      <a:pt x="5" y="29"/>
                    </a:lnTo>
                  </a:path>
                </a:pathLst>
              </a:custGeom>
              <a:noFill/>
              <a:ln w="15875">
                <a:solidFill>
                  <a:srgbClr val="000000"/>
                </a:solidFill>
                <a:round/>
                <a:headEnd/>
                <a:tailEnd/>
              </a:ln>
            </p:spPr>
            <p:txBody>
              <a:bodyPr/>
              <a:lstStyle/>
              <a:p>
                <a:endParaRPr lang="en-US"/>
              </a:p>
            </p:txBody>
          </p:sp>
          <p:sp>
            <p:nvSpPr>
              <p:cNvPr id="80928" name="Freeform 24"/>
              <p:cNvSpPr>
                <a:spLocks/>
              </p:cNvSpPr>
              <p:nvPr/>
            </p:nvSpPr>
            <p:spPr bwMode="auto">
              <a:xfrm>
                <a:off x="3030" y="1676"/>
                <a:ext cx="62" cy="31"/>
              </a:xfrm>
              <a:custGeom>
                <a:avLst/>
                <a:gdLst>
                  <a:gd name="T0" fmla="*/ 0 w 6"/>
                  <a:gd name="T1" fmla="*/ 31 h 3"/>
                  <a:gd name="T2" fmla="*/ 62 w 6"/>
                  <a:gd name="T3" fmla="*/ 21 h 3"/>
                  <a:gd name="T4" fmla="*/ 0 w 6"/>
                  <a:gd name="T5" fmla="*/ 0 h 3"/>
                  <a:gd name="T6" fmla="*/ 0 w 6"/>
                  <a:gd name="T7" fmla="*/ 21 h 3"/>
                  <a:gd name="T8" fmla="*/ 0 w 6"/>
                  <a:gd name="T9" fmla="*/ 3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80929" name="Freeform 25"/>
              <p:cNvSpPr>
                <a:spLocks/>
              </p:cNvSpPr>
              <p:nvPr/>
            </p:nvSpPr>
            <p:spPr bwMode="auto">
              <a:xfrm>
                <a:off x="3030" y="1676"/>
                <a:ext cx="62" cy="31"/>
              </a:xfrm>
              <a:custGeom>
                <a:avLst/>
                <a:gdLst>
                  <a:gd name="T0" fmla="*/ 0 w 62"/>
                  <a:gd name="T1" fmla="*/ 31 h 31"/>
                  <a:gd name="T2" fmla="*/ 62 w 62"/>
                  <a:gd name="T3" fmla="*/ 21 h 31"/>
                  <a:gd name="T4" fmla="*/ 0 w 62"/>
                  <a:gd name="T5" fmla="*/ 0 h 31"/>
                  <a:gd name="T6" fmla="*/ 0 w 62"/>
                  <a:gd name="T7" fmla="*/ 21 h 31"/>
                  <a:gd name="T8" fmla="*/ 0 w 62"/>
                  <a:gd name="T9" fmla="*/ 31 h 31"/>
                  <a:gd name="T10" fmla="*/ 0 60000 65536"/>
                  <a:gd name="T11" fmla="*/ 0 60000 65536"/>
                  <a:gd name="T12" fmla="*/ 0 60000 65536"/>
                  <a:gd name="T13" fmla="*/ 0 60000 65536"/>
                  <a:gd name="T14" fmla="*/ 0 60000 65536"/>
                  <a:gd name="T15" fmla="*/ 0 w 62"/>
                  <a:gd name="T16" fmla="*/ 0 h 31"/>
                  <a:gd name="T17" fmla="*/ 62 w 62"/>
                  <a:gd name="T18" fmla="*/ 31 h 31"/>
                </a:gdLst>
                <a:ahLst/>
                <a:cxnLst>
                  <a:cxn ang="T10">
                    <a:pos x="T0" y="T1"/>
                  </a:cxn>
                  <a:cxn ang="T11">
                    <a:pos x="T2" y="T3"/>
                  </a:cxn>
                  <a:cxn ang="T12">
                    <a:pos x="T4" y="T5"/>
                  </a:cxn>
                  <a:cxn ang="T13">
                    <a:pos x="T6" y="T7"/>
                  </a:cxn>
                  <a:cxn ang="T14">
                    <a:pos x="T8" y="T9"/>
                  </a:cxn>
                </a:cxnLst>
                <a:rect l="T15" t="T16" r="T17" b="T18"/>
                <a:pathLst>
                  <a:path w="62" h="31">
                    <a:moveTo>
                      <a:pt x="0" y="31"/>
                    </a:moveTo>
                    <a:lnTo>
                      <a:pt x="62" y="21"/>
                    </a:lnTo>
                    <a:lnTo>
                      <a:pt x="0" y="0"/>
                    </a:lnTo>
                    <a:lnTo>
                      <a:pt x="0" y="21"/>
                    </a:lnTo>
                    <a:lnTo>
                      <a:pt x="0" y="31"/>
                    </a:lnTo>
                    <a:close/>
                  </a:path>
                </a:pathLst>
              </a:custGeom>
              <a:solidFill>
                <a:srgbClr val="000000"/>
              </a:solidFill>
              <a:ln w="0">
                <a:solidFill>
                  <a:srgbClr val="000000"/>
                </a:solidFill>
                <a:round/>
                <a:headEnd/>
                <a:tailEnd/>
              </a:ln>
            </p:spPr>
            <p:txBody>
              <a:bodyPr/>
              <a:lstStyle/>
              <a:p>
                <a:endParaRPr lang="en-US"/>
              </a:p>
            </p:txBody>
          </p:sp>
          <p:sp>
            <p:nvSpPr>
              <p:cNvPr id="80930" name="Freeform 26"/>
              <p:cNvSpPr>
                <a:spLocks/>
              </p:cNvSpPr>
              <p:nvPr/>
            </p:nvSpPr>
            <p:spPr bwMode="auto">
              <a:xfrm>
                <a:off x="2574" y="1344"/>
                <a:ext cx="446" cy="353"/>
              </a:xfrm>
              <a:custGeom>
                <a:avLst/>
                <a:gdLst>
                  <a:gd name="T0" fmla="*/ 0 w 43"/>
                  <a:gd name="T1" fmla="*/ 0 h 34"/>
                  <a:gd name="T2" fmla="*/ 52 w 43"/>
                  <a:gd name="T3" fmla="*/ 0 h 34"/>
                  <a:gd name="T4" fmla="*/ 93 w 43"/>
                  <a:gd name="T5" fmla="*/ 0 h 34"/>
                  <a:gd name="T6" fmla="*/ 124 w 43"/>
                  <a:gd name="T7" fmla="*/ 10 h 34"/>
                  <a:gd name="T8" fmla="*/ 145 w 43"/>
                  <a:gd name="T9" fmla="*/ 21 h 34"/>
                  <a:gd name="T10" fmla="*/ 166 w 43"/>
                  <a:gd name="T11" fmla="*/ 42 h 34"/>
                  <a:gd name="T12" fmla="*/ 197 w 43"/>
                  <a:gd name="T13" fmla="*/ 73 h 34"/>
                  <a:gd name="T14" fmla="*/ 228 w 43"/>
                  <a:gd name="T15" fmla="*/ 114 h 34"/>
                  <a:gd name="T16" fmla="*/ 270 w 43"/>
                  <a:gd name="T17" fmla="*/ 177 h 34"/>
                  <a:gd name="T18" fmla="*/ 322 w 43"/>
                  <a:gd name="T19" fmla="*/ 260 h 34"/>
                  <a:gd name="T20" fmla="*/ 363 w 43"/>
                  <a:gd name="T21" fmla="*/ 311 h 34"/>
                  <a:gd name="T22" fmla="*/ 405 w 43"/>
                  <a:gd name="T23" fmla="*/ 343 h 34"/>
                  <a:gd name="T24" fmla="*/ 446 w 43"/>
                  <a:gd name="T25" fmla="*/ 353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34"/>
                  <a:gd name="T41" fmla="*/ 43 w 43"/>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34">
                    <a:moveTo>
                      <a:pt x="0" y="0"/>
                    </a:moveTo>
                    <a:lnTo>
                      <a:pt x="5" y="0"/>
                    </a:lnTo>
                    <a:lnTo>
                      <a:pt x="9" y="0"/>
                    </a:lnTo>
                    <a:lnTo>
                      <a:pt x="12" y="1"/>
                    </a:lnTo>
                    <a:lnTo>
                      <a:pt x="14" y="2"/>
                    </a:lnTo>
                    <a:lnTo>
                      <a:pt x="16" y="4"/>
                    </a:lnTo>
                    <a:lnTo>
                      <a:pt x="19" y="7"/>
                    </a:lnTo>
                    <a:lnTo>
                      <a:pt x="22" y="11"/>
                    </a:lnTo>
                    <a:lnTo>
                      <a:pt x="26" y="17"/>
                    </a:lnTo>
                    <a:lnTo>
                      <a:pt x="31" y="25"/>
                    </a:lnTo>
                    <a:lnTo>
                      <a:pt x="35" y="30"/>
                    </a:lnTo>
                    <a:lnTo>
                      <a:pt x="39" y="33"/>
                    </a:lnTo>
                    <a:lnTo>
                      <a:pt x="43" y="34"/>
                    </a:lnTo>
                  </a:path>
                </a:pathLst>
              </a:custGeom>
              <a:noFill/>
              <a:ln w="15875">
                <a:solidFill>
                  <a:srgbClr val="000000"/>
                </a:solidFill>
                <a:round/>
                <a:headEnd/>
                <a:tailEnd/>
              </a:ln>
            </p:spPr>
            <p:txBody>
              <a:bodyPr/>
              <a:lstStyle/>
              <a:p>
                <a:endParaRPr lang="en-US"/>
              </a:p>
            </p:txBody>
          </p:sp>
          <p:sp>
            <p:nvSpPr>
              <p:cNvPr id="80931" name="Line 27"/>
              <p:cNvSpPr>
                <a:spLocks noChangeShapeType="1"/>
              </p:cNvSpPr>
              <p:nvPr/>
            </p:nvSpPr>
            <p:spPr bwMode="auto">
              <a:xfrm flipV="1">
                <a:off x="2398" y="2515"/>
                <a:ext cx="1" cy="280"/>
              </a:xfrm>
              <a:prstGeom prst="line">
                <a:avLst/>
              </a:prstGeom>
              <a:noFill/>
              <a:ln w="15875">
                <a:solidFill>
                  <a:srgbClr val="000000"/>
                </a:solidFill>
                <a:round/>
                <a:headEnd/>
                <a:tailEnd/>
              </a:ln>
            </p:spPr>
            <p:txBody>
              <a:bodyPr/>
              <a:lstStyle/>
              <a:p>
                <a:endParaRPr lang="en-US"/>
              </a:p>
            </p:txBody>
          </p:sp>
          <p:sp>
            <p:nvSpPr>
              <p:cNvPr id="80932" name="Line 28"/>
              <p:cNvSpPr>
                <a:spLocks noChangeShapeType="1"/>
              </p:cNvSpPr>
              <p:nvPr/>
            </p:nvSpPr>
            <p:spPr bwMode="auto">
              <a:xfrm flipV="1">
                <a:off x="4108" y="2515"/>
                <a:ext cx="1" cy="280"/>
              </a:xfrm>
              <a:prstGeom prst="line">
                <a:avLst/>
              </a:prstGeom>
              <a:noFill/>
              <a:ln w="15875">
                <a:solidFill>
                  <a:srgbClr val="000000"/>
                </a:solidFill>
                <a:round/>
                <a:headEnd/>
                <a:tailEnd/>
              </a:ln>
            </p:spPr>
            <p:txBody>
              <a:bodyPr/>
              <a:lstStyle/>
              <a:p>
                <a:endParaRPr lang="en-US"/>
              </a:p>
            </p:txBody>
          </p:sp>
          <p:sp>
            <p:nvSpPr>
              <p:cNvPr id="80933" name="Line 29"/>
              <p:cNvSpPr>
                <a:spLocks noChangeShapeType="1"/>
              </p:cNvSpPr>
              <p:nvPr/>
            </p:nvSpPr>
            <p:spPr bwMode="auto">
              <a:xfrm flipV="1">
                <a:off x="3756" y="2515"/>
                <a:ext cx="1" cy="280"/>
              </a:xfrm>
              <a:prstGeom prst="line">
                <a:avLst/>
              </a:prstGeom>
              <a:noFill/>
              <a:ln w="15875">
                <a:solidFill>
                  <a:srgbClr val="000000"/>
                </a:solidFill>
                <a:round/>
                <a:headEnd/>
                <a:tailEnd/>
              </a:ln>
            </p:spPr>
            <p:txBody>
              <a:bodyPr/>
              <a:lstStyle/>
              <a:p>
                <a:endParaRPr lang="en-US"/>
              </a:p>
            </p:txBody>
          </p:sp>
          <p:sp>
            <p:nvSpPr>
              <p:cNvPr id="80934" name="Line 30"/>
              <p:cNvSpPr>
                <a:spLocks noChangeShapeType="1"/>
              </p:cNvSpPr>
              <p:nvPr/>
            </p:nvSpPr>
            <p:spPr bwMode="auto">
              <a:xfrm flipV="1">
                <a:off x="2750" y="2515"/>
                <a:ext cx="1" cy="280"/>
              </a:xfrm>
              <a:prstGeom prst="line">
                <a:avLst/>
              </a:prstGeom>
              <a:noFill/>
              <a:ln w="15875">
                <a:solidFill>
                  <a:srgbClr val="000000"/>
                </a:solidFill>
                <a:round/>
                <a:headEnd/>
                <a:tailEnd/>
              </a:ln>
            </p:spPr>
            <p:txBody>
              <a:bodyPr/>
              <a:lstStyle/>
              <a:p>
                <a:endParaRPr lang="en-US"/>
              </a:p>
            </p:txBody>
          </p:sp>
          <p:sp>
            <p:nvSpPr>
              <p:cNvPr id="80935" name="Freeform 31"/>
              <p:cNvSpPr>
                <a:spLocks/>
              </p:cNvSpPr>
              <p:nvPr/>
            </p:nvSpPr>
            <p:spPr bwMode="auto">
              <a:xfrm>
                <a:off x="2771" y="2692"/>
                <a:ext cx="62" cy="20"/>
              </a:xfrm>
              <a:custGeom>
                <a:avLst/>
                <a:gdLst>
                  <a:gd name="T0" fmla="*/ 62 w 6"/>
                  <a:gd name="T1" fmla="*/ 0 h 2"/>
                  <a:gd name="T2" fmla="*/ 0 w 6"/>
                  <a:gd name="T3" fmla="*/ 10 h 2"/>
                  <a:gd name="T4" fmla="*/ 62 w 6"/>
                  <a:gd name="T5" fmla="*/ 20 h 2"/>
                  <a:gd name="T6" fmla="*/ 62 w 6"/>
                  <a:gd name="T7" fmla="*/ 10 h 2"/>
                  <a:gd name="T8" fmla="*/ 62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p:spPr>
            <p:txBody>
              <a:bodyPr/>
              <a:lstStyle/>
              <a:p>
                <a:endParaRPr lang="en-US"/>
              </a:p>
            </p:txBody>
          </p:sp>
          <p:sp>
            <p:nvSpPr>
              <p:cNvPr id="80936" name="Freeform 32"/>
              <p:cNvSpPr>
                <a:spLocks/>
              </p:cNvSpPr>
              <p:nvPr/>
            </p:nvSpPr>
            <p:spPr bwMode="auto">
              <a:xfrm>
                <a:off x="2771" y="2692"/>
                <a:ext cx="62" cy="20"/>
              </a:xfrm>
              <a:custGeom>
                <a:avLst/>
                <a:gdLst>
                  <a:gd name="T0" fmla="*/ 62 w 62"/>
                  <a:gd name="T1" fmla="*/ 0 h 20"/>
                  <a:gd name="T2" fmla="*/ 0 w 62"/>
                  <a:gd name="T3" fmla="*/ 10 h 20"/>
                  <a:gd name="T4" fmla="*/ 62 w 62"/>
                  <a:gd name="T5" fmla="*/ 20 h 20"/>
                  <a:gd name="T6" fmla="*/ 62 w 62"/>
                  <a:gd name="T7" fmla="*/ 10 h 20"/>
                  <a:gd name="T8" fmla="*/ 62 w 62"/>
                  <a:gd name="T9" fmla="*/ 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62" y="0"/>
                    </a:moveTo>
                    <a:lnTo>
                      <a:pt x="0" y="10"/>
                    </a:lnTo>
                    <a:lnTo>
                      <a:pt x="62" y="20"/>
                    </a:lnTo>
                    <a:lnTo>
                      <a:pt x="62" y="10"/>
                    </a:lnTo>
                    <a:lnTo>
                      <a:pt x="62" y="0"/>
                    </a:lnTo>
                    <a:close/>
                  </a:path>
                </a:pathLst>
              </a:custGeom>
              <a:solidFill>
                <a:srgbClr val="000000"/>
              </a:solidFill>
              <a:ln w="0">
                <a:solidFill>
                  <a:srgbClr val="000000"/>
                </a:solidFill>
                <a:round/>
                <a:headEnd/>
                <a:tailEnd/>
              </a:ln>
            </p:spPr>
            <p:txBody>
              <a:bodyPr/>
              <a:lstStyle/>
              <a:p>
                <a:endParaRPr lang="en-US"/>
              </a:p>
            </p:txBody>
          </p:sp>
          <p:sp>
            <p:nvSpPr>
              <p:cNvPr id="80937" name="Freeform 33"/>
              <p:cNvSpPr>
                <a:spLocks/>
              </p:cNvSpPr>
              <p:nvPr/>
            </p:nvSpPr>
            <p:spPr bwMode="auto">
              <a:xfrm>
                <a:off x="3673"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80938" name="Freeform 34"/>
              <p:cNvSpPr>
                <a:spLocks/>
              </p:cNvSpPr>
              <p:nvPr/>
            </p:nvSpPr>
            <p:spPr bwMode="auto">
              <a:xfrm>
                <a:off x="3673"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39" name="Line 35"/>
              <p:cNvSpPr>
                <a:spLocks noChangeShapeType="1"/>
              </p:cNvSpPr>
              <p:nvPr/>
            </p:nvSpPr>
            <p:spPr bwMode="auto">
              <a:xfrm flipH="1">
                <a:off x="2833" y="2702"/>
                <a:ext cx="840" cy="1"/>
              </a:xfrm>
              <a:prstGeom prst="line">
                <a:avLst/>
              </a:prstGeom>
              <a:noFill/>
              <a:ln w="15875">
                <a:solidFill>
                  <a:srgbClr val="000000"/>
                </a:solidFill>
                <a:round/>
                <a:headEnd/>
                <a:tailEnd/>
              </a:ln>
            </p:spPr>
            <p:txBody>
              <a:bodyPr/>
              <a:lstStyle/>
              <a:p>
                <a:endParaRPr lang="en-US"/>
              </a:p>
            </p:txBody>
          </p:sp>
          <p:sp>
            <p:nvSpPr>
              <p:cNvPr id="80940" name="Freeform 36"/>
              <p:cNvSpPr>
                <a:spLocks/>
              </p:cNvSpPr>
              <p:nvPr/>
            </p:nvSpPr>
            <p:spPr bwMode="auto">
              <a:xfrm>
                <a:off x="4118" y="2692"/>
                <a:ext cx="73" cy="20"/>
              </a:xfrm>
              <a:custGeom>
                <a:avLst/>
                <a:gdLst>
                  <a:gd name="T0" fmla="*/ 73 w 7"/>
                  <a:gd name="T1" fmla="*/ 0 h 2"/>
                  <a:gd name="T2" fmla="*/ 0 w 7"/>
                  <a:gd name="T3" fmla="*/ 10 h 2"/>
                  <a:gd name="T4" fmla="*/ 73 w 7"/>
                  <a:gd name="T5" fmla="*/ 20 h 2"/>
                  <a:gd name="T6" fmla="*/ 73 w 7"/>
                  <a:gd name="T7" fmla="*/ 10 h 2"/>
                  <a:gd name="T8" fmla="*/ 73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5875">
                <a:solidFill>
                  <a:srgbClr val="000000"/>
                </a:solidFill>
                <a:round/>
                <a:headEnd/>
                <a:tailEnd/>
              </a:ln>
            </p:spPr>
            <p:txBody>
              <a:bodyPr/>
              <a:lstStyle/>
              <a:p>
                <a:endParaRPr lang="en-US"/>
              </a:p>
            </p:txBody>
          </p:sp>
          <p:sp>
            <p:nvSpPr>
              <p:cNvPr id="80941" name="Freeform 37"/>
              <p:cNvSpPr>
                <a:spLocks/>
              </p:cNvSpPr>
              <p:nvPr/>
            </p:nvSpPr>
            <p:spPr bwMode="auto">
              <a:xfrm>
                <a:off x="4118" y="2692"/>
                <a:ext cx="73" cy="20"/>
              </a:xfrm>
              <a:custGeom>
                <a:avLst/>
                <a:gdLst>
                  <a:gd name="T0" fmla="*/ 73 w 73"/>
                  <a:gd name="T1" fmla="*/ 0 h 20"/>
                  <a:gd name="T2" fmla="*/ 0 w 73"/>
                  <a:gd name="T3" fmla="*/ 10 h 20"/>
                  <a:gd name="T4" fmla="*/ 73 w 73"/>
                  <a:gd name="T5" fmla="*/ 20 h 20"/>
                  <a:gd name="T6" fmla="*/ 73 w 73"/>
                  <a:gd name="T7" fmla="*/ 10 h 20"/>
                  <a:gd name="T8" fmla="*/ 73 w 73"/>
                  <a:gd name="T9" fmla="*/ 0 h 20"/>
                  <a:gd name="T10" fmla="*/ 0 60000 65536"/>
                  <a:gd name="T11" fmla="*/ 0 60000 65536"/>
                  <a:gd name="T12" fmla="*/ 0 60000 65536"/>
                  <a:gd name="T13" fmla="*/ 0 60000 65536"/>
                  <a:gd name="T14" fmla="*/ 0 60000 65536"/>
                  <a:gd name="T15" fmla="*/ 0 w 73"/>
                  <a:gd name="T16" fmla="*/ 0 h 20"/>
                  <a:gd name="T17" fmla="*/ 73 w 73"/>
                  <a:gd name="T18" fmla="*/ 20 h 20"/>
                </a:gdLst>
                <a:ahLst/>
                <a:cxnLst>
                  <a:cxn ang="T10">
                    <a:pos x="T0" y="T1"/>
                  </a:cxn>
                  <a:cxn ang="T11">
                    <a:pos x="T2" y="T3"/>
                  </a:cxn>
                  <a:cxn ang="T12">
                    <a:pos x="T4" y="T5"/>
                  </a:cxn>
                  <a:cxn ang="T13">
                    <a:pos x="T6" y="T7"/>
                  </a:cxn>
                  <a:cxn ang="T14">
                    <a:pos x="T8" y="T9"/>
                  </a:cxn>
                </a:cxnLst>
                <a:rect l="T15" t="T16" r="T17" b="T18"/>
                <a:pathLst>
                  <a:path w="73" h="20">
                    <a:moveTo>
                      <a:pt x="73" y="0"/>
                    </a:moveTo>
                    <a:lnTo>
                      <a:pt x="0" y="10"/>
                    </a:lnTo>
                    <a:lnTo>
                      <a:pt x="73" y="20"/>
                    </a:lnTo>
                    <a:lnTo>
                      <a:pt x="73" y="10"/>
                    </a:lnTo>
                    <a:lnTo>
                      <a:pt x="73" y="0"/>
                    </a:lnTo>
                    <a:close/>
                  </a:path>
                </a:pathLst>
              </a:custGeom>
              <a:solidFill>
                <a:srgbClr val="000000"/>
              </a:solidFill>
              <a:ln w="0">
                <a:solidFill>
                  <a:srgbClr val="000000"/>
                </a:solidFill>
                <a:round/>
                <a:headEnd/>
                <a:tailEnd/>
              </a:ln>
            </p:spPr>
            <p:txBody>
              <a:bodyPr/>
              <a:lstStyle/>
              <a:p>
                <a:endParaRPr lang="en-US"/>
              </a:p>
            </p:txBody>
          </p:sp>
          <p:sp>
            <p:nvSpPr>
              <p:cNvPr id="80942" name="Freeform 38"/>
              <p:cNvSpPr>
                <a:spLocks/>
              </p:cNvSpPr>
              <p:nvPr/>
            </p:nvSpPr>
            <p:spPr bwMode="auto">
              <a:xfrm>
                <a:off x="4543"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80943" name="Freeform 39"/>
              <p:cNvSpPr>
                <a:spLocks/>
              </p:cNvSpPr>
              <p:nvPr/>
            </p:nvSpPr>
            <p:spPr bwMode="auto">
              <a:xfrm>
                <a:off x="4543"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44" name="Line 40"/>
              <p:cNvSpPr>
                <a:spLocks noChangeShapeType="1"/>
              </p:cNvSpPr>
              <p:nvPr/>
            </p:nvSpPr>
            <p:spPr bwMode="auto">
              <a:xfrm flipH="1">
                <a:off x="4191" y="2702"/>
                <a:ext cx="342" cy="1"/>
              </a:xfrm>
              <a:prstGeom prst="line">
                <a:avLst/>
              </a:prstGeom>
              <a:noFill/>
              <a:ln w="15875">
                <a:solidFill>
                  <a:srgbClr val="000000"/>
                </a:solidFill>
                <a:round/>
                <a:headEnd/>
                <a:tailEnd/>
              </a:ln>
            </p:spPr>
            <p:txBody>
              <a:bodyPr/>
              <a:lstStyle/>
              <a:p>
                <a:endParaRPr lang="en-US"/>
              </a:p>
            </p:txBody>
          </p:sp>
          <p:sp>
            <p:nvSpPr>
              <p:cNvPr id="80945" name="Freeform 41"/>
              <p:cNvSpPr>
                <a:spLocks/>
              </p:cNvSpPr>
              <p:nvPr/>
            </p:nvSpPr>
            <p:spPr bwMode="auto">
              <a:xfrm>
                <a:off x="2326"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80946" name="Freeform 42"/>
              <p:cNvSpPr>
                <a:spLocks/>
              </p:cNvSpPr>
              <p:nvPr/>
            </p:nvSpPr>
            <p:spPr bwMode="auto">
              <a:xfrm>
                <a:off x="2326"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47" name="Freeform 43"/>
              <p:cNvSpPr>
                <a:spLocks/>
              </p:cNvSpPr>
              <p:nvPr/>
            </p:nvSpPr>
            <p:spPr bwMode="auto">
              <a:xfrm>
                <a:off x="1538" y="2692"/>
                <a:ext cx="62" cy="20"/>
              </a:xfrm>
              <a:custGeom>
                <a:avLst/>
                <a:gdLst>
                  <a:gd name="T0" fmla="*/ 62 w 6"/>
                  <a:gd name="T1" fmla="*/ 0 h 2"/>
                  <a:gd name="T2" fmla="*/ 0 w 6"/>
                  <a:gd name="T3" fmla="*/ 10 h 2"/>
                  <a:gd name="T4" fmla="*/ 62 w 6"/>
                  <a:gd name="T5" fmla="*/ 20 h 2"/>
                  <a:gd name="T6" fmla="*/ 62 w 6"/>
                  <a:gd name="T7" fmla="*/ 10 h 2"/>
                  <a:gd name="T8" fmla="*/ 62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p:spPr>
            <p:txBody>
              <a:bodyPr/>
              <a:lstStyle/>
              <a:p>
                <a:endParaRPr lang="en-US"/>
              </a:p>
            </p:txBody>
          </p:sp>
          <p:sp>
            <p:nvSpPr>
              <p:cNvPr id="80948" name="Freeform 44"/>
              <p:cNvSpPr>
                <a:spLocks/>
              </p:cNvSpPr>
              <p:nvPr/>
            </p:nvSpPr>
            <p:spPr bwMode="auto">
              <a:xfrm>
                <a:off x="1538" y="2692"/>
                <a:ext cx="62" cy="20"/>
              </a:xfrm>
              <a:custGeom>
                <a:avLst/>
                <a:gdLst>
                  <a:gd name="T0" fmla="*/ 62 w 62"/>
                  <a:gd name="T1" fmla="*/ 0 h 20"/>
                  <a:gd name="T2" fmla="*/ 0 w 62"/>
                  <a:gd name="T3" fmla="*/ 10 h 20"/>
                  <a:gd name="T4" fmla="*/ 62 w 62"/>
                  <a:gd name="T5" fmla="*/ 20 h 20"/>
                  <a:gd name="T6" fmla="*/ 62 w 62"/>
                  <a:gd name="T7" fmla="*/ 10 h 20"/>
                  <a:gd name="T8" fmla="*/ 62 w 62"/>
                  <a:gd name="T9" fmla="*/ 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62" y="0"/>
                    </a:moveTo>
                    <a:lnTo>
                      <a:pt x="0" y="10"/>
                    </a:lnTo>
                    <a:lnTo>
                      <a:pt x="62" y="20"/>
                    </a:lnTo>
                    <a:lnTo>
                      <a:pt x="62" y="10"/>
                    </a:lnTo>
                    <a:lnTo>
                      <a:pt x="62" y="0"/>
                    </a:lnTo>
                    <a:close/>
                  </a:path>
                </a:pathLst>
              </a:custGeom>
              <a:solidFill>
                <a:srgbClr val="000000"/>
              </a:solidFill>
              <a:ln w="0">
                <a:solidFill>
                  <a:srgbClr val="000000"/>
                </a:solidFill>
                <a:round/>
                <a:headEnd/>
                <a:tailEnd/>
              </a:ln>
            </p:spPr>
            <p:txBody>
              <a:bodyPr/>
              <a:lstStyle/>
              <a:p>
                <a:endParaRPr lang="en-US"/>
              </a:p>
            </p:txBody>
          </p:sp>
          <p:sp>
            <p:nvSpPr>
              <p:cNvPr id="80949" name="Line 45"/>
              <p:cNvSpPr>
                <a:spLocks noChangeShapeType="1"/>
              </p:cNvSpPr>
              <p:nvPr/>
            </p:nvSpPr>
            <p:spPr bwMode="auto">
              <a:xfrm>
                <a:off x="1600" y="2702"/>
                <a:ext cx="715" cy="1"/>
              </a:xfrm>
              <a:prstGeom prst="line">
                <a:avLst/>
              </a:prstGeom>
              <a:noFill/>
              <a:ln w="15875">
                <a:solidFill>
                  <a:srgbClr val="000000"/>
                </a:solidFill>
                <a:round/>
                <a:headEnd/>
                <a:tailEnd/>
              </a:ln>
            </p:spPr>
            <p:txBody>
              <a:bodyPr/>
              <a:lstStyle/>
              <a:p>
                <a:endParaRPr lang="en-US"/>
              </a:p>
            </p:txBody>
          </p:sp>
          <p:sp>
            <p:nvSpPr>
              <p:cNvPr id="80950" name="Freeform 46"/>
              <p:cNvSpPr>
                <a:spLocks/>
              </p:cNvSpPr>
              <p:nvPr/>
            </p:nvSpPr>
            <p:spPr bwMode="auto">
              <a:xfrm>
                <a:off x="1517" y="1251"/>
                <a:ext cx="1897" cy="176"/>
              </a:xfrm>
              <a:custGeom>
                <a:avLst/>
                <a:gdLst>
                  <a:gd name="T0" fmla="*/ 1897 w 183"/>
                  <a:gd name="T1" fmla="*/ 0 h 17"/>
                  <a:gd name="T2" fmla="*/ 1057 w 183"/>
                  <a:gd name="T3" fmla="*/ 0 h 17"/>
                  <a:gd name="T4" fmla="*/ 1057 w 183"/>
                  <a:gd name="T5" fmla="*/ 176 h 17"/>
                  <a:gd name="T6" fmla="*/ 352 w 183"/>
                  <a:gd name="T7" fmla="*/ 176 h 17"/>
                  <a:gd name="T8" fmla="*/ 352 w 183"/>
                  <a:gd name="T9" fmla="*/ 0 h 17"/>
                  <a:gd name="T10" fmla="*/ 0 w 183"/>
                  <a:gd name="T11" fmla="*/ 0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0"/>
                    </a:moveTo>
                    <a:lnTo>
                      <a:pt x="102" y="0"/>
                    </a:lnTo>
                    <a:lnTo>
                      <a:pt x="102" y="17"/>
                    </a:lnTo>
                    <a:lnTo>
                      <a:pt x="34" y="17"/>
                    </a:lnTo>
                    <a:lnTo>
                      <a:pt x="34" y="0"/>
                    </a:lnTo>
                    <a:lnTo>
                      <a:pt x="0" y="0"/>
                    </a:lnTo>
                  </a:path>
                </a:pathLst>
              </a:custGeom>
              <a:noFill/>
              <a:ln w="15875">
                <a:solidFill>
                  <a:schemeClr val="tx2"/>
                </a:solidFill>
                <a:round/>
                <a:headEnd/>
                <a:tailEnd/>
              </a:ln>
            </p:spPr>
            <p:txBody>
              <a:bodyPr/>
              <a:lstStyle/>
              <a:p>
                <a:endParaRPr lang="en-US"/>
              </a:p>
            </p:txBody>
          </p:sp>
          <p:sp>
            <p:nvSpPr>
              <p:cNvPr id="80951" name="Freeform 47"/>
              <p:cNvSpPr>
                <a:spLocks/>
              </p:cNvSpPr>
              <p:nvPr/>
            </p:nvSpPr>
            <p:spPr bwMode="auto">
              <a:xfrm>
                <a:off x="1517" y="1603"/>
                <a:ext cx="1897" cy="177"/>
              </a:xfrm>
              <a:custGeom>
                <a:avLst/>
                <a:gdLst>
                  <a:gd name="T0" fmla="*/ 1897 w 183"/>
                  <a:gd name="T1" fmla="*/ 177 h 17"/>
                  <a:gd name="T2" fmla="*/ 1586 w 183"/>
                  <a:gd name="T3" fmla="*/ 177 h 17"/>
                  <a:gd name="T4" fmla="*/ 1586 w 183"/>
                  <a:gd name="T5" fmla="*/ 0 h 17"/>
                  <a:gd name="T6" fmla="*/ 529 w 183"/>
                  <a:gd name="T7" fmla="*/ 0 h 17"/>
                  <a:gd name="T8" fmla="*/ 529 w 183"/>
                  <a:gd name="T9" fmla="*/ 177 h 17"/>
                  <a:gd name="T10" fmla="*/ 0 w 183"/>
                  <a:gd name="T11" fmla="*/ 177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17"/>
                    </a:moveTo>
                    <a:lnTo>
                      <a:pt x="153" y="17"/>
                    </a:lnTo>
                    <a:lnTo>
                      <a:pt x="153" y="0"/>
                    </a:lnTo>
                    <a:lnTo>
                      <a:pt x="51" y="0"/>
                    </a:lnTo>
                    <a:lnTo>
                      <a:pt x="51" y="17"/>
                    </a:lnTo>
                    <a:lnTo>
                      <a:pt x="0" y="17"/>
                    </a:lnTo>
                  </a:path>
                </a:pathLst>
              </a:custGeom>
              <a:noFill/>
              <a:ln w="15875">
                <a:solidFill>
                  <a:schemeClr val="tx1"/>
                </a:solidFill>
                <a:round/>
                <a:headEnd/>
                <a:tailEnd/>
              </a:ln>
            </p:spPr>
            <p:txBody>
              <a:bodyPr/>
              <a:lstStyle/>
              <a:p>
                <a:endParaRPr lang="en-US"/>
              </a:p>
            </p:txBody>
          </p:sp>
          <p:sp>
            <p:nvSpPr>
              <p:cNvPr id="80952" name="Freeform 48"/>
              <p:cNvSpPr>
                <a:spLocks/>
              </p:cNvSpPr>
              <p:nvPr/>
            </p:nvSpPr>
            <p:spPr bwMode="auto">
              <a:xfrm>
                <a:off x="1517" y="1956"/>
                <a:ext cx="1897" cy="176"/>
              </a:xfrm>
              <a:custGeom>
                <a:avLst/>
                <a:gdLst>
                  <a:gd name="T0" fmla="*/ 1897 w 183"/>
                  <a:gd name="T1" fmla="*/ 176 h 17"/>
                  <a:gd name="T2" fmla="*/ 1710 w 183"/>
                  <a:gd name="T3" fmla="*/ 176 h 17"/>
                  <a:gd name="T4" fmla="*/ 1710 w 183"/>
                  <a:gd name="T5" fmla="*/ 0 h 17"/>
                  <a:gd name="T6" fmla="*/ 653 w 183"/>
                  <a:gd name="T7" fmla="*/ 0 h 17"/>
                  <a:gd name="T8" fmla="*/ 653 w 183"/>
                  <a:gd name="T9" fmla="*/ 176 h 17"/>
                  <a:gd name="T10" fmla="*/ 0 w 183"/>
                  <a:gd name="T11" fmla="*/ 176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17"/>
                    </a:moveTo>
                    <a:lnTo>
                      <a:pt x="165" y="17"/>
                    </a:lnTo>
                    <a:lnTo>
                      <a:pt x="165" y="0"/>
                    </a:lnTo>
                    <a:lnTo>
                      <a:pt x="63" y="0"/>
                    </a:lnTo>
                    <a:lnTo>
                      <a:pt x="63" y="17"/>
                    </a:lnTo>
                    <a:lnTo>
                      <a:pt x="0" y="17"/>
                    </a:lnTo>
                  </a:path>
                </a:pathLst>
              </a:custGeom>
              <a:noFill/>
              <a:ln w="15875">
                <a:solidFill>
                  <a:schemeClr val="tx1"/>
                </a:solidFill>
                <a:round/>
                <a:headEnd/>
                <a:tailEnd/>
              </a:ln>
            </p:spPr>
            <p:txBody>
              <a:bodyPr/>
              <a:lstStyle/>
              <a:p>
                <a:endParaRPr lang="en-US"/>
              </a:p>
            </p:txBody>
          </p:sp>
          <p:sp>
            <p:nvSpPr>
              <p:cNvPr id="80953" name="Rectangle 49"/>
              <p:cNvSpPr>
                <a:spLocks noChangeArrowheads="1"/>
              </p:cNvSpPr>
              <p:nvPr/>
            </p:nvSpPr>
            <p:spPr bwMode="auto">
              <a:xfrm>
                <a:off x="1175" y="1635"/>
                <a:ext cx="18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BG1</a:t>
                </a:r>
                <a:endParaRPr lang="en-US" sz="2400">
                  <a:latin typeface="Constantia" pitchFamily="18" charset="0"/>
                </a:endParaRPr>
              </a:p>
            </p:txBody>
          </p:sp>
          <p:sp>
            <p:nvSpPr>
              <p:cNvPr id="80954" name="Rectangle 50"/>
              <p:cNvSpPr>
                <a:spLocks noChangeArrowheads="1"/>
              </p:cNvSpPr>
              <p:nvPr/>
            </p:nvSpPr>
            <p:spPr bwMode="auto">
              <a:xfrm>
                <a:off x="1175" y="1987"/>
                <a:ext cx="18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BG2</a:t>
                </a:r>
                <a:endParaRPr lang="en-US" sz="2400">
                  <a:latin typeface="Constantia" pitchFamily="18" charset="0"/>
                </a:endParaRPr>
              </a:p>
            </p:txBody>
          </p:sp>
          <p:sp>
            <p:nvSpPr>
              <p:cNvPr id="80955" name="Rectangle 51"/>
              <p:cNvSpPr>
                <a:spLocks noChangeArrowheads="1"/>
              </p:cNvSpPr>
              <p:nvPr/>
            </p:nvSpPr>
            <p:spPr bwMode="auto">
              <a:xfrm>
                <a:off x="1196" y="2578"/>
                <a:ext cx="14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a:t>
                </a:r>
                <a:endParaRPr lang="en-US" sz="2400">
                  <a:latin typeface="Constantia" pitchFamily="18" charset="0"/>
                </a:endParaRPr>
              </a:p>
            </p:txBody>
          </p:sp>
          <p:sp>
            <p:nvSpPr>
              <p:cNvPr id="80956" name="Rectangle 52"/>
              <p:cNvSpPr>
                <a:spLocks noChangeArrowheads="1"/>
              </p:cNvSpPr>
              <p:nvPr/>
            </p:nvSpPr>
            <p:spPr bwMode="auto">
              <a:xfrm>
                <a:off x="1144" y="2682"/>
                <a:ext cx="2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master</a:t>
                </a:r>
                <a:endParaRPr lang="en-US" sz="2400">
                  <a:latin typeface="Constantia" pitchFamily="18" charset="0"/>
                </a:endParaRPr>
              </a:p>
            </p:txBody>
          </p:sp>
          <p:sp>
            <p:nvSpPr>
              <p:cNvPr id="80957" name="Rectangle 53"/>
              <p:cNvSpPr>
                <a:spLocks noChangeArrowheads="1"/>
              </p:cNvSpPr>
              <p:nvPr/>
            </p:nvSpPr>
            <p:spPr bwMode="auto">
              <a:xfrm>
                <a:off x="1196" y="1293"/>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58" name="Rectangle 54"/>
              <p:cNvSpPr>
                <a:spLocks noChangeArrowheads="1"/>
              </p:cNvSpPr>
              <p:nvPr/>
            </p:nvSpPr>
            <p:spPr bwMode="auto">
              <a:xfrm>
                <a:off x="1258" y="1293"/>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a:t>
                </a:r>
                <a:endParaRPr lang="en-US" sz="2400">
                  <a:latin typeface="Constantia" pitchFamily="18" charset="0"/>
                </a:endParaRPr>
              </a:p>
            </p:txBody>
          </p:sp>
          <p:sp>
            <p:nvSpPr>
              <p:cNvPr id="80959" name="Line 55"/>
              <p:cNvSpPr>
                <a:spLocks noChangeShapeType="1"/>
              </p:cNvSpPr>
              <p:nvPr/>
            </p:nvSpPr>
            <p:spPr bwMode="auto">
              <a:xfrm flipH="1">
                <a:off x="1207" y="1274"/>
                <a:ext cx="103" cy="1"/>
              </a:xfrm>
              <a:prstGeom prst="line">
                <a:avLst/>
              </a:prstGeom>
              <a:noFill/>
              <a:ln w="15875">
                <a:solidFill>
                  <a:srgbClr val="000000"/>
                </a:solidFill>
                <a:round/>
                <a:headEnd/>
                <a:tailEnd/>
              </a:ln>
            </p:spPr>
            <p:txBody>
              <a:bodyPr/>
              <a:lstStyle/>
              <a:p>
                <a:endParaRPr lang="en-US"/>
              </a:p>
            </p:txBody>
          </p:sp>
          <p:sp>
            <p:nvSpPr>
              <p:cNvPr id="80960" name="Rectangle 56"/>
              <p:cNvSpPr>
                <a:spLocks noChangeArrowheads="1"/>
              </p:cNvSpPr>
              <p:nvPr/>
            </p:nvSpPr>
            <p:spPr bwMode="auto">
              <a:xfrm>
                <a:off x="1776" y="2744"/>
                <a:ext cx="3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Processor</a:t>
                </a:r>
                <a:endParaRPr lang="en-US" sz="2400">
                  <a:latin typeface="Constantia" pitchFamily="18" charset="0"/>
                </a:endParaRPr>
              </a:p>
            </p:txBody>
          </p:sp>
          <p:sp>
            <p:nvSpPr>
              <p:cNvPr id="80961" name="Rectangle 57"/>
              <p:cNvSpPr>
                <a:spLocks noChangeArrowheads="1"/>
              </p:cNvSpPr>
              <p:nvPr/>
            </p:nvSpPr>
            <p:spPr bwMode="auto">
              <a:xfrm>
                <a:off x="2916" y="2744"/>
                <a:ext cx="69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DMA controller 2</a:t>
                </a:r>
                <a:endParaRPr lang="en-US" sz="2400">
                  <a:latin typeface="Constantia" pitchFamily="18" charset="0"/>
                </a:endParaRPr>
              </a:p>
            </p:txBody>
          </p:sp>
          <p:sp>
            <p:nvSpPr>
              <p:cNvPr id="80962" name="Rectangle 58"/>
              <p:cNvSpPr>
                <a:spLocks noChangeArrowheads="1"/>
              </p:cNvSpPr>
              <p:nvPr/>
            </p:nvSpPr>
            <p:spPr bwMode="auto">
              <a:xfrm>
                <a:off x="4180" y="2744"/>
                <a:ext cx="3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Processor</a:t>
                </a:r>
                <a:endParaRPr lang="en-US" sz="2400">
                  <a:latin typeface="Constantia" pitchFamily="18" charset="0"/>
                </a:endParaRPr>
              </a:p>
            </p:txBody>
          </p:sp>
          <p:sp>
            <p:nvSpPr>
              <p:cNvPr id="80963" name="Line 59"/>
              <p:cNvSpPr>
                <a:spLocks noChangeShapeType="1"/>
              </p:cNvSpPr>
              <p:nvPr/>
            </p:nvSpPr>
            <p:spPr bwMode="auto">
              <a:xfrm flipH="1">
                <a:off x="3559" y="1251"/>
                <a:ext cx="1057" cy="1"/>
              </a:xfrm>
              <a:prstGeom prst="line">
                <a:avLst/>
              </a:prstGeom>
              <a:noFill/>
              <a:ln w="15875">
                <a:solidFill>
                  <a:schemeClr val="tx2"/>
                </a:solidFill>
                <a:round/>
                <a:headEnd/>
                <a:tailEnd/>
              </a:ln>
            </p:spPr>
            <p:txBody>
              <a:bodyPr/>
              <a:lstStyle/>
              <a:p>
                <a:endParaRPr lang="en-US"/>
              </a:p>
            </p:txBody>
          </p:sp>
          <p:sp>
            <p:nvSpPr>
              <p:cNvPr id="80964" name="Line 60"/>
              <p:cNvSpPr>
                <a:spLocks noChangeShapeType="1"/>
              </p:cNvSpPr>
              <p:nvPr/>
            </p:nvSpPr>
            <p:spPr bwMode="auto">
              <a:xfrm flipH="1">
                <a:off x="3465" y="1251"/>
                <a:ext cx="52" cy="1"/>
              </a:xfrm>
              <a:prstGeom prst="line">
                <a:avLst/>
              </a:prstGeom>
              <a:noFill/>
              <a:ln w="15875">
                <a:solidFill>
                  <a:srgbClr val="00FFFF"/>
                </a:solidFill>
                <a:round/>
                <a:headEnd/>
                <a:tailEnd/>
              </a:ln>
            </p:spPr>
            <p:txBody>
              <a:bodyPr/>
              <a:lstStyle/>
              <a:p>
                <a:endParaRPr lang="en-US"/>
              </a:p>
            </p:txBody>
          </p:sp>
          <p:sp>
            <p:nvSpPr>
              <p:cNvPr id="80965" name="Line 61"/>
              <p:cNvSpPr>
                <a:spLocks noChangeShapeType="1"/>
              </p:cNvSpPr>
              <p:nvPr/>
            </p:nvSpPr>
            <p:spPr bwMode="auto">
              <a:xfrm flipH="1">
                <a:off x="3559" y="1780"/>
                <a:ext cx="1057" cy="1"/>
              </a:xfrm>
              <a:prstGeom prst="line">
                <a:avLst/>
              </a:prstGeom>
              <a:noFill/>
              <a:ln w="15875">
                <a:solidFill>
                  <a:srgbClr val="00FFFF"/>
                </a:solidFill>
                <a:round/>
                <a:headEnd/>
                <a:tailEnd/>
              </a:ln>
            </p:spPr>
            <p:txBody>
              <a:bodyPr/>
              <a:lstStyle/>
              <a:p>
                <a:endParaRPr lang="en-US"/>
              </a:p>
            </p:txBody>
          </p:sp>
          <p:sp>
            <p:nvSpPr>
              <p:cNvPr id="80966" name="Line 62"/>
              <p:cNvSpPr>
                <a:spLocks noChangeShapeType="1"/>
              </p:cNvSpPr>
              <p:nvPr/>
            </p:nvSpPr>
            <p:spPr bwMode="auto">
              <a:xfrm flipH="1">
                <a:off x="3465" y="1780"/>
                <a:ext cx="52" cy="1"/>
              </a:xfrm>
              <a:prstGeom prst="line">
                <a:avLst/>
              </a:prstGeom>
              <a:noFill/>
              <a:ln w="15875">
                <a:solidFill>
                  <a:srgbClr val="00FFFF"/>
                </a:solidFill>
                <a:round/>
                <a:headEnd/>
                <a:tailEnd/>
              </a:ln>
            </p:spPr>
            <p:txBody>
              <a:bodyPr/>
              <a:lstStyle/>
              <a:p>
                <a:endParaRPr lang="en-US"/>
              </a:p>
            </p:txBody>
          </p:sp>
          <p:sp>
            <p:nvSpPr>
              <p:cNvPr id="80967" name="Line 63"/>
              <p:cNvSpPr>
                <a:spLocks noChangeShapeType="1"/>
              </p:cNvSpPr>
              <p:nvPr/>
            </p:nvSpPr>
            <p:spPr bwMode="auto">
              <a:xfrm flipH="1">
                <a:off x="3559" y="2132"/>
                <a:ext cx="1057" cy="1"/>
              </a:xfrm>
              <a:prstGeom prst="line">
                <a:avLst/>
              </a:prstGeom>
              <a:noFill/>
              <a:ln w="15875">
                <a:solidFill>
                  <a:schemeClr val="tx2"/>
                </a:solidFill>
                <a:round/>
                <a:headEnd/>
                <a:tailEnd/>
              </a:ln>
            </p:spPr>
            <p:txBody>
              <a:bodyPr/>
              <a:lstStyle/>
              <a:p>
                <a:endParaRPr lang="en-US"/>
              </a:p>
            </p:txBody>
          </p:sp>
          <p:sp>
            <p:nvSpPr>
              <p:cNvPr id="80968" name="Line 64"/>
              <p:cNvSpPr>
                <a:spLocks noChangeShapeType="1"/>
              </p:cNvSpPr>
              <p:nvPr/>
            </p:nvSpPr>
            <p:spPr bwMode="auto">
              <a:xfrm flipH="1">
                <a:off x="3465" y="2132"/>
                <a:ext cx="52" cy="1"/>
              </a:xfrm>
              <a:prstGeom prst="line">
                <a:avLst/>
              </a:prstGeom>
              <a:noFill/>
              <a:ln w="15875">
                <a:solidFill>
                  <a:srgbClr val="00FFFF"/>
                </a:solidFill>
                <a:round/>
                <a:headEnd/>
                <a:tailEnd/>
              </a:ln>
            </p:spPr>
            <p:txBody>
              <a:bodyPr/>
              <a:lstStyle/>
              <a:p>
                <a:endParaRPr lang="en-US"/>
              </a:p>
            </p:txBody>
          </p:sp>
          <p:sp>
            <p:nvSpPr>
              <p:cNvPr id="80969" name="Line 65"/>
              <p:cNvSpPr>
                <a:spLocks noChangeShapeType="1"/>
              </p:cNvSpPr>
              <p:nvPr/>
            </p:nvSpPr>
            <p:spPr bwMode="auto">
              <a:xfrm flipH="1">
                <a:off x="3465" y="2495"/>
                <a:ext cx="52" cy="1"/>
              </a:xfrm>
              <a:prstGeom prst="line">
                <a:avLst/>
              </a:prstGeom>
              <a:noFill/>
              <a:ln w="15875">
                <a:solidFill>
                  <a:srgbClr val="00FFFF"/>
                </a:solidFill>
                <a:round/>
                <a:headEnd/>
                <a:tailEnd/>
              </a:ln>
            </p:spPr>
            <p:txBody>
              <a:bodyPr/>
              <a:lstStyle/>
              <a:p>
                <a:endParaRPr lang="en-US"/>
              </a:p>
            </p:txBody>
          </p:sp>
          <p:sp>
            <p:nvSpPr>
              <p:cNvPr id="80970" name="Freeform 66"/>
              <p:cNvSpPr>
                <a:spLocks/>
              </p:cNvSpPr>
              <p:nvPr/>
            </p:nvSpPr>
            <p:spPr bwMode="auto">
              <a:xfrm>
                <a:off x="3559" y="2308"/>
                <a:ext cx="1057" cy="187"/>
              </a:xfrm>
              <a:custGeom>
                <a:avLst/>
                <a:gdLst>
                  <a:gd name="T0" fmla="*/ 1057 w 102"/>
                  <a:gd name="T1" fmla="*/ 187 h 18"/>
                  <a:gd name="T2" fmla="*/ 549 w 102"/>
                  <a:gd name="T3" fmla="*/ 187 h 18"/>
                  <a:gd name="T4" fmla="*/ 549 w 102"/>
                  <a:gd name="T5" fmla="*/ 0 h 18"/>
                  <a:gd name="T6" fmla="*/ 197 w 102"/>
                  <a:gd name="T7" fmla="*/ 0 h 18"/>
                  <a:gd name="T8" fmla="*/ 197 w 102"/>
                  <a:gd name="T9" fmla="*/ 187 h 18"/>
                  <a:gd name="T10" fmla="*/ 0 w 102"/>
                  <a:gd name="T11" fmla="*/ 187 h 18"/>
                  <a:gd name="T12" fmla="*/ 0 60000 65536"/>
                  <a:gd name="T13" fmla="*/ 0 60000 65536"/>
                  <a:gd name="T14" fmla="*/ 0 60000 65536"/>
                  <a:gd name="T15" fmla="*/ 0 60000 65536"/>
                  <a:gd name="T16" fmla="*/ 0 60000 65536"/>
                  <a:gd name="T17" fmla="*/ 0 60000 65536"/>
                  <a:gd name="T18" fmla="*/ 0 w 102"/>
                  <a:gd name="T19" fmla="*/ 0 h 18"/>
                  <a:gd name="T20" fmla="*/ 102 w 10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02" h="18">
                    <a:moveTo>
                      <a:pt x="102" y="18"/>
                    </a:moveTo>
                    <a:lnTo>
                      <a:pt x="53" y="18"/>
                    </a:lnTo>
                    <a:lnTo>
                      <a:pt x="53" y="0"/>
                    </a:lnTo>
                    <a:lnTo>
                      <a:pt x="19" y="0"/>
                    </a:lnTo>
                    <a:lnTo>
                      <a:pt x="19" y="18"/>
                    </a:lnTo>
                    <a:lnTo>
                      <a:pt x="0" y="18"/>
                    </a:lnTo>
                  </a:path>
                </a:pathLst>
              </a:custGeom>
              <a:noFill/>
              <a:ln w="15875">
                <a:solidFill>
                  <a:schemeClr val="tx2"/>
                </a:solidFill>
                <a:round/>
                <a:headEnd/>
                <a:tailEnd/>
              </a:ln>
            </p:spPr>
            <p:txBody>
              <a:bodyPr/>
              <a:lstStyle/>
              <a:p>
                <a:endParaRPr lang="en-US"/>
              </a:p>
            </p:txBody>
          </p:sp>
          <p:sp>
            <p:nvSpPr>
              <p:cNvPr id="80971" name="Freeform 67"/>
              <p:cNvSpPr>
                <a:spLocks/>
              </p:cNvSpPr>
              <p:nvPr/>
            </p:nvSpPr>
            <p:spPr bwMode="auto">
              <a:xfrm>
                <a:off x="1517" y="2308"/>
                <a:ext cx="1907" cy="187"/>
              </a:xfrm>
              <a:custGeom>
                <a:avLst/>
                <a:gdLst>
                  <a:gd name="T0" fmla="*/ 1907 w 184"/>
                  <a:gd name="T1" fmla="*/ 187 h 18"/>
                  <a:gd name="T2" fmla="*/ 1233 w 184"/>
                  <a:gd name="T3" fmla="*/ 187 h 18"/>
                  <a:gd name="T4" fmla="*/ 1233 w 184"/>
                  <a:gd name="T5" fmla="*/ 0 h 18"/>
                  <a:gd name="T6" fmla="*/ 881 w 184"/>
                  <a:gd name="T7" fmla="*/ 0 h 18"/>
                  <a:gd name="T8" fmla="*/ 881 w 184"/>
                  <a:gd name="T9" fmla="*/ 187 h 18"/>
                  <a:gd name="T10" fmla="*/ 0 w 184"/>
                  <a:gd name="T11" fmla="*/ 187 h 18"/>
                  <a:gd name="T12" fmla="*/ 0 60000 65536"/>
                  <a:gd name="T13" fmla="*/ 0 60000 65536"/>
                  <a:gd name="T14" fmla="*/ 0 60000 65536"/>
                  <a:gd name="T15" fmla="*/ 0 60000 65536"/>
                  <a:gd name="T16" fmla="*/ 0 60000 65536"/>
                  <a:gd name="T17" fmla="*/ 0 60000 65536"/>
                  <a:gd name="T18" fmla="*/ 0 w 184"/>
                  <a:gd name="T19" fmla="*/ 0 h 18"/>
                  <a:gd name="T20" fmla="*/ 184 w 184"/>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4" h="18">
                    <a:moveTo>
                      <a:pt x="184" y="18"/>
                    </a:moveTo>
                    <a:lnTo>
                      <a:pt x="119" y="18"/>
                    </a:lnTo>
                    <a:lnTo>
                      <a:pt x="119" y="0"/>
                    </a:lnTo>
                    <a:lnTo>
                      <a:pt x="85" y="0"/>
                    </a:lnTo>
                    <a:lnTo>
                      <a:pt x="85" y="18"/>
                    </a:lnTo>
                    <a:lnTo>
                      <a:pt x="0" y="18"/>
                    </a:lnTo>
                  </a:path>
                </a:pathLst>
              </a:custGeom>
              <a:noFill/>
              <a:ln w="15875">
                <a:solidFill>
                  <a:schemeClr val="tx2"/>
                </a:solidFill>
                <a:round/>
                <a:headEnd/>
                <a:tailEnd/>
              </a:ln>
            </p:spPr>
            <p:txBody>
              <a:bodyPr/>
              <a:lstStyle/>
              <a:p>
                <a:endParaRPr lang="en-US"/>
              </a:p>
            </p:txBody>
          </p:sp>
          <p:sp>
            <p:nvSpPr>
              <p:cNvPr id="80972" name="Freeform 68"/>
              <p:cNvSpPr>
                <a:spLocks/>
              </p:cNvSpPr>
              <p:nvPr/>
            </p:nvSpPr>
            <p:spPr bwMode="auto">
              <a:xfrm>
                <a:off x="4035" y="1085"/>
                <a:ext cx="73" cy="21"/>
              </a:xfrm>
              <a:custGeom>
                <a:avLst/>
                <a:gdLst>
                  <a:gd name="T0" fmla="*/ 0 w 7"/>
                  <a:gd name="T1" fmla="*/ 21 h 2"/>
                  <a:gd name="T2" fmla="*/ 73 w 7"/>
                  <a:gd name="T3" fmla="*/ 11 h 2"/>
                  <a:gd name="T4" fmla="*/ 0 w 7"/>
                  <a:gd name="T5" fmla="*/ 0 h 2"/>
                  <a:gd name="T6" fmla="*/ 0 w 7"/>
                  <a:gd name="T7" fmla="*/ 11 h 2"/>
                  <a:gd name="T8" fmla="*/ 0 w 7"/>
                  <a:gd name="T9" fmla="*/ 21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80973" name="Freeform 69"/>
              <p:cNvSpPr>
                <a:spLocks/>
              </p:cNvSpPr>
              <p:nvPr/>
            </p:nvSpPr>
            <p:spPr bwMode="auto">
              <a:xfrm>
                <a:off x="4035" y="1085"/>
                <a:ext cx="73" cy="21"/>
              </a:xfrm>
              <a:custGeom>
                <a:avLst/>
                <a:gdLst>
                  <a:gd name="T0" fmla="*/ 0 w 73"/>
                  <a:gd name="T1" fmla="*/ 21 h 21"/>
                  <a:gd name="T2" fmla="*/ 73 w 73"/>
                  <a:gd name="T3" fmla="*/ 11 h 21"/>
                  <a:gd name="T4" fmla="*/ 0 w 73"/>
                  <a:gd name="T5" fmla="*/ 0 h 21"/>
                  <a:gd name="T6" fmla="*/ 0 w 73"/>
                  <a:gd name="T7" fmla="*/ 11 h 21"/>
                  <a:gd name="T8" fmla="*/ 0 w 73"/>
                  <a:gd name="T9" fmla="*/ 21 h 21"/>
                  <a:gd name="T10" fmla="*/ 0 60000 65536"/>
                  <a:gd name="T11" fmla="*/ 0 60000 65536"/>
                  <a:gd name="T12" fmla="*/ 0 60000 65536"/>
                  <a:gd name="T13" fmla="*/ 0 60000 65536"/>
                  <a:gd name="T14" fmla="*/ 0 60000 65536"/>
                  <a:gd name="T15" fmla="*/ 0 w 73"/>
                  <a:gd name="T16" fmla="*/ 0 h 21"/>
                  <a:gd name="T17" fmla="*/ 73 w 73"/>
                  <a:gd name="T18" fmla="*/ 21 h 21"/>
                </a:gdLst>
                <a:ahLst/>
                <a:cxnLst>
                  <a:cxn ang="T10">
                    <a:pos x="T0" y="T1"/>
                  </a:cxn>
                  <a:cxn ang="T11">
                    <a:pos x="T2" y="T3"/>
                  </a:cxn>
                  <a:cxn ang="T12">
                    <a:pos x="T4" y="T5"/>
                  </a:cxn>
                  <a:cxn ang="T13">
                    <a:pos x="T6" y="T7"/>
                  </a:cxn>
                  <a:cxn ang="T14">
                    <a:pos x="T8" y="T9"/>
                  </a:cxn>
                </a:cxnLst>
                <a:rect l="T15" t="T16" r="T17" b="T18"/>
                <a:pathLst>
                  <a:path w="73" h="21">
                    <a:moveTo>
                      <a:pt x="0" y="21"/>
                    </a:moveTo>
                    <a:lnTo>
                      <a:pt x="7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80974" name="Line 70"/>
              <p:cNvSpPr>
                <a:spLocks noChangeShapeType="1"/>
              </p:cNvSpPr>
              <p:nvPr/>
            </p:nvSpPr>
            <p:spPr bwMode="auto">
              <a:xfrm flipH="1">
                <a:off x="3745" y="1096"/>
                <a:ext cx="290" cy="1"/>
              </a:xfrm>
              <a:prstGeom prst="line">
                <a:avLst/>
              </a:prstGeom>
              <a:noFill/>
              <a:ln w="15875">
                <a:solidFill>
                  <a:srgbClr val="000000"/>
                </a:solidFill>
                <a:round/>
                <a:headEnd/>
                <a:tailEnd/>
              </a:ln>
            </p:spPr>
            <p:txBody>
              <a:bodyPr/>
              <a:lstStyle/>
              <a:p>
                <a:endParaRPr lang="en-US"/>
              </a:p>
            </p:txBody>
          </p:sp>
          <p:sp>
            <p:nvSpPr>
              <p:cNvPr id="80975" name="Rectangle 71"/>
              <p:cNvSpPr>
                <a:spLocks noChangeArrowheads="1"/>
              </p:cNvSpPr>
              <p:nvPr/>
            </p:nvSpPr>
            <p:spPr bwMode="auto">
              <a:xfrm>
                <a:off x="4160" y="1023"/>
                <a:ext cx="5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80976" name="Rectangle 72"/>
              <p:cNvSpPr>
                <a:spLocks noChangeArrowheads="1"/>
              </p:cNvSpPr>
              <p:nvPr/>
            </p:nvSpPr>
            <p:spPr bwMode="auto">
              <a:xfrm>
                <a:off x="4212" y="1023"/>
                <a:ext cx="14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ime</a:t>
                </a:r>
                <a:endParaRPr lang="en-US" sz="2400">
                  <a:latin typeface="Constantia" pitchFamily="18" charset="0"/>
                </a:endParaRPr>
              </a:p>
            </p:txBody>
          </p:sp>
        </p:grpSp>
        <p:sp>
          <p:nvSpPr>
            <p:cNvPr id="80900" name="Text Box 73"/>
            <p:cNvSpPr txBox="1">
              <a:spLocks noChangeArrowheads="1"/>
            </p:cNvSpPr>
            <p:nvPr/>
          </p:nvSpPr>
          <p:spPr bwMode="auto">
            <a:xfrm>
              <a:off x="1364" y="762"/>
              <a:ext cx="1271" cy="368"/>
            </a:xfrm>
            <a:prstGeom prst="rect">
              <a:avLst/>
            </a:prstGeom>
            <a:solidFill>
              <a:schemeClr val="bg2"/>
            </a:solidFill>
            <a:ln w="12700">
              <a:noFill/>
              <a:miter lim="800000"/>
              <a:headEnd/>
              <a:tailEnd/>
            </a:ln>
          </p:spPr>
          <p:txBody>
            <a:bodyPr wrap="none">
              <a:spAutoFit/>
            </a:bodyPr>
            <a:lstStyle/>
            <a:p>
              <a:pPr algn="ctr"/>
              <a:r>
                <a:rPr lang="en-US" sz="1600">
                  <a:latin typeface="Candara" pitchFamily="34" charset="0"/>
                </a:rPr>
                <a:t>DMA controller 2 </a:t>
              </a:r>
            </a:p>
            <a:p>
              <a:pPr algn="ctr"/>
              <a:r>
                <a:rPr lang="en-US" sz="1600">
                  <a:latin typeface="Candara" pitchFamily="34" charset="0"/>
                </a:rPr>
                <a:t>asserts the BR signal.</a:t>
              </a:r>
            </a:p>
          </p:txBody>
        </p:sp>
        <p:sp>
          <p:nvSpPr>
            <p:cNvPr id="80901" name="Text Box 74"/>
            <p:cNvSpPr txBox="1">
              <a:spLocks noChangeArrowheads="1"/>
            </p:cNvSpPr>
            <p:nvPr/>
          </p:nvSpPr>
          <p:spPr bwMode="auto">
            <a:xfrm>
              <a:off x="2988" y="1123"/>
              <a:ext cx="1073" cy="368"/>
            </a:xfrm>
            <a:prstGeom prst="rect">
              <a:avLst/>
            </a:prstGeom>
            <a:solidFill>
              <a:schemeClr val="bg2"/>
            </a:solidFill>
            <a:ln w="12700">
              <a:noFill/>
              <a:miter lim="800000"/>
              <a:headEnd/>
              <a:tailEnd/>
            </a:ln>
          </p:spPr>
          <p:txBody>
            <a:bodyPr wrap="none">
              <a:spAutoFit/>
            </a:bodyPr>
            <a:lstStyle/>
            <a:p>
              <a:pPr algn="ctr"/>
              <a:r>
                <a:rPr lang="en-US" sz="1600">
                  <a:latin typeface="Candara" pitchFamily="34" charset="0"/>
                </a:rPr>
                <a:t>Processor asserts</a:t>
              </a:r>
            </a:p>
            <a:p>
              <a:pPr algn="ctr"/>
              <a:r>
                <a:rPr lang="en-US" sz="1600">
                  <a:latin typeface="Candara" pitchFamily="34" charset="0"/>
                </a:rPr>
                <a:t>the BG1 signal</a:t>
              </a:r>
            </a:p>
          </p:txBody>
        </p:sp>
        <p:sp>
          <p:nvSpPr>
            <p:cNvPr id="80902" name="Text Box 75"/>
            <p:cNvSpPr txBox="1">
              <a:spLocks noChangeArrowheads="1"/>
            </p:cNvSpPr>
            <p:nvPr/>
          </p:nvSpPr>
          <p:spPr bwMode="auto">
            <a:xfrm>
              <a:off x="3299" y="1590"/>
              <a:ext cx="1343" cy="368"/>
            </a:xfrm>
            <a:prstGeom prst="rect">
              <a:avLst/>
            </a:prstGeom>
            <a:solidFill>
              <a:schemeClr val="bg2"/>
            </a:solidFill>
            <a:ln w="12700">
              <a:noFill/>
              <a:miter lim="800000"/>
              <a:headEnd/>
              <a:tailEnd/>
            </a:ln>
          </p:spPr>
          <p:txBody>
            <a:bodyPr wrap="none">
              <a:spAutoFit/>
            </a:bodyPr>
            <a:lstStyle/>
            <a:p>
              <a:pPr algn="ctr"/>
              <a:r>
                <a:rPr lang="en-US" sz="1600">
                  <a:latin typeface="Candara" pitchFamily="34" charset="0"/>
                </a:rPr>
                <a:t>BG1 signal propagates </a:t>
              </a:r>
            </a:p>
            <a:p>
              <a:pPr algn="ctr"/>
              <a:r>
                <a:rPr lang="en-US" sz="1600">
                  <a:latin typeface="Candara" pitchFamily="34" charset="0"/>
                </a:rPr>
                <a:t>to  DMA#2</a:t>
              </a:r>
              <a:r>
                <a:rPr lang="en-US" sz="1600">
                  <a:latin typeface="Comic Sans MS" pitchFamily="66" charset="0"/>
                </a:rPr>
                <a:t>.</a:t>
              </a:r>
            </a:p>
          </p:txBody>
        </p:sp>
        <p:sp>
          <p:nvSpPr>
            <p:cNvPr id="80903" name="Text Box 76"/>
            <p:cNvSpPr txBox="1">
              <a:spLocks noChangeArrowheads="1"/>
            </p:cNvSpPr>
            <p:nvPr/>
          </p:nvSpPr>
          <p:spPr bwMode="auto">
            <a:xfrm>
              <a:off x="2139" y="3101"/>
              <a:ext cx="1808" cy="368"/>
            </a:xfrm>
            <a:prstGeom prst="rect">
              <a:avLst/>
            </a:prstGeom>
            <a:solidFill>
              <a:schemeClr val="bg2"/>
            </a:solidFill>
            <a:ln w="12700">
              <a:noFill/>
              <a:miter lim="800000"/>
              <a:headEnd/>
              <a:tailEnd/>
            </a:ln>
          </p:spPr>
          <p:txBody>
            <a:bodyPr wrap="none">
              <a:spAutoFit/>
            </a:bodyPr>
            <a:lstStyle/>
            <a:p>
              <a:pPr algn="ctr"/>
              <a:r>
                <a:rPr lang="en-US" sz="1600">
                  <a:latin typeface="Candara" pitchFamily="34" charset="0"/>
                </a:rPr>
                <a:t>Processor relinquishes control</a:t>
              </a:r>
            </a:p>
            <a:p>
              <a:pPr algn="ctr"/>
              <a:r>
                <a:rPr lang="en-US" sz="1600">
                  <a:latin typeface="Candara" pitchFamily="34" charset="0"/>
                </a:rPr>
                <a:t>of the bus by setting BBSY to 1.</a:t>
              </a:r>
            </a:p>
          </p:txBody>
        </p:sp>
        <p:sp>
          <p:nvSpPr>
            <p:cNvPr id="80904" name="Freeform 77"/>
            <p:cNvSpPr>
              <a:spLocks/>
            </p:cNvSpPr>
            <p:nvPr/>
          </p:nvSpPr>
          <p:spPr bwMode="auto">
            <a:xfrm>
              <a:off x="1741" y="1119"/>
              <a:ext cx="170" cy="148"/>
            </a:xfrm>
            <a:custGeom>
              <a:avLst/>
              <a:gdLst>
                <a:gd name="T0" fmla="*/ 170 w 170"/>
                <a:gd name="T1" fmla="*/ 0 h 148"/>
                <a:gd name="T2" fmla="*/ 88 w 170"/>
                <a:gd name="T3" fmla="*/ 81 h 148"/>
                <a:gd name="T4" fmla="*/ 0 w 170"/>
                <a:gd name="T5" fmla="*/ 148 h 148"/>
                <a:gd name="T6" fmla="*/ 0 60000 65536"/>
                <a:gd name="T7" fmla="*/ 0 60000 65536"/>
                <a:gd name="T8" fmla="*/ 0 60000 65536"/>
                <a:gd name="T9" fmla="*/ 0 w 170"/>
                <a:gd name="T10" fmla="*/ 0 h 148"/>
                <a:gd name="T11" fmla="*/ 170 w 170"/>
                <a:gd name="T12" fmla="*/ 148 h 148"/>
              </a:gdLst>
              <a:ahLst/>
              <a:cxnLst>
                <a:cxn ang="T6">
                  <a:pos x="T0" y="T1"/>
                </a:cxn>
                <a:cxn ang="T7">
                  <a:pos x="T2" y="T3"/>
                </a:cxn>
                <a:cxn ang="T8">
                  <a:pos x="T4" y="T5"/>
                </a:cxn>
              </a:cxnLst>
              <a:rect l="T9" t="T10" r="T11" b="T12"/>
              <a:pathLst>
                <a:path w="170" h="148">
                  <a:moveTo>
                    <a:pt x="170" y="0"/>
                  </a:moveTo>
                  <a:cubicBezTo>
                    <a:pt x="143" y="28"/>
                    <a:pt x="116" y="56"/>
                    <a:pt x="88" y="81"/>
                  </a:cubicBezTo>
                  <a:cubicBezTo>
                    <a:pt x="60" y="106"/>
                    <a:pt x="30" y="127"/>
                    <a:pt x="0" y="148"/>
                  </a:cubicBezTo>
                </a:path>
              </a:pathLst>
            </a:custGeom>
            <a:noFill/>
            <a:ln w="19050">
              <a:solidFill>
                <a:srgbClr val="CC3300"/>
              </a:solidFill>
              <a:round/>
              <a:headEnd/>
              <a:tailEnd type="triangle" w="sm" len="med"/>
            </a:ln>
          </p:spPr>
          <p:txBody>
            <a:bodyPr wrap="none" anchor="ctr"/>
            <a:lstStyle/>
            <a:p>
              <a:endParaRPr lang="en-US"/>
            </a:p>
          </p:txBody>
        </p:sp>
        <p:sp>
          <p:nvSpPr>
            <p:cNvPr id="80905" name="Freeform 78"/>
            <p:cNvSpPr>
              <a:spLocks/>
            </p:cNvSpPr>
            <p:nvPr/>
          </p:nvSpPr>
          <p:spPr bwMode="auto">
            <a:xfrm>
              <a:off x="1911" y="1319"/>
              <a:ext cx="1074" cy="318"/>
            </a:xfrm>
            <a:custGeom>
              <a:avLst/>
              <a:gdLst>
                <a:gd name="T0" fmla="*/ 1074 w 1074"/>
                <a:gd name="T1" fmla="*/ 0 h 318"/>
                <a:gd name="T2" fmla="*/ 592 w 1074"/>
                <a:gd name="T3" fmla="*/ 74 h 318"/>
                <a:gd name="T4" fmla="*/ 0 w 1074"/>
                <a:gd name="T5" fmla="*/ 318 h 318"/>
                <a:gd name="T6" fmla="*/ 0 60000 65536"/>
                <a:gd name="T7" fmla="*/ 0 60000 65536"/>
                <a:gd name="T8" fmla="*/ 0 60000 65536"/>
                <a:gd name="T9" fmla="*/ 0 w 1074"/>
                <a:gd name="T10" fmla="*/ 0 h 318"/>
                <a:gd name="T11" fmla="*/ 1074 w 1074"/>
                <a:gd name="T12" fmla="*/ 318 h 318"/>
              </a:gdLst>
              <a:ahLst/>
              <a:cxnLst>
                <a:cxn ang="T6">
                  <a:pos x="T0" y="T1"/>
                </a:cxn>
                <a:cxn ang="T7">
                  <a:pos x="T2" y="T3"/>
                </a:cxn>
                <a:cxn ang="T8">
                  <a:pos x="T4" y="T5"/>
                </a:cxn>
              </a:cxnLst>
              <a:rect l="T9" t="T10" r="T11" b="T12"/>
              <a:pathLst>
                <a:path w="1074" h="318">
                  <a:moveTo>
                    <a:pt x="1074" y="0"/>
                  </a:moveTo>
                  <a:cubicBezTo>
                    <a:pt x="922" y="10"/>
                    <a:pt x="771" y="21"/>
                    <a:pt x="592" y="74"/>
                  </a:cubicBezTo>
                  <a:cubicBezTo>
                    <a:pt x="413" y="127"/>
                    <a:pt x="206" y="222"/>
                    <a:pt x="0" y="318"/>
                  </a:cubicBezTo>
                </a:path>
              </a:pathLst>
            </a:custGeom>
            <a:noFill/>
            <a:ln w="19050">
              <a:solidFill>
                <a:srgbClr val="CC3300"/>
              </a:solidFill>
              <a:round/>
              <a:headEnd/>
              <a:tailEnd type="triangle" w="sm" len="med"/>
            </a:ln>
          </p:spPr>
          <p:txBody>
            <a:bodyPr wrap="none" anchor="ctr"/>
            <a:lstStyle/>
            <a:p>
              <a:endParaRPr lang="en-US"/>
            </a:p>
          </p:txBody>
        </p:sp>
        <p:sp>
          <p:nvSpPr>
            <p:cNvPr id="80906" name="Freeform 79"/>
            <p:cNvSpPr>
              <a:spLocks/>
            </p:cNvSpPr>
            <p:nvPr/>
          </p:nvSpPr>
          <p:spPr bwMode="auto">
            <a:xfrm>
              <a:off x="2037" y="1770"/>
              <a:ext cx="1266" cy="252"/>
            </a:xfrm>
            <a:custGeom>
              <a:avLst/>
              <a:gdLst>
                <a:gd name="T0" fmla="*/ 1266 w 1266"/>
                <a:gd name="T1" fmla="*/ 0 h 252"/>
                <a:gd name="T2" fmla="*/ 555 w 1266"/>
                <a:gd name="T3" fmla="*/ 75 h 252"/>
                <a:gd name="T4" fmla="*/ 0 w 1266"/>
                <a:gd name="T5" fmla="*/ 252 h 252"/>
                <a:gd name="T6" fmla="*/ 0 60000 65536"/>
                <a:gd name="T7" fmla="*/ 0 60000 65536"/>
                <a:gd name="T8" fmla="*/ 0 60000 65536"/>
                <a:gd name="T9" fmla="*/ 0 w 1266"/>
                <a:gd name="T10" fmla="*/ 0 h 252"/>
                <a:gd name="T11" fmla="*/ 1266 w 1266"/>
                <a:gd name="T12" fmla="*/ 252 h 252"/>
              </a:gdLst>
              <a:ahLst/>
              <a:cxnLst>
                <a:cxn ang="T6">
                  <a:pos x="T0" y="T1"/>
                </a:cxn>
                <a:cxn ang="T7">
                  <a:pos x="T2" y="T3"/>
                </a:cxn>
                <a:cxn ang="T8">
                  <a:pos x="T4" y="T5"/>
                </a:cxn>
              </a:cxnLst>
              <a:rect l="T9" t="T10" r="T11" b="T12"/>
              <a:pathLst>
                <a:path w="1266" h="252">
                  <a:moveTo>
                    <a:pt x="1266" y="0"/>
                  </a:moveTo>
                  <a:cubicBezTo>
                    <a:pt x="1016" y="16"/>
                    <a:pt x="766" y="33"/>
                    <a:pt x="555" y="75"/>
                  </a:cubicBezTo>
                  <a:cubicBezTo>
                    <a:pt x="344" y="117"/>
                    <a:pt x="172" y="184"/>
                    <a:pt x="0" y="252"/>
                  </a:cubicBezTo>
                </a:path>
              </a:pathLst>
            </a:custGeom>
            <a:noFill/>
            <a:ln w="19050">
              <a:solidFill>
                <a:srgbClr val="CC3300"/>
              </a:solidFill>
              <a:round/>
              <a:headEnd/>
              <a:tailEnd type="triangle" w="sm" len="med"/>
            </a:ln>
          </p:spPr>
          <p:txBody>
            <a:bodyPr wrap="none" anchor="ctr"/>
            <a:lstStyle/>
            <a:p>
              <a:endParaRPr lang="en-US"/>
            </a:p>
          </p:txBody>
        </p:sp>
        <p:sp>
          <p:nvSpPr>
            <p:cNvPr id="80907" name="Freeform 80"/>
            <p:cNvSpPr>
              <a:spLocks/>
            </p:cNvSpPr>
            <p:nvPr/>
          </p:nvSpPr>
          <p:spPr bwMode="auto">
            <a:xfrm>
              <a:off x="1958" y="2400"/>
              <a:ext cx="294" cy="830"/>
            </a:xfrm>
            <a:custGeom>
              <a:avLst/>
              <a:gdLst>
                <a:gd name="T0" fmla="*/ 175 w 294"/>
                <a:gd name="T1" fmla="*/ 830 h 830"/>
                <a:gd name="T2" fmla="*/ 20 w 294"/>
                <a:gd name="T3" fmla="*/ 437 h 830"/>
                <a:gd name="T4" fmla="*/ 294 w 294"/>
                <a:gd name="T5" fmla="*/ 0 h 830"/>
                <a:gd name="T6" fmla="*/ 0 60000 65536"/>
                <a:gd name="T7" fmla="*/ 0 60000 65536"/>
                <a:gd name="T8" fmla="*/ 0 60000 65536"/>
                <a:gd name="T9" fmla="*/ 0 w 294"/>
                <a:gd name="T10" fmla="*/ 0 h 830"/>
                <a:gd name="T11" fmla="*/ 294 w 294"/>
                <a:gd name="T12" fmla="*/ 830 h 830"/>
              </a:gdLst>
              <a:ahLst/>
              <a:cxnLst>
                <a:cxn ang="T6">
                  <a:pos x="T0" y="T1"/>
                </a:cxn>
                <a:cxn ang="T7">
                  <a:pos x="T2" y="T3"/>
                </a:cxn>
                <a:cxn ang="T8">
                  <a:pos x="T4" y="T5"/>
                </a:cxn>
              </a:cxnLst>
              <a:rect l="T9" t="T10" r="T11" b="T12"/>
              <a:pathLst>
                <a:path w="294" h="830">
                  <a:moveTo>
                    <a:pt x="175" y="830"/>
                  </a:moveTo>
                  <a:cubicBezTo>
                    <a:pt x="87" y="702"/>
                    <a:pt x="0" y="575"/>
                    <a:pt x="20" y="437"/>
                  </a:cubicBezTo>
                  <a:cubicBezTo>
                    <a:pt x="40" y="299"/>
                    <a:pt x="248" y="74"/>
                    <a:pt x="294" y="0"/>
                  </a:cubicBezTo>
                </a:path>
              </a:pathLst>
            </a:custGeom>
            <a:noFill/>
            <a:ln w="19050">
              <a:solidFill>
                <a:srgbClr val="CC3300"/>
              </a:solidFill>
              <a:round/>
              <a:headEnd/>
              <a:tailEnd type="triangle" w="sm" len="med"/>
            </a:ln>
          </p:spPr>
          <p:txBody>
            <a:bodyPr wrap="none" anchor="ctr"/>
            <a:lstStyle/>
            <a:p>
              <a:endParaRPr lang="en-US"/>
            </a:p>
          </p:txBody>
        </p:sp>
      </p:grpSp>
      <p:sp>
        <p:nvSpPr>
          <p:cNvPr id="82" name="TextBox 81"/>
          <p:cNvSpPr txBox="1"/>
          <p:nvPr/>
        </p:nvSpPr>
        <p:spPr>
          <a:xfrm>
            <a:off x="838200" y="6096000"/>
            <a:ext cx="6934200" cy="646331"/>
          </a:xfrm>
          <a:prstGeom prst="rect">
            <a:avLst/>
          </a:prstGeom>
          <a:noFill/>
        </p:spPr>
        <p:txBody>
          <a:bodyPr wrap="square" rtlCol="0">
            <a:spAutoFit/>
          </a:bodyPr>
          <a:lstStyle/>
          <a:p>
            <a:r>
              <a:rPr lang="en-US" dirty="0" smtClean="0"/>
              <a:t>Fig: Timing diagram shows the sequence of events for the devices as DMA controller 2 request and acquires bus mastership. </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smtClean="0"/>
              <a:t>Distributed arbitration</a:t>
            </a:r>
          </a:p>
        </p:txBody>
      </p:sp>
      <p:sp>
        <p:nvSpPr>
          <p:cNvPr id="8196"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dirty="0" smtClean="0">
                <a:solidFill>
                  <a:schemeClr val="accent2"/>
                </a:solidFill>
              </a:rPr>
              <a:t>All devices waiting to use the bus share the responsibility of carrying out the arbitration process.</a:t>
            </a:r>
            <a:r>
              <a:rPr lang="en-US" dirty="0" smtClean="0"/>
              <a:t> </a:t>
            </a:r>
          </a:p>
          <a:p>
            <a:pPr marL="640080" lvl="1" indent="-246888" fontAlgn="auto">
              <a:spcAft>
                <a:spcPts val="0"/>
              </a:spcAft>
              <a:buFont typeface="Wingdings 2"/>
              <a:buChar char=""/>
              <a:defRPr/>
            </a:pPr>
            <a:r>
              <a:rPr lang="en-US" sz="1800" dirty="0" smtClean="0"/>
              <a:t>Arbitration process does not depend on a central arbiter and hence distributed arbitration has higher reliability.</a:t>
            </a:r>
          </a:p>
          <a:p>
            <a:pPr marL="274320" indent="-274320" fontAlgn="auto">
              <a:spcAft>
                <a:spcPts val="0"/>
              </a:spcAft>
              <a:buClr>
                <a:schemeClr val="accent3"/>
              </a:buClr>
              <a:buFont typeface="Wingdings 2"/>
              <a:buChar char=""/>
              <a:defRPr/>
            </a:pPr>
            <a:r>
              <a:rPr lang="en-US" dirty="0" smtClean="0">
                <a:solidFill>
                  <a:schemeClr val="accent2"/>
                </a:solidFill>
              </a:rPr>
              <a:t>Each device is assigned a 4-bit ID number.</a:t>
            </a:r>
            <a:endParaRPr lang="en-US" dirty="0" smtClean="0"/>
          </a:p>
          <a:p>
            <a:pPr marL="274320" indent="-274320" fontAlgn="auto">
              <a:spcAft>
                <a:spcPts val="0"/>
              </a:spcAft>
              <a:buClr>
                <a:schemeClr val="accent3"/>
              </a:buClr>
              <a:buFont typeface="Wingdings 2"/>
              <a:buChar char=""/>
              <a:defRPr/>
            </a:pPr>
            <a:r>
              <a:rPr lang="en-US" dirty="0" smtClean="0">
                <a:solidFill>
                  <a:schemeClr val="accent2"/>
                </a:solidFill>
              </a:rPr>
              <a:t>All the devices are connected using 5 lines, 4 arbitration lines to transmit the ID, and one line for the Start-Arbitration signal.</a:t>
            </a:r>
          </a:p>
          <a:p>
            <a:pPr marL="274320" indent="-274320" fontAlgn="auto">
              <a:spcAft>
                <a:spcPts val="0"/>
              </a:spcAft>
              <a:buClr>
                <a:schemeClr val="accent3"/>
              </a:buClr>
              <a:buFont typeface="Wingdings 2"/>
              <a:buChar char=""/>
              <a:defRPr/>
            </a:pPr>
            <a:r>
              <a:rPr lang="en-US" dirty="0" smtClean="0">
                <a:solidFill>
                  <a:srgbClr val="CC3300"/>
                </a:solidFill>
              </a:rPr>
              <a:t>To request the bus a device:</a:t>
            </a:r>
          </a:p>
          <a:p>
            <a:pPr marL="640080" lvl="1" indent="-246888" fontAlgn="auto">
              <a:spcAft>
                <a:spcPts val="0"/>
              </a:spcAft>
              <a:buFont typeface="Wingdings 2"/>
              <a:buChar char=""/>
              <a:defRPr/>
            </a:pPr>
            <a:r>
              <a:rPr lang="en-US" sz="1800" dirty="0" smtClean="0">
                <a:solidFill>
                  <a:srgbClr val="CC3300"/>
                </a:solidFill>
              </a:rPr>
              <a:t>Asserts the Start-Arbitration signal.</a:t>
            </a:r>
          </a:p>
          <a:p>
            <a:pPr marL="640080" lvl="1" indent="-246888" fontAlgn="auto">
              <a:spcAft>
                <a:spcPts val="0"/>
              </a:spcAft>
              <a:buFont typeface="Wingdings 2"/>
              <a:buChar char=""/>
              <a:defRPr/>
            </a:pPr>
            <a:r>
              <a:rPr lang="en-US" sz="1800" dirty="0" smtClean="0">
                <a:solidFill>
                  <a:srgbClr val="CC3300"/>
                </a:solidFill>
              </a:rPr>
              <a:t>Places its 4-bit ID number on the arbitration lines.</a:t>
            </a:r>
          </a:p>
          <a:p>
            <a:pPr marL="274320" indent="-274320" fontAlgn="auto">
              <a:spcAft>
                <a:spcPts val="0"/>
              </a:spcAft>
              <a:buClr>
                <a:schemeClr val="accent3"/>
              </a:buClr>
              <a:buFont typeface="Wingdings 2"/>
              <a:buChar char=""/>
              <a:defRPr/>
            </a:pPr>
            <a:r>
              <a:rPr lang="en-US" dirty="0" smtClean="0">
                <a:solidFill>
                  <a:srgbClr val="CC3300"/>
                </a:solidFill>
              </a:rPr>
              <a:t>The pattern that appears on the arbitration lines is the logical-OR of all the 4-bit device IDs placed on the arbitration lines.</a:t>
            </a:r>
            <a:endParaRPr lang="en-US" dirty="0" smtClean="0"/>
          </a:p>
          <a:p>
            <a:pPr marL="640080" lvl="1" indent="-246888" fontAlgn="auto">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228600" y="381000"/>
            <a:ext cx="8229600" cy="1143000"/>
          </a:xfrm>
        </p:spPr>
        <p:txBody>
          <a:bodyPr/>
          <a:lstStyle/>
          <a:p>
            <a:r>
              <a:rPr lang="en-US" smtClean="0"/>
              <a:t>Distributed arbitration</a:t>
            </a:r>
          </a:p>
        </p:txBody>
      </p:sp>
      <p:pic>
        <p:nvPicPr>
          <p:cNvPr id="82946" name="Picture 2"/>
          <p:cNvPicPr>
            <a:picLocks noChangeAspect="1" noChangeArrowheads="1"/>
          </p:cNvPicPr>
          <p:nvPr/>
        </p:nvPicPr>
        <p:blipFill>
          <a:blip r:embed="rId2" cstate="print"/>
          <a:srcRect l="2925"/>
          <a:stretch>
            <a:fillRect/>
          </a:stretch>
        </p:blipFill>
        <p:spPr bwMode="auto">
          <a:xfrm>
            <a:off x="1120775" y="1676400"/>
            <a:ext cx="6575425"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smtClean="0"/>
              <a:t>Distributed arbitration(Contd.,)</a:t>
            </a:r>
          </a:p>
        </p:txBody>
      </p:sp>
      <p:sp>
        <p:nvSpPr>
          <p:cNvPr id="83970" name="Content Placeholder 2"/>
          <p:cNvSpPr>
            <a:spLocks noGrp="1"/>
          </p:cNvSpPr>
          <p:nvPr>
            <p:ph idx="1"/>
          </p:nvPr>
        </p:nvSpPr>
        <p:spPr/>
        <p:txBody>
          <a:bodyPr/>
          <a:lstStyle/>
          <a:p>
            <a:r>
              <a:rPr lang="en-US" i="1" u="sng" dirty="0" smtClean="0">
                <a:solidFill>
                  <a:schemeClr val="accent2"/>
                </a:solidFill>
              </a:rPr>
              <a:t>Arbitration process:</a:t>
            </a:r>
          </a:p>
          <a:p>
            <a:pPr lvl="1"/>
            <a:r>
              <a:rPr lang="en-US" i="1" dirty="0" smtClean="0">
                <a:solidFill>
                  <a:schemeClr val="accent2"/>
                </a:solidFill>
              </a:rPr>
              <a:t>Each device compares the pattern that appears on the arbitration lines to its own ID, starting with MSB. </a:t>
            </a:r>
          </a:p>
          <a:p>
            <a:pPr lvl="1"/>
            <a:r>
              <a:rPr lang="en-US" i="1" dirty="0" smtClean="0">
                <a:solidFill>
                  <a:schemeClr val="accent2"/>
                </a:solidFill>
              </a:rPr>
              <a:t>If it detects a difference, it transmits 0’s on the arbitration lines for that and all lower bit positions. </a:t>
            </a:r>
          </a:p>
          <a:p>
            <a:pPr lvl="1"/>
            <a:r>
              <a:rPr lang="en-US" i="1" dirty="0" smtClean="0">
                <a:solidFill>
                  <a:schemeClr val="accent2"/>
                </a:solidFill>
              </a:rPr>
              <a:t>The pattern that appears on the arbitration lines is the logical-OR of all the 4-bit device IDs placed on the arbitration lines.</a:t>
            </a:r>
          </a:p>
          <a:p>
            <a:pPr lvl="1"/>
            <a:endParaRPr lang="en-US" i="1" dirty="0" smtClean="0">
              <a:solidFill>
                <a:schemeClr val="accent2"/>
              </a:solidFill>
            </a:endParaRPr>
          </a:p>
          <a:p>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0"/>
            <a:ext cx="8305800" cy="1143000"/>
          </a:xfrm>
        </p:spPr>
        <p:txBody>
          <a:bodyPr/>
          <a:lstStyle/>
          <a:p>
            <a:pPr fontAlgn="auto">
              <a:spcAft>
                <a:spcPts val="0"/>
              </a:spcAft>
              <a:defRPr/>
            </a:pPr>
            <a:r>
              <a:rPr lang="en-US" dirty="0" smtClean="0"/>
              <a:t>Distributed arbitration (contd..)</a:t>
            </a:r>
          </a:p>
        </p:txBody>
      </p:sp>
      <p:sp>
        <p:nvSpPr>
          <p:cNvPr id="84994" name="Text Box 3"/>
          <p:cNvSpPr txBox="1">
            <a:spLocks noChangeArrowheads="1"/>
          </p:cNvSpPr>
          <p:nvPr/>
        </p:nvSpPr>
        <p:spPr bwMode="auto">
          <a:xfrm>
            <a:off x="708025" y="1152525"/>
            <a:ext cx="7381875" cy="1739900"/>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Device A has the ID 5 and wants to request the bus:</a:t>
            </a:r>
          </a:p>
          <a:p>
            <a:r>
              <a:rPr lang="en-US" i="1">
                <a:latin typeface="Constantia" pitchFamily="18" charset="0"/>
              </a:rPr>
              <a:t>      - Transmits the pattern 0101 on the arbitration lines. </a:t>
            </a:r>
          </a:p>
          <a:p>
            <a:pPr>
              <a:buFontTx/>
              <a:buChar char="•"/>
            </a:pPr>
            <a:r>
              <a:rPr lang="en-US" i="1">
                <a:latin typeface="Constantia" pitchFamily="18" charset="0"/>
              </a:rPr>
              <a:t>Device B has the ID 6 and wants to request the bus:</a:t>
            </a:r>
          </a:p>
          <a:p>
            <a:r>
              <a:rPr lang="en-US" i="1">
                <a:latin typeface="Constantia" pitchFamily="18" charset="0"/>
              </a:rPr>
              <a:t>      - Transmits the pattern 0110 on the arbitration lines.</a:t>
            </a:r>
          </a:p>
          <a:p>
            <a:pPr>
              <a:buFontTx/>
              <a:buChar char="•"/>
            </a:pPr>
            <a:r>
              <a:rPr lang="en-US" i="1">
                <a:latin typeface="Constantia" pitchFamily="18" charset="0"/>
              </a:rPr>
              <a:t>Pattern that appears on the arbitration lines is the logical OR of the patterns:</a:t>
            </a:r>
          </a:p>
          <a:p>
            <a:r>
              <a:rPr lang="en-US" i="1">
                <a:latin typeface="Constantia" pitchFamily="18" charset="0"/>
              </a:rPr>
              <a:t>      - Pattern 0111 appears on the arbitration lines.</a:t>
            </a:r>
          </a:p>
        </p:txBody>
      </p:sp>
      <p:sp>
        <p:nvSpPr>
          <p:cNvPr id="84995" name="Text Box 4"/>
          <p:cNvSpPr txBox="1">
            <a:spLocks noChangeArrowheads="1"/>
          </p:cNvSpPr>
          <p:nvPr/>
        </p:nvSpPr>
        <p:spPr bwMode="auto">
          <a:xfrm>
            <a:off x="620713" y="3001963"/>
            <a:ext cx="8563626" cy="3139321"/>
          </a:xfrm>
          <a:prstGeom prst="rect">
            <a:avLst/>
          </a:prstGeom>
          <a:solidFill>
            <a:srgbClr val="DDDDDD"/>
          </a:solidFill>
          <a:ln w="12700">
            <a:noFill/>
            <a:miter lim="800000"/>
            <a:headEnd/>
            <a:tailEnd/>
          </a:ln>
        </p:spPr>
        <p:txBody>
          <a:bodyPr wrap="none">
            <a:spAutoFit/>
          </a:bodyPr>
          <a:lstStyle/>
          <a:p>
            <a:r>
              <a:rPr lang="en-US" i="1" u="sng" dirty="0">
                <a:solidFill>
                  <a:schemeClr val="accent2"/>
                </a:solidFill>
                <a:latin typeface="Constantia" pitchFamily="18" charset="0"/>
              </a:rPr>
              <a:t>Arbitration process:</a:t>
            </a:r>
          </a:p>
          <a:p>
            <a:pPr>
              <a:buFontTx/>
              <a:buChar char="•"/>
            </a:pPr>
            <a:r>
              <a:rPr lang="en-US" i="1" dirty="0">
                <a:solidFill>
                  <a:schemeClr val="accent2"/>
                </a:solidFill>
                <a:latin typeface="Constantia" pitchFamily="18" charset="0"/>
              </a:rPr>
              <a:t>Each device compares the pattern that appears on the arbitration lines to its own </a:t>
            </a:r>
          </a:p>
          <a:p>
            <a:r>
              <a:rPr lang="en-US" i="1" dirty="0">
                <a:solidFill>
                  <a:schemeClr val="accent2"/>
                </a:solidFill>
                <a:latin typeface="Constantia" pitchFamily="18" charset="0"/>
              </a:rPr>
              <a:t> ID, starting with MSB. </a:t>
            </a:r>
          </a:p>
          <a:p>
            <a:pPr>
              <a:buFontTx/>
              <a:buChar char="•"/>
            </a:pPr>
            <a:r>
              <a:rPr lang="en-US" i="1" dirty="0">
                <a:solidFill>
                  <a:schemeClr val="accent2"/>
                </a:solidFill>
                <a:latin typeface="Constantia" pitchFamily="18" charset="0"/>
              </a:rPr>
              <a:t>If it detects a difference, it transmits </a:t>
            </a:r>
            <a:r>
              <a:rPr lang="en-US" i="1" dirty="0" smtClean="0">
                <a:solidFill>
                  <a:schemeClr val="accent2"/>
                </a:solidFill>
                <a:latin typeface="Constantia" pitchFamily="18" charset="0"/>
              </a:rPr>
              <a:t>0’s </a:t>
            </a:r>
            <a:r>
              <a:rPr lang="en-US" i="1" dirty="0">
                <a:solidFill>
                  <a:schemeClr val="accent2"/>
                </a:solidFill>
                <a:latin typeface="Constantia" pitchFamily="18" charset="0"/>
              </a:rPr>
              <a:t>on the arbitration lines for that and all lower </a:t>
            </a:r>
          </a:p>
          <a:p>
            <a:r>
              <a:rPr lang="en-US" i="1" dirty="0">
                <a:solidFill>
                  <a:schemeClr val="accent2"/>
                </a:solidFill>
                <a:latin typeface="Constantia" pitchFamily="18" charset="0"/>
              </a:rPr>
              <a:t> bit positions. </a:t>
            </a:r>
          </a:p>
          <a:p>
            <a:pPr>
              <a:buFontTx/>
              <a:buChar char="•"/>
            </a:pPr>
            <a:r>
              <a:rPr lang="en-US" i="1" dirty="0">
                <a:solidFill>
                  <a:schemeClr val="accent2"/>
                </a:solidFill>
                <a:latin typeface="Constantia" pitchFamily="18" charset="0"/>
              </a:rPr>
              <a:t>Device A compares its ID 5 with a pattern 0101 to pattern 0111. </a:t>
            </a:r>
          </a:p>
          <a:p>
            <a:pPr>
              <a:buFontTx/>
              <a:buChar char="•"/>
            </a:pPr>
            <a:r>
              <a:rPr lang="en-US" i="1" dirty="0">
                <a:solidFill>
                  <a:schemeClr val="accent2"/>
                </a:solidFill>
                <a:latin typeface="Constantia" pitchFamily="18" charset="0"/>
              </a:rPr>
              <a:t>It detects a difference at bit position 0, as a result, it transmits a pattern 0100 on the </a:t>
            </a:r>
          </a:p>
          <a:p>
            <a:r>
              <a:rPr lang="en-US" i="1" dirty="0">
                <a:solidFill>
                  <a:schemeClr val="accent2"/>
                </a:solidFill>
                <a:latin typeface="Constantia" pitchFamily="18" charset="0"/>
              </a:rPr>
              <a:t> arbitration lines. </a:t>
            </a:r>
          </a:p>
          <a:p>
            <a:pPr>
              <a:buFontTx/>
              <a:buChar char="•"/>
            </a:pPr>
            <a:r>
              <a:rPr lang="en-US" i="1" dirty="0">
                <a:solidFill>
                  <a:schemeClr val="accent2"/>
                </a:solidFill>
                <a:latin typeface="Constantia" pitchFamily="18" charset="0"/>
              </a:rPr>
              <a:t>The pattern that appears on the arbitration lines is the logical-OR of 0100 and 0110,</a:t>
            </a:r>
          </a:p>
          <a:p>
            <a:r>
              <a:rPr lang="en-US" i="1" dirty="0">
                <a:solidFill>
                  <a:schemeClr val="accent2"/>
                </a:solidFill>
                <a:latin typeface="Constantia" pitchFamily="18" charset="0"/>
              </a:rPr>
              <a:t> which is 0110. </a:t>
            </a:r>
          </a:p>
          <a:p>
            <a:pPr>
              <a:buFontTx/>
              <a:buChar char="•"/>
            </a:pPr>
            <a:r>
              <a:rPr lang="en-US" i="1" dirty="0">
                <a:solidFill>
                  <a:schemeClr val="accent2"/>
                </a:solidFill>
                <a:latin typeface="Constantia" pitchFamily="18" charset="0"/>
              </a:rPr>
              <a:t>This pattern is the same as the device ID of B, and hence B has won the arbitration.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Buses</a:t>
            </a:r>
            <a:endParaRPr lang="en-US" dirty="0"/>
          </a:p>
        </p:txBody>
      </p:sp>
      <p:sp>
        <p:nvSpPr>
          <p:cNvPr id="86018" name="Subtitle 2"/>
          <p:cNvSpPr>
            <a:spLocks noGrp="1"/>
          </p:cNvSpPr>
          <p:nvPr>
            <p:ph type="subTitle" idx="1"/>
          </p:nvPr>
        </p:nvSpPr>
        <p:spPr>
          <a:xfrm>
            <a:off x="533400" y="3228975"/>
            <a:ext cx="7854950" cy="1752600"/>
          </a:xfrm>
        </p:spPr>
        <p:txBody>
          <a:bodyPr/>
          <a:lstStyle/>
          <a:p>
            <a:pPr marR="0"/>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smtClean="0"/>
              <a:t>Buses</a:t>
            </a:r>
          </a:p>
        </p:txBody>
      </p:sp>
      <p:sp>
        <p:nvSpPr>
          <p:cNvPr id="87042" name="Rectangle 3"/>
          <p:cNvSpPr>
            <a:spLocks noGrp="1" noChangeArrowheads="1"/>
          </p:cNvSpPr>
          <p:nvPr>
            <p:ph type="body" idx="1"/>
          </p:nvPr>
        </p:nvSpPr>
        <p:spPr/>
        <p:txBody>
          <a:bodyPr/>
          <a:lstStyle/>
          <a:p>
            <a:r>
              <a:rPr lang="en-US" smtClean="0">
                <a:solidFill>
                  <a:schemeClr val="accent2"/>
                </a:solidFill>
              </a:rPr>
              <a:t>Processor, main memory, and I/O devices are interconnected by means of a bus.</a:t>
            </a:r>
          </a:p>
          <a:p>
            <a:r>
              <a:rPr lang="en-US" smtClean="0">
                <a:solidFill>
                  <a:schemeClr val="accent2"/>
                </a:solidFill>
              </a:rPr>
              <a:t>Bus provides a communication path for the transfer of data.</a:t>
            </a:r>
          </a:p>
          <a:p>
            <a:pPr lvl="1"/>
            <a:r>
              <a:rPr lang="en-US" sz="1800" smtClean="0"/>
              <a:t>Bus also includes lines to support interrupts and arbitration. </a:t>
            </a:r>
          </a:p>
          <a:p>
            <a:r>
              <a:rPr lang="en-US" smtClean="0">
                <a:solidFill>
                  <a:schemeClr val="accent2"/>
                </a:solidFill>
              </a:rPr>
              <a:t>A bus protocol is the set of rules that govern the behavior of various devices connected to the bus, as to when to place information on the bus, when to assert control signals, etc.</a:t>
            </a:r>
            <a:r>
              <a:rPr lang="en-US"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smtClean="0"/>
              <a:t>Accessing I/O devices (contd..)</a:t>
            </a:r>
          </a:p>
        </p:txBody>
      </p:sp>
      <p:sp>
        <p:nvSpPr>
          <p:cNvPr id="371715" name="Rectangle 3"/>
          <p:cNvSpPr>
            <a:spLocks noGrp="1" noChangeArrowheads="1"/>
          </p:cNvSpPr>
          <p:nvPr>
            <p:ph type="body" idx="1"/>
          </p:nvPr>
        </p:nvSpPr>
        <p:spPr/>
        <p:txBody>
          <a:bodyPr>
            <a:normAutofit lnSpcReduction="10000"/>
          </a:bodyPr>
          <a:lstStyle/>
          <a:p>
            <a:pPr marL="274320" indent="-274320" fontAlgn="auto">
              <a:spcAft>
                <a:spcPts val="0"/>
              </a:spcAft>
              <a:buClr>
                <a:schemeClr val="accent3"/>
              </a:buClr>
              <a:buFont typeface="Wingdings 2"/>
              <a:buChar char=""/>
              <a:defRPr/>
            </a:pPr>
            <a:r>
              <a:rPr lang="en-US"/>
              <a:t>Recall that the rate of transfer to and from I/O devices is slower than the speed of the processor. This creates the need for mechanisms to synchronize data transfers between them. </a:t>
            </a:r>
          </a:p>
          <a:p>
            <a:pPr marL="274320" indent="-274320" fontAlgn="auto">
              <a:spcAft>
                <a:spcPts val="0"/>
              </a:spcAft>
              <a:buClr>
                <a:schemeClr val="accent3"/>
              </a:buClr>
              <a:buFont typeface="Wingdings 2"/>
              <a:buChar char=""/>
              <a:defRPr/>
            </a:pPr>
            <a:r>
              <a:rPr lang="en-US">
                <a:solidFill>
                  <a:schemeClr val="accent2"/>
                </a:solidFill>
              </a:rPr>
              <a:t>Program-controlled I/O:</a:t>
            </a:r>
            <a:endParaRPr lang="en-US"/>
          </a:p>
          <a:p>
            <a:pPr marL="640080" lvl="1" indent="-246888" fontAlgn="auto">
              <a:spcAft>
                <a:spcPts val="0"/>
              </a:spcAft>
              <a:buFont typeface="Wingdings 2"/>
              <a:buChar char=""/>
              <a:defRPr/>
            </a:pPr>
            <a:r>
              <a:rPr lang="en-US" sz="1800"/>
              <a:t>Processor repeatedly monitors a status flag to achieve the necessary synchronization. </a:t>
            </a:r>
          </a:p>
          <a:p>
            <a:pPr marL="640080" lvl="1" indent="-246888" fontAlgn="auto">
              <a:spcAft>
                <a:spcPts val="0"/>
              </a:spcAft>
              <a:buFont typeface="Wingdings 2"/>
              <a:buChar char=""/>
              <a:defRPr/>
            </a:pPr>
            <a:r>
              <a:rPr lang="en-US" sz="1800"/>
              <a:t>Processor polls the I/O device.</a:t>
            </a:r>
          </a:p>
          <a:p>
            <a:pPr marL="274320" indent="-274320" fontAlgn="auto">
              <a:spcAft>
                <a:spcPts val="0"/>
              </a:spcAft>
              <a:buClr>
                <a:schemeClr val="accent3"/>
              </a:buClr>
              <a:buFont typeface="Wingdings 2"/>
              <a:buChar char=""/>
              <a:defRPr/>
            </a:pPr>
            <a:r>
              <a:rPr lang="en-US">
                <a:solidFill>
                  <a:schemeClr val="accent2"/>
                </a:solidFill>
              </a:rPr>
              <a:t>Two other mechanisms used for synchronizing data transfers between the processor and memory:</a:t>
            </a:r>
            <a:endParaRPr lang="en-US"/>
          </a:p>
          <a:p>
            <a:pPr marL="640080" lvl="1" indent="-246888" fontAlgn="auto">
              <a:spcAft>
                <a:spcPts val="0"/>
              </a:spcAft>
              <a:buFont typeface="Wingdings 2"/>
              <a:buChar char=""/>
              <a:defRPr/>
            </a:pPr>
            <a:r>
              <a:rPr lang="en-US" sz="1800">
                <a:solidFill>
                  <a:srgbClr val="CC3300"/>
                </a:solidFill>
              </a:rPr>
              <a:t>Interrupts.</a:t>
            </a:r>
          </a:p>
          <a:p>
            <a:pPr marL="640080" lvl="1" indent="-246888" fontAlgn="auto">
              <a:spcAft>
                <a:spcPts val="0"/>
              </a:spcAft>
              <a:buFont typeface="Wingdings 2"/>
              <a:buChar char=""/>
              <a:defRPr/>
            </a:pPr>
            <a:r>
              <a:rPr lang="en-US" sz="1800">
                <a:solidFill>
                  <a:srgbClr val="CC3300"/>
                </a:solidFill>
              </a:rPr>
              <a:t>Direct Memory Access.</a:t>
            </a:r>
            <a:endParaRPr lang="en-US" sz="1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304800" y="304800"/>
            <a:ext cx="8229600" cy="1143000"/>
          </a:xfrm>
        </p:spPr>
        <p:txBody>
          <a:bodyPr/>
          <a:lstStyle/>
          <a:p>
            <a:r>
              <a:rPr lang="en-US" dirty="0" smtClean="0"/>
              <a:t>Buses (contd..)</a:t>
            </a:r>
          </a:p>
        </p:txBody>
      </p:sp>
      <p:sp>
        <p:nvSpPr>
          <p:cNvPr id="11268" name="Rectangle 3"/>
          <p:cNvSpPr>
            <a:spLocks noGrp="1" noChangeArrowheads="1"/>
          </p:cNvSpPr>
          <p:nvPr>
            <p:ph type="body" idx="1"/>
          </p:nvPr>
        </p:nvSpPr>
        <p:spPr>
          <a:xfrm>
            <a:off x="457200" y="1447800"/>
            <a:ext cx="8229600" cy="5181599"/>
          </a:xfrm>
        </p:spPr>
        <p:txBody>
          <a:bodyPr>
            <a:normAutofit/>
          </a:bodyPr>
          <a:lstStyle/>
          <a:p>
            <a:pPr marL="274320" indent="-274320" fontAlgn="auto">
              <a:spcAft>
                <a:spcPts val="0"/>
              </a:spcAft>
              <a:buClr>
                <a:schemeClr val="accent3"/>
              </a:buClr>
              <a:buFont typeface="Wingdings 2"/>
              <a:buChar char=""/>
              <a:defRPr/>
            </a:pPr>
            <a:r>
              <a:rPr lang="en-US" dirty="0" smtClean="0"/>
              <a:t>Bus lines may be grouped into three types:</a:t>
            </a:r>
          </a:p>
          <a:p>
            <a:pPr marL="640080" lvl="1" indent="-246888" fontAlgn="auto">
              <a:spcAft>
                <a:spcPts val="0"/>
              </a:spcAft>
              <a:buFont typeface="Wingdings 2"/>
              <a:buChar char=""/>
              <a:defRPr/>
            </a:pPr>
            <a:r>
              <a:rPr lang="en-US" sz="1800" dirty="0" smtClean="0">
                <a:solidFill>
                  <a:schemeClr val="accent2"/>
                </a:solidFill>
              </a:rPr>
              <a:t>Data</a:t>
            </a:r>
          </a:p>
          <a:p>
            <a:pPr marL="640080" lvl="1" indent="-246888" fontAlgn="auto">
              <a:spcAft>
                <a:spcPts val="0"/>
              </a:spcAft>
              <a:buFont typeface="Wingdings 2"/>
              <a:buChar char=""/>
              <a:defRPr/>
            </a:pPr>
            <a:r>
              <a:rPr lang="en-US" sz="1800" dirty="0" smtClean="0">
                <a:solidFill>
                  <a:schemeClr val="accent2"/>
                </a:solidFill>
              </a:rPr>
              <a:t>Address </a:t>
            </a:r>
          </a:p>
          <a:p>
            <a:pPr marL="640080" lvl="1" indent="-246888" fontAlgn="auto">
              <a:spcAft>
                <a:spcPts val="0"/>
              </a:spcAft>
              <a:buFont typeface="Wingdings 2"/>
              <a:buChar char=""/>
              <a:defRPr/>
            </a:pPr>
            <a:r>
              <a:rPr lang="en-US" sz="1800" dirty="0" smtClean="0">
                <a:solidFill>
                  <a:schemeClr val="accent2"/>
                </a:solidFill>
              </a:rPr>
              <a:t>Control</a:t>
            </a:r>
          </a:p>
          <a:p>
            <a:pPr marL="274320" indent="-274320" fontAlgn="auto">
              <a:spcAft>
                <a:spcPts val="0"/>
              </a:spcAft>
              <a:buClr>
                <a:schemeClr val="accent3"/>
              </a:buClr>
              <a:buFont typeface="Wingdings 2"/>
              <a:buChar char=""/>
              <a:defRPr/>
            </a:pPr>
            <a:r>
              <a:rPr lang="en-US" dirty="0" smtClean="0"/>
              <a:t>Control signals specify:</a:t>
            </a:r>
          </a:p>
          <a:p>
            <a:pPr marL="640080" lvl="1" indent="-246888" fontAlgn="auto">
              <a:spcAft>
                <a:spcPts val="0"/>
              </a:spcAft>
              <a:buFont typeface="Wingdings 2"/>
              <a:buChar char=""/>
              <a:defRPr/>
            </a:pPr>
            <a:r>
              <a:rPr lang="en-US" sz="1800" dirty="0" smtClean="0">
                <a:solidFill>
                  <a:schemeClr val="accent2"/>
                </a:solidFill>
              </a:rPr>
              <a:t>Whether it is a read or a write operation. </a:t>
            </a:r>
          </a:p>
          <a:p>
            <a:pPr marL="640080" lvl="1" indent="-246888" fontAlgn="auto">
              <a:spcAft>
                <a:spcPts val="0"/>
              </a:spcAft>
              <a:buFont typeface="Wingdings 2"/>
              <a:buChar char=""/>
              <a:defRPr/>
            </a:pPr>
            <a:r>
              <a:rPr lang="en-US" sz="1800" dirty="0" smtClean="0">
                <a:solidFill>
                  <a:schemeClr val="accent2"/>
                </a:solidFill>
              </a:rPr>
              <a:t>Required size of the data, when several operand sizes (byte, word, long word) are possible. </a:t>
            </a:r>
          </a:p>
          <a:p>
            <a:pPr marL="640080" lvl="1" indent="-246888" fontAlgn="auto">
              <a:spcAft>
                <a:spcPts val="0"/>
              </a:spcAft>
              <a:buFont typeface="Wingdings 2"/>
              <a:buChar char=""/>
              <a:defRPr/>
            </a:pPr>
            <a:r>
              <a:rPr lang="en-US" sz="1800" dirty="0" smtClean="0">
                <a:solidFill>
                  <a:schemeClr val="accent2"/>
                </a:solidFill>
              </a:rPr>
              <a:t>Timing information to indicate when the processor and I/O devices may place data or receive data from the bus.</a:t>
            </a:r>
          </a:p>
          <a:p>
            <a:pPr marL="274320" indent="-274320" fontAlgn="auto">
              <a:spcAft>
                <a:spcPts val="0"/>
              </a:spcAft>
              <a:buClr>
                <a:schemeClr val="accent3"/>
              </a:buClr>
              <a:buFont typeface="Wingdings 2"/>
              <a:buChar char=""/>
              <a:defRPr/>
            </a:pPr>
            <a:r>
              <a:rPr lang="en-US" dirty="0" smtClean="0"/>
              <a:t>Schemes for timing of data transfers over a bus can be classified into:</a:t>
            </a:r>
          </a:p>
          <a:p>
            <a:pPr marL="640080" lvl="1" indent="-246888" fontAlgn="auto">
              <a:spcAft>
                <a:spcPts val="0"/>
              </a:spcAft>
              <a:buFont typeface="Wingdings 2"/>
              <a:buChar char=""/>
              <a:defRPr/>
            </a:pPr>
            <a:r>
              <a:rPr lang="en-US" sz="1800" dirty="0" smtClean="0">
                <a:solidFill>
                  <a:schemeClr val="accent2"/>
                </a:solidFill>
              </a:rPr>
              <a:t>Synchronous,</a:t>
            </a:r>
          </a:p>
          <a:p>
            <a:pPr marL="640080" lvl="1" indent="-246888" fontAlgn="auto">
              <a:spcAft>
                <a:spcPts val="0"/>
              </a:spcAft>
              <a:buFont typeface="Wingdings 2"/>
              <a:buChar char=""/>
              <a:defRPr/>
            </a:pPr>
            <a:r>
              <a:rPr lang="en-US" sz="1800" dirty="0" smtClean="0">
                <a:solidFill>
                  <a:schemeClr val="accent2"/>
                </a:solidFill>
              </a:rPr>
              <a:t>Asynchronous.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381000" y="228600"/>
            <a:ext cx="8229600" cy="1143000"/>
          </a:xfrm>
        </p:spPr>
        <p:txBody>
          <a:bodyPr/>
          <a:lstStyle/>
          <a:p>
            <a:r>
              <a:rPr lang="en-US" dirty="0" smtClean="0"/>
              <a:t>Synchronous bus</a:t>
            </a:r>
          </a:p>
        </p:txBody>
      </p:sp>
      <p:grpSp>
        <p:nvGrpSpPr>
          <p:cNvPr id="90114" name="Group 16"/>
          <p:cNvGrpSpPr>
            <a:grpSpLocks/>
          </p:cNvGrpSpPr>
          <p:nvPr/>
        </p:nvGrpSpPr>
        <p:grpSpPr bwMode="auto">
          <a:xfrm>
            <a:off x="533400" y="2468563"/>
            <a:ext cx="8229600" cy="4389437"/>
            <a:chOff x="457200" y="1447800"/>
            <a:chExt cx="8229600" cy="4389120"/>
          </a:xfrm>
        </p:grpSpPr>
        <p:sp>
          <p:nvSpPr>
            <p:cNvPr id="90127" name="Rectangle 8"/>
            <p:cNvSpPr>
              <a:spLocks noChangeArrowheads="1"/>
            </p:cNvSpPr>
            <p:nvPr/>
          </p:nvSpPr>
          <p:spPr bwMode="auto">
            <a:xfrm>
              <a:off x="1258888" y="4427538"/>
              <a:ext cx="6478587" cy="1363662"/>
            </a:xfrm>
            <a:prstGeom prst="rect">
              <a:avLst/>
            </a:prstGeom>
            <a:solidFill>
              <a:srgbClr val="DDDDDD"/>
            </a:solidFill>
            <a:ln w="12700">
              <a:solidFill>
                <a:schemeClr val="tx1"/>
              </a:solidFill>
              <a:miter lim="800000"/>
              <a:headEnd/>
              <a:tailEnd/>
            </a:ln>
          </p:spPr>
          <p:txBody>
            <a:bodyPr wrap="none" anchor="ctr"/>
            <a:lstStyle/>
            <a:p>
              <a:endParaRPr lang="en-US">
                <a:latin typeface="Constantia" pitchFamily="18" charset="0"/>
              </a:endParaRPr>
            </a:p>
          </p:txBody>
        </p:sp>
      </p:grpSp>
      <p:grpSp>
        <p:nvGrpSpPr>
          <p:cNvPr id="90115" name="Group 17"/>
          <p:cNvGrpSpPr>
            <a:grpSpLocks/>
          </p:cNvGrpSpPr>
          <p:nvPr/>
        </p:nvGrpSpPr>
        <p:grpSpPr bwMode="auto">
          <a:xfrm>
            <a:off x="1676400" y="5638800"/>
            <a:ext cx="5410200" cy="974725"/>
            <a:chOff x="1614488" y="4533900"/>
            <a:chExt cx="5410200" cy="974725"/>
          </a:xfrm>
        </p:grpSpPr>
        <p:sp>
          <p:nvSpPr>
            <p:cNvPr id="90116" name="Rectangle 6"/>
            <p:cNvSpPr>
              <a:spLocks noChangeArrowheads="1"/>
            </p:cNvSpPr>
            <p:nvPr/>
          </p:nvSpPr>
          <p:spPr bwMode="auto">
            <a:xfrm>
              <a:off x="1614488" y="4597400"/>
              <a:ext cx="6064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 clock</a:t>
              </a:r>
              <a:endParaRPr lang="en-US" sz="2400">
                <a:latin typeface="Constantia" pitchFamily="18" charset="0"/>
              </a:endParaRPr>
            </a:p>
          </p:txBody>
        </p:sp>
        <p:sp>
          <p:nvSpPr>
            <p:cNvPr id="90117" name="Freeform 7"/>
            <p:cNvSpPr>
              <a:spLocks/>
            </p:cNvSpPr>
            <p:nvPr/>
          </p:nvSpPr>
          <p:spPr bwMode="auto">
            <a:xfrm>
              <a:off x="2405063" y="4533900"/>
              <a:ext cx="4619625" cy="323850"/>
            </a:xfrm>
            <a:custGeom>
              <a:avLst/>
              <a:gdLst>
                <a:gd name="T0" fmla="*/ 4619625 w 286"/>
                <a:gd name="T1" fmla="*/ 16193 h 20"/>
                <a:gd name="T2" fmla="*/ 4135049 w 286"/>
                <a:gd name="T3" fmla="*/ 16193 h 20"/>
                <a:gd name="T4" fmla="*/ 4135049 w 286"/>
                <a:gd name="T5" fmla="*/ 323850 h 20"/>
                <a:gd name="T6" fmla="*/ 2164440 w 286"/>
                <a:gd name="T7" fmla="*/ 323850 h 20"/>
                <a:gd name="T8" fmla="*/ 2164440 w 286"/>
                <a:gd name="T9" fmla="*/ 16193 h 20"/>
                <a:gd name="T10" fmla="*/ 209983 w 286"/>
                <a:gd name="T11" fmla="*/ 0 h 20"/>
                <a:gd name="T12" fmla="*/ 209983 w 286"/>
                <a:gd name="T13" fmla="*/ 323850 h 20"/>
                <a:gd name="T14" fmla="*/ 0 w 286"/>
                <a:gd name="T15" fmla="*/ 323850 h 20"/>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0"/>
                <a:gd name="T26" fmla="*/ 286 w 286"/>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0">
                  <a:moveTo>
                    <a:pt x="286" y="1"/>
                  </a:moveTo>
                  <a:lnTo>
                    <a:pt x="256" y="1"/>
                  </a:lnTo>
                  <a:lnTo>
                    <a:pt x="256" y="20"/>
                  </a:lnTo>
                  <a:lnTo>
                    <a:pt x="134" y="20"/>
                  </a:lnTo>
                  <a:lnTo>
                    <a:pt x="134" y="1"/>
                  </a:lnTo>
                  <a:lnTo>
                    <a:pt x="13" y="0"/>
                  </a:lnTo>
                  <a:lnTo>
                    <a:pt x="13" y="20"/>
                  </a:lnTo>
                  <a:lnTo>
                    <a:pt x="0" y="20"/>
                  </a:lnTo>
                </a:path>
              </a:pathLst>
            </a:custGeom>
            <a:noFill/>
            <a:ln w="15875">
              <a:solidFill>
                <a:schemeClr val="tx1"/>
              </a:solidFill>
              <a:round/>
              <a:headEnd/>
              <a:tailEnd/>
            </a:ln>
          </p:spPr>
          <p:txBody>
            <a:bodyPr/>
            <a:lstStyle/>
            <a:p>
              <a:endParaRPr lang="en-US"/>
            </a:p>
          </p:txBody>
        </p:sp>
        <p:sp>
          <p:nvSpPr>
            <p:cNvPr id="90118" name="Line 9"/>
            <p:cNvSpPr>
              <a:spLocks noChangeShapeType="1"/>
            </p:cNvSpPr>
            <p:nvPr/>
          </p:nvSpPr>
          <p:spPr bwMode="auto">
            <a:xfrm>
              <a:off x="2609850" y="4845050"/>
              <a:ext cx="0" cy="552450"/>
            </a:xfrm>
            <a:prstGeom prst="line">
              <a:avLst/>
            </a:prstGeom>
            <a:noFill/>
            <a:ln w="12700">
              <a:solidFill>
                <a:schemeClr val="tx1"/>
              </a:solidFill>
              <a:round/>
              <a:headEnd/>
              <a:tailEnd/>
            </a:ln>
          </p:spPr>
          <p:txBody>
            <a:bodyPr wrap="none" anchor="ctr"/>
            <a:lstStyle/>
            <a:p>
              <a:endParaRPr lang="en-US"/>
            </a:p>
          </p:txBody>
        </p:sp>
        <p:sp>
          <p:nvSpPr>
            <p:cNvPr id="90119" name="Line 10"/>
            <p:cNvSpPr>
              <a:spLocks noChangeShapeType="1"/>
            </p:cNvSpPr>
            <p:nvPr/>
          </p:nvSpPr>
          <p:spPr bwMode="auto">
            <a:xfrm>
              <a:off x="6537325" y="4856163"/>
              <a:ext cx="0" cy="552450"/>
            </a:xfrm>
            <a:prstGeom prst="line">
              <a:avLst/>
            </a:prstGeom>
            <a:noFill/>
            <a:ln w="12700">
              <a:solidFill>
                <a:schemeClr val="tx1"/>
              </a:solidFill>
              <a:round/>
              <a:headEnd/>
              <a:tailEnd/>
            </a:ln>
          </p:spPr>
          <p:txBody>
            <a:bodyPr wrap="none" anchor="ctr"/>
            <a:lstStyle/>
            <a:p>
              <a:endParaRPr lang="en-US"/>
            </a:p>
          </p:txBody>
        </p:sp>
        <p:grpSp>
          <p:nvGrpSpPr>
            <p:cNvPr id="90120" name="Group 11"/>
            <p:cNvGrpSpPr>
              <a:grpSpLocks/>
            </p:cNvGrpSpPr>
            <p:nvPr/>
          </p:nvGrpSpPr>
          <p:grpSpPr bwMode="auto">
            <a:xfrm>
              <a:off x="2638425" y="5197475"/>
              <a:ext cx="3875088" cy="311150"/>
              <a:chOff x="1798" y="2441"/>
              <a:chExt cx="2441" cy="196"/>
            </a:xfrm>
          </p:grpSpPr>
          <p:sp>
            <p:nvSpPr>
              <p:cNvPr id="90121" name="Rectangle 12"/>
              <p:cNvSpPr>
                <a:spLocks noChangeArrowheads="1"/>
              </p:cNvSpPr>
              <p:nvPr/>
            </p:nvSpPr>
            <p:spPr bwMode="auto">
              <a:xfrm>
                <a:off x="2845" y="2522"/>
                <a:ext cx="37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 cycle</a:t>
                </a:r>
                <a:endParaRPr lang="en-US" sz="2400">
                  <a:latin typeface="Constantia" pitchFamily="18" charset="0"/>
                </a:endParaRPr>
              </a:p>
            </p:txBody>
          </p:sp>
          <p:sp>
            <p:nvSpPr>
              <p:cNvPr id="90122" name="Freeform 13"/>
              <p:cNvSpPr>
                <a:spLocks/>
              </p:cNvSpPr>
              <p:nvPr/>
            </p:nvSpPr>
            <p:spPr bwMode="auto">
              <a:xfrm>
                <a:off x="1798" y="2441"/>
                <a:ext cx="61" cy="30"/>
              </a:xfrm>
              <a:custGeom>
                <a:avLst/>
                <a:gdLst>
                  <a:gd name="T0" fmla="*/ 61 w 6"/>
                  <a:gd name="T1" fmla="*/ 0 h 3"/>
                  <a:gd name="T2" fmla="*/ 0 w 6"/>
                  <a:gd name="T3" fmla="*/ 20 h 3"/>
                  <a:gd name="T4" fmla="*/ 61 w 6"/>
                  <a:gd name="T5" fmla="*/ 30 h 3"/>
                  <a:gd name="T6" fmla="*/ 61 w 6"/>
                  <a:gd name="T7" fmla="*/ 20 h 3"/>
                  <a:gd name="T8" fmla="*/ 6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5875">
                <a:solidFill>
                  <a:srgbClr val="000000"/>
                </a:solidFill>
                <a:round/>
                <a:headEnd/>
                <a:tailEnd/>
              </a:ln>
            </p:spPr>
            <p:txBody>
              <a:bodyPr/>
              <a:lstStyle/>
              <a:p>
                <a:endParaRPr lang="en-US"/>
              </a:p>
            </p:txBody>
          </p:sp>
          <p:sp>
            <p:nvSpPr>
              <p:cNvPr id="90123" name="Freeform 14"/>
              <p:cNvSpPr>
                <a:spLocks/>
              </p:cNvSpPr>
              <p:nvPr/>
            </p:nvSpPr>
            <p:spPr bwMode="auto">
              <a:xfrm>
                <a:off x="1798" y="2441"/>
                <a:ext cx="61" cy="30"/>
              </a:xfrm>
              <a:custGeom>
                <a:avLst/>
                <a:gdLst>
                  <a:gd name="T0" fmla="*/ 61 w 61"/>
                  <a:gd name="T1" fmla="*/ 0 h 30"/>
                  <a:gd name="T2" fmla="*/ 0 w 61"/>
                  <a:gd name="T3" fmla="*/ 20 h 30"/>
                  <a:gd name="T4" fmla="*/ 61 w 61"/>
                  <a:gd name="T5" fmla="*/ 30 h 30"/>
                  <a:gd name="T6" fmla="*/ 61 w 61"/>
                  <a:gd name="T7" fmla="*/ 20 h 30"/>
                  <a:gd name="T8" fmla="*/ 61 w 61"/>
                  <a:gd name="T9" fmla="*/ 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61" y="0"/>
                    </a:moveTo>
                    <a:lnTo>
                      <a:pt x="0" y="20"/>
                    </a:lnTo>
                    <a:lnTo>
                      <a:pt x="61" y="30"/>
                    </a:lnTo>
                    <a:lnTo>
                      <a:pt x="61" y="20"/>
                    </a:lnTo>
                    <a:lnTo>
                      <a:pt x="61" y="0"/>
                    </a:lnTo>
                    <a:close/>
                  </a:path>
                </a:pathLst>
              </a:custGeom>
              <a:solidFill>
                <a:srgbClr val="000000"/>
              </a:solidFill>
              <a:ln w="0">
                <a:solidFill>
                  <a:srgbClr val="000000"/>
                </a:solidFill>
                <a:round/>
                <a:headEnd/>
                <a:tailEnd/>
              </a:ln>
            </p:spPr>
            <p:txBody>
              <a:bodyPr/>
              <a:lstStyle/>
              <a:p>
                <a:endParaRPr lang="en-US"/>
              </a:p>
            </p:txBody>
          </p:sp>
          <p:sp>
            <p:nvSpPr>
              <p:cNvPr id="90124" name="Freeform 15"/>
              <p:cNvSpPr>
                <a:spLocks/>
              </p:cNvSpPr>
              <p:nvPr/>
            </p:nvSpPr>
            <p:spPr bwMode="auto">
              <a:xfrm>
                <a:off x="4178" y="2441"/>
                <a:ext cx="61" cy="30"/>
              </a:xfrm>
              <a:custGeom>
                <a:avLst/>
                <a:gdLst>
                  <a:gd name="T0" fmla="*/ 0 w 6"/>
                  <a:gd name="T1" fmla="*/ 30 h 3"/>
                  <a:gd name="T2" fmla="*/ 61 w 6"/>
                  <a:gd name="T3" fmla="*/ 20 h 3"/>
                  <a:gd name="T4" fmla="*/ 0 w 6"/>
                  <a:gd name="T5" fmla="*/ 0 h 3"/>
                  <a:gd name="T6" fmla="*/ 0 w 6"/>
                  <a:gd name="T7" fmla="*/ 20 h 3"/>
                  <a:gd name="T8" fmla="*/ 0 w 6"/>
                  <a:gd name="T9" fmla="*/ 3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90125" name="Freeform 16"/>
              <p:cNvSpPr>
                <a:spLocks/>
              </p:cNvSpPr>
              <p:nvPr/>
            </p:nvSpPr>
            <p:spPr bwMode="auto">
              <a:xfrm>
                <a:off x="4178" y="2441"/>
                <a:ext cx="61" cy="30"/>
              </a:xfrm>
              <a:custGeom>
                <a:avLst/>
                <a:gdLst>
                  <a:gd name="T0" fmla="*/ 0 w 61"/>
                  <a:gd name="T1" fmla="*/ 30 h 30"/>
                  <a:gd name="T2" fmla="*/ 61 w 61"/>
                  <a:gd name="T3" fmla="*/ 20 h 30"/>
                  <a:gd name="T4" fmla="*/ 0 w 61"/>
                  <a:gd name="T5" fmla="*/ 0 h 30"/>
                  <a:gd name="T6" fmla="*/ 0 w 61"/>
                  <a:gd name="T7" fmla="*/ 20 h 30"/>
                  <a:gd name="T8" fmla="*/ 0 w 61"/>
                  <a:gd name="T9" fmla="*/ 3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0" y="30"/>
                    </a:moveTo>
                    <a:lnTo>
                      <a:pt x="61"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US"/>
              </a:p>
            </p:txBody>
          </p:sp>
          <p:sp>
            <p:nvSpPr>
              <p:cNvPr id="90126" name="Line 17"/>
              <p:cNvSpPr>
                <a:spLocks noChangeShapeType="1"/>
              </p:cNvSpPr>
              <p:nvPr/>
            </p:nvSpPr>
            <p:spPr bwMode="auto">
              <a:xfrm flipH="1">
                <a:off x="1869" y="2461"/>
                <a:ext cx="2309" cy="1"/>
              </a:xfrm>
              <a:prstGeom prst="line">
                <a:avLst/>
              </a:prstGeom>
              <a:noFill/>
              <a:ln w="15875">
                <a:solidFill>
                  <a:srgbClr val="000000"/>
                </a:solidFill>
                <a:round/>
                <a:headEnd/>
                <a:tailEnd/>
              </a:ln>
            </p:spPr>
            <p:txBody>
              <a:bodyPr/>
              <a:lstStyle/>
              <a:p>
                <a:endParaRPr lang="en-US"/>
              </a:p>
            </p:txBody>
          </p:sp>
        </p:grpSp>
      </p:grpSp>
      <p:sp>
        <p:nvSpPr>
          <p:cNvPr id="90128" name="Text Box 4"/>
          <p:cNvSpPr>
            <a:spLocks noGrp="1" noChangeArrowheads="1"/>
          </p:cNvSpPr>
          <p:nvPr>
            <p:ph type="body" idx="1"/>
          </p:nvPr>
        </p:nvSpPr>
        <p:spPr>
          <a:xfrm>
            <a:off x="846772500" y="2147483647"/>
            <a:ext cx="2147483647" cy="2147483647"/>
          </a:xfrm>
        </p:spPr>
        <p:txBody>
          <a:bodyPr/>
          <a:lstStyle/>
          <a:p>
            <a:r>
              <a:rPr lang="en-US" smtClean="0"/>
              <a:t>All devices derive timing information from a common clock line. </a:t>
            </a:r>
          </a:p>
          <a:p>
            <a:r>
              <a:rPr lang="en-US" smtClean="0"/>
              <a:t>The clock line has equally spaced pulses which define equal time intervals. </a:t>
            </a:r>
          </a:p>
          <a:p>
            <a:pPr lvl="1"/>
            <a:r>
              <a:rPr lang="en-US" sz="1800" smtClean="0"/>
              <a:t>In a simple synchronous bus, each of these pulses constitutes a bus cycle.</a:t>
            </a:r>
            <a:r>
              <a:rPr lang="en-US" smtClean="0"/>
              <a:t> </a:t>
            </a:r>
          </a:p>
          <a:p>
            <a:r>
              <a:rPr lang="en-US" smtClean="0"/>
              <a:t>One data transfer can take place during one bus cycle.</a:t>
            </a:r>
          </a:p>
        </p:txBody>
      </p:sp>
      <p:sp>
        <p:nvSpPr>
          <p:cNvPr id="19" name="Content Placeholder 2"/>
          <p:cNvSpPr txBox="1">
            <a:spLocks/>
          </p:cNvSpPr>
          <p:nvPr/>
        </p:nvSpPr>
        <p:spPr bwMode="auto">
          <a:xfrm>
            <a:off x="304800" y="1447800"/>
            <a:ext cx="8610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400" b="0" i="0" u="none" strike="noStrike" kern="1200" cap="none" spc="0" normalizeH="0" baseline="0" noProof="0" dirty="0" smtClean="0">
                <a:ln>
                  <a:noFill/>
                </a:ln>
                <a:solidFill>
                  <a:srgbClr val="7030A0"/>
                </a:solidFill>
                <a:effectLst/>
                <a:uLnTx/>
                <a:uFillTx/>
                <a:latin typeface="+mn-lt"/>
                <a:ea typeface="+mn-ea"/>
                <a:cs typeface="+mn-cs"/>
              </a:rPr>
              <a:t>The device that is allowed to initiate transfers on the bus at any given time is called the </a:t>
            </a:r>
            <a:r>
              <a:rPr kumimoji="0" lang="en-US" sz="2400" b="1" i="1" u="none" strike="noStrike" kern="1200" cap="none" spc="0" normalizeH="0" baseline="0" noProof="0" dirty="0" smtClean="0">
                <a:ln>
                  <a:noFill/>
                </a:ln>
                <a:solidFill>
                  <a:srgbClr val="7030A0"/>
                </a:solidFill>
                <a:effectLst/>
                <a:uLnTx/>
                <a:uFillTx/>
                <a:latin typeface="+mn-lt"/>
                <a:ea typeface="+mn-ea"/>
                <a:cs typeface="+mn-cs"/>
              </a:rPr>
              <a:t>bus master. </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400" b="0" i="0" u="none" strike="noStrike" kern="1200" cap="none" spc="0" normalizeH="0" baseline="0" noProof="0" dirty="0" smtClean="0">
                <a:ln>
                  <a:noFill/>
                </a:ln>
                <a:solidFill>
                  <a:srgbClr val="00B050"/>
                </a:solidFill>
                <a:effectLst/>
                <a:uLnTx/>
                <a:uFillTx/>
                <a:latin typeface="+mn-lt"/>
                <a:ea typeface="+mn-ea"/>
                <a:cs typeface="+mn-cs"/>
              </a:rPr>
              <a:t>The device addressed by the master is referred to as a </a:t>
            </a:r>
            <a:r>
              <a:rPr kumimoji="0" lang="en-US" sz="2400" b="1" i="0" u="none" strike="noStrike" kern="1200" cap="none" spc="0" normalizeH="0" baseline="0" noProof="0" dirty="0" smtClean="0">
                <a:ln>
                  <a:noFill/>
                </a:ln>
                <a:solidFill>
                  <a:srgbClr val="00B050"/>
                </a:solidFill>
                <a:effectLst/>
                <a:uLnTx/>
                <a:uFillTx/>
                <a:latin typeface="+mn-lt"/>
                <a:ea typeface="+mn-ea"/>
                <a:cs typeface="+mn-cs"/>
              </a:rPr>
              <a:t>slave or target.</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In a synchronous bus, all devices derive timing information from a common clock line.</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Equally spaced pulses on clock line define equal time interval.</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400" b="0" i="0" u="none" strike="noStrike" kern="1200" cap="none" spc="0" normalizeH="0" baseline="0" noProof="0" dirty="0" smtClean="0">
                <a:ln>
                  <a:noFill/>
                </a:ln>
                <a:solidFill>
                  <a:srgbClr val="00B0F0"/>
                </a:solidFill>
                <a:effectLst/>
                <a:uLnTx/>
                <a:uFillTx/>
                <a:latin typeface="+mn-lt"/>
                <a:ea typeface="+mn-ea"/>
                <a:cs typeface="+mn-cs"/>
              </a:rPr>
              <a:t>Each of these intervals constitutes a bus cycle during which one data transfer can take place. </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2400" y="0"/>
            <a:ext cx="8305800" cy="1143000"/>
          </a:xfrm>
        </p:spPr>
        <p:txBody>
          <a:bodyPr/>
          <a:lstStyle/>
          <a:p>
            <a:pPr fontAlgn="auto">
              <a:spcAft>
                <a:spcPts val="0"/>
              </a:spcAft>
              <a:defRPr/>
            </a:pPr>
            <a:r>
              <a:rPr lang="en-US" dirty="0" smtClean="0"/>
              <a:t>Synchronous bus (contd..)</a:t>
            </a:r>
          </a:p>
        </p:txBody>
      </p:sp>
      <p:sp>
        <p:nvSpPr>
          <p:cNvPr id="91138" name="Line 5"/>
          <p:cNvSpPr>
            <a:spLocks noChangeShapeType="1"/>
          </p:cNvSpPr>
          <p:nvPr/>
        </p:nvSpPr>
        <p:spPr bwMode="auto">
          <a:xfrm flipV="1">
            <a:off x="6607175" y="1660525"/>
            <a:ext cx="1588" cy="2389188"/>
          </a:xfrm>
          <a:prstGeom prst="line">
            <a:avLst/>
          </a:prstGeom>
          <a:noFill/>
          <a:ln w="15875">
            <a:solidFill>
              <a:srgbClr val="000000"/>
            </a:solidFill>
            <a:round/>
            <a:headEnd/>
            <a:tailEnd/>
          </a:ln>
        </p:spPr>
        <p:txBody>
          <a:bodyPr/>
          <a:lstStyle/>
          <a:p>
            <a:endParaRPr lang="en-US"/>
          </a:p>
        </p:txBody>
      </p:sp>
      <p:sp>
        <p:nvSpPr>
          <p:cNvPr id="91139" name="Line 6"/>
          <p:cNvSpPr>
            <a:spLocks noChangeShapeType="1"/>
          </p:cNvSpPr>
          <p:nvPr/>
        </p:nvSpPr>
        <p:spPr bwMode="auto">
          <a:xfrm flipV="1">
            <a:off x="2681288" y="1660525"/>
            <a:ext cx="1587" cy="2389188"/>
          </a:xfrm>
          <a:prstGeom prst="line">
            <a:avLst/>
          </a:prstGeom>
          <a:noFill/>
          <a:ln w="15875">
            <a:solidFill>
              <a:srgbClr val="000000"/>
            </a:solidFill>
            <a:round/>
            <a:headEnd/>
            <a:tailEnd/>
          </a:ln>
        </p:spPr>
        <p:txBody>
          <a:bodyPr/>
          <a:lstStyle/>
          <a:p>
            <a:endParaRPr lang="en-US"/>
          </a:p>
        </p:txBody>
      </p:sp>
      <p:sp>
        <p:nvSpPr>
          <p:cNvPr id="91140" name="Line 7"/>
          <p:cNvSpPr>
            <a:spLocks noChangeShapeType="1"/>
          </p:cNvSpPr>
          <p:nvPr/>
        </p:nvSpPr>
        <p:spPr bwMode="auto">
          <a:xfrm flipV="1">
            <a:off x="4635500" y="1660525"/>
            <a:ext cx="1588" cy="1824038"/>
          </a:xfrm>
          <a:prstGeom prst="line">
            <a:avLst/>
          </a:prstGeom>
          <a:noFill/>
          <a:ln w="15875">
            <a:solidFill>
              <a:srgbClr val="000000"/>
            </a:solidFill>
            <a:round/>
            <a:headEnd/>
            <a:tailEnd/>
          </a:ln>
        </p:spPr>
        <p:txBody>
          <a:bodyPr/>
          <a:lstStyle/>
          <a:p>
            <a:endParaRPr lang="en-US"/>
          </a:p>
        </p:txBody>
      </p:sp>
      <p:sp>
        <p:nvSpPr>
          <p:cNvPr id="91141" name="Freeform 8"/>
          <p:cNvSpPr>
            <a:spLocks/>
          </p:cNvSpPr>
          <p:nvPr/>
        </p:nvSpPr>
        <p:spPr bwMode="auto">
          <a:xfrm>
            <a:off x="2390775" y="2144713"/>
            <a:ext cx="4700588" cy="322262"/>
          </a:xfrm>
          <a:custGeom>
            <a:avLst/>
            <a:gdLst>
              <a:gd name="T0" fmla="*/ 4700588 w 291"/>
              <a:gd name="T1" fmla="*/ 0 h 20"/>
              <a:gd name="T2" fmla="*/ 4264451 w 291"/>
              <a:gd name="T3" fmla="*/ 0 h 20"/>
              <a:gd name="T4" fmla="*/ 4167532 w 291"/>
              <a:gd name="T5" fmla="*/ 322262 h 20"/>
              <a:gd name="T6" fmla="*/ 339218 w 291"/>
              <a:gd name="T7" fmla="*/ 322262 h 20"/>
              <a:gd name="T8" fmla="*/ 242298 w 291"/>
              <a:gd name="T9" fmla="*/ 0 h 20"/>
              <a:gd name="T10" fmla="*/ 0 w 291"/>
              <a:gd name="T11" fmla="*/ 0 h 20"/>
              <a:gd name="T12" fmla="*/ 0 60000 65536"/>
              <a:gd name="T13" fmla="*/ 0 60000 65536"/>
              <a:gd name="T14" fmla="*/ 0 60000 65536"/>
              <a:gd name="T15" fmla="*/ 0 60000 65536"/>
              <a:gd name="T16" fmla="*/ 0 60000 65536"/>
              <a:gd name="T17" fmla="*/ 0 60000 65536"/>
              <a:gd name="T18" fmla="*/ 0 w 291"/>
              <a:gd name="T19" fmla="*/ 0 h 20"/>
              <a:gd name="T20" fmla="*/ 291 w 2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91" h="20">
                <a:moveTo>
                  <a:pt x="291" y="0"/>
                </a:moveTo>
                <a:lnTo>
                  <a:pt x="264" y="0"/>
                </a:lnTo>
                <a:lnTo>
                  <a:pt x="258" y="20"/>
                </a:lnTo>
                <a:lnTo>
                  <a:pt x="21" y="20"/>
                </a:lnTo>
                <a:lnTo>
                  <a:pt x="15" y="0"/>
                </a:lnTo>
                <a:lnTo>
                  <a:pt x="0" y="0"/>
                </a:lnTo>
              </a:path>
            </a:pathLst>
          </a:custGeom>
          <a:noFill/>
          <a:ln w="15875">
            <a:solidFill>
              <a:schemeClr val="tx2"/>
            </a:solidFill>
            <a:round/>
            <a:headEnd/>
            <a:tailEnd/>
          </a:ln>
        </p:spPr>
        <p:txBody>
          <a:bodyPr/>
          <a:lstStyle/>
          <a:p>
            <a:endParaRPr lang="en-US"/>
          </a:p>
        </p:txBody>
      </p:sp>
      <p:sp>
        <p:nvSpPr>
          <p:cNvPr id="91142" name="Freeform 9"/>
          <p:cNvSpPr>
            <a:spLocks/>
          </p:cNvSpPr>
          <p:nvPr/>
        </p:nvSpPr>
        <p:spPr bwMode="auto">
          <a:xfrm>
            <a:off x="4635500" y="3146425"/>
            <a:ext cx="1971675" cy="160338"/>
          </a:xfrm>
          <a:custGeom>
            <a:avLst/>
            <a:gdLst>
              <a:gd name="T0" fmla="*/ 1971675 w 122"/>
              <a:gd name="T1" fmla="*/ 0 h 10"/>
              <a:gd name="T2" fmla="*/ 1923191 w 122"/>
              <a:gd name="T3" fmla="*/ 160338 h 10"/>
              <a:gd name="T4" fmla="*/ 48484 w 122"/>
              <a:gd name="T5" fmla="*/ 160338 h 10"/>
              <a:gd name="T6" fmla="*/ 0 w 122"/>
              <a:gd name="T7" fmla="*/ 0 h 10"/>
              <a:gd name="T8" fmla="*/ 0 60000 65536"/>
              <a:gd name="T9" fmla="*/ 0 60000 65536"/>
              <a:gd name="T10" fmla="*/ 0 60000 65536"/>
              <a:gd name="T11" fmla="*/ 0 60000 65536"/>
              <a:gd name="T12" fmla="*/ 0 w 122"/>
              <a:gd name="T13" fmla="*/ 0 h 10"/>
              <a:gd name="T14" fmla="*/ 122 w 122"/>
              <a:gd name="T15" fmla="*/ 10 h 10"/>
            </a:gdLst>
            <a:ahLst/>
            <a:cxnLst>
              <a:cxn ang="T8">
                <a:pos x="T0" y="T1"/>
              </a:cxn>
              <a:cxn ang="T9">
                <a:pos x="T2" y="T3"/>
              </a:cxn>
              <a:cxn ang="T10">
                <a:pos x="T4" y="T5"/>
              </a:cxn>
              <a:cxn ang="T11">
                <a:pos x="T6" y="T7"/>
              </a:cxn>
            </a:cxnLst>
            <a:rect l="T12" t="T13" r="T14" b="T15"/>
            <a:pathLst>
              <a:path w="122" h="10">
                <a:moveTo>
                  <a:pt x="122" y="0"/>
                </a:moveTo>
                <a:lnTo>
                  <a:pt x="119" y="10"/>
                </a:lnTo>
                <a:lnTo>
                  <a:pt x="3" y="10"/>
                </a:lnTo>
                <a:lnTo>
                  <a:pt x="0" y="0"/>
                </a:lnTo>
              </a:path>
            </a:pathLst>
          </a:custGeom>
          <a:noFill/>
          <a:ln w="15875">
            <a:solidFill>
              <a:srgbClr val="000000"/>
            </a:solidFill>
            <a:round/>
            <a:headEnd/>
            <a:tailEnd/>
          </a:ln>
        </p:spPr>
        <p:txBody>
          <a:bodyPr/>
          <a:lstStyle/>
          <a:p>
            <a:endParaRPr lang="en-US"/>
          </a:p>
        </p:txBody>
      </p:sp>
      <p:sp>
        <p:nvSpPr>
          <p:cNvPr id="91143" name="Freeform 10"/>
          <p:cNvSpPr>
            <a:spLocks/>
          </p:cNvSpPr>
          <p:nvPr/>
        </p:nvSpPr>
        <p:spPr bwMode="auto">
          <a:xfrm>
            <a:off x="2681288" y="2984500"/>
            <a:ext cx="4410075" cy="161925"/>
          </a:xfrm>
          <a:custGeom>
            <a:avLst/>
            <a:gdLst>
              <a:gd name="T0" fmla="*/ 4410075 w 273"/>
              <a:gd name="T1" fmla="*/ 161925 h 10"/>
              <a:gd name="T2" fmla="*/ 3925451 w 273"/>
              <a:gd name="T3" fmla="*/ 161925 h 10"/>
              <a:gd name="T4" fmla="*/ 3876988 w 273"/>
              <a:gd name="T5" fmla="*/ 0 h 10"/>
              <a:gd name="T6" fmla="*/ 2003111 w 273"/>
              <a:gd name="T7" fmla="*/ 0 h 10"/>
              <a:gd name="T8" fmla="*/ 1954648 w 273"/>
              <a:gd name="T9" fmla="*/ 161925 h 10"/>
              <a:gd name="T10" fmla="*/ 0 w 273"/>
              <a:gd name="T11" fmla="*/ 161925 h 10"/>
              <a:gd name="T12" fmla="*/ 0 60000 65536"/>
              <a:gd name="T13" fmla="*/ 0 60000 65536"/>
              <a:gd name="T14" fmla="*/ 0 60000 65536"/>
              <a:gd name="T15" fmla="*/ 0 60000 65536"/>
              <a:gd name="T16" fmla="*/ 0 60000 65536"/>
              <a:gd name="T17" fmla="*/ 0 60000 65536"/>
              <a:gd name="T18" fmla="*/ 0 w 273"/>
              <a:gd name="T19" fmla="*/ 0 h 10"/>
              <a:gd name="T20" fmla="*/ 273 w 273"/>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73" h="10">
                <a:moveTo>
                  <a:pt x="273" y="10"/>
                </a:moveTo>
                <a:lnTo>
                  <a:pt x="243" y="10"/>
                </a:lnTo>
                <a:lnTo>
                  <a:pt x="240" y="0"/>
                </a:lnTo>
                <a:lnTo>
                  <a:pt x="124" y="0"/>
                </a:lnTo>
                <a:lnTo>
                  <a:pt x="121" y="10"/>
                </a:lnTo>
                <a:lnTo>
                  <a:pt x="0" y="10"/>
                </a:lnTo>
              </a:path>
            </a:pathLst>
          </a:custGeom>
          <a:noFill/>
          <a:ln w="15875">
            <a:solidFill>
              <a:srgbClr val="000000"/>
            </a:solidFill>
            <a:round/>
            <a:headEnd/>
            <a:tailEnd/>
          </a:ln>
        </p:spPr>
        <p:txBody>
          <a:bodyPr/>
          <a:lstStyle/>
          <a:p>
            <a:endParaRPr lang="en-US"/>
          </a:p>
        </p:txBody>
      </p:sp>
      <p:sp>
        <p:nvSpPr>
          <p:cNvPr id="91144" name="Freeform 11"/>
          <p:cNvSpPr>
            <a:spLocks/>
          </p:cNvSpPr>
          <p:nvPr/>
        </p:nvSpPr>
        <p:spPr bwMode="auto">
          <a:xfrm>
            <a:off x="2390775" y="2144713"/>
            <a:ext cx="4700588" cy="322262"/>
          </a:xfrm>
          <a:custGeom>
            <a:avLst/>
            <a:gdLst>
              <a:gd name="T0" fmla="*/ 4700588 w 291"/>
              <a:gd name="T1" fmla="*/ 322262 h 20"/>
              <a:gd name="T2" fmla="*/ 4264451 w 291"/>
              <a:gd name="T3" fmla="*/ 322262 h 20"/>
              <a:gd name="T4" fmla="*/ 4167532 w 291"/>
              <a:gd name="T5" fmla="*/ 0 h 20"/>
              <a:gd name="T6" fmla="*/ 339218 w 291"/>
              <a:gd name="T7" fmla="*/ 0 h 20"/>
              <a:gd name="T8" fmla="*/ 242298 w 291"/>
              <a:gd name="T9" fmla="*/ 322262 h 20"/>
              <a:gd name="T10" fmla="*/ 0 w 291"/>
              <a:gd name="T11" fmla="*/ 322262 h 20"/>
              <a:gd name="T12" fmla="*/ 0 60000 65536"/>
              <a:gd name="T13" fmla="*/ 0 60000 65536"/>
              <a:gd name="T14" fmla="*/ 0 60000 65536"/>
              <a:gd name="T15" fmla="*/ 0 60000 65536"/>
              <a:gd name="T16" fmla="*/ 0 60000 65536"/>
              <a:gd name="T17" fmla="*/ 0 60000 65536"/>
              <a:gd name="T18" fmla="*/ 0 w 291"/>
              <a:gd name="T19" fmla="*/ 0 h 20"/>
              <a:gd name="T20" fmla="*/ 291 w 2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91" h="20">
                <a:moveTo>
                  <a:pt x="291" y="20"/>
                </a:moveTo>
                <a:lnTo>
                  <a:pt x="264" y="20"/>
                </a:lnTo>
                <a:lnTo>
                  <a:pt x="258" y="0"/>
                </a:lnTo>
                <a:lnTo>
                  <a:pt x="21" y="0"/>
                </a:lnTo>
                <a:lnTo>
                  <a:pt x="15" y="20"/>
                </a:lnTo>
                <a:lnTo>
                  <a:pt x="0" y="20"/>
                </a:lnTo>
              </a:path>
            </a:pathLst>
          </a:custGeom>
          <a:noFill/>
          <a:ln w="15875">
            <a:solidFill>
              <a:schemeClr val="tx1"/>
            </a:solidFill>
            <a:round/>
            <a:headEnd/>
            <a:tailEnd/>
          </a:ln>
        </p:spPr>
        <p:txBody>
          <a:bodyPr/>
          <a:lstStyle/>
          <a:p>
            <a:endParaRPr lang="en-US"/>
          </a:p>
        </p:txBody>
      </p:sp>
      <p:grpSp>
        <p:nvGrpSpPr>
          <p:cNvPr id="91145" name="Group 37"/>
          <p:cNvGrpSpPr>
            <a:grpSpLocks/>
          </p:cNvGrpSpPr>
          <p:nvPr/>
        </p:nvGrpSpPr>
        <p:grpSpPr bwMode="auto">
          <a:xfrm>
            <a:off x="2698750" y="3808413"/>
            <a:ext cx="3875088" cy="311150"/>
            <a:chOff x="1798" y="2441"/>
            <a:chExt cx="2441" cy="196"/>
          </a:xfrm>
        </p:grpSpPr>
        <p:sp>
          <p:nvSpPr>
            <p:cNvPr id="91170" name="Rectangle 12"/>
            <p:cNvSpPr>
              <a:spLocks noChangeArrowheads="1"/>
            </p:cNvSpPr>
            <p:nvPr/>
          </p:nvSpPr>
          <p:spPr bwMode="auto">
            <a:xfrm>
              <a:off x="2845" y="2522"/>
              <a:ext cx="37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 cycle</a:t>
              </a:r>
              <a:endParaRPr lang="en-US" sz="2400">
                <a:latin typeface="Constantia" pitchFamily="18" charset="0"/>
              </a:endParaRPr>
            </a:p>
          </p:txBody>
        </p:sp>
        <p:sp>
          <p:nvSpPr>
            <p:cNvPr id="91171" name="Freeform 13"/>
            <p:cNvSpPr>
              <a:spLocks/>
            </p:cNvSpPr>
            <p:nvPr/>
          </p:nvSpPr>
          <p:spPr bwMode="auto">
            <a:xfrm>
              <a:off x="1798" y="2441"/>
              <a:ext cx="61" cy="30"/>
            </a:xfrm>
            <a:custGeom>
              <a:avLst/>
              <a:gdLst>
                <a:gd name="T0" fmla="*/ 61 w 6"/>
                <a:gd name="T1" fmla="*/ 0 h 3"/>
                <a:gd name="T2" fmla="*/ 0 w 6"/>
                <a:gd name="T3" fmla="*/ 20 h 3"/>
                <a:gd name="T4" fmla="*/ 61 w 6"/>
                <a:gd name="T5" fmla="*/ 30 h 3"/>
                <a:gd name="T6" fmla="*/ 61 w 6"/>
                <a:gd name="T7" fmla="*/ 20 h 3"/>
                <a:gd name="T8" fmla="*/ 6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5875">
              <a:solidFill>
                <a:srgbClr val="000000"/>
              </a:solidFill>
              <a:round/>
              <a:headEnd/>
              <a:tailEnd/>
            </a:ln>
          </p:spPr>
          <p:txBody>
            <a:bodyPr/>
            <a:lstStyle/>
            <a:p>
              <a:endParaRPr lang="en-US"/>
            </a:p>
          </p:txBody>
        </p:sp>
        <p:sp>
          <p:nvSpPr>
            <p:cNvPr id="91172" name="Freeform 14"/>
            <p:cNvSpPr>
              <a:spLocks/>
            </p:cNvSpPr>
            <p:nvPr/>
          </p:nvSpPr>
          <p:spPr bwMode="auto">
            <a:xfrm>
              <a:off x="1798" y="2441"/>
              <a:ext cx="61" cy="30"/>
            </a:xfrm>
            <a:custGeom>
              <a:avLst/>
              <a:gdLst>
                <a:gd name="T0" fmla="*/ 61 w 61"/>
                <a:gd name="T1" fmla="*/ 0 h 30"/>
                <a:gd name="T2" fmla="*/ 0 w 61"/>
                <a:gd name="T3" fmla="*/ 20 h 30"/>
                <a:gd name="T4" fmla="*/ 61 w 61"/>
                <a:gd name="T5" fmla="*/ 30 h 30"/>
                <a:gd name="T6" fmla="*/ 61 w 61"/>
                <a:gd name="T7" fmla="*/ 20 h 30"/>
                <a:gd name="T8" fmla="*/ 61 w 61"/>
                <a:gd name="T9" fmla="*/ 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61" y="0"/>
                  </a:moveTo>
                  <a:lnTo>
                    <a:pt x="0" y="20"/>
                  </a:lnTo>
                  <a:lnTo>
                    <a:pt x="61" y="30"/>
                  </a:lnTo>
                  <a:lnTo>
                    <a:pt x="61" y="20"/>
                  </a:lnTo>
                  <a:lnTo>
                    <a:pt x="61" y="0"/>
                  </a:lnTo>
                  <a:close/>
                </a:path>
              </a:pathLst>
            </a:custGeom>
            <a:solidFill>
              <a:srgbClr val="000000"/>
            </a:solidFill>
            <a:ln w="0">
              <a:solidFill>
                <a:srgbClr val="000000"/>
              </a:solidFill>
              <a:round/>
              <a:headEnd/>
              <a:tailEnd/>
            </a:ln>
          </p:spPr>
          <p:txBody>
            <a:bodyPr/>
            <a:lstStyle/>
            <a:p>
              <a:endParaRPr lang="en-US"/>
            </a:p>
          </p:txBody>
        </p:sp>
        <p:sp>
          <p:nvSpPr>
            <p:cNvPr id="91173" name="Freeform 15"/>
            <p:cNvSpPr>
              <a:spLocks/>
            </p:cNvSpPr>
            <p:nvPr/>
          </p:nvSpPr>
          <p:spPr bwMode="auto">
            <a:xfrm>
              <a:off x="4178" y="2441"/>
              <a:ext cx="61" cy="30"/>
            </a:xfrm>
            <a:custGeom>
              <a:avLst/>
              <a:gdLst>
                <a:gd name="T0" fmla="*/ 0 w 6"/>
                <a:gd name="T1" fmla="*/ 30 h 3"/>
                <a:gd name="T2" fmla="*/ 61 w 6"/>
                <a:gd name="T3" fmla="*/ 20 h 3"/>
                <a:gd name="T4" fmla="*/ 0 w 6"/>
                <a:gd name="T5" fmla="*/ 0 h 3"/>
                <a:gd name="T6" fmla="*/ 0 w 6"/>
                <a:gd name="T7" fmla="*/ 20 h 3"/>
                <a:gd name="T8" fmla="*/ 0 w 6"/>
                <a:gd name="T9" fmla="*/ 3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91174" name="Freeform 16"/>
            <p:cNvSpPr>
              <a:spLocks/>
            </p:cNvSpPr>
            <p:nvPr/>
          </p:nvSpPr>
          <p:spPr bwMode="auto">
            <a:xfrm>
              <a:off x="4178" y="2441"/>
              <a:ext cx="61" cy="30"/>
            </a:xfrm>
            <a:custGeom>
              <a:avLst/>
              <a:gdLst>
                <a:gd name="T0" fmla="*/ 0 w 61"/>
                <a:gd name="T1" fmla="*/ 30 h 30"/>
                <a:gd name="T2" fmla="*/ 61 w 61"/>
                <a:gd name="T3" fmla="*/ 20 h 30"/>
                <a:gd name="T4" fmla="*/ 0 w 61"/>
                <a:gd name="T5" fmla="*/ 0 h 30"/>
                <a:gd name="T6" fmla="*/ 0 w 61"/>
                <a:gd name="T7" fmla="*/ 20 h 30"/>
                <a:gd name="T8" fmla="*/ 0 w 61"/>
                <a:gd name="T9" fmla="*/ 3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0" y="30"/>
                  </a:moveTo>
                  <a:lnTo>
                    <a:pt x="61"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US"/>
            </a:p>
          </p:txBody>
        </p:sp>
        <p:sp>
          <p:nvSpPr>
            <p:cNvPr id="91175" name="Line 17"/>
            <p:cNvSpPr>
              <a:spLocks noChangeShapeType="1"/>
            </p:cNvSpPr>
            <p:nvPr/>
          </p:nvSpPr>
          <p:spPr bwMode="auto">
            <a:xfrm flipH="1">
              <a:off x="1869" y="2461"/>
              <a:ext cx="2309" cy="1"/>
            </a:xfrm>
            <a:prstGeom prst="line">
              <a:avLst/>
            </a:prstGeom>
            <a:noFill/>
            <a:ln w="15875">
              <a:solidFill>
                <a:srgbClr val="000000"/>
              </a:solidFill>
              <a:round/>
              <a:headEnd/>
              <a:tailEnd/>
            </a:ln>
          </p:spPr>
          <p:txBody>
            <a:bodyPr/>
            <a:lstStyle/>
            <a:p>
              <a:endParaRPr lang="en-US"/>
            </a:p>
          </p:txBody>
        </p:sp>
      </p:grpSp>
      <p:sp>
        <p:nvSpPr>
          <p:cNvPr id="91146" name="Rectangle 18"/>
          <p:cNvSpPr>
            <a:spLocks noChangeArrowheads="1"/>
          </p:cNvSpPr>
          <p:nvPr/>
        </p:nvSpPr>
        <p:spPr bwMode="auto">
          <a:xfrm>
            <a:off x="1987550" y="3016250"/>
            <a:ext cx="2889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Data</a:t>
            </a:r>
            <a:endParaRPr lang="en-US" sz="2400">
              <a:latin typeface="Constantia" pitchFamily="18" charset="0"/>
            </a:endParaRPr>
          </a:p>
        </p:txBody>
      </p:sp>
      <p:sp>
        <p:nvSpPr>
          <p:cNvPr id="91147" name="Rectangle 19"/>
          <p:cNvSpPr>
            <a:spLocks noChangeArrowheads="1"/>
          </p:cNvSpPr>
          <p:nvPr/>
        </p:nvSpPr>
        <p:spPr bwMode="auto">
          <a:xfrm>
            <a:off x="1681163" y="1368425"/>
            <a:ext cx="6064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 clock</a:t>
            </a:r>
            <a:endParaRPr lang="en-US" sz="2400">
              <a:latin typeface="Constantia" pitchFamily="18" charset="0"/>
            </a:endParaRPr>
          </a:p>
        </p:txBody>
      </p:sp>
      <p:sp>
        <p:nvSpPr>
          <p:cNvPr id="91148" name="Rectangle 20"/>
          <p:cNvSpPr>
            <a:spLocks noChangeArrowheads="1"/>
          </p:cNvSpPr>
          <p:nvPr/>
        </p:nvSpPr>
        <p:spPr bwMode="auto">
          <a:xfrm>
            <a:off x="1681163" y="2273300"/>
            <a:ext cx="6032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command</a:t>
            </a:r>
            <a:endParaRPr lang="en-US" sz="2400">
              <a:latin typeface="Constantia" pitchFamily="18" charset="0"/>
            </a:endParaRPr>
          </a:p>
        </p:txBody>
      </p:sp>
      <p:sp>
        <p:nvSpPr>
          <p:cNvPr id="91149" name="Rectangle 21"/>
          <p:cNvSpPr>
            <a:spLocks noChangeArrowheads="1"/>
          </p:cNvSpPr>
          <p:nvPr/>
        </p:nvSpPr>
        <p:spPr bwMode="auto">
          <a:xfrm>
            <a:off x="1535113" y="2111375"/>
            <a:ext cx="757237"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Address and</a:t>
            </a:r>
            <a:endParaRPr lang="en-US" sz="2400">
              <a:latin typeface="Constantia" pitchFamily="18" charset="0"/>
            </a:endParaRPr>
          </a:p>
        </p:txBody>
      </p:sp>
      <p:sp>
        <p:nvSpPr>
          <p:cNvPr id="91150" name="Freeform 22"/>
          <p:cNvSpPr>
            <a:spLocks/>
          </p:cNvSpPr>
          <p:nvPr/>
        </p:nvSpPr>
        <p:spPr bwMode="auto">
          <a:xfrm>
            <a:off x="2471738" y="1304925"/>
            <a:ext cx="4619625" cy="323850"/>
          </a:xfrm>
          <a:custGeom>
            <a:avLst/>
            <a:gdLst>
              <a:gd name="T0" fmla="*/ 4619625 w 286"/>
              <a:gd name="T1" fmla="*/ 16193 h 20"/>
              <a:gd name="T2" fmla="*/ 4135049 w 286"/>
              <a:gd name="T3" fmla="*/ 16193 h 20"/>
              <a:gd name="T4" fmla="*/ 4135049 w 286"/>
              <a:gd name="T5" fmla="*/ 323850 h 20"/>
              <a:gd name="T6" fmla="*/ 2164440 w 286"/>
              <a:gd name="T7" fmla="*/ 323850 h 20"/>
              <a:gd name="T8" fmla="*/ 2164440 w 286"/>
              <a:gd name="T9" fmla="*/ 16193 h 20"/>
              <a:gd name="T10" fmla="*/ 209983 w 286"/>
              <a:gd name="T11" fmla="*/ 0 h 20"/>
              <a:gd name="T12" fmla="*/ 209983 w 286"/>
              <a:gd name="T13" fmla="*/ 323850 h 20"/>
              <a:gd name="T14" fmla="*/ 0 w 286"/>
              <a:gd name="T15" fmla="*/ 323850 h 20"/>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0"/>
              <a:gd name="T26" fmla="*/ 286 w 286"/>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0">
                <a:moveTo>
                  <a:pt x="286" y="1"/>
                </a:moveTo>
                <a:lnTo>
                  <a:pt x="256" y="1"/>
                </a:lnTo>
                <a:lnTo>
                  <a:pt x="256" y="20"/>
                </a:lnTo>
                <a:lnTo>
                  <a:pt x="134" y="20"/>
                </a:lnTo>
                <a:lnTo>
                  <a:pt x="134" y="1"/>
                </a:lnTo>
                <a:lnTo>
                  <a:pt x="13" y="0"/>
                </a:lnTo>
                <a:lnTo>
                  <a:pt x="13" y="20"/>
                </a:lnTo>
                <a:lnTo>
                  <a:pt x="0" y="20"/>
                </a:lnTo>
              </a:path>
            </a:pathLst>
          </a:custGeom>
          <a:noFill/>
          <a:ln w="15875">
            <a:solidFill>
              <a:schemeClr val="tx2"/>
            </a:solidFill>
            <a:round/>
            <a:headEnd/>
            <a:tailEnd/>
          </a:ln>
        </p:spPr>
        <p:txBody>
          <a:bodyPr/>
          <a:lstStyle/>
          <a:p>
            <a:endParaRPr lang="en-US"/>
          </a:p>
        </p:txBody>
      </p:sp>
      <p:sp>
        <p:nvSpPr>
          <p:cNvPr id="91151" name="Rectangle 23"/>
          <p:cNvSpPr>
            <a:spLocks noChangeArrowheads="1"/>
          </p:cNvSpPr>
          <p:nvPr/>
        </p:nvSpPr>
        <p:spPr bwMode="auto">
          <a:xfrm>
            <a:off x="2762250" y="3532188"/>
            <a:ext cx="42863" cy="182562"/>
          </a:xfrm>
          <a:prstGeom prst="rect">
            <a:avLst/>
          </a:prstGeom>
          <a:noFill/>
          <a:ln w="9525">
            <a:noFill/>
            <a:miter lim="800000"/>
            <a:headEnd/>
            <a:tailEnd/>
          </a:ln>
        </p:spPr>
        <p:txBody>
          <a:bodyPr wrap="none" lIns="0" tIns="0" rIns="0" bIns="0">
            <a:spAutoFit/>
          </a:bodyPr>
          <a:lstStyle/>
          <a:p>
            <a:r>
              <a:rPr lang="en-US" sz="1200" i="1">
                <a:solidFill>
                  <a:srgbClr val="000000"/>
                </a:solidFill>
                <a:latin typeface="Nimbus Roman No9 L"/>
              </a:rPr>
              <a:t>t</a:t>
            </a:r>
            <a:endParaRPr lang="en-US" sz="2400">
              <a:latin typeface="Constantia" pitchFamily="18" charset="0"/>
            </a:endParaRPr>
          </a:p>
        </p:txBody>
      </p:sp>
      <p:sp>
        <p:nvSpPr>
          <p:cNvPr id="91152" name="Rectangle 24"/>
          <p:cNvSpPr>
            <a:spLocks noChangeArrowheads="1"/>
          </p:cNvSpPr>
          <p:nvPr/>
        </p:nvSpPr>
        <p:spPr bwMode="auto">
          <a:xfrm>
            <a:off x="2811463" y="3598863"/>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0</a:t>
            </a:r>
            <a:endParaRPr lang="en-US" sz="2400">
              <a:latin typeface="Constantia" pitchFamily="18" charset="0"/>
            </a:endParaRPr>
          </a:p>
        </p:txBody>
      </p:sp>
      <p:sp>
        <p:nvSpPr>
          <p:cNvPr id="91153" name="Rectangle 25"/>
          <p:cNvSpPr>
            <a:spLocks noChangeArrowheads="1"/>
          </p:cNvSpPr>
          <p:nvPr/>
        </p:nvSpPr>
        <p:spPr bwMode="auto">
          <a:xfrm>
            <a:off x="4587875" y="3532188"/>
            <a:ext cx="42863" cy="182562"/>
          </a:xfrm>
          <a:prstGeom prst="rect">
            <a:avLst/>
          </a:prstGeom>
          <a:noFill/>
          <a:ln w="9525">
            <a:noFill/>
            <a:miter lim="800000"/>
            <a:headEnd/>
            <a:tailEnd/>
          </a:ln>
        </p:spPr>
        <p:txBody>
          <a:bodyPr wrap="none" lIns="0" tIns="0" rIns="0" bIns="0">
            <a:spAutoFit/>
          </a:bodyPr>
          <a:lstStyle/>
          <a:p>
            <a:r>
              <a:rPr lang="en-US" sz="1200" i="1">
                <a:solidFill>
                  <a:srgbClr val="000000"/>
                </a:solidFill>
                <a:latin typeface="Nimbus Roman No9 L"/>
              </a:rPr>
              <a:t>t</a:t>
            </a:r>
            <a:endParaRPr lang="en-US" sz="2400">
              <a:latin typeface="Constantia" pitchFamily="18" charset="0"/>
            </a:endParaRPr>
          </a:p>
        </p:txBody>
      </p:sp>
      <p:sp>
        <p:nvSpPr>
          <p:cNvPr id="91154" name="Rectangle 26"/>
          <p:cNvSpPr>
            <a:spLocks noChangeArrowheads="1"/>
          </p:cNvSpPr>
          <p:nvPr/>
        </p:nvSpPr>
        <p:spPr bwMode="auto">
          <a:xfrm>
            <a:off x="4619625" y="3598863"/>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1</a:t>
            </a:r>
            <a:endParaRPr lang="en-US" sz="2400">
              <a:latin typeface="Constantia" pitchFamily="18" charset="0"/>
            </a:endParaRPr>
          </a:p>
        </p:txBody>
      </p:sp>
      <p:sp>
        <p:nvSpPr>
          <p:cNvPr id="91155" name="Rectangle 27"/>
          <p:cNvSpPr>
            <a:spLocks noChangeArrowheads="1"/>
          </p:cNvSpPr>
          <p:nvPr/>
        </p:nvSpPr>
        <p:spPr bwMode="auto">
          <a:xfrm>
            <a:off x="6704013" y="3532188"/>
            <a:ext cx="42862" cy="182562"/>
          </a:xfrm>
          <a:prstGeom prst="rect">
            <a:avLst/>
          </a:prstGeom>
          <a:noFill/>
          <a:ln w="9525">
            <a:noFill/>
            <a:miter lim="800000"/>
            <a:headEnd/>
            <a:tailEnd/>
          </a:ln>
        </p:spPr>
        <p:txBody>
          <a:bodyPr wrap="none" lIns="0" tIns="0" rIns="0" bIns="0">
            <a:spAutoFit/>
          </a:bodyPr>
          <a:lstStyle/>
          <a:p>
            <a:r>
              <a:rPr lang="en-US" sz="1200" i="1">
                <a:solidFill>
                  <a:srgbClr val="000000"/>
                </a:solidFill>
                <a:latin typeface="Nimbus Roman No9 L"/>
              </a:rPr>
              <a:t>t</a:t>
            </a:r>
            <a:endParaRPr lang="en-US" sz="2400">
              <a:latin typeface="Constantia" pitchFamily="18" charset="0"/>
            </a:endParaRPr>
          </a:p>
        </p:txBody>
      </p:sp>
      <p:sp>
        <p:nvSpPr>
          <p:cNvPr id="91156" name="Rectangle 28"/>
          <p:cNvSpPr>
            <a:spLocks noChangeArrowheads="1"/>
          </p:cNvSpPr>
          <p:nvPr/>
        </p:nvSpPr>
        <p:spPr bwMode="auto">
          <a:xfrm>
            <a:off x="6751638" y="3598863"/>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2</a:t>
            </a:r>
            <a:endParaRPr lang="en-US" sz="2400">
              <a:latin typeface="Constantia" pitchFamily="18" charset="0"/>
            </a:endParaRPr>
          </a:p>
        </p:txBody>
      </p:sp>
      <p:grpSp>
        <p:nvGrpSpPr>
          <p:cNvPr id="91157" name="Group 34"/>
          <p:cNvGrpSpPr>
            <a:grpSpLocks/>
          </p:cNvGrpSpPr>
          <p:nvPr/>
        </p:nvGrpSpPr>
        <p:grpSpPr bwMode="auto">
          <a:xfrm>
            <a:off x="5992813" y="1095375"/>
            <a:ext cx="957262" cy="182563"/>
            <a:chOff x="3873" y="760"/>
            <a:chExt cx="603" cy="115"/>
          </a:xfrm>
        </p:grpSpPr>
        <p:sp>
          <p:nvSpPr>
            <p:cNvPr id="91165" name="Freeform 29"/>
            <p:cNvSpPr>
              <a:spLocks/>
            </p:cNvSpPr>
            <p:nvPr/>
          </p:nvSpPr>
          <p:spPr bwMode="auto">
            <a:xfrm>
              <a:off x="4158" y="821"/>
              <a:ext cx="61" cy="31"/>
            </a:xfrm>
            <a:custGeom>
              <a:avLst/>
              <a:gdLst>
                <a:gd name="T0" fmla="*/ 0 w 6"/>
                <a:gd name="T1" fmla="*/ 31 h 3"/>
                <a:gd name="T2" fmla="*/ 61 w 6"/>
                <a:gd name="T3" fmla="*/ 10 h 3"/>
                <a:gd name="T4" fmla="*/ 0 w 6"/>
                <a:gd name="T5" fmla="*/ 0 h 3"/>
                <a:gd name="T6" fmla="*/ 0 w 6"/>
                <a:gd name="T7" fmla="*/ 10 h 3"/>
                <a:gd name="T8" fmla="*/ 0 w 6"/>
                <a:gd name="T9" fmla="*/ 3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p:spPr>
          <p:txBody>
            <a:bodyPr/>
            <a:lstStyle/>
            <a:p>
              <a:endParaRPr lang="en-US"/>
            </a:p>
          </p:txBody>
        </p:sp>
        <p:sp>
          <p:nvSpPr>
            <p:cNvPr id="91166" name="Freeform 30"/>
            <p:cNvSpPr>
              <a:spLocks/>
            </p:cNvSpPr>
            <p:nvPr/>
          </p:nvSpPr>
          <p:spPr bwMode="auto">
            <a:xfrm>
              <a:off x="4158" y="821"/>
              <a:ext cx="61" cy="31"/>
            </a:xfrm>
            <a:custGeom>
              <a:avLst/>
              <a:gdLst>
                <a:gd name="T0" fmla="*/ 0 w 61"/>
                <a:gd name="T1" fmla="*/ 31 h 31"/>
                <a:gd name="T2" fmla="*/ 61 w 61"/>
                <a:gd name="T3" fmla="*/ 10 h 31"/>
                <a:gd name="T4" fmla="*/ 0 w 61"/>
                <a:gd name="T5" fmla="*/ 0 h 31"/>
                <a:gd name="T6" fmla="*/ 0 w 61"/>
                <a:gd name="T7" fmla="*/ 10 h 31"/>
                <a:gd name="T8" fmla="*/ 0 w 61"/>
                <a:gd name="T9" fmla="*/ 31 h 31"/>
                <a:gd name="T10" fmla="*/ 0 60000 65536"/>
                <a:gd name="T11" fmla="*/ 0 60000 65536"/>
                <a:gd name="T12" fmla="*/ 0 60000 65536"/>
                <a:gd name="T13" fmla="*/ 0 60000 65536"/>
                <a:gd name="T14" fmla="*/ 0 60000 65536"/>
                <a:gd name="T15" fmla="*/ 0 w 61"/>
                <a:gd name="T16" fmla="*/ 0 h 31"/>
                <a:gd name="T17" fmla="*/ 61 w 61"/>
                <a:gd name="T18" fmla="*/ 31 h 31"/>
              </a:gdLst>
              <a:ahLst/>
              <a:cxnLst>
                <a:cxn ang="T10">
                  <a:pos x="T0" y="T1"/>
                </a:cxn>
                <a:cxn ang="T11">
                  <a:pos x="T2" y="T3"/>
                </a:cxn>
                <a:cxn ang="T12">
                  <a:pos x="T4" y="T5"/>
                </a:cxn>
                <a:cxn ang="T13">
                  <a:pos x="T6" y="T7"/>
                </a:cxn>
                <a:cxn ang="T14">
                  <a:pos x="T8" y="T9"/>
                </a:cxn>
              </a:cxnLst>
              <a:rect l="T15" t="T16" r="T17" b="T18"/>
              <a:pathLst>
                <a:path w="61" h="31">
                  <a:moveTo>
                    <a:pt x="0" y="31"/>
                  </a:moveTo>
                  <a:lnTo>
                    <a:pt x="61" y="10"/>
                  </a:lnTo>
                  <a:lnTo>
                    <a:pt x="0" y="0"/>
                  </a:lnTo>
                  <a:lnTo>
                    <a:pt x="0" y="10"/>
                  </a:lnTo>
                  <a:lnTo>
                    <a:pt x="0" y="31"/>
                  </a:lnTo>
                  <a:close/>
                </a:path>
              </a:pathLst>
            </a:custGeom>
            <a:solidFill>
              <a:srgbClr val="000000"/>
            </a:solidFill>
            <a:ln w="0">
              <a:solidFill>
                <a:srgbClr val="000000"/>
              </a:solidFill>
              <a:round/>
              <a:headEnd/>
              <a:tailEnd/>
            </a:ln>
          </p:spPr>
          <p:txBody>
            <a:bodyPr/>
            <a:lstStyle/>
            <a:p>
              <a:endParaRPr lang="en-US"/>
            </a:p>
          </p:txBody>
        </p:sp>
        <p:sp>
          <p:nvSpPr>
            <p:cNvPr id="91167" name="Line 31"/>
            <p:cNvSpPr>
              <a:spLocks noChangeShapeType="1"/>
            </p:cNvSpPr>
            <p:nvPr/>
          </p:nvSpPr>
          <p:spPr bwMode="auto">
            <a:xfrm flipH="1">
              <a:off x="3873" y="831"/>
              <a:ext cx="285" cy="1"/>
            </a:xfrm>
            <a:prstGeom prst="line">
              <a:avLst/>
            </a:prstGeom>
            <a:noFill/>
            <a:ln w="15875">
              <a:solidFill>
                <a:srgbClr val="000000"/>
              </a:solidFill>
              <a:round/>
              <a:headEnd/>
              <a:tailEnd/>
            </a:ln>
          </p:spPr>
          <p:txBody>
            <a:bodyPr/>
            <a:lstStyle/>
            <a:p>
              <a:endParaRPr lang="en-US"/>
            </a:p>
          </p:txBody>
        </p:sp>
        <p:sp>
          <p:nvSpPr>
            <p:cNvPr id="91168" name="Rectangle 32"/>
            <p:cNvSpPr>
              <a:spLocks noChangeArrowheads="1"/>
            </p:cNvSpPr>
            <p:nvPr/>
          </p:nvSpPr>
          <p:spPr bwMode="auto">
            <a:xfrm>
              <a:off x="4270" y="760"/>
              <a:ext cx="5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91169" name="Rectangle 33"/>
            <p:cNvSpPr>
              <a:spLocks noChangeArrowheads="1"/>
            </p:cNvSpPr>
            <p:nvPr/>
          </p:nvSpPr>
          <p:spPr bwMode="auto">
            <a:xfrm>
              <a:off x="4331" y="760"/>
              <a:ext cx="14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ime</a:t>
              </a:r>
              <a:endParaRPr lang="en-US" sz="2400">
                <a:latin typeface="Constantia" pitchFamily="18" charset="0"/>
              </a:endParaRPr>
            </a:p>
          </p:txBody>
        </p:sp>
      </p:grpSp>
      <p:sp>
        <p:nvSpPr>
          <p:cNvPr id="91158" name="Text Box 38"/>
          <p:cNvSpPr txBox="1">
            <a:spLocks noChangeArrowheads="1"/>
          </p:cNvSpPr>
          <p:nvPr/>
        </p:nvSpPr>
        <p:spPr bwMode="auto">
          <a:xfrm>
            <a:off x="461963" y="3940175"/>
            <a:ext cx="2066925" cy="1323975"/>
          </a:xfrm>
          <a:prstGeom prst="rect">
            <a:avLst/>
          </a:prstGeom>
          <a:solidFill>
            <a:srgbClr val="DDDDDD"/>
          </a:solidFill>
          <a:ln w="12700">
            <a:noFill/>
            <a:miter lim="800000"/>
            <a:headEnd/>
            <a:tailEnd/>
          </a:ln>
        </p:spPr>
        <p:txBody>
          <a:bodyPr wrap="none">
            <a:spAutoFit/>
          </a:bodyPr>
          <a:lstStyle/>
          <a:p>
            <a:pPr algn="ctr"/>
            <a:r>
              <a:rPr lang="en-US" sz="1600">
                <a:latin typeface="Candara" pitchFamily="34" charset="0"/>
              </a:rPr>
              <a:t>Master places the </a:t>
            </a:r>
          </a:p>
          <a:p>
            <a:pPr algn="ctr"/>
            <a:r>
              <a:rPr lang="en-US" sz="1600">
                <a:latin typeface="Candara" pitchFamily="34" charset="0"/>
              </a:rPr>
              <a:t>device address and </a:t>
            </a:r>
          </a:p>
          <a:p>
            <a:pPr algn="ctr"/>
            <a:r>
              <a:rPr lang="en-US" sz="1600">
                <a:latin typeface="Candara" pitchFamily="34" charset="0"/>
              </a:rPr>
              <a:t>command on the bus,</a:t>
            </a:r>
          </a:p>
          <a:p>
            <a:pPr algn="ctr"/>
            <a:r>
              <a:rPr lang="en-US" sz="1600">
                <a:latin typeface="Candara" pitchFamily="34" charset="0"/>
              </a:rPr>
              <a:t>and indicates that</a:t>
            </a:r>
          </a:p>
          <a:p>
            <a:pPr algn="ctr"/>
            <a:r>
              <a:rPr lang="en-US" sz="1600">
                <a:latin typeface="Candara" pitchFamily="34" charset="0"/>
              </a:rPr>
              <a:t>it is a Read operation.</a:t>
            </a:r>
          </a:p>
        </p:txBody>
      </p:sp>
      <p:sp>
        <p:nvSpPr>
          <p:cNvPr id="91159" name="Text Box 39"/>
          <p:cNvSpPr txBox="1">
            <a:spLocks noChangeArrowheads="1"/>
          </p:cNvSpPr>
          <p:nvPr/>
        </p:nvSpPr>
        <p:spPr bwMode="auto">
          <a:xfrm>
            <a:off x="3384550" y="4184650"/>
            <a:ext cx="2179638" cy="584200"/>
          </a:xfrm>
          <a:prstGeom prst="rect">
            <a:avLst/>
          </a:prstGeom>
          <a:solidFill>
            <a:srgbClr val="DDDDDD"/>
          </a:solidFill>
          <a:ln w="12700">
            <a:noFill/>
            <a:miter lim="800000"/>
            <a:headEnd/>
            <a:tailEnd/>
          </a:ln>
        </p:spPr>
        <p:txBody>
          <a:bodyPr wrap="none">
            <a:spAutoFit/>
          </a:bodyPr>
          <a:lstStyle/>
          <a:p>
            <a:pPr algn="ctr"/>
            <a:r>
              <a:rPr lang="en-US" sz="1600" dirty="0">
                <a:latin typeface="Candara" pitchFamily="34" charset="0"/>
              </a:rPr>
              <a:t>Addressed slave places</a:t>
            </a:r>
          </a:p>
          <a:p>
            <a:pPr algn="ctr"/>
            <a:r>
              <a:rPr lang="en-US" sz="1600" dirty="0">
                <a:latin typeface="Candara" pitchFamily="34" charset="0"/>
              </a:rPr>
              <a:t>data on the data lines</a:t>
            </a:r>
          </a:p>
        </p:txBody>
      </p:sp>
      <p:sp>
        <p:nvSpPr>
          <p:cNvPr id="91160" name="Text Box 41"/>
          <p:cNvSpPr txBox="1">
            <a:spLocks noChangeArrowheads="1"/>
          </p:cNvSpPr>
          <p:nvPr/>
        </p:nvSpPr>
        <p:spPr bwMode="auto">
          <a:xfrm>
            <a:off x="6089650" y="4468813"/>
            <a:ext cx="2473325" cy="1077912"/>
          </a:xfrm>
          <a:prstGeom prst="rect">
            <a:avLst/>
          </a:prstGeom>
          <a:solidFill>
            <a:srgbClr val="DDDDDD"/>
          </a:solidFill>
          <a:ln w="12700">
            <a:noFill/>
            <a:miter lim="800000"/>
            <a:headEnd/>
            <a:tailEnd/>
          </a:ln>
        </p:spPr>
        <p:txBody>
          <a:bodyPr wrap="none">
            <a:spAutoFit/>
          </a:bodyPr>
          <a:lstStyle/>
          <a:p>
            <a:pPr algn="ctr"/>
            <a:r>
              <a:rPr lang="en-US" sz="1600">
                <a:latin typeface="Candara" pitchFamily="34" charset="0"/>
              </a:rPr>
              <a:t>Master “strobes” the data</a:t>
            </a:r>
          </a:p>
          <a:p>
            <a:pPr algn="ctr"/>
            <a:r>
              <a:rPr lang="en-US" sz="1600">
                <a:latin typeface="Candara" pitchFamily="34" charset="0"/>
              </a:rPr>
              <a:t>on the data lines into its</a:t>
            </a:r>
          </a:p>
          <a:p>
            <a:pPr algn="ctr"/>
            <a:r>
              <a:rPr lang="en-US" sz="1600">
                <a:latin typeface="Candara" pitchFamily="34" charset="0"/>
              </a:rPr>
              <a:t>input buffer, for a Read</a:t>
            </a:r>
          </a:p>
          <a:p>
            <a:pPr algn="ctr"/>
            <a:r>
              <a:rPr lang="en-US" sz="1600">
                <a:latin typeface="Candara" pitchFamily="34" charset="0"/>
              </a:rPr>
              <a:t>operation.</a:t>
            </a:r>
          </a:p>
        </p:txBody>
      </p:sp>
      <p:sp>
        <p:nvSpPr>
          <p:cNvPr id="91161" name="Freeform 42"/>
          <p:cNvSpPr>
            <a:spLocks/>
          </p:cNvSpPr>
          <p:nvPr/>
        </p:nvSpPr>
        <p:spPr bwMode="auto">
          <a:xfrm>
            <a:off x="1481138" y="3732213"/>
            <a:ext cx="1200150" cy="200025"/>
          </a:xfrm>
          <a:custGeom>
            <a:avLst/>
            <a:gdLst>
              <a:gd name="T0" fmla="*/ 0 w 756"/>
              <a:gd name="T1" fmla="*/ 200025 h 126"/>
              <a:gd name="T2" fmla="*/ 706437 w 756"/>
              <a:gd name="T3" fmla="*/ 11113 h 126"/>
              <a:gd name="T4" fmla="*/ 1200150 w 756"/>
              <a:gd name="T5" fmla="*/ 128588 h 126"/>
              <a:gd name="T6" fmla="*/ 0 60000 65536"/>
              <a:gd name="T7" fmla="*/ 0 60000 65536"/>
              <a:gd name="T8" fmla="*/ 0 60000 65536"/>
              <a:gd name="T9" fmla="*/ 0 w 756"/>
              <a:gd name="T10" fmla="*/ 0 h 126"/>
              <a:gd name="T11" fmla="*/ 756 w 756"/>
              <a:gd name="T12" fmla="*/ 126 h 126"/>
            </a:gdLst>
            <a:ahLst/>
            <a:cxnLst>
              <a:cxn ang="T6">
                <a:pos x="T0" y="T1"/>
              </a:cxn>
              <a:cxn ang="T7">
                <a:pos x="T2" y="T3"/>
              </a:cxn>
              <a:cxn ang="T8">
                <a:pos x="T4" y="T5"/>
              </a:cxn>
            </a:cxnLst>
            <a:rect l="T9" t="T10" r="T11" b="T12"/>
            <a:pathLst>
              <a:path w="756" h="126">
                <a:moveTo>
                  <a:pt x="0" y="126"/>
                </a:moveTo>
                <a:cubicBezTo>
                  <a:pt x="159" y="70"/>
                  <a:pt x="319" y="14"/>
                  <a:pt x="445" y="7"/>
                </a:cubicBezTo>
                <a:cubicBezTo>
                  <a:pt x="571" y="0"/>
                  <a:pt x="663" y="40"/>
                  <a:pt x="756" y="81"/>
                </a:cubicBezTo>
              </a:path>
            </a:pathLst>
          </a:custGeom>
          <a:noFill/>
          <a:ln w="19050">
            <a:solidFill>
              <a:srgbClr val="CC3300"/>
            </a:solidFill>
            <a:round/>
            <a:headEnd/>
            <a:tailEnd type="triangle" w="sm" len="med"/>
          </a:ln>
        </p:spPr>
        <p:txBody>
          <a:bodyPr wrap="none" anchor="ctr"/>
          <a:lstStyle/>
          <a:p>
            <a:endParaRPr lang="en-US"/>
          </a:p>
        </p:txBody>
      </p:sp>
      <p:sp>
        <p:nvSpPr>
          <p:cNvPr id="91162" name="Freeform 43"/>
          <p:cNvSpPr>
            <a:spLocks/>
          </p:cNvSpPr>
          <p:nvPr/>
        </p:nvSpPr>
        <p:spPr bwMode="auto">
          <a:xfrm>
            <a:off x="3892550" y="3425825"/>
            <a:ext cx="728663" cy="765175"/>
          </a:xfrm>
          <a:custGeom>
            <a:avLst/>
            <a:gdLst>
              <a:gd name="T0" fmla="*/ 0 w 459"/>
              <a:gd name="T1" fmla="*/ 765175 h 482"/>
              <a:gd name="T2" fmla="*/ 304800 w 459"/>
              <a:gd name="T3" fmla="*/ 141288 h 482"/>
              <a:gd name="T4" fmla="*/ 728663 w 459"/>
              <a:gd name="T5" fmla="*/ 0 h 482"/>
              <a:gd name="T6" fmla="*/ 0 60000 65536"/>
              <a:gd name="T7" fmla="*/ 0 60000 65536"/>
              <a:gd name="T8" fmla="*/ 0 60000 65536"/>
              <a:gd name="T9" fmla="*/ 0 w 459"/>
              <a:gd name="T10" fmla="*/ 0 h 482"/>
              <a:gd name="T11" fmla="*/ 459 w 459"/>
              <a:gd name="T12" fmla="*/ 482 h 482"/>
            </a:gdLst>
            <a:ahLst/>
            <a:cxnLst>
              <a:cxn ang="T6">
                <a:pos x="T0" y="T1"/>
              </a:cxn>
              <a:cxn ang="T7">
                <a:pos x="T2" y="T3"/>
              </a:cxn>
              <a:cxn ang="T8">
                <a:pos x="T4" y="T5"/>
              </a:cxn>
            </a:cxnLst>
            <a:rect l="T9" t="T10" r="T11" b="T12"/>
            <a:pathLst>
              <a:path w="459" h="482">
                <a:moveTo>
                  <a:pt x="0" y="482"/>
                </a:moveTo>
                <a:cubicBezTo>
                  <a:pt x="58" y="325"/>
                  <a:pt x="116" y="169"/>
                  <a:pt x="192" y="89"/>
                </a:cubicBezTo>
                <a:cubicBezTo>
                  <a:pt x="268" y="9"/>
                  <a:pt x="414" y="15"/>
                  <a:pt x="459" y="0"/>
                </a:cubicBezTo>
              </a:path>
            </a:pathLst>
          </a:custGeom>
          <a:noFill/>
          <a:ln w="19050">
            <a:solidFill>
              <a:srgbClr val="CC3300"/>
            </a:solidFill>
            <a:round/>
            <a:headEnd/>
            <a:tailEnd type="triangle" w="sm" len="med"/>
          </a:ln>
        </p:spPr>
        <p:txBody>
          <a:bodyPr wrap="none" anchor="ctr"/>
          <a:lstStyle/>
          <a:p>
            <a:endParaRPr lang="en-US"/>
          </a:p>
        </p:txBody>
      </p:sp>
      <p:sp>
        <p:nvSpPr>
          <p:cNvPr id="91163" name="Freeform 44"/>
          <p:cNvSpPr>
            <a:spLocks/>
          </p:cNvSpPr>
          <p:nvPr/>
        </p:nvSpPr>
        <p:spPr bwMode="auto">
          <a:xfrm>
            <a:off x="6619875" y="3719513"/>
            <a:ext cx="776288" cy="752475"/>
          </a:xfrm>
          <a:custGeom>
            <a:avLst/>
            <a:gdLst>
              <a:gd name="T0" fmla="*/ 776288 w 489"/>
              <a:gd name="T1" fmla="*/ 752475 h 474"/>
              <a:gd name="T2" fmla="*/ 293688 w 489"/>
              <a:gd name="T3" fmla="*/ 106363 h 474"/>
              <a:gd name="T4" fmla="*/ 0 w 489"/>
              <a:gd name="T5" fmla="*/ 117475 h 474"/>
              <a:gd name="T6" fmla="*/ 0 60000 65536"/>
              <a:gd name="T7" fmla="*/ 0 60000 65536"/>
              <a:gd name="T8" fmla="*/ 0 60000 65536"/>
              <a:gd name="T9" fmla="*/ 0 w 489"/>
              <a:gd name="T10" fmla="*/ 0 h 474"/>
              <a:gd name="T11" fmla="*/ 489 w 489"/>
              <a:gd name="T12" fmla="*/ 474 h 474"/>
            </a:gdLst>
            <a:ahLst/>
            <a:cxnLst>
              <a:cxn ang="T6">
                <a:pos x="T0" y="T1"/>
              </a:cxn>
              <a:cxn ang="T7">
                <a:pos x="T2" y="T3"/>
              </a:cxn>
              <a:cxn ang="T8">
                <a:pos x="T4" y="T5"/>
              </a:cxn>
            </a:cxnLst>
            <a:rect l="T9" t="T10" r="T11" b="T12"/>
            <a:pathLst>
              <a:path w="489" h="474">
                <a:moveTo>
                  <a:pt x="489" y="474"/>
                </a:moveTo>
                <a:cubicBezTo>
                  <a:pt x="377" y="304"/>
                  <a:pt x="266" y="134"/>
                  <a:pt x="185" y="67"/>
                </a:cubicBezTo>
                <a:cubicBezTo>
                  <a:pt x="104" y="0"/>
                  <a:pt x="52" y="37"/>
                  <a:pt x="0" y="74"/>
                </a:cubicBezTo>
              </a:path>
            </a:pathLst>
          </a:custGeom>
          <a:noFill/>
          <a:ln w="19050">
            <a:solidFill>
              <a:srgbClr val="CC3300"/>
            </a:solidFill>
            <a:round/>
            <a:headEnd/>
            <a:tailEnd type="triangle" w="sm" len="med"/>
          </a:ln>
        </p:spPr>
        <p:txBody>
          <a:bodyPr wrap="none" anchor="ctr"/>
          <a:lstStyle/>
          <a:p>
            <a:endParaRPr lang="en-US"/>
          </a:p>
        </p:txBody>
      </p:sp>
      <p:sp>
        <p:nvSpPr>
          <p:cNvPr id="41" name="TextBox 40"/>
          <p:cNvSpPr txBox="1"/>
          <p:nvPr/>
        </p:nvSpPr>
        <p:spPr>
          <a:xfrm>
            <a:off x="1447800" y="5638800"/>
            <a:ext cx="6477000" cy="369332"/>
          </a:xfrm>
          <a:prstGeom prst="rect">
            <a:avLst/>
          </a:prstGeom>
          <a:noFill/>
        </p:spPr>
        <p:txBody>
          <a:bodyPr wrap="square" rtlCol="0">
            <a:spAutoFit/>
          </a:bodyPr>
          <a:lstStyle/>
          <a:p>
            <a:r>
              <a:rPr lang="en-US" dirty="0" smtClean="0"/>
              <a:t>Figure: Timing of an input transfer on a synchronous bus.</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smtClean="0"/>
              <a:t>Synchronous bus (contd..)</a:t>
            </a:r>
          </a:p>
        </p:txBody>
      </p:sp>
      <p:sp>
        <p:nvSpPr>
          <p:cNvPr id="92162" name="Rectangle 3"/>
          <p:cNvSpPr>
            <a:spLocks noGrp="1" noChangeArrowheads="1"/>
          </p:cNvSpPr>
          <p:nvPr>
            <p:ph type="body" idx="1"/>
          </p:nvPr>
        </p:nvSpPr>
        <p:spPr/>
        <p:txBody>
          <a:bodyPr/>
          <a:lstStyle/>
          <a:p>
            <a:r>
              <a:rPr lang="en-US" smtClean="0">
                <a:solidFill>
                  <a:schemeClr val="accent2"/>
                </a:solidFill>
              </a:rPr>
              <a:t>Once the master places the device address and command on the bus, it takes time for this information to propagate to the devices:</a:t>
            </a:r>
          </a:p>
          <a:p>
            <a:pPr lvl="1"/>
            <a:r>
              <a:rPr lang="en-US" sz="1800" smtClean="0"/>
              <a:t>This time depends on the physical and electrical characteristics of the bus.</a:t>
            </a:r>
          </a:p>
          <a:p>
            <a:r>
              <a:rPr lang="en-US" smtClean="0">
                <a:solidFill>
                  <a:schemeClr val="accent2"/>
                </a:solidFill>
              </a:rPr>
              <a:t>Also, all the devices have to be given enough time to decode the address and control signals, so that the addressed slave can place data on the bus.</a:t>
            </a:r>
            <a:endParaRPr lang="en-US" smtClean="0"/>
          </a:p>
          <a:p>
            <a:r>
              <a:rPr lang="en-US" smtClean="0">
                <a:solidFill>
                  <a:srgbClr val="CC3300"/>
                </a:solidFill>
              </a:rPr>
              <a:t>Width of the pulse </a:t>
            </a:r>
            <a:r>
              <a:rPr lang="en-US" i="1" smtClean="0">
                <a:solidFill>
                  <a:srgbClr val="CC3300"/>
                </a:solidFill>
                <a:latin typeface="Times New Roman" pitchFamily="18" charset="0"/>
              </a:rPr>
              <a:t>t</a:t>
            </a:r>
            <a:r>
              <a:rPr lang="en-US" i="1" baseline="-25000" smtClean="0">
                <a:solidFill>
                  <a:srgbClr val="CC3300"/>
                </a:solidFill>
                <a:latin typeface="Times New Roman" pitchFamily="18" charset="0"/>
              </a:rPr>
              <a:t>1</a:t>
            </a:r>
            <a:r>
              <a:rPr lang="en-US" i="1" smtClean="0">
                <a:solidFill>
                  <a:srgbClr val="CC3300"/>
                </a:solidFill>
                <a:latin typeface="Times New Roman" pitchFamily="18" charset="0"/>
              </a:rPr>
              <a:t> - t</a:t>
            </a:r>
            <a:r>
              <a:rPr lang="en-US" i="1" baseline="-25000" smtClean="0">
                <a:solidFill>
                  <a:srgbClr val="CC3300"/>
                </a:solidFill>
                <a:latin typeface="Times New Roman" pitchFamily="18" charset="0"/>
              </a:rPr>
              <a:t>0</a:t>
            </a:r>
            <a:r>
              <a:rPr lang="en-US" smtClean="0">
                <a:solidFill>
                  <a:srgbClr val="CC3300"/>
                </a:solidFill>
              </a:rPr>
              <a:t> depends on:</a:t>
            </a:r>
          </a:p>
          <a:p>
            <a:pPr lvl="1"/>
            <a:r>
              <a:rPr lang="en-US" sz="1800" smtClean="0">
                <a:solidFill>
                  <a:srgbClr val="CC3300"/>
                </a:solidFill>
              </a:rPr>
              <a:t>Maximum propagation delay between two devices connected to the bus. </a:t>
            </a:r>
          </a:p>
          <a:p>
            <a:pPr lvl="1"/>
            <a:r>
              <a:rPr lang="en-US" sz="1800" smtClean="0">
                <a:solidFill>
                  <a:srgbClr val="CC3300"/>
                </a:solidFill>
              </a:rPr>
              <a:t>Time taken by all the devices to decode the address and control signals, so that the addressed slave can respond at time </a:t>
            </a:r>
            <a:r>
              <a:rPr lang="en-US" sz="1800" i="1" smtClean="0">
                <a:solidFill>
                  <a:srgbClr val="CC3300"/>
                </a:solidFill>
                <a:latin typeface="Times New Roman" pitchFamily="18" charset="0"/>
              </a:rPr>
              <a:t>t</a:t>
            </a:r>
            <a:r>
              <a:rPr lang="en-US" sz="1800" i="1" baseline="-25000" smtClean="0">
                <a:solidFill>
                  <a:srgbClr val="CC3300"/>
                </a:solidFill>
                <a:latin typeface="Times New Roman" pitchFamily="18" charset="0"/>
              </a:rPr>
              <a:t>1</a:t>
            </a:r>
            <a:r>
              <a:rPr lang="en-US" sz="1800" smtClean="0">
                <a:solidFill>
                  <a:srgbClr val="CC3300"/>
                </a:solidFill>
              </a:rPr>
              <a:t>.</a:t>
            </a:r>
            <a:endParaRPr lang="en-US" sz="18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457200" y="0"/>
            <a:ext cx="8229600" cy="1143000"/>
          </a:xfrm>
        </p:spPr>
        <p:txBody>
          <a:bodyPr/>
          <a:lstStyle/>
          <a:p>
            <a:r>
              <a:rPr lang="en-US" sz="4000" dirty="0" smtClean="0"/>
              <a:t>Synchronous bus (contd..)</a:t>
            </a:r>
          </a:p>
        </p:txBody>
      </p:sp>
      <p:sp>
        <p:nvSpPr>
          <p:cNvPr id="93186" name="Rectangle 3"/>
          <p:cNvSpPr>
            <a:spLocks noGrp="1" noChangeArrowheads="1"/>
          </p:cNvSpPr>
          <p:nvPr>
            <p:ph type="body" idx="1"/>
          </p:nvPr>
        </p:nvSpPr>
        <p:spPr>
          <a:xfrm>
            <a:off x="457200" y="1219200"/>
            <a:ext cx="8229600" cy="4343400"/>
          </a:xfrm>
        </p:spPr>
        <p:txBody>
          <a:bodyPr/>
          <a:lstStyle/>
          <a:p>
            <a:r>
              <a:rPr lang="en-US" dirty="0" smtClean="0">
                <a:solidFill>
                  <a:schemeClr val="accent2"/>
                </a:solidFill>
              </a:rPr>
              <a:t>At the end of the clock cycle, at time </a:t>
            </a:r>
            <a:r>
              <a:rPr lang="en-US" i="1" dirty="0" smtClean="0">
                <a:solidFill>
                  <a:schemeClr val="accent2"/>
                </a:solidFill>
                <a:latin typeface="Times New Roman" pitchFamily="18" charset="0"/>
              </a:rPr>
              <a:t>t</a:t>
            </a:r>
            <a:r>
              <a:rPr lang="en-US" i="1" baseline="-25000" dirty="0" smtClean="0">
                <a:solidFill>
                  <a:schemeClr val="accent2"/>
                </a:solidFill>
                <a:latin typeface="Times New Roman" pitchFamily="18" charset="0"/>
              </a:rPr>
              <a:t>2</a:t>
            </a:r>
            <a:r>
              <a:rPr lang="en-US" dirty="0" smtClean="0">
                <a:solidFill>
                  <a:schemeClr val="accent2"/>
                </a:solidFill>
              </a:rPr>
              <a:t>, the master strobes the data on the data lines into its input buffer if it’s a Read operation.</a:t>
            </a:r>
          </a:p>
          <a:p>
            <a:pPr lvl="1"/>
            <a:r>
              <a:rPr lang="en-US" sz="1800" dirty="0" smtClean="0"/>
              <a:t>“Strobe” means to capture the values of the data and store them into a buffer.</a:t>
            </a:r>
          </a:p>
          <a:p>
            <a:r>
              <a:rPr lang="en-US" dirty="0" smtClean="0">
                <a:solidFill>
                  <a:schemeClr val="accent2"/>
                </a:solidFill>
              </a:rPr>
              <a:t>When data are to be loaded into a storage buffer register, the data should be available for a period longer than the setup time of the device.</a:t>
            </a:r>
          </a:p>
          <a:p>
            <a:r>
              <a:rPr lang="en-US" dirty="0" smtClean="0">
                <a:solidFill>
                  <a:srgbClr val="CC3300"/>
                </a:solidFill>
              </a:rPr>
              <a:t>Width of the pulse </a:t>
            </a:r>
            <a:r>
              <a:rPr lang="en-US" i="1" dirty="0" smtClean="0">
                <a:solidFill>
                  <a:srgbClr val="CC3300"/>
                </a:solidFill>
                <a:latin typeface="Times New Roman" pitchFamily="18" charset="0"/>
              </a:rPr>
              <a:t>t</a:t>
            </a:r>
            <a:r>
              <a:rPr lang="en-US" i="1" baseline="-25000" dirty="0" smtClean="0">
                <a:solidFill>
                  <a:srgbClr val="CC3300"/>
                </a:solidFill>
                <a:latin typeface="Times New Roman" pitchFamily="18" charset="0"/>
              </a:rPr>
              <a:t>2 </a:t>
            </a:r>
            <a:r>
              <a:rPr lang="en-US" i="1" dirty="0" smtClean="0">
                <a:solidFill>
                  <a:srgbClr val="CC3300"/>
                </a:solidFill>
                <a:latin typeface="Times New Roman" pitchFamily="18" charset="0"/>
              </a:rPr>
              <a:t>- t</a:t>
            </a:r>
            <a:r>
              <a:rPr lang="en-US" i="1" baseline="-25000" dirty="0" smtClean="0">
                <a:solidFill>
                  <a:srgbClr val="CC3300"/>
                </a:solidFill>
                <a:latin typeface="Times New Roman" pitchFamily="18" charset="0"/>
              </a:rPr>
              <a:t>1</a:t>
            </a:r>
            <a:r>
              <a:rPr lang="en-US" dirty="0" smtClean="0">
                <a:solidFill>
                  <a:srgbClr val="CC3300"/>
                </a:solidFill>
              </a:rPr>
              <a:t> should be longer than:</a:t>
            </a:r>
          </a:p>
          <a:p>
            <a:pPr lvl="1"/>
            <a:r>
              <a:rPr lang="en-US" sz="1800" dirty="0" smtClean="0">
                <a:solidFill>
                  <a:srgbClr val="CC3300"/>
                </a:solidFill>
              </a:rPr>
              <a:t>Maximum propagation time of the bus plus</a:t>
            </a:r>
          </a:p>
          <a:p>
            <a:pPr lvl="1"/>
            <a:r>
              <a:rPr lang="en-US" sz="1800" dirty="0" smtClean="0">
                <a:solidFill>
                  <a:srgbClr val="CC3300"/>
                </a:solidFill>
              </a:rPr>
              <a:t>Set up time of the input buffer register of the master.</a:t>
            </a:r>
          </a:p>
        </p:txBody>
      </p:sp>
      <p:sp>
        <p:nvSpPr>
          <p:cNvPr id="4" name="Text Box 45"/>
          <p:cNvSpPr txBox="1">
            <a:spLocks noChangeArrowheads="1"/>
          </p:cNvSpPr>
          <p:nvPr/>
        </p:nvSpPr>
        <p:spPr bwMode="auto">
          <a:xfrm>
            <a:off x="457200" y="5562600"/>
            <a:ext cx="8077200" cy="923330"/>
          </a:xfrm>
          <a:prstGeom prst="rect">
            <a:avLst/>
          </a:prstGeom>
          <a:noFill/>
          <a:ln w="12700">
            <a:noFill/>
            <a:miter lim="800000"/>
            <a:headEnd/>
            <a:tailEnd/>
          </a:ln>
        </p:spPr>
        <p:txBody>
          <a:bodyPr wrap="square">
            <a:spAutoFit/>
          </a:bodyPr>
          <a:lstStyle/>
          <a:p>
            <a:pPr>
              <a:buFontTx/>
              <a:buChar char="•"/>
            </a:pPr>
            <a:r>
              <a:rPr lang="en-US" i="1" dirty="0">
                <a:latin typeface="Constantia" pitchFamily="18" charset="0"/>
              </a:rPr>
              <a:t>In case of a Write operation, the master places the data on the bus along with the </a:t>
            </a:r>
          </a:p>
          <a:p>
            <a:r>
              <a:rPr lang="en-US" i="1" dirty="0">
                <a:latin typeface="Constantia" pitchFamily="18" charset="0"/>
              </a:rPr>
              <a:t> address and commands at time t</a:t>
            </a:r>
            <a:r>
              <a:rPr lang="en-US" i="1" baseline="-25000" dirty="0">
                <a:latin typeface="Constantia" pitchFamily="18" charset="0"/>
              </a:rPr>
              <a:t>0</a:t>
            </a:r>
            <a:r>
              <a:rPr lang="en-US" i="1" dirty="0">
                <a:latin typeface="Constantia" pitchFamily="18" charset="0"/>
              </a:rPr>
              <a:t>.</a:t>
            </a:r>
          </a:p>
          <a:p>
            <a:pPr>
              <a:buFontTx/>
              <a:buChar char="•"/>
            </a:pPr>
            <a:r>
              <a:rPr lang="en-US" i="1" dirty="0">
                <a:latin typeface="Constantia" pitchFamily="18" charset="0"/>
              </a:rPr>
              <a:t>The slave strobes the data into its input buffer at time t</a:t>
            </a:r>
            <a:r>
              <a:rPr lang="en-US" i="1" baseline="-25000" dirty="0">
                <a:latin typeface="Constantia" pitchFamily="18" charset="0"/>
              </a:rPr>
              <a:t>2</a:t>
            </a:r>
            <a:r>
              <a:rPr lang="en-US" i="1" dirty="0">
                <a:latin typeface="Constantia" pitchFamily="18"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381000"/>
            <a:ext cx="8305800" cy="780288"/>
          </a:xfrm>
        </p:spPr>
        <p:txBody>
          <a:bodyPr>
            <a:normAutofit fontScale="90000"/>
          </a:bodyPr>
          <a:lstStyle/>
          <a:p>
            <a:pPr fontAlgn="auto">
              <a:spcAft>
                <a:spcPts val="0"/>
              </a:spcAft>
              <a:defRPr/>
            </a:pPr>
            <a:r>
              <a:rPr lang="en-US" dirty="0" smtClean="0"/>
              <a:t>Synchronous bus (contd..)</a:t>
            </a:r>
          </a:p>
        </p:txBody>
      </p:sp>
      <p:sp>
        <p:nvSpPr>
          <p:cNvPr id="94210" name="Line 4"/>
          <p:cNvSpPr>
            <a:spLocks noChangeShapeType="1"/>
          </p:cNvSpPr>
          <p:nvPr/>
        </p:nvSpPr>
        <p:spPr bwMode="auto">
          <a:xfrm flipV="1">
            <a:off x="6394450" y="1654175"/>
            <a:ext cx="1588" cy="3114675"/>
          </a:xfrm>
          <a:prstGeom prst="line">
            <a:avLst/>
          </a:prstGeom>
          <a:noFill/>
          <a:ln w="14288">
            <a:solidFill>
              <a:srgbClr val="000000"/>
            </a:solidFill>
            <a:round/>
            <a:headEnd/>
            <a:tailEnd/>
          </a:ln>
        </p:spPr>
        <p:txBody>
          <a:bodyPr/>
          <a:lstStyle/>
          <a:p>
            <a:endParaRPr lang="en-US"/>
          </a:p>
        </p:txBody>
      </p:sp>
      <p:sp>
        <p:nvSpPr>
          <p:cNvPr id="94211" name="Line 5"/>
          <p:cNvSpPr>
            <a:spLocks noChangeShapeType="1"/>
          </p:cNvSpPr>
          <p:nvPr/>
        </p:nvSpPr>
        <p:spPr bwMode="auto">
          <a:xfrm flipV="1">
            <a:off x="3398838" y="1654175"/>
            <a:ext cx="1587" cy="3114675"/>
          </a:xfrm>
          <a:prstGeom prst="line">
            <a:avLst/>
          </a:prstGeom>
          <a:noFill/>
          <a:ln w="14288">
            <a:solidFill>
              <a:srgbClr val="000000"/>
            </a:solidFill>
            <a:round/>
            <a:headEnd/>
            <a:tailEnd/>
          </a:ln>
        </p:spPr>
        <p:txBody>
          <a:bodyPr/>
          <a:lstStyle/>
          <a:p>
            <a:endParaRPr lang="en-US"/>
          </a:p>
        </p:txBody>
      </p:sp>
      <p:sp>
        <p:nvSpPr>
          <p:cNvPr id="94212" name="Line 6"/>
          <p:cNvSpPr>
            <a:spLocks noChangeShapeType="1"/>
          </p:cNvSpPr>
          <p:nvPr/>
        </p:nvSpPr>
        <p:spPr bwMode="auto">
          <a:xfrm flipV="1">
            <a:off x="4889500" y="1654175"/>
            <a:ext cx="1588" cy="3114675"/>
          </a:xfrm>
          <a:prstGeom prst="line">
            <a:avLst/>
          </a:prstGeom>
          <a:noFill/>
          <a:ln w="14288">
            <a:solidFill>
              <a:srgbClr val="000000"/>
            </a:solidFill>
            <a:round/>
            <a:headEnd/>
            <a:tailEnd/>
          </a:ln>
        </p:spPr>
        <p:txBody>
          <a:bodyPr/>
          <a:lstStyle/>
          <a:p>
            <a:endParaRPr lang="en-US"/>
          </a:p>
        </p:txBody>
      </p:sp>
      <p:sp>
        <p:nvSpPr>
          <p:cNvPr id="94213" name="Rectangle 7"/>
          <p:cNvSpPr>
            <a:spLocks noChangeArrowheads="1"/>
          </p:cNvSpPr>
          <p:nvPr/>
        </p:nvSpPr>
        <p:spPr bwMode="auto">
          <a:xfrm>
            <a:off x="2698750" y="4276725"/>
            <a:ext cx="2635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Data</a:t>
            </a:r>
            <a:endParaRPr lang="en-US" sz="2400">
              <a:latin typeface="Constantia" pitchFamily="18" charset="0"/>
            </a:endParaRPr>
          </a:p>
        </p:txBody>
      </p:sp>
      <p:sp>
        <p:nvSpPr>
          <p:cNvPr id="94214" name="Rectangle 8"/>
          <p:cNvSpPr>
            <a:spLocks noChangeArrowheads="1"/>
          </p:cNvSpPr>
          <p:nvPr/>
        </p:nvSpPr>
        <p:spPr bwMode="auto">
          <a:xfrm>
            <a:off x="2430463" y="1357313"/>
            <a:ext cx="55403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Bus clock</a:t>
            </a:r>
            <a:endParaRPr lang="en-US" sz="2400">
              <a:latin typeface="Constantia" pitchFamily="18" charset="0"/>
            </a:endParaRPr>
          </a:p>
        </p:txBody>
      </p:sp>
      <p:sp>
        <p:nvSpPr>
          <p:cNvPr id="94215" name="Rectangle 9"/>
          <p:cNvSpPr>
            <a:spLocks noChangeArrowheads="1"/>
          </p:cNvSpPr>
          <p:nvPr/>
        </p:nvSpPr>
        <p:spPr bwMode="auto">
          <a:xfrm>
            <a:off x="2430463" y="2190750"/>
            <a:ext cx="5492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command</a:t>
            </a:r>
            <a:endParaRPr lang="en-US" sz="2400">
              <a:latin typeface="Constantia" pitchFamily="18" charset="0"/>
            </a:endParaRPr>
          </a:p>
        </p:txBody>
      </p:sp>
      <p:sp>
        <p:nvSpPr>
          <p:cNvPr id="94216" name="Rectangle 10"/>
          <p:cNvSpPr>
            <a:spLocks noChangeArrowheads="1"/>
          </p:cNvSpPr>
          <p:nvPr/>
        </p:nvSpPr>
        <p:spPr bwMode="auto">
          <a:xfrm>
            <a:off x="2297113" y="2041525"/>
            <a:ext cx="69373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Address and</a:t>
            </a:r>
            <a:endParaRPr lang="en-US" sz="2400">
              <a:latin typeface="Constantia" pitchFamily="18" charset="0"/>
            </a:endParaRPr>
          </a:p>
        </p:txBody>
      </p:sp>
      <p:sp>
        <p:nvSpPr>
          <p:cNvPr id="94217" name="Rectangle 11"/>
          <p:cNvSpPr>
            <a:spLocks noChangeArrowheads="1"/>
          </p:cNvSpPr>
          <p:nvPr/>
        </p:nvSpPr>
        <p:spPr bwMode="auto">
          <a:xfrm>
            <a:off x="3340100" y="4813300"/>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18" name="Rectangle 12"/>
          <p:cNvSpPr>
            <a:spLocks noChangeArrowheads="1"/>
          </p:cNvSpPr>
          <p:nvPr/>
        </p:nvSpPr>
        <p:spPr bwMode="auto">
          <a:xfrm>
            <a:off x="3348038" y="4911725"/>
            <a:ext cx="50800" cy="122238"/>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0</a:t>
            </a:r>
            <a:endParaRPr lang="en-US" sz="2400">
              <a:latin typeface="Constantia" pitchFamily="18" charset="0"/>
            </a:endParaRPr>
          </a:p>
        </p:txBody>
      </p:sp>
      <p:grpSp>
        <p:nvGrpSpPr>
          <p:cNvPr id="94219" name="Group 66"/>
          <p:cNvGrpSpPr>
            <a:grpSpLocks/>
          </p:cNvGrpSpPr>
          <p:nvPr/>
        </p:nvGrpSpPr>
        <p:grpSpPr bwMode="auto">
          <a:xfrm>
            <a:off x="4830763" y="4821238"/>
            <a:ext cx="95250" cy="195262"/>
            <a:chOff x="2940" y="3177"/>
            <a:chExt cx="60" cy="123"/>
          </a:xfrm>
        </p:grpSpPr>
        <p:sp>
          <p:nvSpPr>
            <p:cNvPr id="94267" name="Rectangle 13"/>
            <p:cNvSpPr>
              <a:spLocks noChangeArrowheads="1"/>
            </p:cNvSpPr>
            <p:nvPr/>
          </p:nvSpPr>
          <p:spPr bwMode="auto">
            <a:xfrm>
              <a:off x="2940" y="3177"/>
              <a:ext cx="24" cy="106"/>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68" name="Rectangle 14"/>
            <p:cNvSpPr>
              <a:spLocks noChangeArrowheads="1"/>
            </p:cNvSpPr>
            <p:nvPr/>
          </p:nvSpPr>
          <p:spPr bwMode="auto">
            <a:xfrm>
              <a:off x="2968" y="3223"/>
              <a:ext cx="32" cy="77"/>
            </a:xfrm>
            <a:prstGeom prst="rect">
              <a:avLst/>
            </a:prstGeom>
            <a:noFill/>
            <a:ln w="9525">
              <a:noFill/>
              <a:miter lim="800000"/>
              <a:headEnd/>
              <a:tailEnd/>
            </a:ln>
          </p:spPr>
          <p:txBody>
            <a:bodyPr wrap="none" lIns="0" tIns="0" rIns="0" bIns="0">
              <a:spAutoFit/>
            </a:bodyPr>
            <a:lstStyle/>
            <a:p>
              <a:r>
                <a:rPr lang="en-US" sz="800" i="1">
                  <a:solidFill>
                    <a:srgbClr val="000000"/>
                  </a:solidFill>
                  <a:latin typeface="Nimbus Roman No9 L"/>
                </a:rPr>
                <a:t>1</a:t>
              </a:r>
              <a:endParaRPr lang="en-US" sz="2400">
                <a:latin typeface="Constantia" pitchFamily="18" charset="0"/>
              </a:endParaRPr>
            </a:p>
          </p:txBody>
        </p:sp>
      </p:grpSp>
      <p:sp>
        <p:nvSpPr>
          <p:cNvPr id="94220" name="Rectangle 15"/>
          <p:cNvSpPr>
            <a:spLocks noChangeArrowheads="1"/>
          </p:cNvSpPr>
          <p:nvPr/>
        </p:nvSpPr>
        <p:spPr bwMode="auto">
          <a:xfrm>
            <a:off x="6348413" y="4813300"/>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21" name="Rectangle 16"/>
          <p:cNvSpPr>
            <a:spLocks noChangeArrowheads="1"/>
          </p:cNvSpPr>
          <p:nvPr/>
        </p:nvSpPr>
        <p:spPr bwMode="auto">
          <a:xfrm>
            <a:off x="6370638" y="4922838"/>
            <a:ext cx="50800" cy="122237"/>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2</a:t>
            </a:r>
            <a:endParaRPr lang="en-US" sz="2400">
              <a:latin typeface="Constantia" pitchFamily="18" charset="0"/>
            </a:endParaRPr>
          </a:p>
        </p:txBody>
      </p:sp>
      <p:sp>
        <p:nvSpPr>
          <p:cNvPr id="94222" name="Freeform 17"/>
          <p:cNvSpPr>
            <a:spLocks/>
          </p:cNvSpPr>
          <p:nvPr/>
        </p:nvSpPr>
        <p:spPr bwMode="auto">
          <a:xfrm>
            <a:off x="3130550" y="1281113"/>
            <a:ext cx="4232275" cy="268287"/>
          </a:xfrm>
          <a:custGeom>
            <a:avLst/>
            <a:gdLst>
              <a:gd name="T0" fmla="*/ 4232275 w 284"/>
              <a:gd name="T1" fmla="*/ 0 h 18"/>
              <a:gd name="T2" fmla="*/ 3263620 w 284"/>
              <a:gd name="T3" fmla="*/ 0 h 18"/>
              <a:gd name="T4" fmla="*/ 3263620 w 284"/>
              <a:gd name="T5" fmla="*/ 268287 h 18"/>
              <a:gd name="T6" fmla="*/ 1758480 w 284"/>
              <a:gd name="T7" fmla="*/ 268287 h 18"/>
              <a:gd name="T8" fmla="*/ 1758480 w 284"/>
              <a:gd name="T9" fmla="*/ 0 h 18"/>
              <a:gd name="T10" fmla="*/ 268243 w 284"/>
              <a:gd name="T11" fmla="*/ 0 h 18"/>
              <a:gd name="T12" fmla="*/ 253340 w 284"/>
              <a:gd name="T13" fmla="*/ 268287 h 18"/>
              <a:gd name="T14" fmla="*/ 0 w 284"/>
              <a:gd name="T15" fmla="*/ 268287 h 18"/>
              <a:gd name="T16" fmla="*/ 0 60000 65536"/>
              <a:gd name="T17" fmla="*/ 0 60000 65536"/>
              <a:gd name="T18" fmla="*/ 0 60000 65536"/>
              <a:gd name="T19" fmla="*/ 0 60000 65536"/>
              <a:gd name="T20" fmla="*/ 0 60000 65536"/>
              <a:gd name="T21" fmla="*/ 0 60000 65536"/>
              <a:gd name="T22" fmla="*/ 0 60000 65536"/>
              <a:gd name="T23" fmla="*/ 0 60000 65536"/>
              <a:gd name="T24" fmla="*/ 0 w 284"/>
              <a:gd name="T25" fmla="*/ 0 h 18"/>
              <a:gd name="T26" fmla="*/ 284 w 28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4" h="18">
                <a:moveTo>
                  <a:pt x="284" y="0"/>
                </a:moveTo>
                <a:lnTo>
                  <a:pt x="219" y="0"/>
                </a:lnTo>
                <a:lnTo>
                  <a:pt x="219" y="18"/>
                </a:lnTo>
                <a:lnTo>
                  <a:pt x="118" y="18"/>
                </a:lnTo>
                <a:lnTo>
                  <a:pt x="118" y="0"/>
                </a:lnTo>
                <a:lnTo>
                  <a:pt x="18" y="0"/>
                </a:lnTo>
                <a:lnTo>
                  <a:pt x="17" y="18"/>
                </a:lnTo>
                <a:lnTo>
                  <a:pt x="0" y="18"/>
                </a:lnTo>
              </a:path>
            </a:pathLst>
          </a:custGeom>
          <a:noFill/>
          <a:ln w="14288">
            <a:solidFill>
              <a:schemeClr val="tx2"/>
            </a:solidFill>
            <a:round/>
            <a:headEnd/>
            <a:tailEnd/>
          </a:ln>
        </p:spPr>
        <p:txBody>
          <a:bodyPr/>
          <a:lstStyle/>
          <a:p>
            <a:endParaRPr lang="en-US"/>
          </a:p>
        </p:txBody>
      </p:sp>
      <p:sp>
        <p:nvSpPr>
          <p:cNvPr id="94223" name="Freeform 18"/>
          <p:cNvSpPr>
            <a:spLocks/>
          </p:cNvSpPr>
          <p:nvPr/>
        </p:nvSpPr>
        <p:spPr bwMode="auto">
          <a:xfrm>
            <a:off x="3175000" y="2085975"/>
            <a:ext cx="4187825" cy="268288"/>
          </a:xfrm>
          <a:custGeom>
            <a:avLst/>
            <a:gdLst>
              <a:gd name="T0" fmla="*/ 4187825 w 281"/>
              <a:gd name="T1" fmla="*/ 268288 h 18"/>
              <a:gd name="T2" fmla="*/ 3442660 w 281"/>
              <a:gd name="T3" fmla="*/ 268288 h 18"/>
              <a:gd name="T4" fmla="*/ 3323434 w 281"/>
              <a:gd name="T5" fmla="*/ 0 h 18"/>
              <a:gd name="T6" fmla="*/ 432195 w 281"/>
              <a:gd name="T7" fmla="*/ 0 h 18"/>
              <a:gd name="T8" fmla="*/ 327872 w 281"/>
              <a:gd name="T9" fmla="*/ 268288 h 18"/>
              <a:gd name="T10" fmla="*/ 0 w 281"/>
              <a:gd name="T11" fmla="*/ 268288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18"/>
                </a:moveTo>
                <a:lnTo>
                  <a:pt x="231" y="18"/>
                </a:lnTo>
                <a:lnTo>
                  <a:pt x="223" y="0"/>
                </a:lnTo>
                <a:lnTo>
                  <a:pt x="29" y="0"/>
                </a:lnTo>
                <a:lnTo>
                  <a:pt x="22" y="18"/>
                </a:lnTo>
                <a:lnTo>
                  <a:pt x="0" y="18"/>
                </a:lnTo>
              </a:path>
            </a:pathLst>
          </a:custGeom>
          <a:noFill/>
          <a:ln w="14288">
            <a:solidFill>
              <a:schemeClr val="tx2"/>
            </a:solidFill>
            <a:round/>
            <a:headEnd/>
            <a:tailEnd/>
          </a:ln>
        </p:spPr>
        <p:txBody>
          <a:bodyPr/>
          <a:lstStyle/>
          <a:p>
            <a:endParaRPr lang="en-US"/>
          </a:p>
        </p:txBody>
      </p:sp>
      <p:sp>
        <p:nvSpPr>
          <p:cNvPr id="94224" name="Freeform 19"/>
          <p:cNvSpPr>
            <a:spLocks/>
          </p:cNvSpPr>
          <p:nvPr/>
        </p:nvSpPr>
        <p:spPr bwMode="auto">
          <a:xfrm>
            <a:off x="3175000" y="2085975"/>
            <a:ext cx="4187825" cy="268288"/>
          </a:xfrm>
          <a:custGeom>
            <a:avLst/>
            <a:gdLst>
              <a:gd name="T0" fmla="*/ 4187825 w 281"/>
              <a:gd name="T1" fmla="*/ 0 h 18"/>
              <a:gd name="T2" fmla="*/ 3442660 w 281"/>
              <a:gd name="T3" fmla="*/ 0 h 18"/>
              <a:gd name="T4" fmla="*/ 3323434 w 281"/>
              <a:gd name="T5" fmla="*/ 268288 h 18"/>
              <a:gd name="T6" fmla="*/ 432195 w 281"/>
              <a:gd name="T7" fmla="*/ 268288 h 18"/>
              <a:gd name="T8" fmla="*/ 327872 w 281"/>
              <a:gd name="T9" fmla="*/ 0 h 18"/>
              <a:gd name="T10" fmla="*/ 0 w 281"/>
              <a:gd name="T11" fmla="*/ 0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0"/>
                </a:moveTo>
                <a:lnTo>
                  <a:pt x="231" y="0"/>
                </a:lnTo>
                <a:lnTo>
                  <a:pt x="223" y="18"/>
                </a:lnTo>
                <a:lnTo>
                  <a:pt x="29" y="18"/>
                </a:lnTo>
                <a:lnTo>
                  <a:pt x="22" y="0"/>
                </a:lnTo>
                <a:lnTo>
                  <a:pt x="0" y="0"/>
                </a:lnTo>
              </a:path>
            </a:pathLst>
          </a:custGeom>
          <a:noFill/>
          <a:ln w="14288">
            <a:solidFill>
              <a:schemeClr val="tx2"/>
            </a:solidFill>
            <a:round/>
            <a:headEnd/>
            <a:tailEnd/>
          </a:ln>
        </p:spPr>
        <p:txBody>
          <a:bodyPr/>
          <a:lstStyle/>
          <a:p>
            <a:endParaRPr lang="en-US"/>
          </a:p>
        </p:txBody>
      </p:sp>
      <p:sp>
        <p:nvSpPr>
          <p:cNvPr id="94225" name="Rectangle 20"/>
          <p:cNvSpPr>
            <a:spLocks noChangeArrowheads="1"/>
          </p:cNvSpPr>
          <p:nvPr/>
        </p:nvSpPr>
        <p:spPr bwMode="auto">
          <a:xfrm>
            <a:off x="2430463" y="3800475"/>
            <a:ext cx="5492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command</a:t>
            </a:r>
            <a:endParaRPr lang="en-US" sz="2400">
              <a:latin typeface="Constantia" pitchFamily="18" charset="0"/>
            </a:endParaRPr>
          </a:p>
        </p:txBody>
      </p:sp>
      <p:sp>
        <p:nvSpPr>
          <p:cNvPr id="94226" name="Rectangle 21"/>
          <p:cNvSpPr>
            <a:spLocks noChangeArrowheads="1"/>
          </p:cNvSpPr>
          <p:nvPr/>
        </p:nvSpPr>
        <p:spPr bwMode="auto">
          <a:xfrm>
            <a:off x="2297113" y="3651250"/>
            <a:ext cx="69373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Address and</a:t>
            </a:r>
            <a:endParaRPr lang="en-US" sz="2400">
              <a:latin typeface="Constantia" pitchFamily="18" charset="0"/>
            </a:endParaRPr>
          </a:p>
        </p:txBody>
      </p:sp>
      <p:sp>
        <p:nvSpPr>
          <p:cNvPr id="94227" name="Freeform 22"/>
          <p:cNvSpPr>
            <a:spLocks/>
          </p:cNvSpPr>
          <p:nvPr/>
        </p:nvSpPr>
        <p:spPr bwMode="auto">
          <a:xfrm>
            <a:off x="3175000" y="3695700"/>
            <a:ext cx="4187825" cy="268288"/>
          </a:xfrm>
          <a:custGeom>
            <a:avLst/>
            <a:gdLst>
              <a:gd name="T0" fmla="*/ 4187825 w 281"/>
              <a:gd name="T1" fmla="*/ 0 h 18"/>
              <a:gd name="T2" fmla="*/ 3651306 w 281"/>
              <a:gd name="T3" fmla="*/ 0 h 18"/>
              <a:gd name="T4" fmla="*/ 3546983 w 281"/>
              <a:gd name="T5" fmla="*/ 268288 h 18"/>
              <a:gd name="T6" fmla="*/ 760068 w 281"/>
              <a:gd name="T7" fmla="*/ 268288 h 18"/>
              <a:gd name="T8" fmla="*/ 640841 w 281"/>
              <a:gd name="T9" fmla="*/ 0 h 18"/>
              <a:gd name="T10" fmla="*/ 0 w 281"/>
              <a:gd name="T11" fmla="*/ 0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0"/>
                </a:moveTo>
                <a:lnTo>
                  <a:pt x="245" y="0"/>
                </a:lnTo>
                <a:lnTo>
                  <a:pt x="238" y="18"/>
                </a:lnTo>
                <a:lnTo>
                  <a:pt x="51" y="18"/>
                </a:lnTo>
                <a:lnTo>
                  <a:pt x="43" y="0"/>
                </a:lnTo>
                <a:lnTo>
                  <a:pt x="0" y="0"/>
                </a:lnTo>
              </a:path>
            </a:pathLst>
          </a:custGeom>
          <a:noFill/>
          <a:ln w="14288">
            <a:solidFill>
              <a:schemeClr val="tx2"/>
            </a:solidFill>
            <a:round/>
            <a:headEnd/>
            <a:tailEnd/>
          </a:ln>
        </p:spPr>
        <p:txBody>
          <a:bodyPr/>
          <a:lstStyle/>
          <a:p>
            <a:endParaRPr lang="en-US"/>
          </a:p>
        </p:txBody>
      </p:sp>
      <p:sp>
        <p:nvSpPr>
          <p:cNvPr id="94228" name="Freeform 23"/>
          <p:cNvSpPr>
            <a:spLocks/>
          </p:cNvSpPr>
          <p:nvPr/>
        </p:nvSpPr>
        <p:spPr bwMode="auto">
          <a:xfrm>
            <a:off x="3175000" y="3695700"/>
            <a:ext cx="4187825" cy="268288"/>
          </a:xfrm>
          <a:custGeom>
            <a:avLst/>
            <a:gdLst>
              <a:gd name="T0" fmla="*/ 4187825 w 281"/>
              <a:gd name="T1" fmla="*/ 268288 h 18"/>
              <a:gd name="T2" fmla="*/ 3651306 w 281"/>
              <a:gd name="T3" fmla="*/ 268288 h 18"/>
              <a:gd name="T4" fmla="*/ 3546983 w 281"/>
              <a:gd name="T5" fmla="*/ 0 h 18"/>
              <a:gd name="T6" fmla="*/ 760068 w 281"/>
              <a:gd name="T7" fmla="*/ 0 h 18"/>
              <a:gd name="T8" fmla="*/ 640841 w 281"/>
              <a:gd name="T9" fmla="*/ 268288 h 18"/>
              <a:gd name="T10" fmla="*/ 0 w 281"/>
              <a:gd name="T11" fmla="*/ 268288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18"/>
                </a:moveTo>
                <a:lnTo>
                  <a:pt x="245" y="18"/>
                </a:lnTo>
                <a:lnTo>
                  <a:pt x="238" y="0"/>
                </a:lnTo>
                <a:lnTo>
                  <a:pt x="51" y="0"/>
                </a:lnTo>
                <a:lnTo>
                  <a:pt x="43" y="18"/>
                </a:lnTo>
                <a:lnTo>
                  <a:pt x="0" y="18"/>
                </a:lnTo>
              </a:path>
            </a:pathLst>
          </a:custGeom>
          <a:noFill/>
          <a:ln w="14288">
            <a:solidFill>
              <a:schemeClr val="tx2"/>
            </a:solidFill>
            <a:round/>
            <a:headEnd/>
            <a:tailEnd/>
          </a:ln>
        </p:spPr>
        <p:txBody>
          <a:bodyPr/>
          <a:lstStyle/>
          <a:p>
            <a:endParaRPr lang="en-US"/>
          </a:p>
        </p:txBody>
      </p:sp>
      <p:sp>
        <p:nvSpPr>
          <p:cNvPr id="94229" name="Rectangle 24"/>
          <p:cNvSpPr>
            <a:spLocks noChangeArrowheads="1"/>
          </p:cNvSpPr>
          <p:nvPr/>
        </p:nvSpPr>
        <p:spPr bwMode="auto">
          <a:xfrm>
            <a:off x="2698750" y="2668588"/>
            <a:ext cx="2635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Data</a:t>
            </a:r>
            <a:endParaRPr lang="en-US" sz="2400">
              <a:latin typeface="Constantia" pitchFamily="18" charset="0"/>
            </a:endParaRPr>
          </a:p>
        </p:txBody>
      </p:sp>
      <p:sp>
        <p:nvSpPr>
          <p:cNvPr id="94230" name="Rectangle 25"/>
          <p:cNvSpPr>
            <a:spLocks noChangeArrowheads="1"/>
          </p:cNvSpPr>
          <p:nvPr/>
        </p:nvSpPr>
        <p:spPr bwMode="auto">
          <a:xfrm>
            <a:off x="2390775" y="1600200"/>
            <a:ext cx="657225" cy="430213"/>
          </a:xfrm>
          <a:prstGeom prst="rect">
            <a:avLst/>
          </a:prstGeom>
          <a:noFill/>
          <a:ln w="9525">
            <a:noFill/>
            <a:miter lim="800000"/>
            <a:headEnd/>
            <a:tailEnd/>
          </a:ln>
        </p:spPr>
        <p:txBody>
          <a:bodyPr wrap="none" lIns="0" tIns="0" rIns="0" bIns="0">
            <a:spAutoFit/>
          </a:bodyPr>
          <a:lstStyle/>
          <a:p>
            <a:r>
              <a:rPr lang="en-US" sz="1400">
                <a:solidFill>
                  <a:srgbClr val="FF0000"/>
                </a:solidFill>
                <a:latin typeface="Nimbus Roman No9 L"/>
              </a:rPr>
              <a:t>Seen by</a:t>
            </a:r>
          </a:p>
          <a:p>
            <a:r>
              <a:rPr lang="en-US" sz="1400">
                <a:solidFill>
                  <a:srgbClr val="FF0000"/>
                </a:solidFill>
                <a:latin typeface="Nimbus Roman No9 L"/>
              </a:rPr>
              <a:t>master</a:t>
            </a:r>
            <a:endParaRPr lang="en-US" sz="1400">
              <a:solidFill>
                <a:srgbClr val="FF0000"/>
              </a:solidFill>
              <a:latin typeface="Constantia" pitchFamily="18" charset="0"/>
            </a:endParaRPr>
          </a:p>
        </p:txBody>
      </p:sp>
      <p:sp>
        <p:nvSpPr>
          <p:cNvPr id="94231" name="Rectangle 26"/>
          <p:cNvSpPr>
            <a:spLocks noChangeArrowheads="1"/>
          </p:cNvSpPr>
          <p:nvPr/>
        </p:nvSpPr>
        <p:spPr bwMode="auto">
          <a:xfrm>
            <a:off x="2286000" y="3217863"/>
            <a:ext cx="1125538" cy="215900"/>
          </a:xfrm>
          <a:prstGeom prst="rect">
            <a:avLst/>
          </a:prstGeom>
          <a:noFill/>
          <a:ln w="9525">
            <a:noFill/>
            <a:miter lim="800000"/>
            <a:headEnd/>
            <a:tailEnd/>
          </a:ln>
        </p:spPr>
        <p:txBody>
          <a:bodyPr wrap="none" lIns="0" tIns="0" rIns="0" bIns="0">
            <a:spAutoFit/>
          </a:bodyPr>
          <a:lstStyle/>
          <a:p>
            <a:r>
              <a:rPr lang="en-US" sz="1400">
                <a:solidFill>
                  <a:srgbClr val="FF0000"/>
                </a:solidFill>
                <a:latin typeface="Nimbus Roman No9 L"/>
              </a:rPr>
              <a:t>Seen by slave</a:t>
            </a:r>
            <a:endParaRPr lang="en-US" sz="1400">
              <a:solidFill>
                <a:srgbClr val="FF0000"/>
              </a:solidFill>
              <a:latin typeface="Constantia" pitchFamily="18" charset="0"/>
            </a:endParaRPr>
          </a:p>
        </p:txBody>
      </p:sp>
      <p:sp>
        <p:nvSpPr>
          <p:cNvPr id="94232" name="Freeform 29"/>
          <p:cNvSpPr>
            <a:spLocks/>
          </p:cNvSpPr>
          <p:nvPr/>
        </p:nvSpPr>
        <p:spPr bwMode="auto">
          <a:xfrm>
            <a:off x="5111750" y="4232275"/>
            <a:ext cx="46038" cy="268288"/>
          </a:xfrm>
          <a:custGeom>
            <a:avLst/>
            <a:gdLst>
              <a:gd name="T0" fmla="*/ 46038 w 3"/>
              <a:gd name="T1" fmla="*/ 268288 h 18"/>
              <a:gd name="T2" fmla="*/ 0 w 3"/>
              <a:gd name="T3" fmla="*/ 134144 h 18"/>
              <a:gd name="T4" fmla="*/ 46038 w 3"/>
              <a:gd name="T5" fmla="*/ 0 h 18"/>
              <a:gd name="T6" fmla="*/ 0 60000 65536"/>
              <a:gd name="T7" fmla="*/ 0 60000 65536"/>
              <a:gd name="T8" fmla="*/ 0 60000 65536"/>
              <a:gd name="T9" fmla="*/ 0 w 3"/>
              <a:gd name="T10" fmla="*/ 0 h 18"/>
              <a:gd name="T11" fmla="*/ 3 w 3"/>
              <a:gd name="T12" fmla="*/ 18 h 18"/>
            </a:gdLst>
            <a:ahLst/>
            <a:cxnLst>
              <a:cxn ang="T6">
                <a:pos x="T0" y="T1"/>
              </a:cxn>
              <a:cxn ang="T7">
                <a:pos x="T2" y="T3"/>
              </a:cxn>
              <a:cxn ang="T8">
                <a:pos x="T4" y="T5"/>
              </a:cxn>
            </a:cxnLst>
            <a:rect l="T9" t="T10" r="T11" b="T12"/>
            <a:pathLst>
              <a:path w="3" h="18">
                <a:moveTo>
                  <a:pt x="3" y="18"/>
                </a:moveTo>
                <a:lnTo>
                  <a:pt x="0" y="9"/>
                </a:lnTo>
                <a:lnTo>
                  <a:pt x="3" y="0"/>
                </a:lnTo>
              </a:path>
            </a:pathLst>
          </a:custGeom>
          <a:noFill/>
          <a:ln w="14288">
            <a:solidFill>
              <a:srgbClr val="000000"/>
            </a:solidFill>
            <a:round/>
            <a:headEnd/>
            <a:tailEnd/>
          </a:ln>
        </p:spPr>
        <p:txBody>
          <a:bodyPr/>
          <a:lstStyle/>
          <a:p>
            <a:endParaRPr lang="en-US"/>
          </a:p>
        </p:txBody>
      </p:sp>
      <p:sp>
        <p:nvSpPr>
          <p:cNvPr id="94233" name="Line 30"/>
          <p:cNvSpPr>
            <a:spLocks noChangeShapeType="1"/>
          </p:cNvSpPr>
          <p:nvPr/>
        </p:nvSpPr>
        <p:spPr bwMode="auto">
          <a:xfrm flipH="1">
            <a:off x="3175000" y="4365625"/>
            <a:ext cx="1936750" cy="1588"/>
          </a:xfrm>
          <a:prstGeom prst="line">
            <a:avLst/>
          </a:prstGeom>
          <a:noFill/>
          <a:ln w="14288">
            <a:solidFill>
              <a:srgbClr val="000000"/>
            </a:solidFill>
            <a:round/>
            <a:headEnd/>
            <a:tailEnd/>
          </a:ln>
        </p:spPr>
        <p:txBody>
          <a:bodyPr/>
          <a:lstStyle/>
          <a:p>
            <a:endParaRPr lang="en-US"/>
          </a:p>
        </p:txBody>
      </p:sp>
      <p:sp>
        <p:nvSpPr>
          <p:cNvPr id="94234" name="Freeform 31"/>
          <p:cNvSpPr>
            <a:spLocks/>
          </p:cNvSpPr>
          <p:nvPr/>
        </p:nvSpPr>
        <p:spPr bwMode="auto">
          <a:xfrm>
            <a:off x="6616700" y="4232275"/>
            <a:ext cx="46038" cy="268288"/>
          </a:xfrm>
          <a:custGeom>
            <a:avLst/>
            <a:gdLst>
              <a:gd name="T0" fmla="*/ 0 w 3"/>
              <a:gd name="T1" fmla="*/ 268288 h 18"/>
              <a:gd name="T2" fmla="*/ 46038 w 3"/>
              <a:gd name="T3" fmla="*/ 134144 h 18"/>
              <a:gd name="T4" fmla="*/ 0 w 3"/>
              <a:gd name="T5" fmla="*/ 0 h 18"/>
              <a:gd name="T6" fmla="*/ 0 60000 65536"/>
              <a:gd name="T7" fmla="*/ 0 60000 65536"/>
              <a:gd name="T8" fmla="*/ 0 60000 65536"/>
              <a:gd name="T9" fmla="*/ 0 w 3"/>
              <a:gd name="T10" fmla="*/ 0 h 18"/>
              <a:gd name="T11" fmla="*/ 3 w 3"/>
              <a:gd name="T12" fmla="*/ 18 h 18"/>
            </a:gdLst>
            <a:ahLst/>
            <a:cxnLst>
              <a:cxn ang="T6">
                <a:pos x="T0" y="T1"/>
              </a:cxn>
              <a:cxn ang="T7">
                <a:pos x="T2" y="T3"/>
              </a:cxn>
              <a:cxn ang="T8">
                <a:pos x="T4" y="T5"/>
              </a:cxn>
            </a:cxnLst>
            <a:rect l="T9" t="T10" r="T11" b="T12"/>
            <a:pathLst>
              <a:path w="3" h="18">
                <a:moveTo>
                  <a:pt x="0" y="18"/>
                </a:moveTo>
                <a:lnTo>
                  <a:pt x="3" y="9"/>
                </a:lnTo>
                <a:lnTo>
                  <a:pt x="0" y="0"/>
                </a:lnTo>
              </a:path>
            </a:pathLst>
          </a:custGeom>
          <a:noFill/>
          <a:ln w="14288">
            <a:solidFill>
              <a:srgbClr val="000000"/>
            </a:solidFill>
            <a:round/>
            <a:headEnd/>
            <a:tailEnd/>
          </a:ln>
        </p:spPr>
        <p:txBody>
          <a:bodyPr/>
          <a:lstStyle/>
          <a:p>
            <a:endParaRPr lang="en-US"/>
          </a:p>
        </p:txBody>
      </p:sp>
      <p:sp>
        <p:nvSpPr>
          <p:cNvPr id="94235" name="Line 32"/>
          <p:cNvSpPr>
            <a:spLocks noChangeShapeType="1"/>
          </p:cNvSpPr>
          <p:nvPr/>
        </p:nvSpPr>
        <p:spPr bwMode="auto">
          <a:xfrm flipH="1">
            <a:off x="5157788" y="4500563"/>
            <a:ext cx="1458912" cy="1587"/>
          </a:xfrm>
          <a:prstGeom prst="line">
            <a:avLst/>
          </a:prstGeom>
          <a:noFill/>
          <a:ln w="14288">
            <a:solidFill>
              <a:srgbClr val="000000"/>
            </a:solidFill>
            <a:round/>
            <a:headEnd/>
            <a:tailEnd/>
          </a:ln>
        </p:spPr>
        <p:txBody>
          <a:bodyPr/>
          <a:lstStyle/>
          <a:p>
            <a:endParaRPr lang="en-US"/>
          </a:p>
        </p:txBody>
      </p:sp>
      <p:sp>
        <p:nvSpPr>
          <p:cNvPr id="94236" name="Line 33"/>
          <p:cNvSpPr>
            <a:spLocks noChangeShapeType="1"/>
          </p:cNvSpPr>
          <p:nvPr/>
        </p:nvSpPr>
        <p:spPr bwMode="auto">
          <a:xfrm flipH="1">
            <a:off x="5157788" y="4232275"/>
            <a:ext cx="1458912" cy="1588"/>
          </a:xfrm>
          <a:prstGeom prst="line">
            <a:avLst/>
          </a:prstGeom>
          <a:noFill/>
          <a:ln w="14288">
            <a:solidFill>
              <a:srgbClr val="000000"/>
            </a:solidFill>
            <a:round/>
            <a:headEnd/>
            <a:tailEnd/>
          </a:ln>
        </p:spPr>
        <p:txBody>
          <a:bodyPr/>
          <a:lstStyle/>
          <a:p>
            <a:endParaRPr lang="en-US"/>
          </a:p>
        </p:txBody>
      </p:sp>
      <p:sp>
        <p:nvSpPr>
          <p:cNvPr id="94237" name="Line 34"/>
          <p:cNvSpPr>
            <a:spLocks noChangeShapeType="1"/>
          </p:cNvSpPr>
          <p:nvPr/>
        </p:nvSpPr>
        <p:spPr bwMode="auto">
          <a:xfrm flipH="1">
            <a:off x="6662738" y="4365625"/>
            <a:ext cx="700087" cy="1588"/>
          </a:xfrm>
          <a:prstGeom prst="line">
            <a:avLst/>
          </a:prstGeom>
          <a:noFill/>
          <a:ln w="14288">
            <a:solidFill>
              <a:srgbClr val="000000"/>
            </a:solidFill>
            <a:round/>
            <a:headEnd/>
            <a:tailEnd/>
          </a:ln>
        </p:spPr>
        <p:txBody>
          <a:bodyPr/>
          <a:lstStyle/>
          <a:p>
            <a:endParaRPr lang="en-US"/>
          </a:p>
        </p:txBody>
      </p:sp>
      <p:sp>
        <p:nvSpPr>
          <p:cNvPr id="94238" name="Freeform 35"/>
          <p:cNvSpPr>
            <a:spLocks/>
          </p:cNvSpPr>
          <p:nvPr/>
        </p:nvSpPr>
        <p:spPr bwMode="auto">
          <a:xfrm>
            <a:off x="5426075" y="2622550"/>
            <a:ext cx="58738" cy="268288"/>
          </a:xfrm>
          <a:custGeom>
            <a:avLst/>
            <a:gdLst>
              <a:gd name="T0" fmla="*/ 58738 w 4"/>
              <a:gd name="T1" fmla="*/ 268288 h 18"/>
              <a:gd name="T2" fmla="*/ 0 w 4"/>
              <a:gd name="T3" fmla="*/ 134144 h 18"/>
              <a:gd name="T4" fmla="*/ 58738 w 4"/>
              <a:gd name="T5" fmla="*/ 0 h 18"/>
              <a:gd name="T6" fmla="*/ 0 60000 65536"/>
              <a:gd name="T7" fmla="*/ 0 60000 65536"/>
              <a:gd name="T8" fmla="*/ 0 60000 65536"/>
              <a:gd name="T9" fmla="*/ 0 w 4"/>
              <a:gd name="T10" fmla="*/ 0 h 18"/>
              <a:gd name="T11" fmla="*/ 4 w 4"/>
              <a:gd name="T12" fmla="*/ 18 h 18"/>
            </a:gdLst>
            <a:ahLst/>
            <a:cxnLst>
              <a:cxn ang="T6">
                <a:pos x="T0" y="T1"/>
              </a:cxn>
              <a:cxn ang="T7">
                <a:pos x="T2" y="T3"/>
              </a:cxn>
              <a:cxn ang="T8">
                <a:pos x="T4" y="T5"/>
              </a:cxn>
            </a:cxnLst>
            <a:rect l="T9" t="T10" r="T11" b="T12"/>
            <a:pathLst>
              <a:path w="4" h="18">
                <a:moveTo>
                  <a:pt x="4" y="18"/>
                </a:moveTo>
                <a:lnTo>
                  <a:pt x="0" y="9"/>
                </a:lnTo>
                <a:lnTo>
                  <a:pt x="4" y="0"/>
                </a:lnTo>
              </a:path>
            </a:pathLst>
          </a:custGeom>
          <a:noFill/>
          <a:ln w="14288">
            <a:solidFill>
              <a:srgbClr val="000000"/>
            </a:solidFill>
            <a:round/>
            <a:headEnd/>
            <a:tailEnd/>
          </a:ln>
        </p:spPr>
        <p:txBody>
          <a:bodyPr/>
          <a:lstStyle/>
          <a:p>
            <a:endParaRPr lang="en-US"/>
          </a:p>
        </p:txBody>
      </p:sp>
      <p:sp>
        <p:nvSpPr>
          <p:cNvPr id="94239" name="Freeform 36"/>
          <p:cNvSpPr>
            <a:spLocks/>
          </p:cNvSpPr>
          <p:nvPr/>
        </p:nvSpPr>
        <p:spPr bwMode="auto">
          <a:xfrm>
            <a:off x="6929438" y="2622550"/>
            <a:ext cx="60325" cy="268288"/>
          </a:xfrm>
          <a:custGeom>
            <a:avLst/>
            <a:gdLst>
              <a:gd name="T0" fmla="*/ 0 w 4"/>
              <a:gd name="T1" fmla="*/ 268288 h 18"/>
              <a:gd name="T2" fmla="*/ 60325 w 4"/>
              <a:gd name="T3" fmla="*/ 134144 h 18"/>
              <a:gd name="T4" fmla="*/ 0 w 4"/>
              <a:gd name="T5" fmla="*/ 0 h 18"/>
              <a:gd name="T6" fmla="*/ 0 60000 65536"/>
              <a:gd name="T7" fmla="*/ 0 60000 65536"/>
              <a:gd name="T8" fmla="*/ 0 60000 65536"/>
              <a:gd name="T9" fmla="*/ 0 w 4"/>
              <a:gd name="T10" fmla="*/ 0 h 18"/>
              <a:gd name="T11" fmla="*/ 4 w 4"/>
              <a:gd name="T12" fmla="*/ 18 h 18"/>
            </a:gdLst>
            <a:ahLst/>
            <a:cxnLst>
              <a:cxn ang="T6">
                <a:pos x="T0" y="T1"/>
              </a:cxn>
              <a:cxn ang="T7">
                <a:pos x="T2" y="T3"/>
              </a:cxn>
              <a:cxn ang="T8">
                <a:pos x="T4" y="T5"/>
              </a:cxn>
            </a:cxnLst>
            <a:rect l="T9" t="T10" r="T11" b="T12"/>
            <a:pathLst>
              <a:path w="4" h="18">
                <a:moveTo>
                  <a:pt x="0" y="18"/>
                </a:moveTo>
                <a:lnTo>
                  <a:pt x="4" y="9"/>
                </a:lnTo>
                <a:lnTo>
                  <a:pt x="0" y="0"/>
                </a:lnTo>
              </a:path>
            </a:pathLst>
          </a:custGeom>
          <a:noFill/>
          <a:ln w="14288">
            <a:solidFill>
              <a:srgbClr val="000000"/>
            </a:solidFill>
            <a:round/>
            <a:headEnd/>
            <a:tailEnd/>
          </a:ln>
        </p:spPr>
        <p:txBody>
          <a:bodyPr/>
          <a:lstStyle/>
          <a:p>
            <a:endParaRPr lang="en-US"/>
          </a:p>
        </p:txBody>
      </p:sp>
      <p:sp>
        <p:nvSpPr>
          <p:cNvPr id="94240" name="Line 37"/>
          <p:cNvSpPr>
            <a:spLocks noChangeShapeType="1"/>
          </p:cNvSpPr>
          <p:nvPr/>
        </p:nvSpPr>
        <p:spPr bwMode="auto">
          <a:xfrm flipH="1">
            <a:off x="5484813" y="2890838"/>
            <a:ext cx="1444625" cy="1587"/>
          </a:xfrm>
          <a:prstGeom prst="line">
            <a:avLst/>
          </a:prstGeom>
          <a:noFill/>
          <a:ln w="14288">
            <a:solidFill>
              <a:srgbClr val="000000"/>
            </a:solidFill>
            <a:round/>
            <a:headEnd/>
            <a:tailEnd/>
          </a:ln>
        </p:spPr>
        <p:txBody>
          <a:bodyPr/>
          <a:lstStyle/>
          <a:p>
            <a:endParaRPr lang="en-US"/>
          </a:p>
        </p:txBody>
      </p:sp>
      <p:sp>
        <p:nvSpPr>
          <p:cNvPr id="94241" name="Line 38"/>
          <p:cNvSpPr>
            <a:spLocks noChangeShapeType="1"/>
          </p:cNvSpPr>
          <p:nvPr/>
        </p:nvSpPr>
        <p:spPr bwMode="auto">
          <a:xfrm flipH="1">
            <a:off x="5484813" y="2622550"/>
            <a:ext cx="1444625" cy="1588"/>
          </a:xfrm>
          <a:prstGeom prst="line">
            <a:avLst/>
          </a:prstGeom>
          <a:noFill/>
          <a:ln w="14288">
            <a:solidFill>
              <a:srgbClr val="000000"/>
            </a:solidFill>
            <a:round/>
            <a:headEnd/>
            <a:tailEnd/>
          </a:ln>
        </p:spPr>
        <p:txBody>
          <a:bodyPr/>
          <a:lstStyle/>
          <a:p>
            <a:endParaRPr lang="en-US"/>
          </a:p>
        </p:txBody>
      </p:sp>
      <p:sp>
        <p:nvSpPr>
          <p:cNvPr id="94242" name="Line 39"/>
          <p:cNvSpPr>
            <a:spLocks noChangeShapeType="1"/>
          </p:cNvSpPr>
          <p:nvPr/>
        </p:nvSpPr>
        <p:spPr bwMode="auto">
          <a:xfrm flipH="1">
            <a:off x="6989763" y="2755900"/>
            <a:ext cx="373062" cy="1588"/>
          </a:xfrm>
          <a:prstGeom prst="line">
            <a:avLst/>
          </a:prstGeom>
          <a:noFill/>
          <a:ln w="14288">
            <a:solidFill>
              <a:srgbClr val="000000"/>
            </a:solidFill>
            <a:round/>
            <a:headEnd/>
            <a:tailEnd/>
          </a:ln>
        </p:spPr>
        <p:txBody>
          <a:bodyPr/>
          <a:lstStyle/>
          <a:p>
            <a:endParaRPr lang="en-US"/>
          </a:p>
        </p:txBody>
      </p:sp>
      <p:sp>
        <p:nvSpPr>
          <p:cNvPr id="94243" name="Line 40"/>
          <p:cNvSpPr>
            <a:spLocks noChangeShapeType="1"/>
          </p:cNvSpPr>
          <p:nvPr/>
        </p:nvSpPr>
        <p:spPr bwMode="auto">
          <a:xfrm flipH="1">
            <a:off x="3175000" y="2755900"/>
            <a:ext cx="2251075" cy="1588"/>
          </a:xfrm>
          <a:prstGeom prst="line">
            <a:avLst/>
          </a:prstGeom>
          <a:noFill/>
          <a:ln w="14288">
            <a:solidFill>
              <a:srgbClr val="000000"/>
            </a:solidFill>
            <a:round/>
            <a:headEnd/>
            <a:tailEnd/>
          </a:ln>
        </p:spPr>
        <p:txBody>
          <a:bodyPr/>
          <a:lstStyle/>
          <a:p>
            <a:endParaRPr lang="en-US"/>
          </a:p>
        </p:txBody>
      </p:sp>
      <p:sp>
        <p:nvSpPr>
          <p:cNvPr id="94244" name="Rectangle 41"/>
          <p:cNvSpPr>
            <a:spLocks noChangeArrowheads="1"/>
          </p:cNvSpPr>
          <p:nvPr/>
        </p:nvSpPr>
        <p:spPr bwMode="auto">
          <a:xfrm>
            <a:off x="3489325" y="1819275"/>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45" name="Rectangle 42"/>
          <p:cNvSpPr>
            <a:spLocks noChangeArrowheads="1"/>
          </p:cNvSpPr>
          <p:nvPr/>
        </p:nvSpPr>
        <p:spPr bwMode="auto">
          <a:xfrm>
            <a:off x="3533775" y="1876425"/>
            <a:ext cx="163513" cy="122238"/>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AM</a:t>
            </a:r>
            <a:endParaRPr lang="en-US" sz="2400">
              <a:latin typeface="Constantia" pitchFamily="18" charset="0"/>
            </a:endParaRPr>
          </a:p>
        </p:txBody>
      </p:sp>
      <p:sp>
        <p:nvSpPr>
          <p:cNvPr id="94246" name="Rectangle 43"/>
          <p:cNvSpPr>
            <a:spLocks noChangeArrowheads="1"/>
          </p:cNvSpPr>
          <p:nvPr/>
        </p:nvSpPr>
        <p:spPr bwMode="auto">
          <a:xfrm>
            <a:off x="3816350" y="3382963"/>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47" name="Rectangle 44"/>
          <p:cNvSpPr>
            <a:spLocks noChangeArrowheads="1"/>
          </p:cNvSpPr>
          <p:nvPr/>
        </p:nvSpPr>
        <p:spPr bwMode="auto">
          <a:xfrm>
            <a:off x="3846513" y="3441700"/>
            <a:ext cx="130175" cy="122238"/>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AS</a:t>
            </a:r>
            <a:endParaRPr lang="en-US" sz="2400">
              <a:latin typeface="Constantia" pitchFamily="18" charset="0"/>
            </a:endParaRPr>
          </a:p>
        </p:txBody>
      </p:sp>
      <p:sp>
        <p:nvSpPr>
          <p:cNvPr id="94248" name="Rectangle 45"/>
          <p:cNvSpPr>
            <a:spLocks noChangeArrowheads="1"/>
          </p:cNvSpPr>
          <p:nvPr/>
        </p:nvSpPr>
        <p:spPr bwMode="auto">
          <a:xfrm>
            <a:off x="5067300" y="4486275"/>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49" name="Rectangle 46"/>
          <p:cNvSpPr>
            <a:spLocks noChangeArrowheads="1"/>
          </p:cNvSpPr>
          <p:nvPr/>
        </p:nvSpPr>
        <p:spPr bwMode="auto">
          <a:xfrm>
            <a:off x="5097463" y="4545013"/>
            <a:ext cx="130175" cy="122237"/>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DS</a:t>
            </a:r>
            <a:endParaRPr lang="en-US" sz="2400">
              <a:latin typeface="Constantia" pitchFamily="18" charset="0"/>
            </a:endParaRPr>
          </a:p>
        </p:txBody>
      </p:sp>
      <p:sp>
        <p:nvSpPr>
          <p:cNvPr id="94250" name="Rectangle 47"/>
          <p:cNvSpPr>
            <a:spLocks noChangeArrowheads="1"/>
          </p:cNvSpPr>
          <p:nvPr/>
        </p:nvSpPr>
        <p:spPr bwMode="auto">
          <a:xfrm>
            <a:off x="5380038" y="2862263"/>
            <a:ext cx="38100" cy="168275"/>
          </a:xfrm>
          <a:prstGeom prst="rect">
            <a:avLst/>
          </a:prstGeom>
          <a:noFill/>
          <a:ln w="9525">
            <a:noFill/>
            <a:miter lim="800000"/>
            <a:headEnd/>
            <a:tailEnd/>
          </a:ln>
        </p:spPr>
        <p:txBody>
          <a:bodyPr wrap="none" lIns="0" tIns="0" rIns="0" bIns="0">
            <a:spAutoFit/>
          </a:bodyPr>
          <a:lstStyle/>
          <a:p>
            <a:r>
              <a:rPr lang="en-US" sz="1100" i="1">
                <a:solidFill>
                  <a:srgbClr val="000000"/>
                </a:solidFill>
                <a:latin typeface="Nimbus Roman No9 L"/>
              </a:rPr>
              <a:t>t</a:t>
            </a:r>
            <a:endParaRPr lang="en-US" sz="2400">
              <a:latin typeface="Constantia" pitchFamily="18" charset="0"/>
            </a:endParaRPr>
          </a:p>
        </p:txBody>
      </p:sp>
      <p:sp>
        <p:nvSpPr>
          <p:cNvPr id="94251" name="Rectangle 48"/>
          <p:cNvSpPr>
            <a:spLocks noChangeArrowheads="1"/>
          </p:cNvSpPr>
          <p:nvPr/>
        </p:nvSpPr>
        <p:spPr bwMode="auto">
          <a:xfrm>
            <a:off x="5426075" y="2919413"/>
            <a:ext cx="163513" cy="122237"/>
          </a:xfrm>
          <a:prstGeom prst="rect">
            <a:avLst/>
          </a:prstGeom>
          <a:noFill/>
          <a:ln w="9525">
            <a:noFill/>
            <a:miter lim="800000"/>
            <a:headEnd/>
            <a:tailEnd/>
          </a:ln>
        </p:spPr>
        <p:txBody>
          <a:bodyPr wrap="none" lIns="0" tIns="0" rIns="0" bIns="0">
            <a:spAutoFit/>
          </a:bodyPr>
          <a:lstStyle/>
          <a:p>
            <a:r>
              <a:rPr lang="en-US" sz="800">
                <a:solidFill>
                  <a:srgbClr val="000000"/>
                </a:solidFill>
                <a:latin typeface="Nimbus Roman No9 L"/>
              </a:rPr>
              <a:t>DM</a:t>
            </a:r>
            <a:endParaRPr lang="en-US" sz="2400">
              <a:latin typeface="Constantia" pitchFamily="18" charset="0"/>
            </a:endParaRPr>
          </a:p>
        </p:txBody>
      </p:sp>
      <p:grpSp>
        <p:nvGrpSpPr>
          <p:cNvPr id="94252" name="Group 65"/>
          <p:cNvGrpSpPr>
            <a:grpSpLocks/>
          </p:cNvGrpSpPr>
          <p:nvPr/>
        </p:nvGrpSpPr>
        <p:grpSpPr bwMode="auto">
          <a:xfrm>
            <a:off x="6364288" y="1112838"/>
            <a:ext cx="877887" cy="168275"/>
            <a:chOff x="3897" y="736"/>
            <a:chExt cx="553" cy="106"/>
          </a:xfrm>
        </p:grpSpPr>
        <p:sp>
          <p:nvSpPr>
            <p:cNvPr id="94262" name="Freeform 49"/>
            <p:cNvSpPr>
              <a:spLocks/>
            </p:cNvSpPr>
            <p:nvPr/>
          </p:nvSpPr>
          <p:spPr bwMode="auto">
            <a:xfrm>
              <a:off x="4160" y="792"/>
              <a:ext cx="56" cy="28"/>
            </a:xfrm>
            <a:custGeom>
              <a:avLst/>
              <a:gdLst>
                <a:gd name="T0" fmla="*/ 0 w 6"/>
                <a:gd name="T1" fmla="*/ 28 h 3"/>
                <a:gd name="T2" fmla="*/ 56 w 6"/>
                <a:gd name="T3" fmla="*/ 9 h 3"/>
                <a:gd name="T4" fmla="*/ 0 w 6"/>
                <a:gd name="T5" fmla="*/ 0 h 3"/>
                <a:gd name="T6" fmla="*/ 0 w 6"/>
                <a:gd name="T7" fmla="*/ 9 h 3"/>
                <a:gd name="T8" fmla="*/ 0 w 6"/>
                <a:gd name="T9" fmla="*/ 2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round/>
              <a:headEnd/>
              <a:tailEnd/>
            </a:ln>
          </p:spPr>
          <p:txBody>
            <a:bodyPr/>
            <a:lstStyle/>
            <a:p>
              <a:endParaRPr lang="en-US"/>
            </a:p>
          </p:txBody>
        </p:sp>
        <p:sp>
          <p:nvSpPr>
            <p:cNvPr id="94263" name="Freeform 50"/>
            <p:cNvSpPr>
              <a:spLocks/>
            </p:cNvSpPr>
            <p:nvPr/>
          </p:nvSpPr>
          <p:spPr bwMode="auto">
            <a:xfrm>
              <a:off x="4160" y="792"/>
              <a:ext cx="56" cy="28"/>
            </a:xfrm>
            <a:custGeom>
              <a:avLst/>
              <a:gdLst>
                <a:gd name="T0" fmla="*/ 0 w 56"/>
                <a:gd name="T1" fmla="*/ 28 h 28"/>
                <a:gd name="T2" fmla="*/ 56 w 56"/>
                <a:gd name="T3" fmla="*/ 10 h 28"/>
                <a:gd name="T4" fmla="*/ 0 w 56"/>
                <a:gd name="T5" fmla="*/ 0 h 28"/>
                <a:gd name="T6" fmla="*/ 0 w 56"/>
                <a:gd name="T7" fmla="*/ 10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0"/>
                  </a:lnTo>
                  <a:lnTo>
                    <a:pt x="0" y="0"/>
                  </a:lnTo>
                  <a:lnTo>
                    <a:pt x="0" y="10"/>
                  </a:lnTo>
                  <a:lnTo>
                    <a:pt x="0" y="28"/>
                  </a:lnTo>
                  <a:close/>
                </a:path>
              </a:pathLst>
            </a:custGeom>
            <a:solidFill>
              <a:srgbClr val="000000"/>
            </a:solidFill>
            <a:ln w="0">
              <a:solidFill>
                <a:srgbClr val="000000"/>
              </a:solidFill>
              <a:round/>
              <a:headEnd/>
              <a:tailEnd/>
            </a:ln>
          </p:spPr>
          <p:txBody>
            <a:bodyPr/>
            <a:lstStyle/>
            <a:p>
              <a:endParaRPr lang="en-US"/>
            </a:p>
          </p:txBody>
        </p:sp>
        <p:sp>
          <p:nvSpPr>
            <p:cNvPr id="94264" name="Line 51"/>
            <p:cNvSpPr>
              <a:spLocks noChangeShapeType="1"/>
            </p:cNvSpPr>
            <p:nvPr/>
          </p:nvSpPr>
          <p:spPr bwMode="auto">
            <a:xfrm flipH="1">
              <a:off x="3897" y="802"/>
              <a:ext cx="263" cy="1"/>
            </a:xfrm>
            <a:prstGeom prst="line">
              <a:avLst/>
            </a:prstGeom>
            <a:noFill/>
            <a:ln w="14288">
              <a:solidFill>
                <a:srgbClr val="000000"/>
              </a:solidFill>
              <a:round/>
              <a:headEnd/>
              <a:tailEnd/>
            </a:ln>
          </p:spPr>
          <p:txBody>
            <a:bodyPr/>
            <a:lstStyle/>
            <a:p>
              <a:endParaRPr lang="en-US"/>
            </a:p>
          </p:txBody>
        </p:sp>
        <p:sp>
          <p:nvSpPr>
            <p:cNvPr id="94265" name="Rectangle 52"/>
            <p:cNvSpPr>
              <a:spLocks noChangeArrowheads="1"/>
            </p:cNvSpPr>
            <p:nvPr/>
          </p:nvSpPr>
          <p:spPr bwMode="auto">
            <a:xfrm>
              <a:off x="4263" y="736"/>
              <a:ext cx="54"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94266" name="Rectangle 53"/>
            <p:cNvSpPr>
              <a:spLocks noChangeArrowheads="1"/>
            </p:cNvSpPr>
            <p:nvPr/>
          </p:nvSpPr>
          <p:spPr bwMode="auto">
            <a:xfrm>
              <a:off x="4319" y="736"/>
              <a:ext cx="131"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ime</a:t>
              </a:r>
              <a:endParaRPr lang="en-US" sz="2400">
                <a:latin typeface="Constantia" pitchFamily="18" charset="0"/>
              </a:endParaRPr>
            </a:p>
          </p:txBody>
        </p:sp>
      </p:grpSp>
      <p:sp>
        <p:nvSpPr>
          <p:cNvPr id="94253" name="Text Box 54"/>
          <p:cNvSpPr txBox="1">
            <a:spLocks noChangeArrowheads="1"/>
          </p:cNvSpPr>
          <p:nvPr/>
        </p:nvSpPr>
        <p:spPr bwMode="auto">
          <a:xfrm>
            <a:off x="468313" y="4913313"/>
            <a:ext cx="8181975" cy="1465262"/>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Signals do not appear on the bus as soon as they are placed on the bus, due to the </a:t>
            </a:r>
          </a:p>
          <a:p>
            <a:r>
              <a:rPr lang="en-US" i="1">
                <a:latin typeface="Constantia" pitchFamily="18" charset="0"/>
              </a:rPr>
              <a:t> propagation delay in the interface circuits.</a:t>
            </a:r>
          </a:p>
          <a:p>
            <a:pPr>
              <a:buFontTx/>
              <a:buChar char="•"/>
            </a:pPr>
            <a:r>
              <a:rPr lang="en-US" i="1">
                <a:latin typeface="Constantia" pitchFamily="18" charset="0"/>
              </a:rPr>
              <a:t>Signals reach the devices after a propagation delay which depends on the </a:t>
            </a:r>
          </a:p>
          <a:p>
            <a:r>
              <a:rPr lang="en-US" i="1">
                <a:latin typeface="Constantia" pitchFamily="18" charset="0"/>
              </a:rPr>
              <a:t> characteristics of the bus.</a:t>
            </a:r>
          </a:p>
          <a:p>
            <a:pPr>
              <a:buFontTx/>
              <a:buChar char="•"/>
            </a:pPr>
            <a:r>
              <a:rPr lang="en-US" i="1">
                <a:latin typeface="Constantia" pitchFamily="18" charset="0"/>
              </a:rPr>
              <a:t>Data must remain on the bus for some time after t</a:t>
            </a:r>
            <a:r>
              <a:rPr lang="en-US" i="1" baseline="-25000">
                <a:latin typeface="Constantia" pitchFamily="18" charset="0"/>
              </a:rPr>
              <a:t>2</a:t>
            </a:r>
            <a:r>
              <a:rPr lang="en-US" i="1">
                <a:latin typeface="Constantia" pitchFamily="18" charset="0"/>
              </a:rPr>
              <a:t> equal to the hold time of the buffer.</a:t>
            </a:r>
          </a:p>
        </p:txBody>
      </p:sp>
      <p:sp>
        <p:nvSpPr>
          <p:cNvPr id="94254" name="Text Box 55"/>
          <p:cNvSpPr txBox="1">
            <a:spLocks noChangeArrowheads="1"/>
          </p:cNvSpPr>
          <p:nvPr/>
        </p:nvSpPr>
        <p:spPr bwMode="auto">
          <a:xfrm>
            <a:off x="682625" y="1265238"/>
            <a:ext cx="1476375" cy="1069975"/>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Address &amp;</a:t>
            </a:r>
          </a:p>
          <a:p>
            <a:pPr algn="ctr"/>
            <a:r>
              <a:rPr lang="en-US" sz="1600">
                <a:latin typeface="Comic Sans MS" pitchFamily="66" charset="0"/>
              </a:rPr>
              <a:t>command </a:t>
            </a:r>
          </a:p>
          <a:p>
            <a:pPr algn="ctr"/>
            <a:r>
              <a:rPr lang="en-US" sz="1600">
                <a:latin typeface="Comic Sans MS" pitchFamily="66" charset="0"/>
              </a:rPr>
              <a:t>appear on the</a:t>
            </a:r>
          </a:p>
          <a:p>
            <a:pPr algn="ctr"/>
            <a:r>
              <a:rPr lang="en-US" sz="1600">
                <a:latin typeface="Comic Sans MS" pitchFamily="66" charset="0"/>
              </a:rPr>
              <a:t>bus.</a:t>
            </a:r>
          </a:p>
        </p:txBody>
      </p:sp>
      <p:sp>
        <p:nvSpPr>
          <p:cNvPr id="94255" name="Freeform 57"/>
          <p:cNvSpPr>
            <a:spLocks/>
          </p:cNvSpPr>
          <p:nvPr/>
        </p:nvSpPr>
        <p:spPr bwMode="auto">
          <a:xfrm>
            <a:off x="2152650" y="1427163"/>
            <a:ext cx="1387475" cy="747712"/>
          </a:xfrm>
          <a:custGeom>
            <a:avLst/>
            <a:gdLst>
              <a:gd name="T0" fmla="*/ 0 w 874"/>
              <a:gd name="T1" fmla="*/ 66675 h 471"/>
              <a:gd name="T2" fmla="*/ 811212 w 874"/>
              <a:gd name="T3" fmla="*/ 112712 h 471"/>
              <a:gd name="T4" fmla="*/ 1387475 w 874"/>
              <a:gd name="T5" fmla="*/ 747712 h 471"/>
              <a:gd name="T6" fmla="*/ 0 60000 65536"/>
              <a:gd name="T7" fmla="*/ 0 60000 65536"/>
              <a:gd name="T8" fmla="*/ 0 60000 65536"/>
              <a:gd name="T9" fmla="*/ 0 w 874"/>
              <a:gd name="T10" fmla="*/ 0 h 471"/>
              <a:gd name="T11" fmla="*/ 874 w 874"/>
              <a:gd name="T12" fmla="*/ 471 h 471"/>
            </a:gdLst>
            <a:ahLst/>
            <a:cxnLst>
              <a:cxn ang="T6">
                <a:pos x="T0" y="T1"/>
              </a:cxn>
              <a:cxn ang="T7">
                <a:pos x="T2" y="T3"/>
              </a:cxn>
              <a:cxn ang="T8">
                <a:pos x="T4" y="T5"/>
              </a:cxn>
            </a:cxnLst>
            <a:rect l="T9" t="T10" r="T11" b="T12"/>
            <a:pathLst>
              <a:path w="874" h="471">
                <a:moveTo>
                  <a:pt x="0" y="42"/>
                </a:moveTo>
                <a:cubicBezTo>
                  <a:pt x="182" y="21"/>
                  <a:pt x="365" y="0"/>
                  <a:pt x="511" y="71"/>
                </a:cubicBezTo>
                <a:cubicBezTo>
                  <a:pt x="657" y="142"/>
                  <a:pt x="765" y="306"/>
                  <a:pt x="874" y="471"/>
                </a:cubicBezTo>
              </a:path>
            </a:pathLst>
          </a:custGeom>
          <a:noFill/>
          <a:ln w="19050">
            <a:solidFill>
              <a:srgbClr val="CC3300"/>
            </a:solidFill>
            <a:round/>
            <a:headEnd/>
            <a:tailEnd type="triangle" w="sm" len="med"/>
          </a:ln>
        </p:spPr>
        <p:txBody>
          <a:bodyPr wrap="none" anchor="ctr"/>
          <a:lstStyle/>
          <a:p>
            <a:endParaRPr lang="en-US"/>
          </a:p>
        </p:txBody>
      </p:sp>
      <p:sp>
        <p:nvSpPr>
          <p:cNvPr id="94256" name="Text Box 58"/>
          <p:cNvSpPr txBox="1">
            <a:spLocks noChangeArrowheads="1"/>
          </p:cNvSpPr>
          <p:nvPr/>
        </p:nvSpPr>
        <p:spPr bwMode="auto">
          <a:xfrm>
            <a:off x="625475" y="2771775"/>
            <a:ext cx="1636713" cy="825500"/>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Address &amp; </a:t>
            </a:r>
          </a:p>
          <a:p>
            <a:pPr algn="ctr"/>
            <a:r>
              <a:rPr lang="en-US" sz="1600">
                <a:latin typeface="Comic Sans MS" pitchFamily="66" charset="0"/>
              </a:rPr>
              <a:t>command reach</a:t>
            </a:r>
          </a:p>
          <a:p>
            <a:pPr algn="ctr"/>
            <a:r>
              <a:rPr lang="en-US" sz="1600">
                <a:latin typeface="Comic Sans MS" pitchFamily="66" charset="0"/>
              </a:rPr>
              <a:t>the slave.</a:t>
            </a:r>
          </a:p>
        </p:txBody>
      </p:sp>
      <p:sp>
        <p:nvSpPr>
          <p:cNvPr id="94257" name="Freeform 59"/>
          <p:cNvSpPr>
            <a:spLocks/>
          </p:cNvSpPr>
          <p:nvPr/>
        </p:nvSpPr>
        <p:spPr bwMode="auto">
          <a:xfrm>
            <a:off x="2247900" y="2874963"/>
            <a:ext cx="1633538" cy="923925"/>
          </a:xfrm>
          <a:custGeom>
            <a:avLst/>
            <a:gdLst>
              <a:gd name="T0" fmla="*/ 0 w 1029"/>
              <a:gd name="T1" fmla="*/ 41275 h 582"/>
              <a:gd name="T2" fmla="*/ 1116013 w 1029"/>
              <a:gd name="T3" fmla="*/ 147637 h 582"/>
              <a:gd name="T4" fmla="*/ 1633538 w 1029"/>
              <a:gd name="T5" fmla="*/ 923925 h 582"/>
              <a:gd name="T6" fmla="*/ 0 60000 65536"/>
              <a:gd name="T7" fmla="*/ 0 60000 65536"/>
              <a:gd name="T8" fmla="*/ 0 60000 65536"/>
              <a:gd name="T9" fmla="*/ 0 w 1029"/>
              <a:gd name="T10" fmla="*/ 0 h 582"/>
              <a:gd name="T11" fmla="*/ 1029 w 1029"/>
              <a:gd name="T12" fmla="*/ 582 h 582"/>
            </a:gdLst>
            <a:ahLst/>
            <a:cxnLst>
              <a:cxn ang="T6">
                <a:pos x="T0" y="T1"/>
              </a:cxn>
              <a:cxn ang="T7">
                <a:pos x="T2" y="T3"/>
              </a:cxn>
              <a:cxn ang="T8">
                <a:pos x="T4" y="T5"/>
              </a:cxn>
            </a:cxnLst>
            <a:rect l="T9" t="T10" r="T11" b="T12"/>
            <a:pathLst>
              <a:path w="1029" h="582">
                <a:moveTo>
                  <a:pt x="0" y="26"/>
                </a:moveTo>
                <a:cubicBezTo>
                  <a:pt x="266" y="13"/>
                  <a:pt x="532" y="0"/>
                  <a:pt x="703" y="93"/>
                </a:cubicBezTo>
                <a:cubicBezTo>
                  <a:pt x="874" y="186"/>
                  <a:pt x="951" y="384"/>
                  <a:pt x="1029" y="582"/>
                </a:cubicBezTo>
              </a:path>
            </a:pathLst>
          </a:custGeom>
          <a:noFill/>
          <a:ln w="19050">
            <a:solidFill>
              <a:srgbClr val="CC3300"/>
            </a:solidFill>
            <a:round/>
            <a:headEnd/>
            <a:tailEnd type="triangle" w="sm" len="med"/>
          </a:ln>
        </p:spPr>
        <p:txBody>
          <a:bodyPr wrap="none" anchor="ctr"/>
          <a:lstStyle/>
          <a:p>
            <a:endParaRPr lang="en-US"/>
          </a:p>
        </p:txBody>
      </p:sp>
      <p:sp>
        <p:nvSpPr>
          <p:cNvPr id="94258" name="Text Box 61"/>
          <p:cNvSpPr txBox="1">
            <a:spLocks noChangeArrowheads="1"/>
          </p:cNvSpPr>
          <p:nvPr/>
        </p:nvSpPr>
        <p:spPr bwMode="auto">
          <a:xfrm>
            <a:off x="6923088" y="3498850"/>
            <a:ext cx="1428750" cy="581025"/>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Data appears</a:t>
            </a:r>
          </a:p>
          <a:p>
            <a:pPr algn="ctr"/>
            <a:r>
              <a:rPr lang="en-US" sz="1600">
                <a:latin typeface="Comic Sans MS" pitchFamily="66" charset="0"/>
              </a:rPr>
              <a:t>on the bus.</a:t>
            </a:r>
          </a:p>
        </p:txBody>
      </p:sp>
      <p:sp>
        <p:nvSpPr>
          <p:cNvPr id="94259" name="Freeform 62"/>
          <p:cNvSpPr>
            <a:spLocks/>
          </p:cNvSpPr>
          <p:nvPr/>
        </p:nvSpPr>
        <p:spPr bwMode="auto">
          <a:xfrm>
            <a:off x="5127625" y="3663950"/>
            <a:ext cx="1822450" cy="674688"/>
          </a:xfrm>
          <a:custGeom>
            <a:avLst/>
            <a:gdLst>
              <a:gd name="T0" fmla="*/ 1822450 w 1148"/>
              <a:gd name="T1" fmla="*/ 87313 h 425"/>
              <a:gd name="T2" fmla="*/ 893763 w 1148"/>
              <a:gd name="T3" fmla="*/ 98425 h 425"/>
              <a:gd name="T4" fmla="*/ 0 w 1148"/>
              <a:gd name="T5" fmla="*/ 674688 h 425"/>
              <a:gd name="T6" fmla="*/ 0 60000 65536"/>
              <a:gd name="T7" fmla="*/ 0 60000 65536"/>
              <a:gd name="T8" fmla="*/ 0 60000 65536"/>
              <a:gd name="T9" fmla="*/ 0 w 1148"/>
              <a:gd name="T10" fmla="*/ 0 h 425"/>
              <a:gd name="T11" fmla="*/ 1148 w 1148"/>
              <a:gd name="T12" fmla="*/ 425 h 425"/>
            </a:gdLst>
            <a:ahLst/>
            <a:cxnLst>
              <a:cxn ang="T6">
                <a:pos x="T0" y="T1"/>
              </a:cxn>
              <a:cxn ang="T7">
                <a:pos x="T2" y="T3"/>
              </a:cxn>
              <a:cxn ang="T8">
                <a:pos x="T4" y="T5"/>
              </a:cxn>
            </a:cxnLst>
            <a:rect l="T9" t="T10" r="T11" b="T12"/>
            <a:pathLst>
              <a:path w="1148" h="425">
                <a:moveTo>
                  <a:pt x="1148" y="55"/>
                </a:moveTo>
                <a:cubicBezTo>
                  <a:pt x="951" y="27"/>
                  <a:pt x="754" y="0"/>
                  <a:pt x="563" y="62"/>
                </a:cubicBezTo>
                <a:cubicBezTo>
                  <a:pt x="372" y="124"/>
                  <a:pt x="92" y="366"/>
                  <a:pt x="0" y="425"/>
                </a:cubicBezTo>
              </a:path>
            </a:pathLst>
          </a:custGeom>
          <a:noFill/>
          <a:ln w="19050">
            <a:solidFill>
              <a:srgbClr val="CC3300"/>
            </a:solidFill>
            <a:round/>
            <a:headEnd/>
            <a:tailEnd type="triangle" w="sm" len="med"/>
          </a:ln>
        </p:spPr>
        <p:txBody>
          <a:bodyPr wrap="none" anchor="ctr"/>
          <a:lstStyle/>
          <a:p>
            <a:endParaRPr lang="en-US"/>
          </a:p>
        </p:txBody>
      </p:sp>
      <p:sp>
        <p:nvSpPr>
          <p:cNvPr id="94260" name="Text Box 63"/>
          <p:cNvSpPr txBox="1">
            <a:spLocks noChangeArrowheads="1"/>
          </p:cNvSpPr>
          <p:nvPr/>
        </p:nvSpPr>
        <p:spPr bwMode="auto">
          <a:xfrm>
            <a:off x="6556375" y="1417638"/>
            <a:ext cx="1501775" cy="581025"/>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Data reaches </a:t>
            </a:r>
          </a:p>
          <a:p>
            <a:pPr algn="ctr"/>
            <a:r>
              <a:rPr lang="en-US" sz="1600">
                <a:latin typeface="Comic Sans MS" pitchFamily="66" charset="0"/>
              </a:rPr>
              <a:t>the master.</a:t>
            </a:r>
          </a:p>
        </p:txBody>
      </p:sp>
      <p:sp>
        <p:nvSpPr>
          <p:cNvPr id="94261" name="Freeform 64"/>
          <p:cNvSpPr>
            <a:spLocks/>
          </p:cNvSpPr>
          <p:nvPr/>
        </p:nvSpPr>
        <p:spPr bwMode="auto">
          <a:xfrm>
            <a:off x="5434013" y="1739900"/>
            <a:ext cx="1116012" cy="1000125"/>
          </a:xfrm>
          <a:custGeom>
            <a:avLst/>
            <a:gdLst>
              <a:gd name="T0" fmla="*/ 1116012 w 703"/>
              <a:gd name="T1" fmla="*/ 0 h 630"/>
              <a:gd name="T2" fmla="*/ 541337 w 703"/>
              <a:gd name="T3" fmla="*/ 176212 h 630"/>
              <a:gd name="T4" fmla="*/ 0 w 703"/>
              <a:gd name="T5" fmla="*/ 1000125 h 630"/>
              <a:gd name="T6" fmla="*/ 0 60000 65536"/>
              <a:gd name="T7" fmla="*/ 0 60000 65536"/>
              <a:gd name="T8" fmla="*/ 0 60000 65536"/>
              <a:gd name="T9" fmla="*/ 0 w 703"/>
              <a:gd name="T10" fmla="*/ 0 h 630"/>
              <a:gd name="T11" fmla="*/ 703 w 703"/>
              <a:gd name="T12" fmla="*/ 630 h 630"/>
            </a:gdLst>
            <a:ahLst/>
            <a:cxnLst>
              <a:cxn ang="T6">
                <a:pos x="T0" y="T1"/>
              </a:cxn>
              <a:cxn ang="T7">
                <a:pos x="T2" y="T3"/>
              </a:cxn>
              <a:cxn ang="T8">
                <a:pos x="T4" y="T5"/>
              </a:cxn>
            </a:cxnLst>
            <a:rect l="T9" t="T10" r="T11" b="T12"/>
            <a:pathLst>
              <a:path w="703" h="630">
                <a:moveTo>
                  <a:pt x="703" y="0"/>
                </a:moveTo>
                <a:cubicBezTo>
                  <a:pt x="580" y="3"/>
                  <a:pt x="458" y="6"/>
                  <a:pt x="341" y="111"/>
                </a:cubicBezTo>
                <a:cubicBezTo>
                  <a:pt x="224" y="216"/>
                  <a:pt x="57" y="544"/>
                  <a:pt x="0" y="630"/>
                </a:cubicBezTo>
              </a:path>
            </a:pathLst>
          </a:custGeom>
          <a:noFill/>
          <a:ln w="19050">
            <a:solidFill>
              <a:srgbClr val="CC3300"/>
            </a:solidFill>
            <a:round/>
            <a:headEnd/>
            <a:tailEnd type="triangle" w="sm"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smtClean="0"/>
              <a:t>Synchronous bus (contd..)</a:t>
            </a:r>
          </a:p>
        </p:txBody>
      </p:sp>
      <p:sp>
        <p:nvSpPr>
          <p:cNvPr id="95234" name="Rectangle 3"/>
          <p:cNvSpPr>
            <a:spLocks noGrp="1" noChangeArrowheads="1"/>
          </p:cNvSpPr>
          <p:nvPr>
            <p:ph type="body" idx="1"/>
          </p:nvPr>
        </p:nvSpPr>
        <p:spPr/>
        <p:txBody>
          <a:bodyPr/>
          <a:lstStyle/>
          <a:p>
            <a:r>
              <a:rPr lang="en-US" smtClean="0">
                <a:solidFill>
                  <a:schemeClr val="accent2"/>
                </a:solidFill>
              </a:rPr>
              <a:t>Data transfer has to be completed within one clock cycle.</a:t>
            </a:r>
            <a:r>
              <a:rPr lang="en-US" sz="1800" smtClean="0"/>
              <a:t> </a:t>
            </a:r>
          </a:p>
          <a:p>
            <a:pPr lvl="1"/>
            <a:r>
              <a:rPr lang="en-US" sz="1800" smtClean="0"/>
              <a:t>Clock period t2 - t0 must be such that the longest propagation delay on the bus and the slowest device interface must be accommodated. </a:t>
            </a:r>
          </a:p>
          <a:p>
            <a:pPr lvl="1"/>
            <a:r>
              <a:rPr lang="en-US" sz="1800" smtClean="0"/>
              <a:t>Forces all the devices to operate at the speed of the slowest device.</a:t>
            </a:r>
          </a:p>
          <a:p>
            <a:r>
              <a:rPr lang="en-US" smtClean="0">
                <a:solidFill>
                  <a:schemeClr val="accent2"/>
                </a:solidFill>
              </a:rPr>
              <a:t>Processor just assumes that the data are available at t2 in case of a Read operation, or are read by the device in case of a Write operation.</a:t>
            </a:r>
          </a:p>
          <a:p>
            <a:pPr lvl="1"/>
            <a:r>
              <a:rPr lang="en-US" sz="1800" smtClean="0"/>
              <a:t>What if the device is actually failed, and never really responded?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457200" y="457200"/>
            <a:ext cx="8229600" cy="1143000"/>
          </a:xfrm>
        </p:spPr>
        <p:txBody>
          <a:bodyPr/>
          <a:lstStyle/>
          <a:p>
            <a:r>
              <a:rPr lang="en-US" dirty="0" smtClean="0"/>
              <a:t>Synchronous bus (contd..)</a:t>
            </a:r>
          </a:p>
        </p:txBody>
      </p:sp>
      <p:sp>
        <p:nvSpPr>
          <p:cNvPr id="96258" name="Rectangle 3"/>
          <p:cNvSpPr>
            <a:spLocks noGrp="1" noChangeArrowheads="1"/>
          </p:cNvSpPr>
          <p:nvPr>
            <p:ph type="body" idx="1"/>
          </p:nvPr>
        </p:nvSpPr>
        <p:spPr>
          <a:xfrm>
            <a:off x="457200" y="1676400"/>
            <a:ext cx="8229600" cy="5181599"/>
          </a:xfrm>
        </p:spPr>
        <p:txBody>
          <a:bodyPr/>
          <a:lstStyle/>
          <a:p>
            <a:r>
              <a:rPr lang="en-US" dirty="0" smtClean="0">
                <a:solidFill>
                  <a:schemeClr val="accent2"/>
                </a:solidFill>
              </a:rPr>
              <a:t>Most buses have control signals to represent a response from the slave. </a:t>
            </a:r>
          </a:p>
          <a:p>
            <a:r>
              <a:rPr lang="en-US" dirty="0" smtClean="0">
                <a:solidFill>
                  <a:schemeClr val="accent2"/>
                </a:solidFill>
              </a:rPr>
              <a:t>Control signals serve two purposes:</a:t>
            </a:r>
          </a:p>
          <a:p>
            <a:pPr lvl="1"/>
            <a:r>
              <a:rPr lang="en-US" sz="1800" dirty="0" smtClean="0"/>
              <a:t>Inform the master that the slave has recognized the address, and is ready to participate in a data transfer operation. </a:t>
            </a:r>
          </a:p>
          <a:p>
            <a:pPr lvl="1"/>
            <a:r>
              <a:rPr lang="en-US" sz="1800" dirty="0" smtClean="0"/>
              <a:t>Enable to adjust the duration of the data transfer operation based on the speed of the participating slaves.</a:t>
            </a:r>
          </a:p>
          <a:p>
            <a:r>
              <a:rPr lang="en-US" dirty="0" smtClean="0">
                <a:solidFill>
                  <a:schemeClr val="accent2"/>
                </a:solidFill>
              </a:rPr>
              <a:t>High-frequency bus clock is used:</a:t>
            </a:r>
            <a:endParaRPr lang="en-US" dirty="0" smtClean="0"/>
          </a:p>
          <a:p>
            <a:pPr lvl="1"/>
            <a:r>
              <a:rPr lang="en-US" sz="1800" dirty="0" smtClean="0">
                <a:solidFill>
                  <a:srgbClr val="CC3300"/>
                </a:solidFill>
              </a:rPr>
              <a:t>Data transfer spans several clock cycles instead of just one clock cycle as in the earlier case.</a:t>
            </a:r>
          </a:p>
          <a:p>
            <a:endParaRPr lang="en-US" sz="2000" dirty="0" smtClean="0">
              <a:solidFill>
                <a:srgbClr val="CC33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457200"/>
            <a:ext cx="8305800" cy="838200"/>
          </a:xfrm>
        </p:spPr>
        <p:txBody>
          <a:bodyPr/>
          <a:lstStyle/>
          <a:p>
            <a:pPr fontAlgn="auto">
              <a:spcAft>
                <a:spcPts val="0"/>
              </a:spcAft>
              <a:defRPr/>
            </a:pPr>
            <a:r>
              <a:rPr lang="en-US" dirty="0" smtClean="0"/>
              <a:t>Synchronous bus (contd..)</a:t>
            </a:r>
          </a:p>
        </p:txBody>
      </p:sp>
      <p:grpSp>
        <p:nvGrpSpPr>
          <p:cNvPr id="97282" name="Group 3"/>
          <p:cNvGrpSpPr>
            <a:grpSpLocks/>
          </p:cNvGrpSpPr>
          <p:nvPr/>
        </p:nvGrpSpPr>
        <p:grpSpPr bwMode="auto">
          <a:xfrm>
            <a:off x="1738313" y="1443038"/>
            <a:ext cx="5437187" cy="4024312"/>
            <a:chOff x="1162" y="598"/>
            <a:chExt cx="3425" cy="2535"/>
          </a:xfrm>
        </p:grpSpPr>
        <p:sp>
          <p:nvSpPr>
            <p:cNvPr id="97292" name="Freeform 4"/>
            <p:cNvSpPr>
              <a:spLocks/>
            </p:cNvSpPr>
            <p:nvPr/>
          </p:nvSpPr>
          <p:spPr bwMode="auto">
            <a:xfrm>
              <a:off x="1785" y="1132"/>
              <a:ext cx="500" cy="200"/>
            </a:xfrm>
            <a:custGeom>
              <a:avLst/>
              <a:gdLst>
                <a:gd name="T0" fmla="*/ 500 w 45"/>
                <a:gd name="T1" fmla="*/ 200 h 18"/>
                <a:gd name="T2" fmla="*/ 500 w 45"/>
                <a:gd name="T3" fmla="*/ 0 h 18"/>
                <a:gd name="T4" fmla="*/ 200 w 45"/>
                <a:gd name="T5" fmla="*/ 0 h 18"/>
                <a:gd name="T6" fmla="*/ 200 w 45"/>
                <a:gd name="T7" fmla="*/ 200 h 18"/>
                <a:gd name="T8" fmla="*/ 0 w 45"/>
                <a:gd name="T9" fmla="*/ 200 h 18"/>
                <a:gd name="T10" fmla="*/ 0 60000 65536"/>
                <a:gd name="T11" fmla="*/ 0 60000 65536"/>
                <a:gd name="T12" fmla="*/ 0 60000 65536"/>
                <a:gd name="T13" fmla="*/ 0 60000 65536"/>
                <a:gd name="T14" fmla="*/ 0 60000 65536"/>
                <a:gd name="T15" fmla="*/ 0 w 45"/>
                <a:gd name="T16" fmla="*/ 0 h 18"/>
                <a:gd name="T17" fmla="*/ 45 w 45"/>
                <a:gd name="T18" fmla="*/ 18 h 18"/>
              </a:gdLst>
              <a:ahLst/>
              <a:cxnLst>
                <a:cxn ang="T10">
                  <a:pos x="T0" y="T1"/>
                </a:cxn>
                <a:cxn ang="T11">
                  <a:pos x="T2" y="T3"/>
                </a:cxn>
                <a:cxn ang="T12">
                  <a:pos x="T4" y="T5"/>
                </a:cxn>
                <a:cxn ang="T13">
                  <a:pos x="T6" y="T7"/>
                </a:cxn>
                <a:cxn ang="T14">
                  <a:pos x="T8" y="T9"/>
                </a:cxn>
              </a:cxnLst>
              <a:rect l="T15" t="T16" r="T17" b="T18"/>
              <a:pathLst>
                <a:path w="45" h="18">
                  <a:moveTo>
                    <a:pt x="45" y="18"/>
                  </a:moveTo>
                  <a:lnTo>
                    <a:pt x="45" y="0"/>
                  </a:lnTo>
                  <a:lnTo>
                    <a:pt x="18" y="0"/>
                  </a:lnTo>
                  <a:lnTo>
                    <a:pt x="18" y="18"/>
                  </a:lnTo>
                  <a:lnTo>
                    <a:pt x="0" y="18"/>
                  </a:lnTo>
                </a:path>
              </a:pathLst>
            </a:custGeom>
            <a:noFill/>
            <a:ln w="17463">
              <a:solidFill>
                <a:schemeClr val="tx1"/>
              </a:solidFill>
              <a:round/>
              <a:headEnd/>
              <a:tailEnd/>
            </a:ln>
          </p:spPr>
          <p:txBody>
            <a:bodyPr/>
            <a:lstStyle/>
            <a:p>
              <a:endParaRPr lang="en-US"/>
            </a:p>
          </p:txBody>
        </p:sp>
        <p:sp>
          <p:nvSpPr>
            <p:cNvPr id="97293" name="Freeform 5"/>
            <p:cNvSpPr>
              <a:spLocks/>
            </p:cNvSpPr>
            <p:nvPr/>
          </p:nvSpPr>
          <p:spPr bwMode="auto">
            <a:xfrm>
              <a:off x="2285" y="1132"/>
              <a:ext cx="601" cy="200"/>
            </a:xfrm>
            <a:custGeom>
              <a:avLst/>
              <a:gdLst>
                <a:gd name="T0" fmla="*/ 601 w 54"/>
                <a:gd name="T1" fmla="*/ 200 h 18"/>
                <a:gd name="T2" fmla="*/ 601 w 54"/>
                <a:gd name="T3" fmla="*/ 0 h 18"/>
                <a:gd name="T4" fmla="*/ 301 w 54"/>
                <a:gd name="T5" fmla="*/ 0 h 18"/>
                <a:gd name="T6" fmla="*/ 301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p:spPr>
          <p:txBody>
            <a:bodyPr/>
            <a:lstStyle/>
            <a:p>
              <a:endParaRPr lang="en-US"/>
            </a:p>
          </p:txBody>
        </p:sp>
        <p:sp>
          <p:nvSpPr>
            <p:cNvPr id="97294" name="Freeform 6"/>
            <p:cNvSpPr>
              <a:spLocks/>
            </p:cNvSpPr>
            <p:nvPr/>
          </p:nvSpPr>
          <p:spPr bwMode="auto">
            <a:xfrm>
              <a:off x="2886" y="1132"/>
              <a:ext cx="600" cy="200"/>
            </a:xfrm>
            <a:custGeom>
              <a:avLst/>
              <a:gdLst>
                <a:gd name="T0" fmla="*/ 600 w 54"/>
                <a:gd name="T1" fmla="*/ 200 h 18"/>
                <a:gd name="T2" fmla="*/ 600 w 54"/>
                <a:gd name="T3" fmla="*/ 0 h 18"/>
                <a:gd name="T4" fmla="*/ 300 w 54"/>
                <a:gd name="T5" fmla="*/ 0 h 18"/>
                <a:gd name="T6" fmla="*/ 300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p:spPr>
          <p:txBody>
            <a:bodyPr/>
            <a:lstStyle/>
            <a:p>
              <a:endParaRPr lang="en-US"/>
            </a:p>
          </p:txBody>
        </p:sp>
        <p:sp>
          <p:nvSpPr>
            <p:cNvPr id="97295" name="Freeform 7"/>
            <p:cNvSpPr>
              <a:spLocks/>
            </p:cNvSpPr>
            <p:nvPr/>
          </p:nvSpPr>
          <p:spPr bwMode="auto">
            <a:xfrm>
              <a:off x="3486" y="1132"/>
              <a:ext cx="600" cy="200"/>
            </a:xfrm>
            <a:custGeom>
              <a:avLst/>
              <a:gdLst>
                <a:gd name="T0" fmla="*/ 600 w 54"/>
                <a:gd name="T1" fmla="*/ 200 h 18"/>
                <a:gd name="T2" fmla="*/ 600 w 54"/>
                <a:gd name="T3" fmla="*/ 0 h 18"/>
                <a:gd name="T4" fmla="*/ 300 w 54"/>
                <a:gd name="T5" fmla="*/ 0 h 18"/>
                <a:gd name="T6" fmla="*/ 300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p:spPr>
          <p:txBody>
            <a:bodyPr/>
            <a:lstStyle/>
            <a:p>
              <a:endParaRPr lang="en-US"/>
            </a:p>
          </p:txBody>
        </p:sp>
        <p:sp>
          <p:nvSpPr>
            <p:cNvPr id="97296" name="Line 8"/>
            <p:cNvSpPr>
              <a:spLocks noChangeShapeType="1"/>
            </p:cNvSpPr>
            <p:nvPr/>
          </p:nvSpPr>
          <p:spPr bwMode="auto">
            <a:xfrm flipV="1">
              <a:off x="1985" y="1432"/>
              <a:ext cx="1" cy="1701"/>
            </a:xfrm>
            <a:prstGeom prst="line">
              <a:avLst/>
            </a:prstGeom>
            <a:noFill/>
            <a:ln w="17463">
              <a:solidFill>
                <a:srgbClr val="000000"/>
              </a:solidFill>
              <a:round/>
              <a:headEnd/>
              <a:tailEnd/>
            </a:ln>
          </p:spPr>
          <p:txBody>
            <a:bodyPr/>
            <a:lstStyle/>
            <a:p>
              <a:endParaRPr lang="en-US"/>
            </a:p>
          </p:txBody>
        </p:sp>
        <p:sp>
          <p:nvSpPr>
            <p:cNvPr id="97297" name="Line 9"/>
            <p:cNvSpPr>
              <a:spLocks noChangeShapeType="1"/>
            </p:cNvSpPr>
            <p:nvPr/>
          </p:nvSpPr>
          <p:spPr bwMode="auto">
            <a:xfrm flipV="1">
              <a:off x="2585" y="1432"/>
              <a:ext cx="1" cy="1701"/>
            </a:xfrm>
            <a:prstGeom prst="line">
              <a:avLst/>
            </a:prstGeom>
            <a:noFill/>
            <a:ln w="17463">
              <a:solidFill>
                <a:srgbClr val="000000"/>
              </a:solidFill>
              <a:round/>
              <a:headEnd/>
              <a:tailEnd/>
            </a:ln>
          </p:spPr>
          <p:txBody>
            <a:bodyPr/>
            <a:lstStyle/>
            <a:p>
              <a:endParaRPr lang="en-US"/>
            </a:p>
          </p:txBody>
        </p:sp>
        <p:sp>
          <p:nvSpPr>
            <p:cNvPr id="97298" name="Line 10"/>
            <p:cNvSpPr>
              <a:spLocks noChangeShapeType="1"/>
            </p:cNvSpPr>
            <p:nvPr/>
          </p:nvSpPr>
          <p:spPr bwMode="auto">
            <a:xfrm flipV="1">
              <a:off x="3186" y="1432"/>
              <a:ext cx="1" cy="1701"/>
            </a:xfrm>
            <a:prstGeom prst="line">
              <a:avLst/>
            </a:prstGeom>
            <a:noFill/>
            <a:ln w="17463">
              <a:solidFill>
                <a:srgbClr val="000000"/>
              </a:solidFill>
              <a:round/>
              <a:headEnd/>
              <a:tailEnd/>
            </a:ln>
          </p:spPr>
          <p:txBody>
            <a:bodyPr/>
            <a:lstStyle/>
            <a:p>
              <a:endParaRPr lang="en-US"/>
            </a:p>
          </p:txBody>
        </p:sp>
        <p:sp>
          <p:nvSpPr>
            <p:cNvPr id="97299" name="Line 11"/>
            <p:cNvSpPr>
              <a:spLocks noChangeShapeType="1"/>
            </p:cNvSpPr>
            <p:nvPr/>
          </p:nvSpPr>
          <p:spPr bwMode="auto">
            <a:xfrm flipV="1">
              <a:off x="3786" y="1432"/>
              <a:ext cx="1" cy="1701"/>
            </a:xfrm>
            <a:prstGeom prst="line">
              <a:avLst/>
            </a:prstGeom>
            <a:noFill/>
            <a:ln w="17463">
              <a:solidFill>
                <a:srgbClr val="000000"/>
              </a:solidFill>
              <a:round/>
              <a:headEnd/>
              <a:tailEnd/>
            </a:ln>
          </p:spPr>
          <p:txBody>
            <a:bodyPr/>
            <a:lstStyle/>
            <a:p>
              <a:endParaRPr lang="en-US"/>
            </a:p>
          </p:txBody>
        </p:sp>
        <p:sp>
          <p:nvSpPr>
            <p:cNvPr id="97300" name="Line 12"/>
            <p:cNvSpPr>
              <a:spLocks noChangeShapeType="1"/>
            </p:cNvSpPr>
            <p:nvPr/>
          </p:nvSpPr>
          <p:spPr bwMode="auto">
            <a:xfrm flipV="1">
              <a:off x="4387" y="1432"/>
              <a:ext cx="1" cy="1701"/>
            </a:xfrm>
            <a:prstGeom prst="line">
              <a:avLst/>
            </a:prstGeom>
            <a:noFill/>
            <a:ln w="17463">
              <a:solidFill>
                <a:srgbClr val="000000"/>
              </a:solidFill>
              <a:round/>
              <a:headEnd/>
              <a:tailEnd/>
            </a:ln>
          </p:spPr>
          <p:txBody>
            <a:bodyPr/>
            <a:lstStyle/>
            <a:p>
              <a:endParaRPr lang="en-US"/>
            </a:p>
          </p:txBody>
        </p:sp>
        <p:sp>
          <p:nvSpPr>
            <p:cNvPr id="97301" name="Rectangle 13"/>
            <p:cNvSpPr>
              <a:spLocks noChangeArrowheads="1"/>
            </p:cNvSpPr>
            <p:nvPr/>
          </p:nvSpPr>
          <p:spPr bwMode="auto">
            <a:xfrm>
              <a:off x="2263" y="832"/>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1</a:t>
              </a:r>
              <a:endParaRPr lang="en-US" sz="2400">
                <a:latin typeface="Constantia" pitchFamily="18" charset="0"/>
              </a:endParaRPr>
            </a:p>
          </p:txBody>
        </p:sp>
        <p:sp>
          <p:nvSpPr>
            <p:cNvPr id="97302" name="Rectangle 14"/>
            <p:cNvSpPr>
              <a:spLocks noChangeArrowheads="1"/>
            </p:cNvSpPr>
            <p:nvPr/>
          </p:nvSpPr>
          <p:spPr bwMode="auto">
            <a:xfrm>
              <a:off x="2863" y="832"/>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2</a:t>
              </a:r>
              <a:endParaRPr lang="en-US" sz="2400">
                <a:latin typeface="Constantia" pitchFamily="18" charset="0"/>
              </a:endParaRPr>
            </a:p>
          </p:txBody>
        </p:sp>
        <p:sp>
          <p:nvSpPr>
            <p:cNvPr id="97303" name="Rectangle 15"/>
            <p:cNvSpPr>
              <a:spLocks noChangeArrowheads="1"/>
            </p:cNvSpPr>
            <p:nvPr/>
          </p:nvSpPr>
          <p:spPr bwMode="auto">
            <a:xfrm>
              <a:off x="3464" y="832"/>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3</a:t>
              </a:r>
              <a:endParaRPr lang="en-US" sz="2400">
                <a:latin typeface="Constantia" pitchFamily="18" charset="0"/>
              </a:endParaRPr>
            </a:p>
          </p:txBody>
        </p:sp>
        <p:sp>
          <p:nvSpPr>
            <p:cNvPr id="97304" name="Rectangle 16"/>
            <p:cNvSpPr>
              <a:spLocks noChangeArrowheads="1"/>
            </p:cNvSpPr>
            <p:nvPr/>
          </p:nvSpPr>
          <p:spPr bwMode="auto">
            <a:xfrm>
              <a:off x="4064" y="832"/>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4</a:t>
              </a:r>
              <a:endParaRPr lang="en-US" sz="2400">
                <a:latin typeface="Constantia" pitchFamily="18" charset="0"/>
              </a:endParaRPr>
            </a:p>
          </p:txBody>
        </p:sp>
        <p:sp>
          <p:nvSpPr>
            <p:cNvPr id="97305" name="Freeform 17"/>
            <p:cNvSpPr>
              <a:spLocks/>
            </p:cNvSpPr>
            <p:nvPr/>
          </p:nvSpPr>
          <p:spPr bwMode="auto">
            <a:xfrm>
              <a:off x="1785" y="1632"/>
              <a:ext cx="2802" cy="200"/>
            </a:xfrm>
            <a:custGeom>
              <a:avLst/>
              <a:gdLst>
                <a:gd name="T0" fmla="*/ 2802 w 252"/>
                <a:gd name="T1" fmla="*/ 200 h 18"/>
                <a:gd name="T2" fmla="*/ 2302 w 252"/>
                <a:gd name="T3" fmla="*/ 200 h 18"/>
                <a:gd name="T4" fmla="*/ 2202 w 252"/>
                <a:gd name="T5" fmla="*/ 0 h 18"/>
                <a:gd name="T6" fmla="*/ 500 w 252"/>
                <a:gd name="T7" fmla="*/ 0 h 18"/>
                <a:gd name="T8" fmla="*/ 400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207" y="18"/>
                  </a:lnTo>
                  <a:lnTo>
                    <a:pt x="198" y="0"/>
                  </a:lnTo>
                  <a:lnTo>
                    <a:pt x="45" y="0"/>
                  </a:lnTo>
                  <a:lnTo>
                    <a:pt x="36" y="18"/>
                  </a:lnTo>
                  <a:lnTo>
                    <a:pt x="0" y="18"/>
                  </a:lnTo>
                </a:path>
              </a:pathLst>
            </a:custGeom>
            <a:noFill/>
            <a:ln w="17463">
              <a:solidFill>
                <a:schemeClr val="tx1"/>
              </a:solidFill>
              <a:round/>
              <a:headEnd/>
              <a:tailEnd/>
            </a:ln>
          </p:spPr>
          <p:txBody>
            <a:bodyPr/>
            <a:lstStyle/>
            <a:p>
              <a:endParaRPr lang="en-US"/>
            </a:p>
          </p:txBody>
        </p:sp>
        <p:sp>
          <p:nvSpPr>
            <p:cNvPr id="97306" name="Freeform 18"/>
            <p:cNvSpPr>
              <a:spLocks/>
            </p:cNvSpPr>
            <p:nvPr/>
          </p:nvSpPr>
          <p:spPr bwMode="auto">
            <a:xfrm>
              <a:off x="1785" y="1632"/>
              <a:ext cx="2802" cy="200"/>
            </a:xfrm>
            <a:custGeom>
              <a:avLst/>
              <a:gdLst>
                <a:gd name="T0" fmla="*/ 2802 w 252"/>
                <a:gd name="T1" fmla="*/ 0 h 18"/>
                <a:gd name="T2" fmla="*/ 2302 w 252"/>
                <a:gd name="T3" fmla="*/ 0 h 18"/>
                <a:gd name="T4" fmla="*/ 2202 w 252"/>
                <a:gd name="T5" fmla="*/ 200 h 18"/>
                <a:gd name="T6" fmla="*/ 500 w 252"/>
                <a:gd name="T7" fmla="*/ 200 h 18"/>
                <a:gd name="T8" fmla="*/ 400 w 252"/>
                <a:gd name="T9" fmla="*/ 0 h 18"/>
                <a:gd name="T10" fmla="*/ 0 w 252"/>
                <a:gd name="T11" fmla="*/ 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0"/>
                  </a:moveTo>
                  <a:lnTo>
                    <a:pt x="207" y="0"/>
                  </a:lnTo>
                  <a:lnTo>
                    <a:pt x="198" y="18"/>
                  </a:lnTo>
                  <a:lnTo>
                    <a:pt x="45" y="18"/>
                  </a:lnTo>
                  <a:lnTo>
                    <a:pt x="36" y="0"/>
                  </a:lnTo>
                  <a:lnTo>
                    <a:pt x="0" y="0"/>
                  </a:lnTo>
                </a:path>
              </a:pathLst>
            </a:custGeom>
            <a:noFill/>
            <a:ln w="17463">
              <a:solidFill>
                <a:schemeClr val="tx1"/>
              </a:solidFill>
              <a:round/>
              <a:headEnd/>
              <a:tailEnd/>
            </a:ln>
          </p:spPr>
          <p:txBody>
            <a:bodyPr/>
            <a:lstStyle/>
            <a:p>
              <a:endParaRPr lang="en-US"/>
            </a:p>
          </p:txBody>
        </p:sp>
        <p:sp>
          <p:nvSpPr>
            <p:cNvPr id="97307" name="Line 19"/>
            <p:cNvSpPr>
              <a:spLocks noChangeShapeType="1"/>
            </p:cNvSpPr>
            <p:nvPr/>
          </p:nvSpPr>
          <p:spPr bwMode="auto">
            <a:xfrm>
              <a:off x="1785" y="2532"/>
              <a:ext cx="1601" cy="1"/>
            </a:xfrm>
            <a:prstGeom prst="line">
              <a:avLst/>
            </a:prstGeom>
            <a:noFill/>
            <a:ln w="17463">
              <a:solidFill>
                <a:srgbClr val="000000"/>
              </a:solidFill>
              <a:round/>
              <a:headEnd/>
              <a:tailEnd/>
            </a:ln>
          </p:spPr>
          <p:txBody>
            <a:bodyPr/>
            <a:lstStyle/>
            <a:p>
              <a:endParaRPr lang="en-US"/>
            </a:p>
          </p:txBody>
        </p:sp>
        <p:sp>
          <p:nvSpPr>
            <p:cNvPr id="97308" name="Line 20"/>
            <p:cNvSpPr>
              <a:spLocks noChangeShapeType="1"/>
            </p:cNvSpPr>
            <p:nvPr/>
          </p:nvSpPr>
          <p:spPr bwMode="auto">
            <a:xfrm flipH="1">
              <a:off x="4042" y="2532"/>
              <a:ext cx="545" cy="1"/>
            </a:xfrm>
            <a:prstGeom prst="line">
              <a:avLst/>
            </a:prstGeom>
            <a:noFill/>
            <a:ln w="17463">
              <a:solidFill>
                <a:srgbClr val="000000"/>
              </a:solidFill>
              <a:round/>
              <a:headEnd/>
              <a:tailEnd/>
            </a:ln>
          </p:spPr>
          <p:txBody>
            <a:bodyPr/>
            <a:lstStyle/>
            <a:p>
              <a:endParaRPr lang="en-US"/>
            </a:p>
          </p:txBody>
        </p:sp>
        <p:sp>
          <p:nvSpPr>
            <p:cNvPr id="97309" name="Freeform 21"/>
            <p:cNvSpPr>
              <a:spLocks/>
            </p:cNvSpPr>
            <p:nvPr/>
          </p:nvSpPr>
          <p:spPr bwMode="auto">
            <a:xfrm>
              <a:off x="1785" y="2032"/>
              <a:ext cx="2802" cy="200"/>
            </a:xfrm>
            <a:custGeom>
              <a:avLst/>
              <a:gdLst>
                <a:gd name="T0" fmla="*/ 2802 w 252"/>
                <a:gd name="T1" fmla="*/ 200 h 18"/>
                <a:gd name="T2" fmla="*/ 2302 w 252"/>
                <a:gd name="T3" fmla="*/ 200 h 18"/>
                <a:gd name="T4" fmla="*/ 2202 w 252"/>
                <a:gd name="T5" fmla="*/ 0 h 18"/>
                <a:gd name="T6" fmla="*/ 500 w 252"/>
                <a:gd name="T7" fmla="*/ 0 h 18"/>
                <a:gd name="T8" fmla="*/ 400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207" y="18"/>
                  </a:lnTo>
                  <a:lnTo>
                    <a:pt x="198" y="0"/>
                  </a:lnTo>
                  <a:lnTo>
                    <a:pt x="45" y="0"/>
                  </a:lnTo>
                  <a:lnTo>
                    <a:pt x="36" y="18"/>
                  </a:lnTo>
                  <a:lnTo>
                    <a:pt x="0" y="18"/>
                  </a:lnTo>
                </a:path>
              </a:pathLst>
            </a:custGeom>
            <a:noFill/>
            <a:ln w="17463">
              <a:solidFill>
                <a:schemeClr val="tx2"/>
              </a:solidFill>
              <a:round/>
              <a:headEnd/>
              <a:tailEnd/>
            </a:ln>
          </p:spPr>
          <p:txBody>
            <a:bodyPr/>
            <a:lstStyle/>
            <a:p>
              <a:endParaRPr lang="en-US"/>
            </a:p>
          </p:txBody>
        </p:sp>
        <p:sp>
          <p:nvSpPr>
            <p:cNvPr id="97310" name="Freeform 22"/>
            <p:cNvSpPr>
              <a:spLocks/>
            </p:cNvSpPr>
            <p:nvPr/>
          </p:nvSpPr>
          <p:spPr bwMode="auto">
            <a:xfrm>
              <a:off x="1785" y="2032"/>
              <a:ext cx="2802" cy="200"/>
            </a:xfrm>
            <a:custGeom>
              <a:avLst/>
              <a:gdLst>
                <a:gd name="T0" fmla="*/ 2802 w 252"/>
                <a:gd name="T1" fmla="*/ 0 h 18"/>
                <a:gd name="T2" fmla="*/ 2302 w 252"/>
                <a:gd name="T3" fmla="*/ 0 h 18"/>
                <a:gd name="T4" fmla="*/ 2202 w 252"/>
                <a:gd name="T5" fmla="*/ 200 h 18"/>
                <a:gd name="T6" fmla="*/ 500 w 252"/>
                <a:gd name="T7" fmla="*/ 200 h 18"/>
                <a:gd name="T8" fmla="*/ 400 w 252"/>
                <a:gd name="T9" fmla="*/ 0 h 18"/>
                <a:gd name="T10" fmla="*/ 0 w 252"/>
                <a:gd name="T11" fmla="*/ 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0"/>
                  </a:moveTo>
                  <a:lnTo>
                    <a:pt x="207" y="0"/>
                  </a:lnTo>
                  <a:lnTo>
                    <a:pt x="198" y="18"/>
                  </a:lnTo>
                  <a:lnTo>
                    <a:pt x="45" y="18"/>
                  </a:lnTo>
                  <a:lnTo>
                    <a:pt x="36" y="0"/>
                  </a:lnTo>
                  <a:lnTo>
                    <a:pt x="0" y="0"/>
                  </a:lnTo>
                </a:path>
              </a:pathLst>
            </a:custGeom>
            <a:noFill/>
            <a:ln w="17463">
              <a:solidFill>
                <a:schemeClr val="tx1"/>
              </a:solidFill>
              <a:round/>
              <a:headEnd/>
              <a:tailEnd/>
            </a:ln>
          </p:spPr>
          <p:txBody>
            <a:bodyPr/>
            <a:lstStyle/>
            <a:p>
              <a:endParaRPr lang="en-US"/>
            </a:p>
          </p:txBody>
        </p:sp>
        <p:sp>
          <p:nvSpPr>
            <p:cNvPr id="97311" name="Freeform 23"/>
            <p:cNvSpPr>
              <a:spLocks/>
            </p:cNvSpPr>
            <p:nvPr/>
          </p:nvSpPr>
          <p:spPr bwMode="auto">
            <a:xfrm>
              <a:off x="1785" y="2833"/>
              <a:ext cx="2802" cy="200"/>
            </a:xfrm>
            <a:custGeom>
              <a:avLst/>
              <a:gdLst>
                <a:gd name="T0" fmla="*/ 2802 w 252"/>
                <a:gd name="T1" fmla="*/ 200 h 18"/>
                <a:gd name="T2" fmla="*/ 2202 w 252"/>
                <a:gd name="T3" fmla="*/ 200 h 18"/>
                <a:gd name="T4" fmla="*/ 2202 w 252"/>
                <a:gd name="T5" fmla="*/ 0 h 18"/>
                <a:gd name="T6" fmla="*/ 1601 w 252"/>
                <a:gd name="T7" fmla="*/ 0 h 18"/>
                <a:gd name="T8" fmla="*/ 1601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198" y="18"/>
                  </a:lnTo>
                  <a:lnTo>
                    <a:pt x="198" y="0"/>
                  </a:lnTo>
                  <a:lnTo>
                    <a:pt x="144" y="0"/>
                  </a:lnTo>
                  <a:lnTo>
                    <a:pt x="144" y="18"/>
                  </a:lnTo>
                  <a:lnTo>
                    <a:pt x="0" y="18"/>
                  </a:lnTo>
                </a:path>
              </a:pathLst>
            </a:custGeom>
            <a:noFill/>
            <a:ln w="17463">
              <a:solidFill>
                <a:srgbClr val="000000"/>
              </a:solidFill>
              <a:round/>
              <a:headEnd/>
              <a:tailEnd/>
            </a:ln>
          </p:spPr>
          <p:txBody>
            <a:bodyPr/>
            <a:lstStyle/>
            <a:p>
              <a:endParaRPr lang="en-US"/>
            </a:p>
          </p:txBody>
        </p:sp>
        <p:sp>
          <p:nvSpPr>
            <p:cNvPr id="97312" name="Freeform 24"/>
            <p:cNvSpPr>
              <a:spLocks/>
            </p:cNvSpPr>
            <p:nvPr/>
          </p:nvSpPr>
          <p:spPr bwMode="auto">
            <a:xfrm>
              <a:off x="3386" y="2432"/>
              <a:ext cx="56" cy="200"/>
            </a:xfrm>
            <a:custGeom>
              <a:avLst/>
              <a:gdLst>
                <a:gd name="T0" fmla="*/ 56 w 5"/>
                <a:gd name="T1" fmla="*/ 200 h 18"/>
                <a:gd name="T2" fmla="*/ 0 w 5"/>
                <a:gd name="T3" fmla="*/ 100 h 18"/>
                <a:gd name="T4" fmla="*/ 56 w 5"/>
                <a:gd name="T5" fmla="*/ 0 h 18"/>
                <a:gd name="T6" fmla="*/ 0 60000 65536"/>
                <a:gd name="T7" fmla="*/ 0 60000 65536"/>
                <a:gd name="T8" fmla="*/ 0 60000 65536"/>
                <a:gd name="T9" fmla="*/ 0 w 5"/>
                <a:gd name="T10" fmla="*/ 0 h 18"/>
                <a:gd name="T11" fmla="*/ 5 w 5"/>
                <a:gd name="T12" fmla="*/ 18 h 18"/>
              </a:gdLst>
              <a:ahLst/>
              <a:cxnLst>
                <a:cxn ang="T6">
                  <a:pos x="T0" y="T1"/>
                </a:cxn>
                <a:cxn ang="T7">
                  <a:pos x="T2" y="T3"/>
                </a:cxn>
                <a:cxn ang="T8">
                  <a:pos x="T4" y="T5"/>
                </a:cxn>
              </a:cxnLst>
              <a:rect l="T9" t="T10" r="T11" b="T12"/>
              <a:pathLst>
                <a:path w="5" h="18">
                  <a:moveTo>
                    <a:pt x="5" y="18"/>
                  </a:moveTo>
                  <a:lnTo>
                    <a:pt x="0" y="9"/>
                  </a:lnTo>
                  <a:lnTo>
                    <a:pt x="5" y="0"/>
                  </a:lnTo>
                </a:path>
              </a:pathLst>
            </a:custGeom>
            <a:noFill/>
            <a:ln w="17463">
              <a:solidFill>
                <a:srgbClr val="000000"/>
              </a:solidFill>
              <a:round/>
              <a:headEnd/>
              <a:tailEnd/>
            </a:ln>
          </p:spPr>
          <p:txBody>
            <a:bodyPr/>
            <a:lstStyle/>
            <a:p>
              <a:endParaRPr lang="en-US"/>
            </a:p>
          </p:txBody>
        </p:sp>
        <p:sp>
          <p:nvSpPr>
            <p:cNvPr id="97313" name="Freeform 25"/>
            <p:cNvSpPr>
              <a:spLocks/>
            </p:cNvSpPr>
            <p:nvPr/>
          </p:nvSpPr>
          <p:spPr bwMode="auto">
            <a:xfrm>
              <a:off x="3986" y="2432"/>
              <a:ext cx="56" cy="200"/>
            </a:xfrm>
            <a:custGeom>
              <a:avLst/>
              <a:gdLst>
                <a:gd name="T0" fmla="*/ 0 w 5"/>
                <a:gd name="T1" fmla="*/ 200 h 18"/>
                <a:gd name="T2" fmla="*/ 56 w 5"/>
                <a:gd name="T3" fmla="*/ 100 h 18"/>
                <a:gd name="T4" fmla="*/ 0 w 5"/>
                <a:gd name="T5" fmla="*/ 0 h 18"/>
                <a:gd name="T6" fmla="*/ 0 60000 65536"/>
                <a:gd name="T7" fmla="*/ 0 60000 65536"/>
                <a:gd name="T8" fmla="*/ 0 60000 65536"/>
                <a:gd name="T9" fmla="*/ 0 w 5"/>
                <a:gd name="T10" fmla="*/ 0 h 18"/>
                <a:gd name="T11" fmla="*/ 5 w 5"/>
                <a:gd name="T12" fmla="*/ 18 h 18"/>
              </a:gdLst>
              <a:ahLst/>
              <a:cxnLst>
                <a:cxn ang="T6">
                  <a:pos x="T0" y="T1"/>
                </a:cxn>
                <a:cxn ang="T7">
                  <a:pos x="T2" y="T3"/>
                </a:cxn>
                <a:cxn ang="T8">
                  <a:pos x="T4" y="T5"/>
                </a:cxn>
              </a:cxnLst>
              <a:rect l="T9" t="T10" r="T11" b="T12"/>
              <a:pathLst>
                <a:path w="5" h="18">
                  <a:moveTo>
                    <a:pt x="0" y="18"/>
                  </a:moveTo>
                  <a:lnTo>
                    <a:pt x="5" y="9"/>
                  </a:lnTo>
                  <a:lnTo>
                    <a:pt x="0" y="0"/>
                  </a:lnTo>
                </a:path>
              </a:pathLst>
            </a:custGeom>
            <a:noFill/>
            <a:ln w="17463">
              <a:solidFill>
                <a:srgbClr val="000000"/>
              </a:solidFill>
              <a:round/>
              <a:headEnd/>
              <a:tailEnd/>
            </a:ln>
          </p:spPr>
          <p:txBody>
            <a:bodyPr/>
            <a:lstStyle/>
            <a:p>
              <a:endParaRPr lang="en-US"/>
            </a:p>
          </p:txBody>
        </p:sp>
        <p:sp>
          <p:nvSpPr>
            <p:cNvPr id="97314" name="Line 26"/>
            <p:cNvSpPr>
              <a:spLocks noChangeShapeType="1"/>
            </p:cNvSpPr>
            <p:nvPr/>
          </p:nvSpPr>
          <p:spPr bwMode="auto">
            <a:xfrm flipH="1">
              <a:off x="3442" y="2432"/>
              <a:ext cx="544" cy="1"/>
            </a:xfrm>
            <a:prstGeom prst="line">
              <a:avLst/>
            </a:prstGeom>
            <a:noFill/>
            <a:ln w="17463">
              <a:solidFill>
                <a:srgbClr val="000000"/>
              </a:solidFill>
              <a:round/>
              <a:headEnd/>
              <a:tailEnd/>
            </a:ln>
          </p:spPr>
          <p:txBody>
            <a:bodyPr/>
            <a:lstStyle/>
            <a:p>
              <a:endParaRPr lang="en-US"/>
            </a:p>
          </p:txBody>
        </p:sp>
        <p:sp>
          <p:nvSpPr>
            <p:cNvPr id="97315" name="Line 27"/>
            <p:cNvSpPr>
              <a:spLocks noChangeShapeType="1"/>
            </p:cNvSpPr>
            <p:nvPr/>
          </p:nvSpPr>
          <p:spPr bwMode="auto">
            <a:xfrm flipH="1">
              <a:off x="3442" y="2632"/>
              <a:ext cx="544" cy="1"/>
            </a:xfrm>
            <a:prstGeom prst="line">
              <a:avLst/>
            </a:prstGeom>
            <a:noFill/>
            <a:ln w="17463">
              <a:solidFill>
                <a:srgbClr val="000000"/>
              </a:solidFill>
              <a:round/>
              <a:headEnd/>
              <a:tailEnd/>
            </a:ln>
          </p:spPr>
          <p:txBody>
            <a:bodyPr/>
            <a:lstStyle/>
            <a:p>
              <a:endParaRPr lang="en-US"/>
            </a:p>
          </p:txBody>
        </p:sp>
        <p:sp>
          <p:nvSpPr>
            <p:cNvPr id="97316" name="Rectangle 28"/>
            <p:cNvSpPr>
              <a:spLocks noChangeArrowheads="1"/>
            </p:cNvSpPr>
            <p:nvPr/>
          </p:nvSpPr>
          <p:spPr bwMode="auto">
            <a:xfrm>
              <a:off x="1418" y="1177"/>
              <a:ext cx="2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Clock</a:t>
              </a:r>
              <a:endParaRPr lang="en-US" sz="2400">
                <a:latin typeface="Constantia" pitchFamily="18" charset="0"/>
              </a:endParaRPr>
            </a:p>
          </p:txBody>
        </p:sp>
        <p:sp>
          <p:nvSpPr>
            <p:cNvPr id="97317" name="Rectangle 29"/>
            <p:cNvSpPr>
              <a:spLocks noChangeArrowheads="1"/>
            </p:cNvSpPr>
            <p:nvPr/>
          </p:nvSpPr>
          <p:spPr bwMode="auto">
            <a:xfrm>
              <a:off x="1318" y="1677"/>
              <a:ext cx="3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Address</a:t>
              </a:r>
              <a:endParaRPr lang="en-US" sz="2400">
                <a:latin typeface="Constantia" pitchFamily="18" charset="0"/>
              </a:endParaRPr>
            </a:p>
          </p:txBody>
        </p:sp>
        <p:sp>
          <p:nvSpPr>
            <p:cNvPr id="97318" name="Rectangle 30"/>
            <p:cNvSpPr>
              <a:spLocks noChangeArrowheads="1"/>
            </p:cNvSpPr>
            <p:nvPr/>
          </p:nvSpPr>
          <p:spPr bwMode="auto">
            <a:xfrm>
              <a:off x="1218" y="2077"/>
              <a:ext cx="4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Command</a:t>
              </a:r>
              <a:endParaRPr lang="en-US" sz="2400">
                <a:latin typeface="Constantia" pitchFamily="18" charset="0"/>
              </a:endParaRPr>
            </a:p>
          </p:txBody>
        </p:sp>
        <p:sp>
          <p:nvSpPr>
            <p:cNvPr id="97319" name="Rectangle 31"/>
            <p:cNvSpPr>
              <a:spLocks noChangeArrowheads="1"/>
            </p:cNvSpPr>
            <p:nvPr/>
          </p:nvSpPr>
          <p:spPr bwMode="auto">
            <a:xfrm>
              <a:off x="1473" y="2477"/>
              <a:ext cx="2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a:t>
              </a:r>
              <a:endParaRPr lang="en-US" sz="2400">
                <a:latin typeface="Constantia" pitchFamily="18" charset="0"/>
              </a:endParaRPr>
            </a:p>
          </p:txBody>
        </p:sp>
        <p:sp>
          <p:nvSpPr>
            <p:cNvPr id="97320" name="Rectangle 32"/>
            <p:cNvSpPr>
              <a:spLocks noChangeArrowheads="1"/>
            </p:cNvSpPr>
            <p:nvPr/>
          </p:nvSpPr>
          <p:spPr bwMode="auto">
            <a:xfrm>
              <a:off x="1162" y="2877"/>
              <a:ext cx="14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Sla</a:t>
              </a:r>
              <a:endParaRPr lang="en-US" sz="2400">
                <a:latin typeface="Constantia" pitchFamily="18" charset="0"/>
              </a:endParaRPr>
            </a:p>
          </p:txBody>
        </p:sp>
        <p:sp>
          <p:nvSpPr>
            <p:cNvPr id="97321" name="Rectangle 33"/>
            <p:cNvSpPr>
              <a:spLocks noChangeArrowheads="1"/>
            </p:cNvSpPr>
            <p:nvPr/>
          </p:nvSpPr>
          <p:spPr bwMode="auto">
            <a:xfrm>
              <a:off x="1295" y="2877"/>
              <a:ext cx="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v</a:t>
              </a:r>
              <a:endParaRPr lang="en-US" sz="2400">
                <a:latin typeface="Constantia" pitchFamily="18" charset="0"/>
              </a:endParaRPr>
            </a:p>
          </p:txBody>
        </p:sp>
        <p:sp>
          <p:nvSpPr>
            <p:cNvPr id="97322" name="Rectangle 34"/>
            <p:cNvSpPr>
              <a:spLocks noChangeArrowheads="1"/>
            </p:cNvSpPr>
            <p:nvPr/>
          </p:nvSpPr>
          <p:spPr bwMode="auto">
            <a:xfrm>
              <a:off x="1351" y="2877"/>
              <a:ext cx="33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e-ready</a:t>
              </a:r>
              <a:endParaRPr lang="en-US" sz="2400">
                <a:latin typeface="Constantia" pitchFamily="18" charset="0"/>
              </a:endParaRPr>
            </a:p>
          </p:txBody>
        </p:sp>
        <p:sp>
          <p:nvSpPr>
            <p:cNvPr id="97323" name="Freeform 35"/>
            <p:cNvSpPr>
              <a:spLocks/>
            </p:cNvSpPr>
            <p:nvPr/>
          </p:nvSpPr>
          <p:spPr bwMode="auto">
            <a:xfrm>
              <a:off x="4086" y="1132"/>
              <a:ext cx="501" cy="200"/>
            </a:xfrm>
            <a:custGeom>
              <a:avLst/>
              <a:gdLst>
                <a:gd name="T0" fmla="*/ 501 w 45"/>
                <a:gd name="T1" fmla="*/ 0 h 18"/>
                <a:gd name="T2" fmla="*/ 301 w 45"/>
                <a:gd name="T3" fmla="*/ 0 h 18"/>
                <a:gd name="T4" fmla="*/ 301 w 45"/>
                <a:gd name="T5" fmla="*/ 200 h 18"/>
                <a:gd name="T6" fmla="*/ 0 w 45"/>
                <a:gd name="T7" fmla="*/ 200 h 18"/>
                <a:gd name="T8" fmla="*/ 0 60000 65536"/>
                <a:gd name="T9" fmla="*/ 0 60000 65536"/>
                <a:gd name="T10" fmla="*/ 0 60000 65536"/>
                <a:gd name="T11" fmla="*/ 0 60000 65536"/>
                <a:gd name="T12" fmla="*/ 0 w 45"/>
                <a:gd name="T13" fmla="*/ 0 h 18"/>
                <a:gd name="T14" fmla="*/ 45 w 45"/>
                <a:gd name="T15" fmla="*/ 18 h 18"/>
              </a:gdLst>
              <a:ahLst/>
              <a:cxnLst>
                <a:cxn ang="T8">
                  <a:pos x="T0" y="T1"/>
                </a:cxn>
                <a:cxn ang="T9">
                  <a:pos x="T2" y="T3"/>
                </a:cxn>
                <a:cxn ang="T10">
                  <a:pos x="T4" y="T5"/>
                </a:cxn>
                <a:cxn ang="T11">
                  <a:pos x="T6" y="T7"/>
                </a:cxn>
              </a:cxnLst>
              <a:rect l="T12" t="T13" r="T14" b="T15"/>
              <a:pathLst>
                <a:path w="45" h="18">
                  <a:moveTo>
                    <a:pt x="45" y="0"/>
                  </a:moveTo>
                  <a:lnTo>
                    <a:pt x="27" y="0"/>
                  </a:lnTo>
                  <a:lnTo>
                    <a:pt x="27" y="18"/>
                  </a:lnTo>
                  <a:lnTo>
                    <a:pt x="0" y="18"/>
                  </a:lnTo>
                </a:path>
              </a:pathLst>
            </a:custGeom>
            <a:noFill/>
            <a:ln w="17463">
              <a:solidFill>
                <a:schemeClr val="tx1"/>
              </a:solidFill>
              <a:round/>
              <a:headEnd/>
              <a:tailEnd/>
            </a:ln>
          </p:spPr>
          <p:txBody>
            <a:bodyPr/>
            <a:lstStyle/>
            <a:p>
              <a:endParaRPr lang="en-US"/>
            </a:p>
          </p:txBody>
        </p:sp>
        <p:sp>
          <p:nvSpPr>
            <p:cNvPr id="97324" name="Line 36"/>
            <p:cNvSpPr>
              <a:spLocks noChangeShapeType="1"/>
            </p:cNvSpPr>
            <p:nvPr/>
          </p:nvSpPr>
          <p:spPr bwMode="auto">
            <a:xfrm>
              <a:off x="1985" y="831"/>
              <a:ext cx="1" cy="201"/>
            </a:xfrm>
            <a:prstGeom prst="line">
              <a:avLst/>
            </a:prstGeom>
            <a:noFill/>
            <a:ln w="17463">
              <a:solidFill>
                <a:srgbClr val="000000"/>
              </a:solidFill>
              <a:round/>
              <a:headEnd/>
              <a:tailEnd/>
            </a:ln>
          </p:spPr>
          <p:txBody>
            <a:bodyPr/>
            <a:lstStyle/>
            <a:p>
              <a:endParaRPr lang="en-US"/>
            </a:p>
          </p:txBody>
        </p:sp>
        <p:sp>
          <p:nvSpPr>
            <p:cNvPr id="97325" name="Line 37"/>
            <p:cNvSpPr>
              <a:spLocks noChangeShapeType="1"/>
            </p:cNvSpPr>
            <p:nvPr/>
          </p:nvSpPr>
          <p:spPr bwMode="auto">
            <a:xfrm>
              <a:off x="2585" y="831"/>
              <a:ext cx="1" cy="201"/>
            </a:xfrm>
            <a:prstGeom prst="line">
              <a:avLst/>
            </a:prstGeom>
            <a:noFill/>
            <a:ln w="17463">
              <a:solidFill>
                <a:srgbClr val="000000"/>
              </a:solidFill>
              <a:round/>
              <a:headEnd/>
              <a:tailEnd/>
            </a:ln>
          </p:spPr>
          <p:txBody>
            <a:bodyPr/>
            <a:lstStyle/>
            <a:p>
              <a:endParaRPr lang="en-US"/>
            </a:p>
          </p:txBody>
        </p:sp>
        <p:sp>
          <p:nvSpPr>
            <p:cNvPr id="97326" name="Line 38"/>
            <p:cNvSpPr>
              <a:spLocks noChangeShapeType="1"/>
            </p:cNvSpPr>
            <p:nvPr/>
          </p:nvSpPr>
          <p:spPr bwMode="auto">
            <a:xfrm>
              <a:off x="3186" y="831"/>
              <a:ext cx="1" cy="201"/>
            </a:xfrm>
            <a:prstGeom prst="line">
              <a:avLst/>
            </a:prstGeom>
            <a:noFill/>
            <a:ln w="17463">
              <a:solidFill>
                <a:srgbClr val="000000"/>
              </a:solidFill>
              <a:round/>
              <a:headEnd/>
              <a:tailEnd/>
            </a:ln>
          </p:spPr>
          <p:txBody>
            <a:bodyPr/>
            <a:lstStyle/>
            <a:p>
              <a:endParaRPr lang="en-US"/>
            </a:p>
          </p:txBody>
        </p:sp>
        <p:sp>
          <p:nvSpPr>
            <p:cNvPr id="97327" name="Line 39"/>
            <p:cNvSpPr>
              <a:spLocks noChangeShapeType="1"/>
            </p:cNvSpPr>
            <p:nvPr/>
          </p:nvSpPr>
          <p:spPr bwMode="auto">
            <a:xfrm>
              <a:off x="3786" y="831"/>
              <a:ext cx="1" cy="201"/>
            </a:xfrm>
            <a:prstGeom prst="line">
              <a:avLst/>
            </a:prstGeom>
            <a:noFill/>
            <a:ln w="17463">
              <a:solidFill>
                <a:srgbClr val="000000"/>
              </a:solidFill>
              <a:round/>
              <a:headEnd/>
              <a:tailEnd/>
            </a:ln>
          </p:spPr>
          <p:txBody>
            <a:bodyPr/>
            <a:lstStyle/>
            <a:p>
              <a:endParaRPr lang="en-US"/>
            </a:p>
          </p:txBody>
        </p:sp>
        <p:sp>
          <p:nvSpPr>
            <p:cNvPr id="97328" name="Line 40"/>
            <p:cNvSpPr>
              <a:spLocks noChangeShapeType="1"/>
            </p:cNvSpPr>
            <p:nvPr/>
          </p:nvSpPr>
          <p:spPr bwMode="auto">
            <a:xfrm>
              <a:off x="4387" y="831"/>
              <a:ext cx="1" cy="201"/>
            </a:xfrm>
            <a:prstGeom prst="line">
              <a:avLst/>
            </a:prstGeom>
            <a:noFill/>
            <a:ln w="17463">
              <a:solidFill>
                <a:srgbClr val="000000"/>
              </a:solidFill>
              <a:round/>
              <a:headEnd/>
              <a:tailEnd/>
            </a:ln>
          </p:spPr>
          <p:txBody>
            <a:bodyPr/>
            <a:lstStyle/>
            <a:p>
              <a:endParaRPr lang="en-US"/>
            </a:p>
          </p:txBody>
        </p:sp>
        <p:sp>
          <p:nvSpPr>
            <p:cNvPr id="97329" name="Freeform 41"/>
            <p:cNvSpPr>
              <a:spLocks/>
            </p:cNvSpPr>
            <p:nvPr/>
          </p:nvSpPr>
          <p:spPr bwMode="auto">
            <a:xfrm>
              <a:off x="4198" y="665"/>
              <a:ext cx="78" cy="33"/>
            </a:xfrm>
            <a:custGeom>
              <a:avLst/>
              <a:gdLst>
                <a:gd name="T0" fmla="*/ 0 w 7"/>
                <a:gd name="T1" fmla="*/ 33 h 3"/>
                <a:gd name="T2" fmla="*/ 78 w 7"/>
                <a:gd name="T3" fmla="*/ 11 h 3"/>
                <a:gd name="T4" fmla="*/ 0 w 7"/>
                <a:gd name="T5" fmla="*/ 0 h 3"/>
                <a:gd name="T6" fmla="*/ 0 w 7"/>
                <a:gd name="T7" fmla="*/ 11 h 3"/>
                <a:gd name="T8" fmla="*/ 0 w 7"/>
                <a:gd name="T9" fmla="*/ 3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17463">
              <a:solidFill>
                <a:srgbClr val="000000"/>
              </a:solidFill>
              <a:round/>
              <a:headEnd/>
              <a:tailEnd/>
            </a:ln>
          </p:spPr>
          <p:txBody>
            <a:bodyPr/>
            <a:lstStyle/>
            <a:p>
              <a:endParaRPr lang="en-US"/>
            </a:p>
          </p:txBody>
        </p:sp>
        <p:sp>
          <p:nvSpPr>
            <p:cNvPr id="97330" name="Freeform 42"/>
            <p:cNvSpPr>
              <a:spLocks/>
            </p:cNvSpPr>
            <p:nvPr/>
          </p:nvSpPr>
          <p:spPr bwMode="auto">
            <a:xfrm>
              <a:off x="4198" y="665"/>
              <a:ext cx="78" cy="33"/>
            </a:xfrm>
            <a:custGeom>
              <a:avLst/>
              <a:gdLst>
                <a:gd name="T0" fmla="*/ 0 w 78"/>
                <a:gd name="T1" fmla="*/ 33 h 33"/>
                <a:gd name="T2" fmla="*/ 78 w 78"/>
                <a:gd name="T3" fmla="*/ 11 h 33"/>
                <a:gd name="T4" fmla="*/ 0 w 78"/>
                <a:gd name="T5" fmla="*/ 0 h 33"/>
                <a:gd name="T6" fmla="*/ 0 w 78"/>
                <a:gd name="T7" fmla="*/ 11 h 33"/>
                <a:gd name="T8" fmla="*/ 0 w 78"/>
                <a:gd name="T9" fmla="*/ 33 h 33"/>
                <a:gd name="T10" fmla="*/ 0 60000 65536"/>
                <a:gd name="T11" fmla="*/ 0 60000 65536"/>
                <a:gd name="T12" fmla="*/ 0 60000 65536"/>
                <a:gd name="T13" fmla="*/ 0 60000 65536"/>
                <a:gd name="T14" fmla="*/ 0 60000 65536"/>
                <a:gd name="T15" fmla="*/ 0 w 78"/>
                <a:gd name="T16" fmla="*/ 0 h 33"/>
                <a:gd name="T17" fmla="*/ 78 w 78"/>
                <a:gd name="T18" fmla="*/ 33 h 33"/>
              </a:gdLst>
              <a:ahLst/>
              <a:cxnLst>
                <a:cxn ang="T10">
                  <a:pos x="T0" y="T1"/>
                </a:cxn>
                <a:cxn ang="T11">
                  <a:pos x="T2" y="T3"/>
                </a:cxn>
                <a:cxn ang="T12">
                  <a:pos x="T4" y="T5"/>
                </a:cxn>
                <a:cxn ang="T13">
                  <a:pos x="T6" y="T7"/>
                </a:cxn>
                <a:cxn ang="T14">
                  <a:pos x="T8" y="T9"/>
                </a:cxn>
              </a:cxnLst>
              <a:rect l="T15" t="T16" r="T17" b="T18"/>
              <a:pathLst>
                <a:path w="78" h="33">
                  <a:moveTo>
                    <a:pt x="0" y="33"/>
                  </a:moveTo>
                  <a:lnTo>
                    <a:pt x="78" y="11"/>
                  </a:lnTo>
                  <a:lnTo>
                    <a:pt x="0" y="0"/>
                  </a:lnTo>
                  <a:lnTo>
                    <a:pt x="0" y="11"/>
                  </a:lnTo>
                  <a:lnTo>
                    <a:pt x="0" y="33"/>
                  </a:lnTo>
                  <a:close/>
                </a:path>
              </a:pathLst>
            </a:custGeom>
            <a:solidFill>
              <a:srgbClr val="000000"/>
            </a:solidFill>
            <a:ln w="0">
              <a:solidFill>
                <a:srgbClr val="000000"/>
              </a:solidFill>
              <a:round/>
              <a:headEnd/>
              <a:tailEnd/>
            </a:ln>
          </p:spPr>
          <p:txBody>
            <a:bodyPr/>
            <a:lstStyle/>
            <a:p>
              <a:endParaRPr lang="en-US"/>
            </a:p>
          </p:txBody>
        </p:sp>
        <p:sp>
          <p:nvSpPr>
            <p:cNvPr id="97331" name="Line 43"/>
            <p:cNvSpPr>
              <a:spLocks noChangeShapeType="1"/>
            </p:cNvSpPr>
            <p:nvPr/>
          </p:nvSpPr>
          <p:spPr bwMode="auto">
            <a:xfrm flipH="1">
              <a:off x="3886" y="676"/>
              <a:ext cx="312" cy="1"/>
            </a:xfrm>
            <a:prstGeom prst="line">
              <a:avLst/>
            </a:prstGeom>
            <a:noFill/>
            <a:ln w="17463">
              <a:solidFill>
                <a:srgbClr val="000000"/>
              </a:solidFill>
              <a:round/>
              <a:headEnd/>
              <a:tailEnd/>
            </a:ln>
          </p:spPr>
          <p:txBody>
            <a:bodyPr/>
            <a:lstStyle/>
            <a:p>
              <a:endParaRPr lang="en-US"/>
            </a:p>
          </p:txBody>
        </p:sp>
        <p:sp>
          <p:nvSpPr>
            <p:cNvPr id="97332" name="Rectangle 44"/>
            <p:cNvSpPr>
              <a:spLocks noChangeArrowheads="1"/>
            </p:cNvSpPr>
            <p:nvPr/>
          </p:nvSpPr>
          <p:spPr bwMode="auto">
            <a:xfrm>
              <a:off x="4331" y="598"/>
              <a:ext cx="6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97333" name="Rectangle 45"/>
            <p:cNvSpPr>
              <a:spLocks noChangeArrowheads="1"/>
            </p:cNvSpPr>
            <p:nvPr/>
          </p:nvSpPr>
          <p:spPr bwMode="auto">
            <a:xfrm>
              <a:off x="4387" y="598"/>
              <a:ext cx="15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ime</a:t>
              </a:r>
              <a:endParaRPr lang="en-US" sz="2400">
                <a:latin typeface="Constantia" pitchFamily="18" charset="0"/>
              </a:endParaRPr>
            </a:p>
          </p:txBody>
        </p:sp>
      </p:grpSp>
      <p:sp>
        <p:nvSpPr>
          <p:cNvPr id="97283" name="Text Box 46"/>
          <p:cNvSpPr txBox="1">
            <a:spLocks noChangeArrowheads="1"/>
          </p:cNvSpPr>
          <p:nvPr/>
        </p:nvSpPr>
        <p:spPr bwMode="auto">
          <a:xfrm>
            <a:off x="684213" y="1316038"/>
            <a:ext cx="2106612" cy="1069975"/>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Address &amp; command</a:t>
            </a:r>
          </a:p>
          <a:p>
            <a:pPr algn="ctr"/>
            <a:r>
              <a:rPr lang="en-US" sz="1600">
                <a:latin typeface="Comic Sans MS" pitchFamily="66" charset="0"/>
              </a:rPr>
              <a:t>requesting a Read </a:t>
            </a:r>
          </a:p>
          <a:p>
            <a:pPr algn="ctr"/>
            <a:r>
              <a:rPr lang="en-US" sz="1600">
                <a:latin typeface="Comic Sans MS" pitchFamily="66" charset="0"/>
              </a:rPr>
              <a:t>operation appear on </a:t>
            </a:r>
          </a:p>
          <a:p>
            <a:pPr algn="ctr"/>
            <a:r>
              <a:rPr lang="en-US" sz="1600">
                <a:latin typeface="Comic Sans MS" pitchFamily="66" charset="0"/>
              </a:rPr>
              <a:t>the bus.</a:t>
            </a:r>
          </a:p>
        </p:txBody>
      </p:sp>
      <p:sp>
        <p:nvSpPr>
          <p:cNvPr id="97284" name="Freeform 47"/>
          <p:cNvSpPr>
            <a:spLocks/>
          </p:cNvSpPr>
          <p:nvPr/>
        </p:nvSpPr>
        <p:spPr bwMode="auto">
          <a:xfrm>
            <a:off x="2786063" y="1481138"/>
            <a:ext cx="663575" cy="1717675"/>
          </a:xfrm>
          <a:custGeom>
            <a:avLst/>
            <a:gdLst>
              <a:gd name="T0" fmla="*/ 0 w 418"/>
              <a:gd name="T1" fmla="*/ 0 h 1082"/>
              <a:gd name="T2" fmla="*/ 554038 w 418"/>
              <a:gd name="T3" fmla="*/ 989012 h 1082"/>
              <a:gd name="T4" fmla="*/ 658813 w 418"/>
              <a:gd name="T5" fmla="*/ 1717675 h 1082"/>
              <a:gd name="T6" fmla="*/ 0 60000 65536"/>
              <a:gd name="T7" fmla="*/ 0 60000 65536"/>
              <a:gd name="T8" fmla="*/ 0 60000 65536"/>
              <a:gd name="T9" fmla="*/ 0 w 418"/>
              <a:gd name="T10" fmla="*/ 0 h 1082"/>
              <a:gd name="T11" fmla="*/ 418 w 418"/>
              <a:gd name="T12" fmla="*/ 1082 h 1082"/>
            </a:gdLst>
            <a:ahLst/>
            <a:cxnLst>
              <a:cxn ang="T6">
                <a:pos x="T0" y="T1"/>
              </a:cxn>
              <a:cxn ang="T7">
                <a:pos x="T2" y="T3"/>
              </a:cxn>
              <a:cxn ang="T8">
                <a:pos x="T4" y="T5"/>
              </a:cxn>
            </a:cxnLst>
            <a:rect l="T9" t="T10" r="T11" b="T12"/>
            <a:pathLst>
              <a:path w="418" h="1082">
                <a:moveTo>
                  <a:pt x="0" y="0"/>
                </a:moveTo>
                <a:cubicBezTo>
                  <a:pt x="140" y="221"/>
                  <a:pt x="280" y="443"/>
                  <a:pt x="349" y="623"/>
                </a:cubicBezTo>
                <a:cubicBezTo>
                  <a:pt x="418" y="803"/>
                  <a:pt x="404" y="1006"/>
                  <a:pt x="415" y="1082"/>
                </a:cubicBezTo>
              </a:path>
            </a:pathLst>
          </a:custGeom>
          <a:noFill/>
          <a:ln w="19050">
            <a:solidFill>
              <a:srgbClr val="CC3300"/>
            </a:solidFill>
            <a:round/>
            <a:headEnd/>
            <a:tailEnd type="triangle" w="sm" len="med"/>
          </a:ln>
        </p:spPr>
        <p:txBody>
          <a:bodyPr wrap="none" anchor="ctr"/>
          <a:lstStyle/>
          <a:p>
            <a:endParaRPr lang="en-US"/>
          </a:p>
        </p:txBody>
      </p:sp>
      <p:sp>
        <p:nvSpPr>
          <p:cNvPr id="97285" name="Freeform 48"/>
          <p:cNvSpPr>
            <a:spLocks/>
          </p:cNvSpPr>
          <p:nvPr/>
        </p:nvSpPr>
        <p:spPr bwMode="auto">
          <a:xfrm>
            <a:off x="2774950" y="2116138"/>
            <a:ext cx="661988" cy="1752600"/>
          </a:xfrm>
          <a:custGeom>
            <a:avLst/>
            <a:gdLst>
              <a:gd name="T0" fmla="*/ 0 w 417"/>
              <a:gd name="T1" fmla="*/ 0 h 1104"/>
              <a:gd name="T2" fmla="*/ 552450 w 417"/>
              <a:gd name="T3" fmla="*/ 1165225 h 1104"/>
              <a:gd name="T4" fmla="*/ 658813 w 417"/>
              <a:gd name="T5" fmla="*/ 1752600 h 1104"/>
              <a:gd name="T6" fmla="*/ 0 60000 65536"/>
              <a:gd name="T7" fmla="*/ 0 60000 65536"/>
              <a:gd name="T8" fmla="*/ 0 60000 65536"/>
              <a:gd name="T9" fmla="*/ 0 w 417"/>
              <a:gd name="T10" fmla="*/ 0 h 1104"/>
              <a:gd name="T11" fmla="*/ 417 w 417"/>
              <a:gd name="T12" fmla="*/ 1104 h 1104"/>
            </a:gdLst>
            <a:ahLst/>
            <a:cxnLst>
              <a:cxn ang="T6">
                <a:pos x="T0" y="T1"/>
              </a:cxn>
              <a:cxn ang="T7">
                <a:pos x="T2" y="T3"/>
              </a:cxn>
              <a:cxn ang="T8">
                <a:pos x="T4" y="T5"/>
              </a:cxn>
            </a:cxnLst>
            <a:rect l="T9" t="T10" r="T11" b="T12"/>
            <a:pathLst>
              <a:path w="417" h="1104">
                <a:moveTo>
                  <a:pt x="0" y="0"/>
                </a:moveTo>
                <a:cubicBezTo>
                  <a:pt x="139" y="275"/>
                  <a:pt x="279" y="550"/>
                  <a:pt x="348" y="734"/>
                </a:cubicBezTo>
                <a:cubicBezTo>
                  <a:pt x="417" y="918"/>
                  <a:pt x="404" y="1044"/>
                  <a:pt x="415" y="1104"/>
                </a:cubicBezTo>
              </a:path>
            </a:pathLst>
          </a:custGeom>
          <a:noFill/>
          <a:ln w="19050">
            <a:solidFill>
              <a:srgbClr val="CC3300"/>
            </a:solidFill>
            <a:round/>
            <a:headEnd/>
            <a:tailEnd type="triangle" w="sm" len="med"/>
          </a:ln>
        </p:spPr>
        <p:txBody>
          <a:bodyPr wrap="none" anchor="ctr"/>
          <a:lstStyle/>
          <a:p>
            <a:endParaRPr lang="en-US"/>
          </a:p>
        </p:txBody>
      </p:sp>
      <p:sp>
        <p:nvSpPr>
          <p:cNvPr id="97286" name="Text Box 49"/>
          <p:cNvSpPr txBox="1">
            <a:spLocks noChangeArrowheads="1"/>
          </p:cNvSpPr>
          <p:nvPr/>
        </p:nvSpPr>
        <p:spPr bwMode="auto">
          <a:xfrm>
            <a:off x="377825" y="5580063"/>
            <a:ext cx="3365500" cy="581025"/>
          </a:xfrm>
          <a:prstGeom prst="rect">
            <a:avLst/>
          </a:prstGeom>
          <a:solidFill>
            <a:srgbClr val="DDDDDD"/>
          </a:solidFill>
          <a:ln w="12700">
            <a:noFill/>
            <a:miter lim="800000"/>
            <a:headEnd/>
            <a:tailEnd/>
          </a:ln>
        </p:spPr>
        <p:txBody>
          <a:bodyPr wrap="none">
            <a:spAutoFit/>
          </a:bodyPr>
          <a:lstStyle/>
          <a:p>
            <a:pPr algn="ctr"/>
            <a:r>
              <a:rPr lang="en-US" sz="1600">
                <a:latin typeface="Comic Sans MS" pitchFamily="66" charset="0"/>
              </a:rPr>
              <a:t>Slave places the data on the bus, </a:t>
            </a:r>
          </a:p>
          <a:p>
            <a:pPr algn="ctr"/>
            <a:r>
              <a:rPr lang="en-US" sz="1600">
                <a:latin typeface="Comic Sans MS" pitchFamily="66" charset="0"/>
              </a:rPr>
              <a:t>and asserts Slave-ready signal.</a:t>
            </a:r>
          </a:p>
        </p:txBody>
      </p:sp>
      <p:sp>
        <p:nvSpPr>
          <p:cNvPr id="97287" name="Text Box 52"/>
          <p:cNvSpPr txBox="1">
            <a:spLocks noChangeArrowheads="1"/>
          </p:cNvSpPr>
          <p:nvPr/>
        </p:nvSpPr>
        <p:spPr bwMode="auto">
          <a:xfrm>
            <a:off x="6575425" y="3911600"/>
            <a:ext cx="2220913" cy="581025"/>
          </a:xfrm>
          <a:prstGeom prst="rect">
            <a:avLst/>
          </a:prstGeom>
          <a:solidFill>
            <a:srgbClr val="DDDDDD"/>
          </a:solidFill>
          <a:ln w="12700">
            <a:noFill/>
            <a:miter lim="800000"/>
            <a:headEnd/>
            <a:tailEnd/>
          </a:ln>
        </p:spPr>
        <p:txBody>
          <a:bodyPr wrap="none">
            <a:spAutoFit/>
          </a:bodyPr>
          <a:lstStyle/>
          <a:p>
            <a:r>
              <a:rPr lang="en-US" sz="1600">
                <a:latin typeface="Comic Sans MS" pitchFamily="66" charset="0"/>
              </a:rPr>
              <a:t>Master strobes data </a:t>
            </a:r>
          </a:p>
          <a:p>
            <a:r>
              <a:rPr lang="en-US" sz="1600">
                <a:latin typeface="Comic Sans MS" pitchFamily="66" charset="0"/>
              </a:rPr>
              <a:t>into the input buffer.</a:t>
            </a:r>
          </a:p>
        </p:txBody>
      </p:sp>
      <p:sp>
        <p:nvSpPr>
          <p:cNvPr id="97288" name="Freeform 53"/>
          <p:cNvSpPr>
            <a:spLocks/>
          </p:cNvSpPr>
          <p:nvPr/>
        </p:nvSpPr>
        <p:spPr bwMode="auto">
          <a:xfrm>
            <a:off x="5926138" y="4183063"/>
            <a:ext cx="669925" cy="179387"/>
          </a:xfrm>
          <a:custGeom>
            <a:avLst/>
            <a:gdLst>
              <a:gd name="T0" fmla="*/ 669925 w 422"/>
              <a:gd name="T1" fmla="*/ 15875 h 113"/>
              <a:gd name="T2" fmla="*/ 282575 w 422"/>
              <a:gd name="T3" fmla="*/ 26987 h 113"/>
              <a:gd name="T4" fmla="*/ 0 w 422"/>
              <a:gd name="T5" fmla="*/ 179387 h 113"/>
              <a:gd name="T6" fmla="*/ 0 60000 65536"/>
              <a:gd name="T7" fmla="*/ 0 60000 65536"/>
              <a:gd name="T8" fmla="*/ 0 60000 65536"/>
              <a:gd name="T9" fmla="*/ 0 w 422"/>
              <a:gd name="T10" fmla="*/ 0 h 113"/>
              <a:gd name="T11" fmla="*/ 422 w 422"/>
              <a:gd name="T12" fmla="*/ 113 h 113"/>
            </a:gdLst>
            <a:ahLst/>
            <a:cxnLst>
              <a:cxn ang="T6">
                <a:pos x="T0" y="T1"/>
              </a:cxn>
              <a:cxn ang="T7">
                <a:pos x="T2" y="T3"/>
              </a:cxn>
              <a:cxn ang="T8">
                <a:pos x="T4" y="T5"/>
              </a:cxn>
            </a:cxnLst>
            <a:rect l="T9" t="T10" r="T11" b="T12"/>
            <a:pathLst>
              <a:path w="422" h="113">
                <a:moveTo>
                  <a:pt x="422" y="10"/>
                </a:moveTo>
                <a:cubicBezTo>
                  <a:pt x="335" y="5"/>
                  <a:pt x="248" y="0"/>
                  <a:pt x="178" y="17"/>
                </a:cubicBezTo>
                <a:cubicBezTo>
                  <a:pt x="108" y="34"/>
                  <a:pt x="31" y="98"/>
                  <a:pt x="0" y="113"/>
                </a:cubicBezTo>
              </a:path>
            </a:pathLst>
          </a:custGeom>
          <a:noFill/>
          <a:ln w="19050">
            <a:solidFill>
              <a:srgbClr val="CC3300"/>
            </a:solidFill>
            <a:round/>
            <a:headEnd/>
            <a:tailEnd type="triangle" w="sm" len="med"/>
          </a:ln>
        </p:spPr>
        <p:txBody>
          <a:bodyPr wrap="none" anchor="ctr"/>
          <a:lstStyle/>
          <a:p>
            <a:endParaRPr lang="en-US"/>
          </a:p>
        </p:txBody>
      </p:sp>
      <p:sp>
        <p:nvSpPr>
          <p:cNvPr id="97289" name="Text Box 55"/>
          <p:cNvSpPr txBox="1">
            <a:spLocks noChangeArrowheads="1"/>
          </p:cNvSpPr>
          <p:nvPr/>
        </p:nvSpPr>
        <p:spPr bwMode="auto">
          <a:xfrm>
            <a:off x="4516438" y="5519738"/>
            <a:ext cx="3975100" cy="641350"/>
          </a:xfrm>
          <a:prstGeom prst="rect">
            <a:avLst/>
          </a:prstGeom>
          <a:solidFill>
            <a:srgbClr val="DDDDDD"/>
          </a:solidFill>
          <a:ln w="12700">
            <a:noFill/>
            <a:miter lim="800000"/>
            <a:headEnd/>
            <a:tailEnd/>
          </a:ln>
        </p:spPr>
        <p:txBody>
          <a:bodyPr wrap="none">
            <a:spAutoFit/>
          </a:bodyPr>
          <a:lstStyle/>
          <a:p>
            <a:pPr algn="ctr"/>
            <a:r>
              <a:rPr lang="en-US">
                <a:latin typeface="Constantia" pitchFamily="18" charset="0"/>
              </a:rPr>
              <a:t>Clock changes are seen by all the devices</a:t>
            </a:r>
          </a:p>
          <a:p>
            <a:pPr algn="ctr"/>
            <a:r>
              <a:rPr lang="en-US">
                <a:latin typeface="Constantia" pitchFamily="18" charset="0"/>
              </a:rPr>
              <a:t>at the same time.</a:t>
            </a:r>
          </a:p>
        </p:txBody>
      </p:sp>
      <p:sp>
        <p:nvSpPr>
          <p:cNvPr id="97290" name="Freeform 56"/>
          <p:cNvSpPr>
            <a:spLocks/>
          </p:cNvSpPr>
          <p:nvPr/>
        </p:nvSpPr>
        <p:spPr bwMode="auto">
          <a:xfrm>
            <a:off x="1516063" y="4543425"/>
            <a:ext cx="3763962" cy="1042988"/>
          </a:xfrm>
          <a:custGeom>
            <a:avLst/>
            <a:gdLst>
              <a:gd name="T0" fmla="*/ 0 w 2371"/>
              <a:gd name="T1" fmla="*/ 1042988 h 657"/>
              <a:gd name="T2" fmla="*/ 1493837 w 2371"/>
              <a:gd name="T3" fmla="*/ 173038 h 657"/>
              <a:gd name="T4" fmla="*/ 3763962 w 2371"/>
              <a:gd name="T5" fmla="*/ 7938 h 657"/>
              <a:gd name="T6" fmla="*/ 0 60000 65536"/>
              <a:gd name="T7" fmla="*/ 0 60000 65536"/>
              <a:gd name="T8" fmla="*/ 0 60000 65536"/>
              <a:gd name="T9" fmla="*/ 0 w 2371"/>
              <a:gd name="T10" fmla="*/ 0 h 657"/>
              <a:gd name="T11" fmla="*/ 2371 w 2371"/>
              <a:gd name="T12" fmla="*/ 657 h 657"/>
            </a:gdLst>
            <a:ahLst/>
            <a:cxnLst>
              <a:cxn ang="T6">
                <a:pos x="T0" y="T1"/>
              </a:cxn>
              <a:cxn ang="T7">
                <a:pos x="T2" y="T3"/>
              </a:cxn>
              <a:cxn ang="T8">
                <a:pos x="T4" y="T5"/>
              </a:cxn>
            </a:cxnLst>
            <a:rect l="T9" t="T10" r="T11" b="T12"/>
            <a:pathLst>
              <a:path w="2371" h="657">
                <a:moveTo>
                  <a:pt x="0" y="657"/>
                </a:moveTo>
                <a:cubicBezTo>
                  <a:pt x="273" y="437"/>
                  <a:pt x="546" y="218"/>
                  <a:pt x="941" y="109"/>
                </a:cubicBezTo>
                <a:cubicBezTo>
                  <a:pt x="1336" y="0"/>
                  <a:pt x="1853" y="2"/>
                  <a:pt x="2371" y="5"/>
                </a:cubicBezTo>
              </a:path>
            </a:pathLst>
          </a:custGeom>
          <a:noFill/>
          <a:ln w="19050">
            <a:solidFill>
              <a:srgbClr val="CC3300"/>
            </a:solidFill>
            <a:round/>
            <a:headEnd/>
            <a:tailEnd type="triangle" w="sm" len="med"/>
          </a:ln>
        </p:spPr>
        <p:txBody>
          <a:bodyPr wrap="none" anchor="ctr"/>
          <a:lstStyle/>
          <a:p>
            <a:endParaRPr lang="en-US"/>
          </a:p>
        </p:txBody>
      </p:sp>
      <p:sp>
        <p:nvSpPr>
          <p:cNvPr id="97291" name="Freeform 57"/>
          <p:cNvSpPr>
            <a:spLocks/>
          </p:cNvSpPr>
          <p:nvPr/>
        </p:nvSpPr>
        <p:spPr bwMode="auto">
          <a:xfrm>
            <a:off x="2657475" y="5138738"/>
            <a:ext cx="2609850" cy="434975"/>
          </a:xfrm>
          <a:custGeom>
            <a:avLst/>
            <a:gdLst>
              <a:gd name="T0" fmla="*/ 0 w 1644"/>
              <a:gd name="T1" fmla="*/ 434975 h 274"/>
              <a:gd name="T2" fmla="*/ 1187450 w 1644"/>
              <a:gd name="T3" fmla="*/ 106363 h 274"/>
              <a:gd name="T4" fmla="*/ 2609850 w 1644"/>
              <a:gd name="T5" fmla="*/ 0 h 274"/>
              <a:gd name="T6" fmla="*/ 0 60000 65536"/>
              <a:gd name="T7" fmla="*/ 0 60000 65536"/>
              <a:gd name="T8" fmla="*/ 0 60000 65536"/>
              <a:gd name="T9" fmla="*/ 0 w 1644"/>
              <a:gd name="T10" fmla="*/ 0 h 274"/>
              <a:gd name="T11" fmla="*/ 1644 w 1644"/>
              <a:gd name="T12" fmla="*/ 274 h 274"/>
            </a:gdLst>
            <a:ahLst/>
            <a:cxnLst>
              <a:cxn ang="T6">
                <a:pos x="T0" y="T1"/>
              </a:cxn>
              <a:cxn ang="T7">
                <a:pos x="T2" y="T3"/>
              </a:cxn>
              <a:cxn ang="T8">
                <a:pos x="T4" y="T5"/>
              </a:cxn>
            </a:cxnLst>
            <a:rect l="T9" t="T10" r="T11" b="T12"/>
            <a:pathLst>
              <a:path w="1644" h="274">
                <a:moveTo>
                  <a:pt x="0" y="274"/>
                </a:moveTo>
                <a:cubicBezTo>
                  <a:pt x="237" y="193"/>
                  <a:pt x="474" y="113"/>
                  <a:pt x="748" y="67"/>
                </a:cubicBezTo>
                <a:cubicBezTo>
                  <a:pt x="1022" y="21"/>
                  <a:pt x="1333" y="10"/>
                  <a:pt x="1644" y="0"/>
                </a:cubicBezTo>
              </a:path>
            </a:pathLst>
          </a:custGeom>
          <a:noFill/>
          <a:ln w="19050">
            <a:solidFill>
              <a:srgbClr val="CC3300"/>
            </a:solidFill>
            <a:round/>
            <a:headEnd/>
            <a:tailEnd type="triangle" w="sm"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smtClean="0"/>
              <a:t>Asynchronous bus</a:t>
            </a:r>
          </a:p>
        </p:txBody>
      </p:sp>
      <p:sp>
        <p:nvSpPr>
          <p:cNvPr id="21508" name="Rectangle 3"/>
          <p:cNvSpPr>
            <a:spLocks noGrp="1" noChangeArrowheads="1"/>
          </p:cNvSpPr>
          <p:nvPr>
            <p:ph type="body"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solidFill>
                  <a:schemeClr val="accent2"/>
                </a:solidFill>
              </a:rPr>
              <a:t>Data transfers on the bus is controlled by a handshake between the master and the slave.</a:t>
            </a:r>
            <a:r>
              <a:rPr lang="en-US" dirty="0" smtClean="0"/>
              <a:t> </a:t>
            </a:r>
          </a:p>
          <a:p>
            <a:pPr marL="274320" indent="-274320" fontAlgn="auto">
              <a:spcAft>
                <a:spcPts val="0"/>
              </a:spcAft>
              <a:buClr>
                <a:schemeClr val="accent3"/>
              </a:buClr>
              <a:buFont typeface="Wingdings 2"/>
              <a:buChar char=""/>
              <a:defRPr/>
            </a:pPr>
            <a:r>
              <a:rPr lang="en-US" dirty="0" smtClean="0"/>
              <a:t>Common clock in the synchronous bus case is replaced by two timing control lines:</a:t>
            </a:r>
          </a:p>
          <a:p>
            <a:pPr marL="640080" lvl="1" indent="-246888" fontAlgn="auto">
              <a:spcAft>
                <a:spcPts val="0"/>
              </a:spcAft>
              <a:buFont typeface="Wingdings 2"/>
              <a:buChar char=""/>
              <a:defRPr/>
            </a:pPr>
            <a:r>
              <a:rPr lang="en-US" sz="1800" dirty="0" smtClean="0">
                <a:solidFill>
                  <a:schemeClr val="accent2"/>
                </a:solidFill>
              </a:rPr>
              <a:t>Master-ready,</a:t>
            </a:r>
          </a:p>
          <a:p>
            <a:pPr marL="640080" lvl="1" indent="-246888" fontAlgn="auto">
              <a:spcAft>
                <a:spcPts val="0"/>
              </a:spcAft>
              <a:buFont typeface="Wingdings 2"/>
              <a:buChar char=""/>
              <a:defRPr/>
            </a:pPr>
            <a:r>
              <a:rPr lang="en-US" sz="1800" dirty="0" smtClean="0">
                <a:solidFill>
                  <a:schemeClr val="accent2"/>
                </a:solidFill>
              </a:rPr>
              <a:t>Slave-ready.</a:t>
            </a:r>
          </a:p>
          <a:p>
            <a:pPr marL="274320" indent="-274320" fontAlgn="auto">
              <a:spcAft>
                <a:spcPts val="0"/>
              </a:spcAft>
              <a:buClr>
                <a:schemeClr val="accent3"/>
              </a:buClr>
              <a:buFont typeface="Wingdings 2"/>
              <a:buChar char=""/>
              <a:defRPr/>
            </a:pPr>
            <a:r>
              <a:rPr lang="en-US" dirty="0" smtClean="0">
                <a:solidFill>
                  <a:srgbClr val="CC3300"/>
                </a:solidFill>
              </a:rPr>
              <a:t>Master-ready signal is asserted by the master to indicate to the slave that it is ready to participate in a data transfer. </a:t>
            </a:r>
          </a:p>
          <a:p>
            <a:pPr marL="274320" indent="-274320" fontAlgn="auto">
              <a:spcAft>
                <a:spcPts val="0"/>
              </a:spcAft>
              <a:buClr>
                <a:schemeClr val="accent3"/>
              </a:buClr>
              <a:buFont typeface="Wingdings 2"/>
              <a:buChar char=""/>
              <a:defRPr/>
            </a:pPr>
            <a:r>
              <a:rPr lang="en-US" dirty="0" smtClean="0">
                <a:solidFill>
                  <a:srgbClr val="CC3300"/>
                </a:solidFill>
              </a:rPr>
              <a:t>Slave-ready signal is asserted by the slave in response to the master-ready from the master, and it indicates to the master that the slave is ready to participate in a data transfer.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solidFill>
                  <a:srgbClr val="C00000"/>
                </a:solidFill>
                <a:latin typeface="Times New Roman" pitchFamily="18" charset="0"/>
                <a:cs typeface="Times New Roman" pitchFamily="18" charset="0"/>
              </a:rPr>
              <a:t/>
            </a:r>
            <a:br>
              <a:rPr lang="en-US" sz="2400" dirty="0" smtClean="0">
                <a:solidFill>
                  <a:srgbClr val="C00000"/>
                </a:solidFill>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program controlled I/O</a:t>
            </a:r>
            <a:br>
              <a:rPr lang="en-US" sz="2400" dirty="0" smtClean="0">
                <a:solidFill>
                  <a:srgbClr val="C00000"/>
                </a:solidFill>
                <a:latin typeface="Times New Roman" pitchFamily="18" charset="0"/>
                <a:cs typeface="Times New Roman" pitchFamily="18" charset="0"/>
              </a:rPr>
            </a:br>
            <a:r>
              <a:rPr lang="en-US" sz="2400" dirty="0" err="1" smtClean="0">
                <a:solidFill>
                  <a:srgbClr val="C00000"/>
                </a:solidFill>
                <a:latin typeface="Times New Roman" pitchFamily="18" charset="0"/>
                <a:cs typeface="Times New Roman" pitchFamily="18" charset="0"/>
              </a:rPr>
              <a:t>eg:simple</a:t>
            </a:r>
            <a:r>
              <a:rPr lang="en-US" sz="2400" dirty="0" smtClean="0">
                <a:solidFill>
                  <a:srgbClr val="C00000"/>
                </a:solidFill>
                <a:latin typeface="Times New Roman" pitchFamily="18" charset="0"/>
                <a:cs typeface="Times New Roman" pitchFamily="18" charset="0"/>
              </a:rPr>
              <a:t> I/O operations involving a keyboard &amp; a display device.</a:t>
            </a:r>
            <a:br>
              <a:rPr lang="en-US" sz="2400" dirty="0" smtClean="0">
                <a:solidFill>
                  <a:srgbClr val="C00000"/>
                </a:solidFill>
                <a:latin typeface="Times New Roman" pitchFamily="18" charset="0"/>
                <a:cs typeface="Times New Roman" pitchFamily="18" charset="0"/>
              </a:rPr>
            </a:br>
            <a:r>
              <a:rPr lang="en-US" sz="2400" dirty="0" smtClean="0">
                <a:solidFill>
                  <a:srgbClr val="00B050"/>
                </a:solidFill>
                <a:latin typeface="Times New Roman" pitchFamily="18" charset="0"/>
                <a:cs typeface="Times New Roman" pitchFamily="18" charset="0"/>
              </a:rPr>
              <a:t>Figure :registers in keyboard &amp; display interface</a:t>
            </a:r>
            <a:br>
              <a:rPr lang="en-US" sz="2400" dirty="0" smtClean="0">
                <a:solidFill>
                  <a:srgbClr val="00B050"/>
                </a:solidFill>
                <a:latin typeface="Times New Roman" pitchFamily="18" charset="0"/>
                <a:cs typeface="Times New Roman" pitchFamily="18" charset="0"/>
              </a:rPr>
            </a:br>
            <a:endParaRPr lang="en-US" sz="2400" dirty="0">
              <a:solidFill>
                <a:srgbClr val="00B05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0" indent="0">
              <a:buNone/>
            </a:pPr>
            <a:r>
              <a:rPr lang="en-US" dirty="0" smtClean="0"/>
              <a:t>DATAIN</a:t>
            </a:r>
          </a:p>
          <a:p>
            <a:pPr marL="0" indent="0">
              <a:buNone/>
            </a:pPr>
            <a:endParaRPr lang="en-US" dirty="0"/>
          </a:p>
          <a:p>
            <a:pPr marL="0" indent="0">
              <a:buNone/>
            </a:pPr>
            <a:r>
              <a:rPr lang="en-US" dirty="0" smtClean="0"/>
              <a:t>DATAOUT</a:t>
            </a:r>
          </a:p>
          <a:p>
            <a:pPr marL="0" indent="0">
              <a:buNone/>
            </a:pPr>
            <a:endParaRPr lang="en-US" dirty="0"/>
          </a:p>
          <a:p>
            <a:pPr marL="0" indent="0">
              <a:buNone/>
            </a:pPr>
            <a:r>
              <a:rPr lang="en-US" dirty="0" smtClean="0"/>
              <a:t>STATUS</a:t>
            </a:r>
          </a:p>
          <a:p>
            <a:pPr marL="0" indent="0">
              <a:buNone/>
            </a:pPr>
            <a:endParaRPr lang="en-US" dirty="0"/>
          </a:p>
          <a:p>
            <a:pPr marL="0" indent="0">
              <a:buNone/>
            </a:pPr>
            <a:r>
              <a:rPr lang="en-US" dirty="0" smtClean="0"/>
              <a:t>CONTROL</a:t>
            </a:r>
          </a:p>
          <a:p>
            <a:pPr marL="0" indent="0">
              <a:buNone/>
            </a:pPr>
            <a:endParaRPr lang="en-US" dirty="0"/>
          </a:p>
          <a:p>
            <a:pPr marL="0" indent="0">
              <a:buNone/>
            </a:pPr>
            <a:r>
              <a:rPr lang="en-US" dirty="0" smtClean="0"/>
              <a:t>KIRQ &amp; DIRQ are interrupt signals</a:t>
            </a:r>
            <a:endParaRPr lang="en-US" dirty="0"/>
          </a:p>
        </p:txBody>
      </p:sp>
      <p:sp>
        <p:nvSpPr>
          <p:cNvPr id="5" name="Rectangle 4"/>
          <p:cNvSpPr/>
          <p:nvPr/>
        </p:nvSpPr>
        <p:spPr>
          <a:xfrm>
            <a:off x="2971800" y="2057400"/>
            <a:ext cx="495735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71800" y="2775466"/>
            <a:ext cx="4957354" cy="653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204682191"/>
              </p:ext>
            </p:extLst>
          </p:nvPr>
        </p:nvGraphicFramePr>
        <p:xfrm>
          <a:off x="2286000" y="3810000"/>
          <a:ext cx="6553200" cy="370840"/>
        </p:xfrm>
        <a:graphic>
          <a:graphicData uri="http://schemas.openxmlformats.org/drawingml/2006/table">
            <a:tbl>
              <a:tblPr firstRow="1" bandRow="1">
                <a:tableStyleId>{5C22544A-7EE6-4342-B048-85BDC9FD1C3A}</a:tableStyleId>
              </a:tblPr>
              <a:tblGrid>
                <a:gridCol w="819150"/>
                <a:gridCol w="819150"/>
                <a:gridCol w="819150"/>
                <a:gridCol w="819150"/>
                <a:gridCol w="819150"/>
                <a:gridCol w="819150"/>
                <a:gridCol w="819150"/>
                <a:gridCol w="81915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DIRQ</a:t>
                      </a:r>
                      <a:endParaRPr lang="en-US" dirty="0"/>
                    </a:p>
                  </a:txBody>
                  <a:tcPr/>
                </a:tc>
                <a:tc>
                  <a:txBody>
                    <a:bodyPr/>
                    <a:lstStyle/>
                    <a:p>
                      <a:r>
                        <a:rPr lang="en-US" dirty="0" smtClean="0"/>
                        <a:t>KIRQ</a:t>
                      </a:r>
                      <a:endParaRPr lang="en-US" dirty="0"/>
                    </a:p>
                  </a:txBody>
                  <a:tcPr/>
                </a:tc>
                <a:tc>
                  <a:txBody>
                    <a:bodyPr/>
                    <a:lstStyle/>
                    <a:p>
                      <a:r>
                        <a:rPr lang="en-US" dirty="0" smtClean="0"/>
                        <a:t>SOUT</a:t>
                      </a:r>
                      <a:endParaRPr lang="en-US" dirty="0"/>
                    </a:p>
                  </a:txBody>
                  <a:tcPr/>
                </a:tc>
                <a:tc>
                  <a:txBody>
                    <a:bodyPr/>
                    <a:lstStyle/>
                    <a:p>
                      <a:r>
                        <a:rPr lang="en-US" dirty="0" smtClean="0"/>
                        <a:t>SIN</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764171977"/>
              </p:ext>
            </p:extLst>
          </p:nvPr>
        </p:nvGraphicFramePr>
        <p:xfrm>
          <a:off x="2971799" y="4876800"/>
          <a:ext cx="5715000" cy="370840"/>
        </p:xfrm>
        <a:graphic>
          <a:graphicData uri="http://schemas.openxmlformats.org/drawingml/2006/table">
            <a:tbl>
              <a:tblPr firstRow="1" bandRow="1">
                <a:tableStyleId>{5C22544A-7EE6-4342-B048-85BDC9FD1C3A}</a:tableStyleId>
              </a:tblPr>
              <a:tblGrid>
                <a:gridCol w="714375"/>
                <a:gridCol w="714375"/>
                <a:gridCol w="714375"/>
                <a:gridCol w="714375"/>
                <a:gridCol w="714375"/>
                <a:gridCol w="714375"/>
                <a:gridCol w="714375"/>
                <a:gridCol w="714375"/>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DEN</a:t>
                      </a:r>
                      <a:endParaRPr lang="en-US" dirty="0"/>
                    </a:p>
                  </a:txBody>
                  <a:tcPr/>
                </a:tc>
                <a:tc>
                  <a:txBody>
                    <a:bodyPr/>
                    <a:lstStyle/>
                    <a:p>
                      <a:r>
                        <a:rPr lang="en-US" dirty="0" smtClean="0"/>
                        <a:t>KEN</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404407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457200" y="457200"/>
            <a:ext cx="8229600" cy="1143000"/>
          </a:xfrm>
        </p:spPr>
        <p:txBody>
          <a:bodyPr/>
          <a:lstStyle/>
          <a:p>
            <a:r>
              <a:rPr lang="en-US" dirty="0" smtClean="0"/>
              <a:t>Asynchronous bus (contd..)</a:t>
            </a:r>
          </a:p>
        </p:txBody>
      </p:sp>
      <p:sp>
        <p:nvSpPr>
          <p:cNvPr id="100354" name="Rectangle 3"/>
          <p:cNvSpPr>
            <a:spLocks noGrp="1" noChangeArrowheads="1"/>
          </p:cNvSpPr>
          <p:nvPr>
            <p:ph type="body" idx="1"/>
          </p:nvPr>
        </p:nvSpPr>
        <p:spPr/>
        <p:txBody>
          <a:bodyPr/>
          <a:lstStyle/>
          <a:p>
            <a:r>
              <a:rPr lang="en-US" dirty="0" smtClean="0"/>
              <a:t>Data transfer using the handshake protocol:</a:t>
            </a:r>
          </a:p>
          <a:p>
            <a:pPr lvl="1"/>
            <a:r>
              <a:rPr lang="en-US" sz="2000" dirty="0" smtClean="0">
                <a:solidFill>
                  <a:schemeClr val="accent2"/>
                </a:solidFill>
              </a:rPr>
              <a:t>Master places the address and command information on the bus.</a:t>
            </a:r>
          </a:p>
          <a:p>
            <a:pPr lvl="1"/>
            <a:r>
              <a:rPr lang="en-US" sz="2000" dirty="0" smtClean="0">
                <a:solidFill>
                  <a:schemeClr val="accent2"/>
                </a:solidFill>
              </a:rPr>
              <a:t>Asserts the Master-ready signal to indicate to the slaves that the address and command information has been placed on the bus. </a:t>
            </a:r>
          </a:p>
          <a:p>
            <a:pPr lvl="1"/>
            <a:r>
              <a:rPr lang="en-US" sz="2000" dirty="0" smtClean="0">
                <a:solidFill>
                  <a:schemeClr val="accent2"/>
                </a:solidFill>
              </a:rPr>
              <a:t>All devices on the bus decode the address. </a:t>
            </a:r>
          </a:p>
          <a:p>
            <a:pPr lvl="1"/>
            <a:r>
              <a:rPr lang="en-US" sz="2000" dirty="0" smtClean="0">
                <a:solidFill>
                  <a:schemeClr val="accent2"/>
                </a:solidFill>
              </a:rPr>
              <a:t>Address slave performs the required operation, and informs the processor it has done so by asserting the Slave-ready signal. </a:t>
            </a:r>
          </a:p>
          <a:p>
            <a:pPr lvl="1"/>
            <a:r>
              <a:rPr lang="en-US" sz="2000" dirty="0" smtClean="0">
                <a:solidFill>
                  <a:schemeClr val="accent2"/>
                </a:solidFill>
              </a:rPr>
              <a:t>Master removes all the signals from the bus, once Slave-ready is asserted.</a:t>
            </a:r>
          </a:p>
          <a:p>
            <a:pPr lvl="1"/>
            <a:r>
              <a:rPr lang="en-US" sz="2000" dirty="0" smtClean="0">
                <a:solidFill>
                  <a:schemeClr val="accent2"/>
                </a:solidFill>
              </a:rPr>
              <a:t>If the operation is a Read operation, Master also strobes the data into its input buffer.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04800" y="228600"/>
            <a:ext cx="8305800" cy="1143000"/>
          </a:xfrm>
        </p:spPr>
        <p:txBody>
          <a:bodyPr/>
          <a:lstStyle/>
          <a:p>
            <a:pPr fontAlgn="auto">
              <a:spcAft>
                <a:spcPts val="0"/>
              </a:spcAft>
              <a:defRPr/>
            </a:pPr>
            <a:r>
              <a:rPr lang="en-US" dirty="0" smtClean="0"/>
              <a:t>Asynchronous bus (contd..)</a:t>
            </a:r>
          </a:p>
        </p:txBody>
      </p:sp>
      <p:sp>
        <p:nvSpPr>
          <p:cNvPr id="101378" name="Rectangle 4"/>
          <p:cNvSpPr>
            <a:spLocks noChangeArrowheads="1"/>
          </p:cNvSpPr>
          <p:nvPr/>
        </p:nvSpPr>
        <p:spPr bwMode="auto">
          <a:xfrm>
            <a:off x="1614488" y="2720975"/>
            <a:ext cx="7302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Slave-ready</a:t>
            </a:r>
            <a:endParaRPr lang="en-US" sz="2400">
              <a:latin typeface="Constantia" pitchFamily="18" charset="0"/>
            </a:endParaRPr>
          </a:p>
        </p:txBody>
      </p:sp>
      <p:sp>
        <p:nvSpPr>
          <p:cNvPr id="101379" name="Rectangle 5"/>
          <p:cNvSpPr>
            <a:spLocks noChangeArrowheads="1"/>
          </p:cNvSpPr>
          <p:nvPr/>
        </p:nvSpPr>
        <p:spPr bwMode="auto">
          <a:xfrm>
            <a:off x="2047875" y="3370263"/>
            <a:ext cx="2889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Data</a:t>
            </a:r>
            <a:endParaRPr lang="en-US" sz="2400">
              <a:latin typeface="Constantia" pitchFamily="18" charset="0"/>
            </a:endParaRPr>
          </a:p>
        </p:txBody>
      </p:sp>
      <p:sp>
        <p:nvSpPr>
          <p:cNvPr id="101380" name="Rectangle 6"/>
          <p:cNvSpPr>
            <a:spLocks noChangeArrowheads="1"/>
          </p:cNvSpPr>
          <p:nvPr/>
        </p:nvSpPr>
        <p:spPr bwMode="auto">
          <a:xfrm>
            <a:off x="1530350" y="2087563"/>
            <a:ext cx="81438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Master-ready</a:t>
            </a:r>
            <a:endParaRPr lang="en-US" sz="2400">
              <a:latin typeface="Constantia" pitchFamily="18" charset="0"/>
            </a:endParaRPr>
          </a:p>
        </p:txBody>
      </p:sp>
      <p:sp>
        <p:nvSpPr>
          <p:cNvPr id="101381" name="Rectangle 7"/>
          <p:cNvSpPr>
            <a:spLocks noChangeArrowheads="1"/>
          </p:cNvSpPr>
          <p:nvPr/>
        </p:nvSpPr>
        <p:spPr bwMode="auto">
          <a:xfrm>
            <a:off x="1481138" y="1487488"/>
            <a:ext cx="86201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and command</a:t>
            </a:r>
            <a:endParaRPr lang="en-US" sz="2400">
              <a:latin typeface="Constantia" pitchFamily="18" charset="0"/>
            </a:endParaRPr>
          </a:p>
        </p:txBody>
      </p:sp>
      <p:sp>
        <p:nvSpPr>
          <p:cNvPr id="101382" name="Rectangle 8"/>
          <p:cNvSpPr>
            <a:spLocks noChangeArrowheads="1"/>
          </p:cNvSpPr>
          <p:nvPr/>
        </p:nvSpPr>
        <p:spPr bwMode="auto">
          <a:xfrm>
            <a:off x="1830388" y="1320800"/>
            <a:ext cx="49847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Address</a:t>
            </a:r>
            <a:endParaRPr lang="en-US" sz="2400">
              <a:latin typeface="Constantia" pitchFamily="18" charset="0"/>
            </a:endParaRPr>
          </a:p>
        </p:txBody>
      </p:sp>
      <p:sp>
        <p:nvSpPr>
          <p:cNvPr id="101383" name="Freeform 9"/>
          <p:cNvSpPr>
            <a:spLocks/>
          </p:cNvSpPr>
          <p:nvPr/>
        </p:nvSpPr>
        <p:spPr bwMode="auto">
          <a:xfrm>
            <a:off x="2697163" y="4586288"/>
            <a:ext cx="117475" cy="50800"/>
          </a:xfrm>
          <a:custGeom>
            <a:avLst/>
            <a:gdLst>
              <a:gd name="T0" fmla="*/ 117475 w 7"/>
              <a:gd name="T1" fmla="*/ 0 h 3"/>
              <a:gd name="T2" fmla="*/ 0 w 7"/>
              <a:gd name="T3" fmla="*/ 16933 h 3"/>
              <a:gd name="T4" fmla="*/ 117475 w 7"/>
              <a:gd name="T5" fmla="*/ 50800 h 3"/>
              <a:gd name="T6" fmla="*/ 117475 w 7"/>
              <a:gd name="T7" fmla="*/ 16933 h 3"/>
              <a:gd name="T8" fmla="*/ 117475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0" y="1"/>
                </a:lnTo>
                <a:lnTo>
                  <a:pt x="7" y="3"/>
                </a:lnTo>
                <a:lnTo>
                  <a:pt x="7" y="1"/>
                </a:lnTo>
                <a:lnTo>
                  <a:pt x="7" y="0"/>
                </a:lnTo>
              </a:path>
            </a:pathLst>
          </a:custGeom>
          <a:noFill/>
          <a:ln w="15875">
            <a:solidFill>
              <a:srgbClr val="000000"/>
            </a:solidFill>
            <a:round/>
            <a:headEnd/>
            <a:tailEnd/>
          </a:ln>
        </p:spPr>
        <p:txBody>
          <a:bodyPr/>
          <a:lstStyle/>
          <a:p>
            <a:endParaRPr lang="en-US"/>
          </a:p>
        </p:txBody>
      </p:sp>
      <p:sp>
        <p:nvSpPr>
          <p:cNvPr id="101384" name="Freeform 10"/>
          <p:cNvSpPr>
            <a:spLocks/>
          </p:cNvSpPr>
          <p:nvPr/>
        </p:nvSpPr>
        <p:spPr bwMode="auto">
          <a:xfrm>
            <a:off x="2697163" y="4586288"/>
            <a:ext cx="117475" cy="50800"/>
          </a:xfrm>
          <a:custGeom>
            <a:avLst/>
            <a:gdLst>
              <a:gd name="T0" fmla="*/ 117475 w 74"/>
              <a:gd name="T1" fmla="*/ 0 h 32"/>
              <a:gd name="T2" fmla="*/ 0 w 74"/>
              <a:gd name="T3" fmla="*/ 17462 h 32"/>
              <a:gd name="T4" fmla="*/ 117475 w 74"/>
              <a:gd name="T5" fmla="*/ 50800 h 32"/>
              <a:gd name="T6" fmla="*/ 117475 w 74"/>
              <a:gd name="T7" fmla="*/ 17462 h 32"/>
              <a:gd name="T8" fmla="*/ 117475 w 74"/>
              <a:gd name="T9" fmla="*/ 0 h 32"/>
              <a:gd name="T10" fmla="*/ 0 60000 65536"/>
              <a:gd name="T11" fmla="*/ 0 60000 65536"/>
              <a:gd name="T12" fmla="*/ 0 60000 65536"/>
              <a:gd name="T13" fmla="*/ 0 60000 65536"/>
              <a:gd name="T14" fmla="*/ 0 60000 65536"/>
              <a:gd name="T15" fmla="*/ 0 w 74"/>
              <a:gd name="T16" fmla="*/ 0 h 32"/>
              <a:gd name="T17" fmla="*/ 74 w 74"/>
              <a:gd name="T18" fmla="*/ 32 h 32"/>
            </a:gdLst>
            <a:ahLst/>
            <a:cxnLst>
              <a:cxn ang="T10">
                <a:pos x="T0" y="T1"/>
              </a:cxn>
              <a:cxn ang="T11">
                <a:pos x="T2" y="T3"/>
              </a:cxn>
              <a:cxn ang="T12">
                <a:pos x="T4" y="T5"/>
              </a:cxn>
              <a:cxn ang="T13">
                <a:pos x="T6" y="T7"/>
              </a:cxn>
              <a:cxn ang="T14">
                <a:pos x="T8" y="T9"/>
              </a:cxn>
            </a:cxnLst>
            <a:rect l="T15" t="T16" r="T17" b="T18"/>
            <a:pathLst>
              <a:path w="74" h="32">
                <a:moveTo>
                  <a:pt x="74" y="0"/>
                </a:moveTo>
                <a:lnTo>
                  <a:pt x="0" y="11"/>
                </a:lnTo>
                <a:lnTo>
                  <a:pt x="74" y="32"/>
                </a:lnTo>
                <a:lnTo>
                  <a:pt x="74" y="11"/>
                </a:lnTo>
                <a:lnTo>
                  <a:pt x="74" y="0"/>
                </a:lnTo>
                <a:close/>
              </a:path>
            </a:pathLst>
          </a:custGeom>
          <a:solidFill>
            <a:srgbClr val="000000"/>
          </a:solidFill>
          <a:ln w="0">
            <a:solidFill>
              <a:srgbClr val="000000"/>
            </a:solidFill>
            <a:round/>
            <a:headEnd/>
            <a:tailEnd/>
          </a:ln>
        </p:spPr>
        <p:txBody>
          <a:bodyPr/>
          <a:lstStyle/>
          <a:p>
            <a:endParaRPr lang="en-US"/>
          </a:p>
        </p:txBody>
      </p:sp>
      <p:sp>
        <p:nvSpPr>
          <p:cNvPr id="101385" name="Freeform 11"/>
          <p:cNvSpPr>
            <a:spLocks/>
          </p:cNvSpPr>
          <p:nvPr/>
        </p:nvSpPr>
        <p:spPr bwMode="auto">
          <a:xfrm>
            <a:off x="6778625" y="4586288"/>
            <a:ext cx="100013" cy="50800"/>
          </a:xfrm>
          <a:custGeom>
            <a:avLst/>
            <a:gdLst>
              <a:gd name="T0" fmla="*/ 0 w 6"/>
              <a:gd name="T1" fmla="*/ 50800 h 3"/>
              <a:gd name="T2" fmla="*/ 100013 w 6"/>
              <a:gd name="T3" fmla="*/ 16933 h 3"/>
              <a:gd name="T4" fmla="*/ 0 w 6"/>
              <a:gd name="T5" fmla="*/ 0 h 3"/>
              <a:gd name="T6" fmla="*/ 0 w 6"/>
              <a:gd name="T7" fmla="*/ 16933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p:spPr>
        <p:txBody>
          <a:bodyPr/>
          <a:lstStyle/>
          <a:p>
            <a:endParaRPr lang="en-US"/>
          </a:p>
        </p:txBody>
      </p:sp>
      <p:sp>
        <p:nvSpPr>
          <p:cNvPr id="101386" name="Freeform 12"/>
          <p:cNvSpPr>
            <a:spLocks/>
          </p:cNvSpPr>
          <p:nvPr/>
        </p:nvSpPr>
        <p:spPr bwMode="auto">
          <a:xfrm>
            <a:off x="6778625" y="4586288"/>
            <a:ext cx="100013" cy="50800"/>
          </a:xfrm>
          <a:custGeom>
            <a:avLst/>
            <a:gdLst>
              <a:gd name="T0" fmla="*/ 0 w 63"/>
              <a:gd name="T1" fmla="*/ 50800 h 32"/>
              <a:gd name="T2" fmla="*/ 100013 w 63"/>
              <a:gd name="T3" fmla="*/ 17462 h 32"/>
              <a:gd name="T4" fmla="*/ 0 w 63"/>
              <a:gd name="T5" fmla="*/ 0 h 32"/>
              <a:gd name="T6" fmla="*/ 0 w 63"/>
              <a:gd name="T7" fmla="*/ 17462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US"/>
          </a:p>
        </p:txBody>
      </p:sp>
      <p:sp>
        <p:nvSpPr>
          <p:cNvPr id="101387" name="Line 13"/>
          <p:cNvSpPr>
            <a:spLocks noChangeShapeType="1"/>
          </p:cNvSpPr>
          <p:nvPr/>
        </p:nvSpPr>
        <p:spPr bwMode="auto">
          <a:xfrm flipH="1">
            <a:off x="2814638" y="4603750"/>
            <a:ext cx="3963987" cy="1588"/>
          </a:xfrm>
          <a:prstGeom prst="line">
            <a:avLst/>
          </a:prstGeom>
          <a:noFill/>
          <a:ln w="15875">
            <a:solidFill>
              <a:srgbClr val="000000"/>
            </a:solidFill>
            <a:round/>
            <a:headEnd/>
            <a:tailEnd/>
          </a:ln>
        </p:spPr>
        <p:txBody>
          <a:bodyPr/>
          <a:lstStyle/>
          <a:p>
            <a:endParaRPr lang="en-US"/>
          </a:p>
        </p:txBody>
      </p:sp>
      <p:sp>
        <p:nvSpPr>
          <p:cNvPr id="101388" name="Rectangle 14"/>
          <p:cNvSpPr>
            <a:spLocks noChangeArrowheads="1"/>
          </p:cNvSpPr>
          <p:nvPr/>
        </p:nvSpPr>
        <p:spPr bwMode="auto">
          <a:xfrm>
            <a:off x="4495800" y="4703763"/>
            <a:ext cx="59848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Bus cycle</a:t>
            </a:r>
            <a:endParaRPr lang="en-US" sz="2400">
              <a:latin typeface="Constantia" pitchFamily="18" charset="0"/>
            </a:endParaRPr>
          </a:p>
        </p:txBody>
      </p:sp>
      <p:sp>
        <p:nvSpPr>
          <p:cNvPr id="101389" name="Line 15"/>
          <p:cNvSpPr>
            <a:spLocks noChangeShapeType="1"/>
          </p:cNvSpPr>
          <p:nvPr/>
        </p:nvSpPr>
        <p:spPr bwMode="auto">
          <a:xfrm flipV="1">
            <a:off x="2681288" y="1620838"/>
            <a:ext cx="1587" cy="3232150"/>
          </a:xfrm>
          <a:prstGeom prst="line">
            <a:avLst/>
          </a:prstGeom>
          <a:noFill/>
          <a:ln w="15875">
            <a:solidFill>
              <a:srgbClr val="000000"/>
            </a:solidFill>
            <a:round/>
            <a:headEnd/>
            <a:tailEnd/>
          </a:ln>
        </p:spPr>
        <p:txBody>
          <a:bodyPr/>
          <a:lstStyle/>
          <a:p>
            <a:endParaRPr lang="en-US"/>
          </a:p>
        </p:txBody>
      </p:sp>
      <p:sp>
        <p:nvSpPr>
          <p:cNvPr id="101390" name="Line 16"/>
          <p:cNvSpPr>
            <a:spLocks noChangeShapeType="1"/>
          </p:cNvSpPr>
          <p:nvPr/>
        </p:nvSpPr>
        <p:spPr bwMode="auto">
          <a:xfrm flipV="1">
            <a:off x="3663950" y="2387600"/>
            <a:ext cx="1588" cy="1782763"/>
          </a:xfrm>
          <a:prstGeom prst="line">
            <a:avLst/>
          </a:prstGeom>
          <a:noFill/>
          <a:ln w="15875">
            <a:solidFill>
              <a:srgbClr val="000000"/>
            </a:solidFill>
            <a:round/>
            <a:headEnd/>
            <a:tailEnd/>
          </a:ln>
        </p:spPr>
        <p:txBody>
          <a:bodyPr/>
          <a:lstStyle/>
          <a:p>
            <a:endParaRPr lang="en-US"/>
          </a:p>
        </p:txBody>
      </p:sp>
      <p:sp>
        <p:nvSpPr>
          <p:cNvPr id="101391" name="Line 17"/>
          <p:cNvSpPr>
            <a:spLocks noChangeShapeType="1"/>
          </p:cNvSpPr>
          <p:nvPr/>
        </p:nvSpPr>
        <p:spPr bwMode="auto">
          <a:xfrm flipV="1">
            <a:off x="4529138" y="3036888"/>
            <a:ext cx="1587" cy="1133475"/>
          </a:xfrm>
          <a:prstGeom prst="line">
            <a:avLst/>
          </a:prstGeom>
          <a:noFill/>
          <a:ln w="15875">
            <a:solidFill>
              <a:srgbClr val="000000"/>
            </a:solidFill>
            <a:round/>
            <a:headEnd/>
            <a:tailEnd/>
          </a:ln>
        </p:spPr>
        <p:txBody>
          <a:bodyPr/>
          <a:lstStyle/>
          <a:p>
            <a:endParaRPr lang="en-US"/>
          </a:p>
        </p:txBody>
      </p:sp>
      <p:sp>
        <p:nvSpPr>
          <p:cNvPr id="101392" name="Line 18"/>
          <p:cNvSpPr>
            <a:spLocks noChangeShapeType="1"/>
          </p:cNvSpPr>
          <p:nvPr/>
        </p:nvSpPr>
        <p:spPr bwMode="auto">
          <a:xfrm flipV="1">
            <a:off x="5395913" y="2387600"/>
            <a:ext cx="1587" cy="1782763"/>
          </a:xfrm>
          <a:prstGeom prst="line">
            <a:avLst/>
          </a:prstGeom>
          <a:noFill/>
          <a:ln w="15875">
            <a:solidFill>
              <a:srgbClr val="000000"/>
            </a:solidFill>
            <a:round/>
            <a:headEnd/>
            <a:tailEnd/>
          </a:ln>
        </p:spPr>
        <p:txBody>
          <a:bodyPr/>
          <a:lstStyle/>
          <a:p>
            <a:endParaRPr lang="en-US"/>
          </a:p>
        </p:txBody>
      </p:sp>
      <p:sp>
        <p:nvSpPr>
          <p:cNvPr id="101393" name="Line 19"/>
          <p:cNvSpPr>
            <a:spLocks noChangeShapeType="1"/>
          </p:cNvSpPr>
          <p:nvPr/>
        </p:nvSpPr>
        <p:spPr bwMode="auto">
          <a:xfrm flipV="1">
            <a:off x="6262688" y="1620838"/>
            <a:ext cx="1587" cy="2549525"/>
          </a:xfrm>
          <a:prstGeom prst="line">
            <a:avLst/>
          </a:prstGeom>
          <a:noFill/>
          <a:ln w="15875">
            <a:solidFill>
              <a:srgbClr val="000000"/>
            </a:solidFill>
            <a:round/>
            <a:headEnd/>
            <a:tailEnd/>
          </a:ln>
        </p:spPr>
        <p:txBody>
          <a:bodyPr/>
          <a:lstStyle/>
          <a:p>
            <a:endParaRPr lang="en-US"/>
          </a:p>
        </p:txBody>
      </p:sp>
      <p:sp>
        <p:nvSpPr>
          <p:cNvPr id="101394" name="Line 20"/>
          <p:cNvSpPr>
            <a:spLocks noChangeShapeType="1"/>
          </p:cNvSpPr>
          <p:nvPr/>
        </p:nvSpPr>
        <p:spPr bwMode="auto">
          <a:xfrm flipV="1">
            <a:off x="6911975" y="3036888"/>
            <a:ext cx="1588" cy="1800225"/>
          </a:xfrm>
          <a:prstGeom prst="line">
            <a:avLst/>
          </a:prstGeom>
          <a:noFill/>
          <a:ln w="15875">
            <a:solidFill>
              <a:srgbClr val="000000"/>
            </a:solidFill>
            <a:round/>
            <a:headEnd/>
            <a:tailEnd/>
          </a:ln>
        </p:spPr>
        <p:txBody>
          <a:bodyPr/>
          <a:lstStyle/>
          <a:p>
            <a:endParaRPr lang="en-US"/>
          </a:p>
        </p:txBody>
      </p:sp>
      <p:sp>
        <p:nvSpPr>
          <p:cNvPr id="101395" name="Freeform 21"/>
          <p:cNvSpPr>
            <a:spLocks/>
          </p:cNvSpPr>
          <p:nvPr/>
        </p:nvSpPr>
        <p:spPr bwMode="auto">
          <a:xfrm>
            <a:off x="5262563" y="2154238"/>
            <a:ext cx="117475" cy="49212"/>
          </a:xfrm>
          <a:custGeom>
            <a:avLst/>
            <a:gdLst>
              <a:gd name="T0" fmla="*/ 0 w 7"/>
              <a:gd name="T1" fmla="*/ 49212 h 3"/>
              <a:gd name="T2" fmla="*/ 117475 w 7"/>
              <a:gd name="T3" fmla="*/ 16404 h 3"/>
              <a:gd name="T4" fmla="*/ 0 w 7"/>
              <a:gd name="T5" fmla="*/ 0 h 3"/>
              <a:gd name="T6" fmla="*/ 0 w 7"/>
              <a:gd name="T7" fmla="*/ 16404 h 3"/>
              <a:gd name="T8" fmla="*/ 0 w 7"/>
              <a:gd name="T9" fmla="*/ 4921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15875">
            <a:solidFill>
              <a:srgbClr val="000000"/>
            </a:solidFill>
            <a:round/>
            <a:headEnd/>
            <a:tailEnd/>
          </a:ln>
        </p:spPr>
        <p:txBody>
          <a:bodyPr/>
          <a:lstStyle/>
          <a:p>
            <a:endParaRPr lang="en-US"/>
          </a:p>
        </p:txBody>
      </p:sp>
      <p:sp>
        <p:nvSpPr>
          <p:cNvPr id="101396" name="Freeform 22"/>
          <p:cNvSpPr>
            <a:spLocks/>
          </p:cNvSpPr>
          <p:nvPr/>
        </p:nvSpPr>
        <p:spPr bwMode="auto">
          <a:xfrm>
            <a:off x="5262563" y="2154238"/>
            <a:ext cx="117475" cy="49212"/>
          </a:xfrm>
          <a:custGeom>
            <a:avLst/>
            <a:gdLst>
              <a:gd name="T0" fmla="*/ 0 w 74"/>
              <a:gd name="T1" fmla="*/ 49212 h 31"/>
              <a:gd name="T2" fmla="*/ 117475 w 74"/>
              <a:gd name="T3" fmla="*/ 15875 h 31"/>
              <a:gd name="T4" fmla="*/ 0 w 74"/>
              <a:gd name="T5" fmla="*/ 0 h 31"/>
              <a:gd name="T6" fmla="*/ 0 w 74"/>
              <a:gd name="T7" fmla="*/ 15875 h 31"/>
              <a:gd name="T8" fmla="*/ 0 w 74"/>
              <a:gd name="T9" fmla="*/ 49212 h 31"/>
              <a:gd name="T10" fmla="*/ 0 60000 65536"/>
              <a:gd name="T11" fmla="*/ 0 60000 65536"/>
              <a:gd name="T12" fmla="*/ 0 60000 65536"/>
              <a:gd name="T13" fmla="*/ 0 60000 65536"/>
              <a:gd name="T14" fmla="*/ 0 60000 65536"/>
              <a:gd name="T15" fmla="*/ 0 w 74"/>
              <a:gd name="T16" fmla="*/ 0 h 31"/>
              <a:gd name="T17" fmla="*/ 74 w 74"/>
              <a:gd name="T18" fmla="*/ 31 h 31"/>
            </a:gdLst>
            <a:ahLst/>
            <a:cxnLst>
              <a:cxn ang="T10">
                <a:pos x="T0" y="T1"/>
              </a:cxn>
              <a:cxn ang="T11">
                <a:pos x="T2" y="T3"/>
              </a:cxn>
              <a:cxn ang="T12">
                <a:pos x="T4" y="T5"/>
              </a:cxn>
              <a:cxn ang="T13">
                <a:pos x="T6" y="T7"/>
              </a:cxn>
              <a:cxn ang="T14">
                <a:pos x="T8" y="T9"/>
              </a:cxn>
            </a:cxnLst>
            <a:rect l="T15" t="T16" r="T17" b="T18"/>
            <a:pathLst>
              <a:path w="74" h="31">
                <a:moveTo>
                  <a:pt x="0" y="31"/>
                </a:moveTo>
                <a:lnTo>
                  <a:pt x="74" y="10"/>
                </a:lnTo>
                <a:lnTo>
                  <a:pt x="0" y="0"/>
                </a:lnTo>
                <a:lnTo>
                  <a:pt x="0" y="10"/>
                </a:lnTo>
                <a:lnTo>
                  <a:pt x="0" y="31"/>
                </a:lnTo>
                <a:close/>
              </a:path>
            </a:pathLst>
          </a:custGeom>
          <a:solidFill>
            <a:srgbClr val="000000"/>
          </a:solidFill>
          <a:ln w="0">
            <a:solidFill>
              <a:srgbClr val="000000"/>
            </a:solidFill>
            <a:round/>
            <a:headEnd/>
            <a:tailEnd/>
          </a:ln>
        </p:spPr>
        <p:txBody>
          <a:bodyPr/>
          <a:lstStyle/>
          <a:p>
            <a:endParaRPr lang="en-US"/>
          </a:p>
        </p:txBody>
      </p:sp>
      <p:sp>
        <p:nvSpPr>
          <p:cNvPr id="101397" name="Freeform 23"/>
          <p:cNvSpPr>
            <a:spLocks/>
          </p:cNvSpPr>
          <p:nvPr/>
        </p:nvSpPr>
        <p:spPr bwMode="auto">
          <a:xfrm>
            <a:off x="4529138" y="2170113"/>
            <a:ext cx="733425" cy="650875"/>
          </a:xfrm>
          <a:custGeom>
            <a:avLst/>
            <a:gdLst>
              <a:gd name="T0" fmla="*/ 0 w 44"/>
              <a:gd name="T1" fmla="*/ 650875 h 39"/>
              <a:gd name="T2" fmla="*/ 116681 w 44"/>
              <a:gd name="T3" fmla="*/ 650875 h 39"/>
              <a:gd name="T4" fmla="*/ 350044 w 44"/>
              <a:gd name="T5" fmla="*/ 650875 h 39"/>
              <a:gd name="T6" fmla="*/ 366713 w 44"/>
              <a:gd name="T7" fmla="*/ 650875 h 39"/>
              <a:gd name="T8" fmla="*/ 416719 w 44"/>
              <a:gd name="T9" fmla="*/ 634186 h 39"/>
              <a:gd name="T10" fmla="*/ 450056 w 44"/>
              <a:gd name="T11" fmla="*/ 617497 h 39"/>
              <a:gd name="T12" fmla="*/ 466725 w 44"/>
              <a:gd name="T13" fmla="*/ 584119 h 39"/>
              <a:gd name="T14" fmla="*/ 483394 w 44"/>
              <a:gd name="T15" fmla="*/ 534051 h 39"/>
              <a:gd name="T16" fmla="*/ 483394 w 44"/>
              <a:gd name="T17" fmla="*/ 517362 h 39"/>
              <a:gd name="T18" fmla="*/ 483394 w 44"/>
              <a:gd name="T19" fmla="*/ 400538 h 39"/>
              <a:gd name="T20" fmla="*/ 483394 w 44"/>
              <a:gd name="T21" fmla="*/ 350471 h 39"/>
              <a:gd name="T22" fmla="*/ 483394 w 44"/>
              <a:gd name="T23" fmla="*/ 300404 h 39"/>
              <a:gd name="T24" fmla="*/ 483394 w 44"/>
              <a:gd name="T25" fmla="*/ 200269 h 39"/>
              <a:gd name="T26" fmla="*/ 483394 w 44"/>
              <a:gd name="T27" fmla="*/ 166891 h 39"/>
              <a:gd name="T28" fmla="*/ 483394 w 44"/>
              <a:gd name="T29" fmla="*/ 116824 h 39"/>
              <a:gd name="T30" fmla="*/ 516731 w 44"/>
              <a:gd name="T31" fmla="*/ 50067 h 39"/>
              <a:gd name="T32" fmla="*/ 550069 w 44"/>
              <a:gd name="T33" fmla="*/ 16689 h 39"/>
              <a:gd name="T34" fmla="*/ 600075 w 44"/>
              <a:gd name="T35" fmla="*/ 0 h 39"/>
              <a:gd name="T36" fmla="*/ 616744 w 44"/>
              <a:gd name="T37" fmla="*/ 0 h 39"/>
              <a:gd name="T38" fmla="*/ 666750 w 44"/>
              <a:gd name="T39" fmla="*/ 0 h 39"/>
              <a:gd name="T40" fmla="*/ 733425 w 44"/>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39"/>
              <a:gd name="T65" fmla="*/ 44 w 44"/>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39">
                <a:moveTo>
                  <a:pt x="0" y="39"/>
                </a:moveTo>
                <a:lnTo>
                  <a:pt x="7" y="39"/>
                </a:lnTo>
                <a:lnTo>
                  <a:pt x="21" y="39"/>
                </a:lnTo>
                <a:lnTo>
                  <a:pt x="22" y="39"/>
                </a:lnTo>
                <a:lnTo>
                  <a:pt x="25" y="38"/>
                </a:lnTo>
                <a:lnTo>
                  <a:pt x="27" y="37"/>
                </a:lnTo>
                <a:lnTo>
                  <a:pt x="28" y="35"/>
                </a:lnTo>
                <a:lnTo>
                  <a:pt x="29" y="32"/>
                </a:lnTo>
                <a:lnTo>
                  <a:pt x="29" y="31"/>
                </a:lnTo>
                <a:lnTo>
                  <a:pt x="29" y="24"/>
                </a:lnTo>
                <a:lnTo>
                  <a:pt x="29" y="21"/>
                </a:lnTo>
                <a:lnTo>
                  <a:pt x="29" y="18"/>
                </a:lnTo>
                <a:lnTo>
                  <a:pt x="29" y="12"/>
                </a:lnTo>
                <a:lnTo>
                  <a:pt x="29" y="10"/>
                </a:lnTo>
                <a:lnTo>
                  <a:pt x="29" y="7"/>
                </a:lnTo>
                <a:lnTo>
                  <a:pt x="31" y="3"/>
                </a:lnTo>
                <a:lnTo>
                  <a:pt x="33" y="1"/>
                </a:lnTo>
                <a:lnTo>
                  <a:pt x="36" y="0"/>
                </a:lnTo>
                <a:lnTo>
                  <a:pt x="37" y="0"/>
                </a:lnTo>
                <a:lnTo>
                  <a:pt x="40" y="0"/>
                </a:lnTo>
                <a:lnTo>
                  <a:pt x="44" y="0"/>
                </a:lnTo>
              </a:path>
            </a:pathLst>
          </a:custGeom>
          <a:noFill/>
          <a:ln w="15875">
            <a:solidFill>
              <a:srgbClr val="000000"/>
            </a:solidFill>
            <a:round/>
            <a:headEnd/>
            <a:tailEnd/>
          </a:ln>
        </p:spPr>
        <p:txBody>
          <a:bodyPr/>
          <a:lstStyle/>
          <a:p>
            <a:endParaRPr lang="en-US"/>
          </a:p>
        </p:txBody>
      </p:sp>
      <p:sp>
        <p:nvSpPr>
          <p:cNvPr id="101398" name="Freeform 24"/>
          <p:cNvSpPr>
            <a:spLocks/>
          </p:cNvSpPr>
          <p:nvPr/>
        </p:nvSpPr>
        <p:spPr bwMode="auto">
          <a:xfrm>
            <a:off x="4413250" y="2803525"/>
            <a:ext cx="100013" cy="33338"/>
          </a:xfrm>
          <a:custGeom>
            <a:avLst/>
            <a:gdLst>
              <a:gd name="T0" fmla="*/ 0 w 6"/>
              <a:gd name="T1" fmla="*/ 33338 h 2"/>
              <a:gd name="T2" fmla="*/ 100013 w 6"/>
              <a:gd name="T3" fmla="*/ 16669 h 2"/>
              <a:gd name="T4" fmla="*/ 0 w 6"/>
              <a:gd name="T5" fmla="*/ 0 h 2"/>
              <a:gd name="T6" fmla="*/ 0 w 6"/>
              <a:gd name="T7" fmla="*/ 16669 h 2"/>
              <a:gd name="T8" fmla="*/ 0 w 6"/>
              <a:gd name="T9" fmla="*/ 33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101399" name="Freeform 25"/>
          <p:cNvSpPr>
            <a:spLocks/>
          </p:cNvSpPr>
          <p:nvPr/>
        </p:nvSpPr>
        <p:spPr bwMode="auto">
          <a:xfrm>
            <a:off x="4413250" y="2803525"/>
            <a:ext cx="100013" cy="33338"/>
          </a:xfrm>
          <a:custGeom>
            <a:avLst/>
            <a:gdLst>
              <a:gd name="T0" fmla="*/ 0 w 63"/>
              <a:gd name="T1" fmla="*/ 33338 h 21"/>
              <a:gd name="T2" fmla="*/ 100013 w 63"/>
              <a:gd name="T3" fmla="*/ 17463 h 21"/>
              <a:gd name="T4" fmla="*/ 0 w 63"/>
              <a:gd name="T5" fmla="*/ 0 h 21"/>
              <a:gd name="T6" fmla="*/ 0 w 63"/>
              <a:gd name="T7" fmla="*/ 17463 h 21"/>
              <a:gd name="T8" fmla="*/ 0 w 63"/>
              <a:gd name="T9" fmla="*/ 33338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101400" name="Freeform 26"/>
          <p:cNvSpPr>
            <a:spLocks/>
          </p:cNvSpPr>
          <p:nvPr/>
        </p:nvSpPr>
        <p:spPr bwMode="auto">
          <a:xfrm>
            <a:off x="3663950" y="2170113"/>
            <a:ext cx="749300" cy="650875"/>
          </a:xfrm>
          <a:custGeom>
            <a:avLst/>
            <a:gdLst>
              <a:gd name="T0" fmla="*/ 0 w 45"/>
              <a:gd name="T1" fmla="*/ 0 h 39"/>
              <a:gd name="T2" fmla="*/ 133209 w 45"/>
              <a:gd name="T3" fmla="*/ 0 h 39"/>
              <a:gd name="T4" fmla="*/ 366324 w 45"/>
              <a:gd name="T5" fmla="*/ 0 h 39"/>
              <a:gd name="T6" fmla="*/ 382976 w 45"/>
              <a:gd name="T7" fmla="*/ 0 h 39"/>
              <a:gd name="T8" fmla="*/ 416278 w 45"/>
              <a:gd name="T9" fmla="*/ 16689 h 39"/>
              <a:gd name="T10" fmla="*/ 449580 w 45"/>
              <a:gd name="T11" fmla="*/ 50067 h 39"/>
              <a:gd name="T12" fmla="*/ 482882 w 45"/>
              <a:gd name="T13" fmla="*/ 83446 h 39"/>
              <a:gd name="T14" fmla="*/ 482882 w 45"/>
              <a:gd name="T15" fmla="*/ 133513 h 39"/>
              <a:gd name="T16" fmla="*/ 482882 w 45"/>
              <a:gd name="T17" fmla="*/ 150202 h 39"/>
              <a:gd name="T18" fmla="*/ 482882 w 45"/>
              <a:gd name="T19" fmla="*/ 250337 h 39"/>
              <a:gd name="T20" fmla="*/ 482882 w 45"/>
              <a:gd name="T21" fmla="*/ 300404 h 39"/>
              <a:gd name="T22" fmla="*/ 482882 w 45"/>
              <a:gd name="T23" fmla="*/ 367160 h 39"/>
              <a:gd name="T24" fmla="*/ 482882 w 45"/>
              <a:gd name="T25" fmla="*/ 467295 h 39"/>
              <a:gd name="T26" fmla="*/ 482882 w 45"/>
              <a:gd name="T27" fmla="*/ 483984 h 39"/>
              <a:gd name="T28" fmla="*/ 499533 w 45"/>
              <a:gd name="T29" fmla="*/ 550740 h 39"/>
              <a:gd name="T30" fmla="*/ 532836 w 45"/>
              <a:gd name="T31" fmla="*/ 600808 h 39"/>
              <a:gd name="T32" fmla="*/ 566138 w 45"/>
              <a:gd name="T33" fmla="*/ 634186 h 39"/>
              <a:gd name="T34" fmla="*/ 599440 w 45"/>
              <a:gd name="T35" fmla="*/ 650875 h 39"/>
              <a:gd name="T36" fmla="*/ 632742 w 45"/>
              <a:gd name="T37" fmla="*/ 650875 h 39"/>
              <a:gd name="T38" fmla="*/ 682696 w 45"/>
              <a:gd name="T39" fmla="*/ 650875 h 39"/>
              <a:gd name="T40" fmla="*/ 749300 w 45"/>
              <a:gd name="T41" fmla="*/ 650875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39"/>
              <a:gd name="T65" fmla="*/ 45 w 45"/>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39">
                <a:moveTo>
                  <a:pt x="0" y="0"/>
                </a:moveTo>
                <a:lnTo>
                  <a:pt x="8" y="0"/>
                </a:lnTo>
                <a:lnTo>
                  <a:pt x="22" y="0"/>
                </a:lnTo>
                <a:lnTo>
                  <a:pt x="23" y="0"/>
                </a:lnTo>
                <a:lnTo>
                  <a:pt x="25" y="1"/>
                </a:lnTo>
                <a:lnTo>
                  <a:pt x="27" y="3"/>
                </a:lnTo>
                <a:lnTo>
                  <a:pt x="29" y="5"/>
                </a:lnTo>
                <a:lnTo>
                  <a:pt x="29" y="8"/>
                </a:lnTo>
                <a:lnTo>
                  <a:pt x="29" y="9"/>
                </a:lnTo>
                <a:lnTo>
                  <a:pt x="29" y="15"/>
                </a:lnTo>
                <a:lnTo>
                  <a:pt x="29" y="18"/>
                </a:lnTo>
                <a:lnTo>
                  <a:pt x="29" y="22"/>
                </a:lnTo>
                <a:lnTo>
                  <a:pt x="29" y="28"/>
                </a:lnTo>
                <a:lnTo>
                  <a:pt x="29" y="29"/>
                </a:lnTo>
                <a:lnTo>
                  <a:pt x="30" y="33"/>
                </a:lnTo>
                <a:lnTo>
                  <a:pt x="32" y="36"/>
                </a:lnTo>
                <a:lnTo>
                  <a:pt x="34" y="38"/>
                </a:lnTo>
                <a:lnTo>
                  <a:pt x="36" y="39"/>
                </a:lnTo>
                <a:lnTo>
                  <a:pt x="38" y="39"/>
                </a:lnTo>
                <a:lnTo>
                  <a:pt x="41" y="39"/>
                </a:lnTo>
                <a:lnTo>
                  <a:pt x="45" y="39"/>
                </a:lnTo>
              </a:path>
            </a:pathLst>
          </a:custGeom>
          <a:noFill/>
          <a:ln w="15875">
            <a:solidFill>
              <a:srgbClr val="000000"/>
            </a:solidFill>
            <a:round/>
            <a:headEnd/>
            <a:tailEnd/>
          </a:ln>
        </p:spPr>
        <p:txBody>
          <a:bodyPr/>
          <a:lstStyle/>
          <a:p>
            <a:endParaRPr lang="en-US"/>
          </a:p>
        </p:txBody>
      </p:sp>
      <p:sp>
        <p:nvSpPr>
          <p:cNvPr id="101401" name="Freeform 27"/>
          <p:cNvSpPr>
            <a:spLocks/>
          </p:cNvSpPr>
          <p:nvPr/>
        </p:nvSpPr>
        <p:spPr bwMode="auto">
          <a:xfrm>
            <a:off x="6129338" y="1503363"/>
            <a:ext cx="100012" cy="50800"/>
          </a:xfrm>
          <a:custGeom>
            <a:avLst/>
            <a:gdLst>
              <a:gd name="T0" fmla="*/ 0 w 6"/>
              <a:gd name="T1" fmla="*/ 50800 h 3"/>
              <a:gd name="T2" fmla="*/ 100012 w 6"/>
              <a:gd name="T3" fmla="*/ 33867 h 3"/>
              <a:gd name="T4" fmla="*/ 0 w 6"/>
              <a:gd name="T5" fmla="*/ 0 h 3"/>
              <a:gd name="T6" fmla="*/ 0 w 6"/>
              <a:gd name="T7" fmla="*/ 33867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101402" name="Freeform 28"/>
          <p:cNvSpPr>
            <a:spLocks/>
          </p:cNvSpPr>
          <p:nvPr/>
        </p:nvSpPr>
        <p:spPr bwMode="auto">
          <a:xfrm>
            <a:off x="6129338" y="1503363"/>
            <a:ext cx="100012" cy="50800"/>
          </a:xfrm>
          <a:custGeom>
            <a:avLst/>
            <a:gdLst>
              <a:gd name="T0" fmla="*/ 0 w 63"/>
              <a:gd name="T1" fmla="*/ 50800 h 32"/>
              <a:gd name="T2" fmla="*/ 100012 w 63"/>
              <a:gd name="T3" fmla="*/ 33337 h 32"/>
              <a:gd name="T4" fmla="*/ 0 w 63"/>
              <a:gd name="T5" fmla="*/ 0 h 32"/>
              <a:gd name="T6" fmla="*/ 0 w 63"/>
              <a:gd name="T7" fmla="*/ 33337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21"/>
                </a:lnTo>
                <a:lnTo>
                  <a:pt x="0" y="0"/>
                </a:lnTo>
                <a:lnTo>
                  <a:pt x="0" y="21"/>
                </a:lnTo>
                <a:lnTo>
                  <a:pt x="0" y="32"/>
                </a:lnTo>
                <a:close/>
              </a:path>
            </a:pathLst>
          </a:custGeom>
          <a:solidFill>
            <a:srgbClr val="000000"/>
          </a:solidFill>
          <a:ln w="0">
            <a:solidFill>
              <a:srgbClr val="000000"/>
            </a:solidFill>
            <a:round/>
            <a:headEnd/>
            <a:tailEnd/>
          </a:ln>
        </p:spPr>
        <p:txBody>
          <a:bodyPr/>
          <a:lstStyle/>
          <a:p>
            <a:endParaRPr lang="en-US"/>
          </a:p>
        </p:txBody>
      </p:sp>
      <p:sp>
        <p:nvSpPr>
          <p:cNvPr id="101403" name="Freeform 29"/>
          <p:cNvSpPr>
            <a:spLocks/>
          </p:cNvSpPr>
          <p:nvPr/>
        </p:nvSpPr>
        <p:spPr bwMode="auto">
          <a:xfrm>
            <a:off x="5380038" y="1536700"/>
            <a:ext cx="731837" cy="633413"/>
          </a:xfrm>
          <a:custGeom>
            <a:avLst/>
            <a:gdLst>
              <a:gd name="T0" fmla="*/ 0 w 44"/>
              <a:gd name="T1" fmla="*/ 633413 h 38"/>
              <a:gd name="T2" fmla="*/ 116429 w 44"/>
              <a:gd name="T3" fmla="*/ 633413 h 38"/>
              <a:gd name="T4" fmla="*/ 365918 w 44"/>
              <a:gd name="T5" fmla="*/ 633413 h 38"/>
              <a:gd name="T6" fmla="*/ 382551 w 44"/>
              <a:gd name="T7" fmla="*/ 633413 h 38"/>
              <a:gd name="T8" fmla="*/ 415816 w 44"/>
              <a:gd name="T9" fmla="*/ 633413 h 38"/>
              <a:gd name="T10" fmla="*/ 449082 w 44"/>
              <a:gd name="T11" fmla="*/ 600075 h 38"/>
              <a:gd name="T12" fmla="*/ 465714 w 44"/>
              <a:gd name="T13" fmla="*/ 566738 h 38"/>
              <a:gd name="T14" fmla="*/ 482347 w 44"/>
              <a:gd name="T15" fmla="*/ 516732 h 38"/>
              <a:gd name="T16" fmla="*/ 482347 w 44"/>
              <a:gd name="T17" fmla="*/ 500063 h 38"/>
              <a:gd name="T18" fmla="*/ 482347 w 44"/>
              <a:gd name="T19" fmla="*/ 400050 h 38"/>
              <a:gd name="T20" fmla="*/ 482347 w 44"/>
              <a:gd name="T21" fmla="*/ 333375 h 38"/>
              <a:gd name="T22" fmla="*/ 482347 w 44"/>
              <a:gd name="T23" fmla="*/ 283369 h 38"/>
              <a:gd name="T24" fmla="*/ 482347 w 44"/>
              <a:gd name="T25" fmla="*/ 183356 h 38"/>
              <a:gd name="T26" fmla="*/ 482347 w 44"/>
              <a:gd name="T27" fmla="*/ 166688 h 38"/>
              <a:gd name="T28" fmla="*/ 482347 w 44"/>
              <a:gd name="T29" fmla="*/ 100013 h 38"/>
              <a:gd name="T30" fmla="*/ 515612 w 44"/>
              <a:gd name="T31" fmla="*/ 50006 h 38"/>
              <a:gd name="T32" fmla="*/ 548878 w 44"/>
              <a:gd name="T33" fmla="*/ 16669 h 38"/>
              <a:gd name="T34" fmla="*/ 598776 w 44"/>
              <a:gd name="T35" fmla="*/ 0 h 38"/>
              <a:gd name="T36" fmla="*/ 632041 w 44"/>
              <a:gd name="T37" fmla="*/ 0 h 38"/>
              <a:gd name="T38" fmla="*/ 681939 w 44"/>
              <a:gd name="T39" fmla="*/ 0 h 38"/>
              <a:gd name="T40" fmla="*/ 731837 w 44"/>
              <a:gd name="T41" fmla="*/ 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38"/>
              <a:gd name="T65" fmla="*/ 44 w 44"/>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38">
                <a:moveTo>
                  <a:pt x="0" y="38"/>
                </a:moveTo>
                <a:lnTo>
                  <a:pt x="7" y="38"/>
                </a:lnTo>
                <a:lnTo>
                  <a:pt x="22" y="38"/>
                </a:lnTo>
                <a:lnTo>
                  <a:pt x="23" y="38"/>
                </a:lnTo>
                <a:lnTo>
                  <a:pt x="25" y="38"/>
                </a:lnTo>
                <a:lnTo>
                  <a:pt x="27" y="36"/>
                </a:lnTo>
                <a:lnTo>
                  <a:pt x="28" y="34"/>
                </a:lnTo>
                <a:lnTo>
                  <a:pt x="29" y="31"/>
                </a:lnTo>
                <a:lnTo>
                  <a:pt x="29" y="30"/>
                </a:lnTo>
                <a:lnTo>
                  <a:pt x="29" y="24"/>
                </a:lnTo>
                <a:lnTo>
                  <a:pt x="29" y="20"/>
                </a:lnTo>
                <a:lnTo>
                  <a:pt x="29" y="17"/>
                </a:lnTo>
                <a:lnTo>
                  <a:pt x="29" y="11"/>
                </a:lnTo>
                <a:lnTo>
                  <a:pt x="29" y="10"/>
                </a:lnTo>
                <a:lnTo>
                  <a:pt x="29" y="6"/>
                </a:lnTo>
                <a:lnTo>
                  <a:pt x="31" y="3"/>
                </a:lnTo>
                <a:lnTo>
                  <a:pt x="33" y="1"/>
                </a:lnTo>
                <a:lnTo>
                  <a:pt x="36" y="0"/>
                </a:lnTo>
                <a:lnTo>
                  <a:pt x="38" y="0"/>
                </a:lnTo>
                <a:lnTo>
                  <a:pt x="41" y="0"/>
                </a:lnTo>
                <a:lnTo>
                  <a:pt x="44" y="0"/>
                </a:lnTo>
              </a:path>
            </a:pathLst>
          </a:custGeom>
          <a:noFill/>
          <a:ln w="15875">
            <a:solidFill>
              <a:srgbClr val="000000"/>
            </a:solidFill>
            <a:round/>
            <a:headEnd/>
            <a:tailEnd/>
          </a:ln>
        </p:spPr>
        <p:txBody>
          <a:bodyPr/>
          <a:lstStyle/>
          <a:p>
            <a:endParaRPr lang="en-US"/>
          </a:p>
        </p:txBody>
      </p:sp>
      <p:sp>
        <p:nvSpPr>
          <p:cNvPr id="101404" name="Freeform 30"/>
          <p:cNvSpPr>
            <a:spLocks/>
          </p:cNvSpPr>
          <p:nvPr/>
        </p:nvSpPr>
        <p:spPr bwMode="auto">
          <a:xfrm>
            <a:off x="6778625" y="2803525"/>
            <a:ext cx="100013" cy="50800"/>
          </a:xfrm>
          <a:custGeom>
            <a:avLst/>
            <a:gdLst>
              <a:gd name="T0" fmla="*/ 0 w 6"/>
              <a:gd name="T1" fmla="*/ 50800 h 3"/>
              <a:gd name="T2" fmla="*/ 100013 w 6"/>
              <a:gd name="T3" fmla="*/ 16933 h 3"/>
              <a:gd name="T4" fmla="*/ 0 w 6"/>
              <a:gd name="T5" fmla="*/ 0 h 3"/>
              <a:gd name="T6" fmla="*/ 0 w 6"/>
              <a:gd name="T7" fmla="*/ 16933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p:spPr>
        <p:txBody>
          <a:bodyPr/>
          <a:lstStyle/>
          <a:p>
            <a:endParaRPr lang="en-US"/>
          </a:p>
        </p:txBody>
      </p:sp>
      <p:sp>
        <p:nvSpPr>
          <p:cNvPr id="101405" name="Freeform 31"/>
          <p:cNvSpPr>
            <a:spLocks/>
          </p:cNvSpPr>
          <p:nvPr/>
        </p:nvSpPr>
        <p:spPr bwMode="auto">
          <a:xfrm>
            <a:off x="6778625" y="2803525"/>
            <a:ext cx="100013" cy="50800"/>
          </a:xfrm>
          <a:custGeom>
            <a:avLst/>
            <a:gdLst>
              <a:gd name="T0" fmla="*/ 0 w 63"/>
              <a:gd name="T1" fmla="*/ 50800 h 32"/>
              <a:gd name="T2" fmla="*/ 100013 w 63"/>
              <a:gd name="T3" fmla="*/ 17462 h 32"/>
              <a:gd name="T4" fmla="*/ 0 w 63"/>
              <a:gd name="T5" fmla="*/ 0 h 32"/>
              <a:gd name="T6" fmla="*/ 0 w 63"/>
              <a:gd name="T7" fmla="*/ 17462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US"/>
          </a:p>
        </p:txBody>
      </p:sp>
      <p:sp>
        <p:nvSpPr>
          <p:cNvPr id="101406" name="Freeform 32"/>
          <p:cNvSpPr>
            <a:spLocks/>
          </p:cNvSpPr>
          <p:nvPr/>
        </p:nvSpPr>
        <p:spPr bwMode="auto">
          <a:xfrm>
            <a:off x="5380038" y="2187575"/>
            <a:ext cx="1398587" cy="633413"/>
          </a:xfrm>
          <a:custGeom>
            <a:avLst/>
            <a:gdLst>
              <a:gd name="T0" fmla="*/ 0 w 84"/>
              <a:gd name="T1" fmla="*/ 0 h 38"/>
              <a:gd name="T2" fmla="*/ 116549 w 84"/>
              <a:gd name="T3" fmla="*/ 0 h 38"/>
              <a:gd name="T4" fmla="*/ 366297 w 84"/>
              <a:gd name="T5" fmla="*/ 0 h 38"/>
              <a:gd name="T6" fmla="*/ 382946 w 84"/>
              <a:gd name="T7" fmla="*/ 0 h 38"/>
              <a:gd name="T8" fmla="*/ 416246 w 84"/>
              <a:gd name="T9" fmla="*/ 0 h 38"/>
              <a:gd name="T10" fmla="*/ 449546 w 84"/>
              <a:gd name="T11" fmla="*/ 33338 h 38"/>
              <a:gd name="T12" fmla="*/ 466196 w 84"/>
              <a:gd name="T13" fmla="*/ 66675 h 38"/>
              <a:gd name="T14" fmla="*/ 482845 w 84"/>
              <a:gd name="T15" fmla="*/ 116681 h 38"/>
              <a:gd name="T16" fmla="*/ 482845 w 84"/>
              <a:gd name="T17" fmla="*/ 133350 h 38"/>
              <a:gd name="T18" fmla="*/ 482845 w 84"/>
              <a:gd name="T19" fmla="*/ 233363 h 38"/>
              <a:gd name="T20" fmla="*/ 482845 w 84"/>
              <a:gd name="T21" fmla="*/ 300038 h 38"/>
              <a:gd name="T22" fmla="*/ 482845 w 84"/>
              <a:gd name="T23" fmla="*/ 350044 h 38"/>
              <a:gd name="T24" fmla="*/ 482845 w 84"/>
              <a:gd name="T25" fmla="*/ 450057 h 38"/>
              <a:gd name="T26" fmla="*/ 482845 w 84"/>
              <a:gd name="T27" fmla="*/ 466725 h 38"/>
              <a:gd name="T28" fmla="*/ 482845 w 84"/>
              <a:gd name="T29" fmla="*/ 533400 h 38"/>
              <a:gd name="T30" fmla="*/ 516145 w 84"/>
              <a:gd name="T31" fmla="*/ 583407 h 38"/>
              <a:gd name="T32" fmla="*/ 549445 w 84"/>
              <a:gd name="T33" fmla="*/ 616744 h 38"/>
              <a:gd name="T34" fmla="*/ 599394 w 84"/>
              <a:gd name="T35" fmla="*/ 633413 h 38"/>
              <a:gd name="T36" fmla="*/ 632694 w 84"/>
              <a:gd name="T37" fmla="*/ 633413 h 38"/>
              <a:gd name="T38" fmla="*/ 1282038 w 84"/>
              <a:gd name="T39" fmla="*/ 633413 h 38"/>
              <a:gd name="T40" fmla="*/ 1398587 w 84"/>
              <a:gd name="T41" fmla="*/ 633413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38"/>
              <a:gd name="T65" fmla="*/ 84 w 84"/>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38">
                <a:moveTo>
                  <a:pt x="0" y="0"/>
                </a:moveTo>
                <a:lnTo>
                  <a:pt x="7" y="0"/>
                </a:lnTo>
                <a:lnTo>
                  <a:pt x="22" y="0"/>
                </a:lnTo>
                <a:lnTo>
                  <a:pt x="23" y="0"/>
                </a:lnTo>
                <a:lnTo>
                  <a:pt x="25" y="0"/>
                </a:lnTo>
                <a:lnTo>
                  <a:pt x="27" y="2"/>
                </a:lnTo>
                <a:lnTo>
                  <a:pt x="28" y="4"/>
                </a:lnTo>
                <a:lnTo>
                  <a:pt x="29" y="7"/>
                </a:lnTo>
                <a:lnTo>
                  <a:pt x="29" y="8"/>
                </a:lnTo>
                <a:lnTo>
                  <a:pt x="29" y="14"/>
                </a:lnTo>
                <a:lnTo>
                  <a:pt x="29" y="18"/>
                </a:lnTo>
                <a:lnTo>
                  <a:pt x="29" y="21"/>
                </a:lnTo>
                <a:lnTo>
                  <a:pt x="29" y="27"/>
                </a:lnTo>
                <a:lnTo>
                  <a:pt x="29" y="28"/>
                </a:lnTo>
                <a:lnTo>
                  <a:pt x="29" y="32"/>
                </a:lnTo>
                <a:lnTo>
                  <a:pt x="31" y="35"/>
                </a:lnTo>
                <a:lnTo>
                  <a:pt x="33" y="37"/>
                </a:lnTo>
                <a:lnTo>
                  <a:pt x="36" y="38"/>
                </a:lnTo>
                <a:lnTo>
                  <a:pt x="38" y="38"/>
                </a:lnTo>
                <a:lnTo>
                  <a:pt x="77" y="38"/>
                </a:lnTo>
                <a:lnTo>
                  <a:pt x="84" y="38"/>
                </a:lnTo>
              </a:path>
            </a:pathLst>
          </a:custGeom>
          <a:noFill/>
          <a:ln w="15875">
            <a:solidFill>
              <a:srgbClr val="000000"/>
            </a:solidFill>
            <a:round/>
            <a:headEnd/>
            <a:tailEnd/>
          </a:ln>
        </p:spPr>
        <p:txBody>
          <a:bodyPr/>
          <a:lstStyle/>
          <a:p>
            <a:endParaRPr lang="en-US"/>
          </a:p>
        </p:txBody>
      </p:sp>
      <p:sp>
        <p:nvSpPr>
          <p:cNvPr id="101407" name="Freeform 33"/>
          <p:cNvSpPr>
            <a:spLocks/>
          </p:cNvSpPr>
          <p:nvPr/>
        </p:nvSpPr>
        <p:spPr bwMode="auto">
          <a:xfrm>
            <a:off x="4413250" y="3386138"/>
            <a:ext cx="100013" cy="66675"/>
          </a:xfrm>
          <a:custGeom>
            <a:avLst/>
            <a:gdLst>
              <a:gd name="T0" fmla="*/ 0 w 6"/>
              <a:gd name="T1" fmla="*/ 33338 h 4"/>
              <a:gd name="T2" fmla="*/ 100013 w 6"/>
              <a:gd name="T3" fmla="*/ 66675 h 4"/>
              <a:gd name="T4" fmla="*/ 16669 w 6"/>
              <a:gd name="T5" fmla="*/ 0 h 4"/>
              <a:gd name="T6" fmla="*/ 16669 w 6"/>
              <a:gd name="T7" fmla="*/ 16669 h 4"/>
              <a:gd name="T8" fmla="*/ 0 w 6"/>
              <a:gd name="T9" fmla="*/ 33338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2"/>
                </a:moveTo>
                <a:lnTo>
                  <a:pt x="6" y="4"/>
                </a:lnTo>
                <a:lnTo>
                  <a:pt x="1" y="0"/>
                </a:lnTo>
                <a:lnTo>
                  <a:pt x="1" y="1"/>
                </a:lnTo>
                <a:lnTo>
                  <a:pt x="0" y="2"/>
                </a:lnTo>
              </a:path>
            </a:pathLst>
          </a:custGeom>
          <a:noFill/>
          <a:ln w="15875">
            <a:solidFill>
              <a:srgbClr val="000000"/>
            </a:solidFill>
            <a:round/>
            <a:headEnd/>
            <a:tailEnd/>
          </a:ln>
        </p:spPr>
        <p:txBody>
          <a:bodyPr/>
          <a:lstStyle/>
          <a:p>
            <a:endParaRPr lang="en-US"/>
          </a:p>
        </p:txBody>
      </p:sp>
      <p:sp>
        <p:nvSpPr>
          <p:cNvPr id="101408" name="Freeform 34"/>
          <p:cNvSpPr>
            <a:spLocks/>
          </p:cNvSpPr>
          <p:nvPr/>
        </p:nvSpPr>
        <p:spPr bwMode="auto">
          <a:xfrm>
            <a:off x="4413250" y="3386138"/>
            <a:ext cx="100013" cy="66675"/>
          </a:xfrm>
          <a:custGeom>
            <a:avLst/>
            <a:gdLst>
              <a:gd name="T0" fmla="*/ 0 w 63"/>
              <a:gd name="T1" fmla="*/ 33338 h 42"/>
              <a:gd name="T2" fmla="*/ 100013 w 63"/>
              <a:gd name="T3" fmla="*/ 66675 h 42"/>
              <a:gd name="T4" fmla="*/ 15875 w 63"/>
              <a:gd name="T5" fmla="*/ 0 h 42"/>
              <a:gd name="T6" fmla="*/ 15875 w 63"/>
              <a:gd name="T7" fmla="*/ 17462 h 42"/>
              <a:gd name="T8" fmla="*/ 0 w 63"/>
              <a:gd name="T9" fmla="*/ 33338 h 42"/>
              <a:gd name="T10" fmla="*/ 0 60000 65536"/>
              <a:gd name="T11" fmla="*/ 0 60000 65536"/>
              <a:gd name="T12" fmla="*/ 0 60000 65536"/>
              <a:gd name="T13" fmla="*/ 0 60000 65536"/>
              <a:gd name="T14" fmla="*/ 0 60000 65536"/>
              <a:gd name="T15" fmla="*/ 0 w 63"/>
              <a:gd name="T16" fmla="*/ 0 h 42"/>
              <a:gd name="T17" fmla="*/ 63 w 63"/>
              <a:gd name="T18" fmla="*/ 42 h 42"/>
            </a:gdLst>
            <a:ahLst/>
            <a:cxnLst>
              <a:cxn ang="T10">
                <a:pos x="T0" y="T1"/>
              </a:cxn>
              <a:cxn ang="T11">
                <a:pos x="T2" y="T3"/>
              </a:cxn>
              <a:cxn ang="T12">
                <a:pos x="T4" y="T5"/>
              </a:cxn>
              <a:cxn ang="T13">
                <a:pos x="T6" y="T7"/>
              </a:cxn>
              <a:cxn ang="T14">
                <a:pos x="T8" y="T9"/>
              </a:cxn>
            </a:cxnLst>
            <a:rect l="T15" t="T16" r="T17" b="T18"/>
            <a:pathLst>
              <a:path w="63" h="42">
                <a:moveTo>
                  <a:pt x="0" y="21"/>
                </a:moveTo>
                <a:lnTo>
                  <a:pt x="63" y="42"/>
                </a:lnTo>
                <a:lnTo>
                  <a:pt x="10" y="0"/>
                </a:lnTo>
                <a:lnTo>
                  <a:pt x="10" y="11"/>
                </a:lnTo>
                <a:lnTo>
                  <a:pt x="0" y="21"/>
                </a:lnTo>
                <a:close/>
              </a:path>
            </a:pathLst>
          </a:custGeom>
          <a:solidFill>
            <a:srgbClr val="000000"/>
          </a:solidFill>
          <a:ln w="0">
            <a:solidFill>
              <a:srgbClr val="000000"/>
            </a:solidFill>
            <a:round/>
            <a:headEnd/>
            <a:tailEnd/>
          </a:ln>
        </p:spPr>
        <p:txBody>
          <a:bodyPr/>
          <a:lstStyle/>
          <a:p>
            <a:endParaRPr lang="en-US"/>
          </a:p>
        </p:txBody>
      </p:sp>
      <p:sp>
        <p:nvSpPr>
          <p:cNvPr id="101409" name="Freeform 35"/>
          <p:cNvSpPr>
            <a:spLocks/>
          </p:cNvSpPr>
          <p:nvPr/>
        </p:nvSpPr>
        <p:spPr bwMode="auto">
          <a:xfrm>
            <a:off x="4146550" y="2587625"/>
            <a:ext cx="266700" cy="815975"/>
          </a:xfrm>
          <a:custGeom>
            <a:avLst/>
            <a:gdLst>
              <a:gd name="T0" fmla="*/ 0 w 16"/>
              <a:gd name="T1" fmla="*/ 0 h 49"/>
              <a:gd name="T2" fmla="*/ 0 w 16"/>
              <a:gd name="T3" fmla="*/ 199831 h 49"/>
              <a:gd name="T4" fmla="*/ 0 w 16"/>
              <a:gd name="T5" fmla="*/ 383009 h 49"/>
              <a:gd name="T6" fmla="*/ 0 w 16"/>
              <a:gd name="T7" fmla="*/ 449619 h 49"/>
              <a:gd name="T8" fmla="*/ 0 w 16"/>
              <a:gd name="T9" fmla="*/ 499577 h 49"/>
              <a:gd name="T10" fmla="*/ 0 w 16"/>
              <a:gd name="T11" fmla="*/ 532882 h 49"/>
              <a:gd name="T12" fmla="*/ 16669 w 16"/>
              <a:gd name="T13" fmla="*/ 566187 h 49"/>
              <a:gd name="T14" fmla="*/ 16669 w 16"/>
              <a:gd name="T15" fmla="*/ 599492 h 49"/>
              <a:gd name="T16" fmla="*/ 33338 w 16"/>
              <a:gd name="T17" fmla="*/ 632797 h 49"/>
              <a:gd name="T18" fmla="*/ 33338 w 16"/>
              <a:gd name="T19" fmla="*/ 649450 h 49"/>
              <a:gd name="T20" fmla="*/ 50006 w 16"/>
              <a:gd name="T21" fmla="*/ 666102 h 49"/>
              <a:gd name="T22" fmla="*/ 66675 w 16"/>
              <a:gd name="T23" fmla="*/ 699407 h 49"/>
              <a:gd name="T24" fmla="*/ 83344 w 16"/>
              <a:gd name="T25" fmla="*/ 699407 h 49"/>
              <a:gd name="T26" fmla="*/ 100012 w 16"/>
              <a:gd name="T27" fmla="*/ 716060 h 49"/>
              <a:gd name="T28" fmla="*/ 100012 w 16"/>
              <a:gd name="T29" fmla="*/ 716060 h 49"/>
              <a:gd name="T30" fmla="*/ 133350 w 16"/>
              <a:gd name="T31" fmla="*/ 732712 h 49"/>
              <a:gd name="T32" fmla="*/ 150019 w 16"/>
              <a:gd name="T33" fmla="*/ 749365 h 49"/>
              <a:gd name="T34" fmla="*/ 183356 w 16"/>
              <a:gd name="T35" fmla="*/ 766017 h 49"/>
              <a:gd name="T36" fmla="*/ 216694 w 16"/>
              <a:gd name="T37" fmla="*/ 782670 h 49"/>
              <a:gd name="T38" fmla="*/ 266700 w 16"/>
              <a:gd name="T39" fmla="*/ 815975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49"/>
              <a:gd name="T62" fmla="*/ 16 w 16"/>
              <a:gd name="T63" fmla="*/ 49 h 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49">
                <a:moveTo>
                  <a:pt x="0" y="0"/>
                </a:moveTo>
                <a:lnTo>
                  <a:pt x="0" y="12"/>
                </a:lnTo>
                <a:lnTo>
                  <a:pt x="0" y="23"/>
                </a:lnTo>
                <a:lnTo>
                  <a:pt x="0" y="27"/>
                </a:lnTo>
                <a:lnTo>
                  <a:pt x="0" y="30"/>
                </a:lnTo>
                <a:lnTo>
                  <a:pt x="0" y="32"/>
                </a:lnTo>
                <a:lnTo>
                  <a:pt x="1" y="34"/>
                </a:lnTo>
                <a:lnTo>
                  <a:pt x="1" y="36"/>
                </a:lnTo>
                <a:lnTo>
                  <a:pt x="2" y="38"/>
                </a:lnTo>
                <a:lnTo>
                  <a:pt x="2" y="39"/>
                </a:lnTo>
                <a:lnTo>
                  <a:pt x="3" y="40"/>
                </a:lnTo>
                <a:lnTo>
                  <a:pt x="4" y="42"/>
                </a:lnTo>
                <a:lnTo>
                  <a:pt x="5" y="42"/>
                </a:lnTo>
                <a:lnTo>
                  <a:pt x="6" y="43"/>
                </a:lnTo>
                <a:lnTo>
                  <a:pt x="8" y="44"/>
                </a:lnTo>
                <a:lnTo>
                  <a:pt x="9" y="45"/>
                </a:lnTo>
                <a:lnTo>
                  <a:pt x="11" y="46"/>
                </a:lnTo>
                <a:lnTo>
                  <a:pt x="13" y="47"/>
                </a:lnTo>
                <a:lnTo>
                  <a:pt x="16" y="49"/>
                </a:lnTo>
              </a:path>
            </a:pathLst>
          </a:custGeom>
          <a:noFill/>
          <a:ln w="15875">
            <a:solidFill>
              <a:srgbClr val="000000"/>
            </a:solidFill>
            <a:round/>
            <a:headEnd/>
            <a:tailEnd/>
          </a:ln>
        </p:spPr>
        <p:txBody>
          <a:bodyPr/>
          <a:lstStyle/>
          <a:p>
            <a:endParaRPr lang="en-US"/>
          </a:p>
        </p:txBody>
      </p:sp>
      <p:sp>
        <p:nvSpPr>
          <p:cNvPr id="101410" name="Freeform 36"/>
          <p:cNvSpPr>
            <a:spLocks/>
          </p:cNvSpPr>
          <p:nvPr/>
        </p:nvSpPr>
        <p:spPr bwMode="auto">
          <a:xfrm>
            <a:off x="2414588" y="1370013"/>
            <a:ext cx="4714875" cy="317500"/>
          </a:xfrm>
          <a:custGeom>
            <a:avLst/>
            <a:gdLst>
              <a:gd name="T0" fmla="*/ 4714875 w 283"/>
              <a:gd name="T1" fmla="*/ 0 h 19"/>
              <a:gd name="T2" fmla="*/ 3898518 w 283"/>
              <a:gd name="T3" fmla="*/ 0 h 19"/>
              <a:gd name="T4" fmla="*/ 3798556 w 283"/>
              <a:gd name="T5" fmla="*/ 317500 h 19"/>
              <a:gd name="T6" fmla="*/ 316546 w 283"/>
              <a:gd name="T7" fmla="*/ 317500 h 19"/>
              <a:gd name="T8" fmla="*/ 216584 w 283"/>
              <a:gd name="T9" fmla="*/ 0 h 19"/>
              <a:gd name="T10" fmla="*/ 0 w 283"/>
              <a:gd name="T11" fmla="*/ 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0"/>
                </a:moveTo>
                <a:lnTo>
                  <a:pt x="234" y="0"/>
                </a:lnTo>
                <a:lnTo>
                  <a:pt x="228" y="19"/>
                </a:lnTo>
                <a:lnTo>
                  <a:pt x="19" y="19"/>
                </a:lnTo>
                <a:lnTo>
                  <a:pt x="13" y="0"/>
                </a:lnTo>
                <a:lnTo>
                  <a:pt x="0" y="0"/>
                </a:lnTo>
              </a:path>
            </a:pathLst>
          </a:custGeom>
          <a:noFill/>
          <a:ln w="15875">
            <a:solidFill>
              <a:schemeClr val="tx1"/>
            </a:solidFill>
            <a:round/>
            <a:headEnd/>
            <a:tailEnd/>
          </a:ln>
        </p:spPr>
        <p:txBody>
          <a:bodyPr/>
          <a:lstStyle/>
          <a:p>
            <a:endParaRPr lang="en-US"/>
          </a:p>
        </p:txBody>
      </p:sp>
      <p:sp>
        <p:nvSpPr>
          <p:cNvPr id="101411" name="Freeform 37"/>
          <p:cNvSpPr>
            <a:spLocks/>
          </p:cNvSpPr>
          <p:nvPr/>
        </p:nvSpPr>
        <p:spPr bwMode="auto">
          <a:xfrm>
            <a:off x="2414588" y="1370013"/>
            <a:ext cx="4714875" cy="317500"/>
          </a:xfrm>
          <a:custGeom>
            <a:avLst/>
            <a:gdLst>
              <a:gd name="T0" fmla="*/ 4714875 w 283"/>
              <a:gd name="T1" fmla="*/ 317500 h 19"/>
              <a:gd name="T2" fmla="*/ 3898518 w 283"/>
              <a:gd name="T3" fmla="*/ 317500 h 19"/>
              <a:gd name="T4" fmla="*/ 3798556 w 283"/>
              <a:gd name="T5" fmla="*/ 0 h 19"/>
              <a:gd name="T6" fmla="*/ 316546 w 283"/>
              <a:gd name="T7" fmla="*/ 0 h 19"/>
              <a:gd name="T8" fmla="*/ 216584 w 283"/>
              <a:gd name="T9" fmla="*/ 317500 h 19"/>
              <a:gd name="T10" fmla="*/ 0 w 283"/>
              <a:gd name="T11" fmla="*/ 31750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234" y="19"/>
                </a:lnTo>
                <a:lnTo>
                  <a:pt x="228" y="0"/>
                </a:lnTo>
                <a:lnTo>
                  <a:pt x="19" y="0"/>
                </a:lnTo>
                <a:lnTo>
                  <a:pt x="13" y="19"/>
                </a:lnTo>
                <a:lnTo>
                  <a:pt x="0" y="19"/>
                </a:lnTo>
              </a:path>
            </a:pathLst>
          </a:custGeom>
          <a:noFill/>
          <a:ln w="15875">
            <a:solidFill>
              <a:schemeClr val="tx2"/>
            </a:solidFill>
            <a:round/>
            <a:headEnd/>
            <a:tailEnd/>
          </a:ln>
        </p:spPr>
        <p:txBody>
          <a:bodyPr/>
          <a:lstStyle/>
          <a:p>
            <a:endParaRPr lang="en-US"/>
          </a:p>
        </p:txBody>
      </p:sp>
      <p:sp>
        <p:nvSpPr>
          <p:cNvPr id="101412" name="Freeform 38"/>
          <p:cNvSpPr>
            <a:spLocks/>
          </p:cNvSpPr>
          <p:nvPr/>
        </p:nvSpPr>
        <p:spPr bwMode="auto">
          <a:xfrm>
            <a:off x="4529138" y="3470275"/>
            <a:ext cx="2382837" cy="166688"/>
          </a:xfrm>
          <a:custGeom>
            <a:avLst/>
            <a:gdLst>
              <a:gd name="T0" fmla="*/ 2382837 w 143"/>
              <a:gd name="T1" fmla="*/ 0 h 10"/>
              <a:gd name="T2" fmla="*/ 2316184 w 143"/>
              <a:gd name="T3" fmla="*/ 166688 h 10"/>
              <a:gd name="T4" fmla="*/ 49990 w 143"/>
              <a:gd name="T5" fmla="*/ 166688 h 10"/>
              <a:gd name="T6" fmla="*/ 0 w 143"/>
              <a:gd name="T7" fmla="*/ 0 h 10"/>
              <a:gd name="T8" fmla="*/ 0 60000 65536"/>
              <a:gd name="T9" fmla="*/ 0 60000 65536"/>
              <a:gd name="T10" fmla="*/ 0 60000 65536"/>
              <a:gd name="T11" fmla="*/ 0 60000 65536"/>
              <a:gd name="T12" fmla="*/ 0 w 143"/>
              <a:gd name="T13" fmla="*/ 0 h 10"/>
              <a:gd name="T14" fmla="*/ 143 w 143"/>
              <a:gd name="T15" fmla="*/ 10 h 10"/>
            </a:gdLst>
            <a:ahLst/>
            <a:cxnLst>
              <a:cxn ang="T8">
                <a:pos x="T0" y="T1"/>
              </a:cxn>
              <a:cxn ang="T9">
                <a:pos x="T2" y="T3"/>
              </a:cxn>
              <a:cxn ang="T10">
                <a:pos x="T4" y="T5"/>
              </a:cxn>
              <a:cxn ang="T11">
                <a:pos x="T6" y="T7"/>
              </a:cxn>
            </a:cxnLst>
            <a:rect l="T12" t="T13" r="T14" b="T15"/>
            <a:pathLst>
              <a:path w="143" h="10">
                <a:moveTo>
                  <a:pt x="143" y="0"/>
                </a:moveTo>
                <a:lnTo>
                  <a:pt x="139" y="10"/>
                </a:lnTo>
                <a:lnTo>
                  <a:pt x="3" y="10"/>
                </a:lnTo>
                <a:lnTo>
                  <a:pt x="0" y="0"/>
                </a:lnTo>
              </a:path>
            </a:pathLst>
          </a:custGeom>
          <a:noFill/>
          <a:ln w="15875">
            <a:solidFill>
              <a:srgbClr val="000000"/>
            </a:solidFill>
            <a:round/>
            <a:headEnd/>
            <a:tailEnd/>
          </a:ln>
        </p:spPr>
        <p:txBody>
          <a:bodyPr/>
          <a:lstStyle/>
          <a:p>
            <a:endParaRPr lang="en-US"/>
          </a:p>
        </p:txBody>
      </p:sp>
      <p:sp>
        <p:nvSpPr>
          <p:cNvPr id="101413" name="Freeform 39"/>
          <p:cNvSpPr>
            <a:spLocks/>
          </p:cNvSpPr>
          <p:nvPr/>
        </p:nvSpPr>
        <p:spPr bwMode="auto">
          <a:xfrm>
            <a:off x="2414588" y="3321050"/>
            <a:ext cx="4714875" cy="149225"/>
          </a:xfrm>
          <a:custGeom>
            <a:avLst/>
            <a:gdLst>
              <a:gd name="T0" fmla="*/ 4714875 w 283"/>
              <a:gd name="T1" fmla="*/ 149225 h 9"/>
              <a:gd name="T2" fmla="*/ 4498291 w 283"/>
              <a:gd name="T3" fmla="*/ 149225 h 9"/>
              <a:gd name="T4" fmla="*/ 4431649 w 283"/>
              <a:gd name="T5" fmla="*/ 0 h 9"/>
              <a:gd name="T6" fmla="*/ 2165844 w 283"/>
              <a:gd name="T7" fmla="*/ 0 h 9"/>
              <a:gd name="T8" fmla="*/ 2115862 w 283"/>
              <a:gd name="T9" fmla="*/ 149225 h 9"/>
              <a:gd name="T10" fmla="*/ 0 w 283"/>
              <a:gd name="T11" fmla="*/ 149225 h 9"/>
              <a:gd name="T12" fmla="*/ 0 60000 65536"/>
              <a:gd name="T13" fmla="*/ 0 60000 65536"/>
              <a:gd name="T14" fmla="*/ 0 60000 65536"/>
              <a:gd name="T15" fmla="*/ 0 60000 65536"/>
              <a:gd name="T16" fmla="*/ 0 60000 65536"/>
              <a:gd name="T17" fmla="*/ 0 60000 65536"/>
              <a:gd name="T18" fmla="*/ 0 w 283"/>
              <a:gd name="T19" fmla="*/ 0 h 9"/>
              <a:gd name="T20" fmla="*/ 283 w 283"/>
              <a:gd name="T21" fmla="*/ 9 h 9"/>
            </a:gdLst>
            <a:ahLst/>
            <a:cxnLst>
              <a:cxn ang="T12">
                <a:pos x="T0" y="T1"/>
              </a:cxn>
              <a:cxn ang="T13">
                <a:pos x="T2" y="T3"/>
              </a:cxn>
              <a:cxn ang="T14">
                <a:pos x="T4" y="T5"/>
              </a:cxn>
              <a:cxn ang="T15">
                <a:pos x="T6" y="T7"/>
              </a:cxn>
              <a:cxn ang="T16">
                <a:pos x="T8" y="T9"/>
              </a:cxn>
              <a:cxn ang="T17">
                <a:pos x="T10" y="T11"/>
              </a:cxn>
            </a:cxnLst>
            <a:rect l="T18" t="T19" r="T20" b="T21"/>
            <a:pathLst>
              <a:path w="283" h="9">
                <a:moveTo>
                  <a:pt x="283" y="9"/>
                </a:moveTo>
                <a:lnTo>
                  <a:pt x="270" y="9"/>
                </a:lnTo>
                <a:lnTo>
                  <a:pt x="266" y="0"/>
                </a:lnTo>
                <a:lnTo>
                  <a:pt x="130" y="0"/>
                </a:lnTo>
                <a:lnTo>
                  <a:pt x="127" y="9"/>
                </a:lnTo>
                <a:lnTo>
                  <a:pt x="0" y="9"/>
                </a:lnTo>
              </a:path>
            </a:pathLst>
          </a:custGeom>
          <a:noFill/>
          <a:ln w="15875">
            <a:solidFill>
              <a:srgbClr val="000000"/>
            </a:solidFill>
            <a:round/>
            <a:headEnd/>
            <a:tailEnd/>
          </a:ln>
        </p:spPr>
        <p:txBody>
          <a:bodyPr/>
          <a:lstStyle/>
          <a:p>
            <a:endParaRPr lang="en-US"/>
          </a:p>
        </p:txBody>
      </p:sp>
      <p:sp>
        <p:nvSpPr>
          <p:cNvPr id="101414" name="Freeform 40"/>
          <p:cNvSpPr>
            <a:spLocks/>
          </p:cNvSpPr>
          <p:nvPr/>
        </p:nvSpPr>
        <p:spPr bwMode="auto">
          <a:xfrm>
            <a:off x="2414588" y="2020888"/>
            <a:ext cx="4714875" cy="315912"/>
          </a:xfrm>
          <a:custGeom>
            <a:avLst/>
            <a:gdLst>
              <a:gd name="T0" fmla="*/ 4714875 w 283"/>
              <a:gd name="T1" fmla="*/ 315912 h 19"/>
              <a:gd name="T2" fmla="*/ 2982200 w 283"/>
              <a:gd name="T3" fmla="*/ 315912 h 19"/>
              <a:gd name="T4" fmla="*/ 2982200 w 283"/>
              <a:gd name="T5" fmla="*/ 0 h 19"/>
              <a:gd name="T6" fmla="*/ 1249525 w 283"/>
              <a:gd name="T7" fmla="*/ 0 h 19"/>
              <a:gd name="T8" fmla="*/ 1249525 w 283"/>
              <a:gd name="T9" fmla="*/ 315912 h 19"/>
              <a:gd name="T10" fmla="*/ 0 w 283"/>
              <a:gd name="T11" fmla="*/ 315912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179" y="19"/>
                </a:lnTo>
                <a:lnTo>
                  <a:pt x="179" y="0"/>
                </a:lnTo>
                <a:lnTo>
                  <a:pt x="75" y="0"/>
                </a:lnTo>
                <a:lnTo>
                  <a:pt x="75" y="19"/>
                </a:lnTo>
                <a:lnTo>
                  <a:pt x="0" y="19"/>
                </a:lnTo>
              </a:path>
            </a:pathLst>
          </a:custGeom>
          <a:noFill/>
          <a:ln w="28575">
            <a:solidFill>
              <a:srgbClr val="C00000"/>
            </a:solidFill>
            <a:round/>
            <a:headEnd/>
            <a:tailEnd/>
          </a:ln>
        </p:spPr>
        <p:txBody>
          <a:bodyPr/>
          <a:lstStyle/>
          <a:p>
            <a:endParaRPr lang="en-US"/>
          </a:p>
        </p:txBody>
      </p:sp>
      <p:sp>
        <p:nvSpPr>
          <p:cNvPr id="101415" name="Freeform 41"/>
          <p:cNvSpPr>
            <a:spLocks/>
          </p:cNvSpPr>
          <p:nvPr/>
        </p:nvSpPr>
        <p:spPr bwMode="auto">
          <a:xfrm>
            <a:off x="2414588" y="2670175"/>
            <a:ext cx="4714875" cy="317500"/>
          </a:xfrm>
          <a:custGeom>
            <a:avLst/>
            <a:gdLst>
              <a:gd name="T0" fmla="*/ 4714875 w 283"/>
              <a:gd name="T1" fmla="*/ 317500 h 19"/>
              <a:gd name="T2" fmla="*/ 4498291 w 283"/>
              <a:gd name="T3" fmla="*/ 317500 h 19"/>
              <a:gd name="T4" fmla="*/ 4498291 w 283"/>
              <a:gd name="T5" fmla="*/ 0 h 19"/>
              <a:gd name="T6" fmla="*/ 2115862 w 283"/>
              <a:gd name="T7" fmla="*/ 0 h 19"/>
              <a:gd name="T8" fmla="*/ 2115862 w 283"/>
              <a:gd name="T9" fmla="*/ 317500 h 19"/>
              <a:gd name="T10" fmla="*/ 0 w 283"/>
              <a:gd name="T11" fmla="*/ 31750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270" y="19"/>
                </a:lnTo>
                <a:lnTo>
                  <a:pt x="270" y="0"/>
                </a:lnTo>
                <a:lnTo>
                  <a:pt x="127" y="0"/>
                </a:lnTo>
                <a:lnTo>
                  <a:pt x="127" y="19"/>
                </a:lnTo>
                <a:lnTo>
                  <a:pt x="0" y="19"/>
                </a:lnTo>
              </a:path>
            </a:pathLst>
          </a:custGeom>
          <a:noFill/>
          <a:ln w="28575">
            <a:solidFill>
              <a:srgbClr val="C00000"/>
            </a:solidFill>
            <a:round/>
            <a:headEnd/>
            <a:tailEnd/>
          </a:ln>
        </p:spPr>
        <p:txBody>
          <a:bodyPr/>
          <a:lstStyle/>
          <a:p>
            <a:endParaRPr lang="en-US"/>
          </a:p>
        </p:txBody>
      </p:sp>
      <p:sp>
        <p:nvSpPr>
          <p:cNvPr id="101416" name="Rectangle 42"/>
          <p:cNvSpPr>
            <a:spLocks noChangeArrowheads="1"/>
          </p:cNvSpPr>
          <p:nvPr/>
        </p:nvSpPr>
        <p:spPr bwMode="auto">
          <a:xfrm>
            <a:off x="3613150" y="4254500"/>
            <a:ext cx="42863"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17" name="Rectangle 43"/>
          <p:cNvSpPr>
            <a:spLocks noChangeArrowheads="1"/>
          </p:cNvSpPr>
          <p:nvPr/>
        </p:nvSpPr>
        <p:spPr bwMode="auto">
          <a:xfrm>
            <a:off x="3663950"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1</a:t>
            </a:r>
            <a:endParaRPr lang="en-US" sz="2400">
              <a:latin typeface="Constantia" pitchFamily="18" charset="0"/>
            </a:endParaRPr>
          </a:p>
        </p:txBody>
      </p:sp>
      <p:sp>
        <p:nvSpPr>
          <p:cNvPr id="101418" name="Rectangle 44"/>
          <p:cNvSpPr>
            <a:spLocks noChangeArrowheads="1"/>
          </p:cNvSpPr>
          <p:nvPr/>
        </p:nvSpPr>
        <p:spPr bwMode="auto">
          <a:xfrm>
            <a:off x="4479925" y="4254500"/>
            <a:ext cx="42863"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19" name="Rectangle 45"/>
          <p:cNvSpPr>
            <a:spLocks noChangeArrowheads="1"/>
          </p:cNvSpPr>
          <p:nvPr/>
        </p:nvSpPr>
        <p:spPr bwMode="auto">
          <a:xfrm>
            <a:off x="4529138"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2</a:t>
            </a:r>
            <a:endParaRPr lang="en-US" sz="2400">
              <a:latin typeface="Constantia" pitchFamily="18" charset="0"/>
            </a:endParaRPr>
          </a:p>
        </p:txBody>
      </p:sp>
      <p:sp>
        <p:nvSpPr>
          <p:cNvPr id="101420" name="Rectangle 46"/>
          <p:cNvSpPr>
            <a:spLocks noChangeArrowheads="1"/>
          </p:cNvSpPr>
          <p:nvPr/>
        </p:nvSpPr>
        <p:spPr bwMode="auto">
          <a:xfrm>
            <a:off x="5346700" y="4254500"/>
            <a:ext cx="42863"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21" name="Rectangle 47"/>
          <p:cNvSpPr>
            <a:spLocks noChangeArrowheads="1"/>
          </p:cNvSpPr>
          <p:nvPr/>
        </p:nvSpPr>
        <p:spPr bwMode="auto">
          <a:xfrm>
            <a:off x="5380038"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3</a:t>
            </a:r>
            <a:endParaRPr lang="en-US" sz="2400">
              <a:latin typeface="Constantia" pitchFamily="18" charset="0"/>
            </a:endParaRPr>
          </a:p>
        </p:txBody>
      </p:sp>
      <p:sp>
        <p:nvSpPr>
          <p:cNvPr id="101422" name="Rectangle 48"/>
          <p:cNvSpPr>
            <a:spLocks noChangeArrowheads="1"/>
          </p:cNvSpPr>
          <p:nvPr/>
        </p:nvSpPr>
        <p:spPr bwMode="auto">
          <a:xfrm>
            <a:off x="6211888" y="4254500"/>
            <a:ext cx="428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23" name="Rectangle 49"/>
          <p:cNvSpPr>
            <a:spLocks noChangeArrowheads="1"/>
          </p:cNvSpPr>
          <p:nvPr/>
        </p:nvSpPr>
        <p:spPr bwMode="auto">
          <a:xfrm>
            <a:off x="6245225"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4</a:t>
            </a:r>
            <a:endParaRPr lang="en-US" sz="2400">
              <a:latin typeface="Constantia" pitchFamily="18" charset="0"/>
            </a:endParaRPr>
          </a:p>
        </p:txBody>
      </p:sp>
      <p:sp>
        <p:nvSpPr>
          <p:cNvPr id="101424" name="Rectangle 50"/>
          <p:cNvSpPr>
            <a:spLocks noChangeArrowheads="1"/>
          </p:cNvSpPr>
          <p:nvPr/>
        </p:nvSpPr>
        <p:spPr bwMode="auto">
          <a:xfrm>
            <a:off x="6745288" y="4254500"/>
            <a:ext cx="428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25" name="Rectangle 51"/>
          <p:cNvSpPr>
            <a:spLocks noChangeArrowheads="1"/>
          </p:cNvSpPr>
          <p:nvPr/>
        </p:nvSpPr>
        <p:spPr bwMode="auto">
          <a:xfrm>
            <a:off x="6778625"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5</a:t>
            </a:r>
            <a:endParaRPr lang="en-US" sz="2400">
              <a:latin typeface="Constantia" pitchFamily="18" charset="0"/>
            </a:endParaRPr>
          </a:p>
        </p:txBody>
      </p:sp>
      <p:sp>
        <p:nvSpPr>
          <p:cNvPr id="101426" name="Rectangle 52"/>
          <p:cNvSpPr>
            <a:spLocks noChangeArrowheads="1"/>
          </p:cNvSpPr>
          <p:nvPr/>
        </p:nvSpPr>
        <p:spPr bwMode="auto">
          <a:xfrm>
            <a:off x="2747963" y="4254500"/>
            <a:ext cx="428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27" name="Rectangle 53"/>
          <p:cNvSpPr>
            <a:spLocks noChangeArrowheads="1"/>
          </p:cNvSpPr>
          <p:nvPr/>
        </p:nvSpPr>
        <p:spPr bwMode="auto">
          <a:xfrm>
            <a:off x="2797175" y="4337050"/>
            <a:ext cx="57150" cy="136525"/>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0</a:t>
            </a:r>
            <a:endParaRPr lang="en-US" sz="2400">
              <a:latin typeface="Constantia" pitchFamily="18" charset="0"/>
            </a:endParaRPr>
          </a:p>
        </p:txBody>
      </p:sp>
      <p:grpSp>
        <p:nvGrpSpPr>
          <p:cNvPr id="101428" name="Group 60"/>
          <p:cNvGrpSpPr>
            <a:grpSpLocks/>
          </p:cNvGrpSpPr>
          <p:nvPr/>
        </p:nvGrpSpPr>
        <p:grpSpPr bwMode="auto">
          <a:xfrm>
            <a:off x="5945188" y="1176338"/>
            <a:ext cx="981075" cy="182562"/>
            <a:chOff x="3745" y="755"/>
            <a:chExt cx="618" cy="115"/>
          </a:xfrm>
        </p:grpSpPr>
        <p:sp>
          <p:nvSpPr>
            <p:cNvPr id="101430" name="Freeform 54"/>
            <p:cNvSpPr>
              <a:spLocks/>
            </p:cNvSpPr>
            <p:nvPr/>
          </p:nvSpPr>
          <p:spPr bwMode="auto">
            <a:xfrm>
              <a:off x="4039" y="828"/>
              <a:ext cx="63" cy="21"/>
            </a:xfrm>
            <a:custGeom>
              <a:avLst/>
              <a:gdLst>
                <a:gd name="T0" fmla="*/ 0 w 6"/>
                <a:gd name="T1" fmla="*/ 21 h 2"/>
                <a:gd name="T2" fmla="*/ 63 w 6"/>
                <a:gd name="T3" fmla="*/ 11 h 2"/>
                <a:gd name="T4" fmla="*/ 0 w 6"/>
                <a:gd name="T5" fmla="*/ 0 h 2"/>
                <a:gd name="T6" fmla="*/ 0 w 6"/>
                <a:gd name="T7" fmla="*/ 11 h 2"/>
                <a:gd name="T8" fmla="*/ 0 w 6"/>
                <a:gd name="T9" fmla="*/ 2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101431" name="Freeform 55"/>
            <p:cNvSpPr>
              <a:spLocks/>
            </p:cNvSpPr>
            <p:nvPr/>
          </p:nvSpPr>
          <p:spPr bwMode="auto">
            <a:xfrm>
              <a:off x="4039" y="828"/>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101432" name="Line 56"/>
            <p:cNvSpPr>
              <a:spLocks noChangeShapeType="1"/>
            </p:cNvSpPr>
            <p:nvPr/>
          </p:nvSpPr>
          <p:spPr bwMode="auto">
            <a:xfrm flipH="1">
              <a:off x="3745" y="839"/>
              <a:ext cx="294" cy="1"/>
            </a:xfrm>
            <a:prstGeom prst="line">
              <a:avLst/>
            </a:prstGeom>
            <a:noFill/>
            <a:ln w="15875">
              <a:solidFill>
                <a:srgbClr val="000000"/>
              </a:solidFill>
              <a:round/>
              <a:headEnd/>
              <a:tailEnd/>
            </a:ln>
          </p:spPr>
          <p:txBody>
            <a:bodyPr/>
            <a:lstStyle/>
            <a:p>
              <a:endParaRPr lang="en-US"/>
            </a:p>
          </p:txBody>
        </p:sp>
        <p:sp>
          <p:nvSpPr>
            <p:cNvPr id="101433" name="Rectangle 57"/>
            <p:cNvSpPr>
              <a:spLocks noChangeArrowheads="1"/>
            </p:cNvSpPr>
            <p:nvPr/>
          </p:nvSpPr>
          <p:spPr bwMode="auto">
            <a:xfrm>
              <a:off x="4155" y="755"/>
              <a:ext cx="5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01434" name="Rectangle 58"/>
            <p:cNvSpPr>
              <a:spLocks noChangeArrowheads="1"/>
            </p:cNvSpPr>
            <p:nvPr/>
          </p:nvSpPr>
          <p:spPr bwMode="auto">
            <a:xfrm>
              <a:off x="4218" y="755"/>
              <a:ext cx="14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ime</a:t>
              </a:r>
              <a:endParaRPr lang="en-US" sz="2400">
                <a:latin typeface="Constantia" pitchFamily="18" charset="0"/>
              </a:endParaRPr>
            </a:p>
          </p:txBody>
        </p:sp>
      </p:grpSp>
      <p:sp>
        <p:nvSpPr>
          <p:cNvPr id="101429" name="Text Box 59"/>
          <p:cNvSpPr txBox="1">
            <a:spLocks noChangeArrowheads="1"/>
          </p:cNvSpPr>
          <p:nvPr/>
        </p:nvSpPr>
        <p:spPr bwMode="auto">
          <a:xfrm>
            <a:off x="152400" y="4813300"/>
            <a:ext cx="8839200" cy="1816100"/>
          </a:xfrm>
          <a:prstGeom prst="rect">
            <a:avLst/>
          </a:prstGeom>
          <a:noFill/>
          <a:ln w="12700">
            <a:noFill/>
            <a:miter lim="800000"/>
            <a:headEnd/>
            <a:tailEnd/>
          </a:ln>
        </p:spPr>
        <p:txBody>
          <a:bodyPr>
            <a:spAutoFit/>
          </a:bodyPr>
          <a:lstStyle/>
          <a:p>
            <a:r>
              <a:rPr lang="en-US" sz="1600" b="1" i="1">
                <a:latin typeface="Constantia" pitchFamily="18" charset="0"/>
              </a:rPr>
              <a:t>t</a:t>
            </a:r>
            <a:r>
              <a:rPr lang="en-US" sz="1600" b="1" i="1" baseline="-25000">
                <a:latin typeface="Constantia" pitchFamily="18" charset="0"/>
              </a:rPr>
              <a:t>0</a:t>
            </a:r>
            <a:r>
              <a:rPr lang="en-US" sz="1600" b="1" i="1">
                <a:latin typeface="Constantia" pitchFamily="18" charset="0"/>
              </a:rPr>
              <a:t> - Master places the address and command information on the bus.</a:t>
            </a:r>
          </a:p>
          <a:p>
            <a:r>
              <a:rPr lang="en-US" sz="1600" b="1" i="1">
                <a:latin typeface="Constantia" pitchFamily="18" charset="0"/>
              </a:rPr>
              <a:t>t</a:t>
            </a:r>
            <a:r>
              <a:rPr lang="en-US" sz="1600" b="1" i="1" baseline="-25000">
                <a:latin typeface="Constantia" pitchFamily="18" charset="0"/>
              </a:rPr>
              <a:t>1</a:t>
            </a:r>
            <a:r>
              <a:rPr lang="en-US" sz="1600" b="1" i="1">
                <a:latin typeface="Constantia" pitchFamily="18" charset="0"/>
              </a:rPr>
              <a:t> - Master asserts the Master-ready signal. Master-ready signal is asserted at t</a:t>
            </a:r>
            <a:r>
              <a:rPr lang="en-US" sz="1600" b="1" i="1" baseline="-25000">
                <a:latin typeface="Constantia" pitchFamily="18" charset="0"/>
              </a:rPr>
              <a:t>1 </a:t>
            </a:r>
            <a:r>
              <a:rPr lang="en-US" sz="1600" b="1" i="1">
                <a:latin typeface="Constantia" pitchFamily="18" charset="0"/>
              </a:rPr>
              <a:t>instead of t</a:t>
            </a:r>
            <a:r>
              <a:rPr lang="en-US" sz="1600" b="1" i="1" baseline="-25000">
                <a:latin typeface="Constantia" pitchFamily="18" charset="0"/>
              </a:rPr>
              <a:t>0</a:t>
            </a:r>
            <a:endParaRPr lang="en-US" sz="1600" b="1" i="1">
              <a:latin typeface="Constantia" pitchFamily="18" charset="0"/>
            </a:endParaRPr>
          </a:p>
          <a:p>
            <a:r>
              <a:rPr lang="en-US" sz="1600" b="1" i="1">
                <a:latin typeface="Constantia" pitchFamily="18" charset="0"/>
              </a:rPr>
              <a:t>t</a:t>
            </a:r>
            <a:r>
              <a:rPr lang="en-US" sz="1600" b="1" i="1" baseline="-25000">
                <a:latin typeface="Constantia" pitchFamily="18" charset="0"/>
              </a:rPr>
              <a:t>2</a:t>
            </a:r>
            <a:r>
              <a:rPr lang="en-US" sz="1600" b="1" i="1">
                <a:latin typeface="Constantia" pitchFamily="18" charset="0"/>
              </a:rPr>
              <a:t> - Addressed slave places the data on the bus and asserts the Slave-ready signal. </a:t>
            </a:r>
          </a:p>
          <a:p>
            <a:r>
              <a:rPr lang="en-US" sz="1600" b="1" i="1">
                <a:latin typeface="Constantia" pitchFamily="18" charset="0"/>
              </a:rPr>
              <a:t>t</a:t>
            </a:r>
            <a:r>
              <a:rPr lang="en-US" sz="1600" b="1" i="1" baseline="-25000">
                <a:latin typeface="Constantia" pitchFamily="18" charset="0"/>
              </a:rPr>
              <a:t>3</a:t>
            </a:r>
            <a:r>
              <a:rPr lang="en-US" sz="1600" b="1" i="1">
                <a:latin typeface="Constantia" pitchFamily="18" charset="0"/>
              </a:rPr>
              <a:t> - Slave-ready signal arrives at the master.</a:t>
            </a:r>
          </a:p>
          <a:p>
            <a:r>
              <a:rPr lang="en-US" sz="1600" b="1" i="1">
                <a:latin typeface="Constantia" pitchFamily="18" charset="0"/>
              </a:rPr>
              <a:t>t</a:t>
            </a:r>
            <a:r>
              <a:rPr lang="en-US" sz="1600" b="1" i="1" baseline="-25000">
                <a:latin typeface="Constantia" pitchFamily="18" charset="0"/>
              </a:rPr>
              <a:t>4</a:t>
            </a:r>
            <a:r>
              <a:rPr lang="en-US" sz="1600" b="1" i="1">
                <a:latin typeface="Constantia" pitchFamily="18" charset="0"/>
              </a:rPr>
              <a:t> - Master removes the address and command information.</a:t>
            </a:r>
          </a:p>
          <a:p>
            <a:r>
              <a:rPr lang="en-US" sz="1600" b="1" i="1">
                <a:latin typeface="Constantia" pitchFamily="18" charset="0"/>
              </a:rPr>
              <a:t>t</a:t>
            </a:r>
            <a:r>
              <a:rPr lang="en-US" sz="1600" b="1" i="1" baseline="-25000">
                <a:latin typeface="Constantia" pitchFamily="18" charset="0"/>
              </a:rPr>
              <a:t>5</a:t>
            </a:r>
            <a:r>
              <a:rPr lang="en-US" sz="1600" b="1" i="1">
                <a:latin typeface="Constantia" pitchFamily="18" charset="0"/>
              </a:rPr>
              <a:t> - Slave receives the transition of the Master-ready signal from 1 to 0. It removes the data and the Slave-ready signal from the bus.</a:t>
            </a:r>
            <a:endParaRPr lang="en-US" b="1" i="1">
              <a:latin typeface="Constantia" pitchFamily="18"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381000"/>
            <a:ext cx="8229600" cy="1143000"/>
          </a:xfrm>
        </p:spPr>
        <p:txBody>
          <a:bodyPr>
            <a:normAutofit fontScale="90000"/>
          </a:bodyPr>
          <a:lstStyle/>
          <a:p>
            <a:pPr fontAlgn="auto">
              <a:spcAft>
                <a:spcPts val="0"/>
              </a:spcAft>
              <a:defRPr/>
            </a:pPr>
            <a:r>
              <a:rPr lang="en-US" dirty="0" smtClean="0"/>
              <a:t>Asynchronous vs. Synchronous bus</a:t>
            </a:r>
          </a:p>
        </p:txBody>
      </p:sp>
      <p:sp>
        <p:nvSpPr>
          <p:cNvPr id="102402" name="Rectangle 3"/>
          <p:cNvSpPr>
            <a:spLocks noGrp="1" noChangeArrowheads="1"/>
          </p:cNvSpPr>
          <p:nvPr>
            <p:ph type="body" idx="1"/>
          </p:nvPr>
        </p:nvSpPr>
        <p:spPr/>
        <p:txBody>
          <a:bodyPr/>
          <a:lstStyle/>
          <a:p>
            <a:r>
              <a:rPr lang="en-US" sz="2200" dirty="0" smtClean="0">
                <a:solidFill>
                  <a:schemeClr val="accent2"/>
                </a:solidFill>
              </a:rPr>
              <a:t>Advantages of asynchronous bus:</a:t>
            </a:r>
            <a:endParaRPr lang="en-US" sz="2200" dirty="0" smtClean="0"/>
          </a:p>
          <a:p>
            <a:pPr lvl="1"/>
            <a:r>
              <a:rPr lang="en-US" sz="2200" dirty="0" smtClean="0"/>
              <a:t>Eliminates the need for synchronization between the sender and the receiver. </a:t>
            </a:r>
          </a:p>
          <a:p>
            <a:pPr lvl="1"/>
            <a:r>
              <a:rPr lang="en-US" sz="2200" dirty="0" smtClean="0"/>
              <a:t>Can accommodate varying delays automatically, using the Slave-ready signal. </a:t>
            </a:r>
          </a:p>
          <a:p>
            <a:r>
              <a:rPr lang="en-US" sz="2200" dirty="0" smtClean="0">
                <a:solidFill>
                  <a:schemeClr val="accent2"/>
                </a:solidFill>
              </a:rPr>
              <a:t>Disadvantages of asynchronous bus:</a:t>
            </a:r>
          </a:p>
          <a:p>
            <a:pPr lvl="1"/>
            <a:r>
              <a:rPr lang="en-US" sz="2200" dirty="0" smtClean="0"/>
              <a:t>Data transfer rate with full handshake is limited by two-round trip delays.</a:t>
            </a:r>
          </a:p>
          <a:p>
            <a:pPr lvl="1"/>
            <a:r>
              <a:rPr lang="en-US" sz="2200" dirty="0" smtClean="0"/>
              <a:t>Data transfers using a synchronous bus involves only one round trip delay, and hence a synchronous bus can achieve faster rates. </a:t>
            </a:r>
          </a:p>
          <a:p>
            <a:pPr lvl="1"/>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Interface Circuits</a:t>
            </a:r>
            <a:endParaRPr lang="en-US" dirty="0"/>
          </a:p>
        </p:txBody>
      </p:sp>
      <p:sp>
        <p:nvSpPr>
          <p:cNvPr id="103426" name="Subtitle 2"/>
          <p:cNvSpPr>
            <a:spLocks noGrp="1"/>
          </p:cNvSpPr>
          <p:nvPr>
            <p:ph type="subTitle" idx="1"/>
          </p:nvPr>
        </p:nvSpPr>
        <p:spPr>
          <a:xfrm>
            <a:off x="533400" y="3228975"/>
            <a:ext cx="7854950" cy="1752600"/>
          </a:xfrm>
        </p:spPr>
        <p:txBody>
          <a:bodyPr/>
          <a:lstStyle/>
          <a:p>
            <a:pPr marR="0"/>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457200" y="514350"/>
            <a:ext cx="8229600" cy="857250"/>
          </a:xfrm>
        </p:spPr>
        <p:txBody>
          <a:bodyPr/>
          <a:lstStyle/>
          <a:p>
            <a:r>
              <a:rPr lang="en-US" smtClean="0"/>
              <a:t>Interface circuits</a:t>
            </a:r>
          </a:p>
        </p:txBody>
      </p:sp>
      <p:sp>
        <p:nvSpPr>
          <p:cNvPr id="436227" name="Rectangle 3"/>
          <p:cNvSpPr>
            <a:spLocks noGrp="1" noChangeArrowheads="1"/>
          </p:cNvSpPr>
          <p:nvPr>
            <p:ph type="body" idx="1"/>
          </p:nvPr>
        </p:nvSpPr>
        <p:spPr>
          <a:xfrm>
            <a:off x="457200" y="1371600"/>
            <a:ext cx="8229600" cy="4389438"/>
          </a:xfrm>
        </p:spPr>
        <p:txBody>
          <a:bodyPr>
            <a:normAutofit fontScale="92500" lnSpcReduction="20000"/>
          </a:bodyPr>
          <a:lstStyle/>
          <a:p>
            <a:pPr marL="274320" indent="-274320" fontAlgn="auto">
              <a:spcAft>
                <a:spcPts val="0"/>
              </a:spcAft>
              <a:buClr>
                <a:schemeClr val="accent3"/>
              </a:buClr>
              <a:buFont typeface="Wingdings 2"/>
              <a:buChar char=""/>
              <a:defRPr/>
            </a:pPr>
            <a:r>
              <a:rPr lang="en-US" dirty="0">
                <a:solidFill>
                  <a:schemeClr val="accent2"/>
                </a:solidFill>
              </a:rPr>
              <a:t>I/O interface consists of the circuitry required to connect an I/O device to a computer bus. </a:t>
            </a:r>
          </a:p>
          <a:p>
            <a:pPr marL="274320" indent="-274320" fontAlgn="auto">
              <a:spcAft>
                <a:spcPts val="0"/>
              </a:spcAft>
              <a:buClr>
                <a:schemeClr val="accent3"/>
              </a:buClr>
              <a:buFont typeface="Wingdings 2"/>
              <a:buChar char=""/>
              <a:defRPr/>
            </a:pPr>
            <a:r>
              <a:rPr lang="en-US" dirty="0">
                <a:solidFill>
                  <a:schemeClr val="accent2"/>
                </a:solidFill>
              </a:rPr>
              <a:t>Side of the interface which connects to the computer has bus signals for:</a:t>
            </a:r>
            <a:endParaRPr lang="en-US" dirty="0"/>
          </a:p>
          <a:p>
            <a:pPr marL="640080" lvl="1" indent="-246888" fontAlgn="auto">
              <a:spcAft>
                <a:spcPts val="0"/>
              </a:spcAft>
              <a:buFont typeface="Wingdings 2"/>
              <a:buChar char=""/>
              <a:defRPr/>
            </a:pPr>
            <a:r>
              <a:rPr lang="en-US" sz="1800" dirty="0"/>
              <a:t>Address,</a:t>
            </a:r>
          </a:p>
          <a:p>
            <a:pPr marL="640080" lvl="1" indent="-246888" fontAlgn="auto">
              <a:spcAft>
                <a:spcPts val="0"/>
              </a:spcAft>
              <a:buFont typeface="Wingdings 2"/>
              <a:buChar char=""/>
              <a:defRPr/>
            </a:pPr>
            <a:r>
              <a:rPr lang="en-US" sz="1800" dirty="0"/>
              <a:t>Data </a:t>
            </a:r>
          </a:p>
          <a:p>
            <a:pPr marL="640080" lvl="1" indent="-246888" fontAlgn="auto">
              <a:spcAft>
                <a:spcPts val="0"/>
              </a:spcAft>
              <a:buFont typeface="Wingdings 2"/>
              <a:buChar char=""/>
              <a:defRPr/>
            </a:pPr>
            <a:r>
              <a:rPr lang="en-US" sz="1800" dirty="0"/>
              <a:t>Control</a:t>
            </a:r>
          </a:p>
          <a:p>
            <a:pPr marL="274320" indent="-274320" fontAlgn="auto">
              <a:spcAft>
                <a:spcPts val="0"/>
              </a:spcAft>
              <a:buClr>
                <a:schemeClr val="accent3"/>
              </a:buClr>
              <a:buFont typeface="Wingdings 2"/>
              <a:buChar char=""/>
              <a:defRPr/>
            </a:pPr>
            <a:r>
              <a:rPr lang="en-US" dirty="0">
                <a:solidFill>
                  <a:schemeClr val="accent2"/>
                </a:solidFill>
              </a:rPr>
              <a:t>Side of the interface which connects to the I/O device has:</a:t>
            </a:r>
            <a:endParaRPr lang="en-US" dirty="0"/>
          </a:p>
          <a:p>
            <a:pPr marL="640080" lvl="1" indent="-246888" fontAlgn="auto">
              <a:spcAft>
                <a:spcPts val="0"/>
              </a:spcAft>
              <a:buFont typeface="Wingdings 2"/>
              <a:buChar char=""/>
              <a:defRPr/>
            </a:pPr>
            <a:r>
              <a:rPr lang="en-US" sz="1800" dirty="0" err="1"/>
              <a:t>Datapath</a:t>
            </a:r>
            <a:r>
              <a:rPr lang="en-US" sz="1800" dirty="0"/>
              <a:t> and associated controls to transfer data between the interface and the I/O device.</a:t>
            </a:r>
          </a:p>
          <a:p>
            <a:pPr marL="640080" lvl="1" indent="-246888" fontAlgn="auto">
              <a:spcAft>
                <a:spcPts val="0"/>
              </a:spcAft>
              <a:buFont typeface="Wingdings 2"/>
              <a:buChar char=""/>
              <a:defRPr/>
            </a:pPr>
            <a:r>
              <a:rPr lang="en-US" sz="1800" dirty="0"/>
              <a:t>This side is called as a </a:t>
            </a:r>
            <a:r>
              <a:rPr lang="en-US" sz="1800" u="sng" dirty="0">
                <a:solidFill>
                  <a:srgbClr val="CC3300"/>
                </a:solidFill>
              </a:rPr>
              <a:t>“port”.</a:t>
            </a:r>
          </a:p>
          <a:p>
            <a:pPr marL="274320" indent="-274320" fontAlgn="auto">
              <a:spcAft>
                <a:spcPts val="0"/>
              </a:spcAft>
              <a:buClr>
                <a:schemeClr val="accent3"/>
              </a:buClr>
              <a:buFont typeface="Wingdings 2"/>
              <a:buChar char=""/>
              <a:defRPr/>
            </a:pPr>
            <a:r>
              <a:rPr lang="en-US" dirty="0">
                <a:solidFill>
                  <a:schemeClr val="accent2"/>
                </a:solidFill>
              </a:rPr>
              <a:t>Ports can be classified into two:</a:t>
            </a:r>
          </a:p>
          <a:p>
            <a:pPr marL="640080" lvl="1" indent="-246888" fontAlgn="auto">
              <a:spcAft>
                <a:spcPts val="0"/>
              </a:spcAft>
              <a:buFont typeface="Wingdings 2"/>
              <a:buChar char=""/>
              <a:defRPr/>
            </a:pPr>
            <a:r>
              <a:rPr lang="en-US" sz="1800" dirty="0"/>
              <a:t>Parallel port,</a:t>
            </a:r>
          </a:p>
          <a:p>
            <a:pPr marL="640080" lvl="1" indent="-246888" fontAlgn="auto">
              <a:spcAft>
                <a:spcPts val="0"/>
              </a:spcAft>
              <a:buFont typeface="Wingdings 2"/>
              <a:buChar char=""/>
              <a:defRPr/>
            </a:pPr>
            <a:r>
              <a:rPr lang="en-US" sz="1800" dirty="0"/>
              <a:t>Serial port.</a:t>
            </a:r>
            <a:endParaRPr lang="en-US" sz="1800" dirty="0">
              <a:solidFill>
                <a:srgbClr val="CC33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7"/>
          <p:cNvGrpSpPr>
            <a:grpSpLocks/>
          </p:cNvGrpSpPr>
          <p:nvPr/>
        </p:nvGrpSpPr>
        <p:grpSpPr bwMode="auto">
          <a:xfrm>
            <a:off x="838200" y="1295400"/>
            <a:ext cx="6635750" cy="3500437"/>
            <a:chOff x="793" y="910"/>
            <a:chExt cx="4180" cy="1725"/>
          </a:xfrm>
        </p:grpSpPr>
        <p:sp>
          <p:nvSpPr>
            <p:cNvPr id="5" name="Rectangle 4"/>
            <p:cNvSpPr>
              <a:spLocks noChangeArrowheads="1"/>
            </p:cNvSpPr>
            <p:nvPr/>
          </p:nvSpPr>
          <p:spPr bwMode="auto">
            <a:xfrm>
              <a:off x="1345" y="1523"/>
              <a:ext cx="2750" cy="700"/>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6" name="Rectangle 5"/>
            <p:cNvSpPr>
              <a:spLocks noChangeArrowheads="1"/>
            </p:cNvSpPr>
            <p:nvPr/>
          </p:nvSpPr>
          <p:spPr bwMode="auto">
            <a:xfrm>
              <a:off x="1345" y="1523"/>
              <a:ext cx="2750" cy="700"/>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7" name="Freeform 6"/>
            <p:cNvSpPr>
              <a:spLocks/>
            </p:cNvSpPr>
            <p:nvPr/>
          </p:nvSpPr>
          <p:spPr bwMode="auto">
            <a:xfrm>
              <a:off x="3482" y="1609"/>
              <a:ext cx="24" cy="73"/>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9050">
              <a:solidFill>
                <a:srgbClr val="000000"/>
              </a:solidFill>
              <a:prstDash val="solid"/>
              <a:round/>
              <a:headEnd/>
              <a:tailEnd/>
            </a:ln>
          </p:spPr>
          <p:txBody>
            <a:bodyPr/>
            <a:lstStyle/>
            <a:p>
              <a:endParaRPr lang="en-US"/>
            </a:p>
          </p:txBody>
        </p:sp>
        <p:sp>
          <p:nvSpPr>
            <p:cNvPr id="8" name="Freeform 7"/>
            <p:cNvSpPr>
              <a:spLocks/>
            </p:cNvSpPr>
            <p:nvPr/>
          </p:nvSpPr>
          <p:spPr bwMode="auto">
            <a:xfrm>
              <a:off x="3482" y="1609"/>
              <a:ext cx="24" cy="73"/>
            </a:xfrm>
            <a:custGeom>
              <a:avLst/>
              <a:gdLst>
                <a:gd name="T0" fmla="*/ 0 w 24"/>
                <a:gd name="T1" fmla="*/ 0 h 73"/>
                <a:gd name="T2" fmla="*/ 12 w 24"/>
                <a:gd name="T3" fmla="*/ 73 h 73"/>
                <a:gd name="T4" fmla="*/ 24 w 24"/>
                <a:gd name="T5" fmla="*/ 0 h 73"/>
                <a:gd name="T6" fmla="*/ 12 w 24"/>
                <a:gd name="T7" fmla="*/ 0 h 73"/>
                <a:gd name="T8" fmla="*/ 0 w 24"/>
                <a:gd name="T9" fmla="*/ 0 h 73"/>
                <a:gd name="T10" fmla="*/ 0 60000 65536"/>
                <a:gd name="T11" fmla="*/ 0 60000 65536"/>
                <a:gd name="T12" fmla="*/ 0 60000 65536"/>
                <a:gd name="T13" fmla="*/ 0 60000 65536"/>
                <a:gd name="T14" fmla="*/ 0 60000 65536"/>
                <a:gd name="T15" fmla="*/ 0 w 24"/>
                <a:gd name="T16" fmla="*/ 0 h 73"/>
                <a:gd name="T17" fmla="*/ 24 w 24"/>
                <a:gd name="T18" fmla="*/ 73 h 73"/>
              </a:gdLst>
              <a:ahLst/>
              <a:cxnLst>
                <a:cxn ang="T10">
                  <a:pos x="T0" y="T1"/>
                </a:cxn>
                <a:cxn ang="T11">
                  <a:pos x="T2" y="T3"/>
                </a:cxn>
                <a:cxn ang="T12">
                  <a:pos x="T4" y="T5"/>
                </a:cxn>
                <a:cxn ang="T13">
                  <a:pos x="T6" y="T7"/>
                </a:cxn>
                <a:cxn ang="T14">
                  <a:pos x="T8" y="T9"/>
                </a:cxn>
              </a:cxnLst>
              <a:rect l="T15" t="T16" r="T17" b="T18"/>
              <a:pathLst>
                <a:path w="24" h="73">
                  <a:moveTo>
                    <a:pt x="0" y="0"/>
                  </a:moveTo>
                  <a:lnTo>
                    <a:pt x="12" y="73"/>
                  </a:lnTo>
                  <a:lnTo>
                    <a:pt x="24"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9" name="Freeform 8"/>
            <p:cNvSpPr>
              <a:spLocks/>
            </p:cNvSpPr>
            <p:nvPr/>
          </p:nvSpPr>
          <p:spPr bwMode="auto">
            <a:xfrm>
              <a:off x="3482" y="1159"/>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10" name="Freeform 9"/>
            <p:cNvSpPr>
              <a:spLocks/>
            </p:cNvSpPr>
            <p:nvPr/>
          </p:nvSpPr>
          <p:spPr bwMode="auto">
            <a:xfrm>
              <a:off x="3482" y="1159"/>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a:p>
          </p:txBody>
        </p:sp>
        <p:sp>
          <p:nvSpPr>
            <p:cNvPr id="11" name="Line 10"/>
            <p:cNvSpPr>
              <a:spLocks noChangeShapeType="1"/>
            </p:cNvSpPr>
            <p:nvPr/>
          </p:nvSpPr>
          <p:spPr bwMode="auto">
            <a:xfrm>
              <a:off x="3494" y="1240"/>
              <a:ext cx="1" cy="379"/>
            </a:xfrm>
            <a:prstGeom prst="line">
              <a:avLst/>
            </a:prstGeom>
            <a:noFill/>
            <a:ln w="19050">
              <a:solidFill>
                <a:srgbClr val="000000"/>
              </a:solidFill>
              <a:round/>
              <a:headEnd/>
              <a:tailEnd/>
            </a:ln>
          </p:spPr>
          <p:txBody>
            <a:bodyPr/>
            <a:lstStyle/>
            <a:p>
              <a:endParaRPr lang="en-US"/>
            </a:p>
          </p:txBody>
        </p:sp>
        <p:sp>
          <p:nvSpPr>
            <p:cNvPr id="12" name="Freeform 14"/>
            <p:cNvSpPr>
              <a:spLocks/>
            </p:cNvSpPr>
            <p:nvPr/>
          </p:nvSpPr>
          <p:spPr bwMode="auto">
            <a:xfrm>
              <a:off x="1800"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p:spPr>
          <p:txBody>
            <a:bodyPr/>
            <a:lstStyle/>
            <a:p>
              <a:endParaRPr lang="en-US"/>
            </a:p>
          </p:txBody>
        </p:sp>
        <p:sp>
          <p:nvSpPr>
            <p:cNvPr id="13" name="Freeform 15"/>
            <p:cNvSpPr>
              <a:spLocks/>
            </p:cNvSpPr>
            <p:nvPr/>
          </p:nvSpPr>
          <p:spPr bwMode="auto">
            <a:xfrm>
              <a:off x="1800"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4" name="Line 16"/>
            <p:cNvSpPr>
              <a:spLocks noChangeShapeType="1"/>
            </p:cNvSpPr>
            <p:nvPr/>
          </p:nvSpPr>
          <p:spPr bwMode="auto">
            <a:xfrm flipV="1">
              <a:off x="1812" y="1010"/>
              <a:ext cx="1" cy="587"/>
            </a:xfrm>
            <a:prstGeom prst="line">
              <a:avLst/>
            </a:prstGeom>
            <a:noFill/>
            <a:ln w="19050">
              <a:solidFill>
                <a:srgbClr val="000000"/>
              </a:solidFill>
              <a:round/>
              <a:headEnd/>
              <a:tailEnd/>
            </a:ln>
          </p:spPr>
          <p:txBody>
            <a:bodyPr/>
            <a:lstStyle/>
            <a:p>
              <a:endParaRPr lang="en-US"/>
            </a:p>
          </p:txBody>
        </p:sp>
        <p:sp>
          <p:nvSpPr>
            <p:cNvPr id="15" name="Freeform 17"/>
            <p:cNvSpPr>
              <a:spLocks/>
            </p:cNvSpPr>
            <p:nvPr/>
          </p:nvSpPr>
          <p:spPr bwMode="auto">
            <a:xfrm>
              <a:off x="2573"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p:spPr>
          <p:txBody>
            <a:bodyPr/>
            <a:lstStyle/>
            <a:p>
              <a:endParaRPr lang="en-US"/>
            </a:p>
          </p:txBody>
        </p:sp>
        <p:sp>
          <p:nvSpPr>
            <p:cNvPr id="16" name="Freeform 18"/>
            <p:cNvSpPr>
              <a:spLocks/>
            </p:cNvSpPr>
            <p:nvPr/>
          </p:nvSpPr>
          <p:spPr bwMode="auto">
            <a:xfrm>
              <a:off x="2573"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7" name="Freeform 19"/>
            <p:cNvSpPr>
              <a:spLocks/>
            </p:cNvSpPr>
            <p:nvPr/>
          </p:nvSpPr>
          <p:spPr bwMode="auto">
            <a:xfrm>
              <a:off x="2573" y="1298"/>
              <a:ext cx="37" cy="73"/>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p:spPr>
          <p:txBody>
            <a:bodyPr/>
            <a:lstStyle/>
            <a:p>
              <a:endParaRPr lang="en-US"/>
            </a:p>
          </p:txBody>
        </p:sp>
        <p:sp>
          <p:nvSpPr>
            <p:cNvPr id="18" name="Freeform 20"/>
            <p:cNvSpPr>
              <a:spLocks/>
            </p:cNvSpPr>
            <p:nvPr/>
          </p:nvSpPr>
          <p:spPr bwMode="auto">
            <a:xfrm>
              <a:off x="2573" y="1298"/>
              <a:ext cx="37" cy="73"/>
            </a:xfrm>
            <a:custGeom>
              <a:avLst/>
              <a:gdLst>
                <a:gd name="T0" fmla="*/ 37 w 37"/>
                <a:gd name="T1" fmla="*/ 73 h 73"/>
                <a:gd name="T2" fmla="*/ 12 w 37"/>
                <a:gd name="T3" fmla="*/ 0 h 73"/>
                <a:gd name="T4" fmla="*/ 0 w 37"/>
                <a:gd name="T5" fmla="*/ 73 h 73"/>
                <a:gd name="T6" fmla="*/ 12 w 37"/>
                <a:gd name="T7" fmla="*/ 73 h 73"/>
                <a:gd name="T8" fmla="*/ 37 w 37"/>
                <a:gd name="T9" fmla="*/ 73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37" y="73"/>
                  </a:moveTo>
                  <a:lnTo>
                    <a:pt x="12" y="0"/>
                  </a:lnTo>
                  <a:lnTo>
                    <a:pt x="0" y="73"/>
                  </a:lnTo>
                  <a:lnTo>
                    <a:pt x="12" y="73"/>
                  </a:lnTo>
                  <a:lnTo>
                    <a:pt x="37" y="73"/>
                  </a:lnTo>
                  <a:close/>
                </a:path>
              </a:pathLst>
            </a:custGeom>
            <a:solidFill>
              <a:srgbClr val="000000"/>
            </a:solidFill>
            <a:ln w="0">
              <a:solidFill>
                <a:srgbClr val="000000"/>
              </a:solidFill>
              <a:prstDash val="solid"/>
              <a:round/>
              <a:headEnd/>
              <a:tailEnd/>
            </a:ln>
          </p:spPr>
          <p:txBody>
            <a:bodyPr/>
            <a:lstStyle/>
            <a:p>
              <a:endParaRPr lang="en-US"/>
            </a:p>
          </p:txBody>
        </p:sp>
        <p:sp>
          <p:nvSpPr>
            <p:cNvPr id="19" name="Line 21"/>
            <p:cNvSpPr>
              <a:spLocks noChangeShapeType="1"/>
            </p:cNvSpPr>
            <p:nvPr/>
          </p:nvSpPr>
          <p:spPr bwMode="auto">
            <a:xfrm>
              <a:off x="2585" y="1371"/>
              <a:ext cx="1" cy="230"/>
            </a:xfrm>
            <a:prstGeom prst="line">
              <a:avLst/>
            </a:prstGeom>
            <a:noFill/>
            <a:ln w="19050">
              <a:solidFill>
                <a:srgbClr val="000000"/>
              </a:solidFill>
              <a:round/>
              <a:headEnd/>
              <a:tailEnd/>
            </a:ln>
          </p:spPr>
          <p:txBody>
            <a:bodyPr/>
            <a:lstStyle/>
            <a:p>
              <a:endParaRPr lang="en-US"/>
            </a:p>
          </p:txBody>
        </p:sp>
        <p:sp>
          <p:nvSpPr>
            <p:cNvPr id="20" name="Rectangle 22"/>
            <p:cNvSpPr>
              <a:spLocks noChangeArrowheads="1"/>
            </p:cNvSpPr>
            <p:nvPr/>
          </p:nvSpPr>
          <p:spPr bwMode="auto">
            <a:xfrm>
              <a:off x="4353" y="1731"/>
              <a:ext cx="14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I/O</a:t>
              </a:r>
              <a:endParaRPr lang="en-US" sz="2400">
                <a:latin typeface="Constantia" pitchFamily="18" charset="0"/>
              </a:endParaRPr>
            </a:p>
          </p:txBody>
        </p:sp>
        <p:sp>
          <p:nvSpPr>
            <p:cNvPr id="21" name="Rectangle 27"/>
            <p:cNvSpPr>
              <a:spLocks noChangeArrowheads="1"/>
            </p:cNvSpPr>
            <p:nvPr/>
          </p:nvSpPr>
          <p:spPr bwMode="auto">
            <a:xfrm>
              <a:off x="4353" y="1854"/>
              <a:ext cx="11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int</a:t>
              </a:r>
              <a:endParaRPr lang="en-US" sz="2400">
                <a:latin typeface="Constantia" pitchFamily="18" charset="0"/>
              </a:endParaRPr>
            </a:p>
          </p:txBody>
        </p:sp>
        <p:sp>
          <p:nvSpPr>
            <p:cNvPr id="22" name="Rectangle 28"/>
            <p:cNvSpPr>
              <a:spLocks noChangeArrowheads="1"/>
            </p:cNvSpPr>
            <p:nvPr/>
          </p:nvSpPr>
          <p:spPr bwMode="auto">
            <a:xfrm>
              <a:off x="4464" y="1854"/>
              <a:ext cx="27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erface</a:t>
              </a:r>
              <a:endParaRPr lang="en-US" sz="2400">
                <a:latin typeface="Constantia" pitchFamily="18" charset="0"/>
              </a:endParaRPr>
            </a:p>
          </p:txBody>
        </p:sp>
        <p:sp>
          <p:nvSpPr>
            <p:cNvPr id="23" name="Freeform 29"/>
            <p:cNvSpPr>
              <a:spLocks/>
            </p:cNvSpPr>
            <p:nvPr/>
          </p:nvSpPr>
          <p:spPr bwMode="auto">
            <a:xfrm>
              <a:off x="4194" y="1510"/>
              <a:ext cx="73" cy="356"/>
            </a:xfrm>
            <a:custGeom>
              <a:avLst/>
              <a:gdLst>
                <a:gd name="T0" fmla="*/ 0 w 6"/>
                <a:gd name="T1" fmla="*/ 0 h 29"/>
                <a:gd name="T2" fmla="*/ 1 w 6"/>
                <a:gd name="T3" fmla="*/ 1 h 29"/>
                <a:gd name="T4" fmla="*/ 2 w 6"/>
                <a:gd name="T5" fmla="*/ 1 h 29"/>
                <a:gd name="T6" fmla="*/ 2 w 6"/>
                <a:gd name="T7" fmla="*/ 2 h 29"/>
                <a:gd name="T8" fmla="*/ 2 w 6"/>
                <a:gd name="T9" fmla="*/ 3 h 29"/>
                <a:gd name="T10" fmla="*/ 2 w 6"/>
                <a:gd name="T11" fmla="*/ 3 h 29"/>
                <a:gd name="T12" fmla="*/ 2 w 6"/>
                <a:gd name="T13" fmla="*/ 11 h 29"/>
                <a:gd name="T14" fmla="*/ 2 w 6"/>
                <a:gd name="T15" fmla="*/ 15 h 29"/>
                <a:gd name="T16" fmla="*/ 2 w 6"/>
                <a:gd name="T17" fmla="*/ 18 h 29"/>
                <a:gd name="T18" fmla="*/ 2 w 6"/>
                <a:gd name="T19" fmla="*/ 26 h 29"/>
                <a:gd name="T20" fmla="*/ 2 w 6"/>
                <a:gd name="T21" fmla="*/ 27 h 29"/>
                <a:gd name="T22" fmla="*/ 2 w 6"/>
                <a:gd name="T23" fmla="*/ 27 h 29"/>
                <a:gd name="T24" fmla="*/ 2 w 6"/>
                <a:gd name="T25" fmla="*/ 28 h 29"/>
                <a:gd name="T26" fmla="*/ 3 w 6"/>
                <a:gd name="T27" fmla="*/ 28 h 29"/>
                <a:gd name="T28" fmla="*/ 6 w 6"/>
                <a:gd name="T29" fmla="*/ 29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9"/>
                <a:gd name="T47" fmla="*/ 6 w 6"/>
                <a:gd name="T48" fmla="*/ 29 h 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9">
                  <a:moveTo>
                    <a:pt x="0" y="0"/>
                  </a:moveTo>
                  <a:lnTo>
                    <a:pt x="1" y="1"/>
                  </a:lnTo>
                  <a:lnTo>
                    <a:pt x="2" y="1"/>
                  </a:lnTo>
                  <a:lnTo>
                    <a:pt x="2" y="2"/>
                  </a:lnTo>
                  <a:lnTo>
                    <a:pt x="2" y="3"/>
                  </a:lnTo>
                  <a:lnTo>
                    <a:pt x="2" y="11"/>
                  </a:lnTo>
                  <a:lnTo>
                    <a:pt x="2" y="15"/>
                  </a:lnTo>
                  <a:lnTo>
                    <a:pt x="2" y="18"/>
                  </a:lnTo>
                  <a:lnTo>
                    <a:pt x="2" y="26"/>
                  </a:lnTo>
                  <a:lnTo>
                    <a:pt x="2" y="27"/>
                  </a:lnTo>
                  <a:lnTo>
                    <a:pt x="2" y="28"/>
                  </a:lnTo>
                  <a:lnTo>
                    <a:pt x="3" y="28"/>
                  </a:lnTo>
                  <a:lnTo>
                    <a:pt x="6" y="29"/>
                  </a:lnTo>
                </a:path>
              </a:pathLst>
            </a:custGeom>
            <a:noFill/>
            <a:ln w="19050">
              <a:solidFill>
                <a:srgbClr val="000000"/>
              </a:solidFill>
              <a:prstDash val="solid"/>
              <a:round/>
              <a:headEnd/>
              <a:tailEnd/>
            </a:ln>
          </p:spPr>
          <p:txBody>
            <a:bodyPr/>
            <a:lstStyle/>
            <a:p>
              <a:endParaRPr lang="en-US"/>
            </a:p>
          </p:txBody>
        </p:sp>
        <p:sp>
          <p:nvSpPr>
            <p:cNvPr id="24" name="Freeform 30"/>
            <p:cNvSpPr>
              <a:spLocks/>
            </p:cNvSpPr>
            <p:nvPr/>
          </p:nvSpPr>
          <p:spPr bwMode="auto">
            <a:xfrm>
              <a:off x="4194" y="1866"/>
              <a:ext cx="73" cy="369"/>
            </a:xfrm>
            <a:custGeom>
              <a:avLst/>
              <a:gdLst>
                <a:gd name="T0" fmla="*/ 0 w 6"/>
                <a:gd name="T1" fmla="*/ 30 h 30"/>
                <a:gd name="T2" fmla="*/ 1 w 6"/>
                <a:gd name="T3" fmla="*/ 29 h 30"/>
                <a:gd name="T4" fmla="*/ 2 w 6"/>
                <a:gd name="T5" fmla="*/ 29 h 30"/>
                <a:gd name="T6" fmla="*/ 2 w 6"/>
                <a:gd name="T7" fmla="*/ 28 h 30"/>
                <a:gd name="T8" fmla="*/ 2 w 6"/>
                <a:gd name="T9" fmla="*/ 27 h 30"/>
                <a:gd name="T10" fmla="*/ 2 w 6"/>
                <a:gd name="T11" fmla="*/ 27 h 30"/>
                <a:gd name="T12" fmla="*/ 2 w 6"/>
                <a:gd name="T13" fmla="*/ 19 h 30"/>
                <a:gd name="T14" fmla="*/ 2 w 6"/>
                <a:gd name="T15" fmla="*/ 15 h 30"/>
                <a:gd name="T16" fmla="*/ 2 w 6"/>
                <a:gd name="T17" fmla="*/ 12 h 30"/>
                <a:gd name="T18" fmla="*/ 2 w 6"/>
                <a:gd name="T19" fmla="*/ 4 h 30"/>
                <a:gd name="T20" fmla="*/ 2 w 6"/>
                <a:gd name="T21" fmla="*/ 3 h 30"/>
                <a:gd name="T22" fmla="*/ 2 w 6"/>
                <a:gd name="T23" fmla="*/ 3 h 30"/>
                <a:gd name="T24" fmla="*/ 2 w 6"/>
                <a:gd name="T25" fmla="*/ 2 h 30"/>
                <a:gd name="T26" fmla="*/ 3 w 6"/>
                <a:gd name="T27" fmla="*/ 2 h 30"/>
                <a:gd name="T28" fmla="*/ 6 w 6"/>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30"/>
                <a:gd name="T47" fmla="*/ 6 w 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30">
                  <a:moveTo>
                    <a:pt x="0" y="30"/>
                  </a:moveTo>
                  <a:lnTo>
                    <a:pt x="1" y="29"/>
                  </a:lnTo>
                  <a:lnTo>
                    <a:pt x="2" y="29"/>
                  </a:lnTo>
                  <a:lnTo>
                    <a:pt x="2" y="28"/>
                  </a:lnTo>
                  <a:lnTo>
                    <a:pt x="2" y="27"/>
                  </a:lnTo>
                  <a:lnTo>
                    <a:pt x="2" y="19"/>
                  </a:lnTo>
                  <a:lnTo>
                    <a:pt x="2" y="15"/>
                  </a:lnTo>
                  <a:lnTo>
                    <a:pt x="2" y="12"/>
                  </a:lnTo>
                  <a:lnTo>
                    <a:pt x="2" y="4"/>
                  </a:lnTo>
                  <a:lnTo>
                    <a:pt x="2" y="3"/>
                  </a:lnTo>
                  <a:lnTo>
                    <a:pt x="2" y="2"/>
                  </a:lnTo>
                  <a:lnTo>
                    <a:pt x="3" y="2"/>
                  </a:lnTo>
                  <a:lnTo>
                    <a:pt x="6" y="0"/>
                  </a:lnTo>
                </a:path>
              </a:pathLst>
            </a:custGeom>
            <a:noFill/>
            <a:ln w="19050">
              <a:solidFill>
                <a:srgbClr val="000000"/>
              </a:solidFill>
              <a:prstDash val="solid"/>
              <a:round/>
              <a:headEnd/>
              <a:tailEnd/>
            </a:ln>
          </p:spPr>
          <p:txBody>
            <a:bodyPr/>
            <a:lstStyle/>
            <a:p>
              <a:endParaRPr lang="en-US"/>
            </a:p>
          </p:txBody>
        </p:sp>
        <p:sp>
          <p:nvSpPr>
            <p:cNvPr id="25" name="Freeform 31"/>
            <p:cNvSpPr>
              <a:spLocks/>
            </p:cNvSpPr>
            <p:nvPr/>
          </p:nvSpPr>
          <p:spPr bwMode="auto">
            <a:xfrm>
              <a:off x="2573" y="2063"/>
              <a:ext cx="37" cy="74"/>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p:spPr>
          <p:txBody>
            <a:bodyPr/>
            <a:lstStyle/>
            <a:p>
              <a:endParaRPr lang="en-US"/>
            </a:p>
          </p:txBody>
        </p:sp>
        <p:sp>
          <p:nvSpPr>
            <p:cNvPr id="26" name="Freeform 32"/>
            <p:cNvSpPr>
              <a:spLocks/>
            </p:cNvSpPr>
            <p:nvPr/>
          </p:nvSpPr>
          <p:spPr bwMode="auto">
            <a:xfrm>
              <a:off x="2573" y="2063"/>
              <a:ext cx="37" cy="74"/>
            </a:xfrm>
            <a:custGeom>
              <a:avLst/>
              <a:gdLst>
                <a:gd name="T0" fmla="*/ 37 w 37"/>
                <a:gd name="T1" fmla="*/ 74 h 74"/>
                <a:gd name="T2" fmla="*/ 12 w 37"/>
                <a:gd name="T3" fmla="*/ 0 h 74"/>
                <a:gd name="T4" fmla="*/ 0 w 37"/>
                <a:gd name="T5" fmla="*/ 74 h 74"/>
                <a:gd name="T6" fmla="*/ 12 w 37"/>
                <a:gd name="T7" fmla="*/ 74 h 74"/>
                <a:gd name="T8" fmla="*/ 37 w 37"/>
                <a:gd name="T9" fmla="*/ 74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37" y="74"/>
                  </a:moveTo>
                  <a:lnTo>
                    <a:pt x="12" y="0"/>
                  </a:lnTo>
                  <a:lnTo>
                    <a:pt x="0" y="74"/>
                  </a:lnTo>
                  <a:lnTo>
                    <a:pt x="12" y="74"/>
                  </a:lnTo>
                  <a:lnTo>
                    <a:pt x="37" y="74"/>
                  </a:lnTo>
                  <a:close/>
                </a:path>
              </a:pathLst>
            </a:custGeom>
            <a:solidFill>
              <a:srgbClr val="000000"/>
            </a:solidFill>
            <a:ln w="0">
              <a:solidFill>
                <a:srgbClr val="000000"/>
              </a:solidFill>
              <a:prstDash val="solid"/>
              <a:round/>
              <a:headEnd/>
              <a:tailEnd/>
            </a:ln>
          </p:spPr>
          <p:txBody>
            <a:bodyPr/>
            <a:lstStyle/>
            <a:p>
              <a:endParaRPr lang="en-US"/>
            </a:p>
          </p:txBody>
        </p:sp>
        <p:sp>
          <p:nvSpPr>
            <p:cNvPr id="27" name="Line 33"/>
            <p:cNvSpPr>
              <a:spLocks noChangeShapeType="1"/>
            </p:cNvSpPr>
            <p:nvPr/>
          </p:nvSpPr>
          <p:spPr bwMode="auto">
            <a:xfrm flipV="1">
              <a:off x="2585" y="2149"/>
              <a:ext cx="1" cy="213"/>
            </a:xfrm>
            <a:prstGeom prst="line">
              <a:avLst/>
            </a:prstGeom>
            <a:noFill/>
            <a:ln w="19050">
              <a:solidFill>
                <a:srgbClr val="000000"/>
              </a:solidFill>
              <a:round/>
              <a:headEnd/>
              <a:tailEnd/>
            </a:ln>
          </p:spPr>
          <p:txBody>
            <a:bodyPr/>
            <a:lstStyle/>
            <a:p>
              <a:endParaRPr lang="en-US"/>
            </a:p>
          </p:txBody>
        </p:sp>
        <p:sp>
          <p:nvSpPr>
            <p:cNvPr id="28" name="Freeform 34"/>
            <p:cNvSpPr>
              <a:spLocks/>
            </p:cNvSpPr>
            <p:nvPr/>
          </p:nvSpPr>
          <p:spPr bwMode="auto">
            <a:xfrm>
              <a:off x="3482" y="2063"/>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p:spPr>
          <p:txBody>
            <a:bodyPr/>
            <a:lstStyle/>
            <a:p>
              <a:endParaRPr lang="en-US"/>
            </a:p>
          </p:txBody>
        </p:sp>
        <p:sp>
          <p:nvSpPr>
            <p:cNvPr id="29" name="Freeform 35"/>
            <p:cNvSpPr>
              <a:spLocks/>
            </p:cNvSpPr>
            <p:nvPr/>
          </p:nvSpPr>
          <p:spPr bwMode="auto">
            <a:xfrm>
              <a:off x="3482" y="2063"/>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a:p>
          </p:txBody>
        </p:sp>
        <p:sp>
          <p:nvSpPr>
            <p:cNvPr id="30" name="Line 36"/>
            <p:cNvSpPr>
              <a:spLocks noChangeShapeType="1"/>
            </p:cNvSpPr>
            <p:nvPr/>
          </p:nvSpPr>
          <p:spPr bwMode="auto">
            <a:xfrm flipV="1">
              <a:off x="3494" y="2149"/>
              <a:ext cx="1" cy="213"/>
            </a:xfrm>
            <a:prstGeom prst="line">
              <a:avLst/>
            </a:prstGeom>
            <a:noFill/>
            <a:ln w="19050">
              <a:solidFill>
                <a:srgbClr val="000000"/>
              </a:solidFill>
              <a:round/>
              <a:headEnd/>
              <a:tailEnd/>
            </a:ln>
          </p:spPr>
          <p:txBody>
            <a:bodyPr/>
            <a:lstStyle/>
            <a:p>
              <a:endParaRPr lang="en-US"/>
            </a:p>
          </p:txBody>
        </p:sp>
        <p:sp>
          <p:nvSpPr>
            <p:cNvPr id="31" name="Rectangle 37"/>
            <p:cNvSpPr>
              <a:spLocks noChangeArrowheads="1"/>
            </p:cNvSpPr>
            <p:nvPr/>
          </p:nvSpPr>
          <p:spPr bwMode="auto">
            <a:xfrm>
              <a:off x="2254" y="1695"/>
              <a:ext cx="675"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32" name="Rectangle 38"/>
            <p:cNvSpPr>
              <a:spLocks noChangeArrowheads="1"/>
            </p:cNvSpPr>
            <p:nvPr/>
          </p:nvSpPr>
          <p:spPr bwMode="auto">
            <a:xfrm>
              <a:off x="2254" y="1695"/>
              <a:ext cx="675"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33" name="Rectangle 39"/>
            <p:cNvSpPr>
              <a:spLocks noChangeArrowheads="1"/>
            </p:cNvSpPr>
            <p:nvPr/>
          </p:nvSpPr>
          <p:spPr bwMode="auto">
            <a:xfrm>
              <a:off x="1505" y="1695"/>
              <a:ext cx="62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34" name="Rectangle 40"/>
            <p:cNvSpPr>
              <a:spLocks noChangeArrowheads="1"/>
            </p:cNvSpPr>
            <p:nvPr/>
          </p:nvSpPr>
          <p:spPr bwMode="auto">
            <a:xfrm>
              <a:off x="1505" y="1695"/>
              <a:ext cx="626"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35" name="Rectangle 41"/>
            <p:cNvSpPr>
              <a:spLocks noChangeArrowheads="1"/>
            </p:cNvSpPr>
            <p:nvPr/>
          </p:nvSpPr>
          <p:spPr bwMode="auto">
            <a:xfrm>
              <a:off x="3052" y="1695"/>
              <a:ext cx="89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36" name="Rectangle 42"/>
            <p:cNvSpPr>
              <a:spLocks noChangeArrowheads="1"/>
            </p:cNvSpPr>
            <p:nvPr/>
          </p:nvSpPr>
          <p:spPr bwMode="auto">
            <a:xfrm>
              <a:off x="3052" y="1695"/>
              <a:ext cx="896" cy="356"/>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37" name="Rectangle 43"/>
            <p:cNvSpPr>
              <a:spLocks noChangeArrowheads="1"/>
            </p:cNvSpPr>
            <p:nvPr/>
          </p:nvSpPr>
          <p:spPr bwMode="auto">
            <a:xfrm>
              <a:off x="1640" y="1854"/>
              <a:ext cx="3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decoder</a:t>
              </a:r>
              <a:endParaRPr lang="en-US" sz="2400">
                <a:latin typeface="Constantia" pitchFamily="18" charset="0"/>
              </a:endParaRPr>
            </a:p>
          </p:txBody>
        </p:sp>
        <p:sp>
          <p:nvSpPr>
            <p:cNvPr id="38" name="Rectangle 44"/>
            <p:cNvSpPr>
              <a:spLocks noChangeArrowheads="1"/>
            </p:cNvSpPr>
            <p:nvPr/>
          </p:nvSpPr>
          <p:spPr bwMode="auto">
            <a:xfrm>
              <a:off x="1640" y="1731"/>
              <a:ext cx="36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Address</a:t>
              </a:r>
              <a:endParaRPr lang="en-US" sz="2400">
                <a:latin typeface="Constantia" pitchFamily="18" charset="0"/>
              </a:endParaRPr>
            </a:p>
          </p:txBody>
        </p:sp>
        <p:sp>
          <p:nvSpPr>
            <p:cNvPr id="39" name="Rectangle 45"/>
            <p:cNvSpPr>
              <a:spLocks noChangeArrowheads="1"/>
            </p:cNvSpPr>
            <p:nvPr/>
          </p:nvSpPr>
          <p:spPr bwMode="auto">
            <a:xfrm>
              <a:off x="3297" y="1731"/>
              <a:ext cx="40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 and</a:t>
              </a:r>
              <a:endParaRPr lang="en-US" sz="2400">
                <a:latin typeface="Constantia" pitchFamily="18" charset="0"/>
              </a:endParaRPr>
            </a:p>
          </p:txBody>
        </p:sp>
        <p:sp>
          <p:nvSpPr>
            <p:cNvPr id="40" name="Rectangle 46"/>
            <p:cNvSpPr>
              <a:spLocks noChangeArrowheads="1"/>
            </p:cNvSpPr>
            <p:nvPr/>
          </p:nvSpPr>
          <p:spPr bwMode="auto">
            <a:xfrm>
              <a:off x="3175" y="1854"/>
              <a:ext cx="66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status registers</a:t>
              </a:r>
              <a:endParaRPr lang="en-US" sz="2400">
                <a:latin typeface="Constantia" pitchFamily="18" charset="0"/>
              </a:endParaRPr>
            </a:p>
          </p:txBody>
        </p:sp>
        <p:sp>
          <p:nvSpPr>
            <p:cNvPr id="41" name="Rectangle 47"/>
            <p:cNvSpPr>
              <a:spLocks noChangeArrowheads="1"/>
            </p:cNvSpPr>
            <p:nvPr/>
          </p:nvSpPr>
          <p:spPr bwMode="auto">
            <a:xfrm>
              <a:off x="2426" y="1731"/>
              <a:ext cx="3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Control</a:t>
              </a:r>
              <a:endParaRPr lang="en-US" sz="2400">
                <a:latin typeface="Constantia" pitchFamily="18" charset="0"/>
              </a:endParaRPr>
            </a:p>
          </p:txBody>
        </p:sp>
        <p:sp>
          <p:nvSpPr>
            <p:cNvPr id="42" name="Rectangle 48"/>
            <p:cNvSpPr>
              <a:spLocks noChangeArrowheads="1"/>
            </p:cNvSpPr>
            <p:nvPr/>
          </p:nvSpPr>
          <p:spPr bwMode="auto">
            <a:xfrm>
              <a:off x="2426" y="1854"/>
              <a:ext cx="33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circuits</a:t>
              </a:r>
              <a:endParaRPr lang="en-US" sz="2400">
                <a:latin typeface="Constantia" pitchFamily="18" charset="0"/>
              </a:endParaRPr>
            </a:p>
          </p:txBody>
        </p:sp>
        <p:grpSp>
          <p:nvGrpSpPr>
            <p:cNvPr id="43" name="Group 54"/>
            <p:cNvGrpSpPr>
              <a:grpSpLocks/>
            </p:cNvGrpSpPr>
            <p:nvPr/>
          </p:nvGrpSpPr>
          <p:grpSpPr bwMode="auto">
            <a:xfrm>
              <a:off x="2082" y="2353"/>
              <a:ext cx="1927" cy="282"/>
              <a:chOff x="2082" y="2591"/>
              <a:chExt cx="1927" cy="282"/>
            </a:xfrm>
          </p:grpSpPr>
          <p:sp>
            <p:nvSpPr>
              <p:cNvPr id="54" name="Rectangle 49"/>
              <p:cNvSpPr>
                <a:spLocks noChangeArrowheads="1"/>
              </p:cNvSpPr>
              <p:nvPr/>
            </p:nvSpPr>
            <p:spPr bwMode="auto">
              <a:xfrm>
                <a:off x="2082" y="2591"/>
                <a:ext cx="1927" cy="282"/>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55" name="Rectangle 50"/>
              <p:cNvSpPr>
                <a:spLocks noChangeArrowheads="1"/>
              </p:cNvSpPr>
              <p:nvPr/>
            </p:nvSpPr>
            <p:spPr bwMode="auto">
              <a:xfrm>
                <a:off x="2082" y="2591"/>
                <a:ext cx="1927" cy="282"/>
              </a:xfrm>
              <a:prstGeom prst="rect">
                <a:avLst/>
              </a:prstGeom>
              <a:noFill/>
              <a:ln w="19050">
                <a:solidFill>
                  <a:srgbClr val="C00000"/>
                </a:solidFill>
                <a:miter lim="800000"/>
                <a:headEnd/>
                <a:tailEnd/>
              </a:ln>
            </p:spPr>
            <p:txBody>
              <a:bodyPr/>
              <a:lstStyle/>
              <a:p>
                <a:endParaRPr lang="en-US">
                  <a:latin typeface="Constantia" pitchFamily="18" charset="0"/>
                </a:endParaRPr>
              </a:p>
            </p:txBody>
          </p:sp>
          <p:sp>
            <p:nvSpPr>
              <p:cNvPr id="56" name="Rectangle 51"/>
              <p:cNvSpPr>
                <a:spLocks noChangeArrowheads="1"/>
              </p:cNvSpPr>
              <p:nvPr/>
            </p:nvSpPr>
            <p:spPr bwMode="auto">
              <a:xfrm>
                <a:off x="2770" y="2652"/>
                <a:ext cx="55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Input device</a:t>
                </a:r>
                <a:endParaRPr lang="en-US" sz="2400">
                  <a:latin typeface="Constantia" pitchFamily="18" charset="0"/>
                </a:endParaRPr>
              </a:p>
            </p:txBody>
          </p:sp>
        </p:grpSp>
        <p:grpSp>
          <p:nvGrpSpPr>
            <p:cNvPr id="44" name="Group 56"/>
            <p:cNvGrpSpPr>
              <a:grpSpLocks/>
            </p:cNvGrpSpPr>
            <p:nvPr/>
          </p:nvGrpSpPr>
          <p:grpSpPr bwMode="auto">
            <a:xfrm>
              <a:off x="793" y="910"/>
              <a:ext cx="4180" cy="465"/>
              <a:chOff x="793" y="749"/>
              <a:chExt cx="4180" cy="465"/>
            </a:xfrm>
          </p:grpSpPr>
          <p:sp>
            <p:nvSpPr>
              <p:cNvPr id="45" name="Line 11"/>
              <p:cNvSpPr>
                <a:spLocks noChangeShapeType="1"/>
              </p:cNvSpPr>
              <p:nvPr/>
            </p:nvSpPr>
            <p:spPr bwMode="auto">
              <a:xfrm flipH="1">
                <a:off x="1161" y="1166"/>
                <a:ext cx="3119" cy="1"/>
              </a:xfrm>
              <a:prstGeom prst="line">
                <a:avLst/>
              </a:prstGeom>
              <a:noFill/>
              <a:ln w="19050">
                <a:solidFill>
                  <a:srgbClr val="000000"/>
                </a:solidFill>
                <a:round/>
                <a:headEnd/>
                <a:tailEnd/>
              </a:ln>
            </p:spPr>
            <p:txBody>
              <a:bodyPr/>
              <a:lstStyle/>
              <a:p>
                <a:endParaRPr lang="en-US"/>
              </a:p>
            </p:txBody>
          </p:sp>
          <p:sp>
            <p:nvSpPr>
              <p:cNvPr id="46" name="Line 12"/>
              <p:cNvSpPr>
                <a:spLocks noChangeShapeType="1"/>
              </p:cNvSpPr>
              <p:nvPr/>
            </p:nvSpPr>
            <p:spPr bwMode="auto">
              <a:xfrm flipH="1">
                <a:off x="1161" y="995"/>
                <a:ext cx="3119" cy="1"/>
              </a:xfrm>
              <a:prstGeom prst="line">
                <a:avLst/>
              </a:prstGeom>
              <a:noFill/>
              <a:ln w="19050">
                <a:solidFill>
                  <a:srgbClr val="000000"/>
                </a:solidFill>
                <a:round/>
                <a:headEnd/>
                <a:tailEnd/>
              </a:ln>
            </p:spPr>
            <p:txBody>
              <a:bodyPr/>
              <a:lstStyle/>
              <a:p>
                <a:endParaRPr lang="en-US"/>
              </a:p>
            </p:txBody>
          </p:sp>
          <p:sp>
            <p:nvSpPr>
              <p:cNvPr id="47" name="Line 13"/>
              <p:cNvSpPr>
                <a:spLocks noChangeShapeType="1"/>
              </p:cNvSpPr>
              <p:nvPr/>
            </p:nvSpPr>
            <p:spPr bwMode="auto">
              <a:xfrm flipH="1">
                <a:off x="1161" y="835"/>
                <a:ext cx="3119" cy="1"/>
              </a:xfrm>
              <a:prstGeom prst="line">
                <a:avLst/>
              </a:prstGeom>
              <a:noFill/>
              <a:ln w="19050">
                <a:solidFill>
                  <a:srgbClr val="000000"/>
                </a:solidFill>
                <a:round/>
                <a:headEnd/>
                <a:tailEnd/>
              </a:ln>
            </p:spPr>
            <p:txBody>
              <a:bodyPr/>
              <a:lstStyle/>
              <a:p>
                <a:endParaRPr lang="en-US"/>
              </a:p>
            </p:txBody>
          </p:sp>
          <p:sp>
            <p:nvSpPr>
              <p:cNvPr id="48" name="Rectangle 23"/>
              <p:cNvSpPr>
                <a:spLocks noChangeArrowheads="1"/>
              </p:cNvSpPr>
              <p:nvPr/>
            </p:nvSpPr>
            <p:spPr bwMode="auto">
              <a:xfrm>
                <a:off x="793" y="908"/>
                <a:ext cx="17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Bus</a:t>
                </a:r>
                <a:endParaRPr lang="en-US" sz="2400">
                  <a:latin typeface="Constantia" pitchFamily="18" charset="0"/>
                </a:endParaRPr>
              </a:p>
            </p:txBody>
          </p:sp>
          <p:sp>
            <p:nvSpPr>
              <p:cNvPr id="49" name="Rectangle 24"/>
              <p:cNvSpPr>
                <a:spLocks noChangeArrowheads="1"/>
              </p:cNvSpPr>
              <p:nvPr/>
            </p:nvSpPr>
            <p:spPr bwMode="auto">
              <a:xfrm>
                <a:off x="4365" y="749"/>
                <a:ext cx="60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Address lines</a:t>
                </a:r>
                <a:endParaRPr lang="en-US" sz="2400">
                  <a:latin typeface="Constantia" pitchFamily="18" charset="0"/>
                </a:endParaRPr>
              </a:p>
            </p:txBody>
          </p:sp>
          <p:sp>
            <p:nvSpPr>
              <p:cNvPr id="50" name="Rectangle 25"/>
              <p:cNvSpPr>
                <a:spLocks noChangeArrowheads="1"/>
              </p:cNvSpPr>
              <p:nvPr/>
            </p:nvSpPr>
            <p:spPr bwMode="auto">
              <a:xfrm>
                <a:off x="4365" y="920"/>
                <a:ext cx="45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Data lines</a:t>
                </a:r>
                <a:endParaRPr lang="en-US" sz="2400">
                  <a:latin typeface="Constantia" pitchFamily="18" charset="0"/>
                </a:endParaRPr>
              </a:p>
            </p:txBody>
          </p:sp>
          <p:sp>
            <p:nvSpPr>
              <p:cNvPr id="51" name="Rectangle 26"/>
              <p:cNvSpPr>
                <a:spLocks noChangeArrowheads="1"/>
              </p:cNvSpPr>
              <p:nvPr/>
            </p:nvSpPr>
            <p:spPr bwMode="auto">
              <a:xfrm>
                <a:off x="4365" y="1080"/>
                <a:ext cx="58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Control lines</a:t>
                </a:r>
                <a:endParaRPr lang="en-US" sz="2400">
                  <a:latin typeface="Constantia" pitchFamily="18" charset="0"/>
                </a:endParaRPr>
              </a:p>
            </p:txBody>
          </p:sp>
          <p:sp>
            <p:nvSpPr>
              <p:cNvPr id="52" name="Freeform 52"/>
              <p:cNvSpPr>
                <a:spLocks/>
              </p:cNvSpPr>
              <p:nvPr/>
            </p:nvSpPr>
            <p:spPr bwMode="auto">
              <a:xfrm>
                <a:off x="1026" y="810"/>
                <a:ext cx="74" cy="185"/>
              </a:xfrm>
              <a:custGeom>
                <a:avLst/>
                <a:gdLst>
                  <a:gd name="T0" fmla="*/ 6 w 6"/>
                  <a:gd name="T1" fmla="*/ 0 h 15"/>
                  <a:gd name="T2" fmla="*/ 5 w 6"/>
                  <a:gd name="T3" fmla="*/ 1 h 15"/>
                  <a:gd name="T4" fmla="*/ 4 w 6"/>
                  <a:gd name="T5" fmla="*/ 2 h 15"/>
                  <a:gd name="T6" fmla="*/ 4 w 6"/>
                  <a:gd name="T7" fmla="*/ 3 h 15"/>
                  <a:gd name="T8" fmla="*/ 4 w 6"/>
                  <a:gd name="T9" fmla="*/ 3 h 15"/>
                  <a:gd name="T10" fmla="*/ 4 w 6"/>
                  <a:gd name="T11" fmla="*/ 4 h 15"/>
                  <a:gd name="T12" fmla="*/ 4 w 6"/>
                  <a:gd name="T13" fmla="*/ 6 h 15"/>
                  <a:gd name="T14" fmla="*/ 4 w 6"/>
                  <a:gd name="T15" fmla="*/ 8 h 15"/>
                  <a:gd name="T16" fmla="*/ 4 w 6"/>
                  <a:gd name="T17" fmla="*/ 10 h 15"/>
                  <a:gd name="T18" fmla="*/ 4 w 6"/>
                  <a:gd name="T19" fmla="*/ 12 h 15"/>
                  <a:gd name="T20" fmla="*/ 4 w 6"/>
                  <a:gd name="T21" fmla="*/ 12 h 15"/>
                  <a:gd name="T22" fmla="*/ 4 w 6"/>
                  <a:gd name="T23" fmla="*/ 13 h 15"/>
                  <a:gd name="T24" fmla="*/ 2 w 6"/>
                  <a:gd name="T25" fmla="*/ 14 h 15"/>
                  <a:gd name="T26" fmla="*/ 0 w 6"/>
                  <a:gd name="T27" fmla="*/ 15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15"/>
                  <a:gd name="T44" fmla="*/ 6 w 6"/>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15">
                    <a:moveTo>
                      <a:pt x="6" y="0"/>
                    </a:moveTo>
                    <a:lnTo>
                      <a:pt x="5" y="1"/>
                    </a:lnTo>
                    <a:lnTo>
                      <a:pt x="4" y="2"/>
                    </a:lnTo>
                    <a:lnTo>
                      <a:pt x="4" y="3"/>
                    </a:lnTo>
                    <a:lnTo>
                      <a:pt x="4" y="4"/>
                    </a:lnTo>
                    <a:lnTo>
                      <a:pt x="4" y="6"/>
                    </a:lnTo>
                    <a:lnTo>
                      <a:pt x="4" y="8"/>
                    </a:lnTo>
                    <a:lnTo>
                      <a:pt x="4" y="10"/>
                    </a:lnTo>
                    <a:lnTo>
                      <a:pt x="4" y="12"/>
                    </a:lnTo>
                    <a:lnTo>
                      <a:pt x="4" y="13"/>
                    </a:lnTo>
                    <a:lnTo>
                      <a:pt x="2" y="14"/>
                    </a:lnTo>
                    <a:lnTo>
                      <a:pt x="0" y="15"/>
                    </a:lnTo>
                  </a:path>
                </a:pathLst>
              </a:custGeom>
              <a:noFill/>
              <a:ln w="19050">
                <a:solidFill>
                  <a:srgbClr val="000000"/>
                </a:solidFill>
                <a:prstDash val="solid"/>
                <a:round/>
                <a:headEnd/>
                <a:tailEnd/>
              </a:ln>
            </p:spPr>
            <p:txBody>
              <a:bodyPr/>
              <a:lstStyle/>
              <a:p>
                <a:endParaRPr lang="en-US"/>
              </a:p>
            </p:txBody>
          </p:sp>
          <p:sp>
            <p:nvSpPr>
              <p:cNvPr id="53" name="Freeform 53"/>
              <p:cNvSpPr>
                <a:spLocks/>
              </p:cNvSpPr>
              <p:nvPr/>
            </p:nvSpPr>
            <p:spPr bwMode="auto">
              <a:xfrm>
                <a:off x="1026" y="995"/>
                <a:ext cx="74" cy="184"/>
              </a:xfrm>
              <a:custGeom>
                <a:avLst/>
                <a:gdLst>
                  <a:gd name="T0" fmla="*/ 6 w 6"/>
                  <a:gd name="T1" fmla="*/ 15 h 15"/>
                  <a:gd name="T2" fmla="*/ 5 w 6"/>
                  <a:gd name="T3" fmla="*/ 14 h 15"/>
                  <a:gd name="T4" fmla="*/ 4 w 6"/>
                  <a:gd name="T5" fmla="*/ 13 h 15"/>
                  <a:gd name="T6" fmla="*/ 4 w 6"/>
                  <a:gd name="T7" fmla="*/ 13 h 15"/>
                  <a:gd name="T8" fmla="*/ 4 w 6"/>
                  <a:gd name="T9" fmla="*/ 12 h 15"/>
                  <a:gd name="T10" fmla="*/ 4 w 6"/>
                  <a:gd name="T11" fmla="*/ 12 h 15"/>
                  <a:gd name="T12" fmla="*/ 4 w 6"/>
                  <a:gd name="T13" fmla="*/ 10 h 15"/>
                  <a:gd name="T14" fmla="*/ 4 w 6"/>
                  <a:gd name="T15" fmla="*/ 8 h 15"/>
                  <a:gd name="T16" fmla="*/ 4 w 6"/>
                  <a:gd name="T17" fmla="*/ 6 h 15"/>
                  <a:gd name="T18" fmla="*/ 4 w 6"/>
                  <a:gd name="T19" fmla="*/ 4 h 15"/>
                  <a:gd name="T20" fmla="*/ 4 w 6"/>
                  <a:gd name="T21" fmla="*/ 3 h 15"/>
                  <a:gd name="T22" fmla="*/ 4 w 6"/>
                  <a:gd name="T23" fmla="*/ 2 h 15"/>
                  <a:gd name="T24" fmla="*/ 4 w 6"/>
                  <a:gd name="T25" fmla="*/ 2 h 15"/>
                  <a:gd name="T26" fmla="*/ 2 w 6"/>
                  <a:gd name="T27" fmla="*/ 1 h 15"/>
                  <a:gd name="T28" fmla="*/ 0 w 6"/>
                  <a:gd name="T29" fmla="*/ 0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5"/>
                  <a:gd name="T47" fmla="*/ 6 w 6"/>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5">
                    <a:moveTo>
                      <a:pt x="6" y="15"/>
                    </a:moveTo>
                    <a:lnTo>
                      <a:pt x="5" y="14"/>
                    </a:lnTo>
                    <a:lnTo>
                      <a:pt x="4" y="13"/>
                    </a:lnTo>
                    <a:lnTo>
                      <a:pt x="4" y="12"/>
                    </a:lnTo>
                    <a:lnTo>
                      <a:pt x="4" y="10"/>
                    </a:lnTo>
                    <a:lnTo>
                      <a:pt x="4" y="8"/>
                    </a:lnTo>
                    <a:lnTo>
                      <a:pt x="4" y="6"/>
                    </a:lnTo>
                    <a:lnTo>
                      <a:pt x="4" y="4"/>
                    </a:lnTo>
                    <a:lnTo>
                      <a:pt x="4" y="3"/>
                    </a:lnTo>
                    <a:lnTo>
                      <a:pt x="4" y="2"/>
                    </a:lnTo>
                    <a:lnTo>
                      <a:pt x="2" y="1"/>
                    </a:lnTo>
                    <a:lnTo>
                      <a:pt x="0" y="0"/>
                    </a:lnTo>
                  </a:path>
                </a:pathLst>
              </a:custGeom>
              <a:noFill/>
              <a:ln w="19050">
                <a:solidFill>
                  <a:srgbClr val="000000"/>
                </a:solidFill>
                <a:prstDash val="solid"/>
                <a:round/>
                <a:headEnd/>
                <a:tailEnd/>
              </a:ln>
            </p:spPr>
            <p:txBody>
              <a:bodyPr/>
              <a:lstStyle/>
              <a:p>
                <a:endParaRPr lang="en-US"/>
              </a:p>
            </p:txBody>
          </p:sp>
        </p:gr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smtClean="0"/>
              <a:t>Interface circuits (contd..)</a:t>
            </a:r>
          </a:p>
        </p:txBody>
      </p:sp>
      <p:sp>
        <p:nvSpPr>
          <p:cNvPr id="105474" name="Rectangle 3"/>
          <p:cNvSpPr>
            <a:spLocks noGrp="1" noChangeArrowheads="1"/>
          </p:cNvSpPr>
          <p:nvPr>
            <p:ph type="body" idx="1"/>
          </p:nvPr>
        </p:nvSpPr>
        <p:spPr/>
        <p:txBody>
          <a:bodyPr/>
          <a:lstStyle/>
          <a:p>
            <a:r>
              <a:rPr lang="en-US" smtClean="0">
                <a:solidFill>
                  <a:schemeClr val="accent2"/>
                </a:solidFill>
              </a:rPr>
              <a:t>Parallel port transfers data in the form of a number of bits, normally 8 or 16 to or from the device. </a:t>
            </a:r>
          </a:p>
          <a:p>
            <a:r>
              <a:rPr lang="en-US" smtClean="0">
                <a:solidFill>
                  <a:schemeClr val="accent2"/>
                </a:solidFill>
              </a:rPr>
              <a:t>Serial port transfers and receives data one bit at a time. </a:t>
            </a:r>
          </a:p>
          <a:p>
            <a:r>
              <a:rPr lang="en-US" smtClean="0">
                <a:solidFill>
                  <a:schemeClr val="accent2"/>
                </a:solidFill>
              </a:rPr>
              <a:t>Processor communicates with the bus in the same way, whether it is a parallel port or a serial port.</a:t>
            </a:r>
          </a:p>
          <a:p>
            <a:pPr lvl="1"/>
            <a:r>
              <a:rPr lang="en-US" sz="1800" smtClean="0"/>
              <a:t>Conversion from the parallel to serial and vice versa takes place inside the interface circuit.</a:t>
            </a:r>
          </a:p>
          <a:p>
            <a:pPr>
              <a:buFont typeface="Wingdings 2" pitchFamily="18" charset="2"/>
              <a:buNone/>
            </a:pPr>
            <a:endParaRPr lang="en-US" sz="18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09600" y="533400"/>
            <a:ext cx="5334000" cy="838200"/>
          </a:xfrm>
        </p:spPr>
        <p:txBody>
          <a:bodyPr/>
          <a:lstStyle/>
          <a:p>
            <a:pPr fontAlgn="auto">
              <a:spcAft>
                <a:spcPts val="0"/>
              </a:spcAft>
              <a:defRPr/>
            </a:pPr>
            <a:r>
              <a:rPr lang="en-US" dirty="0"/>
              <a:t>Parallel port</a:t>
            </a:r>
          </a:p>
        </p:txBody>
      </p:sp>
      <p:grpSp>
        <p:nvGrpSpPr>
          <p:cNvPr id="106498" name="Group 3"/>
          <p:cNvGrpSpPr>
            <a:grpSpLocks/>
          </p:cNvGrpSpPr>
          <p:nvPr/>
        </p:nvGrpSpPr>
        <p:grpSpPr bwMode="auto">
          <a:xfrm>
            <a:off x="1357313" y="1349375"/>
            <a:ext cx="6311900" cy="2170113"/>
            <a:chOff x="892" y="1191"/>
            <a:chExt cx="3976" cy="1367"/>
          </a:xfrm>
        </p:grpSpPr>
        <p:sp>
          <p:nvSpPr>
            <p:cNvPr id="106500" name="Freeform 4"/>
            <p:cNvSpPr>
              <a:spLocks/>
            </p:cNvSpPr>
            <p:nvPr/>
          </p:nvSpPr>
          <p:spPr bwMode="auto">
            <a:xfrm>
              <a:off x="2926" y="2225"/>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06501" name="Freeform 5"/>
            <p:cNvSpPr>
              <a:spLocks/>
            </p:cNvSpPr>
            <p:nvPr/>
          </p:nvSpPr>
          <p:spPr bwMode="auto">
            <a:xfrm>
              <a:off x="2926" y="2225"/>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6502" name="Line 6"/>
            <p:cNvSpPr>
              <a:spLocks noChangeShapeType="1"/>
            </p:cNvSpPr>
            <p:nvPr/>
          </p:nvSpPr>
          <p:spPr bwMode="auto">
            <a:xfrm>
              <a:off x="3006" y="2237"/>
              <a:ext cx="368" cy="1"/>
            </a:xfrm>
            <a:prstGeom prst="line">
              <a:avLst/>
            </a:prstGeom>
            <a:noFill/>
            <a:ln w="17463">
              <a:solidFill>
                <a:srgbClr val="000000"/>
              </a:solidFill>
              <a:round/>
              <a:headEnd/>
              <a:tailEnd/>
            </a:ln>
          </p:spPr>
          <p:txBody>
            <a:bodyPr/>
            <a:lstStyle/>
            <a:p>
              <a:endParaRPr lang="en-US"/>
            </a:p>
          </p:txBody>
        </p:sp>
        <p:sp>
          <p:nvSpPr>
            <p:cNvPr id="106503" name="Rectangle 7"/>
            <p:cNvSpPr>
              <a:spLocks noChangeArrowheads="1"/>
            </p:cNvSpPr>
            <p:nvPr/>
          </p:nvSpPr>
          <p:spPr bwMode="auto">
            <a:xfrm>
              <a:off x="3052" y="2088"/>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V</a:t>
              </a:r>
              <a:endParaRPr lang="en-US" sz="2400">
                <a:latin typeface="Constantia" pitchFamily="18" charset="0"/>
              </a:endParaRPr>
            </a:p>
          </p:txBody>
        </p:sp>
        <p:sp>
          <p:nvSpPr>
            <p:cNvPr id="106504" name="Rectangle 8"/>
            <p:cNvSpPr>
              <a:spLocks noChangeArrowheads="1"/>
            </p:cNvSpPr>
            <p:nvPr/>
          </p:nvSpPr>
          <p:spPr bwMode="auto">
            <a:xfrm>
              <a:off x="3121" y="2088"/>
              <a:ext cx="15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alid</a:t>
              </a:r>
              <a:endParaRPr lang="en-US" sz="2400">
                <a:latin typeface="Constantia" pitchFamily="18" charset="0"/>
              </a:endParaRPr>
            </a:p>
          </p:txBody>
        </p:sp>
        <p:sp>
          <p:nvSpPr>
            <p:cNvPr id="106505" name="Rectangle 9"/>
            <p:cNvSpPr>
              <a:spLocks noChangeArrowheads="1"/>
            </p:cNvSpPr>
            <p:nvPr/>
          </p:nvSpPr>
          <p:spPr bwMode="auto">
            <a:xfrm>
              <a:off x="3087" y="1536"/>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Data</a:t>
              </a:r>
              <a:endParaRPr lang="en-US" sz="2400">
                <a:latin typeface="Constantia" pitchFamily="18" charset="0"/>
              </a:endParaRPr>
            </a:p>
          </p:txBody>
        </p:sp>
        <p:sp>
          <p:nvSpPr>
            <p:cNvPr id="106506" name="Freeform 10"/>
            <p:cNvSpPr>
              <a:spLocks/>
            </p:cNvSpPr>
            <p:nvPr/>
          </p:nvSpPr>
          <p:spPr bwMode="auto">
            <a:xfrm>
              <a:off x="2914" y="1662"/>
              <a:ext cx="460" cy="138"/>
            </a:xfrm>
            <a:custGeom>
              <a:avLst/>
              <a:gdLst>
                <a:gd name="T0" fmla="*/ 40 w 40"/>
                <a:gd name="T1" fmla="*/ 3 h 12"/>
                <a:gd name="T2" fmla="*/ 8 w 40"/>
                <a:gd name="T3" fmla="*/ 3 h 12"/>
                <a:gd name="T4" fmla="*/ 8 w 40"/>
                <a:gd name="T5" fmla="*/ 0 h 12"/>
                <a:gd name="T6" fmla="*/ 0 w 40"/>
                <a:gd name="T7" fmla="*/ 6 h 12"/>
                <a:gd name="T8" fmla="*/ 8 w 40"/>
                <a:gd name="T9" fmla="*/ 12 h 12"/>
                <a:gd name="T10" fmla="*/ 8 w 40"/>
                <a:gd name="T11" fmla="*/ 9 h 12"/>
                <a:gd name="T12" fmla="*/ 40 w 40"/>
                <a:gd name="T13" fmla="*/ 9 h 12"/>
                <a:gd name="T14" fmla="*/ 0 60000 65536"/>
                <a:gd name="T15" fmla="*/ 0 60000 65536"/>
                <a:gd name="T16" fmla="*/ 0 60000 65536"/>
                <a:gd name="T17" fmla="*/ 0 60000 65536"/>
                <a:gd name="T18" fmla="*/ 0 60000 65536"/>
                <a:gd name="T19" fmla="*/ 0 60000 65536"/>
                <a:gd name="T20" fmla="*/ 0 60000 65536"/>
                <a:gd name="T21" fmla="*/ 0 w 40"/>
                <a:gd name="T22" fmla="*/ 0 h 12"/>
                <a:gd name="T23" fmla="*/ 40 w 4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2">
                  <a:moveTo>
                    <a:pt x="40" y="3"/>
                  </a:moveTo>
                  <a:lnTo>
                    <a:pt x="8" y="3"/>
                  </a:lnTo>
                  <a:lnTo>
                    <a:pt x="8" y="0"/>
                  </a:lnTo>
                  <a:lnTo>
                    <a:pt x="0" y="6"/>
                  </a:lnTo>
                  <a:lnTo>
                    <a:pt x="8" y="12"/>
                  </a:lnTo>
                  <a:lnTo>
                    <a:pt x="8" y="9"/>
                  </a:lnTo>
                  <a:lnTo>
                    <a:pt x="40" y="9"/>
                  </a:lnTo>
                </a:path>
              </a:pathLst>
            </a:custGeom>
            <a:noFill/>
            <a:ln w="17463">
              <a:solidFill>
                <a:srgbClr val="000000"/>
              </a:solidFill>
              <a:prstDash val="solid"/>
              <a:round/>
              <a:headEnd/>
              <a:tailEnd/>
            </a:ln>
          </p:spPr>
          <p:txBody>
            <a:bodyPr/>
            <a:lstStyle/>
            <a:p>
              <a:endParaRPr lang="en-US"/>
            </a:p>
          </p:txBody>
        </p:sp>
        <p:sp>
          <p:nvSpPr>
            <p:cNvPr id="106507" name="Freeform 11"/>
            <p:cNvSpPr>
              <a:spLocks/>
            </p:cNvSpPr>
            <p:nvPr/>
          </p:nvSpPr>
          <p:spPr bwMode="auto">
            <a:xfrm>
              <a:off x="1478" y="1582"/>
              <a:ext cx="655" cy="126"/>
            </a:xfrm>
            <a:custGeom>
              <a:avLst/>
              <a:gdLst>
                <a:gd name="T0" fmla="*/ 0 w 57"/>
                <a:gd name="T1" fmla="*/ 2 h 11"/>
                <a:gd name="T2" fmla="*/ 48 w 57"/>
                <a:gd name="T3" fmla="*/ 2 h 11"/>
                <a:gd name="T4" fmla="*/ 48 w 57"/>
                <a:gd name="T5" fmla="*/ 0 h 11"/>
                <a:gd name="T6" fmla="*/ 57 w 57"/>
                <a:gd name="T7" fmla="*/ 5 h 11"/>
                <a:gd name="T8" fmla="*/ 48 w 57"/>
                <a:gd name="T9" fmla="*/ 11 h 11"/>
                <a:gd name="T10" fmla="*/ 48 w 57"/>
                <a:gd name="T11" fmla="*/ 8 h 11"/>
                <a:gd name="T12" fmla="*/ 0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0" y="2"/>
                  </a:moveTo>
                  <a:lnTo>
                    <a:pt x="48" y="2"/>
                  </a:lnTo>
                  <a:lnTo>
                    <a:pt x="48" y="0"/>
                  </a:lnTo>
                  <a:lnTo>
                    <a:pt x="57" y="5"/>
                  </a:lnTo>
                  <a:lnTo>
                    <a:pt x="48" y="11"/>
                  </a:lnTo>
                  <a:lnTo>
                    <a:pt x="48" y="8"/>
                  </a:lnTo>
                  <a:lnTo>
                    <a:pt x="0" y="8"/>
                  </a:lnTo>
                </a:path>
              </a:pathLst>
            </a:custGeom>
            <a:noFill/>
            <a:ln w="17463">
              <a:solidFill>
                <a:srgbClr val="000000"/>
              </a:solidFill>
              <a:prstDash val="solid"/>
              <a:round/>
              <a:headEnd/>
              <a:tailEnd/>
            </a:ln>
          </p:spPr>
          <p:txBody>
            <a:bodyPr/>
            <a:lstStyle/>
            <a:p>
              <a:endParaRPr lang="en-US"/>
            </a:p>
          </p:txBody>
        </p:sp>
        <p:sp>
          <p:nvSpPr>
            <p:cNvPr id="106508" name="Freeform 12"/>
            <p:cNvSpPr>
              <a:spLocks/>
            </p:cNvSpPr>
            <p:nvPr/>
          </p:nvSpPr>
          <p:spPr bwMode="auto">
            <a:xfrm>
              <a:off x="2053" y="1903"/>
              <a:ext cx="69" cy="3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06509" name="Freeform 13"/>
            <p:cNvSpPr>
              <a:spLocks/>
            </p:cNvSpPr>
            <p:nvPr/>
          </p:nvSpPr>
          <p:spPr bwMode="auto">
            <a:xfrm>
              <a:off x="2053" y="1903"/>
              <a:ext cx="69" cy="35"/>
            </a:xfrm>
            <a:custGeom>
              <a:avLst/>
              <a:gdLst>
                <a:gd name="T0" fmla="*/ 0 w 69"/>
                <a:gd name="T1" fmla="*/ 35 h 35"/>
                <a:gd name="T2" fmla="*/ 69 w 69"/>
                <a:gd name="T3" fmla="*/ 12 h 35"/>
                <a:gd name="T4" fmla="*/ 0 w 69"/>
                <a:gd name="T5" fmla="*/ 0 h 35"/>
                <a:gd name="T6" fmla="*/ 0 w 69"/>
                <a:gd name="T7" fmla="*/ 12 h 35"/>
                <a:gd name="T8" fmla="*/ 0 w 69"/>
                <a:gd name="T9" fmla="*/ 35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0" y="35"/>
                  </a:moveTo>
                  <a:lnTo>
                    <a:pt x="69" y="12"/>
                  </a:lnTo>
                  <a:lnTo>
                    <a:pt x="0" y="0"/>
                  </a:lnTo>
                  <a:lnTo>
                    <a:pt x="0" y="12"/>
                  </a:lnTo>
                  <a:lnTo>
                    <a:pt x="0" y="35"/>
                  </a:lnTo>
                  <a:close/>
                </a:path>
              </a:pathLst>
            </a:custGeom>
            <a:solidFill>
              <a:srgbClr val="000000"/>
            </a:solidFill>
            <a:ln w="0">
              <a:solidFill>
                <a:srgbClr val="000000"/>
              </a:solidFill>
              <a:prstDash val="solid"/>
              <a:round/>
              <a:headEnd/>
              <a:tailEnd/>
            </a:ln>
          </p:spPr>
          <p:txBody>
            <a:bodyPr/>
            <a:lstStyle/>
            <a:p>
              <a:endParaRPr lang="en-US"/>
            </a:p>
          </p:txBody>
        </p:sp>
        <p:sp>
          <p:nvSpPr>
            <p:cNvPr id="106510" name="Line 14"/>
            <p:cNvSpPr>
              <a:spLocks noChangeShapeType="1"/>
            </p:cNvSpPr>
            <p:nvPr/>
          </p:nvSpPr>
          <p:spPr bwMode="auto">
            <a:xfrm flipH="1">
              <a:off x="1478" y="1915"/>
              <a:ext cx="563" cy="1"/>
            </a:xfrm>
            <a:prstGeom prst="line">
              <a:avLst/>
            </a:prstGeom>
            <a:noFill/>
            <a:ln w="17463">
              <a:solidFill>
                <a:srgbClr val="000000"/>
              </a:solidFill>
              <a:round/>
              <a:headEnd/>
              <a:tailEnd/>
            </a:ln>
          </p:spPr>
          <p:txBody>
            <a:bodyPr/>
            <a:lstStyle/>
            <a:p>
              <a:endParaRPr lang="en-US"/>
            </a:p>
          </p:txBody>
        </p:sp>
        <p:sp>
          <p:nvSpPr>
            <p:cNvPr id="106511" name="Freeform 15"/>
            <p:cNvSpPr>
              <a:spLocks/>
            </p:cNvSpPr>
            <p:nvPr/>
          </p:nvSpPr>
          <p:spPr bwMode="auto">
            <a:xfrm>
              <a:off x="2053" y="2145"/>
              <a:ext cx="69" cy="34"/>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06512" name="Freeform 16"/>
            <p:cNvSpPr>
              <a:spLocks/>
            </p:cNvSpPr>
            <p:nvPr/>
          </p:nvSpPr>
          <p:spPr bwMode="auto">
            <a:xfrm>
              <a:off x="2053" y="2145"/>
              <a:ext cx="69" cy="34"/>
            </a:xfrm>
            <a:custGeom>
              <a:avLst/>
              <a:gdLst>
                <a:gd name="T0" fmla="*/ 0 w 69"/>
                <a:gd name="T1" fmla="*/ 34 h 34"/>
                <a:gd name="T2" fmla="*/ 69 w 69"/>
                <a:gd name="T3" fmla="*/ 11 h 34"/>
                <a:gd name="T4" fmla="*/ 0 w 69"/>
                <a:gd name="T5" fmla="*/ 0 h 34"/>
                <a:gd name="T6" fmla="*/ 0 w 69"/>
                <a:gd name="T7" fmla="*/ 11 h 34"/>
                <a:gd name="T8" fmla="*/ 0 w 69"/>
                <a:gd name="T9" fmla="*/ 34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0" y="34"/>
                  </a:moveTo>
                  <a:lnTo>
                    <a:pt x="69" y="11"/>
                  </a:lnTo>
                  <a:lnTo>
                    <a:pt x="0" y="0"/>
                  </a:lnTo>
                  <a:lnTo>
                    <a:pt x="0" y="11"/>
                  </a:lnTo>
                  <a:lnTo>
                    <a:pt x="0" y="34"/>
                  </a:lnTo>
                  <a:close/>
                </a:path>
              </a:pathLst>
            </a:custGeom>
            <a:solidFill>
              <a:srgbClr val="000000"/>
            </a:solidFill>
            <a:ln w="0">
              <a:solidFill>
                <a:srgbClr val="000000"/>
              </a:solidFill>
              <a:prstDash val="solid"/>
              <a:round/>
              <a:headEnd/>
              <a:tailEnd/>
            </a:ln>
          </p:spPr>
          <p:txBody>
            <a:bodyPr/>
            <a:lstStyle/>
            <a:p>
              <a:endParaRPr lang="en-US"/>
            </a:p>
          </p:txBody>
        </p:sp>
        <p:sp>
          <p:nvSpPr>
            <p:cNvPr id="106513" name="Line 17"/>
            <p:cNvSpPr>
              <a:spLocks noChangeShapeType="1"/>
            </p:cNvSpPr>
            <p:nvPr/>
          </p:nvSpPr>
          <p:spPr bwMode="auto">
            <a:xfrm flipH="1">
              <a:off x="1478" y="2156"/>
              <a:ext cx="563" cy="1"/>
            </a:xfrm>
            <a:prstGeom prst="line">
              <a:avLst/>
            </a:prstGeom>
            <a:noFill/>
            <a:ln w="17463">
              <a:solidFill>
                <a:srgbClr val="000000"/>
              </a:solidFill>
              <a:round/>
              <a:headEnd/>
              <a:tailEnd/>
            </a:ln>
          </p:spPr>
          <p:txBody>
            <a:bodyPr/>
            <a:lstStyle/>
            <a:p>
              <a:endParaRPr lang="en-US"/>
            </a:p>
          </p:txBody>
        </p:sp>
        <p:sp>
          <p:nvSpPr>
            <p:cNvPr id="106514" name="Rectangle 18"/>
            <p:cNvSpPr>
              <a:spLocks noChangeArrowheads="1"/>
            </p:cNvSpPr>
            <p:nvPr/>
          </p:nvSpPr>
          <p:spPr bwMode="auto">
            <a:xfrm>
              <a:off x="892" y="1237"/>
              <a:ext cx="586"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6515" name="Rectangle 19"/>
            <p:cNvSpPr>
              <a:spLocks noChangeArrowheads="1"/>
            </p:cNvSpPr>
            <p:nvPr/>
          </p:nvSpPr>
          <p:spPr bwMode="auto">
            <a:xfrm>
              <a:off x="892" y="1237"/>
              <a:ext cx="586"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6516" name="Rectangle 20"/>
            <p:cNvSpPr>
              <a:spLocks noChangeArrowheads="1"/>
            </p:cNvSpPr>
            <p:nvPr/>
          </p:nvSpPr>
          <p:spPr bwMode="auto">
            <a:xfrm>
              <a:off x="4339" y="1237"/>
              <a:ext cx="529"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6517" name="Rectangle 21"/>
            <p:cNvSpPr>
              <a:spLocks noChangeArrowheads="1"/>
            </p:cNvSpPr>
            <p:nvPr/>
          </p:nvSpPr>
          <p:spPr bwMode="auto">
            <a:xfrm>
              <a:off x="4339" y="1237"/>
              <a:ext cx="529"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6518" name="Rectangle 22"/>
            <p:cNvSpPr>
              <a:spLocks noChangeArrowheads="1"/>
            </p:cNvSpPr>
            <p:nvPr/>
          </p:nvSpPr>
          <p:spPr bwMode="auto">
            <a:xfrm>
              <a:off x="4396" y="1754"/>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K</a:t>
              </a:r>
              <a:endParaRPr lang="en-US" sz="2400">
                <a:latin typeface="Constantia" pitchFamily="18" charset="0"/>
              </a:endParaRPr>
            </a:p>
          </p:txBody>
        </p:sp>
        <p:sp>
          <p:nvSpPr>
            <p:cNvPr id="106519" name="Rectangle 23"/>
            <p:cNvSpPr>
              <a:spLocks noChangeArrowheads="1"/>
            </p:cNvSpPr>
            <p:nvPr/>
          </p:nvSpPr>
          <p:spPr bwMode="auto">
            <a:xfrm>
              <a:off x="4465" y="1754"/>
              <a:ext cx="4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a:t>
              </a:r>
              <a:endParaRPr lang="en-US" sz="2400">
                <a:latin typeface="Constantia" pitchFamily="18" charset="0"/>
              </a:endParaRPr>
            </a:p>
          </p:txBody>
        </p:sp>
        <p:sp>
          <p:nvSpPr>
            <p:cNvPr id="106520" name="Rectangle 24"/>
            <p:cNvSpPr>
              <a:spLocks noChangeArrowheads="1"/>
            </p:cNvSpPr>
            <p:nvPr/>
          </p:nvSpPr>
          <p:spPr bwMode="auto">
            <a:xfrm>
              <a:off x="4511" y="1754"/>
              <a:ext cx="28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yboard</a:t>
              </a:r>
              <a:endParaRPr lang="en-US" sz="2400">
                <a:latin typeface="Constantia" pitchFamily="18" charset="0"/>
              </a:endParaRPr>
            </a:p>
          </p:txBody>
        </p:sp>
        <p:sp>
          <p:nvSpPr>
            <p:cNvPr id="106521" name="Rectangle 25"/>
            <p:cNvSpPr>
              <a:spLocks noChangeArrowheads="1"/>
            </p:cNvSpPr>
            <p:nvPr/>
          </p:nvSpPr>
          <p:spPr bwMode="auto">
            <a:xfrm>
              <a:off x="4419" y="1892"/>
              <a:ext cx="357"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switches</a:t>
              </a:r>
              <a:endParaRPr lang="en-US" sz="2400">
                <a:latin typeface="Constantia" pitchFamily="18" charset="0"/>
              </a:endParaRPr>
            </a:p>
          </p:txBody>
        </p:sp>
        <p:sp>
          <p:nvSpPr>
            <p:cNvPr id="106522" name="Rectangle 26"/>
            <p:cNvSpPr>
              <a:spLocks noChangeArrowheads="1"/>
            </p:cNvSpPr>
            <p:nvPr/>
          </p:nvSpPr>
          <p:spPr bwMode="auto">
            <a:xfrm>
              <a:off x="3385" y="1237"/>
              <a:ext cx="609"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6523" name="Rectangle 27"/>
            <p:cNvSpPr>
              <a:spLocks noChangeArrowheads="1"/>
            </p:cNvSpPr>
            <p:nvPr/>
          </p:nvSpPr>
          <p:spPr bwMode="auto">
            <a:xfrm>
              <a:off x="3385" y="1237"/>
              <a:ext cx="609"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6524" name="Rectangle 28"/>
            <p:cNvSpPr>
              <a:spLocks noChangeArrowheads="1"/>
            </p:cNvSpPr>
            <p:nvPr/>
          </p:nvSpPr>
          <p:spPr bwMode="auto">
            <a:xfrm>
              <a:off x="3523" y="1617"/>
              <a:ext cx="347"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Encoder</a:t>
              </a:r>
              <a:endParaRPr lang="en-US" sz="2400">
                <a:latin typeface="Constantia" pitchFamily="18" charset="0"/>
              </a:endParaRPr>
            </a:p>
          </p:txBody>
        </p:sp>
        <p:sp>
          <p:nvSpPr>
            <p:cNvPr id="106525" name="Rectangle 29"/>
            <p:cNvSpPr>
              <a:spLocks noChangeArrowheads="1"/>
            </p:cNvSpPr>
            <p:nvPr/>
          </p:nvSpPr>
          <p:spPr bwMode="auto">
            <a:xfrm>
              <a:off x="3615" y="1754"/>
              <a:ext cx="15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and</a:t>
              </a:r>
              <a:endParaRPr lang="en-US" sz="2400">
                <a:latin typeface="Constantia" pitchFamily="18" charset="0"/>
              </a:endParaRPr>
            </a:p>
          </p:txBody>
        </p:sp>
        <p:sp>
          <p:nvSpPr>
            <p:cNvPr id="106526" name="Rectangle 30"/>
            <p:cNvSpPr>
              <a:spLocks noChangeArrowheads="1"/>
            </p:cNvSpPr>
            <p:nvPr/>
          </p:nvSpPr>
          <p:spPr bwMode="auto">
            <a:xfrm>
              <a:off x="3443" y="1892"/>
              <a:ext cx="48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debouncing</a:t>
              </a:r>
              <a:endParaRPr lang="en-US" sz="2400">
                <a:latin typeface="Constantia" pitchFamily="18" charset="0"/>
              </a:endParaRPr>
            </a:p>
          </p:txBody>
        </p:sp>
        <p:sp>
          <p:nvSpPr>
            <p:cNvPr id="106527" name="Rectangle 31"/>
            <p:cNvSpPr>
              <a:spLocks noChangeArrowheads="1"/>
            </p:cNvSpPr>
            <p:nvPr/>
          </p:nvSpPr>
          <p:spPr bwMode="auto">
            <a:xfrm>
              <a:off x="3558" y="2030"/>
              <a:ext cx="26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circuit</a:t>
              </a:r>
              <a:endParaRPr lang="en-US" sz="2400">
                <a:latin typeface="Constantia" pitchFamily="18" charset="0"/>
              </a:endParaRPr>
            </a:p>
          </p:txBody>
        </p:sp>
        <p:sp>
          <p:nvSpPr>
            <p:cNvPr id="106528" name="Freeform 32"/>
            <p:cNvSpPr>
              <a:spLocks/>
            </p:cNvSpPr>
            <p:nvPr/>
          </p:nvSpPr>
          <p:spPr bwMode="auto">
            <a:xfrm>
              <a:off x="1490" y="2397"/>
              <a:ext cx="69"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06529" name="Freeform 33"/>
            <p:cNvSpPr>
              <a:spLocks/>
            </p:cNvSpPr>
            <p:nvPr/>
          </p:nvSpPr>
          <p:spPr bwMode="auto">
            <a:xfrm>
              <a:off x="1490" y="2397"/>
              <a:ext cx="69" cy="35"/>
            </a:xfrm>
            <a:custGeom>
              <a:avLst/>
              <a:gdLst>
                <a:gd name="T0" fmla="*/ 69 w 69"/>
                <a:gd name="T1" fmla="*/ 0 h 35"/>
                <a:gd name="T2" fmla="*/ 0 w 69"/>
                <a:gd name="T3" fmla="*/ 12 h 35"/>
                <a:gd name="T4" fmla="*/ 69 w 69"/>
                <a:gd name="T5" fmla="*/ 35 h 35"/>
                <a:gd name="T6" fmla="*/ 69 w 69"/>
                <a:gd name="T7" fmla="*/ 12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12"/>
                  </a:lnTo>
                  <a:lnTo>
                    <a:pt x="69" y="35"/>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6530" name="Line 34"/>
            <p:cNvSpPr>
              <a:spLocks noChangeShapeType="1"/>
            </p:cNvSpPr>
            <p:nvPr/>
          </p:nvSpPr>
          <p:spPr bwMode="auto">
            <a:xfrm>
              <a:off x="1559" y="2409"/>
              <a:ext cx="574" cy="1"/>
            </a:xfrm>
            <a:prstGeom prst="line">
              <a:avLst/>
            </a:prstGeom>
            <a:noFill/>
            <a:ln w="17463">
              <a:solidFill>
                <a:srgbClr val="000000"/>
              </a:solidFill>
              <a:round/>
              <a:headEnd/>
              <a:tailEnd/>
            </a:ln>
          </p:spPr>
          <p:txBody>
            <a:bodyPr/>
            <a:lstStyle/>
            <a:p>
              <a:endParaRPr lang="en-US"/>
            </a:p>
          </p:txBody>
        </p:sp>
        <p:sp>
          <p:nvSpPr>
            <p:cNvPr id="106531" name="Freeform 35"/>
            <p:cNvSpPr>
              <a:spLocks/>
            </p:cNvSpPr>
            <p:nvPr/>
          </p:nvSpPr>
          <p:spPr bwMode="auto">
            <a:xfrm>
              <a:off x="1478" y="1306"/>
              <a:ext cx="655" cy="126"/>
            </a:xfrm>
            <a:custGeom>
              <a:avLst/>
              <a:gdLst>
                <a:gd name="T0" fmla="*/ 57 w 57"/>
                <a:gd name="T1" fmla="*/ 3 h 11"/>
                <a:gd name="T2" fmla="*/ 8 w 57"/>
                <a:gd name="T3" fmla="*/ 3 h 11"/>
                <a:gd name="T4" fmla="*/ 8 w 57"/>
                <a:gd name="T5" fmla="*/ 0 h 11"/>
                <a:gd name="T6" fmla="*/ 0 w 57"/>
                <a:gd name="T7" fmla="*/ 6 h 11"/>
                <a:gd name="T8" fmla="*/ 8 w 57"/>
                <a:gd name="T9" fmla="*/ 11 h 11"/>
                <a:gd name="T10" fmla="*/ 8 w 57"/>
                <a:gd name="T11" fmla="*/ 8 h 11"/>
                <a:gd name="T12" fmla="*/ 57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57" y="3"/>
                  </a:moveTo>
                  <a:lnTo>
                    <a:pt x="8" y="3"/>
                  </a:lnTo>
                  <a:lnTo>
                    <a:pt x="8" y="0"/>
                  </a:lnTo>
                  <a:lnTo>
                    <a:pt x="0" y="6"/>
                  </a:lnTo>
                  <a:lnTo>
                    <a:pt x="8" y="11"/>
                  </a:lnTo>
                  <a:lnTo>
                    <a:pt x="8" y="8"/>
                  </a:lnTo>
                  <a:lnTo>
                    <a:pt x="57" y="8"/>
                  </a:lnTo>
                </a:path>
              </a:pathLst>
            </a:custGeom>
            <a:noFill/>
            <a:ln w="17463">
              <a:solidFill>
                <a:srgbClr val="000000"/>
              </a:solidFill>
              <a:prstDash val="solid"/>
              <a:round/>
              <a:headEnd/>
              <a:tailEnd/>
            </a:ln>
          </p:spPr>
          <p:txBody>
            <a:bodyPr/>
            <a:lstStyle/>
            <a:p>
              <a:endParaRPr lang="en-US"/>
            </a:p>
          </p:txBody>
        </p:sp>
        <p:sp>
          <p:nvSpPr>
            <p:cNvPr id="106532" name="Rectangle 36"/>
            <p:cNvSpPr>
              <a:spLocks noChangeArrowheads="1"/>
            </p:cNvSpPr>
            <p:nvPr/>
          </p:nvSpPr>
          <p:spPr bwMode="auto">
            <a:xfrm>
              <a:off x="2133" y="1237"/>
              <a:ext cx="770" cy="1321"/>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6533" name="Rectangle 37"/>
            <p:cNvSpPr>
              <a:spLocks noChangeArrowheads="1"/>
            </p:cNvSpPr>
            <p:nvPr/>
          </p:nvSpPr>
          <p:spPr bwMode="auto">
            <a:xfrm>
              <a:off x="2133" y="1237"/>
              <a:ext cx="770" cy="1321"/>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6534" name="Rectangle 38"/>
            <p:cNvSpPr>
              <a:spLocks noChangeArrowheads="1"/>
            </p:cNvSpPr>
            <p:nvPr/>
          </p:nvSpPr>
          <p:spPr bwMode="auto">
            <a:xfrm>
              <a:off x="2237" y="1306"/>
              <a:ext cx="574" cy="78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6535" name="Rectangle 39"/>
            <p:cNvSpPr>
              <a:spLocks noChangeArrowheads="1"/>
            </p:cNvSpPr>
            <p:nvPr/>
          </p:nvSpPr>
          <p:spPr bwMode="auto">
            <a:xfrm>
              <a:off x="2237" y="1306"/>
              <a:ext cx="574" cy="781"/>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6536" name="Freeform 40"/>
            <p:cNvSpPr>
              <a:spLocks/>
            </p:cNvSpPr>
            <p:nvPr/>
          </p:nvSpPr>
          <p:spPr bwMode="auto">
            <a:xfrm>
              <a:off x="4017" y="1432"/>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06537" name="Freeform 41"/>
            <p:cNvSpPr>
              <a:spLocks/>
            </p:cNvSpPr>
            <p:nvPr/>
          </p:nvSpPr>
          <p:spPr bwMode="auto">
            <a:xfrm>
              <a:off x="4017" y="1432"/>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6538" name="Line 42"/>
            <p:cNvSpPr>
              <a:spLocks noChangeShapeType="1"/>
            </p:cNvSpPr>
            <p:nvPr/>
          </p:nvSpPr>
          <p:spPr bwMode="auto">
            <a:xfrm>
              <a:off x="4086" y="1444"/>
              <a:ext cx="253" cy="1"/>
            </a:xfrm>
            <a:prstGeom prst="line">
              <a:avLst/>
            </a:prstGeom>
            <a:noFill/>
            <a:ln w="17463">
              <a:solidFill>
                <a:srgbClr val="000000"/>
              </a:solidFill>
              <a:round/>
              <a:headEnd/>
              <a:tailEnd/>
            </a:ln>
          </p:spPr>
          <p:txBody>
            <a:bodyPr/>
            <a:lstStyle/>
            <a:p>
              <a:endParaRPr lang="en-US"/>
            </a:p>
          </p:txBody>
        </p:sp>
        <p:sp>
          <p:nvSpPr>
            <p:cNvPr id="106539" name="Freeform 43"/>
            <p:cNvSpPr>
              <a:spLocks/>
            </p:cNvSpPr>
            <p:nvPr/>
          </p:nvSpPr>
          <p:spPr bwMode="auto">
            <a:xfrm>
              <a:off x="4017" y="1685"/>
              <a:ext cx="69" cy="35"/>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p:spPr>
          <p:txBody>
            <a:bodyPr/>
            <a:lstStyle/>
            <a:p>
              <a:endParaRPr lang="en-US"/>
            </a:p>
          </p:txBody>
        </p:sp>
        <p:sp>
          <p:nvSpPr>
            <p:cNvPr id="106540" name="Freeform 44"/>
            <p:cNvSpPr>
              <a:spLocks/>
            </p:cNvSpPr>
            <p:nvPr/>
          </p:nvSpPr>
          <p:spPr bwMode="auto">
            <a:xfrm>
              <a:off x="4017" y="1685"/>
              <a:ext cx="69" cy="35"/>
            </a:xfrm>
            <a:custGeom>
              <a:avLst/>
              <a:gdLst>
                <a:gd name="T0" fmla="*/ 69 w 69"/>
                <a:gd name="T1" fmla="*/ 0 h 35"/>
                <a:gd name="T2" fmla="*/ 0 w 69"/>
                <a:gd name="T3" fmla="*/ 23 h 35"/>
                <a:gd name="T4" fmla="*/ 69 w 69"/>
                <a:gd name="T5" fmla="*/ 35 h 35"/>
                <a:gd name="T6" fmla="*/ 69 w 69"/>
                <a:gd name="T7" fmla="*/ 23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23"/>
                  </a:lnTo>
                  <a:lnTo>
                    <a:pt x="69" y="35"/>
                  </a:lnTo>
                  <a:lnTo>
                    <a:pt x="69" y="23"/>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6541" name="Line 45"/>
            <p:cNvSpPr>
              <a:spLocks noChangeShapeType="1"/>
            </p:cNvSpPr>
            <p:nvPr/>
          </p:nvSpPr>
          <p:spPr bwMode="auto">
            <a:xfrm>
              <a:off x="4086" y="1708"/>
              <a:ext cx="253" cy="1"/>
            </a:xfrm>
            <a:prstGeom prst="line">
              <a:avLst/>
            </a:prstGeom>
            <a:noFill/>
            <a:ln w="17463">
              <a:solidFill>
                <a:srgbClr val="000000"/>
              </a:solidFill>
              <a:round/>
              <a:headEnd/>
              <a:tailEnd/>
            </a:ln>
          </p:spPr>
          <p:txBody>
            <a:bodyPr/>
            <a:lstStyle/>
            <a:p>
              <a:endParaRPr lang="en-US"/>
            </a:p>
          </p:txBody>
        </p:sp>
        <p:sp>
          <p:nvSpPr>
            <p:cNvPr id="106542" name="Freeform 46"/>
            <p:cNvSpPr>
              <a:spLocks/>
            </p:cNvSpPr>
            <p:nvPr/>
          </p:nvSpPr>
          <p:spPr bwMode="auto">
            <a:xfrm>
              <a:off x="4017" y="2340"/>
              <a:ext cx="69" cy="3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06543" name="Freeform 47"/>
            <p:cNvSpPr>
              <a:spLocks/>
            </p:cNvSpPr>
            <p:nvPr/>
          </p:nvSpPr>
          <p:spPr bwMode="auto">
            <a:xfrm>
              <a:off x="4017" y="2340"/>
              <a:ext cx="69" cy="34"/>
            </a:xfrm>
            <a:custGeom>
              <a:avLst/>
              <a:gdLst>
                <a:gd name="T0" fmla="*/ 69 w 69"/>
                <a:gd name="T1" fmla="*/ 0 h 34"/>
                <a:gd name="T2" fmla="*/ 0 w 69"/>
                <a:gd name="T3" fmla="*/ 11 h 34"/>
                <a:gd name="T4" fmla="*/ 69 w 69"/>
                <a:gd name="T5" fmla="*/ 34 h 34"/>
                <a:gd name="T6" fmla="*/ 69 w 69"/>
                <a:gd name="T7" fmla="*/ 11 h 34"/>
                <a:gd name="T8" fmla="*/ 69 w 69"/>
                <a:gd name="T9" fmla="*/ 0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9" y="0"/>
                  </a:moveTo>
                  <a:lnTo>
                    <a:pt x="0" y="11"/>
                  </a:lnTo>
                  <a:lnTo>
                    <a:pt x="69" y="34"/>
                  </a:lnTo>
                  <a:lnTo>
                    <a:pt x="69" y="11"/>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6544" name="Line 48"/>
            <p:cNvSpPr>
              <a:spLocks noChangeShapeType="1"/>
            </p:cNvSpPr>
            <p:nvPr/>
          </p:nvSpPr>
          <p:spPr bwMode="auto">
            <a:xfrm>
              <a:off x="4086" y="2351"/>
              <a:ext cx="253" cy="1"/>
            </a:xfrm>
            <a:prstGeom prst="line">
              <a:avLst/>
            </a:prstGeom>
            <a:noFill/>
            <a:ln w="17463">
              <a:solidFill>
                <a:srgbClr val="000000"/>
              </a:solidFill>
              <a:round/>
              <a:headEnd/>
              <a:tailEnd/>
            </a:ln>
          </p:spPr>
          <p:txBody>
            <a:bodyPr/>
            <a:lstStyle/>
            <a:p>
              <a:endParaRPr lang="en-US"/>
            </a:p>
          </p:txBody>
        </p:sp>
        <p:sp>
          <p:nvSpPr>
            <p:cNvPr id="106545" name="Rectangle 49"/>
            <p:cNvSpPr>
              <a:spLocks noChangeArrowheads="1"/>
            </p:cNvSpPr>
            <p:nvPr/>
          </p:nvSpPr>
          <p:spPr bwMode="auto">
            <a:xfrm>
              <a:off x="2512" y="1823"/>
              <a:ext cx="16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SIN</a:t>
              </a:r>
              <a:endParaRPr lang="en-US" sz="2400">
                <a:latin typeface="Constantia" pitchFamily="18" charset="0"/>
              </a:endParaRPr>
            </a:p>
          </p:txBody>
        </p:sp>
        <p:sp>
          <p:nvSpPr>
            <p:cNvPr id="106546" name="Rectangle 50"/>
            <p:cNvSpPr>
              <a:spLocks noChangeArrowheads="1"/>
            </p:cNvSpPr>
            <p:nvPr/>
          </p:nvSpPr>
          <p:spPr bwMode="auto">
            <a:xfrm>
              <a:off x="2409" y="2168"/>
              <a:ext cx="22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Input</a:t>
              </a:r>
              <a:endParaRPr lang="en-US" sz="2400">
                <a:latin typeface="Constantia" pitchFamily="18" charset="0"/>
              </a:endParaRPr>
            </a:p>
          </p:txBody>
        </p:sp>
        <p:sp>
          <p:nvSpPr>
            <p:cNvPr id="106547" name="Rectangle 51"/>
            <p:cNvSpPr>
              <a:spLocks noChangeArrowheads="1"/>
            </p:cNvSpPr>
            <p:nvPr/>
          </p:nvSpPr>
          <p:spPr bwMode="auto">
            <a:xfrm>
              <a:off x="2340" y="2306"/>
              <a:ext cx="22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interf</a:t>
              </a:r>
              <a:endParaRPr lang="en-US" sz="2400">
                <a:latin typeface="Constantia" pitchFamily="18" charset="0"/>
              </a:endParaRPr>
            </a:p>
          </p:txBody>
        </p:sp>
        <p:sp>
          <p:nvSpPr>
            <p:cNvPr id="106548" name="Rectangle 52"/>
            <p:cNvSpPr>
              <a:spLocks noChangeArrowheads="1"/>
            </p:cNvSpPr>
            <p:nvPr/>
          </p:nvSpPr>
          <p:spPr bwMode="auto">
            <a:xfrm>
              <a:off x="2558" y="2306"/>
              <a:ext cx="13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ace</a:t>
              </a:r>
              <a:endParaRPr lang="en-US" sz="2400">
                <a:latin typeface="Constantia" pitchFamily="18" charset="0"/>
              </a:endParaRPr>
            </a:p>
          </p:txBody>
        </p:sp>
        <p:sp>
          <p:nvSpPr>
            <p:cNvPr id="106549" name="Rectangle 53"/>
            <p:cNvSpPr>
              <a:spLocks noChangeArrowheads="1"/>
            </p:cNvSpPr>
            <p:nvPr/>
          </p:nvSpPr>
          <p:spPr bwMode="auto">
            <a:xfrm>
              <a:off x="1708" y="1191"/>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Data</a:t>
              </a:r>
              <a:endParaRPr lang="en-US" sz="2400">
                <a:latin typeface="Constantia" pitchFamily="18" charset="0"/>
              </a:endParaRPr>
            </a:p>
          </p:txBody>
        </p:sp>
        <p:sp>
          <p:nvSpPr>
            <p:cNvPr id="106550" name="Rectangle 54"/>
            <p:cNvSpPr>
              <a:spLocks noChangeArrowheads="1"/>
            </p:cNvSpPr>
            <p:nvPr/>
          </p:nvSpPr>
          <p:spPr bwMode="auto">
            <a:xfrm>
              <a:off x="1639" y="1444"/>
              <a:ext cx="34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Address</a:t>
              </a:r>
              <a:endParaRPr lang="en-US" sz="2400">
                <a:latin typeface="Constantia" pitchFamily="18" charset="0"/>
              </a:endParaRPr>
            </a:p>
          </p:txBody>
        </p:sp>
        <p:sp>
          <p:nvSpPr>
            <p:cNvPr id="106551" name="Rectangle 55"/>
            <p:cNvSpPr>
              <a:spLocks noChangeArrowheads="1"/>
            </p:cNvSpPr>
            <p:nvPr/>
          </p:nvSpPr>
          <p:spPr bwMode="auto">
            <a:xfrm>
              <a:off x="1674" y="1766"/>
              <a:ext cx="6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106552" name="Rectangle 56"/>
            <p:cNvSpPr>
              <a:spLocks noChangeArrowheads="1"/>
            </p:cNvSpPr>
            <p:nvPr/>
          </p:nvSpPr>
          <p:spPr bwMode="auto">
            <a:xfrm>
              <a:off x="1766" y="1766"/>
              <a:ext cx="2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t>
              </a:r>
              <a:endParaRPr lang="en-US" sz="2400">
                <a:latin typeface="Constantia" pitchFamily="18" charset="0"/>
              </a:endParaRPr>
            </a:p>
          </p:txBody>
        </p:sp>
        <p:sp>
          <p:nvSpPr>
            <p:cNvPr id="106553" name="Rectangle 57"/>
            <p:cNvSpPr>
              <a:spLocks noChangeArrowheads="1"/>
            </p:cNvSpPr>
            <p:nvPr/>
          </p:nvSpPr>
          <p:spPr bwMode="auto">
            <a:xfrm>
              <a:off x="1536" y="2007"/>
              <a:ext cx="28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Master</a:t>
              </a:r>
              <a:endParaRPr lang="en-US" sz="2400">
                <a:latin typeface="Constantia" pitchFamily="18" charset="0"/>
              </a:endParaRPr>
            </a:p>
          </p:txBody>
        </p:sp>
        <p:sp>
          <p:nvSpPr>
            <p:cNvPr id="106554" name="Rectangle 58"/>
            <p:cNvSpPr>
              <a:spLocks noChangeArrowheads="1"/>
            </p:cNvSpPr>
            <p:nvPr/>
          </p:nvSpPr>
          <p:spPr bwMode="auto">
            <a:xfrm>
              <a:off x="1812" y="2007"/>
              <a:ext cx="26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-ready</a:t>
              </a:r>
              <a:endParaRPr lang="en-US" sz="2400">
                <a:latin typeface="Constantia" pitchFamily="18" charset="0"/>
              </a:endParaRPr>
            </a:p>
          </p:txBody>
        </p:sp>
        <p:sp>
          <p:nvSpPr>
            <p:cNvPr id="106555" name="Rectangle 59"/>
            <p:cNvSpPr>
              <a:spLocks noChangeArrowheads="1"/>
            </p:cNvSpPr>
            <p:nvPr/>
          </p:nvSpPr>
          <p:spPr bwMode="auto">
            <a:xfrm>
              <a:off x="1559" y="2248"/>
              <a:ext cx="133"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Sla</a:t>
              </a:r>
              <a:endParaRPr lang="en-US" sz="2400">
                <a:latin typeface="Constantia" pitchFamily="18" charset="0"/>
              </a:endParaRPr>
            </a:p>
          </p:txBody>
        </p:sp>
        <p:sp>
          <p:nvSpPr>
            <p:cNvPr id="106556" name="Rectangle 60"/>
            <p:cNvSpPr>
              <a:spLocks noChangeArrowheads="1"/>
            </p:cNvSpPr>
            <p:nvPr/>
          </p:nvSpPr>
          <p:spPr bwMode="auto">
            <a:xfrm>
              <a:off x="1685" y="2248"/>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v</a:t>
              </a:r>
              <a:endParaRPr lang="en-US" sz="2400">
                <a:latin typeface="Constantia" pitchFamily="18" charset="0"/>
              </a:endParaRPr>
            </a:p>
          </p:txBody>
        </p:sp>
        <p:sp>
          <p:nvSpPr>
            <p:cNvPr id="106557" name="Rectangle 61"/>
            <p:cNvSpPr>
              <a:spLocks noChangeArrowheads="1"/>
            </p:cNvSpPr>
            <p:nvPr/>
          </p:nvSpPr>
          <p:spPr bwMode="auto">
            <a:xfrm>
              <a:off x="1743" y="2248"/>
              <a:ext cx="31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e-ready</a:t>
              </a:r>
              <a:endParaRPr lang="en-US" sz="2400">
                <a:latin typeface="Constantia" pitchFamily="18" charset="0"/>
              </a:endParaRPr>
            </a:p>
          </p:txBody>
        </p:sp>
        <p:sp>
          <p:nvSpPr>
            <p:cNvPr id="106558" name="Rectangle 62"/>
            <p:cNvSpPr>
              <a:spLocks noChangeArrowheads="1"/>
            </p:cNvSpPr>
            <p:nvPr/>
          </p:nvSpPr>
          <p:spPr bwMode="auto">
            <a:xfrm>
              <a:off x="1812" y="1766"/>
              <a:ext cx="9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W</a:t>
              </a:r>
              <a:endParaRPr lang="en-US" sz="2400">
                <a:latin typeface="Constantia" pitchFamily="18" charset="0"/>
              </a:endParaRPr>
            </a:p>
          </p:txBody>
        </p:sp>
        <p:sp>
          <p:nvSpPr>
            <p:cNvPr id="106559" name="Line 63"/>
            <p:cNvSpPr>
              <a:spLocks noChangeShapeType="1"/>
            </p:cNvSpPr>
            <p:nvPr/>
          </p:nvSpPr>
          <p:spPr bwMode="auto">
            <a:xfrm flipH="1">
              <a:off x="1823" y="1733"/>
              <a:ext cx="69" cy="1"/>
            </a:xfrm>
            <a:prstGeom prst="line">
              <a:avLst/>
            </a:prstGeom>
            <a:noFill/>
            <a:ln w="17463">
              <a:solidFill>
                <a:srgbClr val="000000"/>
              </a:solidFill>
              <a:round/>
              <a:headEnd/>
              <a:tailEnd/>
            </a:ln>
          </p:spPr>
          <p:txBody>
            <a:bodyPr/>
            <a:lstStyle/>
            <a:p>
              <a:endParaRPr lang="en-US"/>
            </a:p>
          </p:txBody>
        </p:sp>
        <p:sp>
          <p:nvSpPr>
            <p:cNvPr id="106560" name="Rectangle 64"/>
            <p:cNvSpPr>
              <a:spLocks noChangeArrowheads="1"/>
            </p:cNvSpPr>
            <p:nvPr/>
          </p:nvSpPr>
          <p:spPr bwMode="auto">
            <a:xfrm>
              <a:off x="2294" y="1823"/>
              <a:ext cx="126" cy="138"/>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6561" name="Rectangle 65"/>
            <p:cNvSpPr>
              <a:spLocks noChangeArrowheads="1"/>
            </p:cNvSpPr>
            <p:nvPr/>
          </p:nvSpPr>
          <p:spPr bwMode="auto">
            <a:xfrm>
              <a:off x="2294" y="1823"/>
              <a:ext cx="126" cy="138"/>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6562" name="Rectangle 66"/>
            <p:cNvSpPr>
              <a:spLocks noChangeArrowheads="1"/>
            </p:cNvSpPr>
            <p:nvPr/>
          </p:nvSpPr>
          <p:spPr bwMode="auto">
            <a:xfrm>
              <a:off x="2294" y="1432"/>
              <a:ext cx="448" cy="265"/>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6563" name="Rectangle 67"/>
            <p:cNvSpPr>
              <a:spLocks noChangeArrowheads="1"/>
            </p:cNvSpPr>
            <p:nvPr/>
          </p:nvSpPr>
          <p:spPr bwMode="auto">
            <a:xfrm>
              <a:off x="2294" y="1432"/>
              <a:ext cx="448" cy="265"/>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6564" name="Rectangle 68"/>
            <p:cNvSpPr>
              <a:spLocks noChangeArrowheads="1"/>
            </p:cNvSpPr>
            <p:nvPr/>
          </p:nvSpPr>
          <p:spPr bwMode="auto">
            <a:xfrm>
              <a:off x="2340" y="1502"/>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
              </a:r>
              <a:endParaRPr lang="en-US" sz="2400">
                <a:latin typeface="Constantia" pitchFamily="18" charset="0"/>
              </a:endParaRPr>
            </a:p>
          </p:txBody>
        </p:sp>
        <p:sp>
          <p:nvSpPr>
            <p:cNvPr id="106565" name="Rectangle 69"/>
            <p:cNvSpPr>
              <a:spLocks noChangeArrowheads="1"/>
            </p:cNvSpPr>
            <p:nvPr/>
          </p:nvSpPr>
          <p:spPr bwMode="auto">
            <a:xfrm>
              <a:off x="2409" y="1502"/>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a:t>
              </a:r>
              <a:endParaRPr lang="en-US" sz="2400">
                <a:latin typeface="Constantia" pitchFamily="18" charset="0"/>
              </a:endParaRPr>
            </a:p>
          </p:txBody>
        </p:sp>
        <p:sp>
          <p:nvSpPr>
            <p:cNvPr id="106566" name="Rectangle 70"/>
            <p:cNvSpPr>
              <a:spLocks noChangeArrowheads="1"/>
            </p:cNvSpPr>
            <p:nvPr/>
          </p:nvSpPr>
          <p:spPr bwMode="auto">
            <a:xfrm>
              <a:off x="2466" y="1502"/>
              <a:ext cx="6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106567" name="Rectangle 71"/>
            <p:cNvSpPr>
              <a:spLocks noChangeArrowheads="1"/>
            </p:cNvSpPr>
            <p:nvPr/>
          </p:nvSpPr>
          <p:spPr bwMode="auto">
            <a:xfrm>
              <a:off x="2524" y="1502"/>
              <a:ext cx="18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AIN</a:t>
              </a:r>
              <a:endParaRPr lang="en-US" sz="2400">
                <a:latin typeface="Constantia" pitchFamily="18" charset="0"/>
              </a:endParaRPr>
            </a:p>
          </p:txBody>
        </p:sp>
        <p:sp>
          <p:nvSpPr>
            <p:cNvPr id="106568" name="Freeform 72"/>
            <p:cNvSpPr>
              <a:spLocks/>
            </p:cNvSpPr>
            <p:nvPr/>
          </p:nvSpPr>
          <p:spPr bwMode="auto">
            <a:xfrm>
              <a:off x="4155" y="1915"/>
              <a:ext cx="23" cy="23"/>
            </a:xfrm>
            <a:custGeom>
              <a:avLst/>
              <a:gdLst>
                <a:gd name="T0" fmla="*/ 12 w 23"/>
                <a:gd name="T1" fmla="*/ 11 h 23"/>
                <a:gd name="T2" fmla="*/ 12 w 23"/>
                <a:gd name="T3" fmla="*/ 0 h 23"/>
                <a:gd name="T4" fmla="*/ 0 w 23"/>
                <a:gd name="T5" fmla="*/ 0 h 23"/>
                <a:gd name="T6" fmla="*/ 0 w 23"/>
                <a:gd name="T7" fmla="*/ 11 h 23"/>
                <a:gd name="T8" fmla="*/ 0 w 23"/>
                <a:gd name="T9" fmla="*/ 23 h 23"/>
                <a:gd name="T10" fmla="*/ 12 w 23"/>
                <a:gd name="T11" fmla="*/ 23 h 23"/>
                <a:gd name="T12" fmla="*/ 23 w 23"/>
                <a:gd name="T13" fmla="*/ 23 h 23"/>
                <a:gd name="T14" fmla="*/ 23 w 23"/>
                <a:gd name="T15" fmla="*/ 11 h 23"/>
                <a:gd name="T16" fmla="*/ 23 w 23"/>
                <a:gd name="T17" fmla="*/ 0 h 23"/>
                <a:gd name="T18" fmla="*/ 12 w 23"/>
                <a:gd name="T19" fmla="*/ 0 h 23"/>
                <a:gd name="T20" fmla="*/ 12 w 23"/>
                <a:gd name="T21" fmla="*/ 11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1"/>
                  </a:moveTo>
                  <a:lnTo>
                    <a:pt x="12" y="0"/>
                  </a:lnTo>
                  <a:lnTo>
                    <a:pt x="0" y="0"/>
                  </a:lnTo>
                  <a:lnTo>
                    <a:pt x="0" y="11"/>
                  </a:lnTo>
                  <a:lnTo>
                    <a:pt x="0" y="23"/>
                  </a:lnTo>
                  <a:lnTo>
                    <a:pt x="12" y="23"/>
                  </a:lnTo>
                  <a:lnTo>
                    <a:pt x="23" y="23"/>
                  </a:lnTo>
                  <a:lnTo>
                    <a:pt x="23" y="11"/>
                  </a:lnTo>
                  <a:lnTo>
                    <a:pt x="23" y="0"/>
                  </a:lnTo>
                  <a:lnTo>
                    <a:pt x="12" y="0"/>
                  </a:lnTo>
                  <a:lnTo>
                    <a:pt x="12" y="11"/>
                  </a:lnTo>
                  <a:close/>
                </a:path>
              </a:pathLst>
            </a:custGeom>
            <a:solidFill>
              <a:srgbClr val="000000"/>
            </a:solidFill>
            <a:ln w="0">
              <a:solidFill>
                <a:srgbClr val="000000"/>
              </a:solidFill>
              <a:prstDash val="solid"/>
              <a:round/>
              <a:headEnd/>
              <a:tailEnd/>
            </a:ln>
          </p:spPr>
          <p:txBody>
            <a:bodyPr/>
            <a:lstStyle/>
            <a:p>
              <a:endParaRPr lang="en-US"/>
            </a:p>
          </p:txBody>
        </p:sp>
        <p:sp>
          <p:nvSpPr>
            <p:cNvPr id="106569" name="Freeform 73"/>
            <p:cNvSpPr>
              <a:spLocks/>
            </p:cNvSpPr>
            <p:nvPr/>
          </p:nvSpPr>
          <p:spPr bwMode="auto">
            <a:xfrm>
              <a:off x="4167" y="1926"/>
              <a:ext cx="11" cy="1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6570" name="Freeform 74"/>
            <p:cNvSpPr>
              <a:spLocks/>
            </p:cNvSpPr>
            <p:nvPr/>
          </p:nvSpPr>
          <p:spPr bwMode="auto">
            <a:xfrm>
              <a:off x="4155" y="2018"/>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US"/>
            </a:p>
          </p:txBody>
        </p:sp>
        <p:sp>
          <p:nvSpPr>
            <p:cNvPr id="106571" name="Freeform 75"/>
            <p:cNvSpPr>
              <a:spLocks/>
            </p:cNvSpPr>
            <p:nvPr/>
          </p:nvSpPr>
          <p:spPr bwMode="auto">
            <a:xfrm>
              <a:off x="4167" y="2030"/>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6572" name="Freeform 76"/>
            <p:cNvSpPr>
              <a:spLocks/>
            </p:cNvSpPr>
            <p:nvPr/>
          </p:nvSpPr>
          <p:spPr bwMode="auto">
            <a:xfrm>
              <a:off x="4155" y="2133"/>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US"/>
            </a:p>
          </p:txBody>
        </p:sp>
        <p:sp>
          <p:nvSpPr>
            <p:cNvPr id="106573" name="Freeform 77"/>
            <p:cNvSpPr>
              <a:spLocks/>
            </p:cNvSpPr>
            <p:nvPr/>
          </p:nvSpPr>
          <p:spPr bwMode="auto">
            <a:xfrm>
              <a:off x="4167" y="2145"/>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6574" name="Rectangle 78"/>
            <p:cNvSpPr>
              <a:spLocks noChangeArrowheads="1"/>
            </p:cNvSpPr>
            <p:nvPr/>
          </p:nvSpPr>
          <p:spPr bwMode="auto">
            <a:xfrm>
              <a:off x="984" y="1835"/>
              <a:ext cx="40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Processor</a:t>
              </a:r>
              <a:endParaRPr lang="en-US" sz="2400">
                <a:latin typeface="Constantia" pitchFamily="18" charset="0"/>
              </a:endParaRPr>
            </a:p>
          </p:txBody>
        </p:sp>
      </p:grpSp>
      <p:sp>
        <p:nvSpPr>
          <p:cNvPr id="106499" name="Text Box 79"/>
          <p:cNvSpPr txBox="1">
            <a:spLocks noChangeArrowheads="1"/>
          </p:cNvSpPr>
          <p:nvPr/>
        </p:nvSpPr>
        <p:spPr bwMode="auto">
          <a:xfrm>
            <a:off x="766763" y="3790950"/>
            <a:ext cx="7394575" cy="2563813"/>
          </a:xfrm>
          <a:prstGeom prst="rect">
            <a:avLst/>
          </a:prstGeom>
          <a:noFill/>
          <a:ln w="12700">
            <a:noFill/>
            <a:miter lim="800000"/>
            <a:headEnd/>
            <a:tailEnd/>
          </a:ln>
        </p:spPr>
        <p:txBody>
          <a:bodyPr wrap="none">
            <a:spAutoFit/>
          </a:bodyPr>
          <a:lstStyle/>
          <a:p>
            <a:pPr>
              <a:buFontTx/>
              <a:buChar char="•"/>
            </a:pPr>
            <a:r>
              <a:rPr lang="en-US" i="1">
                <a:solidFill>
                  <a:schemeClr val="accent2"/>
                </a:solidFill>
                <a:latin typeface="Constantia" pitchFamily="18" charset="0"/>
              </a:rPr>
              <a:t>Keyboard is connected to a processor using a parallel port. </a:t>
            </a:r>
          </a:p>
          <a:p>
            <a:pPr>
              <a:buFontTx/>
              <a:buChar char="•"/>
            </a:pPr>
            <a:r>
              <a:rPr lang="en-US" i="1">
                <a:solidFill>
                  <a:schemeClr val="accent2"/>
                </a:solidFill>
                <a:latin typeface="Constantia" pitchFamily="18" charset="0"/>
              </a:rPr>
              <a:t>Processor is 32-bits and uses memory-mapped I/O and the asynchronous bus </a:t>
            </a:r>
          </a:p>
          <a:p>
            <a:r>
              <a:rPr lang="en-US" i="1">
                <a:solidFill>
                  <a:schemeClr val="accent2"/>
                </a:solidFill>
                <a:latin typeface="Constantia" pitchFamily="18" charset="0"/>
              </a:rPr>
              <a:t> protocol. </a:t>
            </a:r>
          </a:p>
          <a:p>
            <a:pPr>
              <a:buFontTx/>
              <a:buChar char="•"/>
            </a:pPr>
            <a:r>
              <a:rPr lang="en-US" i="1">
                <a:solidFill>
                  <a:schemeClr val="accent2"/>
                </a:solidFill>
                <a:latin typeface="Constantia" pitchFamily="18" charset="0"/>
              </a:rPr>
              <a:t>On the processor side of the interface we have:</a:t>
            </a:r>
          </a:p>
          <a:p>
            <a:r>
              <a:rPr lang="en-US" i="1">
                <a:solidFill>
                  <a:schemeClr val="accent2"/>
                </a:solidFill>
                <a:latin typeface="Constantia" pitchFamily="18" charset="0"/>
              </a:rPr>
              <a:t>        - Data lines.</a:t>
            </a:r>
          </a:p>
          <a:p>
            <a:r>
              <a:rPr lang="en-US" i="1">
                <a:solidFill>
                  <a:schemeClr val="accent2"/>
                </a:solidFill>
                <a:latin typeface="Constantia" pitchFamily="18" charset="0"/>
              </a:rPr>
              <a:t>        - Address lines </a:t>
            </a:r>
          </a:p>
          <a:p>
            <a:r>
              <a:rPr lang="en-US" i="1">
                <a:solidFill>
                  <a:schemeClr val="accent2"/>
                </a:solidFill>
                <a:latin typeface="Constantia" pitchFamily="18" charset="0"/>
              </a:rPr>
              <a:t>        - Control or R/W line.</a:t>
            </a:r>
          </a:p>
          <a:p>
            <a:r>
              <a:rPr lang="en-US" i="1">
                <a:solidFill>
                  <a:schemeClr val="accent2"/>
                </a:solidFill>
                <a:latin typeface="Constantia" pitchFamily="18" charset="0"/>
              </a:rPr>
              <a:t>        - Master-ready signal and </a:t>
            </a:r>
          </a:p>
          <a:p>
            <a:r>
              <a:rPr lang="en-US" i="1">
                <a:solidFill>
                  <a:schemeClr val="accent2"/>
                </a:solidFill>
                <a:latin typeface="Constantia" pitchFamily="18" charset="0"/>
              </a:rPr>
              <a:t>        - Slave-ready signal.</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685800" y="457200"/>
            <a:ext cx="6553200" cy="838200"/>
          </a:xfrm>
        </p:spPr>
        <p:txBody>
          <a:bodyPr/>
          <a:lstStyle/>
          <a:p>
            <a:pPr fontAlgn="auto">
              <a:spcAft>
                <a:spcPts val="0"/>
              </a:spcAft>
              <a:defRPr/>
            </a:pPr>
            <a:r>
              <a:rPr lang="en-US" dirty="0"/>
              <a:t>Parallel port (contd..)</a:t>
            </a:r>
          </a:p>
        </p:txBody>
      </p:sp>
      <p:sp>
        <p:nvSpPr>
          <p:cNvPr id="107522" name="Text Box 79"/>
          <p:cNvSpPr txBox="1">
            <a:spLocks noChangeArrowheads="1"/>
          </p:cNvSpPr>
          <p:nvPr/>
        </p:nvSpPr>
        <p:spPr bwMode="auto">
          <a:xfrm>
            <a:off x="766763" y="3790950"/>
            <a:ext cx="7810500" cy="2014538"/>
          </a:xfrm>
          <a:prstGeom prst="rect">
            <a:avLst/>
          </a:prstGeom>
          <a:noFill/>
          <a:ln w="12700">
            <a:noFill/>
            <a:miter lim="800000"/>
            <a:headEnd/>
            <a:tailEnd/>
          </a:ln>
        </p:spPr>
        <p:txBody>
          <a:bodyPr wrap="none">
            <a:spAutoFit/>
          </a:bodyPr>
          <a:lstStyle/>
          <a:p>
            <a:pPr>
              <a:buFontTx/>
              <a:buChar char="•"/>
            </a:pPr>
            <a:r>
              <a:rPr lang="en-US" i="1">
                <a:solidFill>
                  <a:schemeClr val="accent2"/>
                </a:solidFill>
                <a:latin typeface="Constantia" pitchFamily="18" charset="0"/>
              </a:rPr>
              <a:t>On the keyboard side of the interface:</a:t>
            </a:r>
          </a:p>
          <a:p>
            <a:r>
              <a:rPr lang="en-US" i="1">
                <a:solidFill>
                  <a:schemeClr val="accent2"/>
                </a:solidFill>
                <a:latin typeface="Constantia" pitchFamily="18" charset="0"/>
              </a:rPr>
              <a:t>      - Encoder circuit which generates a code for the key pressed. </a:t>
            </a:r>
          </a:p>
          <a:p>
            <a:r>
              <a:rPr lang="en-US" i="1">
                <a:solidFill>
                  <a:schemeClr val="accent2"/>
                </a:solidFill>
                <a:latin typeface="Constantia" pitchFamily="18" charset="0"/>
              </a:rPr>
              <a:t>      - Debouncing circuit which eliminates the effect of a key bounce (a single key</a:t>
            </a:r>
          </a:p>
          <a:p>
            <a:r>
              <a:rPr lang="en-US" i="1">
                <a:solidFill>
                  <a:schemeClr val="accent2"/>
                </a:solidFill>
                <a:latin typeface="Constantia" pitchFamily="18" charset="0"/>
              </a:rPr>
              <a:t>        stroke may appear as multiple events to a processor).</a:t>
            </a:r>
          </a:p>
          <a:p>
            <a:r>
              <a:rPr lang="en-US" i="1">
                <a:solidFill>
                  <a:schemeClr val="accent2"/>
                </a:solidFill>
                <a:latin typeface="Constantia" pitchFamily="18" charset="0"/>
              </a:rPr>
              <a:t>     - Data lines contain the code for the key. </a:t>
            </a:r>
          </a:p>
          <a:p>
            <a:r>
              <a:rPr lang="en-US" i="1">
                <a:solidFill>
                  <a:schemeClr val="accent2"/>
                </a:solidFill>
                <a:latin typeface="Constantia" pitchFamily="18" charset="0"/>
              </a:rPr>
              <a:t>     - Valid line changes from 0 to 1 when the key is pressed. This causes the code to</a:t>
            </a:r>
          </a:p>
          <a:p>
            <a:r>
              <a:rPr lang="en-US" i="1">
                <a:solidFill>
                  <a:schemeClr val="accent2"/>
                </a:solidFill>
                <a:latin typeface="Constantia" pitchFamily="18" charset="0"/>
              </a:rPr>
              <a:t>       be loaded into DATAIN and SIN to be set to 1. </a:t>
            </a:r>
          </a:p>
        </p:txBody>
      </p:sp>
      <p:grpSp>
        <p:nvGrpSpPr>
          <p:cNvPr id="107523" name="Group 3"/>
          <p:cNvGrpSpPr>
            <a:grpSpLocks/>
          </p:cNvGrpSpPr>
          <p:nvPr/>
        </p:nvGrpSpPr>
        <p:grpSpPr bwMode="auto">
          <a:xfrm>
            <a:off x="1219200" y="1447800"/>
            <a:ext cx="6311900" cy="2170113"/>
            <a:chOff x="892" y="1191"/>
            <a:chExt cx="3976" cy="1367"/>
          </a:xfrm>
        </p:grpSpPr>
        <p:sp>
          <p:nvSpPr>
            <p:cNvPr id="107524" name="Freeform 4"/>
            <p:cNvSpPr>
              <a:spLocks/>
            </p:cNvSpPr>
            <p:nvPr/>
          </p:nvSpPr>
          <p:spPr bwMode="auto">
            <a:xfrm>
              <a:off x="2926" y="2225"/>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07525" name="Freeform 5"/>
            <p:cNvSpPr>
              <a:spLocks/>
            </p:cNvSpPr>
            <p:nvPr/>
          </p:nvSpPr>
          <p:spPr bwMode="auto">
            <a:xfrm>
              <a:off x="2926" y="2225"/>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7526" name="Line 6"/>
            <p:cNvSpPr>
              <a:spLocks noChangeShapeType="1"/>
            </p:cNvSpPr>
            <p:nvPr/>
          </p:nvSpPr>
          <p:spPr bwMode="auto">
            <a:xfrm>
              <a:off x="3006" y="2237"/>
              <a:ext cx="368" cy="1"/>
            </a:xfrm>
            <a:prstGeom prst="line">
              <a:avLst/>
            </a:prstGeom>
            <a:noFill/>
            <a:ln w="17463">
              <a:solidFill>
                <a:srgbClr val="000000"/>
              </a:solidFill>
              <a:round/>
              <a:headEnd/>
              <a:tailEnd/>
            </a:ln>
          </p:spPr>
          <p:txBody>
            <a:bodyPr/>
            <a:lstStyle/>
            <a:p>
              <a:endParaRPr lang="en-US"/>
            </a:p>
          </p:txBody>
        </p:sp>
        <p:sp>
          <p:nvSpPr>
            <p:cNvPr id="107527" name="Rectangle 7"/>
            <p:cNvSpPr>
              <a:spLocks noChangeArrowheads="1"/>
            </p:cNvSpPr>
            <p:nvPr/>
          </p:nvSpPr>
          <p:spPr bwMode="auto">
            <a:xfrm>
              <a:off x="3052" y="2088"/>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V</a:t>
              </a:r>
              <a:endParaRPr lang="en-US" sz="2400">
                <a:latin typeface="Constantia" pitchFamily="18" charset="0"/>
              </a:endParaRPr>
            </a:p>
          </p:txBody>
        </p:sp>
        <p:sp>
          <p:nvSpPr>
            <p:cNvPr id="107528" name="Rectangle 8"/>
            <p:cNvSpPr>
              <a:spLocks noChangeArrowheads="1"/>
            </p:cNvSpPr>
            <p:nvPr/>
          </p:nvSpPr>
          <p:spPr bwMode="auto">
            <a:xfrm>
              <a:off x="3121" y="2088"/>
              <a:ext cx="15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alid</a:t>
              </a:r>
              <a:endParaRPr lang="en-US" sz="2400">
                <a:latin typeface="Constantia" pitchFamily="18" charset="0"/>
              </a:endParaRPr>
            </a:p>
          </p:txBody>
        </p:sp>
        <p:sp>
          <p:nvSpPr>
            <p:cNvPr id="107529" name="Rectangle 9"/>
            <p:cNvSpPr>
              <a:spLocks noChangeArrowheads="1"/>
            </p:cNvSpPr>
            <p:nvPr/>
          </p:nvSpPr>
          <p:spPr bwMode="auto">
            <a:xfrm>
              <a:off x="3087" y="1536"/>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Data</a:t>
              </a:r>
              <a:endParaRPr lang="en-US" sz="2400">
                <a:latin typeface="Constantia" pitchFamily="18" charset="0"/>
              </a:endParaRPr>
            </a:p>
          </p:txBody>
        </p:sp>
        <p:sp>
          <p:nvSpPr>
            <p:cNvPr id="107530" name="Freeform 10"/>
            <p:cNvSpPr>
              <a:spLocks/>
            </p:cNvSpPr>
            <p:nvPr/>
          </p:nvSpPr>
          <p:spPr bwMode="auto">
            <a:xfrm>
              <a:off x="2914" y="1662"/>
              <a:ext cx="460" cy="138"/>
            </a:xfrm>
            <a:custGeom>
              <a:avLst/>
              <a:gdLst>
                <a:gd name="T0" fmla="*/ 40 w 40"/>
                <a:gd name="T1" fmla="*/ 3 h 12"/>
                <a:gd name="T2" fmla="*/ 8 w 40"/>
                <a:gd name="T3" fmla="*/ 3 h 12"/>
                <a:gd name="T4" fmla="*/ 8 w 40"/>
                <a:gd name="T5" fmla="*/ 0 h 12"/>
                <a:gd name="T6" fmla="*/ 0 w 40"/>
                <a:gd name="T7" fmla="*/ 6 h 12"/>
                <a:gd name="T8" fmla="*/ 8 w 40"/>
                <a:gd name="T9" fmla="*/ 12 h 12"/>
                <a:gd name="T10" fmla="*/ 8 w 40"/>
                <a:gd name="T11" fmla="*/ 9 h 12"/>
                <a:gd name="T12" fmla="*/ 40 w 40"/>
                <a:gd name="T13" fmla="*/ 9 h 12"/>
                <a:gd name="T14" fmla="*/ 0 60000 65536"/>
                <a:gd name="T15" fmla="*/ 0 60000 65536"/>
                <a:gd name="T16" fmla="*/ 0 60000 65536"/>
                <a:gd name="T17" fmla="*/ 0 60000 65536"/>
                <a:gd name="T18" fmla="*/ 0 60000 65536"/>
                <a:gd name="T19" fmla="*/ 0 60000 65536"/>
                <a:gd name="T20" fmla="*/ 0 60000 65536"/>
                <a:gd name="T21" fmla="*/ 0 w 40"/>
                <a:gd name="T22" fmla="*/ 0 h 12"/>
                <a:gd name="T23" fmla="*/ 40 w 4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2">
                  <a:moveTo>
                    <a:pt x="40" y="3"/>
                  </a:moveTo>
                  <a:lnTo>
                    <a:pt x="8" y="3"/>
                  </a:lnTo>
                  <a:lnTo>
                    <a:pt x="8" y="0"/>
                  </a:lnTo>
                  <a:lnTo>
                    <a:pt x="0" y="6"/>
                  </a:lnTo>
                  <a:lnTo>
                    <a:pt x="8" y="12"/>
                  </a:lnTo>
                  <a:lnTo>
                    <a:pt x="8" y="9"/>
                  </a:lnTo>
                  <a:lnTo>
                    <a:pt x="40" y="9"/>
                  </a:lnTo>
                </a:path>
              </a:pathLst>
            </a:custGeom>
            <a:noFill/>
            <a:ln w="17463">
              <a:solidFill>
                <a:srgbClr val="000000"/>
              </a:solidFill>
              <a:prstDash val="solid"/>
              <a:round/>
              <a:headEnd/>
              <a:tailEnd/>
            </a:ln>
          </p:spPr>
          <p:txBody>
            <a:bodyPr/>
            <a:lstStyle/>
            <a:p>
              <a:endParaRPr lang="en-US"/>
            </a:p>
          </p:txBody>
        </p:sp>
        <p:sp>
          <p:nvSpPr>
            <p:cNvPr id="107531" name="Freeform 11"/>
            <p:cNvSpPr>
              <a:spLocks/>
            </p:cNvSpPr>
            <p:nvPr/>
          </p:nvSpPr>
          <p:spPr bwMode="auto">
            <a:xfrm>
              <a:off x="1478" y="1582"/>
              <a:ext cx="655" cy="126"/>
            </a:xfrm>
            <a:custGeom>
              <a:avLst/>
              <a:gdLst>
                <a:gd name="T0" fmla="*/ 0 w 57"/>
                <a:gd name="T1" fmla="*/ 2 h 11"/>
                <a:gd name="T2" fmla="*/ 48 w 57"/>
                <a:gd name="T3" fmla="*/ 2 h 11"/>
                <a:gd name="T4" fmla="*/ 48 w 57"/>
                <a:gd name="T5" fmla="*/ 0 h 11"/>
                <a:gd name="T6" fmla="*/ 57 w 57"/>
                <a:gd name="T7" fmla="*/ 5 h 11"/>
                <a:gd name="T8" fmla="*/ 48 w 57"/>
                <a:gd name="T9" fmla="*/ 11 h 11"/>
                <a:gd name="T10" fmla="*/ 48 w 57"/>
                <a:gd name="T11" fmla="*/ 8 h 11"/>
                <a:gd name="T12" fmla="*/ 0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0" y="2"/>
                  </a:moveTo>
                  <a:lnTo>
                    <a:pt x="48" y="2"/>
                  </a:lnTo>
                  <a:lnTo>
                    <a:pt x="48" y="0"/>
                  </a:lnTo>
                  <a:lnTo>
                    <a:pt x="57" y="5"/>
                  </a:lnTo>
                  <a:lnTo>
                    <a:pt x="48" y="11"/>
                  </a:lnTo>
                  <a:lnTo>
                    <a:pt x="48" y="8"/>
                  </a:lnTo>
                  <a:lnTo>
                    <a:pt x="0" y="8"/>
                  </a:lnTo>
                </a:path>
              </a:pathLst>
            </a:custGeom>
            <a:noFill/>
            <a:ln w="17463">
              <a:solidFill>
                <a:srgbClr val="000000"/>
              </a:solidFill>
              <a:prstDash val="solid"/>
              <a:round/>
              <a:headEnd/>
              <a:tailEnd/>
            </a:ln>
          </p:spPr>
          <p:txBody>
            <a:bodyPr/>
            <a:lstStyle/>
            <a:p>
              <a:endParaRPr lang="en-US"/>
            </a:p>
          </p:txBody>
        </p:sp>
        <p:sp>
          <p:nvSpPr>
            <p:cNvPr id="107532" name="Freeform 12"/>
            <p:cNvSpPr>
              <a:spLocks/>
            </p:cNvSpPr>
            <p:nvPr/>
          </p:nvSpPr>
          <p:spPr bwMode="auto">
            <a:xfrm>
              <a:off x="2053" y="1903"/>
              <a:ext cx="69" cy="3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07533" name="Freeform 13"/>
            <p:cNvSpPr>
              <a:spLocks/>
            </p:cNvSpPr>
            <p:nvPr/>
          </p:nvSpPr>
          <p:spPr bwMode="auto">
            <a:xfrm>
              <a:off x="2053" y="1903"/>
              <a:ext cx="69" cy="35"/>
            </a:xfrm>
            <a:custGeom>
              <a:avLst/>
              <a:gdLst>
                <a:gd name="T0" fmla="*/ 0 w 69"/>
                <a:gd name="T1" fmla="*/ 35 h 35"/>
                <a:gd name="T2" fmla="*/ 69 w 69"/>
                <a:gd name="T3" fmla="*/ 12 h 35"/>
                <a:gd name="T4" fmla="*/ 0 w 69"/>
                <a:gd name="T5" fmla="*/ 0 h 35"/>
                <a:gd name="T6" fmla="*/ 0 w 69"/>
                <a:gd name="T7" fmla="*/ 12 h 35"/>
                <a:gd name="T8" fmla="*/ 0 w 69"/>
                <a:gd name="T9" fmla="*/ 35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0" y="35"/>
                  </a:moveTo>
                  <a:lnTo>
                    <a:pt x="69" y="12"/>
                  </a:lnTo>
                  <a:lnTo>
                    <a:pt x="0" y="0"/>
                  </a:lnTo>
                  <a:lnTo>
                    <a:pt x="0" y="12"/>
                  </a:lnTo>
                  <a:lnTo>
                    <a:pt x="0" y="35"/>
                  </a:lnTo>
                  <a:close/>
                </a:path>
              </a:pathLst>
            </a:custGeom>
            <a:solidFill>
              <a:srgbClr val="000000"/>
            </a:solidFill>
            <a:ln w="0">
              <a:solidFill>
                <a:srgbClr val="000000"/>
              </a:solidFill>
              <a:prstDash val="solid"/>
              <a:round/>
              <a:headEnd/>
              <a:tailEnd/>
            </a:ln>
          </p:spPr>
          <p:txBody>
            <a:bodyPr/>
            <a:lstStyle/>
            <a:p>
              <a:endParaRPr lang="en-US"/>
            </a:p>
          </p:txBody>
        </p:sp>
        <p:sp>
          <p:nvSpPr>
            <p:cNvPr id="107534" name="Line 14"/>
            <p:cNvSpPr>
              <a:spLocks noChangeShapeType="1"/>
            </p:cNvSpPr>
            <p:nvPr/>
          </p:nvSpPr>
          <p:spPr bwMode="auto">
            <a:xfrm flipH="1">
              <a:off x="1478" y="1915"/>
              <a:ext cx="563" cy="1"/>
            </a:xfrm>
            <a:prstGeom prst="line">
              <a:avLst/>
            </a:prstGeom>
            <a:noFill/>
            <a:ln w="17463">
              <a:solidFill>
                <a:srgbClr val="000000"/>
              </a:solidFill>
              <a:round/>
              <a:headEnd/>
              <a:tailEnd/>
            </a:ln>
          </p:spPr>
          <p:txBody>
            <a:bodyPr/>
            <a:lstStyle/>
            <a:p>
              <a:endParaRPr lang="en-US"/>
            </a:p>
          </p:txBody>
        </p:sp>
        <p:sp>
          <p:nvSpPr>
            <p:cNvPr id="107535" name="Freeform 15"/>
            <p:cNvSpPr>
              <a:spLocks/>
            </p:cNvSpPr>
            <p:nvPr/>
          </p:nvSpPr>
          <p:spPr bwMode="auto">
            <a:xfrm>
              <a:off x="2053" y="2145"/>
              <a:ext cx="69" cy="34"/>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07536" name="Freeform 16"/>
            <p:cNvSpPr>
              <a:spLocks/>
            </p:cNvSpPr>
            <p:nvPr/>
          </p:nvSpPr>
          <p:spPr bwMode="auto">
            <a:xfrm>
              <a:off x="2053" y="2145"/>
              <a:ext cx="69" cy="34"/>
            </a:xfrm>
            <a:custGeom>
              <a:avLst/>
              <a:gdLst>
                <a:gd name="T0" fmla="*/ 0 w 69"/>
                <a:gd name="T1" fmla="*/ 34 h 34"/>
                <a:gd name="T2" fmla="*/ 69 w 69"/>
                <a:gd name="T3" fmla="*/ 11 h 34"/>
                <a:gd name="T4" fmla="*/ 0 w 69"/>
                <a:gd name="T5" fmla="*/ 0 h 34"/>
                <a:gd name="T6" fmla="*/ 0 w 69"/>
                <a:gd name="T7" fmla="*/ 11 h 34"/>
                <a:gd name="T8" fmla="*/ 0 w 69"/>
                <a:gd name="T9" fmla="*/ 34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0" y="34"/>
                  </a:moveTo>
                  <a:lnTo>
                    <a:pt x="69" y="11"/>
                  </a:lnTo>
                  <a:lnTo>
                    <a:pt x="0" y="0"/>
                  </a:lnTo>
                  <a:lnTo>
                    <a:pt x="0" y="11"/>
                  </a:lnTo>
                  <a:lnTo>
                    <a:pt x="0" y="34"/>
                  </a:lnTo>
                  <a:close/>
                </a:path>
              </a:pathLst>
            </a:custGeom>
            <a:solidFill>
              <a:srgbClr val="000000"/>
            </a:solidFill>
            <a:ln w="0">
              <a:solidFill>
                <a:srgbClr val="000000"/>
              </a:solidFill>
              <a:prstDash val="solid"/>
              <a:round/>
              <a:headEnd/>
              <a:tailEnd/>
            </a:ln>
          </p:spPr>
          <p:txBody>
            <a:bodyPr/>
            <a:lstStyle/>
            <a:p>
              <a:endParaRPr lang="en-US"/>
            </a:p>
          </p:txBody>
        </p:sp>
        <p:sp>
          <p:nvSpPr>
            <p:cNvPr id="107537" name="Line 17"/>
            <p:cNvSpPr>
              <a:spLocks noChangeShapeType="1"/>
            </p:cNvSpPr>
            <p:nvPr/>
          </p:nvSpPr>
          <p:spPr bwMode="auto">
            <a:xfrm flipH="1">
              <a:off x="1478" y="2156"/>
              <a:ext cx="563" cy="1"/>
            </a:xfrm>
            <a:prstGeom prst="line">
              <a:avLst/>
            </a:prstGeom>
            <a:noFill/>
            <a:ln w="17463">
              <a:solidFill>
                <a:srgbClr val="000000"/>
              </a:solidFill>
              <a:round/>
              <a:headEnd/>
              <a:tailEnd/>
            </a:ln>
          </p:spPr>
          <p:txBody>
            <a:bodyPr/>
            <a:lstStyle/>
            <a:p>
              <a:endParaRPr lang="en-US"/>
            </a:p>
          </p:txBody>
        </p:sp>
        <p:sp>
          <p:nvSpPr>
            <p:cNvPr id="107538" name="Rectangle 18"/>
            <p:cNvSpPr>
              <a:spLocks noChangeArrowheads="1"/>
            </p:cNvSpPr>
            <p:nvPr/>
          </p:nvSpPr>
          <p:spPr bwMode="auto">
            <a:xfrm>
              <a:off x="892" y="1237"/>
              <a:ext cx="586"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7539" name="Rectangle 19"/>
            <p:cNvSpPr>
              <a:spLocks noChangeArrowheads="1"/>
            </p:cNvSpPr>
            <p:nvPr/>
          </p:nvSpPr>
          <p:spPr bwMode="auto">
            <a:xfrm>
              <a:off x="892" y="1237"/>
              <a:ext cx="586"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7540" name="Rectangle 20"/>
            <p:cNvSpPr>
              <a:spLocks noChangeArrowheads="1"/>
            </p:cNvSpPr>
            <p:nvPr/>
          </p:nvSpPr>
          <p:spPr bwMode="auto">
            <a:xfrm>
              <a:off x="4339" y="1237"/>
              <a:ext cx="529"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7541" name="Rectangle 21"/>
            <p:cNvSpPr>
              <a:spLocks noChangeArrowheads="1"/>
            </p:cNvSpPr>
            <p:nvPr/>
          </p:nvSpPr>
          <p:spPr bwMode="auto">
            <a:xfrm>
              <a:off x="4339" y="1237"/>
              <a:ext cx="529"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7542" name="Rectangle 22"/>
            <p:cNvSpPr>
              <a:spLocks noChangeArrowheads="1"/>
            </p:cNvSpPr>
            <p:nvPr/>
          </p:nvSpPr>
          <p:spPr bwMode="auto">
            <a:xfrm>
              <a:off x="4396" y="1754"/>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K</a:t>
              </a:r>
              <a:endParaRPr lang="en-US" sz="2400">
                <a:latin typeface="Constantia" pitchFamily="18" charset="0"/>
              </a:endParaRPr>
            </a:p>
          </p:txBody>
        </p:sp>
        <p:sp>
          <p:nvSpPr>
            <p:cNvPr id="107543" name="Rectangle 23"/>
            <p:cNvSpPr>
              <a:spLocks noChangeArrowheads="1"/>
            </p:cNvSpPr>
            <p:nvPr/>
          </p:nvSpPr>
          <p:spPr bwMode="auto">
            <a:xfrm>
              <a:off x="4465" y="1754"/>
              <a:ext cx="4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a:t>
              </a:r>
              <a:endParaRPr lang="en-US" sz="2400">
                <a:latin typeface="Constantia" pitchFamily="18" charset="0"/>
              </a:endParaRPr>
            </a:p>
          </p:txBody>
        </p:sp>
        <p:sp>
          <p:nvSpPr>
            <p:cNvPr id="107544" name="Rectangle 24"/>
            <p:cNvSpPr>
              <a:spLocks noChangeArrowheads="1"/>
            </p:cNvSpPr>
            <p:nvPr/>
          </p:nvSpPr>
          <p:spPr bwMode="auto">
            <a:xfrm>
              <a:off x="4511" y="1754"/>
              <a:ext cx="28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yboard</a:t>
              </a:r>
              <a:endParaRPr lang="en-US" sz="2400">
                <a:latin typeface="Constantia" pitchFamily="18" charset="0"/>
              </a:endParaRPr>
            </a:p>
          </p:txBody>
        </p:sp>
        <p:sp>
          <p:nvSpPr>
            <p:cNvPr id="107545" name="Rectangle 25"/>
            <p:cNvSpPr>
              <a:spLocks noChangeArrowheads="1"/>
            </p:cNvSpPr>
            <p:nvPr/>
          </p:nvSpPr>
          <p:spPr bwMode="auto">
            <a:xfrm>
              <a:off x="4419" y="1892"/>
              <a:ext cx="357"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switches</a:t>
              </a:r>
              <a:endParaRPr lang="en-US" sz="2400">
                <a:latin typeface="Constantia" pitchFamily="18" charset="0"/>
              </a:endParaRPr>
            </a:p>
          </p:txBody>
        </p:sp>
        <p:sp>
          <p:nvSpPr>
            <p:cNvPr id="107546" name="Rectangle 26"/>
            <p:cNvSpPr>
              <a:spLocks noChangeArrowheads="1"/>
            </p:cNvSpPr>
            <p:nvPr/>
          </p:nvSpPr>
          <p:spPr bwMode="auto">
            <a:xfrm>
              <a:off x="3385" y="1237"/>
              <a:ext cx="609" cy="132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7547" name="Rectangle 27"/>
            <p:cNvSpPr>
              <a:spLocks noChangeArrowheads="1"/>
            </p:cNvSpPr>
            <p:nvPr/>
          </p:nvSpPr>
          <p:spPr bwMode="auto">
            <a:xfrm>
              <a:off x="3385" y="1237"/>
              <a:ext cx="609" cy="1321"/>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07548" name="Rectangle 28"/>
            <p:cNvSpPr>
              <a:spLocks noChangeArrowheads="1"/>
            </p:cNvSpPr>
            <p:nvPr/>
          </p:nvSpPr>
          <p:spPr bwMode="auto">
            <a:xfrm>
              <a:off x="3523" y="1617"/>
              <a:ext cx="347"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Encoder</a:t>
              </a:r>
              <a:endParaRPr lang="en-US" sz="2400">
                <a:latin typeface="Constantia" pitchFamily="18" charset="0"/>
              </a:endParaRPr>
            </a:p>
          </p:txBody>
        </p:sp>
        <p:sp>
          <p:nvSpPr>
            <p:cNvPr id="107549" name="Rectangle 29"/>
            <p:cNvSpPr>
              <a:spLocks noChangeArrowheads="1"/>
            </p:cNvSpPr>
            <p:nvPr/>
          </p:nvSpPr>
          <p:spPr bwMode="auto">
            <a:xfrm>
              <a:off x="3615" y="1754"/>
              <a:ext cx="15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and</a:t>
              </a:r>
              <a:endParaRPr lang="en-US" sz="2400">
                <a:latin typeface="Constantia" pitchFamily="18" charset="0"/>
              </a:endParaRPr>
            </a:p>
          </p:txBody>
        </p:sp>
        <p:sp>
          <p:nvSpPr>
            <p:cNvPr id="107550" name="Rectangle 30"/>
            <p:cNvSpPr>
              <a:spLocks noChangeArrowheads="1"/>
            </p:cNvSpPr>
            <p:nvPr/>
          </p:nvSpPr>
          <p:spPr bwMode="auto">
            <a:xfrm>
              <a:off x="3443" y="1892"/>
              <a:ext cx="48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debouncing</a:t>
              </a:r>
              <a:endParaRPr lang="en-US" sz="2400">
                <a:latin typeface="Constantia" pitchFamily="18" charset="0"/>
              </a:endParaRPr>
            </a:p>
          </p:txBody>
        </p:sp>
        <p:sp>
          <p:nvSpPr>
            <p:cNvPr id="107551" name="Rectangle 31"/>
            <p:cNvSpPr>
              <a:spLocks noChangeArrowheads="1"/>
            </p:cNvSpPr>
            <p:nvPr/>
          </p:nvSpPr>
          <p:spPr bwMode="auto">
            <a:xfrm>
              <a:off x="3558" y="2030"/>
              <a:ext cx="26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circuit</a:t>
              </a:r>
              <a:endParaRPr lang="en-US" sz="2400">
                <a:latin typeface="Constantia" pitchFamily="18" charset="0"/>
              </a:endParaRPr>
            </a:p>
          </p:txBody>
        </p:sp>
        <p:sp>
          <p:nvSpPr>
            <p:cNvPr id="107552" name="Freeform 32"/>
            <p:cNvSpPr>
              <a:spLocks/>
            </p:cNvSpPr>
            <p:nvPr/>
          </p:nvSpPr>
          <p:spPr bwMode="auto">
            <a:xfrm>
              <a:off x="1490" y="2397"/>
              <a:ext cx="69"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07553" name="Freeform 33"/>
            <p:cNvSpPr>
              <a:spLocks/>
            </p:cNvSpPr>
            <p:nvPr/>
          </p:nvSpPr>
          <p:spPr bwMode="auto">
            <a:xfrm>
              <a:off x="1490" y="2397"/>
              <a:ext cx="69" cy="35"/>
            </a:xfrm>
            <a:custGeom>
              <a:avLst/>
              <a:gdLst>
                <a:gd name="T0" fmla="*/ 69 w 69"/>
                <a:gd name="T1" fmla="*/ 0 h 35"/>
                <a:gd name="T2" fmla="*/ 0 w 69"/>
                <a:gd name="T3" fmla="*/ 12 h 35"/>
                <a:gd name="T4" fmla="*/ 69 w 69"/>
                <a:gd name="T5" fmla="*/ 35 h 35"/>
                <a:gd name="T6" fmla="*/ 69 w 69"/>
                <a:gd name="T7" fmla="*/ 12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12"/>
                  </a:lnTo>
                  <a:lnTo>
                    <a:pt x="69" y="35"/>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7554" name="Line 34"/>
            <p:cNvSpPr>
              <a:spLocks noChangeShapeType="1"/>
            </p:cNvSpPr>
            <p:nvPr/>
          </p:nvSpPr>
          <p:spPr bwMode="auto">
            <a:xfrm>
              <a:off x="1559" y="2409"/>
              <a:ext cx="574" cy="1"/>
            </a:xfrm>
            <a:prstGeom prst="line">
              <a:avLst/>
            </a:prstGeom>
            <a:noFill/>
            <a:ln w="17463">
              <a:solidFill>
                <a:srgbClr val="000000"/>
              </a:solidFill>
              <a:round/>
              <a:headEnd/>
              <a:tailEnd/>
            </a:ln>
          </p:spPr>
          <p:txBody>
            <a:bodyPr/>
            <a:lstStyle/>
            <a:p>
              <a:endParaRPr lang="en-US"/>
            </a:p>
          </p:txBody>
        </p:sp>
        <p:sp>
          <p:nvSpPr>
            <p:cNvPr id="107555" name="Freeform 35"/>
            <p:cNvSpPr>
              <a:spLocks/>
            </p:cNvSpPr>
            <p:nvPr/>
          </p:nvSpPr>
          <p:spPr bwMode="auto">
            <a:xfrm>
              <a:off x="1478" y="1306"/>
              <a:ext cx="655" cy="126"/>
            </a:xfrm>
            <a:custGeom>
              <a:avLst/>
              <a:gdLst>
                <a:gd name="T0" fmla="*/ 57 w 57"/>
                <a:gd name="T1" fmla="*/ 3 h 11"/>
                <a:gd name="T2" fmla="*/ 8 w 57"/>
                <a:gd name="T3" fmla="*/ 3 h 11"/>
                <a:gd name="T4" fmla="*/ 8 w 57"/>
                <a:gd name="T5" fmla="*/ 0 h 11"/>
                <a:gd name="T6" fmla="*/ 0 w 57"/>
                <a:gd name="T7" fmla="*/ 6 h 11"/>
                <a:gd name="T8" fmla="*/ 8 w 57"/>
                <a:gd name="T9" fmla="*/ 11 h 11"/>
                <a:gd name="T10" fmla="*/ 8 w 57"/>
                <a:gd name="T11" fmla="*/ 8 h 11"/>
                <a:gd name="T12" fmla="*/ 57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57" y="3"/>
                  </a:moveTo>
                  <a:lnTo>
                    <a:pt x="8" y="3"/>
                  </a:lnTo>
                  <a:lnTo>
                    <a:pt x="8" y="0"/>
                  </a:lnTo>
                  <a:lnTo>
                    <a:pt x="0" y="6"/>
                  </a:lnTo>
                  <a:lnTo>
                    <a:pt x="8" y="11"/>
                  </a:lnTo>
                  <a:lnTo>
                    <a:pt x="8" y="8"/>
                  </a:lnTo>
                  <a:lnTo>
                    <a:pt x="57" y="8"/>
                  </a:lnTo>
                </a:path>
              </a:pathLst>
            </a:custGeom>
            <a:noFill/>
            <a:ln w="17463">
              <a:solidFill>
                <a:srgbClr val="000000"/>
              </a:solidFill>
              <a:prstDash val="solid"/>
              <a:round/>
              <a:headEnd/>
              <a:tailEnd/>
            </a:ln>
          </p:spPr>
          <p:txBody>
            <a:bodyPr/>
            <a:lstStyle/>
            <a:p>
              <a:endParaRPr lang="en-US"/>
            </a:p>
          </p:txBody>
        </p:sp>
        <p:sp>
          <p:nvSpPr>
            <p:cNvPr id="107556" name="Rectangle 36"/>
            <p:cNvSpPr>
              <a:spLocks noChangeArrowheads="1"/>
            </p:cNvSpPr>
            <p:nvPr/>
          </p:nvSpPr>
          <p:spPr bwMode="auto">
            <a:xfrm>
              <a:off x="2133" y="1237"/>
              <a:ext cx="770" cy="1321"/>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7557" name="Rectangle 37"/>
            <p:cNvSpPr>
              <a:spLocks noChangeArrowheads="1"/>
            </p:cNvSpPr>
            <p:nvPr/>
          </p:nvSpPr>
          <p:spPr bwMode="auto">
            <a:xfrm>
              <a:off x="2133" y="1237"/>
              <a:ext cx="770" cy="1321"/>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7558" name="Rectangle 38"/>
            <p:cNvSpPr>
              <a:spLocks noChangeArrowheads="1"/>
            </p:cNvSpPr>
            <p:nvPr/>
          </p:nvSpPr>
          <p:spPr bwMode="auto">
            <a:xfrm>
              <a:off x="2237" y="1306"/>
              <a:ext cx="574" cy="78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7559" name="Rectangle 39"/>
            <p:cNvSpPr>
              <a:spLocks noChangeArrowheads="1"/>
            </p:cNvSpPr>
            <p:nvPr/>
          </p:nvSpPr>
          <p:spPr bwMode="auto">
            <a:xfrm>
              <a:off x="2237" y="1306"/>
              <a:ext cx="574" cy="781"/>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7560" name="Freeform 40"/>
            <p:cNvSpPr>
              <a:spLocks/>
            </p:cNvSpPr>
            <p:nvPr/>
          </p:nvSpPr>
          <p:spPr bwMode="auto">
            <a:xfrm>
              <a:off x="4017" y="1432"/>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07561" name="Freeform 41"/>
            <p:cNvSpPr>
              <a:spLocks/>
            </p:cNvSpPr>
            <p:nvPr/>
          </p:nvSpPr>
          <p:spPr bwMode="auto">
            <a:xfrm>
              <a:off x="4017" y="1432"/>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7562" name="Line 42"/>
            <p:cNvSpPr>
              <a:spLocks noChangeShapeType="1"/>
            </p:cNvSpPr>
            <p:nvPr/>
          </p:nvSpPr>
          <p:spPr bwMode="auto">
            <a:xfrm>
              <a:off x="4086" y="1444"/>
              <a:ext cx="253" cy="1"/>
            </a:xfrm>
            <a:prstGeom prst="line">
              <a:avLst/>
            </a:prstGeom>
            <a:noFill/>
            <a:ln w="17463">
              <a:solidFill>
                <a:srgbClr val="000000"/>
              </a:solidFill>
              <a:round/>
              <a:headEnd/>
              <a:tailEnd/>
            </a:ln>
          </p:spPr>
          <p:txBody>
            <a:bodyPr/>
            <a:lstStyle/>
            <a:p>
              <a:endParaRPr lang="en-US"/>
            </a:p>
          </p:txBody>
        </p:sp>
        <p:sp>
          <p:nvSpPr>
            <p:cNvPr id="107563" name="Freeform 43"/>
            <p:cNvSpPr>
              <a:spLocks/>
            </p:cNvSpPr>
            <p:nvPr/>
          </p:nvSpPr>
          <p:spPr bwMode="auto">
            <a:xfrm>
              <a:off x="4017" y="1685"/>
              <a:ext cx="69" cy="35"/>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p:spPr>
          <p:txBody>
            <a:bodyPr/>
            <a:lstStyle/>
            <a:p>
              <a:endParaRPr lang="en-US"/>
            </a:p>
          </p:txBody>
        </p:sp>
        <p:sp>
          <p:nvSpPr>
            <p:cNvPr id="107564" name="Freeform 44"/>
            <p:cNvSpPr>
              <a:spLocks/>
            </p:cNvSpPr>
            <p:nvPr/>
          </p:nvSpPr>
          <p:spPr bwMode="auto">
            <a:xfrm>
              <a:off x="4017" y="1685"/>
              <a:ext cx="69" cy="35"/>
            </a:xfrm>
            <a:custGeom>
              <a:avLst/>
              <a:gdLst>
                <a:gd name="T0" fmla="*/ 69 w 69"/>
                <a:gd name="T1" fmla="*/ 0 h 35"/>
                <a:gd name="T2" fmla="*/ 0 w 69"/>
                <a:gd name="T3" fmla="*/ 23 h 35"/>
                <a:gd name="T4" fmla="*/ 69 w 69"/>
                <a:gd name="T5" fmla="*/ 35 h 35"/>
                <a:gd name="T6" fmla="*/ 69 w 69"/>
                <a:gd name="T7" fmla="*/ 23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23"/>
                  </a:lnTo>
                  <a:lnTo>
                    <a:pt x="69" y="35"/>
                  </a:lnTo>
                  <a:lnTo>
                    <a:pt x="69" y="23"/>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7565" name="Line 45"/>
            <p:cNvSpPr>
              <a:spLocks noChangeShapeType="1"/>
            </p:cNvSpPr>
            <p:nvPr/>
          </p:nvSpPr>
          <p:spPr bwMode="auto">
            <a:xfrm>
              <a:off x="4086" y="1708"/>
              <a:ext cx="253" cy="1"/>
            </a:xfrm>
            <a:prstGeom prst="line">
              <a:avLst/>
            </a:prstGeom>
            <a:noFill/>
            <a:ln w="17463">
              <a:solidFill>
                <a:srgbClr val="000000"/>
              </a:solidFill>
              <a:round/>
              <a:headEnd/>
              <a:tailEnd/>
            </a:ln>
          </p:spPr>
          <p:txBody>
            <a:bodyPr/>
            <a:lstStyle/>
            <a:p>
              <a:endParaRPr lang="en-US"/>
            </a:p>
          </p:txBody>
        </p:sp>
        <p:sp>
          <p:nvSpPr>
            <p:cNvPr id="107566" name="Freeform 46"/>
            <p:cNvSpPr>
              <a:spLocks/>
            </p:cNvSpPr>
            <p:nvPr/>
          </p:nvSpPr>
          <p:spPr bwMode="auto">
            <a:xfrm>
              <a:off x="4017" y="2340"/>
              <a:ext cx="69" cy="3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07567" name="Freeform 47"/>
            <p:cNvSpPr>
              <a:spLocks/>
            </p:cNvSpPr>
            <p:nvPr/>
          </p:nvSpPr>
          <p:spPr bwMode="auto">
            <a:xfrm>
              <a:off x="4017" y="2340"/>
              <a:ext cx="69" cy="34"/>
            </a:xfrm>
            <a:custGeom>
              <a:avLst/>
              <a:gdLst>
                <a:gd name="T0" fmla="*/ 69 w 69"/>
                <a:gd name="T1" fmla="*/ 0 h 34"/>
                <a:gd name="T2" fmla="*/ 0 w 69"/>
                <a:gd name="T3" fmla="*/ 11 h 34"/>
                <a:gd name="T4" fmla="*/ 69 w 69"/>
                <a:gd name="T5" fmla="*/ 34 h 34"/>
                <a:gd name="T6" fmla="*/ 69 w 69"/>
                <a:gd name="T7" fmla="*/ 11 h 34"/>
                <a:gd name="T8" fmla="*/ 69 w 69"/>
                <a:gd name="T9" fmla="*/ 0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9" y="0"/>
                  </a:moveTo>
                  <a:lnTo>
                    <a:pt x="0" y="11"/>
                  </a:lnTo>
                  <a:lnTo>
                    <a:pt x="69" y="34"/>
                  </a:lnTo>
                  <a:lnTo>
                    <a:pt x="69" y="11"/>
                  </a:lnTo>
                  <a:lnTo>
                    <a:pt x="69" y="0"/>
                  </a:lnTo>
                  <a:close/>
                </a:path>
              </a:pathLst>
            </a:custGeom>
            <a:solidFill>
              <a:srgbClr val="000000"/>
            </a:solidFill>
            <a:ln w="0">
              <a:solidFill>
                <a:srgbClr val="000000"/>
              </a:solidFill>
              <a:prstDash val="solid"/>
              <a:round/>
              <a:headEnd/>
              <a:tailEnd/>
            </a:ln>
          </p:spPr>
          <p:txBody>
            <a:bodyPr/>
            <a:lstStyle/>
            <a:p>
              <a:endParaRPr lang="en-US"/>
            </a:p>
          </p:txBody>
        </p:sp>
        <p:sp>
          <p:nvSpPr>
            <p:cNvPr id="107568" name="Line 48"/>
            <p:cNvSpPr>
              <a:spLocks noChangeShapeType="1"/>
            </p:cNvSpPr>
            <p:nvPr/>
          </p:nvSpPr>
          <p:spPr bwMode="auto">
            <a:xfrm>
              <a:off x="4086" y="2351"/>
              <a:ext cx="253" cy="1"/>
            </a:xfrm>
            <a:prstGeom prst="line">
              <a:avLst/>
            </a:prstGeom>
            <a:noFill/>
            <a:ln w="17463">
              <a:solidFill>
                <a:srgbClr val="000000"/>
              </a:solidFill>
              <a:round/>
              <a:headEnd/>
              <a:tailEnd/>
            </a:ln>
          </p:spPr>
          <p:txBody>
            <a:bodyPr/>
            <a:lstStyle/>
            <a:p>
              <a:endParaRPr lang="en-US"/>
            </a:p>
          </p:txBody>
        </p:sp>
        <p:sp>
          <p:nvSpPr>
            <p:cNvPr id="107569" name="Rectangle 49"/>
            <p:cNvSpPr>
              <a:spLocks noChangeArrowheads="1"/>
            </p:cNvSpPr>
            <p:nvPr/>
          </p:nvSpPr>
          <p:spPr bwMode="auto">
            <a:xfrm>
              <a:off x="2512" y="1823"/>
              <a:ext cx="16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SIN</a:t>
              </a:r>
              <a:endParaRPr lang="en-US" sz="2400">
                <a:latin typeface="Constantia" pitchFamily="18" charset="0"/>
              </a:endParaRPr>
            </a:p>
          </p:txBody>
        </p:sp>
        <p:sp>
          <p:nvSpPr>
            <p:cNvPr id="107570" name="Rectangle 50"/>
            <p:cNvSpPr>
              <a:spLocks noChangeArrowheads="1"/>
            </p:cNvSpPr>
            <p:nvPr/>
          </p:nvSpPr>
          <p:spPr bwMode="auto">
            <a:xfrm>
              <a:off x="2409" y="2168"/>
              <a:ext cx="22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Input</a:t>
              </a:r>
              <a:endParaRPr lang="en-US" sz="2400">
                <a:latin typeface="Constantia" pitchFamily="18" charset="0"/>
              </a:endParaRPr>
            </a:p>
          </p:txBody>
        </p:sp>
        <p:sp>
          <p:nvSpPr>
            <p:cNvPr id="107571" name="Rectangle 51"/>
            <p:cNvSpPr>
              <a:spLocks noChangeArrowheads="1"/>
            </p:cNvSpPr>
            <p:nvPr/>
          </p:nvSpPr>
          <p:spPr bwMode="auto">
            <a:xfrm>
              <a:off x="2340" y="2306"/>
              <a:ext cx="22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interf</a:t>
              </a:r>
              <a:endParaRPr lang="en-US" sz="2400">
                <a:latin typeface="Constantia" pitchFamily="18" charset="0"/>
              </a:endParaRPr>
            </a:p>
          </p:txBody>
        </p:sp>
        <p:sp>
          <p:nvSpPr>
            <p:cNvPr id="107572" name="Rectangle 52"/>
            <p:cNvSpPr>
              <a:spLocks noChangeArrowheads="1"/>
            </p:cNvSpPr>
            <p:nvPr/>
          </p:nvSpPr>
          <p:spPr bwMode="auto">
            <a:xfrm>
              <a:off x="2558" y="2306"/>
              <a:ext cx="13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ace</a:t>
              </a:r>
              <a:endParaRPr lang="en-US" sz="2400">
                <a:latin typeface="Constantia" pitchFamily="18" charset="0"/>
              </a:endParaRPr>
            </a:p>
          </p:txBody>
        </p:sp>
        <p:sp>
          <p:nvSpPr>
            <p:cNvPr id="107573" name="Rectangle 53"/>
            <p:cNvSpPr>
              <a:spLocks noChangeArrowheads="1"/>
            </p:cNvSpPr>
            <p:nvPr/>
          </p:nvSpPr>
          <p:spPr bwMode="auto">
            <a:xfrm>
              <a:off x="1708" y="1191"/>
              <a:ext cx="19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Data</a:t>
              </a:r>
              <a:endParaRPr lang="en-US" sz="2400">
                <a:latin typeface="Constantia" pitchFamily="18" charset="0"/>
              </a:endParaRPr>
            </a:p>
          </p:txBody>
        </p:sp>
        <p:sp>
          <p:nvSpPr>
            <p:cNvPr id="107574" name="Rectangle 54"/>
            <p:cNvSpPr>
              <a:spLocks noChangeArrowheads="1"/>
            </p:cNvSpPr>
            <p:nvPr/>
          </p:nvSpPr>
          <p:spPr bwMode="auto">
            <a:xfrm>
              <a:off x="1639" y="1444"/>
              <a:ext cx="340"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Address</a:t>
              </a:r>
              <a:endParaRPr lang="en-US" sz="2400">
                <a:latin typeface="Constantia" pitchFamily="18" charset="0"/>
              </a:endParaRPr>
            </a:p>
          </p:txBody>
        </p:sp>
        <p:sp>
          <p:nvSpPr>
            <p:cNvPr id="107575" name="Rectangle 55"/>
            <p:cNvSpPr>
              <a:spLocks noChangeArrowheads="1"/>
            </p:cNvSpPr>
            <p:nvPr/>
          </p:nvSpPr>
          <p:spPr bwMode="auto">
            <a:xfrm>
              <a:off x="1674" y="1766"/>
              <a:ext cx="6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107576" name="Rectangle 56"/>
            <p:cNvSpPr>
              <a:spLocks noChangeArrowheads="1"/>
            </p:cNvSpPr>
            <p:nvPr/>
          </p:nvSpPr>
          <p:spPr bwMode="auto">
            <a:xfrm>
              <a:off x="1766" y="1766"/>
              <a:ext cx="29"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t>
              </a:r>
              <a:endParaRPr lang="en-US" sz="2400">
                <a:latin typeface="Constantia" pitchFamily="18" charset="0"/>
              </a:endParaRPr>
            </a:p>
          </p:txBody>
        </p:sp>
        <p:sp>
          <p:nvSpPr>
            <p:cNvPr id="107577" name="Rectangle 57"/>
            <p:cNvSpPr>
              <a:spLocks noChangeArrowheads="1"/>
            </p:cNvSpPr>
            <p:nvPr/>
          </p:nvSpPr>
          <p:spPr bwMode="auto">
            <a:xfrm>
              <a:off x="1536" y="2007"/>
              <a:ext cx="28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Master</a:t>
              </a:r>
              <a:endParaRPr lang="en-US" sz="2400">
                <a:latin typeface="Constantia" pitchFamily="18" charset="0"/>
              </a:endParaRPr>
            </a:p>
          </p:txBody>
        </p:sp>
        <p:sp>
          <p:nvSpPr>
            <p:cNvPr id="107578" name="Rectangle 58"/>
            <p:cNvSpPr>
              <a:spLocks noChangeArrowheads="1"/>
            </p:cNvSpPr>
            <p:nvPr/>
          </p:nvSpPr>
          <p:spPr bwMode="auto">
            <a:xfrm>
              <a:off x="1812" y="2007"/>
              <a:ext cx="266"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-ready</a:t>
              </a:r>
              <a:endParaRPr lang="en-US" sz="2400">
                <a:latin typeface="Constantia" pitchFamily="18" charset="0"/>
              </a:endParaRPr>
            </a:p>
          </p:txBody>
        </p:sp>
        <p:sp>
          <p:nvSpPr>
            <p:cNvPr id="107579" name="Rectangle 59"/>
            <p:cNvSpPr>
              <a:spLocks noChangeArrowheads="1"/>
            </p:cNvSpPr>
            <p:nvPr/>
          </p:nvSpPr>
          <p:spPr bwMode="auto">
            <a:xfrm>
              <a:off x="1559" y="2248"/>
              <a:ext cx="133"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Sla</a:t>
              </a:r>
              <a:endParaRPr lang="en-US" sz="2400">
                <a:latin typeface="Constantia" pitchFamily="18" charset="0"/>
              </a:endParaRPr>
            </a:p>
          </p:txBody>
        </p:sp>
        <p:sp>
          <p:nvSpPr>
            <p:cNvPr id="107580" name="Rectangle 60"/>
            <p:cNvSpPr>
              <a:spLocks noChangeArrowheads="1"/>
            </p:cNvSpPr>
            <p:nvPr/>
          </p:nvSpPr>
          <p:spPr bwMode="auto">
            <a:xfrm>
              <a:off x="1685" y="2248"/>
              <a:ext cx="5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v</a:t>
              </a:r>
              <a:endParaRPr lang="en-US" sz="2400">
                <a:latin typeface="Constantia" pitchFamily="18" charset="0"/>
              </a:endParaRPr>
            </a:p>
          </p:txBody>
        </p:sp>
        <p:sp>
          <p:nvSpPr>
            <p:cNvPr id="107581" name="Rectangle 61"/>
            <p:cNvSpPr>
              <a:spLocks noChangeArrowheads="1"/>
            </p:cNvSpPr>
            <p:nvPr/>
          </p:nvSpPr>
          <p:spPr bwMode="auto">
            <a:xfrm>
              <a:off x="1743" y="2248"/>
              <a:ext cx="312"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e-ready</a:t>
              </a:r>
              <a:endParaRPr lang="en-US" sz="2400">
                <a:latin typeface="Constantia" pitchFamily="18" charset="0"/>
              </a:endParaRPr>
            </a:p>
          </p:txBody>
        </p:sp>
        <p:sp>
          <p:nvSpPr>
            <p:cNvPr id="107582" name="Rectangle 62"/>
            <p:cNvSpPr>
              <a:spLocks noChangeArrowheads="1"/>
            </p:cNvSpPr>
            <p:nvPr/>
          </p:nvSpPr>
          <p:spPr bwMode="auto">
            <a:xfrm>
              <a:off x="1812" y="1766"/>
              <a:ext cx="9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W</a:t>
              </a:r>
              <a:endParaRPr lang="en-US" sz="2400">
                <a:latin typeface="Constantia" pitchFamily="18" charset="0"/>
              </a:endParaRPr>
            </a:p>
          </p:txBody>
        </p:sp>
        <p:sp>
          <p:nvSpPr>
            <p:cNvPr id="107583" name="Line 63"/>
            <p:cNvSpPr>
              <a:spLocks noChangeShapeType="1"/>
            </p:cNvSpPr>
            <p:nvPr/>
          </p:nvSpPr>
          <p:spPr bwMode="auto">
            <a:xfrm flipH="1">
              <a:off x="1823" y="1733"/>
              <a:ext cx="69" cy="1"/>
            </a:xfrm>
            <a:prstGeom prst="line">
              <a:avLst/>
            </a:prstGeom>
            <a:noFill/>
            <a:ln w="17463">
              <a:solidFill>
                <a:srgbClr val="000000"/>
              </a:solidFill>
              <a:round/>
              <a:headEnd/>
              <a:tailEnd/>
            </a:ln>
          </p:spPr>
          <p:txBody>
            <a:bodyPr/>
            <a:lstStyle/>
            <a:p>
              <a:endParaRPr lang="en-US"/>
            </a:p>
          </p:txBody>
        </p:sp>
        <p:sp>
          <p:nvSpPr>
            <p:cNvPr id="107584" name="Rectangle 64"/>
            <p:cNvSpPr>
              <a:spLocks noChangeArrowheads="1"/>
            </p:cNvSpPr>
            <p:nvPr/>
          </p:nvSpPr>
          <p:spPr bwMode="auto">
            <a:xfrm>
              <a:off x="2294" y="1823"/>
              <a:ext cx="126" cy="138"/>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7585" name="Rectangle 65"/>
            <p:cNvSpPr>
              <a:spLocks noChangeArrowheads="1"/>
            </p:cNvSpPr>
            <p:nvPr/>
          </p:nvSpPr>
          <p:spPr bwMode="auto">
            <a:xfrm>
              <a:off x="2294" y="1823"/>
              <a:ext cx="126" cy="138"/>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7586" name="Rectangle 66"/>
            <p:cNvSpPr>
              <a:spLocks noChangeArrowheads="1"/>
            </p:cNvSpPr>
            <p:nvPr/>
          </p:nvSpPr>
          <p:spPr bwMode="auto">
            <a:xfrm>
              <a:off x="2294" y="1432"/>
              <a:ext cx="448" cy="265"/>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7587" name="Rectangle 67"/>
            <p:cNvSpPr>
              <a:spLocks noChangeArrowheads="1"/>
            </p:cNvSpPr>
            <p:nvPr/>
          </p:nvSpPr>
          <p:spPr bwMode="auto">
            <a:xfrm>
              <a:off x="2294" y="1432"/>
              <a:ext cx="448" cy="265"/>
            </a:xfrm>
            <a:prstGeom prst="rect">
              <a:avLst/>
            </a:prstGeom>
            <a:noFill/>
            <a:ln w="17463">
              <a:solidFill>
                <a:srgbClr val="00FFFF"/>
              </a:solidFill>
              <a:miter lim="800000"/>
              <a:headEnd/>
              <a:tailEnd/>
            </a:ln>
          </p:spPr>
          <p:txBody>
            <a:bodyPr/>
            <a:lstStyle/>
            <a:p>
              <a:endParaRPr lang="en-US">
                <a:latin typeface="Constantia" pitchFamily="18" charset="0"/>
              </a:endParaRPr>
            </a:p>
          </p:txBody>
        </p:sp>
        <p:sp>
          <p:nvSpPr>
            <p:cNvPr id="107588" name="Rectangle 68"/>
            <p:cNvSpPr>
              <a:spLocks noChangeArrowheads="1"/>
            </p:cNvSpPr>
            <p:nvPr/>
          </p:nvSpPr>
          <p:spPr bwMode="auto">
            <a:xfrm>
              <a:off x="2340" y="1502"/>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D</a:t>
              </a:r>
              <a:endParaRPr lang="en-US" sz="2400">
                <a:latin typeface="Constantia" pitchFamily="18" charset="0"/>
              </a:endParaRPr>
            </a:p>
          </p:txBody>
        </p:sp>
        <p:sp>
          <p:nvSpPr>
            <p:cNvPr id="107589" name="Rectangle 69"/>
            <p:cNvSpPr>
              <a:spLocks noChangeArrowheads="1"/>
            </p:cNvSpPr>
            <p:nvPr/>
          </p:nvSpPr>
          <p:spPr bwMode="auto">
            <a:xfrm>
              <a:off x="2409" y="1502"/>
              <a:ext cx="7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a:t>
              </a:r>
              <a:endParaRPr lang="en-US" sz="2400">
                <a:latin typeface="Constantia" pitchFamily="18" charset="0"/>
              </a:endParaRPr>
            </a:p>
          </p:txBody>
        </p:sp>
        <p:sp>
          <p:nvSpPr>
            <p:cNvPr id="107590" name="Rectangle 70"/>
            <p:cNvSpPr>
              <a:spLocks noChangeArrowheads="1"/>
            </p:cNvSpPr>
            <p:nvPr/>
          </p:nvSpPr>
          <p:spPr bwMode="auto">
            <a:xfrm>
              <a:off x="2466" y="1502"/>
              <a:ext cx="6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107591" name="Rectangle 71"/>
            <p:cNvSpPr>
              <a:spLocks noChangeArrowheads="1"/>
            </p:cNvSpPr>
            <p:nvPr/>
          </p:nvSpPr>
          <p:spPr bwMode="auto">
            <a:xfrm>
              <a:off x="2524" y="1502"/>
              <a:ext cx="185"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AIN</a:t>
              </a:r>
              <a:endParaRPr lang="en-US" sz="2400">
                <a:latin typeface="Constantia" pitchFamily="18" charset="0"/>
              </a:endParaRPr>
            </a:p>
          </p:txBody>
        </p:sp>
        <p:sp>
          <p:nvSpPr>
            <p:cNvPr id="107592" name="Freeform 72"/>
            <p:cNvSpPr>
              <a:spLocks/>
            </p:cNvSpPr>
            <p:nvPr/>
          </p:nvSpPr>
          <p:spPr bwMode="auto">
            <a:xfrm>
              <a:off x="4155" y="1915"/>
              <a:ext cx="23" cy="23"/>
            </a:xfrm>
            <a:custGeom>
              <a:avLst/>
              <a:gdLst>
                <a:gd name="T0" fmla="*/ 12 w 23"/>
                <a:gd name="T1" fmla="*/ 11 h 23"/>
                <a:gd name="T2" fmla="*/ 12 w 23"/>
                <a:gd name="T3" fmla="*/ 0 h 23"/>
                <a:gd name="T4" fmla="*/ 0 w 23"/>
                <a:gd name="T5" fmla="*/ 0 h 23"/>
                <a:gd name="T6" fmla="*/ 0 w 23"/>
                <a:gd name="T7" fmla="*/ 11 h 23"/>
                <a:gd name="T8" fmla="*/ 0 w 23"/>
                <a:gd name="T9" fmla="*/ 23 h 23"/>
                <a:gd name="T10" fmla="*/ 12 w 23"/>
                <a:gd name="T11" fmla="*/ 23 h 23"/>
                <a:gd name="T12" fmla="*/ 23 w 23"/>
                <a:gd name="T13" fmla="*/ 23 h 23"/>
                <a:gd name="T14" fmla="*/ 23 w 23"/>
                <a:gd name="T15" fmla="*/ 11 h 23"/>
                <a:gd name="T16" fmla="*/ 23 w 23"/>
                <a:gd name="T17" fmla="*/ 0 h 23"/>
                <a:gd name="T18" fmla="*/ 12 w 23"/>
                <a:gd name="T19" fmla="*/ 0 h 23"/>
                <a:gd name="T20" fmla="*/ 12 w 23"/>
                <a:gd name="T21" fmla="*/ 11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1"/>
                  </a:moveTo>
                  <a:lnTo>
                    <a:pt x="12" y="0"/>
                  </a:lnTo>
                  <a:lnTo>
                    <a:pt x="0" y="0"/>
                  </a:lnTo>
                  <a:lnTo>
                    <a:pt x="0" y="11"/>
                  </a:lnTo>
                  <a:lnTo>
                    <a:pt x="0" y="23"/>
                  </a:lnTo>
                  <a:lnTo>
                    <a:pt x="12" y="23"/>
                  </a:lnTo>
                  <a:lnTo>
                    <a:pt x="23" y="23"/>
                  </a:lnTo>
                  <a:lnTo>
                    <a:pt x="23" y="11"/>
                  </a:lnTo>
                  <a:lnTo>
                    <a:pt x="23" y="0"/>
                  </a:lnTo>
                  <a:lnTo>
                    <a:pt x="12" y="0"/>
                  </a:lnTo>
                  <a:lnTo>
                    <a:pt x="12" y="11"/>
                  </a:lnTo>
                  <a:close/>
                </a:path>
              </a:pathLst>
            </a:custGeom>
            <a:solidFill>
              <a:srgbClr val="000000"/>
            </a:solidFill>
            <a:ln w="0">
              <a:solidFill>
                <a:srgbClr val="000000"/>
              </a:solidFill>
              <a:prstDash val="solid"/>
              <a:round/>
              <a:headEnd/>
              <a:tailEnd/>
            </a:ln>
          </p:spPr>
          <p:txBody>
            <a:bodyPr/>
            <a:lstStyle/>
            <a:p>
              <a:endParaRPr lang="en-US"/>
            </a:p>
          </p:txBody>
        </p:sp>
        <p:sp>
          <p:nvSpPr>
            <p:cNvPr id="107593" name="Freeform 73"/>
            <p:cNvSpPr>
              <a:spLocks/>
            </p:cNvSpPr>
            <p:nvPr/>
          </p:nvSpPr>
          <p:spPr bwMode="auto">
            <a:xfrm>
              <a:off x="4167" y="1926"/>
              <a:ext cx="11" cy="1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7594" name="Freeform 74"/>
            <p:cNvSpPr>
              <a:spLocks/>
            </p:cNvSpPr>
            <p:nvPr/>
          </p:nvSpPr>
          <p:spPr bwMode="auto">
            <a:xfrm>
              <a:off x="4155" y="2018"/>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US"/>
            </a:p>
          </p:txBody>
        </p:sp>
        <p:sp>
          <p:nvSpPr>
            <p:cNvPr id="107595" name="Freeform 75"/>
            <p:cNvSpPr>
              <a:spLocks/>
            </p:cNvSpPr>
            <p:nvPr/>
          </p:nvSpPr>
          <p:spPr bwMode="auto">
            <a:xfrm>
              <a:off x="4167" y="2030"/>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7596" name="Freeform 76"/>
            <p:cNvSpPr>
              <a:spLocks/>
            </p:cNvSpPr>
            <p:nvPr/>
          </p:nvSpPr>
          <p:spPr bwMode="auto">
            <a:xfrm>
              <a:off x="4155" y="2133"/>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US"/>
            </a:p>
          </p:txBody>
        </p:sp>
        <p:sp>
          <p:nvSpPr>
            <p:cNvPr id="107597" name="Freeform 77"/>
            <p:cNvSpPr>
              <a:spLocks/>
            </p:cNvSpPr>
            <p:nvPr/>
          </p:nvSpPr>
          <p:spPr bwMode="auto">
            <a:xfrm>
              <a:off x="4167" y="2145"/>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07598" name="Rectangle 78"/>
            <p:cNvSpPr>
              <a:spLocks noChangeArrowheads="1"/>
            </p:cNvSpPr>
            <p:nvPr/>
          </p:nvSpPr>
          <p:spPr bwMode="auto">
            <a:xfrm>
              <a:off x="984" y="1835"/>
              <a:ext cx="404"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Nimbus Roman No9 L"/>
                </a:rPr>
                <a:t>Processor</a:t>
              </a:r>
              <a:endParaRPr lang="en-US" sz="2400">
                <a:latin typeface="Constantia" pitchFamily="18" charset="0"/>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2"/>
          <p:cNvPicPr>
            <a:picLocks noChangeAspect="1" noChangeArrowheads="1"/>
          </p:cNvPicPr>
          <p:nvPr/>
        </p:nvPicPr>
        <p:blipFill>
          <a:blip r:embed="rId2" cstate="print"/>
          <a:srcRect/>
          <a:stretch>
            <a:fillRect/>
          </a:stretch>
        </p:blipFill>
        <p:spPr bwMode="auto">
          <a:xfrm>
            <a:off x="0" y="484188"/>
            <a:ext cx="5410200" cy="6373812"/>
          </a:xfrm>
          <a:prstGeom prst="rect">
            <a:avLst/>
          </a:prstGeom>
          <a:noFill/>
          <a:ln w="9525">
            <a:noFill/>
            <a:miter lim="800000"/>
            <a:headEnd/>
            <a:tailEnd/>
          </a:ln>
        </p:spPr>
      </p:pic>
      <p:sp>
        <p:nvSpPr>
          <p:cNvPr id="108546" name="Text Box 174"/>
          <p:cNvSpPr txBox="1">
            <a:spLocks noChangeArrowheads="1"/>
          </p:cNvSpPr>
          <p:nvPr/>
        </p:nvSpPr>
        <p:spPr bwMode="auto">
          <a:xfrm>
            <a:off x="5446713" y="709613"/>
            <a:ext cx="3521075" cy="1754187"/>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Output lines of  DATAIN are</a:t>
            </a:r>
          </a:p>
          <a:p>
            <a:r>
              <a:rPr lang="en-US" i="1">
                <a:latin typeface="Constantia" pitchFamily="18" charset="0"/>
              </a:rPr>
              <a:t>are connected to the data lines of </a:t>
            </a:r>
          </a:p>
          <a:p>
            <a:r>
              <a:rPr lang="en-US" i="1">
                <a:latin typeface="Constantia" pitchFamily="18" charset="0"/>
              </a:rPr>
              <a:t>the bus by means of 3 state drivers</a:t>
            </a:r>
          </a:p>
          <a:p>
            <a:pPr>
              <a:buFontTx/>
              <a:buChar char="•"/>
            </a:pPr>
            <a:r>
              <a:rPr lang="en-US" i="1">
                <a:latin typeface="Constantia" pitchFamily="18" charset="0"/>
              </a:rPr>
              <a:t>Drivers are turned on when the </a:t>
            </a:r>
          </a:p>
          <a:p>
            <a:r>
              <a:rPr lang="en-US" i="1">
                <a:latin typeface="Constantia" pitchFamily="18" charset="0"/>
              </a:rPr>
              <a:t>processor issues a read signal and</a:t>
            </a:r>
          </a:p>
          <a:p>
            <a:r>
              <a:rPr lang="en-US" i="1">
                <a:latin typeface="Constantia" pitchFamily="18" charset="0"/>
              </a:rPr>
              <a:t>the address selects this register.</a:t>
            </a:r>
          </a:p>
        </p:txBody>
      </p:sp>
      <p:sp>
        <p:nvSpPr>
          <p:cNvPr id="108547" name="Text Box 175"/>
          <p:cNvSpPr txBox="1">
            <a:spLocks noChangeArrowheads="1"/>
          </p:cNvSpPr>
          <p:nvPr/>
        </p:nvSpPr>
        <p:spPr bwMode="auto">
          <a:xfrm>
            <a:off x="3810000" y="2990850"/>
            <a:ext cx="5253038" cy="3140075"/>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SIN signal is generated using a status flag circuit.</a:t>
            </a:r>
          </a:p>
          <a:p>
            <a:pPr>
              <a:buFontTx/>
              <a:buChar char="•"/>
            </a:pPr>
            <a:r>
              <a:rPr lang="en-US" i="1">
                <a:latin typeface="Constantia" pitchFamily="18" charset="0"/>
              </a:rPr>
              <a:t>It is connected to line D</a:t>
            </a:r>
            <a:r>
              <a:rPr lang="en-US" i="1" baseline="-25000">
                <a:latin typeface="Constantia" pitchFamily="18" charset="0"/>
              </a:rPr>
              <a:t>0</a:t>
            </a:r>
            <a:r>
              <a:rPr lang="en-US" i="1">
                <a:latin typeface="Constantia" pitchFamily="18" charset="0"/>
              </a:rPr>
              <a:t> of the processor bus </a:t>
            </a:r>
          </a:p>
          <a:p>
            <a:r>
              <a:rPr lang="en-US" i="1">
                <a:latin typeface="Constantia" pitchFamily="18" charset="0"/>
              </a:rPr>
              <a:t>using a three-state driver. </a:t>
            </a:r>
          </a:p>
          <a:p>
            <a:pPr>
              <a:buFontTx/>
              <a:buChar char="•"/>
            </a:pPr>
            <a:r>
              <a:rPr lang="en-US" i="1">
                <a:latin typeface="Constantia" pitchFamily="18" charset="0"/>
              </a:rPr>
              <a:t>Address decoder selects the input interface based</a:t>
            </a:r>
          </a:p>
          <a:p>
            <a:r>
              <a:rPr lang="en-US" i="1">
                <a:latin typeface="Constantia" pitchFamily="18" charset="0"/>
              </a:rPr>
              <a:t>on bits A</a:t>
            </a:r>
            <a:r>
              <a:rPr lang="en-US" i="1" baseline="-25000">
                <a:latin typeface="Constantia" pitchFamily="18" charset="0"/>
              </a:rPr>
              <a:t>1</a:t>
            </a:r>
            <a:r>
              <a:rPr lang="en-US" i="1">
                <a:latin typeface="Constantia" pitchFamily="18" charset="0"/>
              </a:rPr>
              <a:t> through A</a:t>
            </a:r>
            <a:r>
              <a:rPr lang="en-US" i="1" baseline="-25000">
                <a:latin typeface="Constantia" pitchFamily="18" charset="0"/>
              </a:rPr>
              <a:t>31</a:t>
            </a:r>
            <a:r>
              <a:rPr lang="en-US" i="1">
                <a:latin typeface="Constantia" pitchFamily="18" charset="0"/>
              </a:rPr>
              <a:t>. </a:t>
            </a:r>
          </a:p>
          <a:p>
            <a:pPr>
              <a:buFontTx/>
              <a:buChar char="•"/>
            </a:pPr>
            <a:r>
              <a:rPr lang="en-US" i="1">
                <a:latin typeface="Constantia" pitchFamily="18" charset="0"/>
              </a:rPr>
              <a:t>Bit A0 determines whether the status or data </a:t>
            </a:r>
          </a:p>
          <a:p>
            <a:r>
              <a:rPr lang="en-US" i="1">
                <a:latin typeface="Constantia" pitchFamily="18" charset="0"/>
              </a:rPr>
              <a:t>register is to be read, when Master-ready is </a:t>
            </a:r>
          </a:p>
          <a:p>
            <a:r>
              <a:rPr lang="en-US" i="1">
                <a:latin typeface="Constantia" pitchFamily="18" charset="0"/>
              </a:rPr>
              <a:t>active. </a:t>
            </a:r>
          </a:p>
          <a:p>
            <a:pPr>
              <a:buFontTx/>
              <a:buChar char="•"/>
            </a:pPr>
            <a:r>
              <a:rPr lang="en-US" i="1">
                <a:latin typeface="Constantia" pitchFamily="18" charset="0"/>
              </a:rPr>
              <a:t>In response, the processor activates the Slave-ready</a:t>
            </a:r>
          </a:p>
          <a:p>
            <a:r>
              <a:rPr lang="en-US" i="1">
                <a:latin typeface="Constantia" pitchFamily="18" charset="0"/>
              </a:rPr>
              <a:t>signal, when either the Read-status or Read-data</a:t>
            </a:r>
          </a:p>
          <a:p>
            <a:r>
              <a:rPr lang="en-US" i="1">
                <a:latin typeface="Constantia" pitchFamily="18" charset="0"/>
              </a:rPr>
              <a:t>is equal to 1, which depends on line A</a:t>
            </a:r>
            <a:r>
              <a:rPr lang="en-US" i="1" baseline="-25000">
                <a:latin typeface="Constantia" pitchFamily="18" charset="0"/>
              </a:rPr>
              <a:t>0</a:t>
            </a:r>
            <a:r>
              <a:rPr lang="en-US" i="1">
                <a:latin typeface="Constantia" pitchFamily="18" charset="0"/>
              </a:rPr>
              <a:t>.</a:t>
            </a:r>
          </a:p>
        </p:txBody>
      </p:sp>
      <p:sp>
        <p:nvSpPr>
          <p:cNvPr id="175" name="Rectangle 2"/>
          <p:cNvSpPr txBox="1">
            <a:spLocks noChangeArrowheads="1"/>
          </p:cNvSpPr>
          <p:nvPr/>
        </p:nvSpPr>
        <p:spPr>
          <a:xfrm>
            <a:off x="0" y="0"/>
            <a:ext cx="5410200" cy="762000"/>
          </a:xfrm>
          <a:prstGeom prst="rect">
            <a:avLst/>
          </a:prstGeom>
        </p:spPr>
        <p:txBody>
          <a:bodyPr lIns="0" rIns="0" bIns="0" anchor="b">
            <a:normAutofit/>
            <a:scene3d>
              <a:camera prst="orthographicFront"/>
              <a:lightRig rig="freezing" dir="t">
                <a:rot lat="0" lon="0" rev="5640000"/>
              </a:lightRig>
            </a:scene3d>
            <a:sp3d prstMaterial="flat">
              <a:contourClr>
                <a:schemeClr val="tx2"/>
              </a:contourClr>
            </a:sp3d>
          </a:bodyPr>
          <a:lstStyle/>
          <a:p>
            <a:pPr fontAlgn="auto">
              <a:spcAft>
                <a:spcPts val="0"/>
              </a:spcAft>
              <a:defRPr/>
            </a:pPr>
            <a:r>
              <a:rPr lang="en-US" sz="3600" b="1" dirty="0">
                <a:solidFill>
                  <a:schemeClr val="tx2"/>
                </a:solidFill>
                <a:latin typeface="+mj-lt"/>
                <a:ea typeface="+mj-ea"/>
                <a:cs typeface="+mj-cs"/>
              </a:rPr>
              <a:t>Input Interface Circuit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solidFill>
                  <a:srgbClr val="00B050"/>
                </a:solidFill>
                <a:latin typeface="Times New Roman" pitchFamily="18" charset="0"/>
                <a:cs typeface="Times New Roman" pitchFamily="18" charset="0"/>
              </a:rPr>
              <a:t>Figure: </a:t>
            </a:r>
            <a:r>
              <a:rPr lang="en-US" sz="2000" dirty="0" err="1" smtClean="0">
                <a:solidFill>
                  <a:srgbClr val="00B050"/>
                </a:solidFill>
                <a:latin typeface="Times New Roman" pitchFamily="18" charset="0"/>
                <a:cs typeface="Times New Roman" pitchFamily="18" charset="0"/>
              </a:rPr>
              <a:t>Pgm</a:t>
            </a:r>
            <a:r>
              <a:rPr lang="en-US" sz="2000" dirty="0" smtClean="0">
                <a:solidFill>
                  <a:srgbClr val="00B050"/>
                </a:solidFill>
                <a:latin typeface="Times New Roman" pitchFamily="18" charset="0"/>
                <a:cs typeface="Times New Roman" pitchFamily="18" charset="0"/>
              </a:rPr>
              <a:t> reads a line of characters from a keyboard &amp; stores in a memory buffer, starting at location </a:t>
            </a:r>
            <a:r>
              <a:rPr lang="en-US" sz="2000" dirty="0" err="1" smtClean="0">
                <a:solidFill>
                  <a:srgbClr val="00B050"/>
                </a:solidFill>
                <a:latin typeface="Times New Roman" pitchFamily="18" charset="0"/>
                <a:cs typeface="Times New Roman" pitchFamily="18" charset="0"/>
              </a:rPr>
              <a:t>LINE.then</a:t>
            </a:r>
            <a:r>
              <a:rPr lang="en-US" sz="2000" dirty="0" smtClean="0">
                <a:solidFill>
                  <a:srgbClr val="00B050"/>
                </a:solidFill>
                <a:latin typeface="Times New Roman" pitchFamily="18" charset="0"/>
                <a:cs typeface="Times New Roman" pitchFamily="18" charset="0"/>
              </a:rPr>
              <a:t> it calls the subroutine PROCESS to process the input line.as each character is read ,it is echoed back to the display</a:t>
            </a:r>
            <a:endParaRPr lang="en-US" sz="2000" dirty="0">
              <a:solidFill>
                <a:srgbClr val="00B05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lgn="just"/>
            <a:r>
              <a:rPr lang="en-US" sz="2400" dirty="0" smtClean="0"/>
              <a:t>Each character is checked to see if it is the carriage return(CR)character, which has the ASCII code 0D(hex)</a:t>
            </a:r>
          </a:p>
          <a:p>
            <a:pPr algn="just"/>
            <a:r>
              <a:rPr lang="en-US" sz="2400" dirty="0" smtClean="0"/>
              <a:t>If it is a line feed character ASCII code 0A is sent to move the cursor one line down on the display &amp; subroutine PROCESS is called to process the input line.</a:t>
            </a:r>
          </a:p>
          <a:p>
            <a:pPr algn="just"/>
            <a:r>
              <a:rPr lang="en-US" sz="2400" dirty="0" smtClean="0"/>
              <a:t>Otherwise the </a:t>
            </a:r>
            <a:r>
              <a:rPr lang="en-US" sz="2400" dirty="0" err="1" smtClean="0"/>
              <a:t>pgm</a:t>
            </a:r>
            <a:r>
              <a:rPr lang="en-US" sz="2400" dirty="0" smtClean="0"/>
              <a:t> loops back to wait for another character from the keyboard.</a:t>
            </a:r>
          </a:p>
          <a:p>
            <a:pPr algn="just"/>
            <a:r>
              <a:rPr lang="en-US" sz="2400" dirty="0" smtClean="0">
                <a:solidFill>
                  <a:srgbClr val="C00000"/>
                </a:solidFill>
              </a:rPr>
              <a:t>This example illustrates </a:t>
            </a:r>
            <a:r>
              <a:rPr lang="en-US" sz="2400" dirty="0" err="1" smtClean="0">
                <a:solidFill>
                  <a:srgbClr val="C00000"/>
                </a:solidFill>
              </a:rPr>
              <a:t>pgm</a:t>
            </a:r>
            <a:r>
              <a:rPr lang="en-US" sz="2400" dirty="0" smtClean="0">
                <a:solidFill>
                  <a:srgbClr val="C00000"/>
                </a:solidFill>
              </a:rPr>
              <a:t>-controlled I/O in which the processor repeatedly checks a status flag to achieve the required synchronization b/w the processor &amp; an I/O device</a:t>
            </a:r>
            <a:endParaRPr lang="en-US" sz="2400" dirty="0">
              <a:solidFill>
                <a:srgbClr val="C00000"/>
              </a:solidFill>
            </a:endParaRPr>
          </a:p>
        </p:txBody>
      </p:sp>
    </p:spTree>
    <p:extLst>
      <p:ext uri="{BB962C8B-B14F-4D97-AF65-F5344CB8AC3E}">
        <p14:creationId xmlns="" xmlns:p14="http://schemas.microsoft.com/office/powerpoint/2010/main" val="8909881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76200"/>
            <a:ext cx="5867400" cy="1143000"/>
          </a:xfrm>
        </p:spPr>
        <p:txBody>
          <a:bodyPr/>
          <a:lstStyle/>
          <a:p>
            <a:pPr fontAlgn="auto">
              <a:spcAft>
                <a:spcPts val="0"/>
              </a:spcAft>
              <a:defRPr/>
            </a:pPr>
            <a:r>
              <a:rPr lang="en-US" dirty="0"/>
              <a:t>Parallel port (contd..)</a:t>
            </a:r>
          </a:p>
        </p:txBody>
      </p:sp>
      <p:grpSp>
        <p:nvGrpSpPr>
          <p:cNvPr id="109570" name="Group 3"/>
          <p:cNvGrpSpPr>
            <a:grpSpLocks/>
          </p:cNvGrpSpPr>
          <p:nvPr/>
        </p:nvGrpSpPr>
        <p:grpSpPr bwMode="auto">
          <a:xfrm>
            <a:off x="1279525" y="1220788"/>
            <a:ext cx="6607175" cy="2578100"/>
            <a:chOff x="799" y="943"/>
            <a:chExt cx="4162" cy="1624"/>
          </a:xfrm>
        </p:grpSpPr>
        <p:sp>
          <p:nvSpPr>
            <p:cNvPr id="109572" name="Freeform 4"/>
            <p:cNvSpPr>
              <a:spLocks/>
            </p:cNvSpPr>
            <p:nvPr/>
          </p:nvSpPr>
          <p:spPr bwMode="auto">
            <a:xfrm>
              <a:off x="4047" y="1871"/>
              <a:ext cx="82" cy="41"/>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2225">
              <a:solidFill>
                <a:srgbClr val="000000"/>
              </a:solidFill>
              <a:prstDash val="solid"/>
              <a:round/>
              <a:headEnd/>
              <a:tailEnd/>
            </a:ln>
          </p:spPr>
          <p:txBody>
            <a:bodyPr/>
            <a:lstStyle/>
            <a:p>
              <a:endParaRPr lang="en-US"/>
            </a:p>
          </p:txBody>
        </p:sp>
        <p:sp>
          <p:nvSpPr>
            <p:cNvPr id="109573" name="Freeform 5"/>
            <p:cNvSpPr>
              <a:spLocks/>
            </p:cNvSpPr>
            <p:nvPr/>
          </p:nvSpPr>
          <p:spPr bwMode="auto">
            <a:xfrm>
              <a:off x="4047" y="1871"/>
              <a:ext cx="82" cy="41"/>
            </a:xfrm>
            <a:custGeom>
              <a:avLst/>
              <a:gdLst>
                <a:gd name="T0" fmla="*/ 0 w 82"/>
                <a:gd name="T1" fmla="*/ 41 h 41"/>
                <a:gd name="T2" fmla="*/ 82 w 82"/>
                <a:gd name="T3" fmla="*/ 27 h 41"/>
                <a:gd name="T4" fmla="*/ 0 w 82"/>
                <a:gd name="T5" fmla="*/ 0 h 41"/>
                <a:gd name="T6" fmla="*/ 0 w 82"/>
                <a:gd name="T7" fmla="*/ 27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27"/>
                  </a:lnTo>
                  <a:lnTo>
                    <a:pt x="0" y="0"/>
                  </a:lnTo>
                  <a:lnTo>
                    <a:pt x="0" y="27"/>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09574" name="Line 6"/>
            <p:cNvSpPr>
              <a:spLocks noChangeShapeType="1"/>
            </p:cNvSpPr>
            <p:nvPr/>
          </p:nvSpPr>
          <p:spPr bwMode="auto">
            <a:xfrm flipH="1">
              <a:off x="3528" y="1898"/>
              <a:ext cx="519" cy="1"/>
            </a:xfrm>
            <a:prstGeom prst="line">
              <a:avLst/>
            </a:prstGeom>
            <a:noFill/>
            <a:ln w="22225">
              <a:solidFill>
                <a:srgbClr val="000000"/>
              </a:solidFill>
              <a:round/>
              <a:headEnd/>
              <a:tailEnd/>
            </a:ln>
          </p:spPr>
          <p:txBody>
            <a:bodyPr/>
            <a:lstStyle/>
            <a:p>
              <a:endParaRPr lang="en-US"/>
            </a:p>
          </p:txBody>
        </p:sp>
        <p:sp>
          <p:nvSpPr>
            <p:cNvPr id="109575" name="Freeform 7"/>
            <p:cNvSpPr>
              <a:spLocks/>
            </p:cNvSpPr>
            <p:nvPr/>
          </p:nvSpPr>
          <p:spPr bwMode="auto">
            <a:xfrm>
              <a:off x="3556" y="2253"/>
              <a:ext cx="81" cy="2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prstDash val="solid"/>
              <a:round/>
              <a:headEnd/>
              <a:tailEnd/>
            </a:ln>
          </p:spPr>
          <p:txBody>
            <a:bodyPr/>
            <a:lstStyle/>
            <a:p>
              <a:endParaRPr lang="en-US"/>
            </a:p>
          </p:txBody>
        </p:sp>
        <p:sp>
          <p:nvSpPr>
            <p:cNvPr id="109576" name="Freeform 8"/>
            <p:cNvSpPr>
              <a:spLocks/>
            </p:cNvSpPr>
            <p:nvPr/>
          </p:nvSpPr>
          <p:spPr bwMode="auto">
            <a:xfrm>
              <a:off x="3556" y="2253"/>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prstDash val="solid"/>
              <a:round/>
              <a:headEnd/>
              <a:tailEnd/>
            </a:ln>
          </p:spPr>
          <p:txBody>
            <a:bodyPr/>
            <a:lstStyle/>
            <a:p>
              <a:endParaRPr lang="en-US"/>
            </a:p>
          </p:txBody>
        </p:sp>
        <p:sp>
          <p:nvSpPr>
            <p:cNvPr id="109577" name="Line 9"/>
            <p:cNvSpPr>
              <a:spLocks noChangeShapeType="1"/>
            </p:cNvSpPr>
            <p:nvPr/>
          </p:nvSpPr>
          <p:spPr bwMode="auto">
            <a:xfrm>
              <a:off x="3637" y="2267"/>
              <a:ext cx="505" cy="1"/>
            </a:xfrm>
            <a:prstGeom prst="line">
              <a:avLst/>
            </a:prstGeom>
            <a:noFill/>
            <a:ln w="22225">
              <a:solidFill>
                <a:srgbClr val="000000"/>
              </a:solidFill>
              <a:round/>
              <a:headEnd/>
              <a:tailEnd/>
            </a:ln>
          </p:spPr>
          <p:txBody>
            <a:bodyPr/>
            <a:lstStyle/>
            <a:p>
              <a:endParaRPr lang="en-US"/>
            </a:p>
          </p:txBody>
        </p:sp>
        <p:sp>
          <p:nvSpPr>
            <p:cNvPr id="109578" name="Freeform 10"/>
            <p:cNvSpPr>
              <a:spLocks/>
            </p:cNvSpPr>
            <p:nvPr/>
          </p:nvSpPr>
          <p:spPr bwMode="auto">
            <a:xfrm>
              <a:off x="1645" y="2403"/>
              <a:ext cx="82" cy="41"/>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prstDash val="solid"/>
              <a:round/>
              <a:headEnd/>
              <a:tailEnd/>
            </a:ln>
          </p:spPr>
          <p:txBody>
            <a:bodyPr/>
            <a:lstStyle/>
            <a:p>
              <a:endParaRPr lang="en-US"/>
            </a:p>
          </p:txBody>
        </p:sp>
        <p:sp>
          <p:nvSpPr>
            <p:cNvPr id="109579" name="Freeform 11"/>
            <p:cNvSpPr>
              <a:spLocks/>
            </p:cNvSpPr>
            <p:nvPr/>
          </p:nvSpPr>
          <p:spPr bwMode="auto">
            <a:xfrm>
              <a:off x="1645" y="2403"/>
              <a:ext cx="82" cy="41"/>
            </a:xfrm>
            <a:custGeom>
              <a:avLst/>
              <a:gdLst>
                <a:gd name="T0" fmla="*/ 82 w 82"/>
                <a:gd name="T1" fmla="*/ 0 h 41"/>
                <a:gd name="T2" fmla="*/ 0 w 82"/>
                <a:gd name="T3" fmla="*/ 14 h 41"/>
                <a:gd name="T4" fmla="*/ 82 w 82"/>
                <a:gd name="T5" fmla="*/ 41 h 41"/>
                <a:gd name="T6" fmla="*/ 82 w 82"/>
                <a:gd name="T7" fmla="*/ 14 h 41"/>
                <a:gd name="T8" fmla="*/ 82 w 82"/>
                <a:gd name="T9" fmla="*/ 0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82" y="0"/>
                  </a:moveTo>
                  <a:lnTo>
                    <a:pt x="0" y="14"/>
                  </a:lnTo>
                  <a:lnTo>
                    <a:pt x="82" y="41"/>
                  </a:lnTo>
                  <a:lnTo>
                    <a:pt x="82" y="14"/>
                  </a:lnTo>
                  <a:lnTo>
                    <a:pt x="82" y="0"/>
                  </a:lnTo>
                  <a:close/>
                </a:path>
              </a:pathLst>
            </a:custGeom>
            <a:solidFill>
              <a:srgbClr val="000000"/>
            </a:solidFill>
            <a:ln w="0">
              <a:solidFill>
                <a:srgbClr val="000000"/>
              </a:solidFill>
              <a:prstDash val="solid"/>
              <a:round/>
              <a:headEnd/>
              <a:tailEnd/>
            </a:ln>
          </p:spPr>
          <p:txBody>
            <a:bodyPr/>
            <a:lstStyle/>
            <a:p>
              <a:endParaRPr lang="en-US"/>
            </a:p>
          </p:txBody>
        </p:sp>
        <p:sp>
          <p:nvSpPr>
            <p:cNvPr id="109580" name="Line 12"/>
            <p:cNvSpPr>
              <a:spLocks noChangeShapeType="1"/>
            </p:cNvSpPr>
            <p:nvPr/>
          </p:nvSpPr>
          <p:spPr bwMode="auto">
            <a:xfrm>
              <a:off x="1727" y="2417"/>
              <a:ext cx="860" cy="1"/>
            </a:xfrm>
            <a:prstGeom prst="line">
              <a:avLst/>
            </a:prstGeom>
            <a:noFill/>
            <a:ln w="22225">
              <a:solidFill>
                <a:srgbClr val="000000"/>
              </a:solidFill>
              <a:round/>
              <a:headEnd/>
              <a:tailEnd/>
            </a:ln>
          </p:spPr>
          <p:txBody>
            <a:bodyPr/>
            <a:lstStyle/>
            <a:p>
              <a:endParaRPr lang="en-US"/>
            </a:p>
          </p:txBody>
        </p:sp>
        <p:sp>
          <p:nvSpPr>
            <p:cNvPr id="109581" name="Freeform 13"/>
            <p:cNvSpPr>
              <a:spLocks/>
            </p:cNvSpPr>
            <p:nvPr/>
          </p:nvSpPr>
          <p:spPr bwMode="auto">
            <a:xfrm>
              <a:off x="2477" y="1816"/>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109582" name="Freeform 14"/>
            <p:cNvSpPr>
              <a:spLocks/>
            </p:cNvSpPr>
            <p:nvPr/>
          </p:nvSpPr>
          <p:spPr bwMode="auto">
            <a:xfrm>
              <a:off x="2477" y="1816"/>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09583" name="Line 15"/>
            <p:cNvSpPr>
              <a:spLocks noChangeShapeType="1"/>
            </p:cNvSpPr>
            <p:nvPr/>
          </p:nvSpPr>
          <p:spPr bwMode="auto">
            <a:xfrm flipH="1">
              <a:off x="1618" y="1830"/>
              <a:ext cx="859" cy="1"/>
            </a:xfrm>
            <a:prstGeom prst="line">
              <a:avLst/>
            </a:prstGeom>
            <a:noFill/>
            <a:ln w="22225">
              <a:solidFill>
                <a:srgbClr val="000000"/>
              </a:solidFill>
              <a:round/>
              <a:headEnd/>
              <a:tailEnd/>
            </a:ln>
          </p:spPr>
          <p:txBody>
            <a:bodyPr/>
            <a:lstStyle/>
            <a:p>
              <a:endParaRPr lang="en-US"/>
            </a:p>
          </p:txBody>
        </p:sp>
        <p:sp>
          <p:nvSpPr>
            <p:cNvPr id="109584" name="Freeform 16"/>
            <p:cNvSpPr>
              <a:spLocks/>
            </p:cNvSpPr>
            <p:nvPr/>
          </p:nvSpPr>
          <p:spPr bwMode="auto">
            <a:xfrm>
              <a:off x="2477" y="2103"/>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109585" name="Freeform 17"/>
            <p:cNvSpPr>
              <a:spLocks/>
            </p:cNvSpPr>
            <p:nvPr/>
          </p:nvSpPr>
          <p:spPr bwMode="auto">
            <a:xfrm>
              <a:off x="2477" y="2103"/>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09586" name="Line 18"/>
            <p:cNvSpPr>
              <a:spLocks noChangeShapeType="1"/>
            </p:cNvSpPr>
            <p:nvPr/>
          </p:nvSpPr>
          <p:spPr bwMode="auto">
            <a:xfrm flipH="1">
              <a:off x="1618" y="2117"/>
              <a:ext cx="859" cy="1"/>
            </a:xfrm>
            <a:prstGeom prst="line">
              <a:avLst/>
            </a:prstGeom>
            <a:noFill/>
            <a:ln w="22225">
              <a:solidFill>
                <a:srgbClr val="000000"/>
              </a:solidFill>
              <a:round/>
              <a:headEnd/>
              <a:tailEnd/>
            </a:ln>
          </p:spPr>
          <p:txBody>
            <a:bodyPr/>
            <a:lstStyle/>
            <a:p>
              <a:endParaRPr lang="en-US"/>
            </a:p>
          </p:txBody>
        </p:sp>
        <p:sp>
          <p:nvSpPr>
            <p:cNvPr id="109587" name="Freeform 19"/>
            <p:cNvSpPr>
              <a:spLocks/>
            </p:cNvSpPr>
            <p:nvPr/>
          </p:nvSpPr>
          <p:spPr bwMode="auto">
            <a:xfrm>
              <a:off x="3515" y="1407"/>
              <a:ext cx="614" cy="150"/>
            </a:xfrm>
            <a:custGeom>
              <a:avLst/>
              <a:gdLst>
                <a:gd name="T0" fmla="*/ 0 w 45"/>
                <a:gd name="T1" fmla="*/ 8 h 11"/>
                <a:gd name="T2" fmla="*/ 37 w 45"/>
                <a:gd name="T3" fmla="*/ 8 h 11"/>
                <a:gd name="T4" fmla="*/ 37 w 45"/>
                <a:gd name="T5" fmla="*/ 11 h 11"/>
                <a:gd name="T6" fmla="*/ 45 w 45"/>
                <a:gd name="T7" fmla="*/ 6 h 11"/>
                <a:gd name="T8" fmla="*/ 37 w 45"/>
                <a:gd name="T9" fmla="*/ 0 h 11"/>
                <a:gd name="T10" fmla="*/ 37 w 45"/>
                <a:gd name="T11" fmla="*/ 3 h 11"/>
                <a:gd name="T12" fmla="*/ 0 w 45"/>
                <a:gd name="T13" fmla="*/ 3 h 11"/>
                <a:gd name="T14" fmla="*/ 0 60000 65536"/>
                <a:gd name="T15" fmla="*/ 0 60000 65536"/>
                <a:gd name="T16" fmla="*/ 0 60000 65536"/>
                <a:gd name="T17" fmla="*/ 0 60000 65536"/>
                <a:gd name="T18" fmla="*/ 0 60000 65536"/>
                <a:gd name="T19" fmla="*/ 0 60000 65536"/>
                <a:gd name="T20" fmla="*/ 0 60000 65536"/>
                <a:gd name="T21" fmla="*/ 0 w 45"/>
                <a:gd name="T22" fmla="*/ 0 h 11"/>
                <a:gd name="T23" fmla="*/ 45 w 45"/>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1">
                  <a:moveTo>
                    <a:pt x="0" y="8"/>
                  </a:moveTo>
                  <a:lnTo>
                    <a:pt x="37" y="8"/>
                  </a:lnTo>
                  <a:lnTo>
                    <a:pt x="37" y="11"/>
                  </a:lnTo>
                  <a:lnTo>
                    <a:pt x="45" y="6"/>
                  </a:lnTo>
                  <a:lnTo>
                    <a:pt x="37" y="0"/>
                  </a:lnTo>
                  <a:lnTo>
                    <a:pt x="37" y="3"/>
                  </a:lnTo>
                  <a:lnTo>
                    <a:pt x="0" y="3"/>
                  </a:lnTo>
                </a:path>
              </a:pathLst>
            </a:custGeom>
            <a:noFill/>
            <a:ln w="22225">
              <a:solidFill>
                <a:srgbClr val="000000"/>
              </a:solidFill>
              <a:prstDash val="solid"/>
              <a:round/>
              <a:headEnd/>
              <a:tailEnd/>
            </a:ln>
          </p:spPr>
          <p:txBody>
            <a:bodyPr/>
            <a:lstStyle/>
            <a:p>
              <a:endParaRPr lang="en-US"/>
            </a:p>
          </p:txBody>
        </p:sp>
        <p:sp>
          <p:nvSpPr>
            <p:cNvPr id="109588" name="Rectangle 20"/>
            <p:cNvSpPr>
              <a:spLocks noChangeArrowheads="1"/>
            </p:cNvSpPr>
            <p:nvPr/>
          </p:nvSpPr>
          <p:spPr bwMode="auto">
            <a:xfrm>
              <a:off x="4142" y="998"/>
              <a:ext cx="819" cy="156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9589" name="Rectangle 21"/>
            <p:cNvSpPr>
              <a:spLocks noChangeArrowheads="1"/>
            </p:cNvSpPr>
            <p:nvPr/>
          </p:nvSpPr>
          <p:spPr bwMode="auto">
            <a:xfrm>
              <a:off x="4142" y="998"/>
              <a:ext cx="819" cy="1569"/>
            </a:xfrm>
            <a:prstGeom prst="rect">
              <a:avLst/>
            </a:prstGeom>
            <a:noFill/>
            <a:ln w="22225">
              <a:solidFill>
                <a:srgbClr val="000000"/>
              </a:solidFill>
              <a:miter lim="800000"/>
              <a:headEnd/>
              <a:tailEnd/>
            </a:ln>
          </p:spPr>
          <p:txBody>
            <a:bodyPr/>
            <a:lstStyle/>
            <a:p>
              <a:endParaRPr lang="en-US">
                <a:latin typeface="Constantia" pitchFamily="18" charset="0"/>
              </a:endParaRPr>
            </a:p>
          </p:txBody>
        </p:sp>
        <p:sp>
          <p:nvSpPr>
            <p:cNvPr id="109590" name="Freeform 22"/>
            <p:cNvSpPr>
              <a:spLocks/>
            </p:cNvSpPr>
            <p:nvPr/>
          </p:nvSpPr>
          <p:spPr bwMode="auto">
            <a:xfrm>
              <a:off x="1618" y="1079"/>
              <a:ext cx="955" cy="151"/>
            </a:xfrm>
            <a:custGeom>
              <a:avLst/>
              <a:gdLst>
                <a:gd name="T0" fmla="*/ 0 w 70"/>
                <a:gd name="T1" fmla="*/ 3 h 11"/>
                <a:gd name="T2" fmla="*/ 62 w 70"/>
                <a:gd name="T3" fmla="*/ 3 h 11"/>
                <a:gd name="T4" fmla="*/ 62 w 70"/>
                <a:gd name="T5" fmla="*/ 0 h 11"/>
                <a:gd name="T6" fmla="*/ 70 w 70"/>
                <a:gd name="T7" fmla="*/ 6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6"/>
                  </a:lnTo>
                  <a:lnTo>
                    <a:pt x="62" y="11"/>
                  </a:lnTo>
                  <a:lnTo>
                    <a:pt x="62" y="8"/>
                  </a:lnTo>
                  <a:lnTo>
                    <a:pt x="0" y="8"/>
                  </a:lnTo>
                </a:path>
              </a:pathLst>
            </a:custGeom>
            <a:noFill/>
            <a:ln w="22225">
              <a:solidFill>
                <a:srgbClr val="000000"/>
              </a:solidFill>
              <a:prstDash val="solid"/>
              <a:round/>
              <a:headEnd/>
              <a:tailEnd/>
            </a:ln>
          </p:spPr>
          <p:txBody>
            <a:bodyPr/>
            <a:lstStyle/>
            <a:p>
              <a:endParaRPr lang="en-US"/>
            </a:p>
          </p:txBody>
        </p:sp>
        <p:sp>
          <p:nvSpPr>
            <p:cNvPr id="109591" name="Freeform 23"/>
            <p:cNvSpPr>
              <a:spLocks/>
            </p:cNvSpPr>
            <p:nvPr/>
          </p:nvSpPr>
          <p:spPr bwMode="auto">
            <a:xfrm>
              <a:off x="1618" y="1421"/>
              <a:ext cx="955" cy="150"/>
            </a:xfrm>
            <a:custGeom>
              <a:avLst/>
              <a:gdLst>
                <a:gd name="T0" fmla="*/ 0 w 70"/>
                <a:gd name="T1" fmla="*/ 3 h 11"/>
                <a:gd name="T2" fmla="*/ 62 w 70"/>
                <a:gd name="T3" fmla="*/ 3 h 11"/>
                <a:gd name="T4" fmla="*/ 62 w 70"/>
                <a:gd name="T5" fmla="*/ 0 h 11"/>
                <a:gd name="T6" fmla="*/ 70 w 70"/>
                <a:gd name="T7" fmla="*/ 5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5"/>
                  </a:lnTo>
                  <a:lnTo>
                    <a:pt x="62" y="11"/>
                  </a:lnTo>
                  <a:lnTo>
                    <a:pt x="62" y="8"/>
                  </a:lnTo>
                  <a:lnTo>
                    <a:pt x="0" y="8"/>
                  </a:lnTo>
                </a:path>
              </a:pathLst>
            </a:custGeom>
            <a:noFill/>
            <a:ln w="22225">
              <a:solidFill>
                <a:srgbClr val="000000"/>
              </a:solidFill>
              <a:prstDash val="solid"/>
              <a:round/>
              <a:headEnd/>
              <a:tailEnd/>
            </a:ln>
          </p:spPr>
          <p:txBody>
            <a:bodyPr/>
            <a:lstStyle/>
            <a:p>
              <a:endParaRPr lang="en-US"/>
            </a:p>
          </p:txBody>
        </p:sp>
        <p:sp>
          <p:nvSpPr>
            <p:cNvPr id="109592" name="Rectangle 24"/>
            <p:cNvSpPr>
              <a:spLocks noChangeArrowheads="1"/>
            </p:cNvSpPr>
            <p:nvPr/>
          </p:nvSpPr>
          <p:spPr bwMode="auto">
            <a:xfrm>
              <a:off x="1276" y="1707"/>
              <a:ext cx="23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CPU</a:t>
              </a:r>
              <a:endParaRPr lang="en-US" sz="2400">
                <a:latin typeface="Constantia" pitchFamily="18" charset="0"/>
              </a:endParaRPr>
            </a:p>
          </p:txBody>
        </p:sp>
        <p:sp>
          <p:nvSpPr>
            <p:cNvPr id="109593" name="Rectangle 25"/>
            <p:cNvSpPr>
              <a:spLocks noChangeArrowheads="1"/>
            </p:cNvSpPr>
            <p:nvPr/>
          </p:nvSpPr>
          <p:spPr bwMode="auto">
            <a:xfrm>
              <a:off x="2587" y="998"/>
              <a:ext cx="941" cy="1569"/>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9594" name="Rectangle 26"/>
            <p:cNvSpPr>
              <a:spLocks noChangeArrowheads="1"/>
            </p:cNvSpPr>
            <p:nvPr/>
          </p:nvSpPr>
          <p:spPr bwMode="auto">
            <a:xfrm>
              <a:off x="2587" y="998"/>
              <a:ext cx="941" cy="156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09595" name="Rectangle 27"/>
            <p:cNvSpPr>
              <a:spLocks noChangeArrowheads="1"/>
            </p:cNvSpPr>
            <p:nvPr/>
          </p:nvSpPr>
          <p:spPr bwMode="auto">
            <a:xfrm>
              <a:off x="2668" y="1079"/>
              <a:ext cx="778" cy="92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9596" name="Rectangle 28"/>
            <p:cNvSpPr>
              <a:spLocks noChangeArrowheads="1"/>
            </p:cNvSpPr>
            <p:nvPr/>
          </p:nvSpPr>
          <p:spPr bwMode="auto">
            <a:xfrm>
              <a:off x="2668" y="1079"/>
              <a:ext cx="778" cy="92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09597" name="Rectangle 29"/>
            <p:cNvSpPr>
              <a:spLocks noChangeArrowheads="1"/>
            </p:cNvSpPr>
            <p:nvPr/>
          </p:nvSpPr>
          <p:spPr bwMode="auto">
            <a:xfrm>
              <a:off x="2996" y="1693"/>
              <a:ext cx="31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SOUT</a:t>
              </a:r>
              <a:endParaRPr lang="en-US" sz="2400">
                <a:latin typeface="Constantia" pitchFamily="18" charset="0"/>
              </a:endParaRPr>
            </a:p>
          </p:txBody>
        </p:sp>
        <p:sp>
          <p:nvSpPr>
            <p:cNvPr id="109598" name="Rectangle 30"/>
            <p:cNvSpPr>
              <a:spLocks noChangeArrowheads="1"/>
            </p:cNvSpPr>
            <p:nvPr/>
          </p:nvSpPr>
          <p:spPr bwMode="auto">
            <a:xfrm>
              <a:off x="2887" y="2103"/>
              <a:ext cx="3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Output</a:t>
              </a:r>
              <a:endParaRPr lang="en-US" sz="2400">
                <a:latin typeface="Constantia" pitchFamily="18" charset="0"/>
              </a:endParaRPr>
            </a:p>
          </p:txBody>
        </p:sp>
        <p:sp>
          <p:nvSpPr>
            <p:cNvPr id="109599" name="Rectangle 31"/>
            <p:cNvSpPr>
              <a:spLocks noChangeArrowheads="1"/>
            </p:cNvSpPr>
            <p:nvPr/>
          </p:nvSpPr>
          <p:spPr bwMode="auto">
            <a:xfrm>
              <a:off x="2846" y="2267"/>
              <a:ext cx="2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interf</a:t>
              </a:r>
              <a:endParaRPr lang="en-US" sz="2400">
                <a:latin typeface="Constantia" pitchFamily="18" charset="0"/>
              </a:endParaRPr>
            </a:p>
          </p:txBody>
        </p:sp>
        <p:sp>
          <p:nvSpPr>
            <p:cNvPr id="109600" name="Rectangle 32"/>
            <p:cNvSpPr>
              <a:spLocks noChangeArrowheads="1"/>
            </p:cNvSpPr>
            <p:nvPr/>
          </p:nvSpPr>
          <p:spPr bwMode="auto">
            <a:xfrm>
              <a:off x="3105" y="2267"/>
              <a:ext cx="1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ace</a:t>
              </a:r>
              <a:endParaRPr lang="en-US" sz="2400">
                <a:latin typeface="Constantia" pitchFamily="18" charset="0"/>
              </a:endParaRPr>
            </a:p>
          </p:txBody>
        </p:sp>
        <p:sp>
          <p:nvSpPr>
            <p:cNvPr id="109601" name="Rectangle 33"/>
            <p:cNvSpPr>
              <a:spLocks noChangeArrowheads="1"/>
            </p:cNvSpPr>
            <p:nvPr/>
          </p:nvSpPr>
          <p:spPr bwMode="auto">
            <a:xfrm>
              <a:off x="1972" y="943"/>
              <a:ext cx="2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Data</a:t>
              </a:r>
              <a:endParaRPr lang="en-US" sz="2400">
                <a:latin typeface="Constantia" pitchFamily="18" charset="0"/>
              </a:endParaRPr>
            </a:p>
          </p:txBody>
        </p:sp>
        <p:sp>
          <p:nvSpPr>
            <p:cNvPr id="109602" name="Rectangle 34"/>
            <p:cNvSpPr>
              <a:spLocks noChangeArrowheads="1"/>
            </p:cNvSpPr>
            <p:nvPr/>
          </p:nvSpPr>
          <p:spPr bwMode="auto">
            <a:xfrm>
              <a:off x="1877" y="1257"/>
              <a:ext cx="39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Address</a:t>
              </a:r>
              <a:endParaRPr lang="en-US" sz="2400">
                <a:latin typeface="Constantia" pitchFamily="18" charset="0"/>
              </a:endParaRPr>
            </a:p>
          </p:txBody>
        </p:sp>
        <p:sp>
          <p:nvSpPr>
            <p:cNvPr id="109603" name="Rectangle 35"/>
            <p:cNvSpPr>
              <a:spLocks noChangeArrowheads="1"/>
            </p:cNvSpPr>
            <p:nvPr/>
          </p:nvSpPr>
          <p:spPr bwMode="auto">
            <a:xfrm>
              <a:off x="1931" y="1653"/>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R</a:t>
              </a:r>
              <a:endParaRPr lang="en-US" sz="2400">
                <a:latin typeface="Constantia" pitchFamily="18" charset="0"/>
              </a:endParaRPr>
            </a:p>
          </p:txBody>
        </p:sp>
        <p:sp>
          <p:nvSpPr>
            <p:cNvPr id="109604" name="Rectangle 36"/>
            <p:cNvSpPr>
              <a:spLocks noChangeArrowheads="1"/>
            </p:cNvSpPr>
            <p:nvPr/>
          </p:nvSpPr>
          <p:spPr bwMode="auto">
            <a:xfrm>
              <a:off x="2041" y="1653"/>
              <a:ext cx="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t>
              </a:r>
              <a:endParaRPr lang="en-US" sz="2400">
                <a:latin typeface="Constantia" pitchFamily="18" charset="0"/>
              </a:endParaRPr>
            </a:p>
          </p:txBody>
        </p:sp>
        <p:sp>
          <p:nvSpPr>
            <p:cNvPr id="109605" name="Rectangle 37"/>
            <p:cNvSpPr>
              <a:spLocks noChangeArrowheads="1"/>
            </p:cNvSpPr>
            <p:nvPr/>
          </p:nvSpPr>
          <p:spPr bwMode="auto">
            <a:xfrm>
              <a:off x="1781" y="1939"/>
              <a:ext cx="3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Master</a:t>
              </a:r>
              <a:endParaRPr lang="en-US" sz="2400">
                <a:latin typeface="Constantia" pitchFamily="18" charset="0"/>
              </a:endParaRPr>
            </a:p>
          </p:txBody>
        </p:sp>
        <p:sp>
          <p:nvSpPr>
            <p:cNvPr id="109606" name="Rectangle 38"/>
            <p:cNvSpPr>
              <a:spLocks noChangeArrowheads="1"/>
            </p:cNvSpPr>
            <p:nvPr/>
          </p:nvSpPr>
          <p:spPr bwMode="auto">
            <a:xfrm>
              <a:off x="2123" y="1939"/>
              <a:ext cx="30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-ready</a:t>
              </a:r>
              <a:endParaRPr lang="en-US" sz="2400">
                <a:latin typeface="Constantia" pitchFamily="18" charset="0"/>
              </a:endParaRPr>
            </a:p>
          </p:txBody>
        </p:sp>
        <p:sp>
          <p:nvSpPr>
            <p:cNvPr id="109607" name="Rectangle 39"/>
            <p:cNvSpPr>
              <a:spLocks noChangeArrowheads="1"/>
            </p:cNvSpPr>
            <p:nvPr/>
          </p:nvSpPr>
          <p:spPr bwMode="auto">
            <a:xfrm>
              <a:off x="1795" y="2239"/>
              <a:ext cx="15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Sla</a:t>
              </a:r>
              <a:endParaRPr lang="en-US" sz="2400">
                <a:latin typeface="Constantia" pitchFamily="18" charset="0"/>
              </a:endParaRPr>
            </a:p>
          </p:txBody>
        </p:sp>
        <p:sp>
          <p:nvSpPr>
            <p:cNvPr id="109608" name="Rectangle 40"/>
            <p:cNvSpPr>
              <a:spLocks noChangeArrowheads="1"/>
            </p:cNvSpPr>
            <p:nvPr/>
          </p:nvSpPr>
          <p:spPr bwMode="auto">
            <a:xfrm>
              <a:off x="1959" y="2239"/>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v</a:t>
              </a:r>
              <a:endParaRPr lang="en-US" sz="2400">
                <a:latin typeface="Constantia" pitchFamily="18" charset="0"/>
              </a:endParaRPr>
            </a:p>
          </p:txBody>
        </p:sp>
        <p:sp>
          <p:nvSpPr>
            <p:cNvPr id="109609" name="Rectangle 41"/>
            <p:cNvSpPr>
              <a:spLocks noChangeArrowheads="1"/>
            </p:cNvSpPr>
            <p:nvPr/>
          </p:nvSpPr>
          <p:spPr bwMode="auto">
            <a:xfrm>
              <a:off x="2013" y="2239"/>
              <a:ext cx="3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e-ready</a:t>
              </a:r>
              <a:endParaRPr lang="en-US" sz="2400">
                <a:latin typeface="Constantia" pitchFamily="18" charset="0"/>
              </a:endParaRPr>
            </a:p>
          </p:txBody>
        </p:sp>
        <p:sp>
          <p:nvSpPr>
            <p:cNvPr id="109610" name="Rectangle 42"/>
            <p:cNvSpPr>
              <a:spLocks noChangeArrowheads="1"/>
            </p:cNvSpPr>
            <p:nvPr/>
          </p:nvSpPr>
          <p:spPr bwMode="auto">
            <a:xfrm>
              <a:off x="3706" y="172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V</a:t>
              </a:r>
              <a:endParaRPr lang="en-US" sz="2400">
                <a:latin typeface="Constantia" pitchFamily="18" charset="0"/>
              </a:endParaRPr>
            </a:p>
          </p:txBody>
        </p:sp>
        <p:sp>
          <p:nvSpPr>
            <p:cNvPr id="109611" name="Rectangle 43"/>
            <p:cNvSpPr>
              <a:spLocks noChangeArrowheads="1"/>
            </p:cNvSpPr>
            <p:nvPr/>
          </p:nvSpPr>
          <p:spPr bwMode="auto">
            <a:xfrm>
              <a:off x="3774" y="1721"/>
              <a:ext cx="17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alid</a:t>
              </a:r>
              <a:endParaRPr lang="en-US" sz="2400">
                <a:latin typeface="Constantia" pitchFamily="18" charset="0"/>
              </a:endParaRPr>
            </a:p>
          </p:txBody>
        </p:sp>
        <p:sp>
          <p:nvSpPr>
            <p:cNvPr id="109612" name="Rectangle 44"/>
            <p:cNvSpPr>
              <a:spLocks noChangeArrowheads="1"/>
            </p:cNvSpPr>
            <p:nvPr/>
          </p:nvSpPr>
          <p:spPr bwMode="auto">
            <a:xfrm>
              <a:off x="2095" y="1653"/>
              <a:ext cx="11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W</a:t>
              </a:r>
              <a:endParaRPr lang="en-US" sz="2400">
                <a:latin typeface="Constantia" pitchFamily="18" charset="0"/>
              </a:endParaRPr>
            </a:p>
          </p:txBody>
        </p:sp>
        <p:sp>
          <p:nvSpPr>
            <p:cNvPr id="109613" name="Line 45"/>
            <p:cNvSpPr>
              <a:spLocks noChangeShapeType="1"/>
            </p:cNvSpPr>
            <p:nvPr/>
          </p:nvSpPr>
          <p:spPr bwMode="auto">
            <a:xfrm flipH="1">
              <a:off x="2109" y="1653"/>
              <a:ext cx="82" cy="1"/>
            </a:xfrm>
            <a:prstGeom prst="line">
              <a:avLst/>
            </a:prstGeom>
            <a:noFill/>
            <a:ln w="22225">
              <a:solidFill>
                <a:srgbClr val="000000"/>
              </a:solidFill>
              <a:round/>
              <a:headEnd/>
              <a:tailEnd/>
            </a:ln>
          </p:spPr>
          <p:txBody>
            <a:bodyPr/>
            <a:lstStyle/>
            <a:p>
              <a:endParaRPr lang="en-US"/>
            </a:p>
          </p:txBody>
        </p:sp>
        <p:sp>
          <p:nvSpPr>
            <p:cNvPr id="109614" name="Rectangle 46"/>
            <p:cNvSpPr>
              <a:spLocks noChangeArrowheads="1"/>
            </p:cNvSpPr>
            <p:nvPr/>
          </p:nvSpPr>
          <p:spPr bwMode="auto">
            <a:xfrm>
              <a:off x="3719" y="1270"/>
              <a:ext cx="2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Data</a:t>
              </a:r>
              <a:endParaRPr lang="en-US" sz="2400">
                <a:latin typeface="Constantia" pitchFamily="18" charset="0"/>
              </a:endParaRPr>
            </a:p>
          </p:txBody>
        </p:sp>
        <p:sp>
          <p:nvSpPr>
            <p:cNvPr id="109615" name="Rectangle 47"/>
            <p:cNvSpPr>
              <a:spLocks noChangeArrowheads="1"/>
            </p:cNvSpPr>
            <p:nvPr/>
          </p:nvSpPr>
          <p:spPr bwMode="auto">
            <a:xfrm>
              <a:off x="2737" y="1694"/>
              <a:ext cx="163" cy="163"/>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09616" name="Rectangle 48"/>
            <p:cNvSpPr>
              <a:spLocks noChangeArrowheads="1"/>
            </p:cNvSpPr>
            <p:nvPr/>
          </p:nvSpPr>
          <p:spPr bwMode="auto">
            <a:xfrm>
              <a:off x="2737" y="1694"/>
              <a:ext cx="163" cy="163"/>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09617" name="Rectangle 49"/>
            <p:cNvSpPr>
              <a:spLocks noChangeArrowheads="1"/>
            </p:cNvSpPr>
            <p:nvPr/>
          </p:nvSpPr>
          <p:spPr bwMode="auto">
            <a:xfrm>
              <a:off x="2737" y="1230"/>
              <a:ext cx="641" cy="313"/>
            </a:xfrm>
            <a:prstGeom prst="rect">
              <a:avLst/>
            </a:prstGeom>
            <a:solidFill>
              <a:srgbClr val="B2FFFF"/>
            </a:solidFill>
            <a:ln w="0">
              <a:solidFill>
                <a:srgbClr val="B2FFFF"/>
              </a:solidFill>
              <a:miter lim="800000"/>
              <a:headEnd/>
              <a:tailEnd/>
            </a:ln>
          </p:spPr>
          <p:txBody>
            <a:bodyPr/>
            <a:lstStyle/>
            <a:p>
              <a:endParaRPr lang="en-US">
                <a:latin typeface="Constantia" pitchFamily="18" charset="0"/>
              </a:endParaRPr>
            </a:p>
          </p:txBody>
        </p:sp>
        <p:sp>
          <p:nvSpPr>
            <p:cNvPr id="109618" name="Rectangle 50"/>
            <p:cNvSpPr>
              <a:spLocks noChangeArrowheads="1"/>
            </p:cNvSpPr>
            <p:nvPr/>
          </p:nvSpPr>
          <p:spPr bwMode="auto">
            <a:xfrm>
              <a:off x="2737" y="1230"/>
              <a:ext cx="641" cy="313"/>
            </a:xfrm>
            <a:prstGeom prst="rect">
              <a:avLst/>
            </a:prstGeom>
            <a:solidFill>
              <a:srgbClr val="FFCC99"/>
            </a:solidFill>
            <a:ln w="22225">
              <a:solidFill>
                <a:srgbClr val="C00000"/>
              </a:solidFill>
              <a:miter lim="800000"/>
              <a:headEnd/>
              <a:tailEnd/>
            </a:ln>
          </p:spPr>
          <p:txBody>
            <a:bodyPr/>
            <a:lstStyle/>
            <a:p>
              <a:endParaRPr lang="en-US">
                <a:latin typeface="Constantia" pitchFamily="18" charset="0"/>
              </a:endParaRPr>
            </a:p>
          </p:txBody>
        </p:sp>
        <p:sp>
          <p:nvSpPr>
            <p:cNvPr id="109619" name="Rectangle 51"/>
            <p:cNvSpPr>
              <a:spLocks noChangeArrowheads="1"/>
            </p:cNvSpPr>
            <p:nvPr/>
          </p:nvSpPr>
          <p:spPr bwMode="auto">
            <a:xfrm>
              <a:off x="2778"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
              </a:r>
              <a:endParaRPr lang="en-US" sz="2400">
                <a:latin typeface="Constantia" pitchFamily="18" charset="0"/>
              </a:endParaRPr>
            </a:p>
          </p:txBody>
        </p:sp>
        <p:sp>
          <p:nvSpPr>
            <p:cNvPr id="109620" name="Rectangle 52"/>
            <p:cNvSpPr>
              <a:spLocks noChangeArrowheads="1"/>
            </p:cNvSpPr>
            <p:nvPr/>
          </p:nvSpPr>
          <p:spPr bwMode="auto">
            <a:xfrm>
              <a:off x="2860"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a:t>
              </a:r>
              <a:endParaRPr lang="en-US" sz="2400">
                <a:latin typeface="Constantia" pitchFamily="18" charset="0"/>
              </a:endParaRPr>
            </a:p>
          </p:txBody>
        </p:sp>
        <p:sp>
          <p:nvSpPr>
            <p:cNvPr id="109621" name="Rectangle 53"/>
            <p:cNvSpPr>
              <a:spLocks noChangeArrowheads="1"/>
            </p:cNvSpPr>
            <p:nvPr/>
          </p:nvSpPr>
          <p:spPr bwMode="auto">
            <a:xfrm>
              <a:off x="2941" y="1311"/>
              <a:ext cx="7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T</a:t>
              </a:r>
              <a:endParaRPr lang="en-US" sz="2400">
                <a:latin typeface="Constantia" pitchFamily="18" charset="0"/>
              </a:endParaRPr>
            </a:p>
          </p:txBody>
        </p:sp>
        <p:sp>
          <p:nvSpPr>
            <p:cNvPr id="109622" name="Rectangle 54"/>
            <p:cNvSpPr>
              <a:spLocks noChangeArrowheads="1"/>
            </p:cNvSpPr>
            <p:nvPr/>
          </p:nvSpPr>
          <p:spPr bwMode="auto">
            <a:xfrm>
              <a:off x="2996"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a:t>
              </a:r>
              <a:endParaRPr lang="en-US" sz="2400">
                <a:latin typeface="Constantia" pitchFamily="18" charset="0"/>
              </a:endParaRPr>
            </a:p>
          </p:txBody>
        </p:sp>
        <p:sp>
          <p:nvSpPr>
            <p:cNvPr id="109623" name="Rectangle 55"/>
            <p:cNvSpPr>
              <a:spLocks noChangeArrowheads="1"/>
            </p:cNvSpPr>
            <p:nvPr/>
          </p:nvSpPr>
          <p:spPr bwMode="auto">
            <a:xfrm>
              <a:off x="3078" y="1311"/>
              <a:ext cx="24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OUT</a:t>
              </a:r>
              <a:endParaRPr lang="en-US" sz="2400">
                <a:latin typeface="Constantia" pitchFamily="18" charset="0"/>
              </a:endParaRPr>
            </a:p>
          </p:txBody>
        </p:sp>
        <p:sp>
          <p:nvSpPr>
            <p:cNvPr id="109624" name="Rectangle 56"/>
            <p:cNvSpPr>
              <a:spLocks noChangeArrowheads="1"/>
            </p:cNvSpPr>
            <p:nvPr/>
          </p:nvSpPr>
          <p:spPr bwMode="auto">
            <a:xfrm>
              <a:off x="4388" y="1707"/>
              <a:ext cx="3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Printer</a:t>
              </a:r>
              <a:endParaRPr lang="en-US" sz="2400">
                <a:latin typeface="Constantia" pitchFamily="18" charset="0"/>
              </a:endParaRPr>
            </a:p>
          </p:txBody>
        </p:sp>
        <p:sp>
          <p:nvSpPr>
            <p:cNvPr id="109625" name="Rectangle 57"/>
            <p:cNvSpPr>
              <a:spLocks noChangeArrowheads="1"/>
            </p:cNvSpPr>
            <p:nvPr/>
          </p:nvSpPr>
          <p:spPr bwMode="auto">
            <a:xfrm>
              <a:off x="799" y="998"/>
              <a:ext cx="819" cy="156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09626" name="Rectangle 58"/>
            <p:cNvSpPr>
              <a:spLocks noChangeArrowheads="1"/>
            </p:cNvSpPr>
            <p:nvPr/>
          </p:nvSpPr>
          <p:spPr bwMode="auto">
            <a:xfrm>
              <a:off x="799" y="998"/>
              <a:ext cx="819" cy="1569"/>
            </a:xfrm>
            <a:prstGeom prst="rect">
              <a:avLst/>
            </a:prstGeom>
            <a:noFill/>
            <a:ln w="22225">
              <a:solidFill>
                <a:srgbClr val="000000"/>
              </a:solidFill>
              <a:miter lim="800000"/>
              <a:headEnd/>
              <a:tailEnd/>
            </a:ln>
          </p:spPr>
          <p:txBody>
            <a:bodyPr/>
            <a:lstStyle/>
            <a:p>
              <a:endParaRPr lang="en-US">
                <a:latin typeface="Constantia" pitchFamily="18" charset="0"/>
              </a:endParaRPr>
            </a:p>
          </p:txBody>
        </p:sp>
        <p:sp>
          <p:nvSpPr>
            <p:cNvPr id="109627" name="Rectangle 59"/>
            <p:cNvSpPr>
              <a:spLocks noChangeArrowheads="1"/>
            </p:cNvSpPr>
            <p:nvPr/>
          </p:nvSpPr>
          <p:spPr bwMode="auto">
            <a:xfrm>
              <a:off x="962" y="1707"/>
              <a:ext cx="4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Processor</a:t>
              </a:r>
              <a:endParaRPr lang="en-US" sz="2400">
                <a:latin typeface="Constantia" pitchFamily="18" charset="0"/>
              </a:endParaRPr>
            </a:p>
          </p:txBody>
        </p:sp>
        <p:sp>
          <p:nvSpPr>
            <p:cNvPr id="109628" name="Rectangle 60"/>
            <p:cNvSpPr>
              <a:spLocks noChangeArrowheads="1"/>
            </p:cNvSpPr>
            <p:nvPr/>
          </p:nvSpPr>
          <p:spPr bwMode="auto">
            <a:xfrm>
              <a:off x="3747" y="2076"/>
              <a:ext cx="18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Idle</a:t>
              </a:r>
              <a:endParaRPr lang="en-US" sz="2400">
                <a:latin typeface="Constantia" pitchFamily="18" charset="0"/>
              </a:endParaRPr>
            </a:p>
          </p:txBody>
        </p:sp>
      </p:grpSp>
      <p:sp>
        <p:nvSpPr>
          <p:cNvPr id="109571" name="Text Box 61"/>
          <p:cNvSpPr txBox="1">
            <a:spLocks noChangeArrowheads="1"/>
          </p:cNvSpPr>
          <p:nvPr/>
        </p:nvSpPr>
        <p:spPr bwMode="auto">
          <a:xfrm>
            <a:off x="801688" y="3998913"/>
            <a:ext cx="7527925" cy="2289175"/>
          </a:xfrm>
          <a:prstGeom prst="rect">
            <a:avLst/>
          </a:prstGeom>
          <a:noFill/>
          <a:ln w="12700">
            <a:noFill/>
            <a:miter lim="800000"/>
            <a:headEnd/>
            <a:tailEnd/>
          </a:ln>
        </p:spPr>
        <p:txBody>
          <a:bodyPr wrap="none">
            <a:spAutoFit/>
          </a:bodyPr>
          <a:lstStyle/>
          <a:p>
            <a:pPr>
              <a:buFontTx/>
              <a:buChar char="•"/>
            </a:pPr>
            <a:r>
              <a:rPr lang="en-US" i="1">
                <a:solidFill>
                  <a:schemeClr val="accent2"/>
                </a:solidFill>
                <a:latin typeface="Constantia" pitchFamily="18" charset="0"/>
              </a:rPr>
              <a:t>Printer is connected to a processor using a parallel port.</a:t>
            </a:r>
          </a:p>
          <a:p>
            <a:pPr>
              <a:buFontTx/>
              <a:buChar char="•"/>
            </a:pPr>
            <a:r>
              <a:rPr lang="en-US" i="1">
                <a:solidFill>
                  <a:schemeClr val="accent2"/>
                </a:solidFill>
                <a:latin typeface="Constantia" pitchFamily="18" charset="0"/>
              </a:rPr>
              <a:t>Processor is 32 bits, uses memory-mapped I/O and asynchronous bus protocol.</a:t>
            </a:r>
          </a:p>
          <a:p>
            <a:pPr>
              <a:buFontTx/>
              <a:buChar char="•"/>
            </a:pPr>
            <a:r>
              <a:rPr lang="en-US" i="1">
                <a:solidFill>
                  <a:schemeClr val="accent2"/>
                </a:solidFill>
                <a:latin typeface="Constantia" pitchFamily="18" charset="0"/>
              </a:rPr>
              <a:t>On the processor side:</a:t>
            </a:r>
            <a:endParaRPr lang="en-US">
              <a:latin typeface="Constantia" pitchFamily="18" charset="0"/>
            </a:endParaRPr>
          </a:p>
          <a:p>
            <a:r>
              <a:rPr lang="en-US">
                <a:latin typeface="Constantia" pitchFamily="18" charset="0"/>
              </a:rPr>
              <a:t>        - </a:t>
            </a:r>
            <a:r>
              <a:rPr lang="en-US" i="1">
                <a:solidFill>
                  <a:schemeClr val="accent2"/>
                </a:solidFill>
                <a:latin typeface="Constantia" pitchFamily="18" charset="0"/>
              </a:rPr>
              <a:t>Data lines.</a:t>
            </a:r>
          </a:p>
          <a:p>
            <a:r>
              <a:rPr lang="en-US" i="1">
                <a:solidFill>
                  <a:schemeClr val="accent2"/>
                </a:solidFill>
                <a:latin typeface="Constantia" pitchFamily="18" charset="0"/>
              </a:rPr>
              <a:t>        - Address lines </a:t>
            </a:r>
          </a:p>
          <a:p>
            <a:r>
              <a:rPr lang="en-US" i="1">
                <a:solidFill>
                  <a:schemeClr val="accent2"/>
                </a:solidFill>
                <a:latin typeface="Constantia" pitchFamily="18" charset="0"/>
              </a:rPr>
              <a:t>        - Control or R/W line.</a:t>
            </a:r>
          </a:p>
          <a:p>
            <a:r>
              <a:rPr lang="en-US" i="1">
                <a:solidFill>
                  <a:schemeClr val="accent2"/>
                </a:solidFill>
                <a:latin typeface="Constantia" pitchFamily="18" charset="0"/>
              </a:rPr>
              <a:t>        - Master-ready signal and </a:t>
            </a:r>
          </a:p>
          <a:p>
            <a:r>
              <a:rPr lang="en-US" i="1">
                <a:solidFill>
                  <a:schemeClr val="accent2"/>
                </a:solidFill>
                <a:latin typeface="Constantia" pitchFamily="18" charset="0"/>
              </a:rPr>
              <a:t>        - Slave-ready signal.</a:t>
            </a:r>
            <a:endParaRPr lang="en-US">
              <a:latin typeface="Constantia"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381000" y="228600"/>
            <a:ext cx="8305800" cy="990600"/>
          </a:xfrm>
        </p:spPr>
        <p:txBody>
          <a:bodyPr/>
          <a:lstStyle/>
          <a:p>
            <a:pPr fontAlgn="auto">
              <a:spcAft>
                <a:spcPts val="0"/>
              </a:spcAft>
              <a:defRPr/>
            </a:pPr>
            <a:r>
              <a:rPr lang="en-US" dirty="0"/>
              <a:t>Parallel port (contd..)</a:t>
            </a:r>
          </a:p>
        </p:txBody>
      </p:sp>
      <p:grpSp>
        <p:nvGrpSpPr>
          <p:cNvPr id="110594" name="Group 3"/>
          <p:cNvGrpSpPr>
            <a:grpSpLocks/>
          </p:cNvGrpSpPr>
          <p:nvPr/>
        </p:nvGrpSpPr>
        <p:grpSpPr bwMode="auto">
          <a:xfrm>
            <a:off x="1279525" y="1220788"/>
            <a:ext cx="6607175" cy="2578100"/>
            <a:chOff x="799" y="943"/>
            <a:chExt cx="4162" cy="1624"/>
          </a:xfrm>
        </p:grpSpPr>
        <p:sp>
          <p:nvSpPr>
            <p:cNvPr id="110596" name="Freeform 4"/>
            <p:cNvSpPr>
              <a:spLocks/>
            </p:cNvSpPr>
            <p:nvPr/>
          </p:nvSpPr>
          <p:spPr bwMode="auto">
            <a:xfrm>
              <a:off x="4047" y="1871"/>
              <a:ext cx="82" cy="41"/>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2225">
              <a:solidFill>
                <a:srgbClr val="000000"/>
              </a:solidFill>
              <a:prstDash val="solid"/>
              <a:round/>
              <a:headEnd/>
              <a:tailEnd/>
            </a:ln>
          </p:spPr>
          <p:txBody>
            <a:bodyPr/>
            <a:lstStyle/>
            <a:p>
              <a:endParaRPr lang="en-US"/>
            </a:p>
          </p:txBody>
        </p:sp>
        <p:sp>
          <p:nvSpPr>
            <p:cNvPr id="110597" name="Freeform 5"/>
            <p:cNvSpPr>
              <a:spLocks/>
            </p:cNvSpPr>
            <p:nvPr/>
          </p:nvSpPr>
          <p:spPr bwMode="auto">
            <a:xfrm>
              <a:off x="4047" y="1871"/>
              <a:ext cx="82" cy="41"/>
            </a:xfrm>
            <a:custGeom>
              <a:avLst/>
              <a:gdLst>
                <a:gd name="T0" fmla="*/ 0 w 82"/>
                <a:gd name="T1" fmla="*/ 41 h 41"/>
                <a:gd name="T2" fmla="*/ 82 w 82"/>
                <a:gd name="T3" fmla="*/ 27 h 41"/>
                <a:gd name="T4" fmla="*/ 0 w 82"/>
                <a:gd name="T5" fmla="*/ 0 h 41"/>
                <a:gd name="T6" fmla="*/ 0 w 82"/>
                <a:gd name="T7" fmla="*/ 27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27"/>
                  </a:lnTo>
                  <a:lnTo>
                    <a:pt x="0" y="0"/>
                  </a:lnTo>
                  <a:lnTo>
                    <a:pt x="0" y="27"/>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10598" name="Line 6"/>
            <p:cNvSpPr>
              <a:spLocks noChangeShapeType="1"/>
            </p:cNvSpPr>
            <p:nvPr/>
          </p:nvSpPr>
          <p:spPr bwMode="auto">
            <a:xfrm flipH="1">
              <a:off x="3528" y="1898"/>
              <a:ext cx="519" cy="1"/>
            </a:xfrm>
            <a:prstGeom prst="line">
              <a:avLst/>
            </a:prstGeom>
            <a:noFill/>
            <a:ln w="22225">
              <a:solidFill>
                <a:srgbClr val="000000"/>
              </a:solidFill>
              <a:round/>
              <a:headEnd/>
              <a:tailEnd/>
            </a:ln>
          </p:spPr>
          <p:txBody>
            <a:bodyPr/>
            <a:lstStyle/>
            <a:p>
              <a:endParaRPr lang="en-US"/>
            </a:p>
          </p:txBody>
        </p:sp>
        <p:sp>
          <p:nvSpPr>
            <p:cNvPr id="110599" name="Freeform 7"/>
            <p:cNvSpPr>
              <a:spLocks/>
            </p:cNvSpPr>
            <p:nvPr/>
          </p:nvSpPr>
          <p:spPr bwMode="auto">
            <a:xfrm>
              <a:off x="3556" y="2253"/>
              <a:ext cx="81" cy="2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prstDash val="solid"/>
              <a:round/>
              <a:headEnd/>
              <a:tailEnd/>
            </a:ln>
          </p:spPr>
          <p:txBody>
            <a:bodyPr/>
            <a:lstStyle/>
            <a:p>
              <a:endParaRPr lang="en-US"/>
            </a:p>
          </p:txBody>
        </p:sp>
        <p:sp>
          <p:nvSpPr>
            <p:cNvPr id="110600" name="Freeform 8"/>
            <p:cNvSpPr>
              <a:spLocks/>
            </p:cNvSpPr>
            <p:nvPr/>
          </p:nvSpPr>
          <p:spPr bwMode="auto">
            <a:xfrm>
              <a:off x="3556" y="2253"/>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prstDash val="solid"/>
              <a:round/>
              <a:headEnd/>
              <a:tailEnd/>
            </a:ln>
          </p:spPr>
          <p:txBody>
            <a:bodyPr/>
            <a:lstStyle/>
            <a:p>
              <a:endParaRPr lang="en-US"/>
            </a:p>
          </p:txBody>
        </p:sp>
        <p:sp>
          <p:nvSpPr>
            <p:cNvPr id="110601" name="Line 9"/>
            <p:cNvSpPr>
              <a:spLocks noChangeShapeType="1"/>
            </p:cNvSpPr>
            <p:nvPr/>
          </p:nvSpPr>
          <p:spPr bwMode="auto">
            <a:xfrm>
              <a:off x="3637" y="2267"/>
              <a:ext cx="505" cy="1"/>
            </a:xfrm>
            <a:prstGeom prst="line">
              <a:avLst/>
            </a:prstGeom>
            <a:noFill/>
            <a:ln w="22225">
              <a:solidFill>
                <a:srgbClr val="000000"/>
              </a:solidFill>
              <a:round/>
              <a:headEnd/>
              <a:tailEnd/>
            </a:ln>
          </p:spPr>
          <p:txBody>
            <a:bodyPr/>
            <a:lstStyle/>
            <a:p>
              <a:endParaRPr lang="en-US"/>
            </a:p>
          </p:txBody>
        </p:sp>
        <p:sp>
          <p:nvSpPr>
            <p:cNvPr id="110602" name="Freeform 10"/>
            <p:cNvSpPr>
              <a:spLocks/>
            </p:cNvSpPr>
            <p:nvPr/>
          </p:nvSpPr>
          <p:spPr bwMode="auto">
            <a:xfrm>
              <a:off x="1645" y="2403"/>
              <a:ext cx="82" cy="41"/>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prstDash val="solid"/>
              <a:round/>
              <a:headEnd/>
              <a:tailEnd/>
            </a:ln>
          </p:spPr>
          <p:txBody>
            <a:bodyPr/>
            <a:lstStyle/>
            <a:p>
              <a:endParaRPr lang="en-US"/>
            </a:p>
          </p:txBody>
        </p:sp>
        <p:sp>
          <p:nvSpPr>
            <p:cNvPr id="110603" name="Freeform 11"/>
            <p:cNvSpPr>
              <a:spLocks/>
            </p:cNvSpPr>
            <p:nvPr/>
          </p:nvSpPr>
          <p:spPr bwMode="auto">
            <a:xfrm>
              <a:off x="1645" y="2403"/>
              <a:ext cx="82" cy="41"/>
            </a:xfrm>
            <a:custGeom>
              <a:avLst/>
              <a:gdLst>
                <a:gd name="T0" fmla="*/ 82 w 82"/>
                <a:gd name="T1" fmla="*/ 0 h 41"/>
                <a:gd name="T2" fmla="*/ 0 w 82"/>
                <a:gd name="T3" fmla="*/ 14 h 41"/>
                <a:gd name="T4" fmla="*/ 82 w 82"/>
                <a:gd name="T5" fmla="*/ 41 h 41"/>
                <a:gd name="T6" fmla="*/ 82 w 82"/>
                <a:gd name="T7" fmla="*/ 14 h 41"/>
                <a:gd name="T8" fmla="*/ 82 w 82"/>
                <a:gd name="T9" fmla="*/ 0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82" y="0"/>
                  </a:moveTo>
                  <a:lnTo>
                    <a:pt x="0" y="14"/>
                  </a:lnTo>
                  <a:lnTo>
                    <a:pt x="82" y="41"/>
                  </a:lnTo>
                  <a:lnTo>
                    <a:pt x="82" y="14"/>
                  </a:lnTo>
                  <a:lnTo>
                    <a:pt x="82" y="0"/>
                  </a:lnTo>
                  <a:close/>
                </a:path>
              </a:pathLst>
            </a:custGeom>
            <a:solidFill>
              <a:srgbClr val="000000"/>
            </a:solidFill>
            <a:ln w="0">
              <a:solidFill>
                <a:srgbClr val="000000"/>
              </a:solidFill>
              <a:prstDash val="solid"/>
              <a:round/>
              <a:headEnd/>
              <a:tailEnd/>
            </a:ln>
          </p:spPr>
          <p:txBody>
            <a:bodyPr/>
            <a:lstStyle/>
            <a:p>
              <a:endParaRPr lang="en-US"/>
            </a:p>
          </p:txBody>
        </p:sp>
        <p:sp>
          <p:nvSpPr>
            <p:cNvPr id="110604" name="Line 12"/>
            <p:cNvSpPr>
              <a:spLocks noChangeShapeType="1"/>
            </p:cNvSpPr>
            <p:nvPr/>
          </p:nvSpPr>
          <p:spPr bwMode="auto">
            <a:xfrm>
              <a:off x="1727" y="2417"/>
              <a:ext cx="860" cy="1"/>
            </a:xfrm>
            <a:prstGeom prst="line">
              <a:avLst/>
            </a:prstGeom>
            <a:noFill/>
            <a:ln w="22225">
              <a:solidFill>
                <a:srgbClr val="000000"/>
              </a:solidFill>
              <a:round/>
              <a:headEnd/>
              <a:tailEnd/>
            </a:ln>
          </p:spPr>
          <p:txBody>
            <a:bodyPr/>
            <a:lstStyle/>
            <a:p>
              <a:endParaRPr lang="en-US"/>
            </a:p>
          </p:txBody>
        </p:sp>
        <p:sp>
          <p:nvSpPr>
            <p:cNvPr id="110605" name="Freeform 13"/>
            <p:cNvSpPr>
              <a:spLocks/>
            </p:cNvSpPr>
            <p:nvPr/>
          </p:nvSpPr>
          <p:spPr bwMode="auto">
            <a:xfrm>
              <a:off x="2477" y="1816"/>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110606" name="Freeform 14"/>
            <p:cNvSpPr>
              <a:spLocks/>
            </p:cNvSpPr>
            <p:nvPr/>
          </p:nvSpPr>
          <p:spPr bwMode="auto">
            <a:xfrm>
              <a:off x="2477" y="1816"/>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10607" name="Line 15"/>
            <p:cNvSpPr>
              <a:spLocks noChangeShapeType="1"/>
            </p:cNvSpPr>
            <p:nvPr/>
          </p:nvSpPr>
          <p:spPr bwMode="auto">
            <a:xfrm flipH="1">
              <a:off x="1618" y="1830"/>
              <a:ext cx="859" cy="1"/>
            </a:xfrm>
            <a:prstGeom prst="line">
              <a:avLst/>
            </a:prstGeom>
            <a:noFill/>
            <a:ln w="22225">
              <a:solidFill>
                <a:srgbClr val="000000"/>
              </a:solidFill>
              <a:round/>
              <a:headEnd/>
              <a:tailEnd/>
            </a:ln>
          </p:spPr>
          <p:txBody>
            <a:bodyPr/>
            <a:lstStyle/>
            <a:p>
              <a:endParaRPr lang="en-US"/>
            </a:p>
          </p:txBody>
        </p:sp>
        <p:sp>
          <p:nvSpPr>
            <p:cNvPr id="110608" name="Freeform 16"/>
            <p:cNvSpPr>
              <a:spLocks/>
            </p:cNvSpPr>
            <p:nvPr/>
          </p:nvSpPr>
          <p:spPr bwMode="auto">
            <a:xfrm>
              <a:off x="2477" y="2103"/>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110609" name="Freeform 17"/>
            <p:cNvSpPr>
              <a:spLocks/>
            </p:cNvSpPr>
            <p:nvPr/>
          </p:nvSpPr>
          <p:spPr bwMode="auto">
            <a:xfrm>
              <a:off x="2477" y="2103"/>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10610" name="Line 18"/>
            <p:cNvSpPr>
              <a:spLocks noChangeShapeType="1"/>
            </p:cNvSpPr>
            <p:nvPr/>
          </p:nvSpPr>
          <p:spPr bwMode="auto">
            <a:xfrm flipH="1">
              <a:off x="1618" y="2117"/>
              <a:ext cx="859" cy="1"/>
            </a:xfrm>
            <a:prstGeom prst="line">
              <a:avLst/>
            </a:prstGeom>
            <a:noFill/>
            <a:ln w="22225">
              <a:solidFill>
                <a:srgbClr val="000000"/>
              </a:solidFill>
              <a:round/>
              <a:headEnd/>
              <a:tailEnd/>
            </a:ln>
          </p:spPr>
          <p:txBody>
            <a:bodyPr/>
            <a:lstStyle/>
            <a:p>
              <a:endParaRPr lang="en-US"/>
            </a:p>
          </p:txBody>
        </p:sp>
        <p:sp>
          <p:nvSpPr>
            <p:cNvPr id="110611" name="Freeform 19"/>
            <p:cNvSpPr>
              <a:spLocks/>
            </p:cNvSpPr>
            <p:nvPr/>
          </p:nvSpPr>
          <p:spPr bwMode="auto">
            <a:xfrm>
              <a:off x="3515" y="1407"/>
              <a:ext cx="614" cy="150"/>
            </a:xfrm>
            <a:custGeom>
              <a:avLst/>
              <a:gdLst>
                <a:gd name="T0" fmla="*/ 0 w 45"/>
                <a:gd name="T1" fmla="*/ 8 h 11"/>
                <a:gd name="T2" fmla="*/ 37 w 45"/>
                <a:gd name="T3" fmla="*/ 8 h 11"/>
                <a:gd name="T4" fmla="*/ 37 w 45"/>
                <a:gd name="T5" fmla="*/ 11 h 11"/>
                <a:gd name="T6" fmla="*/ 45 w 45"/>
                <a:gd name="T7" fmla="*/ 6 h 11"/>
                <a:gd name="T8" fmla="*/ 37 w 45"/>
                <a:gd name="T9" fmla="*/ 0 h 11"/>
                <a:gd name="T10" fmla="*/ 37 w 45"/>
                <a:gd name="T11" fmla="*/ 3 h 11"/>
                <a:gd name="T12" fmla="*/ 0 w 45"/>
                <a:gd name="T13" fmla="*/ 3 h 11"/>
                <a:gd name="T14" fmla="*/ 0 60000 65536"/>
                <a:gd name="T15" fmla="*/ 0 60000 65536"/>
                <a:gd name="T16" fmla="*/ 0 60000 65536"/>
                <a:gd name="T17" fmla="*/ 0 60000 65536"/>
                <a:gd name="T18" fmla="*/ 0 60000 65536"/>
                <a:gd name="T19" fmla="*/ 0 60000 65536"/>
                <a:gd name="T20" fmla="*/ 0 60000 65536"/>
                <a:gd name="T21" fmla="*/ 0 w 45"/>
                <a:gd name="T22" fmla="*/ 0 h 11"/>
                <a:gd name="T23" fmla="*/ 45 w 45"/>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1">
                  <a:moveTo>
                    <a:pt x="0" y="8"/>
                  </a:moveTo>
                  <a:lnTo>
                    <a:pt x="37" y="8"/>
                  </a:lnTo>
                  <a:lnTo>
                    <a:pt x="37" y="11"/>
                  </a:lnTo>
                  <a:lnTo>
                    <a:pt x="45" y="6"/>
                  </a:lnTo>
                  <a:lnTo>
                    <a:pt x="37" y="0"/>
                  </a:lnTo>
                  <a:lnTo>
                    <a:pt x="37" y="3"/>
                  </a:lnTo>
                  <a:lnTo>
                    <a:pt x="0" y="3"/>
                  </a:lnTo>
                </a:path>
              </a:pathLst>
            </a:custGeom>
            <a:noFill/>
            <a:ln w="22225">
              <a:solidFill>
                <a:srgbClr val="000000"/>
              </a:solidFill>
              <a:prstDash val="solid"/>
              <a:round/>
              <a:headEnd/>
              <a:tailEnd/>
            </a:ln>
          </p:spPr>
          <p:txBody>
            <a:bodyPr/>
            <a:lstStyle/>
            <a:p>
              <a:endParaRPr lang="en-US"/>
            </a:p>
          </p:txBody>
        </p:sp>
        <p:sp>
          <p:nvSpPr>
            <p:cNvPr id="110612" name="Rectangle 20"/>
            <p:cNvSpPr>
              <a:spLocks noChangeArrowheads="1"/>
            </p:cNvSpPr>
            <p:nvPr/>
          </p:nvSpPr>
          <p:spPr bwMode="auto">
            <a:xfrm>
              <a:off x="4142" y="998"/>
              <a:ext cx="819" cy="156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0613" name="Rectangle 21"/>
            <p:cNvSpPr>
              <a:spLocks noChangeArrowheads="1"/>
            </p:cNvSpPr>
            <p:nvPr/>
          </p:nvSpPr>
          <p:spPr bwMode="auto">
            <a:xfrm>
              <a:off x="4142" y="998"/>
              <a:ext cx="819" cy="1569"/>
            </a:xfrm>
            <a:prstGeom prst="rect">
              <a:avLst/>
            </a:prstGeom>
            <a:noFill/>
            <a:ln w="22225">
              <a:solidFill>
                <a:srgbClr val="000000"/>
              </a:solidFill>
              <a:miter lim="800000"/>
              <a:headEnd/>
              <a:tailEnd/>
            </a:ln>
          </p:spPr>
          <p:txBody>
            <a:bodyPr/>
            <a:lstStyle/>
            <a:p>
              <a:endParaRPr lang="en-US">
                <a:latin typeface="Constantia" pitchFamily="18" charset="0"/>
              </a:endParaRPr>
            </a:p>
          </p:txBody>
        </p:sp>
        <p:sp>
          <p:nvSpPr>
            <p:cNvPr id="110614" name="Freeform 22"/>
            <p:cNvSpPr>
              <a:spLocks/>
            </p:cNvSpPr>
            <p:nvPr/>
          </p:nvSpPr>
          <p:spPr bwMode="auto">
            <a:xfrm>
              <a:off x="1618" y="1079"/>
              <a:ext cx="955" cy="151"/>
            </a:xfrm>
            <a:custGeom>
              <a:avLst/>
              <a:gdLst>
                <a:gd name="T0" fmla="*/ 0 w 70"/>
                <a:gd name="T1" fmla="*/ 3 h 11"/>
                <a:gd name="T2" fmla="*/ 62 w 70"/>
                <a:gd name="T3" fmla="*/ 3 h 11"/>
                <a:gd name="T4" fmla="*/ 62 w 70"/>
                <a:gd name="T5" fmla="*/ 0 h 11"/>
                <a:gd name="T6" fmla="*/ 70 w 70"/>
                <a:gd name="T7" fmla="*/ 6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6"/>
                  </a:lnTo>
                  <a:lnTo>
                    <a:pt x="62" y="11"/>
                  </a:lnTo>
                  <a:lnTo>
                    <a:pt x="62" y="8"/>
                  </a:lnTo>
                  <a:lnTo>
                    <a:pt x="0" y="8"/>
                  </a:lnTo>
                </a:path>
              </a:pathLst>
            </a:custGeom>
            <a:noFill/>
            <a:ln w="22225">
              <a:solidFill>
                <a:srgbClr val="000000"/>
              </a:solidFill>
              <a:prstDash val="solid"/>
              <a:round/>
              <a:headEnd/>
              <a:tailEnd/>
            </a:ln>
          </p:spPr>
          <p:txBody>
            <a:bodyPr/>
            <a:lstStyle/>
            <a:p>
              <a:endParaRPr lang="en-US"/>
            </a:p>
          </p:txBody>
        </p:sp>
        <p:sp>
          <p:nvSpPr>
            <p:cNvPr id="110615" name="Freeform 23"/>
            <p:cNvSpPr>
              <a:spLocks/>
            </p:cNvSpPr>
            <p:nvPr/>
          </p:nvSpPr>
          <p:spPr bwMode="auto">
            <a:xfrm>
              <a:off x="1618" y="1421"/>
              <a:ext cx="955" cy="150"/>
            </a:xfrm>
            <a:custGeom>
              <a:avLst/>
              <a:gdLst>
                <a:gd name="T0" fmla="*/ 0 w 70"/>
                <a:gd name="T1" fmla="*/ 3 h 11"/>
                <a:gd name="T2" fmla="*/ 62 w 70"/>
                <a:gd name="T3" fmla="*/ 3 h 11"/>
                <a:gd name="T4" fmla="*/ 62 w 70"/>
                <a:gd name="T5" fmla="*/ 0 h 11"/>
                <a:gd name="T6" fmla="*/ 70 w 70"/>
                <a:gd name="T7" fmla="*/ 5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5"/>
                  </a:lnTo>
                  <a:lnTo>
                    <a:pt x="62" y="11"/>
                  </a:lnTo>
                  <a:lnTo>
                    <a:pt x="62" y="8"/>
                  </a:lnTo>
                  <a:lnTo>
                    <a:pt x="0" y="8"/>
                  </a:lnTo>
                </a:path>
              </a:pathLst>
            </a:custGeom>
            <a:noFill/>
            <a:ln w="22225">
              <a:solidFill>
                <a:srgbClr val="000000"/>
              </a:solidFill>
              <a:prstDash val="solid"/>
              <a:round/>
              <a:headEnd/>
              <a:tailEnd/>
            </a:ln>
          </p:spPr>
          <p:txBody>
            <a:bodyPr/>
            <a:lstStyle/>
            <a:p>
              <a:endParaRPr lang="en-US"/>
            </a:p>
          </p:txBody>
        </p:sp>
        <p:sp>
          <p:nvSpPr>
            <p:cNvPr id="110616" name="Rectangle 24"/>
            <p:cNvSpPr>
              <a:spLocks noChangeArrowheads="1"/>
            </p:cNvSpPr>
            <p:nvPr/>
          </p:nvSpPr>
          <p:spPr bwMode="auto">
            <a:xfrm>
              <a:off x="1276" y="1707"/>
              <a:ext cx="23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CPU</a:t>
              </a:r>
              <a:endParaRPr lang="en-US" sz="2400">
                <a:latin typeface="Constantia" pitchFamily="18" charset="0"/>
              </a:endParaRPr>
            </a:p>
          </p:txBody>
        </p:sp>
        <p:sp>
          <p:nvSpPr>
            <p:cNvPr id="110617" name="Rectangle 25"/>
            <p:cNvSpPr>
              <a:spLocks noChangeArrowheads="1"/>
            </p:cNvSpPr>
            <p:nvPr/>
          </p:nvSpPr>
          <p:spPr bwMode="auto">
            <a:xfrm>
              <a:off x="2587" y="998"/>
              <a:ext cx="941" cy="1569"/>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10618" name="Rectangle 26"/>
            <p:cNvSpPr>
              <a:spLocks noChangeArrowheads="1"/>
            </p:cNvSpPr>
            <p:nvPr/>
          </p:nvSpPr>
          <p:spPr bwMode="auto">
            <a:xfrm>
              <a:off x="2587" y="998"/>
              <a:ext cx="941" cy="156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10619" name="Rectangle 27"/>
            <p:cNvSpPr>
              <a:spLocks noChangeArrowheads="1"/>
            </p:cNvSpPr>
            <p:nvPr/>
          </p:nvSpPr>
          <p:spPr bwMode="auto">
            <a:xfrm>
              <a:off x="2668" y="1079"/>
              <a:ext cx="778" cy="92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0620" name="Rectangle 28"/>
            <p:cNvSpPr>
              <a:spLocks noChangeArrowheads="1"/>
            </p:cNvSpPr>
            <p:nvPr/>
          </p:nvSpPr>
          <p:spPr bwMode="auto">
            <a:xfrm>
              <a:off x="2668" y="1079"/>
              <a:ext cx="778" cy="929"/>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10621" name="Rectangle 29"/>
            <p:cNvSpPr>
              <a:spLocks noChangeArrowheads="1"/>
            </p:cNvSpPr>
            <p:nvPr/>
          </p:nvSpPr>
          <p:spPr bwMode="auto">
            <a:xfrm>
              <a:off x="2996" y="1693"/>
              <a:ext cx="31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SOUT</a:t>
              </a:r>
              <a:endParaRPr lang="en-US" sz="2400">
                <a:latin typeface="Constantia" pitchFamily="18" charset="0"/>
              </a:endParaRPr>
            </a:p>
          </p:txBody>
        </p:sp>
        <p:sp>
          <p:nvSpPr>
            <p:cNvPr id="110622" name="Rectangle 30"/>
            <p:cNvSpPr>
              <a:spLocks noChangeArrowheads="1"/>
            </p:cNvSpPr>
            <p:nvPr/>
          </p:nvSpPr>
          <p:spPr bwMode="auto">
            <a:xfrm>
              <a:off x="2887" y="2103"/>
              <a:ext cx="3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Output</a:t>
              </a:r>
              <a:endParaRPr lang="en-US" sz="2400">
                <a:latin typeface="Constantia" pitchFamily="18" charset="0"/>
              </a:endParaRPr>
            </a:p>
          </p:txBody>
        </p:sp>
        <p:sp>
          <p:nvSpPr>
            <p:cNvPr id="110623" name="Rectangle 31"/>
            <p:cNvSpPr>
              <a:spLocks noChangeArrowheads="1"/>
            </p:cNvSpPr>
            <p:nvPr/>
          </p:nvSpPr>
          <p:spPr bwMode="auto">
            <a:xfrm>
              <a:off x="2846" y="2267"/>
              <a:ext cx="2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interf</a:t>
              </a:r>
              <a:endParaRPr lang="en-US" sz="2400">
                <a:latin typeface="Constantia" pitchFamily="18" charset="0"/>
              </a:endParaRPr>
            </a:p>
          </p:txBody>
        </p:sp>
        <p:sp>
          <p:nvSpPr>
            <p:cNvPr id="110624" name="Rectangle 32"/>
            <p:cNvSpPr>
              <a:spLocks noChangeArrowheads="1"/>
            </p:cNvSpPr>
            <p:nvPr/>
          </p:nvSpPr>
          <p:spPr bwMode="auto">
            <a:xfrm>
              <a:off x="3105" y="2267"/>
              <a:ext cx="1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ace</a:t>
              </a:r>
              <a:endParaRPr lang="en-US" sz="2400">
                <a:latin typeface="Constantia" pitchFamily="18" charset="0"/>
              </a:endParaRPr>
            </a:p>
          </p:txBody>
        </p:sp>
        <p:sp>
          <p:nvSpPr>
            <p:cNvPr id="110625" name="Rectangle 33"/>
            <p:cNvSpPr>
              <a:spLocks noChangeArrowheads="1"/>
            </p:cNvSpPr>
            <p:nvPr/>
          </p:nvSpPr>
          <p:spPr bwMode="auto">
            <a:xfrm>
              <a:off x="1972" y="943"/>
              <a:ext cx="2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Data</a:t>
              </a:r>
              <a:endParaRPr lang="en-US" sz="2400">
                <a:latin typeface="Constantia" pitchFamily="18" charset="0"/>
              </a:endParaRPr>
            </a:p>
          </p:txBody>
        </p:sp>
        <p:sp>
          <p:nvSpPr>
            <p:cNvPr id="110626" name="Rectangle 34"/>
            <p:cNvSpPr>
              <a:spLocks noChangeArrowheads="1"/>
            </p:cNvSpPr>
            <p:nvPr/>
          </p:nvSpPr>
          <p:spPr bwMode="auto">
            <a:xfrm>
              <a:off x="1877" y="1257"/>
              <a:ext cx="39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Address</a:t>
              </a:r>
              <a:endParaRPr lang="en-US" sz="2400">
                <a:latin typeface="Constantia" pitchFamily="18" charset="0"/>
              </a:endParaRPr>
            </a:p>
          </p:txBody>
        </p:sp>
        <p:sp>
          <p:nvSpPr>
            <p:cNvPr id="110627" name="Rectangle 35"/>
            <p:cNvSpPr>
              <a:spLocks noChangeArrowheads="1"/>
            </p:cNvSpPr>
            <p:nvPr/>
          </p:nvSpPr>
          <p:spPr bwMode="auto">
            <a:xfrm>
              <a:off x="1931" y="1653"/>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R</a:t>
              </a:r>
              <a:endParaRPr lang="en-US" sz="2400">
                <a:latin typeface="Constantia" pitchFamily="18" charset="0"/>
              </a:endParaRPr>
            </a:p>
          </p:txBody>
        </p:sp>
        <p:sp>
          <p:nvSpPr>
            <p:cNvPr id="110628" name="Rectangle 36"/>
            <p:cNvSpPr>
              <a:spLocks noChangeArrowheads="1"/>
            </p:cNvSpPr>
            <p:nvPr/>
          </p:nvSpPr>
          <p:spPr bwMode="auto">
            <a:xfrm>
              <a:off x="2041" y="1653"/>
              <a:ext cx="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t>
              </a:r>
              <a:endParaRPr lang="en-US" sz="2400">
                <a:latin typeface="Constantia" pitchFamily="18" charset="0"/>
              </a:endParaRPr>
            </a:p>
          </p:txBody>
        </p:sp>
        <p:sp>
          <p:nvSpPr>
            <p:cNvPr id="110629" name="Rectangle 37"/>
            <p:cNvSpPr>
              <a:spLocks noChangeArrowheads="1"/>
            </p:cNvSpPr>
            <p:nvPr/>
          </p:nvSpPr>
          <p:spPr bwMode="auto">
            <a:xfrm>
              <a:off x="1781" y="1939"/>
              <a:ext cx="33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Master</a:t>
              </a:r>
              <a:endParaRPr lang="en-US" sz="2400">
                <a:latin typeface="Constantia" pitchFamily="18" charset="0"/>
              </a:endParaRPr>
            </a:p>
          </p:txBody>
        </p:sp>
        <p:sp>
          <p:nvSpPr>
            <p:cNvPr id="110630" name="Rectangle 38"/>
            <p:cNvSpPr>
              <a:spLocks noChangeArrowheads="1"/>
            </p:cNvSpPr>
            <p:nvPr/>
          </p:nvSpPr>
          <p:spPr bwMode="auto">
            <a:xfrm>
              <a:off x="2123" y="1939"/>
              <a:ext cx="30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-ready</a:t>
              </a:r>
              <a:endParaRPr lang="en-US" sz="2400">
                <a:latin typeface="Constantia" pitchFamily="18" charset="0"/>
              </a:endParaRPr>
            </a:p>
          </p:txBody>
        </p:sp>
        <p:sp>
          <p:nvSpPr>
            <p:cNvPr id="110631" name="Rectangle 39"/>
            <p:cNvSpPr>
              <a:spLocks noChangeArrowheads="1"/>
            </p:cNvSpPr>
            <p:nvPr/>
          </p:nvSpPr>
          <p:spPr bwMode="auto">
            <a:xfrm>
              <a:off x="1795" y="2239"/>
              <a:ext cx="15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Sla</a:t>
              </a:r>
              <a:endParaRPr lang="en-US" sz="2400">
                <a:latin typeface="Constantia" pitchFamily="18" charset="0"/>
              </a:endParaRPr>
            </a:p>
          </p:txBody>
        </p:sp>
        <p:sp>
          <p:nvSpPr>
            <p:cNvPr id="110632" name="Rectangle 40"/>
            <p:cNvSpPr>
              <a:spLocks noChangeArrowheads="1"/>
            </p:cNvSpPr>
            <p:nvPr/>
          </p:nvSpPr>
          <p:spPr bwMode="auto">
            <a:xfrm>
              <a:off x="1959" y="2239"/>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v</a:t>
              </a:r>
              <a:endParaRPr lang="en-US" sz="2400">
                <a:latin typeface="Constantia" pitchFamily="18" charset="0"/>
              </a:endParaRPr>
            </a:p>
          </p:txBody>
        </p:sp>
        <p:sp>
          <p:nvSpPr>
            <p:cNvPr id="110633" name="Rectangle 41"/>
            <p:cNvSpPr>
              <a:spLocks noChangeArrowheads="1"/>
            </p:cNvSpPr>
            <p:nvPr/>
          </p:nvSpPr>
          <p:spPr bwMode="auto">
            <a:xfrm>
              <a:off x="2013" y="2239"/>
              <a:ext cx="35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e-ready</a:t>
              </a:r>
              <a:endParaRPr lang="en-US" sz="2400">
                <a:latin typeface="Constantia" pitchFamily="18" charset="0"/>
              </a:endParaRPr>
            </a:p>
          </p:txBody>
        </p:sp>
        <p:sp>
          <p:nvSpPr>
            <p:cNvPr id="110634" name="Rectangle 42"/>
            <p:cNvSpPr>
              <a:spLocks noChangeArrowheads="1"/>
            </p:cNvSpPr>
            <p:nvPr/>
          </p:nvSpPr>
          <p:spPr bwMode="auto">
            <a:xfrm>
              <a:off x="3706" y="172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V</a:t>
              </a:r>
              <a:endParaRPr lang="en-US" sz="2400">
                <a:latin typeface="Constantia" pitchFamily="18" charset="0"/>
              </a:endParaRPr>
            </a:p>
          </p:txBody>
        </p:sp>
        <p:sp>
          <p:nvSpPr>
            <p:cNvPr id="110635" name="Rectangle 43"/>
            <p:cNvSpPr>
              <a:spLocks noChangeArrowheads="1"/>
            </p:cNvSpPr>
            <p:nvPr/>
          </p:nvSpPr>
          <p:spPr bwMode="auto">
            <a:xfrm>
              <a:off x="3774" y="1721"/>
              <a:ext cx="179"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alid</a:t>
              </a:r>
              <a:endParaRPr lang="en-US" sz="2400">
                <a:latin typeface="Constantia" pitchFamily="18" charset="0"/>
              </a:endParaRPr>
            </a:p>
          </p:txBody>
        </p:sp>
        <p:sp>
          <p:nvSpPr>
            <p:cNvPr id="110636" name="Rectangle 44"/>
            <p:cNvSpPr>
              <a:spLocks noChangeArrowheads="1"/>
            </p:cNvSpPr>
            <p:nvPr/>
          </p:nvSpPr>
          <p:spPr bwMode="auto">
            <a:xfrm>
              <a:off x="2095" y="1653"/>
              <a:ext cx="11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W</a:t>
              </a:r>
              <a:endParaRPr lang="en-US" sz="2400">
                <a:latin typeface="Constantia" pitchFamily="18" charset="0"/>
              </a:endParaRPr>
            </a:p>
          </p:txBody>
        </p:sp>
        <p:sp>
          <p:nvSpPr>
            <p:cNvPr id="110637" name="Line 45"/>
            <p:cNvSpPr>
              <a:spLocks noChangeShapeType="1"/>
            </p:cNvSpPr>
            <p:nvPr/>
          </p:nvSpPr>
          <p:spPr bwMode="auto">
            <a:xfrm flipH="1">
              <a:off x="2109" y="1653"/>
              <a:ext cx="82" cy="1"/>
            </a:xfrm>
            <a:prstGeom prst="line">
              <a:avLst/>
            </a:prstGeom>
            <a:noFill/>
            <a:ln w="22225">
              <a:solidFill>
                <a:srgbClr val="000000"/>
              </a:solidFill>
              <a:round/>
              <a:headEnd/>
              <a:tailEnd/>
            </a:ln>
          </p:spPr>
          <p:txBody>
            <a:bodyPr/>
            <a:lstStyle/>
            <a:p>
              <a:endParaRPr lang="en-US"/>
            </a:p>
          </p:txBody>
        </p:sp>
        <p:sp>
          <p:nvSpPr>
            <p:cNvPr id="110638" name="Rectangle 46"/>
            <p:cNvSpPr>
              <a:spLocks noChangeArrowheads="1"/>
            </p:cNvSpPr>
            <p:nvPr/>
          </p:nvSpPr>
          <p:spPr bwMode="auto">
            <a:xfrm>
              <a:off x="3719" y="1270"/>
              <a:ext cx="2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Data</a:t>
              </a:r>
              <a:endParaRPr lang="en-US" sz="2400">
                <a:latin typeface="Constantia" pitchFamily="18" charset="0"/>
              </a:endParaRPr>
            </a:p>
          </p:txBody>
        </p:sp>
        <p:sp>
          <p:nvSpPr>
            <p:cNvPr id="110639" name="Rectangle 47"/>
            <p:cNvSpPr>
              <a:spLocks noChangeArrowheads="1"/>
            </p:cNvSpPr>
            <p:nvPr/>
          </p:nvSpPr>
          <p:spPr bwMode="auto">
            <a:xfrm>
              <a:off x="2737" y="1694"/>
              <a:ext cx="163" cy="163"/>
            </a:xfrm>
            <a:prstGeom prst="rect">
              <a:avLst/>
            </a:prstGeom>
            <a:solidFill>
              <a:srgbClr val="FFCC99"/>
            </a:solidFill>
            <a:ln w="0">
              <a:solidFill>
                <a:srgbClr val="B2FFFF"/>
              </a:solidFill>
              <a:miter lim="800000"/>
              <a:headEnd/>
              <a:tailEnd/>
            </a:ln>
          </p:spPr>
          <p:txBody>
            <a:bodyPr/>
            <a:lstStyle/>
            <a:p>
              <a:endParaRPr lang="en-US">
                <a:latin typeface="Constantia" pitchFamily="18" charset="0"/>
              </a:endParaRPr>
            </a:p>
          </p:txBody>
        </p:sp>
        <p:sp>
          <p:nvSpPr>
            <p:cNvPr id="110640" name="Rectangle 48"/>
            <p:cNvSpPr>
              <a:spLocks noChangeArrowheads="1"/>
            </p:cNvSpPr>
            <p:nvPr/>
          </p:nvSpPr>
          <p:spPr bwMode="auto">
            <a:xfrm>
              <a:off x="2737" y="1694"/>
              <a:ext cx="163" cy="163"/>
            </a:xfrm>
            <a:prstGeom prst="rect">
              <a:avLst/>
            </a:prstGeom>
            <a:noFill/>
            <a:ln w="22225">
              <a:solidFill>
                <a:srgbClr val="C00000"/>
              </a:solidFill>
              <a:miter lim="800000"/>
              <a:headEnd/>
              <a:tailEnd/>
            </a:ln>
          </p:spPr>
          <p:txBody>
            <a:bodyPr/>
            <a:lstStyle/>
            <a:p>
              <a:endParaRPr lang="en-US">
                <a:latin typeface="Constantia" pitchFamily="18" charset="0"/>
              </a:endParaRPr>
            </a:p>
          </p:txBody>
        </p:sp>
        <p:sp>
          <p:nvSpPr>
            <p:cNvPr id="110641" name="Rectangle 49"/>
            <p:cNvSpPr>
              <a:spLocks noChangeArrowheads="1"/>
            </p:cNvSpPr>
            <p:nvPr/>
          </p:nvSpPr>
          <p:spPr bwMode="auto">
            <a:xfrm>
              <a:off x="2737" y="1230"/>
              <a:ext cx="641" cy="313"/>
            </a:xfrm>
            <a:prstGeom prst="rect">
              <a:avLst/>
            </a:prstGeom>
            <a:solidFill>
              <a:srgbClr val="B2FFFF"/>
            </a:solidFill>
            <a:ln w="0">
              <a:solidFill>
                <a:srgbClr val="B2FFFF"/>
              </a:solidFill>
              <a:miter lim="800000"/>
              <a:headEnd/>
              <a:tailEnd/>
            </a:ln>
          </p:spPr>
          <p:txBody>
            <a:bodyPr/>
            <a:lstStyle/>
            <a:p>
              <a:endParaRPr lang="en-US">
                <a:latin typeface="Constantia" pitchFamily="18" charset="0"/>
              </a:endParaRPr>
            </a:p>
          </p:txBody>
        </p:sp>
        <p:sp>
          <p:nvSpPr>
            <p:cNvPr id="110642" name="Rectangle 50"/>
            <p:cNvSpPr>
              <a:spLocks noChangeArrowheads="1"/>
            </p:cNvSpPr>
            <p:nvPr/>
          </p:nvSpPr>
          <p:spPr bwMode="auto">
            <a:xfrm>
              <a:off x="2737" y="1230"/>
              <a:ext cx="641" cy="313"/>
            </a:xfrm>
            <a:prstGeom prst="rect">
              <a:avLst/>
            </a:prstGeom>
            <a:solidFill>
              <a:srgbClr val="FFCC99"/>
            </a:solidFill>
            <a:ln w="22225">
              <a:solidFill>
                <a:srgbClr val="C00000"/>
              </a:solidFill>
              <a:miter lim="800000"/>
              <a:headEnd/>
              <a:tailEnd/>
            </a:ln>
          </p:spPr>
          <p:txBody>
            <a:bodyPr/>
            <a:lstStyle/>
            <a:p>
              <a:endParaRPr lang="en-US">
                <a:latin typeface="Constantia" pitchFamily="18" charset="0"/>
              </a:endParaRPr>
            </a:p>
          </p:txBody>
        </p:sp>
        <p:sp>
          <p:nvSpPr>
            <p:cNvPr id="110643" name="Rectangle 51"/>
            <p:cNvSpPr>
              <a:spLocks noChangeArrowheads="1"/>
            </p:cNvSpPr>
            <p:nvPr/>
          </p:nvSpPr>
          <p:spPr bwMode="auto">
            <a:xfrm>
              <a:off x="2778"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D</a:t>
              </a:r>
              <a:endParaRPr lang="en-US" sz="2400">
                <a:latin typeface="Constantia" pitchFamily="18" charset="0"/>
              </a:endParaRPr>
            </a:p>
          </p:txBody>
        </p:sp>
        <p:sp>
          <p:nvSpPr>
            <p:cNvPr id="110644" name="Rectangle 52"/>
            <p:cNvSpPr>
              <a:spLocks noChangeArrowheads="1"/>
            </p:cNvSpPr>
            <p:nvPr/>
          </p:nvSpPr>
          <p:spPr bwMode="auto">
            <a:xfrm>
              <a:off x="2860"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a:t>
              </a:r>
              <a:endParaRPr lang="en-US" sz="2400">
                <a:latin typeface="Constantia" pitchFamily="18" charset="0"/>
              </a:endParaRPr>
            </a:p>
          </p:txBody>
        </p:sp>
        <p:sp>
          <p:nvSpPr>
            <p:cNvPr id="110645" name="Rectangle 53"/>
            <p:cNvSpPr>
              <a:spLocks noChangeArrowheads="1"/>
            </p:cNvSpPr>
            <p:nvPr/>
          </p:nvSpPr>
          <p:spPr bwMode="auto">
            <a:xfrm>
              <a:off x="2941" y="1311"/>
              <a:ext cx="73"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T</a:t>
              </a:r>
              <a:endParaRPr lang="en-US" sz="2400">
                <a:latin typeface="Constantia" pitchFamily="18" charset="0"/>
              </a:endParaRPr>
            </a:p>
          </p:txBody>
        </p:sp>
        <p:sp>
          <p:nvSpPr>
            <p:cNvPr id="110646" name="Rectangle 54"/>
            <p:cNvSpPr>
              <a:spLocks noChangeArrowheads="1"/>
            </p:cNvSpPr>
            <p:nvPr/>
          </p:nvSpPr>
          <p:spPr bwMode="auto">
            <a:xfrm>
              <a:off x="2996" y="1311"/>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A</a:t>
              </a:r>
              <a:endParaRPr lang="en-US" sz="2400">
                <a:latin typeface="Constantia" pitchFamily="18" charset="0"/>
              </a:endParaRPr>
            </a:p>
          </p:txBody>
        </p:sp>
        <p:sp>
          <p:nvSpPr>
            <p:cNvPr id="110647" name="Rectangle 55"/>
            <p:cNvSpPr>
              <a:spLocks noChangeArrowheads="1"/>
            </p:cNvSpPr>
            <p:nvPr/>
          </p:nvSpPr>
          <p:spPr bwMode="auto">
            <a:xfrm>
              <a:off x="3078" y="1311"/>
              <a:ext cx="24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OUT</a:t>
              </a:r>
              <a:endParaRPr lang="en-US" sz="2400">
                <a:latin typeface="Constantia" pitchFamily="18" charset="0"/>
              </a:endParaRPr>
            </a:p>
          </p:txBody>
        </p:sp>
        <p:sp>
          <p:nvSpPr>
            <p:cNvPr id="110648" name="Rectangle 56"/>
            <p:cNvSpPr>
              <a:spLocks noChangeArrowheads="1"/>
            </p:cNvSpPr>
            <p:nvPr/>
          </p:nvSpPr>
          <p:spPr bwMode="auto">
            <a:xfrm>
              <a:off x="4388" y="1707"/>
              <a:ext cx="32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Printer</a:t>
              </a:r>
              <a:endParaRPr lang="en-US" sz="2400">
                <a:latin typeface="Constantia" pitchFamily="18" charset="0"/>
              </a:endParaRPr>
            </a:p>
          </p:txBody>
        </p:sp>
        <p:sp>
          <p:nvSpPr>
            <p:cNvPr id="110649" name="Rectangle 57"/>
            <p:cNvSpPr>
              <a:spLocks noChangeArrowheads="1"/>
            </p:cNvSpPr>
            <p:nvPr/>
          </p:nvSpPr>
          <p:spPr bwMode="auto">
            <a:xfrm>
              <a:off x="799" y="998"/>
              <a:ext cx="819" cy="156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0650" name="Rectangle 58"/>
            <p:cNvSpPr>
              <a:spLocks noChangeArrowheads="1"/>
            </p:cNvSpPr>
            <p:nvPr/>
          </p:nvSpPr>
          <p:spPr bwMode="auto">
            <a:xfrm>
              <a:off x="799" y="998"/>
              <a:ext cx="819" cy="1569"/>
            </a:xfrm>
            <a:prstGeom prst="rect">
              <a:avLst/>
            </a:prstGeom>
            <a:noFill/>
            <a:ln w="22225">
              <a:solidFill>
                <a:srgbClr val="000000"/>
              </a:solidFill>
              <a:miter lim="800000"/>
              <a:headEnd/>
              <a:tailEnd/>
            </a:ln>
          </p:spPr>
          <p:txBody>
            <a:bodyPr/>
            <a:lstStyle/>
            <a:p>
              <a:endParaRPr lang="en-US">
                <a:latin typeface="Constantia" pitchFamily="18" charset="0"/>
              </a:endParaRPr>
            </a:p>
          </p:txBody>
        </p:sp>
        <p:sp>
          <p:nvSpPr>
            <p:cNvPr id="110651" name="Rectangle 59"/>
            <p:cNvSpPr>
              <a:spLocks noChangeArrowheads="1"/>
            </p:cNvSpPr>
            <p:nvPr/>
          </p:nvSpPr>
          <p:spPr bwMode="auto">
            <a:xfrm>
              <a:off x="962" y="1707"/>
              <a:ext cx="4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Processor</a:t>
              </a:r>
              <a:endParaRPr lang="en-US" sz="2400">
                <a:latin typeface="Constantia" pitchFamily="18" charset="0"/>
              </a:endParaRPr>
            </a:p>
          </p:txBody>
        </p:sp>
        <p:sp>
          <p:nvSpPr>
            <p:cNvPr id="110652" name="Rectangle 60"/>
            <p:cNvSpPr>
              <a:spLocks noChangeArrowheads="1"/>
            </p:cNvSpPr>
            <p:nvPr/>
          </p:nvSpPr>
          <p:spPr bwMode="auto">
            <a:xfrm>
              <a:off x="3747" y="2076"/>
              <a:ext cx="186"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a:rPr>
                <a:t>Idle</a:t>
              </a:r>
              <a:endParaRPr lang="en-US" sz="2400">
                <a:latin typeface="Constantia" pitchFamily="18" charset="0"/>
              </a:endParaRPr>
            </a:p>
          </p:txBody>
        </p:sp>
      </p:grpSp>
      <p:sp>
        <p:nvSpPr>
          <p:cNvPr id="110595" name="Text Box 61"/>
          <p:cNvSpPr txBox="1">
            <a:spLocks noChangeArrowheads="1"/>
          </p:cNvSpPr>
          <p:nvPr/>
        </p:nvSpPr>
        <p:spPr bwMode="auto">
          <a:xfrm>
            <a:off x="590550" y="4054475"/>
            <a:ext cx="8045450" cy="1739900"/>
          </a:xfrm>
          <a:prstGeom prst="rect">
            <a:avLst/>
          </a:prstGeom>
          <a:noFill/>
          <a:ln w="12700">
            <a:noFill/>
            <a:miter lim="800000"/>
            <a:headEnd/>
            <a:tailEnd/>
          </a:ln>
        </p:spPr>
        <p:txBody>
          <a:bodyPr wrap="none">
            <a:spAutoFit/>
          </a:bodyPr>
          <a:lstStyle/>
          <a:p>
            <a:pPr>
              <a:buFontTx/>
              <a:buChar char="•"/>
            </a:pPr>
            <a:r>
              <a:rPr lang="en-US" i="1">
                <a:solidFill>
                  <a:schemeClr val="accent2"/>
                </a:solidFill>
                <a:latin typeface="Constantia" pitchFamily="18" charset="0"/>
              </a:rPr>
              <a:t>On the printer side:</a:t>
            </a:r>
            <a:endParaRPr lang="en-US">
              <a:latin typeface="Constantia" pitchFamily="18" charset="0"/>
            </a:endParaRPr>
          </a:p>
          <a:p>
            <a:r>
              <a:rPr lang="en-US">
                <a:latin typeface="Constantia" pitchFamily="18" charset="0"/>
              </a:rPr>
              <a:t>        - </a:t>
            </a:r>
            <a:r>
              <a:rPr lang="en-US" i="1">
                <a:solidFill>
                  <a:schemeClr val="accent2"/>
                </a:solidFill>
                <a:latin typeface="Constantia" pitchFamily="18" charset="0"/>
              </a:rPr>
              <a:t>Idle signal line which the printer asserts when it is ready to accept a character.</a:t>
            </a:r>
          </a:p>
          <a:p>
            <a:r>
              <a:rPr lang="en-US" i="1">
                <a:solidFill>
                  <a:schemeClr val="accent2"/>
                </a:solidFill>
                <a:latin typeface="Constantia" pitchFamily="18" charset="0"/>
              </a:rPr>
              <a:t>          This causes the SOUT flag to be set to 1.</a:t>
            </a:r>
          </a:p>
          <a:p>
            <a:r>
              <a:rPr lang="en-US" i="1">
                <a:solidFill>
                  <a:schemeClr val="accent2"/>
                </a:solidFill>
                <a:latin typeface="Constantia" pitchFamily="18" charset="0"/>
              </a:rPr>
              <a:t>        - Processor places a new character into a DATAOUT register.</a:t>
            </a:r>
          </a:p>
          <a:p>
            <a:r>
              <a:rPr lang="en-US" i="1">
                <a:solidFill>
                  <a:schemeClr val="accent2"/>
                </a:solidFill>
                <a:latin typeface="Constantia" pitchFamily="18" charset="0"/>
              </a:rPr>
              <a:t>        - Valid signal, asserted by the interface circuit when it places a new character </a:t>
            </a:r>
          </a:p>
          <a:p>
            <a:r>
              <a:rPr lang="en-US" i="1">
                <a:solidFill>
                  <a:schemeClr val="accent2"/>
                </a:solidFill>
                <a:latin typeface="Constantia" pitchFamily="18" charset="0"/>
              </a:rPr>
              <a:t>          on the data lines.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7" name="Picture 3" descr="E:\profs\vranesic\org5\power-point\ch4\figure4.32.tiff"/>
          <p:cNvPicPr>
            <a:picLocks noChangeAspect="1" noChangeArrowheads="1"/>
          </p:cNvPicPr>
          <p:nvPr/>
        </p:nvPicPr>
        <p:blipFill>
          <a:blip r:embed="rId2" cstate="print"/>
          <a:srcRect l="4112" b="13345"/>
          <a:stretch>
            <a:fillRect/>
          </a:stretch>
        </p:blipFill>
        <p:spPr bwMode="auto">
          <a:xfrm>
            <a:off x="0" y="457200"/>
            <a:ext cx="5589588" cy="6400800"/>
          </a:xfrm>
          <a:prstGeom prst="rect">
            <a:avLst/>
          </a:prstGeom>
          <a:noFill/>
          <a:ln w="9525">
            <a:noFill/>
            <a:miter lim="800000"/>
            <a:headEnd/>
            <a:tailEnd/>
          </a:ln>
        </p:spPr>
      </p:pic>
      <p:sp>
        <p:nvSpPr>
          <p:cNvPr id="111618" name="Text Box 4"/>
          <p:cNvSpPr txBox="1">
            <a:spLocks noChangeArrowheads="1"/>
          </p:cNvSpPr>
          <p:nvPr/>
        </p:nvSpPr>
        <p:spPr bwMode="auto">
          <a:xfrm>
            <a:off x="5334000" y="990600"/>
            <a:ext cx="3657600" cy="5584825"/>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Data lines of the processor bus </a:t>
            </a:r>
          </a:p>
          <a:p>
            <a:r>
              <a:rPr lang="en-US" i="1">
                <a:latin typeface="Constantia" pitchFamily="18" charset="0"/>
              </a:rPr>
              <a:t>are connected to the DATAOUT </a:t>
            </a:r>
          </a:p>
          <a:p>
            <a:r>
              <a:rPr lang="en-US" i="1">
                <a:latin typeface="Constantia" pitchFamily="18" charset="0"/>
              </a:rPr>
              <a:t>register of the interface. </a:t>
            </a:r>
          </a:p>
          <a:p>
            <a:pPr>
              <a:buFontTx/>
              <a:buChar char="•"/>
            </a:pPr>
            <a:r>
              <a:rPr lang="en-US" i="1">
                <a:latin typeface="Constantia" pitchFamily="18" charset="0"/>
              </a:rPr>
              <a:t>The status flag SOUT is connected </a:t>
            </a:r>
          </a:p>
          <a:p>
            <a:r>
              <a:rPr lang="en-US" i="1">
                <a:latin typeface="Constantia" pitchFamily="18" charset="0"/>
              </a:rPr>
              <a:t>to the data line D1 using a three-state</a:t>
            </a:r>
          </a:p>
          <a:p>
            <a:r>
              <a:rPr lang="en-US" i="1">
                <a:latin typeface="Constantia" pitchFamily="18" charset="0"/>
              </a:rPr>
              <a:t>driver. </a:t>
            </a:r>
          </a:p>
          <a:p>
            <a:pPr>
              <a:buFontTx/>
              <a:buChar char="•"/>
            </a:pPr>
            <a:r>
              <a:rPr lang="en-US" i="1">
                <a:latin typeface="Constantia" pitchFamily="18" charset="0"/>
              </a:rPr>
              <a:t>The three-state driver is turned on,</a:t>
            </a:r>
          </a:p>
          <a:p>
            <a:r>
              <a:rPr lang="en-US" i="1">
                <a:latin typeface="Constantia" pitchFamily="18" charset="0"/>
              </a:rPr>
              <a:t>when the control Read-status line is</a:t>
            </a:r>
          </a:p>
          <a:p>
            <a:r>
              <a:rPr lang="en-US" i="1">
                <a:latin typeface="Constantia" pitchFamily="18" charset="0"/>
              </a:rPr>
              <a:t>1. </a:t>
            </a:r>
          </a:p>
          <a:p>
            <a:pPr>
              <a:buFontTx/>
              <a:buChar char="•"/>
            </a:pPr>
            <a:r>
              <a:rPr lang="en-US" i="1">
                <a:latin typeface="Constantia" pitchFamily="18" charset="0"/>
              </a:rPr>
              <a:t>Address decoder selects the output</a:t>
            </a:r>
          </a:p>
          <a:p>
            <a:r>
              <a:rPr lang="en-US" i="1">
                <a:latin typeface="Constantia" pitchFamily="18" charset="0"/>
              </a:rPr>
              <a:t>interface using address lines A1 </a:t>
            </a:r>
          </a:p>
          <a:p>
            <a:r>
              <a:rPr lang="en-US" i="1">
                <a:latin typeface="Constantia" pitchFamily="18" charset="0"/>
              </a:rPr>
              <a:t>through A31.</a:t>
            </a:r>
          </a:p>
          <a:p>
            <a:pPr>
              <a:buFontTx/>
              <a:buChar char="•"/>
            </a:pPr>
            <a:r>
              <a:rPr lang="en-US" i="1">
                <a:latin typeface="Constantia" pitchFamily="18" charset="0"/>
              </a:rPr>
              <a:t>Address line A0 determines whether</a:t>
            </a:r>
          </a:p>
          <a:p>
            <a:r>
              <a:rPr lang="en-US" i="1">
                <a:latin typeface="Constantia" pitchFamily="18" charset="0"/>
              </a:rPr>
              <a:t>the data is to be loaded into the </a:t>
            </a:r>
          </a:p>
          <a:p>
            <a:r>
              <a:rPr lang="en-US" i="1">
                <a:latin typeface="Constantia" pitchFamily="18" charset="0"/>
              </a:rPr>
              <a:t>DATAOUT register or status flag is</a:t>
            </a:r>
          </a:p>
          <a:p>
            <a:r>
              <a:rPr lang="en-US" i="1">
                <a:latin typeface="Constantia" pitchFamily="18" charset="0"/>
              </a:rPr>
              <a:t>to be read. </a:t>
            </a:r>
          </a:p>
          <a:p>
            <a:pPr>
              <a:buFontTx/>
              <a:buChar char="•"/>
            </a:pPr>
            <a:r>
              <a:rPr lang="en-US" i="1">
                <a:latin typeface="Constantia" pitchFamily="18" charset="0"/>
              </a:rPr>
              <a:t>If the Load-data line is 1, then the </a:t>
            </a:r>
          </a:p>
          <a:p>
            <a:r>
              <a:rPr lang="en-US" i="1">
                <a:latin typeface="Constantia" pitchFamily="18" charset="0"/>
              </a:rPr>
              <a:t>Valid line is set to 1.</a:t>
            </a:r>
          </a:p>
          <a:p>
            <a:pPr>
              <a:buFontTx/>
              <a:buChar char="•"/>
            </a:pPr>
            <a:r>
              <a:rPr lang="en-US" i="1">
                <a:latin typeface="Constantia" pitchFamily="18" charset="0"/>
              </a:rPr>
              <a:t>If the Idle line is 1, then the status</a:t>
            </a:r>
          </a:p>
          <a:p>
            <a:r>
              <a:rPr lang="en-US" i="1">
                <a:latin typeface="Constantia" pitchFamily="18" charset="0"/>
              </a:rPr>
              <a:t>flag SOUT is set to 1.</a:t>
            </a:r>
          </a:p>
        </p:txBody>
      </p:sp>
      <p:sp>
        <p:nvSpPr>
          <p:cNvPr id="445442" name="Rectangle 2"/>
          <p:cNvSpPr>
            <a:spLocks noGrp="1" noChangeArrowheads="1"/>
          </p:cNvSpPr>
          <p:nvPr>
            <p:ph type="title"/>
          </p:nvPr>
        </p:nvSpPr>
        <p:spPr>
          <a:xfrm>
            <a:off x="76200" y="76200"/>
            <a:ext cx="4724400" cy="609600"/>
          </a:xfrm>
        </p:spPr>
        <p:txBody>
          <a:bodyPr/>
          <a:lstStyle/>
          <a:p>
            <a:pPr fontAlgn="auto">
              <a:spcAft>
                <a:spcPts val="0"/>
              </a:spcAft>
              <a:defRPr/>
            </a:pPr>
            <a:r>
              <a:rPr lang="en-US" sz="3600" b="1" dirty="0" smtClean="0"/>
              <a:t>Output Interface Circuit</a:t>
            </a:r>
            <a:endParaRPr lang="en-US" sz="3600"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42" name="Group 3"/>
          <p:cNvGrpSpPr>
            <a:grpSpLocks/>
          </p:cNvGrpSpPr>
          <p:nvPr/>
        </p:nvGrpSpPr>
        <p:grpSpPr bwMode="auto">
          <a:xfrm>
            <a:off x="365125" y="233363"/>
            <a:ext cx="4473575" cy="6211887"/>
            <a:chOff x="749" y="792"/>
            <a:chExt cx="2818" cy="3913"/>
          </a:xfrm>
        </p:grpSpPr>
        <p:sp>
          <p:nvSpPr>
            <p:cNvPr id="112644" name="Line 4"/>
            <p:cNvSpPr>
              <a:spLocks noChangeShapeType="1"/>
            </p:cNvSpPr>
            <p:nvPr/>
          </p:nvSpPr>
          <p:spPr bwMode="auto">
            <a:xfrm flipH="1">
              <a:off x="1506" y="2976"/>
              <a:ext cx="1252" cy="1"/>
            </a:xfrm>
            <a:prstGeom prst="line">
              <a:avLst/>
            </a:prstGeom>
            <a:noFill/>
            <a:ln w="12700">
              <a:solidFill>
                <a:srgbClr val="000000"/>
              </a:solidFill>
              <a:round/>
              <a:headEnd/>
              <a:tailEnd/>
            </a:ln>
          </p:spPr>
          <p:txBody>
            <a:bodyPr/>
            <a:lstStyle/>
            <a:p>
              <a:endParaRPr lang="en-US"/>
            </a:p>
          </p:txBody>
        </p:sp>
        <p:sp>
          <p:nvSpPr>
            <p:cNvPr id="112645" name="Line 5"/>
            <p:cNvSpPr>
              <a:spLocks noChangeShapeType="1"/>
            </p:cNvSpPr>
            <p:nvPr/>
          </p:nvSpPr>
          <p:spPr bwMode="auto">
            <a:xfrm flipV="1">
              <a:off x="1594" y="3342"/>
              <a:ext cx="1" cy="215"/>
            </a:xfrm>
            <a:prstGeom prst="line">
              <a:avLst/>
            </a:prstGeom>
            <a:noFill/>
            <a:ln w="12700">
              <a:solidFill>
                <a:srgbClr val="000000"/>
              </a:solidFill>
              <a:round/>
              <a:headEnd/>
              <a:tailEnd/>
            </a:ln>
          </p:spPr>
          <p:txBody>
            <a:bodyPr/>
            <a:lstStyle/>
            <a:p>
              <a:endParaRPr lang="en-US"/>
            </a:p>
          </p:txBody>
        </p:sp>
        <p:sp>
          <p:nvSpPr>
            <p:cNvPr id="112646" name="Line 6"/>
            <p:cNvSpPr>
              <a:spLocks noChangeShapeType="1"/>
            </p:cNvSpPr>
            <p:nvPr/>
          </p:nvSpPr>
          <p:spPr bwMode="auto">
            <a:xfrm flipH="1">
              <a:off x="1546" y="4354"/>
              <a:ext cx="518" cy="1"/>
            </a:xfrm>
            <a:prstGeom prst="line">
              <a:avLst/>
            </a:prstGeom>
            <a:noFill/>
            <a:ln w="12700">
              <a:solidFill>
                <a:srgbClr val="000000"/>
              </a:solidFill>
              <a:round/>
              <a:headEnd/>
              <a:tailEnd/>
            </a:ln>
          </p:spPr>
          <p:txBody>
            <a:bodyPr/>
            <a:lstStyle/>
            <a:p>
              <a:endParaRPr lang="en-US"/>
            </a:p>
          </p:txBody>
        </p:sp>
        <p:sp>
          <p:nvSpPr>
            <p:cNvPr id="112647" name="Line 7"/>
            <p:cNvSpPr>
              <a:spLocks noChangeShapeType="1"/>
            </p:cNvSpPr>
            <p:nvPr/>
          </p:nvSpPr>
          <p:spPr bwMode="auto">
            <a:xfrm>
              <a:off x="1156" y="1214"/>
              <a:ext cx="1" cy="1315"/>
            </a:xfrm>
            <a:prstGeom prst="line">
              <a:avLst/>
            </a:prstGeom>
            <a:noFill/>
            <a:ln w="12700">
              <a:solidFill>
                <a:srgbClr val="000000"/>
              </a:solidFill>
              <a:round/>
              <a:headEnd/>
              <a:tailEnd/>
            </a:ln>
          </p:spPr>
          <p:txBody>
            <a:bodyPr/>
            <a:lstStyle/>
            <a:p>
              <a:endParaRPr lang="en-US"/>
            </a:p>
          </p:txBody>
        </p:sp>
        <p:sp>
          <p:nvSpPr>
            <p:cNvPr id="112648" name="Line 8"/>
            <p:cNvSpPr>
              <a:spLocks noChangeShapeType="1"/>
            </p:cNvSpPr>
            <p:nvPr/>
          </p:nvSpPr>
          <p:spPr bwMode="auto">
            <a:xfrm flipH="1">
              <a:off x="1012" y="1214"/>
              <a:ext cx="909" cy="1"/>
            </a:xfrm>
            <a:prstGeom prst="line">
              <a:avLst/>
            </a:prstGeom>
            <a:noFill/>
            <a:ln w="12700">
              <a:solidFill>
                <a:srgbClr val="000000"/>
              </a:solidFill>
              <a:round/>
              <a:headEnd/>
              <a:tailEnd/>
            </a:ln>
          </p:spPr>
          <p:txBody>
            <a:bodyPr/>
            <a:lstStyle/>
            <a:p>
              <a:endParaRPr lang="en-US"/>
            </a:p>
          </p:txBody>
        </p:sp>
        <p:sp>
          <p:nvSpPr>
            <p:cNvPr id="112649" name="Freeform 9"/>
            <p:cNvSpPr>
              <a:spLocks/>
            </p:cNvSpPr>
            <p:nvPr/>
          </p:nvSpPr>
          <p:spPr bwMode="auto">
            <a:xfrm>
              <a:off x="1307" y="4530"/>
              <a:ext cx="159" cy="119"/>
            </a:xfrm>
            <a:custGeom>
              <a:avLst/>
              <a:gdLst>
                <a:gd name="T0" fmla="*/ 20 w 20"/>
                <a:gd name="T1" fmla="*/ 15 h 15"/>
                <a:gd name="T2" fmla="*/ 0 w 20"/>
                <a:gd name="T3" fmla="*/ 15 h 15"/>
                <a:gd name="T4" fmla="*/ 0 w 20"/>
                <a:gd name="T5" fmla="*/ 0 h 15"/>
                <a:gd name="T6" fmla="*/ 0 60000 65536"/>
                <a:gd name="T7" fmla="*/ 0 60000 65536"/>
                <a:gd name="T8" fmla="*/ 0 60000 65536"/>
                <a:gd name="T9" fmla="*/ 0 w 20"/>
                <a:gd name="T10" fmla="*/ 0 h 15"/>
                <a:gd name="T11" fmla="*/ 20 w 20"/>
                <a:gd name="T12" fmla="*/ 15 h 15"/>
              </a:gdLst>
              <a:ahLst/>
              <a:cxnLst>
                <a:cxn ang="T6">
                  <a:pos x="T0" y="T1"/>
                </a:cxn>
                <a:cxn ang="T7">
                  <a:pos x="T2" y="T3"/>
                </a:cxn>
                <a:cxn ang="T8">
                  <a:pos x="T4" y="T5"/>
                </a:cxn>
              </a:cxnLst>
              <a:rect l="T9" t="T10" r="T11" b="T12"/>
              <a:pathLst>
                <a:path w="20" h="15">
                  <a:moveTo>
                    <a:pt x="20" y="15"/>
                  </a:moveTo>
                  <a:lnTo>
                    <a:pt x="0" y="15"/>
                  </a:lnTo>
                  <a:lnTo>
                    <a:pt x="0" y="0"/>
                  </a:lnTo>
                </a:path>
              </a:pathLst>
            </a:custGeom>
            <a:noFill/>
            <a:ln w="12700">
              <a:solidFill>
                <a:srgbClr val="000000"/>
              </a:solidFill>
              <a:prstDash val="solid"/>
              <a:round/>
              <a:headEnd/>
              <a:tailEnd/>
            </a:ln>
          </p:spPr>
          <p:txBody>
            <a:bodyPr/>
            <a:lstStyle/>
            <a:p>
              <a:endParaRPr lang="en-US"/>
            </a:p>
          </p:txBody>
        </p:sp>
        <p:sp>
          <p:nvSpPr>
            <p:cNvPr id="112650" name="Line 10"/>
            <p:cNvSpPr>
              <a:spLocks noChangeShapeType="1"/>
            </p:cNvSpPr>
            <p:nvPr/>
          </p:nvSpPr>
          <p:spPr bwMode="auto">
            <a:xfrm flipH="1">
              <a:off x="1546" y="4649"/>
              <a:ext cx="1300" cy="1"/>
            </a:xfrm>
            <a:prstGeom prst="line">
              <a:avLst/>
            </a:prstGeom>
            <a:noFill/>
            <a:ln w="12700">
              <a:solidFill>
                <a:srgbClr val="000000"/>
              </a:solidFill>
              <a:round/>
              <a:headEnd/>
              <a:tailEnd/>
            </a:ln>
          </p:spPr>
          <p:txBody>
            <a:bodyPr/>
            <a:lstStyle/>
            <a:p>
              <a:endParaRPr lang="en-US"/>
            </a:p>
          </p:txBody>
        </p:sp>
        <p:sp>
          <p:nvSpPr>
            <p:cNvPr id="112651" name="Freeform 11"/>
            <p:cNvSpPr>
              <a:spLocks/>
            </p:cNvSpPr>
            <p:nvPr/>
          </p:nvSpPr>
          <p:spPr bwMode="auto">
            <a:xfrm>
              <a:off x="1427" y="4593"/>
              <a:ext cx="111" cy="112"/>
            </a:xfrm>
            <a:custGeom>
              <a:avLst/>
              <a:gdLst>
                <a:gd name="T0" fmla="*/ 111 w 111"/>
                <a:gd name="T1" fmla="*/ 56 h 112"/>
                <a:gd name="T2" fmla="*/ 0 w 111"/>
                <a:gd name="T3" fmla="*/ 112 h 112"/>
                <a:gd name="T4" fmla="*/ 0 w 111"/>
                <a:gd name="T5" fmla="*/ 0 h 112"/>
                <a:gd name="T6" fmla="*/ 111 w 111"/>
                <a:gd name="T7" fmla="*/ 56 h 112"/>
                <a:gd name="T8" fmla="*/ 0 60000 65536"/>
                <a:gd name="T9" fmla="*/ 0 60000 65536"/>
                <a:gd name="T10" fmla="*/ 0 60000 65536"/>
                <a:gd name="T11" fmla="*/ 0 60000 65536"/>
                <a:gd name="T12" fmla="*/ 0 w 111"/>
                <a:gd name="T13" fmla="*/ 0 h 112"/>
                <a:gd name="T14" fmla="*/ 111 w 111"/>
                <a:gd name="T15" fmla="*/ 112 h 112"/>
              </a:gdLst>
              <a:ahLst/>
              <a:cxnLst>
                <a:cxn ang="T8">
                  <a:pos x="T0" y="T1"/>
                </a:cxn>
                <a:cxn ang="T9">
                  <a:pos x="T2" y="T3"/>
                </a:cxn>
                <a:cxn ang="T10">
                  <a:pos x="T4" y="T5"/>
                </a:cxn>
                <a:cxn ang="T11">
                  <a:pos x="T6" y="T7"/>
                </a:cxn>
              </a:cxnLst>
              <a:rect l="T12" t="T13" r="T14" b="T15"/>
              <a:pathLst>
                <a:path w="111" h="112">
                  <a:moveTo>
                    <a:pt x="111" y="56"/>
                  </a:moveTo>
                  <a:lnTo>
                    <a:pt x="0" y="112"/>
                  </a:lnTo>
                  <a:lnTo>
                    <a:pt x="0" y="0"/>
                  </a:lnTo>
                  <a:lnTo>
                    <a:pt x="111" y="56"/>
                  </a:lnTo>
                  <a:close/>
                </a:path>
              </a:pathLst>
            </a:custGeom>
            <a:solidFill>
              <a:srgbClr val="FFFFFF"/>
            </a:solidFill>
            <a:ln w="0">
              <a:solidFill>
                <a:srgbClr val="FFFFFF"/>
              </a:solidFill>
              <a:prstDash val="solid"/>
              <a:round/>
              <a:headEnd/>
              <a:tailEnd/>
            </a:ln>
          </p:spPr>
          <p:txBody>
            <a:bodyPr/>
            <a:lstStyle/>
            <a:p>
              <a:endParaRPr lang="en-US"/>
            </a:p>
          </p:txBody>
        </p:sp>
        <p:sp>
          <p:nvSpPr>
            <p:cNvPr id="112652" name="Freeform 12"/>
            <p:cNvSpPr>
              <a:spLocks/>
            </p:cNvSpPr>
            <p:nvPr/>
          </p:nvSpPr>
          <p:spPr bwMode="auto">
            <a:xfrm>
              <a:off x="1427" y="4593"/>
              <a:ext cx="111" cy="112"/>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p:spPr>
          <p:txBody>
            <a:bodyPr/>
            <a:lstStyle/>
            <a:p>
              <a:endParaRPr lang="en-US"/>
            </a:p>
          </p:txBody>
        </p:sp>
        <p:sp>
          <p:nvSpPr>
            <p:cNvPr id="112653" name="Freeform 13"/>
            <p:cNvSpPr>
              <a:spLocks/>
            </p:cNvSpPr>
            <p:nvPr/>
          </p:nvSpPr>
          <p:spPr bwMode="auto">
            <a:xfrm>
              <a:off x="1538" y="4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US"/>
            </a:p>
          </p:txBody>
        </p:sp>
        <p:sp>
          <p:nvSpPr>
            <p:cNvPr id="112654" name="Freeform 14"/>
            <p:cNvSpPr>
              <a:spLocks/>
            </p:cNvSpPr>
            <p:nvPr/>
          </p:nvSpPr>
          <p:spPr bwMode="auto">
            <a:xfrm>
              <a:off x="1538" y="4641"/>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p:spPr>
          <p:txBody>
            <a:bodyPr/>
            <a:lstStyle/>
            <a:p>
              <a:endParaRPr lang="en-US"/>
            </a:p>
          </p:txBody>
        </p:sp>
        <p:sp>
          <p:nvSpPr>
            <p:cNvPr id="112655" name="Freeform 15"/>
            <p:cNvSpPr>
              <a:spLocks/>
            </p:cNvSpPr>
            <p:nvPr/>
          </p:nvSpPr>
          <p:spPr bwMode="auto">
            <a:xfrm>
              <a:off x="1307" y="4235"/>
              <a:ext cx="159" cy="119"/>
            </a:xfrm>
            <a:custGeom>
              <a:avLst/>
              <a:gdLst>
                <a:gd name="T0" fmla="*/ 20 w 20"/>
                <a:gd name="T1" fmla="*/ 15 h 15"/>
                <a:gd name="T2" fmla="*/ 0 w 20"/>
                <a:gd name="T3" fmla="*/ 15 h 15"/>
                <a:gd name="T4" fmla="*/ 0 w 20"/>
                <a:gd name="T5" fmla="*/ 0 h 15"/>
                <a:gd name="T6" fmla="*/ 0 60000 65536"/>
                <a:gd name="T7" fmla="*/ 0 60000 65536"/>
                <a:gd name="T8" fmla="*/ 0 60000 65536"/>
                <a:gd name="T9" fmla="*/ 0 w 20"/>
                <a:gd name="T10" fmla="*/ 0 h 15"/>
                <a:gd name="T11" fmla="*/ 20 w 20"/>
                <a:gd name="T12" fmla="*/ 15 h 15"/>
              </a:gdLst>
              <a:ahLst/>
              <a:cxnLst>
                <a:cxn ang="T6">
                  <a:pos x="T0" y="T1"/>
                </a:cxn>
                <a:cxn ang="T7">
                  <a:pos x="T2" y="T3"/>
                </a:cxn>
                <a:cxn ang="T8">
                  <a:pos x="T4" y="T5"/>
                </a:cxn>
              </a:cxnLst>
              <a:rect l="T9" t="T10" r="T11" b="T12"/>
              <a:pathLst>
                <a:path w="20" h="15">
                  <a:moveTo>
                    <a:pt x="20" y="15"/>
                  </a:moveTo>
                  <a:lnTo>
                    <a:pt x="0" y="15"/>
                  </a:lnTo>
                  <a:lnTo>
                    <a:pt x="0" y="0"/>
                  </a:lnTo>
                </a:path>
              </a:pathLst>
            </a:custGeom>
            <a:noFill/>
            <a:ln w="12700">
              <a:solidFill>
                <a:srgbClr val="000000"/>
              </a:solidFill>
              <a:prstDash val="solid"/>
              <a:round/>
              <a:headEnd/>
              <a:tailEnd/>
            </a:ln>
          </p:spPr>
          <p:txBody>
            <a:bodyPr/>
            <a:lstStyle/>
            <a:p>
              <a:endParaRPr lang="en-US"/>
            </a:p>
          </p:txBody>
        </p:sp>
        <p:sp>
          <p:nvSpPr>
            <p:cNvPr id="112656" name="Freeform 16"/>
            <p:cNvSpPr>
              <a:spLocks/>
            </p:cNvSpPr>
            <p:nvPr/>
          </p:nvSpPr>
          <p:spPr bwMode="auto">
            <a:xfrm>
              <a:off x="2327" y="1748"/>
              <a:ext cx="16" cy="48"/>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2700">
              <a:solidFill>
                <a:srgbClr val="000000"/>
              </a:solidFill>
              <a:prstDash val="solid"/>
              <a:round/>
              <a:headEnd/>
              <a:tailEnd/>
            </a:ln>
          </p:spPr>
          <p:txBody>
            <a:bodyPr/>
            <a:lstStyle/>
            <a:p>
              <a:endParaRPr lang="en-US"/>
            </a:p>
          </p:txBody>
        </p:sp>
        <p:sp>
          <p:nvSpPr>
            <p:cNvPr id="112657" name="Freeform 17"/>
            <p:cNvSpPr>
              <a:spLocks/>
            </p:cNvSpPr>
            <p:nvPr/>
          </p:nvSpPr>
          <p:spPr bwMode="auto">
            <a:xfrm>
              <a:off x="2327" y="1748"/>
              <a:ext cx="16" cy="48"/>
            </a:xfrm>
            <a:custGeom>
              <a:avLst/>
              <a:gdLst>
                <a:gd name="T0" fmla="*/ 16 w 16"/>
                <a:gd name="T1" fmla="*/ 48 h 48"/>
                <a:gd name="T2" fmla="*/ 8 w 16"/>
                <a:gd name="T3" fmla="*/ 0 h 48"/>
                <a:gd name="T4" fmla="*/ 0 w 16"/>
                <a:gd name="T5" fmla="*/ 48 h 48"/>
                <a:gd name="T6" fmla="*/ 8 w 16"/>
                <a:gd name="T7" fmla="*/ 48 h 48"/>
                <a:gd name="T8" fmla="*/ 16 w 16"/>
                <a:gd name="T9" fmla="*/ 48 h 48"/>
                <a:gd name="T10" fmla="*/ 0 60000 65536"/>
                <a:gd name="T11" fmla="*/ 0 60000 65536"/>
                <a:gd name="T12" fmla="*/ 0 60000 65536"/>
                <a:gd name="T13" fmla="*/ 0 60000 65536"/>
                <a:gd name="T14" fmla="*/ 0 60000 65536"/>
                <a:gd name="T15" fmla="*/ 0 w 16"/>
                <a:gd name="T16" fmla="*/ 0 h 48"/>
                <a:gd name="T17" fmla="*/ 16 w 16"/>
                <a:gd name="T18" fmla="*/ 48 h 48"/>
              </a:gdLst>
              <a:ahLst/>
              <a:cxnLst>
                <a:cxn ang="T10">
                  <a:pos x="T0" y="T1"/>
                </a:cxn>
                <a:cxn ang="T11">
                  <a:pos x="T2" y="T3"/>
                </a:cxn>
                <a:cxn ang="T12">
                  <a:pos x="T4" y="T5"/>
                </a:cxn>
                <a:cxn ang="T13">
                  <a:pos x="T6" y="T7"/>
                </a:cxn>
                <a:cxn ang="T14">
                  <a:pos x="T8" y="T9"/>
                </a:cxn>
              </a:cxnLst>
              <a:rect l="T15" t="T16" r="T17" b="T18"/>
              <a:pathLst>
                <a:path w="16" h="48">
                  <a:moveTo>
                    <a:pt x="16" y="48"/>
                  </a:moveTo>
                  <a:lnTo>
                    <a:pt x="8" y="0"/>
                  </a:lnTo>
                  <a:lnTo>
                    <a:pt x="0" y="48"/>
                  </a:lnTo>
                  <a:lnTo>
                    <a:pt x="8" y="48"/>
                  </a:lnTo>
                  <a:lnTo>
                    <a:pt x="16" y="48"/>
                  </a:lnTo>
                  <a:close/>
                </a:path>
              </a:pathLst>
            </a:custGeom>
            <a:solidFill>
              <a:srgbClr val="000000"/>
            </a:solidFill>
            <a:ln w="0">
              <a:solidFill>
                <a:srgbClr val="000000"/>
              </a:solidFill>
              <a:prstDash val="solid"/>
              <a:round/>
              <a:headEnd/>
              <a:tailEnd/>
            </a:ln>
          </p:spPr>
          <p:txBody>
            <a:bodyPr/>
            <a:lstStyle/>
            <a:p>
              <a:endParaRPr lang="en-US"/>
            </a:p>
          </p:txBody>
        </p:sp>
        <p:sp>
          <p:nvSpPr>
            <p:cNvPr id="112658" name="Line 18"/>
            <p:cNvSpPr>
              <a:spLocks noChangeShapeType="1"/>
            </p:cNvSpPr>
            <p:nvPr/>
          </p:nvSpPr>
          <p:spPr bwMode="auto">
            <a:xfrm flipV="1">
              <a:off x="2335" y="1796"/>
              <a:ext cx="1" cy="1650"/>
            </a:xfrm>
            <a:prstGeom prst="line">
              <a:avLst/>
            </a:prstGeom>
            <a:noFill/>
            <a:ln w="12700">
              <a:solidFill>
                <a:srgbClr val="000000"/>
              </a:solidFill>
              <a:round/>
              <a:headEnd/>
              <a:tailEnd/>
            </a:ln>
          </p:spPr>
          <p:txBody>
            <a:bodyPr/>
            <a:lstStyle/>
            <a:p>
              <a:endParaRPr lang="en-US"/>
            </a:p>
          </p:txBody>
        </p:sp>
        <p:sp>
          <p:nvSpPr>
            <p:cNvPr id="112659" name="Freeform 19"/>
            <p:cNvSpPr>
              <a:spLocks/>
            </p:cNvSpPr>
            <p:nvPr/>
          </p:nvSpPr>
          <p:spPr bwMode="auto">
            <a:xfrm>
              <a:off x="2327" y="3502"/>
              <a:ext cx="112" cy="111"/>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p:spPr>
          <p:txBody>
            <a:bodyPr/>
            <a:lstStyle/>
            <a:p>
              <a:endParaRPr lang="en-US"/>
            </a:p>
          </p:txBody>
        </p:sp>
        <p:sp>
          <p:nvSpPr>
            <p:cNvPr id="112660" name="Line 20"/>
            <p:cNvSpPr>
              <a:spLocks noChangeShapeType="1"/>
            </p:cNvSpPr>
            <p:nvPr/>
          </p:nvSpPr>
          <p:spPr bwMode="auto">
            <a:xfrm flipV="1">
              <a:off x="1714" y="3342"/>
              <a:ext cx="1" cy="1307"/>
            </a:xfrm>
            <a:prstGeom prst="line">
              <a:avLst/>
            </a:prstGeom>
            <a:noFill/>
            <a:ln w="12700">
              <a:solidFill>
                <a:srgbClr val="000000"/>
              </a:solidFill>
              <a:round/>
              <a:headEnd/>
              <a:tailEnd/>
            </a:ln>
          </p:spPr>
          <p:txBody>
            <a:bodyPr/>
            <a:lstStyle/>
            <a:p>
              <a:endParaRPr lang="en-US"/>
            </a:p>
          </p:txBody>
        </p:sp>
        <p:sp>
          <p:nvSpPr>
            <p:cNvPr id="112661" name="Line 21"/>
            <p:cNvSpPr>
              <a:spLocks noChangeShapeType="1"/>
            </p:cNvSpPr>
            <p:nvPr/>
          </p:nvSpPr>
          <p:spPr bwMode="auto">
            <a:xfrm flipH="1">
              <a:off x="1012" y="4530"/>
              <a:ext cx="1100" cy="1"/>
            </a:xfrm>
            <a:prstGeom prst="line">
              <a:avLst/>
            </a:prstGeom>
            <a:noFill/>
            <a:ln w="12700">
              <a:solidFill>
                <a:srgbClr val="000000"/>
              </a:solidFill>
              <a:round/>
              <a:headEnd/>
              <a:tailEnd/>
            </a:ln>
          </p:spPr>
          <p:txBody>
            <a:bodyPr/>
            <a:lstStyle/>
            <a:p>
              <a:endParaRPr lang="en-US"/>
            </a:p>
          </p:txBody>
        </p:sp>
        <p:sp>
          <p:nvSpPr>
            <p:cNvPr id="112662" name="Line 22"/>
            <p:cNvSpPr>
              <a:spLocks noChangeShapeType="1"/>
            </p:cNvSpPr>
            <p:nvPr/>
          </p:nvSpPr>
          <p:spPr bwMode="auto">
            <a:xfrm>
              <a:off x="2455" y="3557"/>
              <a:ext cx="263" cy="1"/>
            </a:xfrm>
            <a:prstGeom prst="line">
              <a:avLst/>
            </a:prstGeom>
            <a:noFill/>
            <a:ln w="12700">
              <a:solidFill>
                <a:srgbClr val="000000"/>
              </a:solidFill>
              <a:round/>
              <a:headEnd/>
              <a:tailEnd/>
            </a:ln>
          </p:spPr>
          <p:txBody>
            <a:bodyPr/>
            <a:lstStyle/>
            <a:p>
              <a:endParaRPr lang="en-US"/>
            </a:p>
          </p:txBody>
        </p:sp>
        <p:sp>
          <p:nvSpPr>
            <p:cNvPr id="112663" name="Rectangle 23"/>
            <p:cNvSpPr>
              <a:spLocks noChangeArrowheads="1"/>
            </p:cNvSpPr>
            <p:nvPr/>
          </p:nvSpPr>
          <p:spPr bwMode="auto">
            <a:xfrm>
              <a:off x="1172" y="3669"/>
              <a:ext cx="279" cy="390"/>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664" name="Freeform 24"/>
            <p:cNvSpPr>
              <a:spLocks/>
            </p:cNvSpPr>
            <p:nvPr/>
          </p:nvSpPr>
          <p:spPr bwMode="auto">
            <a:xfrm>
              <a:off x="1307" y="2816"/>
              <a:ext cx="136" cy="96"/>
            </a:xfrm>
            <a:custGeom>
              <a:avLst/>
              <a:gdLst>
                <a:gd name="T0" fmla="*/ 17 w 17"/>
                <a:gd name="T1" fmla="*/ 0 h 12"/>
                <a:gd name="T2" fmla="*/ 12 w 17"/>
                <a:gd name="T3" fmla="*/ 1 h 12"/>
                <a:gd name="T4" fmla="*/ 8 w 17"/>
                <a:gd name="T5" fmla="*/ 3 h 12"/>
                <a:gd name="T6" fmla="*/ 4 w 17"/>
                <a:gd name="T7" fmla="*/ 7 h 12"/>
                <a:gd name="T8" fmla="*/ 0 w 17"/>
                <a:gd name="T9" fmla="*/ 12 h 12"/>
                <a:gd name="T10" fmla="*/ 0 60000 65536"/>
                <a:gd name="T11" fmla="*/ 0 60000 65536"/>
                <a:gd name="T12" fmla="*/ 0 60000 65536"/>
                <a:gd name="T13" fmla="*/ 0 60000 65536"/>
                <a:gd name="T14" fmla="*/ 0 60000 65536"/>
                <a:gd name="T15" fmla="*/ 0 w 17"/>
                <a:gd name="T16" fmla="*/ 0 h 12"/>
                <a:gd name="T17" fmla="*/ 17 w 17"/>
                <a:gd name="T18" fmla="*/ 12 h 12"/>
              </a:gdLst>
              <a:ahLst/>
              <a:cxnLst>
                <a:cxn ang="T10">
                  <a:pos x="T0" y="T1"/>
                </a:cxn>
                <a:cxn ang="T11">
                  <a:pos x="T2" y="T3"/>
                </a:cxn>
                <a:cxn ang="T12">
                  <a:pos x="T4" y="T5"/>
                </a:cxn>
                <a:cxn ang="T13">
                  <a:pos x="T6" y="T7"/>
                </a:cxn>
                <a:cxn ang="T14">
                  <a:pos x="T8" y="T9"/>
                </a:cxn>
              </a:cxnLst>
              <a:rect l="T15" t="T16" r="T17" b="T18"/>
              <a:pathLst>
                <a:path w="17" h="12">
                  <a:moveTo>
                    <a:pt x="17" y="0"/>
                  </a:moveTo>
                  <a:lnTo>
                    <a:pt x="12" y="1"/>
                  </a:lnTo>
                  <a:lnTo>
                    <a:pt x="8" y="3"/>
                  </a:lnTo>
                  <a:lnTo>
                    <a:pt x="4" y="7"/>
                  </a:lnTo>
                  <a:lnTo>
                    <a:pt x="0" y="12"/>
                  </a:lnTo>
                </a:path>
              </a:pathLst>
            </a:custGeom>
            <a:noFill/>
            <a:ln w="12700">
              <a:solidFill>
                <a:srgbClr val="000000"/>
              </a:solidFill>
              <a:prstDash val="solid"/>
              <a:round/>
              <a:headEnd/>
              <a:tailEnd/>
            </a:ln>
          </p:spPr>
          <p:txBody>
            <a:bodyPr/>
            <a:lstStyle/>
            <a:p>
              <a:endParaRPr lang="en-US"/>
            </a:p>
          </p:txBody>
        </p:sp>
        <p:sp>
          <p:nvSpPr>
            <p:cNvPr id="112665" name="Freeform 25"/>
            <p:cNvSpPr>
              <a:spLocks/>
            </p:cNvSpPr>
            <p:nvPr/>
          </p:nvSpPr>
          <p:spPr bwMode="auto">
            <a:xfrm>
              <a:off x="1307" y="2912"/>
              <a:ext cx="136" cy="88"/>
            </a:xfrm>
            <a:custGeom>
              <a:avLst/>
              <a:gdLst>
                <a:gd name="T0" fmla="*/ 0 w 17"/>
                <a:gd name="T1" fmla="*/ 0 h 11"/>
                <a:gd name="T2" fmla="*/ 4 w 17"/>
                <a:gd name="T3" fmla="*/ 5 h 11"/>
                <a:gd name="T4" fmla="*/ 8 w 17"/>
                <a:gd name="T5" fmla="*/ 8 h 11"/>
                <a:gd name="T6" fmla="*/ 12 w 17"/>
                <a:gd name="T7" fmla="*/ 10 h 11"/>
                <a:gd name="T8" fmla="*/ 17 w 17"/>
                <a:gd name="T9" fmla="*/ 11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0" y="0"/>
                  </a:moveTo>
                  <a:lnTo>
                    <a:pt x="4" y="5"/>
                  </a:lnTo>
                  <a:lnTo>
                    <a:pt x="8" y="8"/>
                  </a:lnTo>
                  <a:lnTo>
                    <a:pt x="12" y="10"/>
                  </a:lnTo>
                  <a:lnTo>
                    <a:pt x="17" y="11"/>
                  </a:lnTo>
                </a:path>
              </a:pathLst>
            </a:custGeom>
            <a:noFill/>
            <a:ln w="12700">
              <a:solidFill>
                <a:srgbClr val="000000"/>
              </a:solidFill>
              <a:prstDash val="solid"/>
              <a:round/>
              <a:headEnd/>
              <a:tailEnd/>
            </a:ln>
          </p:spPr>
          <p:txBody>
            <a:bodyPr/>
            <a:lstStyle/>
            <a:p>
              <a:endParaRPr lang="en-US"/>
            </a:p>
          </p:txBody>
        </p:sp>
        <p:sp>
          <p:nvSpPr>
            <p:cNvPr id="112666" name="Freeform 26"/>
            <p:cNvSpPr>
              <a:spLocks/>
            </p:cNvSpPr>
            <p:nvPr/>
          </p:nvSpPr>
          <p:spPr bwMode="auto">
            <a:xfrm>
              <a:off x="1490" y="2816"/>
              <a:ext cx="16" cy="88"/>
            </a:xfrm>
            <a:custGeom>
              <a:avLst/>
              <a:gdLst>
                <a:gd name="T0" fmla="*/ 2 w 2"/>
                <a:gd name="T1" fmla="*/ 0 h 11"/>
                <a:gd name="T2" fmla="*/ 1 w 2"/>
                <a:gd name="T3" fmla="*/ 5 h 11"/>
                <a:gd name="T4" fmla="*/ 0 w 2"/>
                <a:gd name="T5" fmla="*/ 11 h 11"/>
                <a:gd name="T6" fmla="*/ 0 60000 65536"/>
                <a:gd name="T7" fmla="*/ 0 60000 65536"/>
                <a:gd name="T8" fmla="*/ 0 60000 65536"/>
                <a:gd name="T9" fmla="*/ 0 w 2"/>
                <a:gd name="T10" fmla="*/ 0 h 11"/>
                <a:gd name="T11" fmla="*/ 2 w 2"/>
                <a:gd name="T12" fmla="*/ 11 h 11"/>
              </a:gdLst>
              <a:ahLst/>
              <a:cxnLst>
                <a:cxn ang="T6">
                  <a:pos x="T0" y="T1"/>
                </a:cxn>
                <a:cxn ang="T7">
                  <a:pos x="T2" y="T3"/>
                </a:cxn>
                <a:cxn ang="T8">
                  <a:pos x="T4" y="T5"/>
                </a:cxn>
              </a:cxnLst>
              <a:rect l="T9" t="T10" r="T11" b="T12"/>
              <a:pathLst>
                <a:path w="2" h="11">
                  <a:moveTo>
                    <a:pt x="2" y="0"/>
                  </a:moveTo>
                  <a:lnTo>
                    <a:pt x="1" y="5"/>
                  </a:lnTo>
                  <a:lnTo>
                    <a:pt x="0" y="11"/>
                  </a:lnTo>
                </a:path>
              </a:pathLst>
            </a:custGeom>
            <a:noFill/>
            <a:ln w="12700">
              <a:solidFill>
                <a:srgbClr val="000000"/>
              </a:solidFill>
              <a:prstDash val="solid"/>
              <a:round/>
              <a:headEnd/>
              <a:tailEnd/>
            </a:ln>
          </p:spPr>
          <p:txBody>
            <a:bodyPr/>
            <a:lstStyle/>
            <a:p>
              <a:endParaRPr lang="en-US"/>
            </a:p>
          </p:txBody>
        </p:sp>
        <p:sp>
          <p:nvSpPr>
            <p:cNvPr id="112667" name="Freeform 27"/>
            <p:cNvSpPr>
              <a:spLocks/>
            </p:cNvSpPr>
            <p:nvPr/>
          </p:nvSpPr>
          <p:spPr bwMode="auto">
            <a:xfrm>
              <a:off x="1490" y="2912"/>
              <a:ext cx="16" cy="88"/>
            </a:xfrm>
            <a:custGeom>
              <a:avLst/>
              <a:gdLst>
                <a:gd name="T0" fmla="*/ 0 w 2"/>
                <a:gd name="T1" fmla="*/ 0 h 11"/>
                <a:gd name="T2" fmla="*/ 1 w 2"/>
                <a:gd name="T3" fmla="*/ 6 h 11"/>
                <a:gd name="T4" fmla="*/ 2 w 2"/>
                <a:gd name="T5" fmla="*/ 11 h 11"/>
                <a:gd name="T6" fmla="*/ 0 60000 65536"/>
                <a:gd name="T7" fmla="*/ 0 60000 65536"/>
                <a:gd name="T8" fmla="*/ 0 60000 65536"/>
                <a:gd name="T9" fmla="*/ 0 w 2"/>
                <a:gd name="T10" fmla="*/ 0 h 11"/>
                <a:gd name="T11" fmla="*/ 2 w 2"/>
                <a:gd name="T12" fmla="*/ 11 h 11"/>
              </a:gdLst>
              <a:ahLst/>
              <a:cxnLst>
                <a:cxn ang="T6">
                  <a:pos x="T0" y="T1"/>
                </a:cxn>
                <a:cxn ang="T7">
                  <a:pos x="T2" y="T3"/>
                </a:cxn>
                <a:cxn ang="T8">
                  <a:pos x="T4" y="T5"/>
                </a:cxn>
              </a:cxnLst>
              <a:rect l="T9" t="T10" r="T11" b="T12"/>
              <a:pathLst>
                <a:path w="2" h="11">
                  <a:moveTo>
                    <a:pt x="0" y="0"/>
                  </a:moveTo>
                  <a:lnTo>
                    <a:pt x="1" y="6"/>
                  </a:lnTo>
                  <a:lnTo>
                    <a:pt x="2" y="11"/>
                  </a:lnTo>
                </a:path>
              </a:pathLst>
            </a:custGeom>
            <a:noFill/>
            <a:ln w="12700">
              <a:solidFill>
                <a:srgbClr val="000000"/>
              </a:solidFill>
              <a:prstDash val="solid"/>
              <a:round/>
              <a:headEnd/>
              <a:tailEnd/>
            </a:ln>
          </p:spPr>
          <p:txBody>
            <a:bodyPr/>
            <a:lstStyle/>
            <a:p>
              <a:endParaRPr lang="en-US"/>
            </a:p>
          </p:txBody>
        </p:sp>
        <p:sp>
          <p:nvSpPr>
            <p:cNvPr id="112668" name="Line 28"/>
            <p:cNvSpPr>
              <a:spLocks noChangeShapeType="1"/>
            </p:cNvSpPr>
            <p:nvPr/>
          </p:nvSpPr>
          <p:spPr bwMode="auto">
            <a:xfrm flipH="1">
              <a:off x="1443" y="2816"/>
              <a:ext cx="63" cy="1"/>
            </a:xfrm>
            <a:prstGeom prst="line">
              <a:avLst/>
            </a:prstGeom>
            <a:noFill/>
            <a:ln w="12700">
              <a:solidFill>
                <a:srgbClr val="000000"/>
              </a:solidFill>
              <a:round/>
              <a:headEnd/>
              <a:tailEnd/>
            </a:ln>
          </p:spPr>
          <p:txBody>
            <a:bodyPr/>
            <a:lstStyle/>
            <a:p>
              <a:endParaRPr lang="en-US"/>
            </a:p>
          </p:txBody>
        </p:sp>
        <p:sp>
          <p:nvSpPr>
            <p:cNvPr id="112669" name="Line 29"/>
            <p:cNvSpPr>
              <a:spLocks noChangeShapeType="1"/>
            </p:cNvSpPr>
            <p:nvPr/>
          </p:nvSpPr>
          <p:spPr bwMode="auto">
            <a:xfrm flipH="1">
              <a:off x="1443" y="3000"/>
              <a:ext cx="63" cy="1"/>
            </a:xfrm>
            <a:prstGeom prst="line">
              <a:avLst/>
            </a:prstGeom>
            <a:noFill/>
            <a:ln w="12700">
              <a:solidFill>
                <a:srgbClr val="000000"/>
              </a:solidFill>
              <a:round/>
              <a:headEnd/>
              <a:tailEnd/>
            </a:ln>
          </p:spPr>
          <p:txBody>
            <a:bodyPr/>
            <a:lstStyle/>
            <a:p>
              <a:endParaRPr lang="en-US"/>
            </a:p>
          </p:txBody>
        </p:sp>
        <p:sp>
          <p:nvSpPr>
            <p:cNvPr id="112670" name="Freeform 30"/>
            <p:cNvSpPr>
              <a:spLocks/>
            </p:cNvSpPr>
            <p:nvPr/>
          </p:nvSpPr>
          <p:spPr bwMode="auto">
            <a:xfrm>
              <a:off x="1068" y="2721"/>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p:spPr>
          <p:txBody>
            <a:bodyPr/>
            <a:lstStyle/>
            <a:p>
              <a:endParaRPr lang="en-US"/>
            </a:p>
          </p:txBody>
        </p:sp>
        <p:sp>
          <p:nvSpPr>
            <p:cNvPr id="112671" name="Line 31"/>
            <p:cNvSpPr>
              <a:spLocks noChangeShapeType="1"/>
            </p:cNvSpPr>
            <p:nvPr/>
          </p:nvSpPr>
          <p:spPr bwMode="auto">
            <a:xfrm>
              <a:off x="2024" y="1358"/>
              <a:ext cx="1" cy="1737"/>
            </a:xfrm>
            <a:prstGeom prst="line">
              <a:avLst/>
            </a:prstGeom>
            <a:noFill/>
            <a:ln w="12700">
              <a:solidFill>
                <a:srgbClr val="000000"/>
              </a:solidFill>
              <a:round/>
              <a:headEnd/>
              <a:tailEnd/>
            </a:ln>
          </p:spPr>
          <p:txBody>
            <a:bodyPr/>
            <a:lstStyle/>
            <a:p>
              <a:endParaRPr lang="en-US"/>
            </a:p>
          </p:txBody>
        </p:sp>
        <p:sp>
          <p:nvSpPr>
            <p:cNvPr id="112672" name="Line 32"/>
            <p:cNvSpPr>
              <a:spLocks noChangeShapeType="1"/>
            </p:cNvSpPr>
            <p:nvPr/>
          </p:nvSpPr>
          <p:spPr bwMode="auto">
            <a:xfrm flipV="1">
              <a:off x="1634" y="1884"/>
              <a:ext cx="1" cy="1211"/>
            </a:xfrm>
            <a:prstGeom prst="line">
              <a:avLst/>
            </a:prstGeom>
            <a:noFill/>
            <a:ln w="12700">
              <a:solidFill>
                <a:srgbClr val="000000"/>
              </a:solidFill>
              <a:round/>
              <a:headEnd/>
              <a:tailEnd/>
            </a:ln>
          </p:spPr>
          <p:txBody>
            <a:bodyPr/>
            <a:lstStyle/>
            <a:p>
              <a:endParaRPr lang="en-US"/>
            </a:p>
          </p:txBody>
        </p:sp>
        <p:sp>
          <p:nvSpPr>
            <p:cNvPr id="112673" name="Line 33"/>
            <p:cNvSpPr>
              <a:spLocks noChangeShapeType="1"/>
            </p:cNvSpPr>
            <p:nvPr/>
          </p:nvSpPr>
          <p:spPr bwMode="auto">
            <a:xfrm flipH="1">
              <a:off x="1490" y="2912"/>
              <a:ext cx="534" cy="1"/>
            </a:xfrm>
            <a:prstGeom prst="line">
              <a:avLst/>
            </a:prstGeom>
            <a:noFill/>
            <a:ln w="12700">
              <a:solidFill>
                <a:srgbClr val="000000"/>
              </a:solidFill>
              <a:round/>
              <a:headEnd/>
              <a:tailEnd/>
            </a:ln>
          </p:spPr>
          <p:txBody>
            <a:bodyPr/>
            <a:lstStyle/>
            <a:p>
              <a:endParaRPr lang="en-US"/>
            </a:p>
          </p:txBody>
        </p:sp>
        <p:sp>
          <p:nvSpPr>
            <p:cNvPr id="112674" name="Line 34"/>
            <p:cNvSpPr>
              <a:spLocks noChangeShapeType="1"/>
            </p:cNvSpPr>
            <p:nvPr/>
          </p:nvSpPr>
          <p:spPr bwMode="auto">
            <a:xfrm flipH="1">
              <a:off x="1506" y="2840"/>
              <a:ext cx="128" cy="1"/>
            </a:xfrm>
            <a:prstGeom prst="line">
              <a:avLst/>
            </a:prstGeom>
            <a:noFill/>
            <a:ln w="12700">
              <a:solidFill>
                <a:srgbClr val="000000"/>
              </a:solidFill>
              <a:round/>
              <a:headEnd/>
              <a:tailEnd/>
            </a:ln>
          </p:spPr>
          <p:txBody>
            <a:bodyPr/>
            <a:lstStyle/>
            <a:p>
              <a:endParaRPr lang="en-US"/>
            </a:p>
          </p:txBody>
        </p:sp>
        <p:sp>
          <p:nvSpPr>
            <p:cNvPr id="112675" name="Line 35"/>
            <p:cNvSpPr>
              <a:spLocks noChangeShapeType="1"/>
            </p:cNvSpPr>
            <p:nvPr/>
          </p:nvSpPr>
          <p:spPr bwMode="auto">
            <a:xfrm flipH="1">
              <a:off x="1012" y="2776"/>
              <a:ext cx="56" cy="1"/>
            </a:xfrm>
            <a:prstGeom prst="line">
              <a:avLst/>
            </a:prstGeom>
            <a:noFill/>
            <a:ln w="12700">
              <a:solidFill>
                <a:srgbClr val="000000"/>
              </a:solidFill>
              <a:round/>
              <a:headEnd/>
              <a:tailEnd/>
            </a:ln>
          </p:spPr>
          <p:txBody>
            <a:bodyPr/>
            <a:lstStyle/>
            <a:p>
              <a:endParaRPr lang="en-US"/>
            </a:p>
          </p:txBody>
        </p:sp>
        <p:sp>
          <p:nvSpPr>
            <p:cNvPr id="112676" name="Line 36"/>
            <p:cNvSpPr>
              <a:spLocks noChangeShapeType="1"/>
            </p:cNvSpPr>
            <p:nvPr/>
          </p:nvSpPr>
          <p:spPr bwMode="auto">
            <a:xfrm flipH="1">
              <a:off x="1179" y="2776"/>
              <a:ext cx="48" cy="1"/>
            </a:xfrm>
            <a:prstGeom prst="line">
              <a:avLst/>
            </a:prstGeom>
            <a:noFill/>
            <a:ln w="12700">
              <a:solidFill>
                <a:srgbClr val="000000"/>
              </a:solidFill>
              <a:round/>
              <a:headEnd/>
              <a:tailEnd/>
            </a:ln>
          </p:spPr>
          <p:txBody>
            <a:bodyPr/>
            <a:lstStyle/>
            <a:p>
              <a:endParaRPr lang="en-US"/>
            </a:p>
          </p:txBody>
        </p:sp>
        <p:sp>
          <p:nvSpPr>
            <p:cNvPr id="112677" name="Line 37"/>
            <p:cNvSpPr>
              <a:spLocks noChangeShapeType="1"/>
            </p:cNvSpPr>
            <p:nvPr/>
          </p:nvSpPr>
          <p:spPr bwMode="auto">
            <a:xfrm flipH="1">
              <a:off x="1004" y="1326"/>
              <a:ext cx="957" cy="1"/>
            </a:xfrm>
            <a:prstGeom prst="line">
              <a:avLst/>
            </a:prstGeom>
            <a:noFill/>
            <a:ln w="12700">
              <a:solidFill>
                <a:srgbClr val="000000"/>
              </a:solidFill>
              <a:round/>
              <a:headEnd/>
              <a:tailEnd/>
            </a:ln>
          </p:spPr>
          <p:txBody>
            <a:bodyPr/>
            <a:lstStyle/>
            <a:p>
              <a:endParaRPr lang="en-US"/>
            </a:p>
          </p:txBody>
        </p:sp>
        <p:sp>
          <p:nvSpPr>
            <p:cNvPr id="112678" name="Line 38"/>
            <p:cNvSpPr>
              <a:spLocks noChangeShapeType="1"/>
            </p:cNvSpPr>
            <p:nvPr/>
          </p:nvSpPr>
          <p:spPr bwMode="auto">
            <a:xfrm flipH="1">
              <a:off x="1012" y="904"/>
              <a:ext cx="957" cy="1"/>
            </a:xfrm>
            <a:prstGeom prst="line">
              <a:avLst/>
            </a:prstGeom>
            <a:noFill/>
            <a:ln w="12700">
              <a:solidFill>
                <a:srgbClr val="000000"/>
              </a:solidFill>
              <a:round/>
              <a:headEnd/>
              <a:tailEnd/>
            </a:ln>
          </p:spPr>
          <p:txBody>
            <a:bodyPr/>
            <a:lstStyle/>
            <a:p>
              <a:endParaRPr lang="en-US"/>
            </a:p>
          </p:txBody>
        </p:sp>
        <p:sp>
          <p:nvSpPr>
            <p:cNvPr id="112679" name="Freeform 39"/>
            <p:cNvSpPr>
              <a:spLocks/>
            </p:cNvSpPr>
            <p:nvPr/>
          </p:nvSpPr>
          <p:spPr bwMode="auto">
            <a:xfrm>
              <a:off x="2989" y="896"/>
              <a:ext cx="48" cy="2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2700">
              <a:solidFill>
                <a:srgbClr val="000000"/>
              </a:solidFill>
              <a:prstDash val="solid"/>
              <a:round/>
              <a:headEnd/>
              <a:tailEnd/>
            </a:ln>
          </p:spPr>
          <p:txBody>
            <a:bodyPr/>
            <a:lstStyle/>
            <a:p>
              <a:endParaRPr lang="en-US"/>
            </a:p>
          </p:txBody>
        </p:sp>
        <p:sp>
          <p:nvSpPr>
            <p:cNvPr id="112680" name="Freeform 40"/>
            <p:cNvSpPr>
              <a:spLocks/>
            </p:cNvSpPr>
            <p:nvPr/>
          </p:nvSpPr>
          <p:spPr bwMode="auto">
            <a:xfrm>
              <a:off x="2989" y="896"/>
              <a:ext cx="48" cy="24"/>
            </a:xfrm>
            <a:custGeom>
              <a:avLst/>
              <a:gdLst>
                <a:gd name="T0" fmla="*/ 48 w 48"/>
                <a:gd name="T1" fmla="*/ 0 h 24"/>
                <a:gd name="T2" fmla="*/ 0 w 48"/>
                <a:gd name="T3" fmla="*/ 8 h 24"/>
                <a:gd name="T4" fmla="*/ 48 w 48"/>
                <a:gd name="T5" fmla="*/ 24 h 24"/>
                <a:gd name="T6" fmla="*/ 48 w 48"/>
                <a:gd name="T7" fmla="*/ 8 h 24"/>
                <a:gd name="T8" fmla="*/ 48 w 48"/>
                <a:gd name="T9" fmla="*/ 0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48" y="0"/>
                  </a:moveTo>
                  <a:lnTo>
                    <a:pt x="0" y="8"/>
                  </a:lnTo>
                  <a:lnTo>
                    <a:pt x="48" y="24"/>
                  </a:lnTo>
                  <a:lnTo>
                    <a:pt x="48" y="8"/>
                  </a:lnTo>
                  <a:lnTo>
                    <a:pt x="48" y="0"/>
                  </a:lnTo>
                  <a:close/>
                </a:path>
              </a:pathLst>
            </a:custGeom>
            <a:solidFill>
              <a:srgbClr val="000000"/>
            </a:solidFill>
            <a:ln w="0">
              <a:solidFill>
                <a:srgbClr val="000000"/>
              </a:solidFill>
              <a:prstDash val="solid"/>
              <a:round/>
              <a:headEnd/>
              <a:tailEnd/>
            </a:ln>
          </p:spPr>
          <p:txBody>
            <a:bodyPr/>
            <a:lstStyle/>
            <a:p>
              <a:endParaRPr lang="en-US"/>
            </a:p>
          </p:txBody>
        </p:sp>
        <p:sp>
          <p:nvSpPr>
            <p:cNvPr id="112681" name="Line 41"/>
            <p:cNvSpPr>
              <a:spLocks noChangeShapeType="1"/>
            </p:cNvSpPr>
            <p:nvPr/>
          </p:nvSpPr>
          <p:spPr bwMode="auto">
            <a:xfrm flipH="1">
              <a:off x="3037" y="904"/>
              <a:ext cx="367" cy="1"/>
            </a:xfrm>
            <a:prstGeom prst="line">
              <a:avLst/>
            </a:prstGeom>
            <a:noFill/>
            <a:ln w="12700">
              <a:solidFill>
                <a:srgbClr val="000000"/>
              </a:solidFill>
              <a:round/>
              <a:headEnd/>
              <a:tailEnd/>
            </a:ln>
          </p:spPr>
          <p:txBody>
            <a:bodyPr/>
            <a:lstStyle/>
            <a:p>
              <a:endParaRPr lang="en-US"/>
            </a:p>
          </p:txBody>
        </p:sp>
        <p:sp>
          <p:nvSpPr>
            <p:cNvPr id="112682" name="Freeform 42"/>
            <p:cNvSpPr>
              <a:spLocks/>
            </p:cNvSpPr>
            <p:nvPr/>
          </p:nvSpPr>
          <p:spPr bwMode="auto">
            <a:xfrm>
              <a:off x="2989" y="1318"/>
              <a:ext cx="48" cy="2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2700">
              <a:solidFill>
                <a:srgbClr val="000000"/>
              </a:solidFill>
              <a:prstDash val="solid"/>
              <a:round/>
              <a:headEnd/>
              <a:tailEnd/>
            </a:ln>
          </p:spPr>
          <p:txBody>
            <a:bodyPr/>
            <a:lstStyle/>
            <a:p>
              <a:endParaRPr lang="en-US"/>
            </a:p>
          </p:txBody>
        </p:sp>
        <p:sp>
          <p:nvSpPr>
            <p:cNvPr id="112683" name="Freeform 43"/>
            <p:cNvSpPr>
              <a:spLocks/>
            </p:cNvSpPr>
            <p:nvPr/>
          </p:nvSpPr>
          <p:spPr bwMode="auto">
            <a:xfrm>
              <a:off x="2989" y="1318"/>
              <a:ext cx="48" cy="24"/>
            </a:xfrm>
            <a:custGeom>
              <a:avLst/>
              <a:gdLst>
                <a:gd name="T0" fmla="*/ 48 w 48"/>
                <a:gd name="T1" fmla="*/ 0 h 24"/>
                <a:gd name="T2" fmla="*/ 0 w 48"/>
                <a:gd name="T3" fmla="*/ 8 h 24"/>
                <a:gd name="T4" fmla="*/ 48 w 48"/>
                <a:gd name="T5" fmla="*/ 24 h 24"/>
                <a:gd name="T6" fmla="*/ 48 w 48"/>
                <a:gd name="T7" fmla="*/ 8 h 24"/>
                <a:gd name="T8" fmla="*/ 48 w 48"/>
                <a:gd name="T9" fmla="*/ 0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48" y="0"/>
                  </a:moveTo>
                  <a:lnTo>
                    <a:pt x="0" y="8"/>
                  </a:lnTo>
                  <a:lnTo>
                    <a:pt x="48" y="24"/>
                  </a:lnTo>
                  <a:lnTo>
                    <a:pt x="48" y="8"/>
                  </a:lnTo>
                  <a:lnTo>
                    <a:pt x="48" y="0"/>
                  </a:lnTo>
                  <a:close/>
                </a:path>
              </a:pathLst>
            </a:custGeom>
            <a:solidFill>
              <a:srgbClr val="000000"/>
            </a:solidFill>
            <a:ln w="0">
              <a:solidFill>
                <a:srgbClr val="000000"/>
              </a:solidFill>
              <a:prstDash val="solid"/>
              <a:round/>
              <a:headEnd/>
              <a:tailEnd/>
            </a:ln>
          </p:spPr>
          <p:txBody>
            <a:bodyPr/>
            <a:lstStyle/>
            <a:p>
              <a:endParaRPr lang="en-US"/>
            </a:p>
          </p:txBody>
        </p:sp>
        <p:sp>
          <p:nvSpPr>
            <p:cNvPr id="112684" name="Line 44"/>
            <p:cNvSpPr>
              <a:spLocks noChangeShapeType="1"/>
            </p:cNvSpPr>
            <p:nvPr/>
          </p:nvSpPr>
          <p:spPr bwMode="auto">
            <a:xfrm flipH="1">
              <a:off x="3037" y="1326"/>
              <a:ext cx="375" cy="1"/>
            </a:xfrm>
            <a:prstGeom prst="line">
              <a:avLst/>
            </a:prstGeom>
            <a:noFill/>
            <a:ln w="12700">
              <a:solidFill>
                <a:srgbClr val="000000"/>
              </a:solidFill>
              <a:round/>
              <a:headEnd/>
              <a:tailEnd/>
            </a:ln>
          </p:spPr>
          <p:txBody>
            <a:bodyPr/>
            <a:lstStyle/>
            <a:p>
              <a:endParaRPr lang="en-US"/>
            </a:p>
          </p:txBody>
        </p:sp>
        <p:sp>
          <p:nvSpPr>
            <p:cNvPr id="112685" name="Line 45"/>
            <p:cNvSpPr>
              <a:spLocks noChangeShapeType="1"/>
            </p:cNvSpPr>
            <p:nvPr/>
          </p:nvSpPr>
          <p:spPr bwMode="auto">
            <a:xfrm flipH="1">
              <a:off x="1012" y="3446"/>
              <a:ext cx="757" cy="1"/>
            </a:xfrm>
            <a:prstGeom prst="line">
              <a:avLst/>
            </a:prstGeom>
            <a:noFill/>
            <a:ln w="12700">
              <a:solidFill>
                <a:srgbClr val="000000"/>
              </a:solidFill>
              <a:round/>
              <a:headEnd/>
              <a:tailEnd/>
            </a:ln>
          </p:spPr>
          <p:txBody>
            <a:bodyPr/>
            <a:lstStyle/>
            <a:p>
              <a:endParaRPr lang="en-US"/>
            </a:p>
          </p:txBody>
        </p:sp>
        <p:sp>
          <p:nvSpPr>
            <p:cNvPr id="112686" name="Line 46"/>
            <p:cNvSpPr>
              <a:spLocks noChangeShapeType="1"/>
            </p:cNvSpPr>
            <p:nvPr/>
          </p:nvSpPr>
          <p:spPr bwMode="auto">
            <a:xfrm flipV="1">
              <a:off x="1546" y="3342"/>
              <a:ext cx="1" cy="104"/>
            </a:xfrm>
            <a:prstGeom prst="line">
              <a:avLst/>
            </a:prstGeom>
            <a:noFill/>
            <a:ln w="12700">
              <a:solidFill>
                <a:srgbClr val="000000"/>
              </a:solidFill>
              <a:round/>
              <a:headEnd/>
              <a:tailEnd/>
            </a:ln>
          </p:spPr>
          <p:txBody>
            <a:bodyPr/>
            <a:lstStyle/>
            <a:p>
              <a:endParaRPr lang="en-US"/>
            </a:p>
          </p:txBody>
        </p:sp>
        <p:sp>
          <p:nvSpPr>
            <p:cNvPr id="112687" name="Line 47"/>
            <p:cNvSpPr>
              <a:spLocks noChangeShapeType="1"/>
            </p:cNvSpPr>
            <p:nvPr/>
          </p:nvSpPr>
          <p:spPr bwMode="auto">
            <a:xfrm flipV="1">
              <a:off x="1634" y="3342"/>
              <a:ext cx="1" cy="526"/>
            </a:xfrm>
            <a:prstGeom prst="line">
              <a:avLst/>
            </a:prstGeom>
            <a:noFill/>
            <a:ln w="12700">
              <a:solidFill>
                <a:srgbClr val="000000"/>
              </a:solidFill>
              <a:round/>
              <a:headEnd/>
              <a:tailEnd/>
            </a:ln>
          </p:spPr>
          <p:txBody>
            <a:bodyPr/>
            <a:lstStyle/>
            <a:p>
              <a:endParaRPr lang="en-US"/>
            </a:p>
          </p:txBody>
        </p:sp>
        <p:sp>
          <p:nvSpPr>
            <p:cNvPr id="112688" name="Line 48"/>
            <p:cNvSpPr>
              <a:spLocks noChangeShapeType="1"/>
            </p:cNvSpPr>
            <p:nvPr/>
          </p:nvSpPr>
          <p:spPr bwMode="auto">
            <a:xfrm flipV="1">
              <a:off x="1674" y="3342"/>
              <a:ext cx="1" cy="1012"/>
            </a:xfrm>
            <a:prstGeom prst="line">
              <a:avLst/>
            </a:prstGeom>
            <a:noFill/>
            <a:ln w="12700">
              <a:solidFill>
                <a:srgbClr val="000000"/>
              </a:solidFill>
              <a:round/>
              <a:headEnd/>
              <a:tailEnd/>
            </a:ln>
          </p:spPr>
          <p:txBody>
            <a:bodyPr/>
            <a:lstStyle/>
            <a:p>
              <a:endParaRPr lang="en-US"/>
            </a:p>
          </p:txBody>
        </p:sp>
        <p:sp>
          <p:nvSpPr>
            <p:cNvPr id="112689" name="Line 49"/>
            <p:cNvSpPr>
              <a:spLocks noChangeShapeType="1"/>
            </p:cNvSpPr>
            <p:nvPr/>
          </p:nvSpPr>
          <p:spPr bwMode="auto">
            <a:xfrm>
              <a:off x="1769" y="3446"/>
              <a:ext cx="909" cy="1"/>
            </a:xfrm>
            <a:prstGeom prst="line">
              <a:avLst/>
            </a:prstGeom>
            <a:noFill/>
            <a:ln w="12700">
              <a:solidFill>
                <a:srgbClr val="000000"/>
              </a:solidFill>
              <a:round/>
              <a:headEnd/>
              <a:tailEnd/>
            </a:ln>
          </p:spPr>
          <p:txBody>
            <a:bodyPr/>
            <a:lstStyle/>
            <a:p>
              <a:endParaRPr lang="en-US"/>
            </a:p>
          </p:txBody>
        </p:sp>
        <p:sp>
          <p:nvSpPr>
            <p:cNvPr id="112690" name="Line 50"/>
            <p:cNvSpPr>
              <a:spLocks noChangeShapeType="1"/>
            </p:cNvSpPr>
            <p:nvPr/>
          </p:nvSpPr>
          <p:spPr bwMode="auto">
            <a:xfrm>
              <a:off x="1012" y="3557"/>
              <a:ext cx="1315" cy="1"/>
            </a:xfrm>
            <a:prstGeom prst="line">
              <a:avLst/>
            </a:prstGeom>
            <a:noFill/>
            <a:ln w="12700">
              <a:solidFill>
                <a:srgbClr val="000000"/>
              </a:solidFill>
              <a:round/>
              <a:headEnd/>
              <a:tailEnd/>
            </a:ln>
          </p:spPr>
          <p:txBody>
            <a:bodyPr/>
            <a:lstStyle/>
            <a:p>
              <a:endParaRPr lang="en-US"/>
            </a:p>
          </p:txBody>
        </p:sp>
        <p:sp>
          <p:nvSpPr>
            <p:cNvPr id="112691" name="Line 51"/>
            <p:cNvSpPr>
              <a:spLocks noChangeShapeType="1"/>
            </p:cNvSpPr>
            <p:nvPr/>
          </p:nvSpPr>
          <p:spPr bwMode="auto">
            <a:xfrm flipH="1">
              <a:off x="1451" y="3868"/>
              <a:ext cx="1307" cy="1"/>
            </a:xfrm>
            <a:prstGeom prst="line">
              <a:avLst/>
            </a:prstGeom>
            <a:noFill/>
            <a:ln w="12700">
              <a:solidFill>
                <a:srgbClr val="000000"/>
              </a:solidFill>
              <a:round/>
              <a:headEnd/>
              <a:tailEnd/>
            </a:ln>
          </p:spPr>
          <p:txBody>
            <a:bodyPr/>
            <a:lstStyle/>
            <a:p>
              <a:endParaRPr lang="en-US"/>
            </a:p>
          </p:txBody>
        </p:sp>
        <p:sp>
          <p:nvSpPr>
            <p:cNvPr id="112692" name="Line 52"/>
            <p:cNvSpPr>
              <a:spLocks noChangeShapeType="1"/>
            </p:cNvSpPr>
            <p:nvPr/>
          </p:nvSpPr>
          <p:spPr bwMode="auto">
            <a:xfrm flipH="1">
              <a:off x="1012" y="4235"/>
              <a:ext cx="1786" cy="1"/>
            </a:xfrm>
            <a:prstGeom prst="line">
              <a:avLst/>
            </a:prstGeom>
            <a:noFill/>
            <a:ln w="12700">
              <a:solidFill>
                <a:srgbClr val="000000"/>
              </a:solidFill>
              <a:round/>
              <a:headEnd/>
              <a:tailEnd/>
            </a:ln>
          </p:spPr>
          <p:txBody>
            <a:bodyPr/>
            <a:lstStyle/>
            <a:p>
              <a:endParaRPr lang="en-US"/>
            </a:p>
          </p:txBody>
        </p:sp>
        <p:sp>
          <p:nvSpPr>
            <p:cNvPr id="112693" name="Freeform 53"/>
            <p:cNvSpPr>
              <a:spLocks/>
            </p:cNvSpPr>
            <p:nvPr/>
          </p:nvSpPr>
          <p:spPr bwMode="auto">
            <a:xfrm>
              <a:off x="1108" y="3717"/>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694" name="Freeform 54"/>
            <p:cNvSpPr>
              <a:spLocks/>
            </p:cNvSpPr>
            <p:nvPr/>
          </p:nvSpPr>
          <p:spPr bwMode="auto">
            <a:xfrm>
              <a:off x="1108" y="3717"/>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695" name="Line 55"/>
            <p:cNvSpPr>
              <a:spLocks noChangeShapeType="1"/>
            </p:cNvSpPr>
            <p:nvPr/>
          </p:nvSpPr>
          <p:spPr bwMode="auto">
            <a:xfrm flipH="1">
              <a:off x="1012" y="3725"/>
              <a:ext cx="96" cy="1"/>
            </a:xfrm>
            <a:prstGeom prst="line">
              <a:avLst/>
            </a:prstGeom>
            <a:noFill/>
            <a:ln w="12700">
              <a:solidFill>
                <a:srgbClr val="000000"/>
              </a:solidFill>
              <a:round/>
              <a:headEnd/>
              <a:tailEnd/>
            </a:ln>
          </p:spPr>
          <p:txBody>
            <a:bodyPr/>
            <a:lstStyle/>
            <a:p>
              <a:endParaRPr lang="en-US"/>
            </a:p>
          </p:txBody>
        </p:sp>
        <p:sp>
          <p:nvSpPr>
            <p:cNvPr id="112696" name="Freeform 56"/>
            <p:cNvSpPr>
              <a:spLocks/>
            </p:cNvSpPr>
            <p:nvPr/>
          </p:nvSpPr>
          <p:spPr bwMode="auto">
            <a:xfrm>
              <a:off x="1108" y="399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697" name="Freeform 57"/>
            <p:cNvSpPr>
              <a:spLocks/>
            </p:cNvSpPr>
            <p:nvPr/>
          </p:nvSpPr>
          <p:spPr bwMode="auto">
            <a:xfrm>
              <a:off x="1108" y="399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698" name="Line 58"/>
            <p:cNvSpPr>
              <a:spLocks noChangeShapeType="1"/>
            </p:cNvSpPr>
            <p:nvPr/>
          </p:nvSpPr>
          <p:spPr bwMode="auto">
            <a:xfrm flipH="1">
              <a:off x="1012" y="4004"/>
              <a:ext cx="96" cy="1"/>
            </a:xfrm>
            <a:prstGeom prst="line">
              <a:avLst/>
            </a:prstGeom>
            <a:noFill/>
            <a:ln w="12700">
              <a:solidFill>
                <a:srgbClr val="000000"/>
              </a:solidFill>
              <a:round/>
              <a:headEnd/>
              <a:tailEnd/>
            </a:ln>
          </p:spPr>
          <p:txBody>
            <a:bodyPr/>
            <a:lstStyle/>
            <a:p>
              <a:endParaRPr lang="en-US"/>
            </a:p>
          </p:txBody>
        </p:sp>
        <p:sp>
          <p:nvSpPr>
            <p:cNvPr id="112699" name="Freeform 59"/>
            <p:cNvSpPr>
              <a:spLocks/>
            </p:cNvSpPr>
            <p:nvPr/>
          </p:nvSpPr>
          <p:spPr bwMode="auto">
            <a:xfrm>
              <a:off x="1626" y="386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00" name="Freeform 60"/>
            <p:cNvSpPr>
              <a:spLocks/>
            </p:cNvSpPr>
            <p:nvPr/>
          </p:nvSpPr>
          <p:spPr bwMode="auto">
            <a:xfrm>
              <a:off x="1618" y="3852"/>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01" name="Freeform 61"/>
            <p:cNvSpPr>
              <a:spLocks/>
            </p:cNvSpPr>
            <p:nvPr/>
          </p:nvSpPr>
          <p:spPr bwMode="auto">
            <a:xfrm>
              <a:off x="1299" y="452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02" name="Freeform 62"/>
            <p:cNvSpPr>
              <a:spLocks/>
            </p:cNvSpPr>
            <p:nvPr/>
          </p:nvSpPr>
          <p:spPr bwMode="auto">
            <a:xfrm>
              <a:off x="1299" y="4522"/>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03" name="Freeform 63"/>
            <p:cNvSpPr>
              <a:spLocks/>
            </p:cNvSpPr>
            <p:nvPr/>
          </p:nvSpPr>
          <p:spPr bwMode="auto">
            <a:xfrm>
              <a:off x="1299" y="4227"/>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04" name="Freeform 64"/>
            <p:cNvSpPr>
              <a:spLocks/>
            </p:cNvSpPr>
            <p:nvPr/>
          </p:nvSpPr>
          <p:spPr bwMode="auto">
            <a:xfrm>
              <a:off x="1299" y="421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05" name="Rectangle 65"/>
            <p:cNvSpPr>
              <a:spLocks noChangeArrowheads="1"/>
            </p:cNvSpPr>
            <p:nvPr/>
          </p:nvSpPr>
          <p:spPr bwMode="auto">
            <a:xfrm>
              <a:off x="2630" y="1071"/>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a:t>
              </a:r>
              <a:endParaRPr lang="en-US" sz="2400">
                <a:latin typeface="Constantia" pitchFamily="18" charset="0"/>
              </a:endParaRPr>
            </a:p>
          </p:txBody>
        </p:sp>
        <p:sp>
          <p:nvSpPr>
            <p:cNvPr id="112706" name="Rectangle 66"/>
            <p:cNvSpPr>
              <a:spLocks noChangeArrowheads="1"/>
            </p:cNvSpPr>
            <p:nvPr/>
          </p:nvSpPr>
          <p:spPr bwMode="auto">
            <a:xfrm>
              <a:off x="2678" y="1071"/>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a:t>
              </a:r>
              <a:endParaRPr lang="en-US" sz="2400">
                <a:latin typeface="Constantia" pitchFamily="18" charset="0"/>
              </a:endParaRPr>
            </a:p>
          </p:txBody>
        </p:sp>
        <p:sp>
          <p:nvSpPr>
            <p:cNvPr id="112707" name="Rectangle 67"/>
            <p:cNvSpPr>
              <a:spLocks noChangeArrowheads="1"/>
            </p:cNvSpPr>
            <p:nvPr/>
          </p:nvSpPr>
          <p:spPr bwMode="auto">
            <a:xfrm>
              <a:off x="2726" y="1071"/>
              <a:ext cx="4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T</a:t>
              </a:r>
              <a:endParaRPr lang="en-US" sz="2400">
                <a:latin typeface="Constantia" pitchFamily="18" charset="0"/>
              </a:endParaRPr>
            </a:p>
          </p:txBody>
        </p:sp>
        <p:sp>
          <p:nvSpPr>
            <p:cNvPr id="112708" name="Rectangle 68"/>
            <p:cNvSpPr>
              <a:spLocks noChangeArrowheads="1"/>
            </p:cNvSpPr>
            <p:nvPr/>
          </p:nvSpPr>
          <p:spPr bwMode="auto">
            <a:xfrm>
              <a:off x="2766" y="1071"/>
              <a:ext cx="12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AIN</a:t>
              </a:r>
              <a:endParaRPr lang="en-US" sz="2400">
                <a:latin typeface="Constantia" pitchFamily="18" charset="0"/>
              </a:endParaRPr>
            </a:p>
          </p:txBody>
        </p:sp>
        <p:sp>
          <p:nvSpPr>
            <p:cNvPr id="112709" name="Rectangle 69"/>
            <p:cNvSpPr>
              <a:spLocks noChangeArrowheads="1"/>
            </p:cNvSpPr>
            <p:nvPr/>
          </p:nvSpPr>
          <p:spPr bwMode="auto">
            <a:xfrm>
              <a:off x="1259" y="2720"/>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1</a:t>
              </a:r>
              <a:endParaRPr lang="en-US" sz="2400">
                <a:latin typeface="Constantia" pitchFamily="18" charset="0"/>
              </a:endParaRPr>
            </a:p>
          </p:txBody>
        </p:sp>
        <p:sp>
          <p:nvSpPr>
            <p:cNvPr id="112710" name="Rectangle 70"/>
            <p:cNvSpPr>
              <a:spLocks noChangeArrowheads="1"/>
            </p:cNvSpPr>
            <p:nvPr/>
          </p:nvSpPr>
          <p:spPr bwMode="auto">
            <a:xfrm>
              <a:off x="1339" y="1429"/>
              <a:ext cx="11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SIN</a:t>
              </a:r>
              <a:endParaRPr lang="en-US" sz="2400">
                <a:latin typeface="Constantia" pitchFamily="18" charset="0"/>
              </a:endParaRPr>
            </a:p>
          </p:txBody>
        </p:sp>
        <p:sp>
          <p:nvSpPr>
            <p:cNvPr id="112711" name="Rectangle 71"/>
            <p:cNvSpPr>
              <a:spLocks noChangeArrowheads="1"/>
            </p:cNvSpPr>
            <p:nvPr/>
          </p:nvSpPr>
          <p:spPr bwMode="auto">
            <a:xfrm>
              <a:off x="789" y="3382"/>
              <a:ext cx="18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Ready</a:t>
              </a:r>
              <a:endParaRPr lang="en-US" sz="2400">
                <a:latin typeface="Constantia" pitchFamily="18" charset="0"/>
              </a:endParaRPr>
            </a:p>
          </p:txBody>
        </p:sp>
        <p:sp>
          <p:nvSpPr>
            <p:cNvPr id="112712" name="Rectangle 72"/>
            <p:cNvSpPr>
              <a:spLocks noChangeArrowheads="1"/>
            </p:cNvSpPr>
            <p:nvPr/>
          </p:nvSpPr>
          <p:spPr bwMode="auto">
            <a:xfrm>
              <a:off x="845" y="3669"/>
              <a:ext cx="1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A31</a:t>
              </a:r>
              <a:endParaRPr lang="en-US" sz="2400">
                <a:latin typeface="Constantia" pitchFamily="18" charset="0"/>
              </a:endParaRPr>
            </a:p>
          </p:txBody>
        </p:sp>
        <p:sp>
          <p:nvSpPr>
            <p:cNvPr id="112713" name="Rectangle 73"/>
            <p:cNvSpPr>
              <a:spLocks noChangeArrowheads="1"/>
            </p:cNvSpPr>
            <p:nvPr/>
          </p:nvSpPr>
          <p:spPr bwMode="auto">
            <a:xfrm>
              <a:off x="885" y="4187"/>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A1</a:t>
              </a:r>
              <a:endParaRPr lang="en-US" sz="2400">
                <a:latin typeface="Constantia" pitchFamily="18" charset="0"/>
              </a:endParaRPr>
            </a:p>
          </p:txBody>
        </p:sp>
        <p:sp>
          <p:nvSpPr>
            <p:cNvPr id="112714" name="Rectangle 74"/>
            <p:cNvSpPr>
              <a:spLocks noChangeArrowheads="1"/>
            </p:cNvSpPr>
            <p:nvPr/>
          </p:nvSpPr>
          <p:spPr bwMode="auto">
            <a:xfrm>
              <a:off x="885" y="4482"/>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A0</a:t>
              </a:r>
              <a:endParaRPr lang="en-US" sz="2400">
                <a:latin typeface="Constantia" pitchFamily="18" charset="0"/>
              </a:endParaRPr>
            </a:p>
          </p:txBody>
        </p:sp>
        <p:sp>
          <p:nvSpPr>
            <p:cNvPr id="112715" name="Rectangle 75"/>
            <p:cNvSpPr>
              <a:spLocks noChangeArrowheads="1"/>
            </p:cNvSpPr>
            <p:nvPr/>
          </p:nvSpPr>
          <p:spPr bwMode="auto">
            <a:xfrm>
              <a:off x="1195" y="3780"/>
              <a:ext cx="2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Address</a:t>
              </a:r>
              <a:endParaRPr lang="en-US" sz="2400">
                <a:latin typeface="Constantia" pitchFamily="18" charset="0"/>
              </a:endParaRPr>
            </a:p>
          </p:txBody>
        </p:sp>
        <p:sp>
          <p:nvSpPr>
            <p:cNvPr id="112716" name="Rectangle 76"/>
            <p:cNvSpPr>
              <a:spLocks noChangeArrowheads="1"/>
            </p:cNvSpPr>
            <p:nvPr/>
          </p:nvSpPr>
          <p:spPr bwMode="auto">
            <a:xfrm>
              <a:off x="1195" y="3844"/>
              <a:ext cx="22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decoder</a:t>
              </a:r>
              <a:endParaRPr lang="en-US" sz="2400">
                <a:latin typeface="Constantia" pitchFamily="18" charset="0"/>
              </a:endParaRPr>
            </a:p>
          </p:txBody>
        </p:sp>
        <p:sp>
          <p:nvSpPr>
            <p:cNvPr id="112717" name="Rectangle 77"/>
            <p:cNvSpPr>
              <a:spLocks noChangeArrowheads="1"/>
            </p:cNvSpPr>
            <p:nvPr/>
          </p:nvSpPr>
          <p:spPr bwMode="auto">
            <a:xfrm>
              <a:off x="885" y="848"/>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D7</a:t>
              </a:r>
              <a:endParaRPr lang="en-US" sz="2400">
                <a:latin typeface="Constantia" pitchFamily="18" charset="0"/>
              </a:endParaRPr>
            </a:p>
          </p:txBody>
        </p:sp>
        <p:sp>
          <p:nvSpPr>
            <p:cNvPr id="112718" name="Rectangle 78"/>
            <p:cNvSpPr>
              <a:spLocks noChangeArrowheads="1"/>
            </p:cNvSpPr>
            <p:nvPr/>
          </p:nvSpPr>
          <p:spPr bwMode="auto">
            <a:xfrm>
              <a:off x="877" y="1278"/>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D0</a:t>
              </a:r>
              <a:endParaRPr lang="en-US" sz="2400">
                <a:latin typeface="Constantia" pitchFamily="18" charset="0"/>
              </a:endParaRPr>
            </a:p>
          </p:txBody>
        </p:sp>
        <p:sp>
          <p:nvSpPr>
            <p:cNvPr id="112719" name="Rectangle 79"/>
            <p:cNvSpPr>
              <a:spLocks noChangeArrowheads="1"/>
            </p:cNvSpPr>
            <p:nvPr/>
          </p:nvSpPr>
          <p:spPr bwMode="auto">
            <a:xfrm>
              <a:off x="813" y="3509"/>
              <a:ext cx="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R</a:t>
              </a:r>
              <a:endParaRPr lang="en-US" sz="2400">
                <a:latin typeface="Constantia" pitchFamily="18" charset="0"/>
              </a:endParaRPr>
            </a:p>
          </p:txBody>
        </p:sp>
        <p:sp>
          <p:nvSpPr>
            <p:cNvPr id="112720" name="Rectangle 80"/>
            <p:cNvSpPr>
              <a:spLocks noChangeArrowheads="1"/>
            </p:cNvSpPr>
            <p:nvPr/>
          </p:nvSpPr>
          <p:spPr bwMode="auto">
            <a:xfrm>
              <a:off x="869" y="3509"/>
              <a:ext cx="2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t>
              </a:r>
              <a:endParaRPr lang="en-US" sz="2400">
                <a:latin typeface="Constantia" pitchFamily="18" charset="0"/>
              </a:endParaRPr>
            </a:p>
          </p:txBody>
        </p:sp>
        <p:sp>
          <p:nvSpPr>
            <p:cNvPr id="112721" name="Rectangle 81"/>
            <p:cNvSpPr>
              <a:spLocks noChangeArrowheads="1"/>
            </p:cNvSpPr>
            <p:nvPr/>
          </p:nvSpPr>
          <p:spPr bwMode="auto">
            <a:xfrm>
              <a:off x="908" y="3509"/>
              <a:ext cx="6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W</a:t>
              </a:r>
              <a:endParaRPr lang="en-US" sz="2400">
                <a:latin typeface="Constantia" pitchFamily="18" charset="0"/>
              </a:endParaRPr>
            </a:p>
          </p:txBody>
        </p:sp>
        <p:sp>
          <p:nvSpPr>
            <p:cNvPr id="112722" name="Line 82"/>
            <p:cNvSpPr>
              <a:spLocks noChangeShapeType="1"/>
            </p:cNvSpPr>
            <p:nvPr/>
          </p:nvSpPr>
          <p:spPr bwMode="auto">
            <a:xfrm flipH="1">
              <a:off x="916" y="3518"/>
              <a:ext cx="48" cy="1"/>
            </a:xfrm>
            <a:prstGeom prst="line">
              <a:avLst/>
            </a:prstGeom>
            <a:noFill/>
            <a:ln w="12700">
              <a:solidFill>
                <a:srgbClr val="000000"/>
              </a:solidFill>
              <a:round/>
              <a:headEnd/>
              <a:tailEnd/>
            </a:ln>
          </p:spPr>
          <p:txBody>
            <a:bodyPr/>
            <a:lstStyle/>
            <a:p>
              <a:endParaRPr lang="en-US"/>
            </a:p>
          </p:txBody>
        </p:sp>
        <p:sp>
          <p:nvSpPr>
            <p:cNvPr id="112723" name="Freeform 83"/>
            <p:cNvSpPr>
              <a:spLocks/>
            </p:cNvSpPr>
            <p:nvPr/>
          </p:nvSpPr>
          <p:spPr bwMode="auto">
            <a:xfrm>
              <a:off x="1044" y="3804"/>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24" name="Freeform 84"/>
            <p:cNvSpPr>
              <a:spLocks/>
            </p:cNvSpPr>
            <p:nvPr/>
          </p:nvSpPr>
          <p:spPr bwMode="auto">
            <a:xfrm>
              <a:off x="1052" y="3812"/>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25" name="Freeform 85"/>
            <p:cNvSpPr>
              <a:spLocks/>
            </p:cNvSpPr>
            <p:nvPr/>
          </p:nvSpPr>
          <p:spPr bwMode="auto">
            <a:xfrm>
              <a:off x="1044" y="386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26" name="Freeform 86"/>
            <p:cNvSpPr>
              <a:spLocks/>
            </p:cNvSpPr>
            <p:nvPr/>
          </p:nvSpPr>
          <p:spPr bwMode="auto">
            <a:xfrm>
              <a:off x="1052" y="3860"/>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27" name="Freeform 87"/>
            <p:cNvSpPr>
              <a:spLocks/>
            </p:cNvSpPr>
            <p:nvPr/>
          </p:nvSpPr>
          <p:spPr bwMode="auto">
            <a:xfrm>
              <a:off x="1044" y="391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28" name="Freeform 88"/>
            <p:cNvSpPr>
              <a:spLocks/>
            </p:cNvSpPr>
            <p:nvPr/>
          </p:nvSpPr>
          <p:spPr bwMode="auto">
            <a:xfrm>
              <a:off x="1052" y="3916"/>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29" name="Freeform 89"/>
            <p:cNvSpPr>
              <a:spLocks/>
            </p:cNvSpPr>
            <p:nvPr/>
          </p:nvSpPr>
          <p:spPr bwMode="auto">
            <a:xfrm>
              <a:off x="1969" y="1270"/>
              <a:ext cx="111" cy="112"/>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p:spPr>
          <p:txBody>
            <a:bodyPr/>
            <a:lstStyle/>
            <a:p>
              <a:endParaRPr lang="en-US"/>
            </a:p>
          </p:txBody>
        </p:sp>
        <p:sp>
          <p:nvSpPr>
            <p:cNvPr id="112730" name="Freeform 90"/>
            <p:cNvSpPr>
              <a:spLocks/>
            </p:cNvSpPr>
            <p:nvPr/>
          </p:nvSpPr>
          <p:spPr bwMode="auto">
            <a:xfrm>
              <a:off x="1977" y="848"/>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p:spPr>
          <p:txBody>
            <a:bodyPr/>
            <a:lstStyle/>
            <a:p>
              <a:endParaRPr lang="en-US"/>
            </a:p>
          </p:txBody>
        </p:sp>
        <p:sp>
          <p:nvSpPr>
            <p:cNvPr id="112731" name="Line 91"/>
            <p:cNvSpPr>
              <a:spLocks noChangeShapeType="1"/>
            </p:cNvSpPr>
            <p:nvPr/>
          </p:nvSpPr>
          <p:spPr bwMode="auto">
            <a:xfrm flipV="1">
              <a:off x="2032" y="935"/>
              <a:ext cx="1" cy="48"/>
            </a:xfrm>
            <a:prstGeom prst="line">
              <a:avLst/>
            </a:prstGeom>
            <a:noFill/>
            <a:ln w="12700">
              <a:solidFill>
                <a:srgbClr val="000000"/>
              </a:solidFill>
              <a:round/>
              <a:headEnd/>
              <a:tailEnd/>
            </a:ln>
          </p:spPr>
          <p:txBody>
            <a:bodyPr/>
            <a:lstStyle/>
            <a:p>
              <a:endParaRPr lang="en-US"/>
            </a:p>
          </p:txBody>
        </p:sp>
        <p:sp>
          <p:nvSpPr>
            <p:cNvPr id="112732" name="Rectangle 92"/>
            <p:cNvSpPr>
              <a:spLocks noChangeArrowheads="1"/>
            </p:cNvSpPr>
            <p:nvPr/>
          </p:nvSpPr>
          <p:spPr bwMode="auto">
            <a:xfrm>
              <a:off x="1921" y="816"/>
              <a:ext cx="223" cy="606"/>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733" name="Line 93"/>
            <p:cNvSpPr>
              <a:spLocks noChangeShapeType="1"/>
            </p:cNvSpPr>
            <p:nvPr/>
          </p:nvSpPr>
          <p:spPr bwMode="auto">
            <a:xfrm>
              <a:off x="2088" y="904"/>
              <a:ext cx="463" cy="1"/>
            </a:xfrm>
            <a:prstGeom prst="line">
              <a:avLst/>
            </a:prstGeom>
            <a:noFill/>
            <a:ln w="12700">
              <a:solidFill>
                <a:srgbClr val="000000"/>
              </a:solidFill>
              <a:round/>
              <a:headEnd/>
              <a:tailEnd/>
            </a:ln>
          </p:spPr>
          <p:txBody>
            <a:bodyPr/>
            <a:lstStyle/>
            <a:p>
              <a:endParaRPr lang="en-US"/>
            </a:p>
          </p:txBody>
        </p:sp>
        <p:sp>
          <p:nvSpPr>
            <p:cNvPr id="112734" name="Line 94"/>
            <p:cNvSpPr>
              <a:spLocks noChangeShapeType="1"/>
            </p:cNvSpPr>
            <p:nvPr/>
          </p:nvSpPr>
          <p:spPr bwMode="auto">
            <a:xfrm>
              <a:off x="2080" y="1326"/>
              <a:ext cx="471" cy="1"/>
            </a:xfrm>
            <a:prstGeom prst="line">
              <a:avLst/>
            </a:prstGeom>
            <a:noFill/>
            <a:ln w="12700">
              <a:solidFill>
                <a:srgbClr val="000000"/>
              </a:solidFill>
              <a:round/>
              <a:headEnd/>
              <a:tailEnd/>
            </a:ln>
          </p:spPr>
          <p:txBody>
            <a:bodyPr/>
            <a:lstStyle/>
            <a:p>
              <a:endParaRPr lang="en-US"/>
            </a:p>
          </p:txBody>
        </p:sp>
        <p:sp>
          <p:nvSpPr>
            <p:cNvPr id="112735" name="Freeform 95"/>
            <p:cNvSpPr>
              <a:spLocks/>
            </p:cNvSpPr>
            <p:nvPr/>
          </p:nvSpPr>
          <p:spPr bwMode="auto">
            <a:xfrm>
              <a:off x="2017" y="1055"/>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736" name="Freeform 96"/>
            <p:cNvSpPr>
              <a:spLocks/>
            </p:cNvSpPr>
            <p:nvPr/>
          </p:nvSpPr>
          <p:spPr bwMode="auto">
            <a:xfrm>
              <a:off x="2024" y="1063"/>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37" name="Freeform 97"/>
            <p:cNvSpPr>
              <a:spLocks/>
            </p:cNvSpPr>
            <p:nvPr/>
          </p:nvSpPr>
          <p:spPr bwMode="auto">
            <a:xfrm>
              <a:off x="2017" y="1111"/>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738" name="Freeform 98"/>
            <p:cNvSpPr>
              <a:spLocks/>
            </p:cNvSpPr>
            <p:nvPr/>
          </p:nvSpPr>
          <p:spPr bwMode="auto">
            <a:xfrm>
              <a:off x="2024" y="1111"/>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39" name="Freeform 99"/>
            <p:cNvSpPr>
              <a:spLocks/>
            </p:cNvSpPr>
            <p:nvPr/>
          </p:nvSpPr>
          <p:spPr bwMode="auto">
            <a:xfrm>
              <a:off x="2017" y="1167"/>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740" name="Freeform 100"/>
            <p:cNvSpPr>
              <a:spLocks/>
            </p:cNvSpPr>
            <p:nvPr/>
          </p:nvSpPr>
          <p:spPr bwMode="auto">
            <a:xfrm>
              <a:off x="2024" y="1167"/>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741" name="Freeform 101"/>
            <p:cNvSpPr>
              <a:spLocks/>
            </p:cNvSpPr>
            <p:nvPr/>
          </p:nvSpPr>
          <p:spPr bwMode="auto">
            <a:xfrm>
              <a:off x="1912" y="3087"/>
              <a:ext cx="226"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p:spPr>
          <p:txBody>
            <a:bodyPr/>
            <a:lstStyle/>
            <a:p>
              <a:endParaRPr lang="en-US"/>
            </a:p>
          </p:txBody>
        </p:sp>
        <p:sp>
          <p:nvSpPr>
            <p:cNvPr id="112742" name="Rectangle 102"/>
            <p:cNvSpPr>
              <a:spLocks noChangeArrowheads="1"/>
            </p:cNvSpPr>
            <p:nvPr/>
          </p:nvSpPr>
          <p:spPr bwMode="auto">
            <a:xfrm>
              <a:off x="1913" y="3191"/>
              <a:ext cx="223" cy="1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2743" name="Freeform 103"/>
            <p:cNvSpPr>
              <a:spLocks/>
            </p:cNvSpPr>
            <p:nvPr/>
          </p:nvSpPr>
          <p:spPr bwMode="auto">
            <a:xfrm>
              <a:off x="1913" y="3191"/>
              <a:ext cx="223" cy="151"/>
            </a:xfrm>
            <a:custGeom>
              <a:avLst/>
              <a:gdLst>
                <a:gd name="T0" fmla="*/ 28 w 28"/>
                <a:gd name="T1" fmla="*/ 0 h 19"/>
                <a:gd name="T2" fmla="*/ 28 w 28"/>
                <a:gd name="T3" fmla="*/ 19 h 19"/>
                <a:gd name="T4" fmla="*/ 0 w 28"/>
                <a:gd name="T5" fmla="*/ 19 h 19"/>
                <a:gd name="T6" fmla="*/ 0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0"/>
                  </a:moveTo>
                  <a:lnTo>
                    <a:pt x="28" y="19"/>
                  </a:lnTo>
                  <a:lnTo>
                    <a:pt x="0" y="19"/>
                  </a:lnTo>
                  <a:lnTo>
                    <a:pt x="0" y="0"/>
                  </a:lnTo>
                </a:path>
              </a:pathLst>
            </a:custGeom>
            <a:noFill/>
            <a:ln w="12700">
              <a:solidFill>
                <a:srgbClr val="000000"/>
              </a:solidFill>
              <a:prstDash val="solid"/>
              <a:round/>
              <a:headEnd/>
              <a:tailEnd/>
            </a:ln>
          </p:spPr>
          <p:txBody>
            <a:bodyPr/>
            <a:lstStyle/>
            <a:p>
              <a:endParaRPr lang="en-US"/>
            </a:p>
          </p:txBody>
        </p:sp>
        <p:sp>
          <p:nvSpPr>
            <p:cNvPr id="112744" name="Line 104"/>
            <p:cNvSpPr>
              <a:spLocks noChangeShapeType="1"/>
            </p:cNvSpPr>
            <p:nvPr/>
          </p:nvSpPr>
          <p:spPr bwMode="auto">
            <a:xfrm flipV="1">
              <a:off x="1945" y="3342"/>
              <a:ext cx="1" cy="104"/>
            </a:xfrm>
            <a:prstGeom prst="line">
              <a:avLst/>
            </a:prstGeom>
            <a:noFill/>
            <a:ln w="12700">
              <a:solidFill>
                <a:srgbClr val="000000"/>
              </a:solidFill>
              <a:round/>
              <a:headEnd/>
              <a:tailEnd/>
            </a:ln>
          </p:spPr>
          <p:txBody>
            <a:bodyPr/>
            <a:lstStyle/>
            <a:p>
              <a:endParaRPr lang="en-US"/>
            </a:p>
          </p:txBody>
        </p:sp>
        <p:sp>
          <p:nvSpPr>
            <p:cNvPr id="112745" name="Line 105"/>
            <p:cNvSpPr>
              <a:spLocks noChangeShapeType="1"/>
            </p:cNvSpPr>
            <p:nvPr/>
          </p:nvSpPr>
          <p:spPr bwMode="auto">
            <a:xfrm flipV="1">
              <a:off x="1985" y="3342"/>
              <a:ext cx="1" cy="215"/>
            </a:xfrm>
            <a:prstGeom prst="line">
              <a:avLst/>
            </a:prstGeom>
            <a:noFill/>
            <a:ln w="12700">
              <a:solidFill>
                <a:srgbClr val="000000"/>
              </a:solidFill>
              <a:round/>
              <a:headEnd/>
              <a:tailEnd/>
            </a:ln>
          </p:spPr>
          <p:txBody>
            <a:bodyPr/>
            <a:lstStyle/>
            <a:p>
              <a:endParaRPr lang="en-US"/>
            </a:p>
          </p:txBody>
        </p:sp>
        <p:sp>
          <p:nvSpPr>
            <p:cNvPr id="112746" name="Line 106"/>
            <p:cNvSpPr>
              <a:spLocks noChangeShapeType="1"/>
            </p:cNvSpPr>
            <p:nvPr/>
          </p:nvSpPr>
          <p:spPr bwMode="auto">
            <a:xfrm flipV="1">
              <a:off x="2024" y="3342"/>
              <a:ext cx="1" cy="526"/>
            </a:xfrm>
            <a:prstGeom prst="line">
              <a:avLst/>
            </a:prstGeom>
            <a:noFill/>
            <a:ln w="12700">
              <a:solidFill>
                <a:srgbClr val="000000"/>
              </a:solidFill>
              <a:round/>
              <a:headEnd/>
              <a:tailEnd/>
            </a:ln>
          </p:spPr>
          <p:txBody>
            <a:bodyPr/>
            <a:lstStyle/>
            <a:p>
              <a:endParaRPr lang="en-US"/>
            </a:p>
          </p:txBody>
        </p:sp>
        <p:sp>
          <p:nvSpPr>
            <p:cNvPr id="112747" name="Line 107"/>
            <p:cNvSpPr>
              <a:spLocks noChangeShapeType="1"/>
            </p:cNvSpPr>
            <p:nvPr/>
          </p:nvSpPr>
          <p:spPr bwMode="auto">
            <a:xfrm flipV="1">
              <a:off x="2064" y="3342"/>
              <a:ext cx="1" cy="1012"/>
            </a:xfrm>
            <a:prstGeom prst="line">
              <a:avLst/>
            </a:prstGeom>
            <a:noFill/>
            <a:ln w="12700">
              <a:solidFill>
                <a:srgbClr val="000000"/>
              </a:solidFill>
              <a:round/>
              <a:headEnd/>
              <a:tailEnd/>
            </a:ln>
          </p:spPr>
          <p:txBody>
            <a:bodyPr/>
            <a:lstStyle/>
            <a:p>
              <a:endParaRPr lang="en-US"/>
            </a:p>
          </p:txBody>
        </p:sp>
        <p:sp>
          <p:nvSpPr>
            <p:cNvPr id="112748" name="Line 108"/>
            <p:cNvSpPr>
              <a:spLocks noChangeShapeType="1"/>
            </p:cNvSpPr>
            <p:nvPr/>
          </p:nvSpPr>
          <p:spPr bwMode="auto">
            <a:xfrm flipV="1">
              <a:off x="2112" y="3342"/>
              <a:ext cx="1" cy="1188"/>
            </a:xfrm>
            <a:prstGeom prst="line">
              <a:avLst/>
            </a:prstGeom>
            <a:noFill/>
            <a:ln w="12700">
              <a:solidFill>
                <a:srgbClr val="000000"/>
              </a:solidFill>
              <a:round/>
              <a:headEnd/>
              <a:tailEnd/>
            </a:ln>
          </p:spPr>
          <p:txBody>
            <a:bodyPr/>
            <a:lstStyle/>
            <a:p>
              <a:endParaRPr lang="en-US"/>
            </a:p>
          </p:txBody>
        </p:sp>
        <p:sp>
          <p:nvSpPr>
            <p:cNvPr id="112749" name="Line 109"/>
            <p:cNvSpPr>
              <a:spLocks noChangeShapeType="1"/>
            </p:cNvSpPr>
            <p:nvPr/>
          </p:nvSpPr>
          <p:spPr bwMode="auto">
            <a:xfrm flipV="1">
              <a:off x="2678" y="3342"/>
              <a:ext cx="1" cy="104"/>
            </a:xfrm>
            <a:prstGeom prst="line">
              <a:avLst/>
            </a:prstGeom>
            <a:noFill/>
            <a:ln w="12700">
              <a:solidFill>
                <a:srgbClr val="000000"/>
              </a:solidFill>
              <a:round/>
              <a:headEnd/>
              <a:tailEnd/>
            </a:ln>
          </p:spPr>
          <p:txBody>
            <a:bodyPr/>
            <a:lstStyle/>
            <a:p>
              <a:endParaRPr lang="en-US"/>
            </a:p>
          </p:txBody>
        </p:sp>
        <p:sp>
          <p:nvSpPr>
            <p:cNvPr id="112750" name="Line 110"/>
            <p:cNvSpPr>
              <a:spLocks noChangeShapeType="1"/>
            </p:cNvSpPr>
            <p:nvPr/>
          </p:nvSpPr>
          <p:spPr bwMode="auto">
            <a:xfrm flipV="1">
              <a:off x="2718" y="3342"/>
              <a:ext cx="1" cy="215"/>
            </a:xfrm>
            <a:prstGeom prst="line">
              <a:avLst/>
            </a:prstGeom>
            <a:noFill/>
            <a:ln w="12700">
              <a:solidFill>
                <a:srgbClr val="000000"/>
              </a:solidFill>
              <a:round/>
              <a:headEnd/>
              <a:tailEnd/>
            </a:ln>
          </p:spPr>
          <p:txBody>
            <a:bodyPr/>
            <a:lstStyle/>
            <a:p>
              <a:endParaRPr lang="en-US"/>
            </a:p>
          </p:txBody>
        </p:sp>
        <p:sp>
          <p:nvSpPr>
            <p:cNvPr id="112751" name="Line 111"/>
            <p:cNvSpPr>
              <a:spLocks noChangeShapeType="1"/>
            </p:cNvSpPr>
            <p:nvPr/>
          </p:nvSpPr>
          <p:spPr bwMode="auto">
            <a:xfrm flipV="1">
              <a:off x="2758" y="3342"/>
              <a:ext cx="1" cy="526"/>
            </a:xfrm>
            <a:prstGeom prst="line">
              <a:avLst/>
            </a:prstGeom>
            <a:noFill/>
            <a:ln w="12700">
              <a:solidFill>
                <a:srgbClr val="000000"/>
              </a:solidFill>
              <a:round/>
              <a:headEnd/>
              <a:tailEnd/>
            </a:ln>
          </p:spPr>
          <p:txBody>
            <a:bodyPr/>
            <a:lstStyle/>
            <a:p>
              <a:endParaRPr lang="en-US"/>
            </a:p>
          </p:txBody>
        </p:sp>
        <p:sp>
          <p:nvSpPr>
            <p:cNvPr id="112752" name="Line 112"/>
            <p:cNvSpPr>
              <a:spLocks noChangeShapeType="1"/>
            </p:cNvSpPr>
            <p:nvPr/>
          </p:nvSpPr>
          <p:spPr bwMode="auto">
            <a:xfrm flipV="1">
              <a:off x="2806" y="3342"/>
              <a:ext cx="1" cy="893"/>
            </a:xfrm>
            <a:prstGeom prst="line">
              <a:avLst/>
            </a:prstGeom>
            <a:noFill/>
            <a:ln w="12700">
              <a:solidFill>
                <a:srgbClr val="000000"/>
              </a:solidFill>
              <a:round/>
              <a:headEnd/>
              <a:tailEnd/>
            </a:ln>
          </p:spPr>
          <p:txBody>
            <a:bodyPr/>
            <a:lstStyle/>
            <a:p>
              <a:endParaRPr lang="en-US"/>
            </a:p>
          </p:txBody>
        </p:sp>
        <p:sp>
          <p:nvSpPr>
            <p:cNvPr id="112753" name="Line 113"/>
            <p:cNvSpPr>
              <a:spLocks noChangeShapeType="1"/>
            </p:cNvSpPr>
            <p:nvPr/>
          </p:nvSpPr>
          <p:spPr bwMode="auto">
            <a:xfrm flipV="1">
              <a:off x="2846" y="3342"/>
              <a:ext cx="1" cy="1307"/>
            </a:xfrm>
            <a:prstGeom prst="line">
              <a:avLst/>
            </a:prstGeom>
            <a:noFill/>
            <a:ln w="12700">
              <a:solidFill>
                <a:srgbClr val="000000"/>
              </a:solidFill>
              <a:round/>
              <a:headEnd/>
              <a:tailEnd/>
            </a:ln>
          </p:spPr>
          <p:txBody>
            <a:bodyPr/>
            <a:lstStyle/>
            <a:p>
              <a:endParaRPr lang="en-US"/>
            </a:p>
          </p:txBody>
        </p:sp>
        <p:sp>
          <p:nvSpPr>
            <p:cNvPr id="112754" name="Rectangle 114"/>
            <p:cNvSpPr>
              <a:spLocks noChangeArrowheads="1"/>
            </p:cNvSpPr>
            <p:nvPr/>
          </p:nvSpPr>
          <p:spPr bwMode="auto">
            <a:xfrm>
              <a:off x="885" y="3956"/>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A2</a:t>
              </a:r>
              <a:endParaRPr lang="en-US" sz="2400">
                <a:latin typeface="Constantia" pitchFamily="18" charset="0"/>
              </a:endParaRPr>
            </a:p>
          </p:txBody>
        </p:sp>
        <p:sp>
          <p:nvSpPr>
            <p:cNvPr id="112755" name="Freeform 115"/>
            <p:cNvSpPr>
              <a:spLocks/>
            </p:cNvSpPr>
            <p:nvPr/>
          </p:nvSpPr>
          <p:spPr bwMode="auto">
            <a:xfrm>
              <a:off x="1578"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56" name="Freeform 116"/>
            <p:cNvSpPr>
              <a:spLocks/>
            </p:cNvSpPr>
            <p:nvPr/>
          </p:nvSpPr>
          <p:spPr bwMode="auto">
            <a:xfrm>
              <a:off x="1578" y="354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57" name="Freeform 117"/>
            <p:cNvSpPr>
              <a:spLocks/>
            </p:cNvSpPr>
            <p:nvPr/>
          </p:nvSpPr>
          <p:spPr bwMode="auto">
            <a:xfrm>
              <a:off x="1538"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58" name="Freeform 118"/>
            <p:cNvSpPr>
              <a:spLocks/>
            </p:cNvSpPr>
            <p:nvPr/>
          </p:nvSpPr>
          <p:spPr bwMode="auto">
            <a:xfrm>
              <a:off x="1538" y="343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59" name="Freeform 119"/>
            <p:cNvSpPr>
              <a:spLocks/>
            </p:cNvSpPr>
            <p:nvPr/>
          </p:nvSpPr>
          <p:spPr bwMode="auto">
            <a:xfrm>
              <a:off x="1937"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60" name="Freeform 120"/>
            <p:cNvSpPr>
              <a:spLocks/>
            </p:cNvSpPr>
            <p:nvPr/>
          </p:nvSpPr>
          <p:spPr bwMode="auto">
            <a:xfrm>
              <a:off x="1929" y="343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61" name="Freeform 121"/>
            <p:cNvSpPr>
              <a:spLocks/>
            </p:cNvSpPr>
            <p:nvPr/>
          </p:nvSpPr>
          <p:spPr bwMode="auto">
            <a:xfrm>
              <a:off x="1977"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62" name="Freeform 122"/>
            <p:cNvSpPr>
              <a:spLocks/>
            </p:cNvSpPr>
            <p:nvPr/>
          </p:nvSpPr>
          <p:spPr bwMode="auto">
            <a:xfrm>
              <a:off x="1969" y="354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63" name="Freeform 123"/>
            <p:cNvSpPr>
              <a:spLocks/>
            </p:cNvSpPr>
            <p:nvPr/>
          </p:nvSpPr>
          <p:spPr bwMode="auto">
            <a:xfrm>
              <a:off x="2017" y="3860"/>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764" name="Freeform 124"/>
            <p:cNvSpPr>
              <a:spLocks/>
            </p:cNvSpPr>
            <p:nvPr/>
          </p:nvSpPr>
          <p:spPr bwMode="auto">
            <a:xfrm>
              <a:off x="2009" y="3852"/>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65" name="Freeform 125"/>
            <p:cNvSpPr>
              <a:spLocks/>
            </p:cNvSpPr>
            <p:nvPr/>
          </p:nvSpPr>
          <p:spPr bwMode="auto">
            <a:xfrm>
              <a:off x="1666" y="434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766" name="Freeform 126"/>
            <p:cNvSpPr>
              <a:spLocks/>
            </p:cNvSpPr>
            <p:nvPr/>
          </p:nvSpPr>
          <p:spPr bwMode="auto">
            <a:xfrm>
              <a:off x="1658" y="4346"/>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767" name="Rectangle 127"/>
            <p:cNvSpPr>
              <a:spLocks noChangeArrowheads="1"/>
            </p:cNvSpPr>
            <p:nvPr/>
          </p:nvSpPr>
          <p:spPr bwMode="auto">
            <a:xfrm>
              <a:off x="2598" y="2043"/>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a:t>
              </a:r>
              <a:endParaRPr lang="en-US" sz="2400">
                <a:latin typeface="Constantia" pitchFamily="18" charset="0"/>
              </a:endParaRPr>
            </a:p>
          </p:txBody>
        </p:sp>
        <p:sp>
          <p:nvSpPr>
            <p:cNvPr id="112768" name="Rectangle 128"/>
            <p:cNvSpPr>
              <a:spLocks noChangeArrowheads="1"/>
            </p:cNvSpPr>
            <p:nvPr/>
          </p:nvSpPr>
          <p:spPr bwMode="auto">
            <a:xfrm>
              <a:off x="2646" y="2043"/>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a:t>
              </a:r>
              <a:endParaRPr lang="en-US" sz="2400">
                <a:latin typeface="Constantia" pitchFamily="18" charset="0"/>
              </a:endParaRPr>
            </a:p>
          </p:txBody>
        </p:sp>
        <p:sp>
          <p:nvSpPr>
            <p:cNvPr id="112769" name="Rectangle 129"/>
            <p:cNvSpPr>
              <a:spLocks noChangeArrowheads="1"/>
            </p:cNvSpPr>
            <p:nvPr/>
          </p:nvSpPr>
          <p:spPr bwMode="auto">
            <a:xfrm>
              <a:off x="2694" y="2043"/>
              <a:ext cx="4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T</a:t>
              </a:r>
              <a:endParaRPr lang="en-US" sz="2400">
                <a:latin typeface="Constantia" pitchFamily="18" charset="0"/>
              </a:endParaRPr>
            </a:p>
          </p:txBody>
        </p:sp>
        <p:sp>
          <p:nvSpPr>
            <p:cNvPr id="112770" name="Rectangle 130"/>
            <p:cNvSpPr>
              <a:spLocks noChangeArrowheads="1"/>
            </p:cNvSpPr>
            <p:nvPr/>
          </p:nvSpPr>
          <p:spPr bwMode="auto">
            <a:xfrm>
              <a:off x="2726" y="2043"/>
              <a:ext cx="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a:t>
              </a:r>
              <a:endParaRPr lang="en-US" sz="2400">
                <a:latin typeface="Constantia" pitchFamily="18" charset="0"/>
              </a:endParaRPr>
            </a:p>
          </p:txBody>
        </p:sp>
        <p:sp>
          <p:nvSpPr>
            <p:cNvPr id="112771" name="Rectangle 131"/>
            <p:cNvSpPr>
              <a:spLocks noChangeArrowheads="1"/>
            </p:cNvSpPr>
            <p:nvPr/>
          </p:nvSpPr>
          <p:spPr bwMode="auto">
            <a:xfrm>
              <a:off x="2774" y="2043"/>
              <a:ext cx="14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OUT</a:t>
              </a:r>
              <a:endParaRPr lang="en-US" sz="2400">
                <a:latin typeface="Constantia" pitchFamily="18" charset="0"/>
              </a:endParaRPr>
            </a:p>
          </p:txBody>
        </p:sp>
        <p:sp>
          <p:nvSpPr>
            <p:cNvPr id="112772" name="Freeform 132"/>
            <p:cNvSpPr>
              <a:spLocks/>
            </p:cNvSpPr>
            <p:nvPr/>
          </p:nvSpPr>
          <p:spPr bwMode="auto">
            <a:xfrm>
              <a:off x="2734" y="2362"/>
              <a:ext cx="56" cy="32"/>
            </a:xfrm>
            <a:custGeom>
              <a:avLst/>
              <a:gdLst>
                <a:gd name="T0" fmla="*/ 7 w 7"/>
                <a:gd name="T1" fmla="*/ 4 h 4"/>
                <a:gd name="T2" fmla="*/ 3 w 7"/>
                <a:gd name="T3" fmla="*/ 0 h 4"/>
                <a:gd name="T4" fmla="*/ 0 w 7"/>
                <a:gd name="T5" fmla="*/ 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7" y="4"/>
                  </a:moveTo>
                  <a:lnTo>
                    <a:pt x="3" y="0"/>
                  </a:lnTo>
                  <a:lnTo>
                    <a:pt x="0" y="4"/>
                  </a:lnTo>
                </a:path>
              </a:pathLst>
            </a:custGeom>
            <a:noFill/>
            <a:ln w="12700">
              <a:solidFill>
                <a:srgbClr val="000000"/>
              </a:solidFill>
              <a:prstDash val="solid"/>
              <a:round/>
              <a:headEnd/>
              <a:tailEnd/>
            </a:ln>
          </p:spPr>
          <p:txBody>
            <a:bodyPr/>
            <a:lstStyle/>
            <a:p>
              <a:endParaRPr lang="en-US"/>
            </a:p>
          </p:txBody>
        </p:sp>
        <p:sp>
          <p:nvSpPr>
            <p:cNvPr id="112773" name="Rectangle 133"/>
            <p:cNvSpPr>
              <a:spLocks noChangeArrowheads="1"/>
            </p:cNvSpPr>
            <p:nvPr/>
          </p:nvSpPr>
          <p:spPr bwMode="auto">
            <a:xfrm>
              <a:off x="2551" y="1788"/>
              <a:ext cx="422" cy="614"/>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774" name="Line 134"/>
            <p:cNvSpPr>
              <a:spLocks noChangeShapeType="1"/>
            </p:cNvSpPr>
            <p:nvPr/>
          </p:nvSpPr>
          <p:spPr bwMode="auto">
            <a:xfrm flipV="1">
              <a:off x="2758" y="2402"/>
              <a:ext cx="1" cy="693"/>
            </a:xfrm>
            <a:prstGeom prst="line">
              <a:avLst/>
            </a:prstGeom>
            <a:noFill/>
            <a:ln w="12700">
              <a:solidFill>
                <a:srgbClr val="000000"/>
              </a:solidFill>
              <a:round/>
              <a:headEnd/>
              <a:tailEnd/>
            </a:ln>
          </p:spPr>
          <p:txBody>
            <a:bodyPr/>
            <a:lstStyle/>
            <a:p>
              <a:endParaRPr lang="en-US"/>
            </a:p>
          </p:txBody>
        </p:sp>
        <p:sp>
          <p:nvSpPr>
            <p:cNvPr id="112775" name="Freeform 135"/>
            <p:cNvSpPr>
              <a:spLocks/>
            </p:cNvSpPr>
            <p:nvPr/>
          </p:nvSpPr>
          <p:spPr bwMode="auto">
            <a:xfrm>
              <a:off x="1347" y="2474"/>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p:spPr>
          <p:txBody>
            <a:bodyPr/>
            <a:lstStyle/>
            <a:p>
              <a:endParaRPr lang="en-US"/>
            </a:p>
          </p:txBody>
        </p:sp>
        <p:sp>
          <p:nvSpPr>
            <p:cNvPr id="112776" name="Line 136"/>
            <p:cNvSpPr>
              <a:spLocks noChangeShapeType="1"/>
            </p:cNvSpPr>
            <p:nvPr/>
          </p:nvSpPr>
          <p:spPr bwMode="auto">
            <a:xfrm>
              <a:off x="1124" y="2912"/>
              <a:ext cx="183" cy="1"/>
            </a:xfrm>
            <a:prstGeom prst="line">
              <a:avLst/>
            </a:prstGeom>
            <a:noFill/>
            <a:ln w="12700">
              <a:solidFill>
                <a:srgbClr val="000000"/>
              </a:solidFill>
              <a:round/>
              <a:headEnd/>
              <a:tailEnd/>
            </a:ln>
          </p:spPr>
          <p:txBody>
            <a:bodyPr/>
            <a:lstStyle/>
            <a:p>
              <a:endParaRPr lang="en-US"/>
            </a:p>
          </p:txBody>
        </p:sp>
        <p:sp>
          <p:nvSpPr>
            <p:cNvPr id="112777" name="Line 137"/>
            <p:cNvSpPr>
              <a:spLocks noChangeShapeType="1"/>
            </p:cNvSpPr>
            <p:nvPr/>
          </p:nvSpPr>
          <p:spPr bwMode="auto">
            <a:xfrm flipV="1">
              <a:off x="1124" y="2800"/>
              <a:ext cx="1" cy="112"/>
            </a:xfrm>
            <a:prstGeom prst="line">
              <a:avLst/>
            </a:prstGeom>
            <a:noFill/>
            <a:ln w="12700">
              <a:solidFill>
                <a:srgbClr val="000000"/>
              </a:solidFill>
              <a:round/>
              <a:headEnd/>
              <a:tailEnd/>
            </a:ln>
          </p:spPr>
          <p:txBody>
            <a:bodyPr/>
            <a:lstStyle/>
            <a:p>
              <a:endParaRPr lang="en-US"/>
            </a:p>
          </p:txBody>
        </p:sp>
        <p:sp>
          <p:nvSpPr>
            <p:cNvPr id="112778" name="Line 138"/>
            <p:cNvSpPr>
              <a:spLocks noChangeShapeType="1"/>
            </p:cNvSpPr>
            <p:nvPr/>
          </p:nvSpPr>
          <p:spPr bwMode="auto">
            <a:xfrm flipH="1">
              <a:off x="1458" y="2529"/>
              <a:ext cx="1451" cy="1"/>
            </a:xfrm>
            <a:prstGeom prst="line">
              <a:avLst/>
            </a:prstGeom>
            <a:noFill/>
            <a:ln w="12700">
              <a:solidFill>
                <a:srgbClr val="000000"/>
              </a:solidFill>
              <a:round/>
              <a:headEnd/>
              <a:tailEnd/>
            </a:ln>
          </p:spPr>
          <p:txBody>
            <a:bodyPr/>
            <a:lstStyle/>
            <a:p>
              <a:endParaRPr lang="en-US"/>
            </a:p>
          </p:txBody>
        </p:sp>
        <p:sp>
          <p:nvSpPr>
            <p:cNvPr id="112779" name="Line 139"/>
            <p:cNvSpPr>
              <a:spLocks noChangeShapeType="1"/>
            </p:cNvSpPr>
            <p:nvPr/>
          </p:nvSpPr>
          <p:spPr bwMode="auto">
            <a:xfrm>
              <a:off x="2758" y="2649"/>
              <a:ext cx="151" cy="1"/>
            </a:xfrm>
            <a:prstGeom prst="line">
              <a:avLst/>
            </a:prstGeom>
            <a:noFill/>
            <a:ln w="12700">
              <a:solidFill>
                <a:srgbClr val="000000"/>
              </a:solidFill>
              <a:round/>
              <a:headEnd/>
              <a:tailEnd/>
            </a:ln>
          </p:spPr>
          <p:txBody>
            <a:bodyPr/>
            <a:lstStyle/>
            <a:p>
              <a:endParaRPr lang="en-US"/>
            </a:p>
          </p:txBody>
        </p:sp>
        <p:sp>
          <p:nvSpPr>
            <p:cNvPr id="112780" name="Freeform 140"/>
            <p:cNvSpPr>
              <a:spLocks/>
            </p:cNvSpPr>
            <p:nvPr/>
          </p:nvSpPr>
          <p:spPr bwMode="auto">
            <a:xfrm>
              <a:off x="1347" y="1533"/>
              <a:ext cx="111" cy="112"/>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p:spPr>
          <p:txBody>
            <a:bodyPr/>
            <a:lstStyle/>
            <a:p>
              <a:endParaRPr lang="en-US"/>
            </a:p>
          </p:txBody>
        </p:sp>
        <p:sp>
          <p:nvSpPr>
            <p:cNvPr id="112781" name="Rectangle 141"/>
            <p:cNvSpPr>
              <a:spLocks noChangeArrowheads="1"/>
            </p:cNvSpPr>
            <p:nvPr/>
          </p:nvSpPr>
          <p:spPr bwMode="auto">
            <a:xfrm>
              <a:off x="2136" y="1533"/>
              <a:ext cx="399" cy="199"/>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782" name="Rectangle 142"/>
            <p:cNvSpPr>
              <a:spLocks noChangeArrowheads="1"/>
            </p:cNvSpPr>
            <p:nvPr/>
          </p:nvSpPr>
          <p:spPr bwMode="auto">
            <a:xfrm>
              <a:off x="2264" y="1549"/>
              <a:ext cx="15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Input</a:t>
              </a:r>
              <a:endParaRPr lang="en-US" sz="2400">
                <a:latin typeface="Constantia" pitchFamily="18" charset="0"/>
              </a:endParaRPr>
            </a:p>
          </p:txBody>
        </p:sp>
        <p:sp>
          <p:nvSpPr>
            <p:cNvPr id="112783" name="Rectangle 143"/>
            <p:cNvSpPr>
              <a:spLocks noChangeArrowheads="1"/>
            </p:cNvSpPr>
            <p:nvPr/>
          </p:nvSpPr>
          <p:spPr bwMode="auto">
            <a:xfrm>
              <a:off x="2256" y="1613"/>
              <a:ext cx="16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status</a:t>
              </a:r>
              <a:endParaRPr lang="en-US" sz="2400">
                <a:latin typeface="Constantia" pitchFamily="18" charset="0"/>
              </a:endParaRPr>
            </a:p>
          </p:txBody>
        </p:sp>
        <p:sp>
          <p:nvSpPr>
            <p:cNvPr id="112784" name="Line 144"/>
            <p:cNvSpPr>
              <a:spLocks noChangeShapeType="1"/>
            </p:cNvSpPr>
            <p:nvPr/>
          </p:nvSpPr>
          <p:spPr bwMode="auto">
            <a:xfrm>
              <a:off x="1458" y="1589"/>
              <a:ext cx="678" cy="1"/>
            </a:xfrm>
            <a:prstGeom prst="line">
              <a:avLst/>
            </a:prstGeom>
            <a:noFill/>
            <a:ln w="12700">
              <a:solidFill>
                <a:srgbClr val="000000"/>
              </a:solidFill>
              <a:round/>
              <a:headEnd/>
              <a:tailEnd/>
            </a:ln>
          </p:spPr>
          <p:txBody>
            <a:bodyPr/>
            <a:lstStyle/>
            <a:p>
              <a:endParaRPr lang="en-US"/>
            </a:p>
          </p:txBody>
        </p:sp>
        <p:sp>
          <p:nvSpPr>
            <p:cNvPr id="112785" name="Freeform 145"/>
            <p:cNvSpPr>
              <a:spLocks/>
            </p:cNvSpPr>
            <p:nvPr/>
          </p:nvSpPr>
          <p:spPr bwMode="auto">
            <a:xfrm>
              <a:off x="2080" y="1677"/>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786" name="Freeform 146"/>
            <p:cNvSpPr>
              <a:spLocks/>
            </p:cNvSpPr>
            <p:nvPr/>
          </p:nvSpPr>
          <p:spPr bwMode="auto">
            <a:xfrm>
              <a:off x="2080" y="1677"/>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787" name="Line 147"/>
            <p:cNvSpPr>
              <a:spLocks noChangeShapeType="1"/>
            </p:cNvSpPr>
            <p:nvPr/>
          </p:nvSpPr>
          <p:spPr bwMode="auto">
            <a:xfrm>
              <a:off x="2024" y="1685"/>
              <a:ext cx="48" cy="1"/>
            </a:xfrm>
            <a:prstGeom prst="line">
              <a:avLst/>
            </a:prstGeom>
            <a:noFill/>
            <a:ln w="12700">
              <a:solidFill>
                <a:srgbClr val="000000"/>
              </a:solidFill>
              <a:round/>
              <a:headEnd/>
              <a:tailEnd/>
            </a:ln>
          </p:spPr>
          <p:txBody>
            <a:bodyPr/>
            <a:lstStyle/>
            <a:p>
              <a:endParaRPr lang="en-US"/>
            </a:p>
          </p:txBody>
        </p:sp>
        <p:sp>
          <p:nvSpPr>
            <p:cNvPr id="112788" name="Freeform 148"/>
            <p:cNvSpPr>
              <a:spLocks/>
            </p:cNvSpPr>
            <p:nvPr/>
          </p:nvSpPr>
          <p:spPr bwMode="auto">
            <a:xfrm>
              <a:off x="2487" y="2298"/>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789" name="Freeform 149"/>
            <p:cNvSpPr>
              <a:spLocks/>
            </p:cNvSpPr>
            <p:nvPr/>
          </p:nvSpPr>
          <p:spPr bwMode="auto">
            <a:xfrm>
              <a:off x="2487" y="2298"/>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790" name="Line 150"/>
            <p:cNvSpPr>
              <a:spLocks noChangeShapeType="1"/>
            </p:cNvSpPr>
            <p:nvPr/>
          </p:nvSpPr>
          <p:spPr bwMode="auto">
            <a:xfrm flipH="1">
              <a:off x="1259" y="2306"/>
              <a:ext cx="1228" cy="1"/>
            </a:xfrm>
            <a:prstGeom prst="line">
              <a:avLst/>
            </a:prstGeom>
            <a:noFill/>
            <a:ln w="12700">
              <a:solidFill>
                <a:srgbClr val="000000"/>
              </a:solidFill>
              <a:round/>
              <a:headEnd/>
              <a:tailEnd/>
            </a:ln>
          </p:spPr>
          <p:txBody>
            <a:bodyPr/>
            <a:lstStyle/>
            <a:p>
              <a:endParaRPr lang="en-US"/>
            </a:p>
          </p:txBody>
        </p:sp>
        <p:sp>
          <p:nvSpPr>
            <p:cNvPr id="112791" name="Freeform 151"/>
            <p:cNvSpPr>
              <a:spLocks/>
            </p:cNvSpPr>
            <p:nvPr/>
          </p:nvSpPr>
          <p:spPr bwMode="auto">
            <a:xfrm>
              <a:off x="2487" y="187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792" name="Freeform 152"/>
            <p:cNvSpPr>
              <a:spLocks/>
            </p:cNvSpPr>
            <p:nvPr/>
          </p:nvSpPr>
          <p:spPr bwMode="auto">
            <a:xfrm>
              <a:off x="2487" y="187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793" name="Line 153"/>
            <p:cNvSpPr>
              <a:spLocks noChangeShapeType="1"/>
            </p:cNvSpPr>
            <p:nvPr/>
          </p:nvSpPr>
          <p:spPr bwMode="auto">
            <a:xfrm flipH="1">
              <a:off x="1769" y="1884"/>
              <a:ext cx="718" cy="1"/>
            </a:xfrm>
            <a:prstGeom prst="line">
              <a:avLst/>
            </a:prstGeom>
            <a:noFill/>
            <a:ln w="12700">
              <a:solidFill>
                <a:srgbClr val="000000"/>
              </a:solidFill>
              <a:round/>
              <a:headEnd/>
              <a:tailEnd/>
            </a:ln>
          </p:spPr>
          <p:txBody>
            <a:bodyPr/>
            <a:lstStyle/>
            <a:p>
              <a:endParaRPr lang="en-US"/>
            </a:p>
          </p:txBody>
        </p:sp>
        <p:sp>
          <p:nvSpPr>
            <p:cNvPr id="112794" name="Line 154"/>
            <p:cNvSpPr>
              <a:spLocks noChangeShapeType="1"/>
            </p:cNvSpPr>
            <p:nvPr/>
          </p:nvSpPr>
          <p:spPr bwMode="auto">
            <a:xfrm flipV="1">
              <a:off x="1769" y="904"/>
              <a:ext cx="1" cy="980"/>
            </a:xfrm>
            <a:prstGeom prst="line">
              <a:avLst/>
            </a:prstGeom>
            <a:noFill/>
            <a:ln w="12700">
              <a:solidFill>
                <a:srgbClr val="000000"/>
              </a:solidFill>
              <a:round/>
              <a:headEnd/>
              <a:tailEnd/>
            </a:ln>
          </p:spPr>
          <p:txBody>
            <a:bodyPr/>
            <a:lstStyle/>
            <a:p>
              <a:endParaRPr lang="en-US"/>
            </a:p>
          </p:txBody>
        </p:sp>
        <p:sp>
          <p:nvSpPr>
            <p:cNvPr id="112795" name="Line 155"/>
            <p:cNvSpPr>
              <a:spLocks noChangeShapeType="1"/>
            </p:cNvSpPr>
            <p:nvPr/>
          </p:nvSpPr>
          <p:spPr bwMode="auto">
            <a:xfrm>
              <a:off x="1259" y="1589"/>
              <a:ext cx="96" cy="1"/>
            </a:xfrm>
            <a:prstGeom prst="line">
              <a:avLst/>
            </a:prstGeom>
            <a:noFill/>
            <a:ln w="12700">
              <a:solidFill>
                <a:srgbClr val="000000"/>
              </a:solidFill>
              <a:round/>
              <a:headEnd/>
              <a:tailEnd/>
            </a:ln>
          </p:spPr>
          <p:txBody>
            <a:bodyPr/>
            <a:lstStyle/>
            <a:p>
              <a:endParaRPr lang="en-US"/>
            </a:p>
          </p:txBody>
        </p:sp>
        <p:sp>
          <p:nvSpPr>
            <p:cNvPr id="112796" name="Freeform 156"/>
            <p:cNvSpPr>
              <a:spLocks/>
            </p:cNvSpPr>
            <p:nvPr/>
          </p:nvSpPr>
          <p:spPr bwMode="auto">
            <a:xfrm>
              <a:off x="2543" y="1621"/>
              <a:ext cx="47" cy="24"/>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2700">
              <a:solidFill>
                <a:srgbClr val="000000"/>
              </a:solidFill>
              <a:prstDash val="solid"/>
              <a:round/>
              <a:headEnd/>
              <a:tailEnd/>
            </a:ln>
          </p:spPr>
          <p:txBody>
            <a:bodyPr/>
            <a:lstStyle/>
            <a:p>
              <a:endParaRPr lang="en-US"/>
            </a:p>
          </p:txBody>
        </p:sp>
        <p:sp>
          <p:nvSpPr>
            <p:cNvPr id="112797" name="Freeform 157"/>
            <p:cNvSpPr>
              <a:spLocks/>
            </p:cNvSpPr>
            <p:nvPr/>
          </p:nvSpPr>
          <p:spPr bwMode="auto">
            <a:xfrm>
              <a:off x="2543" y="1621"/>
              <a:ext cx="47" cy="24"/>
            </a:xfrm>
            <a:custGeom>
              <a:avLst/>
              <a:gdLst>
                <a:gd name="T0" fmla="*/ 47 w 47"/>
                <a:gd name="T1" fmla="*/ 0 h 24"/>
                <a:gd name="T2" fmla="*/ 0 w 47"/>
                <a:gd name="T3" fmla="*/ 16 h 24"/>
                <a:gd name="T4" fmla="*/ 47 w 47"/>
                <a:gd name="T5" fmla="*/ 24 h 24"/>
                <a:gd name="T6" fmla="*/ 47 w 47"/>
                <a:gd name="T7" fmla="*/ 16 h 24"/>
                <a:gd name="T8" fmla="*/ 47 w 47"/>
                <a:gd name="T9" fmla="*/ 0 h 24"/>
                <a:gd name="T10" fmla="*/ 0 60000 65536"/>
                <a:gd name="T11" fmla="*/ 0 60000 65536"/>
                <a:gd name="T12" fmla="*/ 0 60000 65536"/>
                <a:gd name="T13" fmla="*/ 0 60000 65536"/>
                <a:gd name="T14" fmla="*/ 0 60000 65536"/>
                <a:gd name="T15" fmla="*/ 0 w 47"/>
                <a:gd name="T16" fmla="*/ 0 h 24"/>
                <a:gd name="T17" fmla="*/ 47 w 47"/>
                <a:gd name="T18" fmla="*/ 24 h 24"/>
              </a:gdLst>
              <a:ahLst/>
              <a:cxnLst>
                <a:cxn ang="T10">
                  <a:pos x="T0" y="T1"/>
                </a:cxn>
                <a:cxn ang="T11">
                  <a:pos x="T2" y="T3"/>
                </a:cxn>
                <a:cxn ang="T12">
                  <a:pos x="T4" y="T5"/>
                </a:cxn>
                <a:cxn ang="T13">
                  <a:pos x="T6" y="T7"/>
                </a:cxn>
                <a:cxn ang="T14">
                  <a:pos x="T8" y="T9"/>
                </a:cxn>
              </a:cxnLst>
              <a:rect l="T15" t="T16" r="T17" b="T18"/>
              <a:pathLst>
                <a:path w="47" h="24">
                  <a:moveTo>
                    <a:pt x="47" y="0"/>
                  </a:moveTo>
                  <a:lnTo>
                    <a:pt x="0" y="16"/>
                  </a:lnTo>
                  <a:lnTo>
                    <a:pt x="47" y="24"/>
                  </a:lnTo>
                  <a:lnTo>
                    <a:pt x="47" y="16"/>
                  </a:lnTo>
                  <a:lnTo>
                    <a:pt x="47" y="0"/>
                  </a:lnTo>
                  <a:close/>
                </a:path>
              </a:pathLst>
            </a:custGeom>
            <a:solidFill>
              <a:srgbClr val="000000"/>
            </a:solidFill>
            <a:ln w="0">
              <a:solidFill>
                <a:srgbClr val="000000"/>
              </a:solidFill>
              <a:prstDash val="solid"/>
              <a:round/>
              <a:headEnd/>
              <a:tailEnd/>
            </a:ln>
          </p:spPr>
          <p:txBody>
            <a:bodyPr/>
            <a:lstStyle/>
            <a:p>
              <a:endParaRPr lang="en-US"/>
            </a:p>
          </p:txBody>
        </p:sp>
        <p:sp>
          <p:nvSpPr>
            <p:cNvPr id="112798" name="Line 158"/>
            <p:cNvSpPr>
              <a:spLocks noChangeShapeType="1"/>
            </p:cNvSpPr>
            <p:nvPr/>
          </p:nvSpPr>
          <p:spPr bwMode="auto">
            <a:xfrm flipH="1">
              <a:off x="2598" y="1637"/>
              <a:ext cx="814" cy="1"/>
            </a:xfrm>
            <a:prstGeom prst="line">
              <a:avLst/>
            </a:prstGeom>
            <a:noFill/>
            <a:ln w="12700">
              <a:solidFill>
                <a:srgbClr val="000000"/>
              </a:solidFill>
              <a:round/>
              <a:headEnd/>
              <a:tailEnd/>
            </a:ln>
          </p:spPr>
          <p:txBody>
            <a:bodyPr/>
            <a:lstStyle/>
            <a:p>
              <a:endParaRPr lang="en-US"/>
            </a:p>
          </p:txBody>
        </p:sp>
        <p:sp>
          <p:nvSpPr>
            <p:cNvPr id="112799" name="Line 159"/>
            <p:cNvSpPr>
              <a:spLocks noChangeShapeType="1"/>
            </p:cNvSpPr>
            <p:nvPr/>
          </p:nvSpPr>
          <p:spPr bwMode="auto">
            <a:xfrm flipV="1">
              <a:off x="2758" y="1422"/>
              <a:ext cx="1" cy="215"/>
            </a:xfrm>
            <a:prstGeom prst="line">
              <a:avLst/>
            </a:prstGeom>
            <a:noFill/>
            <a:ln w="12700">
              <a:solidFill>
                <a:srgbClr val="000000"/>
              </a:solidFill>
              <a:round/>
              <a:headEnd/>
              <a:tailEnd/>
            </a:ln>
          </p:spPr>
          <p:txBody>
            <a:bodyPr/>
            <a:lstStyle/>
            <a:p>
              <a:endParaRPr lang="en-US"/>
            </a:p>
          </p:txBody>
        </p:sp>
        <p:sp>
          <p:nvSpPr>
            <p:cNvPr id="112800" name="Line 160"/>
            <p:cNvSpPr>
              <a:spLocks noChangeShapeType="1"/>
            </p:cNvSpPr>
            <p:nvPr/>
          </p:nvSpPr>
          <p:spPr bwMode="auto">
            <a:xfrm flipH="1">
              <a:off x="2335" y="2840"/>
              <a:ext cx="734" cy="1"/>
            </a:xfrm>
            <a:prstGeom prst="line">
              <a:avLst/>
            </a:prstGeom>
            <a:noFill/>
            <a:ln w="12700">
              <a:solidFill>
                <a:srgbClr val="000000"/>
              </a:solidFill>
              <a:round/>
              <a:headEnd/>
              <a:tailEnd/>
            </a:ln>
          </p:spPr>
          <p:txBody>
            <a:bodyPr/>
            <a:lstStyle/>
            <a:p>
              <a:endParaRPr lang="en-US"/>
            </a:p>
          </p:txBody>
        </p:sp>
        <p:sp>
          <p:nvSpPr>
            <p:cNvPr id="112801" name="Freeform 161"/>
            <p:cNvSpPr>
              <a:spLocks/>
            </p:cNvSpPr>
            <p:nvPr/>
          </p:nvSpPr>
          <p:spPr bwMode="auto">
            <a:xfrm>
              <a:off x="3061" y="2697"/>
              <a:ext cx="24" cy="55"/>
            </a:xfrm>
            <a:custGeom>
              <a:avLst/>
              <a:gdLst>
                <a:gd name="T0" fmla="*/ 3 w 3"/>
                <a:gd name="T1" fmla="*/ 7 h 7"/>
                <a:gd name="T2" fmla="*/ 1 w 3"/>
                <a:gd name="T3" fmla="*/ 0 h 7"/>
                <a:gd name="T4" fmla="*/ 0 w 3"/>
                <a:gd name="T5" fmla="*/ 7 h 7"/>
                <a:gd name="T6" fmla="*/ 1 w 3"/>
                <a:gd name="T7" fmla="*/ 7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2700">
              <a:solidFill>
                <a:srgbClr val="000000"/>
              </a:solidFill>
              <a:prstDash val="solid"/>
              <a:round/>
              <a:headEnd/>
              <a:tailEnd/>
            </a:ln>
          </p:spPr>
          <p:txBody>
            <a:bodyPr/>
            <a:lstStyle/>
            <a:p>
              <a:endParaRPr lang="en-US"/>
            </a:p>
          </p:txBody>
        </p:sp>
        <p:sp>
          <p:nvSpPr>
            <p:cNvPr id="112802" name="Freeform 162"/>
            <p:cNvSpPr>
              <a:spLocks/>
            </p:cNvSpPr>
            <p:nvPr/>
          </p:nvSpPr>
          <p:spPr bwMode="auto">
            <a:xfrm>
              <a:off x="3061" y="2697"/>
              <a:ext cx="24" cy="55"/>
            </a:xfrm>
            <a:custGeom>
              <a:avLst/>
              <a:gdLst>
                <a:gd name="T0" fmla="*/ 24 w 24"/>
                <a:gd name="T1" fmla="*/ 55 h 55"/>
                <a:gd name="T2" fmla="*/ 8 w 24"/>
                <a:gd name="T3" fmla="*/ 0 h 55"/>
                <a:gd name="T4" fmla="*/ 0 w 24"/>
                <a:gd name="T5" fmla="*/ 55 h 55"/>
                <a:gd name="T6" fmla="*/ 8 w 24"/>
                <a:gd name="T7" fmla="*/ 55 h 55"/>
                <a:gd name="T8" fmla="*/ 24 w 24"/>
                <a:gd name="T9" fmla="*/ 55 h 55"/>
                <a:gd name="T10" fmla="*/ 0 60000 65536"/>
                <a:gd name="T11" fmla="*/ 0 60000 65536"/>
                <a:gd name="T12" fmla="*/ 0 60000 65536"/>
                <a:gd name="T13" fmla="*/ 0 60000 65536"/>
                <a:gd name="T14" fmla="*/ 0 60000 65536"/>
                <a:gd name="T15" fmla="*/ 0 w 24"/>
                <a:gd name="T16" fmla="*/ 0 h 55"/>
                <a:gd name="T17" fmla="*/ 24 w 24"/>
                <a:gd name="T18" fmla="*/ 55 h 55"/>
              </a:gdLst>
              <a:ahLst/>
              <a:cxnLst>
                <a:cxn ang="T10">
                  <a:pos x="T0" y="T1"/>
                </a:cxn>
                <a:cxn ang="T11">
                  <a:pos x="T2" y="T3"/>
                </a:cxn>
                <a:cxn ang="T12">
                  <a:pos x="T4" y="T5"/>
                </a:cxn>
                <a:cxn ang="T13">
                  <a:pos x="T6" y="T7"/>
                </a:cxn>
                <a:cxn ang="T14">
                  <a:pos x="T8" y="T9"/>
                </a:cxn>
              </a:cxnLst>
              <a:rect l="T15" t="T16" r="T17" b="T18"/>
              <a:pathLst>
                <a:path w="24" h="55">
                  <a:moveTo>
                    <a:pt x="24" y="55"/>
                  </a:moveTo>
                  <a:lnTo>
                    <a:pt x="8" y="0"/>
                  </a:lnTo>
                  <a:lnTo>
                    <a:pt x="0" y="55"/>
                  </a:lnTo>
                  <a:lnTo>
                    <a:pt x="8" y="55"/>
                  </a:lnTo>
                  <a:lnTo>
                    <a:pt x="24" y="55"/>
                  </a:lnTo>
                  <a:close/>
                </a:path>
              </a:pathLst>
            </a:custGeom>
            <a:solidFill>
              <a:srgbClr val="000000"/>
            </a:solidFill>
            <a:ln w="0">
              <a:solidFill>
                <a:srgbClr val="000000"/>
              </a:solidFill>
              <a:prstDash val="solid"/>
              <a:round/>
              <a:headEnd/>
              <a:tailEnd/>
            </a:ln>
          </p:spPr>
          <p:txBody>
            <a:bodyPr/>
            <a:lstStyle/>
            <a:p>
              <a:endParaRPr lang="en-US"/>
            </a:p>
          </p:txBody>
        </p:sp>
        <p:sp>
          <p:nvSpPr>
            <p:cNvPr id="112803" name="Line 163"/>
            <p:cNvSpPr>
              <a:spLocks noChangeShapeType="1"/>
            </p:cNvSpPr>
            <p:nvPr/>
          </p:nvSpPr>
          <p:spPr bwMode="auto">
            <a:xfrm flipV="1">
              <a:off x="3069" y="2752"/>
              <a:ext cx="1" cy="88"/>
            </a:xfrm>
            <a:prstGeom prst="line">
              <a:avLst/>
            </a:prstGeom>
            <a:noFill/>
            <a:ln w="12700">
              <a:solidFill>
                <a:srgbClr val="000000"/>
              </a:solidFill>
              <a:round/>
              <a:headEnd/>
              <a:tailEnd/>
            </a:ln>
          </p:spPr>
          <p:txBody>
            <a:bodyPr/>
            <a:lstStyle/>
            <a:p>
              <a:endParaRPr lang="en-US"/>
            </a:p>
          </p:txBody>
        </p:sp>
        <p:sp>
          <p:nvSpPr>
            <p:cNvPr id="112804" name="Freeform 164"/>
            <p:cNvSpPr>
              <a:spLocks/>
            </p:cNvSpPr>
            <p:nvPr/>
          </p:nvSpPr>
          <p:spPr bwMode="auto">
            <a:xfrm>
              <a:off x="1626" y="283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05" name="Freeform 165"/>
            <p:cNvSpPr>
              <a:spLocks/>
            </p:cNvSpPr>
            <p:nvPr/>
          </p:nvSpPr>
          <p:spPr bwMode="auto">
            <a:xfrm>
              <a:off x="1618" y="2824"/>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06" name="Freeform 166"/>
            <p:cNvSpPr>
              <a:spLocks/>
            </p:cNvSpPr>
            <p:nvPr/>
          </p:nvSpPr>
          <p:spPr bwMode="auto">
            <a:xfrm>
              <a:off x="2017" y="2904"/>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807" name="Freeform 167"/>
            <p:cNvSpPr>
              <a:spLocks/>
            </p:cNvSpPr>
            <p:nvPr/>
          </p:nvSpPr>
          <p:spPr bwMode="auto">
            <a:xfrm>
              <a:off x="2009" y="2896"/>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08" name="Freeform 168"/>
            <p:cNvSpPr>
              <a:spLocks/>
            </p:cNvSpPr>
            <p:nvPr/>
          </p:nvSpPr>
          <p:spPr bwMode="auto">
            <a:xfrm>
              <a:off x="2327" y="283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09" name="Freeform 169"/>
            <p:cNvSpPr>
              <a:spLocks/>
            </p:cNvSpPr>
            <p:nvPr/>
          </p:nvSpPr>
          <p:spPr bwMode="auto">
            <a:xfrm>
              <a:off x="2327" y="2824"/>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10" name="Freeform 170"/>
            <p:cNvSpPr>
              <a:spLocks/>
            </p:cNvSpPr>
            <p:nvPr/>
          </p:nvSpPr>
          <p:spPr bwMode="auto">
            <a:xfrm>
              <a:off x="2327"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11" name="Freeform 171"/>
            <p:cNvSpPr>
              <a:spLocks/>
            </p:cNvSpPr>
            <p:nvPr/>
          </p:nvSpPr>
          <p:spPr bwMode="auto">
            <a:xfrm>
              <a:off x="2319" y="3438"/>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12" name="Freeform 172"/>
            <p:cNvSpPr>
              <a:spLocks/>
            </p:cNvSpPr>
            <p:nvPr/>
          </p:nvSpPr>
          <p:spPr bwMode="auto">
            <a:xfrm>
              <a:off x="2750" y="296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13" name="Freeform 173"/>
            <p:cNvSpPr>
              <a:spLocks/>
            </p:cNvSpPr>
            <p:nvPr/>
          </p:nvSpPr>
          <p:spPr bwMode="auto">
            <a:xfrm>
              <a:off x="2750" y="296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14" name="Freeform 174"/>
            <p:cNvSpPr>
              <a:spLocks/>
            </p:cNvSpPr>
            <p:nvPr/>
          </p:nvSpPr>
          <p:spPr bwMode="auto">
            <a:xfrm>
              <a:off x="2017" y="1677"/>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US"/>
            </a:p>
          </p:txBody>
        </p:sp>
        <p:sp>
          <p:nvSpPr>
            <p:cNvPr id="112815" name="Freeform 175"/>
            <p:cNvSpPr>
              <a:spLocks/>
            </p:cNvSpPr>
            <p:nvPr/>
          </p:nvSpPr>
          <p:spPr bwMode="auto">
            <a:xfrm>
              <a:off x="2017" y="1669"/>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16" name="Freeform 176"/>
            <p:cNvSpPr>
              <a:spLocks/>
            </p:cNvSpPr>
            <p:nvPr/>
          </p:nvSpPr>
          <p:spPr bwMode="auto">
            <a:xfrm>
              <a:off x="2750" y="162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17" name="Freeform 177"/>
            <p:cNvSpPr>
              <a:spLocks/>
            </p:cNvSpPr>
            <p:nvPr/>
          </p:nvSpPr>
          <p:spPr bwMode="auto">
            <a:xfrm>
              <a:off x="2750" y="162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18" name="Freeform 178"/>
            <p:cNvSpPr>
              <a:spLocks/>
            </p:cNvSpPr>
            <p:nvPr/>
          </p:nvSpPr>
          <p:spPr bwMode="auto">
            <a:xfrm>
              <a:off x="1148" y="120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19" name="Freeform 179"/>
            <p:cNvSpPr>
              <a:spLocks/>
            </p:cNvSpPr>
            <p:nvPr/>
          </p:nvSpPr>
          <p:spPr bwMode="auto">
            <a:xfrm>
              <a:off x="1140" y="1206"/>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20" name="Freeform 180"/>
            <p:cNvSpPr>
              <a:spLocks/>
            </p:cNvSpPr>
            <p:nvPr/>
          </p:nvSpPr>
          <p:spPr bwMode="auto">
            <a:xfrm>
              <a:off x="1761" y="89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21" name="Freeform 181"/>
            <p:cNvSpPr>
              <a:spLocks/>
            </p:cNvSpPr>
            <p:nvPr/>
          </p:nvSpPr>
          <p:spPr bwMode="auto">
            <a:xfrm>
              <a:off x="1769" y="904"/>
              <a:ext cx="8" cy="8"/>
            </a:xfrm>
            <a:custGeom>
              <a:avLst/>
              <a:gdLst>
                <a:gd name="T0" fmla="*/ 0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0 h 1"/>
                <a:gd name="T14" fmla="*/ 1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
                <a:gd name="T29" fmla="*/ 1 w 1"/>
                <a:gd name="T30" fmla="*/ 1 h 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
                  <a:moveTo>
                    <a:pt x="0" y="0"/>
                  </a:moveTo>
                  <a:lnTo>
                    <a:pt x="0" y="0"/>
                  </a:lnTo>
                  <a:lnTo>
                    <a:pt x="0" y="1"/>
                  </a:lnTo>
                  <a:lnTo>
                    <a:pt x="1" y="1"/>
                  </a:lnTo>
                  <a:lnTo>
                    <a:pt x="1" y="0"/>
                  </a:lnTo>
                  <a:lnTo>
                    <a:pt x="0" y="0"/>
                  </a:lnTo>
                </a:path>
              </a:pathLst>
            </a:custGeom>
            <a:noFill/>
            <a:ln w="12700">
              <a:solidFill>
                <a:srgbClr val="000000"/>
              </a:solidFill>
              <a:prstDash val="solid"/>
              <a:round/>
              <a:headEnd/>
              <a:tailEnd/>
            </a:ln>
          </p:spPr>
          <p:txBody>
            <a:bodyPr/>
            <a:lstStyle/>
            <a:p>
              <a:endParaRPr lang="en-US"/>
            </a:p>
          </p:txBody>
        </p:sp>
        <p:sp>
          <p:nvSpPr>
            <p:cNvPr id="112822" name="Freeform 182"/>
            <p:cNvSpPr>
              <a:spLocks/>
            </p:cNvSpPr>
            <p:nvPr/>
          </p:nvSpPr>
          <p:spPr bwMode="auto">
            <a:xfrm>
              <a:off x="1251" y="131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23" name="Freeform 183"/>
            <p:cNvSpPr>
              <a:spLocks/>
            </p:cNvSpPr>
            <p:nvPr/>
          </p:nvSpPr>
          <p:spPr bwMode="auto">
            <a:xfrm>
              <a:off x="1251" y="1318"/>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24" name="Freeform 184"/>
            <p:cNvSpPr>
              <a:spLocks/>
            </p:cNvSpPr>
            <p:nvPr/>
          </p:nvSpPr>
          <p:spPr bwMode="auto">
            <a:xfrm>
              <a:off x="2447"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US"/>
            </a:p>
          </p:txBody>
        </p:sp>
        <p:sp>
          <p:nvSpPr>
            <p:cNvPr id="112825" name="Freeform 185"/>
            <p:cNvSpPr>
              <a:spLocks/>
            </p:cNvSpPr>
            <p:nvPr/>
          </p:nvSpPr>
          <p:spPr bwMode="auto">
            <a:xfrm>
              <a:off x="2439" y="3541"/>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p:spPr>
          <p:txBody>
            <a:bodyPr/>
            <a:lstStyle/>
            <a:p>
              <a:endParaRPr lang="en-US"/>
            </a:p>
          </p:txBody>
        </p:sp>
        <p:sp>
          <p:nvSpPr>
            <p:cNvPr id="112826" name="Rectangle 186"/>
            <p:cNvSpPr>
              <a:spLocks noChangeArrowheads="1"/>
            </p:cNvSpPr>
            <p:nvPr/>
          </p:nvSpPr>
          <p:spPr bwMode="auto">
            <a:xfrm>
              <a:off x="1100" y="792"/>
              <a:ext cx="11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Bus</a:t>
              </a:r>
              <a:endParaRPr lang="en-US" sz="2400">
                <a:latin typeface="Constantia" pitchFamily="18" charset="0"/>
              </a:endParaRPr>
            </a:p>
          </p:txBody>
        </p:sp>
        <p:sp>
          <p:nvSpPr>
            <p:cNvPr id="112827" name="Rectangle 187"/>
            <p:cNvSpPr>
              <a:spLocks noChangeArrowheads="1"/>
            </p:cNvSpPr>
            <p:nvPr/>
          </p:nvSpPr>
          <p:spPr bwMode="auto">
            <a:xfrm>
              <a:off x="3435" y="855"/>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P</a:t>
              </a:r>
              <a:endParaRPr lang="en-US" sz="2400">
                <a:latin typeface="Constantia" pitchFamily="18" charset="0"/>
              </a:endParaRPr>
            </a:p>
          </p:txBody>
        </p:sp>
        <p:sp>
          <p:nvSpPr>
            <p:cNvPr id="112828" name="Rectangle 188"/>
            <p:cNvSpPr>
              <a:spLocks noChangeArrowheads="1"/>
            </p:cNvSpPr>
            <p:nvPr/>
          </p:nvSpPr>
          <p:spPr bwMode="auto">
            <a:xfrm>
              <a:off x="3475" y="855"/>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A7</a:t>
              </a:r>
              <a:endParaRPr lang="en-US" sz="2400">
                <a:latin typeface="Constantia" pitchFamily="18" charset="0"/>
              </a:endParaRPr>
            </a:p>
          </p:txBody>
        </p:sp>
        <p:sp>
          <p:nvSpPr>
            <p:cNvPr id="112829" name="Rectangle 189"/>
            <p:cNvSpPr>
              <a:spLocks noChangeArrowheads="1"/>
            </p:cNvSpPr>
            <p:nvPr/>
          </p:nvSpPr>
          <p:spPr bwMode="auto">
            <a:xfrm>
              <a:off x="3435" y="1278"/>
              <a:ext cx="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P</a:t>
              </a:r>
              <a:endParaRPr lang="en-US" sz="2400">
                <a:latin typeface="Constantia" pitchFamily="18" charset="0"/>
              </a:endParaRPr>
            </a:p>
          </p:txBody>
        </p:sp>
        <p:sp>
          <p:nvSpPr>
            <p:cNvPr id="112830" name="Rectangle 190"/>
            <p:cNvSpPr>
              <a:spLocks noChangeArrowheads="1"/>
            </p:cNvSpPr>
            <p:nvPr/>
          </p:nvSpPr>
          <p:spPr bwMode="auto">
            <a:xfrm>
              <a:off x="3475" y="1278"/>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A0</a:t>
              </a:r>
              <a:endParaRPr lang="en-US" sz="2400">
                <a:latin typeface="Constantia" pitchFamily="18" charset="0"/>
              </a:endParaRPr>
            </a:p>
          </p:txBody>
        </p:sp>
        <p:sp>
          <p:nvSpPr>
            <p:cNvPr id="112831" name="Rectangle 191"/>
            <p:cNvSpPr>
              <a:spLocks noChangeArrowheads="1"/>
            </p:cNvSpPr>
            <p:nvPr/>
          </p:nvSpPr>
          <p:spPr bwMode="auto">
            <a:xfrm>
              <a:off x="3435" y="1589"/>
              <a:ext cx="10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CA</a:t>
              </a:r>
              <a:endParaRPr lang="en-US" sz="2400">
                <a:latin typeface="Constantia" pitchFamily="18" charset="0"/>
              </a:endParaRPr>
            </a:p>
          </p:txBody>
        </p:sp>
        <p:sp>
          <p:nvSpPr>
            <p:cNvPr id="112832" name="Rectangle 192"/>
            <p:cNvSpPr>
              <a:spLocks noChangeArrowheads="1"/>
            </p:cNvSpPr>
            <p:nvPr/>
          </p:nvSpPr>
          <p:spPr bwMode="auto">
            <a:xfrm>
              <a:off x="3435" y="1836"/>
              <a:ext cx="1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PB7</a:t>
              </a:r>
              <a:endParaRPr lang="en-US" sz="2400">
                <a:latin typeface="Constantia" pitchFamily="18" charset="0"/>
              </a:endParaRPr>
            </a:p>
          </p:txBody>
        </p:sp>
        <p:sp>
          <p:nvSpPr>
            <p:cNvPr id="112833" name="Rectangle 193"/>
            <p:cNvSpPr>
              <a:spLocks noChangeArrowheads="1"/>
            </p:cNvSpPr>
            <p:nvPr/>
          </p:nvSpPr>
          <p:spPr bwMode="auto">
            <a:xfrm>
              <a:off x="3435" y="2258"/>
              <a:ext cx="1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PB0</a:t>
              </a:r>
              <a:endParaRPr lang="en-US" sz="2400">
                <a:latin typeface="Constantia" pitchFamily="18" charset="0"/>
              </a:endParaRPr>
            </a:p>
          </p:txBody>
        </p:sp>
        <p:sp>
          <p:nvSpPr>
            <p:cNvPr id="112834" name="Rectangle 194"/>
            <p:cNvSpPr>
              <a:spLocks noChangeArrowheads="1"/>
            </p:cNvSpPr>
            <p:nvPr/>
          </p:nvSpPr>
          <p:spPr bwMode="auto">
            <a:xfrm>
              <a:off x="3435" y="2473"/>
              <a:ext cx="13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CB1</a:t>
              </a:r>
              <a:endParaRPr lang="en-US" sz="2400">
                <a:latin typeface="Constantia" pitchFamily="18" charset="0"/>
              </a:endParaRPr>
            </a:p>
          </p:txBody>
        </p:sp>
        <p:sp>
          <p:nvSpPr>
            <p:cNvPr id="112835" name="Rectangle 195"/>
            <p:cNvSpPr>
              <a:spLocks noChangeArrowheads="1"/>
            </p:cNvSpPr>
            <p:nvPr/>
          </p:nvSpPr>
          <p:spPr bwMode="auto">
            <a:xfrm>
              <a:off x="3435" y="2593"/>
              <a:ext cx="13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CB2</a:t>
              </a:r>
              <a:endParaRPr lang="en-US" sz="2400">
                <a:latin typeface="Constantia" pitchFamily="18" charset="0"/>
              </a:endParaRPr>
            </a:p>
          </p:txBody>
        </p:sp>
        <p:sp>
          <p:nvSpPr>
            <p:cNvPr id="112836" name="Line 196"/>
            <p:cNvSpPr>
              <a:spLocks noChangeShapeType="1"/>
            </p:cNvSpPr>
            <p:nvPr/>
          </p:nvSpPr>
          <p:spPr bwMode="auto">
            <a:xfrm>
              <a:off x="1403" y="1613"/>
              <a:ext cx="1" cy="271"/>
            </a:xfrm>
            <a:prstGeom prst="line">
              <a:avLst/>
            </a:prstGeom>
            <a:noFill/>
            <a:ln w="12700">
              <a:solidFill>
                <a:srgbClr val="000000"/>
              </a:solidFill>
              <a:round/>
              <a:headEnd/>
              <a:tailEnd/>
            </a:ln>
          </p:spPr>
          <p:txBody>
            <a:bodyPr/>
            <a:lstStyle/>
            <a:p>
              <a:endParaRPr lang="en-US"/>
            </a:p>
          </p:txBody>
        </p:sp>
        <p:sp>
          <p:nvSpPr>
            <p:cNvPr id="112837" name="Line 197"/>
            <p:cNvSpPr>
              <a:spLocks noChangeShapeType="1"/>
            </p:cNvSpPr>
            <p:nvPr/>
          </p:nvSpPr>
          <p:spPr bwMode="auto">
            <a:xfrm>
              <a:off x="1156" y="2529"/>
              <a:ext cx="191" cy="1"/>
            </a:xfrm>
            <a:prstGeom prst="line">
              <a:avLst/>
            </a:prstGeom>
            <a:noFill/>
            <a:ln w="12700">
              <a:solidFill>
                <a:srgbClr val="000000"/>
              </a:solidFill>
              <a:round/>
              <a:headEnd/>
              <a:tailEnd/>
            </a:ln>
          </p:spPr>
          <p:txBody>
            <a:bodyPr/>
            <a:lstStyle/>
            <a:p>
              <a:endParaRPr lang="en-US"/>
            </a:p>
          </p:txBody>
        </p:sp>
        <p:sp>
          <p:nvSpPr>
            <p:cNvPr id="112838" name="Rectangle 198"/>
            <p:cNvSpPr>
              <a:spLocks noChangeArrowheads="1"/>
            </p:cNvSpPr>
            <p:nvPr/>
          </p:nvSpPr>
          <p:spPr bwMode="auto">
            <a:xfrm>
              <a:off x="1339" y="2370"/>
              <a:ext cx="1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SOUT</a:t>
              </a:r>
              <a:endParaRPr lang="en-US" sz="2400">
                <a:latin typeface="Constantia" pitchFamily="18" charset="0"/>
              </a:endParaRPr>
            </a:p>
          </p:txBody>
        </p:sp>
        <p:sp>
          <p:nvSpPr>
            <p:cNvPr id="112839" name="Line 199"/>
            <p:cNvSpPr>
              <a:spLocks noChangeShapeType="1"/>
            </p:cNvSpPr>
            <p:nvPr/>
          </p:nvSpPr>
          <p:spPr bwMode="auto">
            <a:xfrm>
              <a:off x="1403" y="1884"/>
              <a:ext cx="231" cy="1"/>
            </a:xfrm>
            <a:prstGeom prst="line">
              <a:avLst/>
            </a:prstGeom>
            <a:noFill/>
            <a:ln w="12700">
              <a:solidFill>
                <a:srgbClr val="000000"/>
              </a:solidFill>
              <a:round/>
              <a:headEnd/>
              <a:tailEnd/>
            </a:ln>
          </p:spPr>
          <p:txBody>
            <a:bodyPr/>
            <a:lstStyle/>
            <a:p>
              <a:endParaRPr lang="en-US"/>
            </a:p>
          </p:txBody>
        </p:sp>
        <p:sp>
          <p:nvSpPr>
            <p:cNvPr id="112840" name="Freeform 200"/>
            <p:cNvSpPr>
              <a:spLocks/>
            </p:cNvSpPr>
            <p:nvPr/>
          </p:nvSpPr>
          <p:spPr bwMode="auto">
            <a:xfrm>
              <a:off x="1411" y="2561"/>
              <a:ext cx="223" cy="104"/>
            </a:xfrm>
            <a:custGeom>
              <a:avLst/>
              <a:gdLst>
                <a:gd name="T0" fmla="*/ 28 w 28"/>
                <a:gd name="T1" fmla="*/ 13 h 13"/>
                <a:gd name="T2" fmla="*/ 0 w 28"/>
                <a:gd name="T3" fmla="*/ 13 h 13"/>
                <a:gd name="T4" fmla="*/ 0 w 28"/>
                <a:gd name="T5" fmla="*/ 0 h 13"/>
                <a:gd name="T6" fmla="*/ 0 60000 65536"/>
                <a:gd name="T7" fmla="*/ 0 60000 65536"/>
                <a:gd name="T8" fmla="*/ 0 60000 65536"/>
                <a:gd name="T9" fmla="*/ 0 w 28"/>
                <a:gd name="T10" fmla="*/ 0 h 13"/>
                <a:gd name="T11" fmla="*/ 28 w 28"/>
                <a:gd name="T12" fmla="*/ 13 h 13"/>
              </a:gdLst>
              <a:ahLst/>
              <a:cxnLst>
                <a:cxn ang="T6">
                  <a:pos x="T0" y="T1"/>
                </a:cxn>
                <a:cxn ang="T7">
                  <a:pos x="T2" y="T3"/>
                </a:cxn>
                <a:cxn ang="T8">
                  <a:pos x="T4" y="T5"/>
                </a:cxn>
              </a:cxnLst>
              <a:rect l="T9" t="T10" r="T11" b="T12"/>
              <a:pathLst>
                <a:path w="28" h="13">
                  <a:moveTo>
                    <a:pt x="28" y="13"/>
                  </a:moveTo>
                  <a:lnTo>
                    <a:pt x="0" y="13"/>
                  </a:lnTo>
                  <a:lnTo>
                    <a:pt x="0" y="0"/>
                  </a:lnTo>
                </a:path>
              </a:pathLst>
            </a:custGeom>
            <a:noFill/>
            <a:ln w="12700">
              <a:solidFill>
                <a:srgbClr val="000000"/>
              </a:solidFill>
              <a:prstDash val="solid"/>
              <a:round/>
              <a:headEnd/>
              <a:tailEnd/>
            </a:ln>
          </p:spPr>
          <p:txBody>
            <a:bodyPr/>
            <a:lstStyle/>
            <a:p>
              <a:endParaRPr lang="en-US"/>
            </a:p>
          </p:txBody>
        </p:sp>
        <p:sp>
          <p:nvSpPr>
            <p:cNvPr id="112841" name="Freeform 201"/>
            <p:cNvSpPr>
              <a:spLocks/>
            </p:cNvSpPr>
            <p:nvPr/>
          </p:nvSpPr>
          <p:spPr bwMode="auto">
            <a:xfrm>
              <a:off x="1626" y="2657"/>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42" name="Freeform 202"/>
            <p:cNvSpPr>
              <a:spLocks/>
            </p:cNvSpPr>
            <p:nvPr/>
          </p:nvSpPr>
          <p:spPr bwMode="auto">
            <a:xfrm>
              <a:off x="1618" y="2657"/>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43" name="Freeform 203"/>
            <p:cNvSpPr>
              <a:spLocks/>
            </p:cNvSpPr>
            <p:nvPr/>
          </p:nvSpPr>
          <p:spPr bwMode="auto">
            <a:xfrm>
              <a:off x="1251" y="252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44" name="Freeform 204"/>
            <p:cNvSpPr>
              <a:spLocks/>
            </p:cNvSpPr>
            <p:nvPr/>
          </p:nvSpPr>
          <p:spPr bwMode="auto">
            <a:xfrm>
              <a:off x="1251" y="252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45" name="Freeform 205"/>
            <p:cNvSpPr>
              <a:spLocks/>
            </p:cNvSpPr>
            <p:nvPr/>
          </p:nvSpPr>
          <p:spPr bwMode="auto">
            <a:xfrm>
              <a:off x="2750" y="2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46" name="Freeform 206"/>
            <p:cNvSpPr>
              <a:spLocks/>
            </p:cNvSpPr>
            <p:nvPr/>
          </p:nvSpPr>
          <p:spPr bwMode="auto">
            <a:xfrm>
              <a:off x="2750" y="2633"/>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47" name="Freeform 207"/>
            <p:cNvSpPr>
              <a:spLocks/>
            </p:cNvSpPr>
            <p:nvPr/>
          </p:nvSpPr>
          <p:spPr bwMode="auto">
            <a:xfrm>
              <a:off x="1427" y="4299"/>
              <a:ext cx="111" cy="111"/>
            </a:xfrm>
            <a:custGeom>
              <a:avLst/>
              <a:gdLst>
                <a:gd name="T0" fmla="*/ 111 w 111"/>
                <a:gd name="T1" fmla="*/ 55 h 111"/>
                <a:gd name="T2" fmla="*/ 0 w 111"/>
                <a:gd name="T3" fmla="*/ 111 h 111"/>
                <a:gd name="T4" fmla="*/ 0 w 111"/>
                <a:gd name="T5" fmla="*/ 0 h 111"/>
                <a:gd name="T6" fmla="*/ 111 w 111"/>
                <a:gd name="T7" fmla="*/ 55 h 111"/>
                <a:gd name="T8" fmla="*/ 0 60000 65536"/>
                <a:gd name="T9" fmla="*/ 0 60000 65536"/>
                <a:gd name="T10" fmla="*/ 0 60000 65536"/>
                <a:gd name="T11" fmla="*/ 0 60000 65536"/>
                <a:gd name="T12" fmla="*/ 0 w 111"/>
                <a:gd name="T13" fmla="*/ 0 h 111"/>
                <a:gd name="T14" fmla="*/ 111 w 111"/>
                <a:gd name="T15" fmla="*/ 111 h 111"/>
              </a:gdLst>
              <a:ahLst/>
              <a:cxnLst>
                <a:cxn ang="T8">
                  <a:pos x="T0" y="T1"/>
                </a:cxn>
                <a:cxn ang="T9">
                  <a:pos x="T2" y="T3"/>
                </a:cxn>
                <a:cxn ang="T10">
                  <a:pos x="T4" y="T5"/>
                </a:cxn>
                <a:cxn ang="T11">
                  <a:pos x="T6" y="T7"/>
                </a:cxn>
              </a:cxnLst>
              <a:rect l="T12" t="T13" r="T14" b="T15"/>
              <a:pathLst>
                <a:path w="111" h="111">
                  <a:moveTo>
                    <a:pt x="111" y="55"/>
                  </a:moveTo>
                  <a:lnTo>
                    <a:pt x="0" y="111"/>
                  </a:lnTo>
                  <a:lnTo>
                    <a:pt x="0" y="0"/>
                  </a:lnTo>
                  <a:lnTo>
                    <a:pt x="111" y="55"/>
                  </a:lnTo>
                  <a:close/>
                </a:path>
              </a:pathLst>
            </a:custGeom>
            <a:solidFill>
              <a:srgbClr val="FFFFFF"/>
            </a:solidFill>
            <a:ln w="0">
              <a:solidFill>
                <a:srgbClr val="FFFFFF"/>
              </a:solidFill>
              <a:prstDash val="solid"/>
              <a:round/>
              <a:headEnd/>
              <a:tailEnd/>
            </a:ln>
          </p:spPr>
          <p:txBody>
            <a:bodyPr/>
            <a:lstStyle/>
            <a:p>
              <a:endParaRPr lang="en-US"/>
            </a:p>
          </p:txBody>
        </p:sp>
        <p:sp>
          <p:nvSpPr>
            <p:cNvPr id="112848" name="Freeform 208"/>
            <p:cNvSpPr>
              <a:spLocks/>
            </p:cNvSpPr>
            <p:nvPr/>
          </p:nvSpPr>
          <p:spPr bwMode="auto">
            <a:xfrm>
              <a:off x="1427" y="4299"/>
              <a:ext cx="111" cy="111"/>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p:spPr>
          <p:txBody>
            <a:bodyPr/>
            <a:lstStyle/>
            <a:p>
              <a:endParaRPr lang="en-US"/>
            </a:p>
          </p:txBody>
        </p:sp>
        <p:sp>
          <p:nvSpPr>
            <p:cNvPr id="112849" name="Freeform 209"/>
            <p:cNvSpPr>
              <a:spLocks/>
            </p:cNvSpPr>
            <p:nvPr/>
          </p:nvSpPr>
          <p:spPr bwMode="auto">
            <a:xfrm>
              <a:off x="1538" y="434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US"/>
            </a:p>
          </p:txBody>
        </p:sp>
        <p:sp>
          <p:nvSpPr>
            <p:cNvPr id="112850" name="Freeform 210"/>
            <p:cNvSpPr>
              <a:spLocks/>
            </p:cNvSpPr>
            <p:nvPr/>
          </p:nvSpPr>
          <p:spPr bwMode="auto">
            <a:xfrm>
              <a:off x="1538" y="4346"/>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p:spPr>
          <p:txBody>
            <a:bodyPr/>
            <a:lstStyle/>
            <a:p>
              <a:endParaRPr lang="en-US"/>
            </a:p>
          </p:txBody>
        </p:sp>
        <p:sp>
          <p:nvSpPr>
            <p:cNvPr id="112851" name="Rectangle 211"/>
            <p:cNvSpPr>
              <a:spLocks noChangeArrowheads="1"/>
            </p:cNvSpPr>
            <p:nvPr/>
          </p:nvSpPr>
          <p:spPr bwMode="auto">
            <a:xfrm>
              <a:off x="877" y="1166"/>
              <a:ext cx="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D1</a:t>
              </a:r>
              <a:endParaRPr lang="en-US" sz="2400">
                <a:latin typeface="Constantia" pitchFamily="18" charset="0"/>
              </a:endParaRPr>
            </a:p>
          </p:txBody>
        </p:sp>
        <p:sp>
          <p:nvSpPr>
            <p:cNvPr id="112852" name="Freeform 212"/>
            <p:cNvSpPr>
              <a:spLocks/>
            </p:cNvSpPr>
            <p:nvPr/>
          </p:nvSpPr>
          <p:spPr bwMode="auto">
            <a:xfrm>
              <a:off x="1706" y="4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US"/>
            </a:p>
          </p:txBody>
        </p:sp>
        <p:sp>
          <p:nvSpPr>
            <p:cNvPr id="112853" name="Freeform 213"/>
            <p:cNvSpPr>
              <a:spLocks/>
            </p:cNvSpPr>
            <p:nvPr/>
          </p:nvSpPr>
          <p:spPr bwMode="auto">
            <a:xfrm>
              <a:off x="1706" y="464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p:spPr>
          <p:txBody>
            <a:bodyPr/>
            <a:lstStyle/>
            <a:p>
              <a:endParaRPr lang="en-US"/>
            </a:p>
          </p:txBody>
        </p:sp>
        <p:sp>
          <p:nvSpPr>
            <p:cNvPr id="112854" name="Freeform 214"/>
            <p:cNvSpPr>
              <a:spLocks/>
            </p:cNvSpPr>
            <p:nvPr/>
          </p:nvSpPr>
          <p:spPr bwMode="auto">
            <a:xfrm>
              <a:off x="2734" y="1382"/>
              <a:ext cx="56" cy="40"/>
            </a:xfrm>
            <a:custGeom>
              <a:avLst/>
              <a:gdLst>
                <a:gd name="T0" fmla="*/ 7 w 7"/>
                <a:gd name="T1" fmla="*/ 5 h 5"/>
                <a:gd name="T2" fmla="*/ 3 w 7"/>
                <a:gd name="T3" fmla="*/ 0 h 5"/>
                <a:gd name="T4" fmla="*/ 0 w 7"/>
                <a:gd name="T5" fmla="*/ 5 h 5"/>
                <a:gd name="T6" fmla="*/ 0 60000 65536"/>
                <a:gd name="T7" fmla="*/ 0 60000 65536"/>
                <a:gd name="T8" fmla="*/ 0 60000 65536"/>
                <a:gd name="T9" fmla="*/ 0 w 7"/>
                <a:gd name="T10" fmla="*/ 0 h 5"/>
                <a:gd name="T11" fmla="*/ 7 w 7"/>
                <a:gd name="T12" fmla="*/ 5 h 5"/>
              </a:gdLst>
              <a:ahLst/>
              <a:cxnLst>
                <a:cxn ang="T6">
                  <a:pos x="T0" y="T1"/>
                </a:cxn>
                <a:cxn ang="T7">
                  <a:pos x="T2" y="T3"/>
                </a:cxn>
                <a:cxn ang="T8">
                  <a:pos x="T4" y="T5"/>
                </a:cxn>
              </a:cxnLst>
              <a:rect l="T9" t="T10" r="T11" b="T12"/>
              <a:pathLst>
                <a:path w="7" h="5">
                  <a:moveTo>
                    <a:pt x="7" y="5"/>
                  </a:moveTo>
                  <a:lnTo>
                    <a:pt x="3" y="0"/>
                  </a:lnTo>
                  <a:lnTo>
                    <a:pt x="0" y="5"/>
                  </a:lnTo>
                </a:path>
              </a:pathLst>
            </a:custGeom>
            <a:noFill/>
            <a:ln w="12700">
              <a:solidFill>
                <a:srgbClr val="000000"/>
              </a:solidFill>
              <a:prstDash val="solid"/>
              <a:round/>
              <a:headEnd/>
              <a:tailEnd/>
            </a:ln>
          </p:spPr>
          <p:txBody>
            <a:bodyPr/>
            <a:lstStyle/>
            <a:p>
              <a:endParaRPr lang="en-US"/>
            </a:p>
          </p:txBody>
        </p:sp>
        <p:sp>
          <p:nvSpPr>
            <p:cNvPr id="112855" name="Rectangle 215"/>
            <p:cNvSpPr>
              <a:spLocks noChangeArrowheads="1"/>
            </p:cNvSpPr>
            <p:nvPr/>
          </p:nvSpPr>
          <p:spPr bwMode="auto">
            <a:xfrm>
              <a:off x="2551" y="816"/>
              <a:ext cx="422" cy="606"/>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856" name="Rectangle 216"/>
            <p:cNvSpPr>
              <a:spLocks noChangeArrowheads="1"/>
            </p:cNvSpPr>
            <p:nvPr/>
          </p:nvSpPr>
          <p:spPr bwMode="auto">
            <a:xfrm>
              <a:off x="1251" y="4123"/>
              <a:ext cx="1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RS1</a:t>
              </a:r>
              <a:endParaRPr lang="en-US" sz="2400">
                <a:latin typeface="Constantia" pitchFamily="18" charset="0"/>
              </a:endParaRPr>
            </a:p>
          </p:txBody>
        </p:sp>
        <p:sp>
          <p:nvSpPr>
            <p:cNvPr id="112857" name="Rectangle 217"/>
            <p:cNvSpPr>
              <a:spLocks noChangeArrowheads="1"/>
            </p:cNvSpPr>
            <p:nvPr/>
          </p:nvSpPr>
          <p:spPr bwMode="auto">
            <a:xfrm>
              <a:off x="1251" y="4418"/>
              <a:ext cx="1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RS0</a:t>
              </a:r>
              <a:endParaRPr lang="en-US" sz="2400">
                <a:latin typeface="Constantia" pitchFamily="18" charset="0"/>
              </a:endParaRPr>
            </a:p>
          </p:txBody>
        </p:sp>
        <p:sp>
          <p:nvSpPr>
            <p:cNvPr id="112858" name="Freeform 218"/>
            <p:cNvSpPr>
              <a:spLocks/>
            </p:cNvSpPr>
            <p:nvPr/>
          </p:nvSpPr>
          <p:spPr bwMode="auto">
            <a:xfrm>
              <a:off x="1514" y="3087"/>
              <a:ext cx="231"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p:spPr>
          <p:txBody>
            <a:bodyPr/>
            <a:lstStyle/>
            <a:p>
              <a:endParaRPr lang="en-US"/>
            </a:p>
          </p:txBody>
        </p:sp>
        <p:sp>
          <p:nvSpPr>
            <p:cNvPr id="112859" name="Rectangle 219"/>
            <p:cNvSpPr>
              <a:spLocks noChangeArrowheads="1"/>
            </p:cNvSpPr>
            <p:nvPr/>
          </p:nvSpPr>
          <p:spPr bwMode="auto">
            <a:xfrm>
              <a:off x="1514" y="3191"/>
              <a:ext cx="231" cy="1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2860" name="Freeform 220"/>
            <p:cNvSpPr>
              <a:spLocks/>
            </p:cNvSpPr>
            <p:nvPr/>
          </p:nvSpPr>
          <p:spPr bwMode="auto">
            <a:xfrm>
              <a:off x="1514" y="3191"/>
              <a:ext cx="231" cy="151"/>
            </a:xfrm>
            <a:custGeom>
              <a:avLst/>
              <a:gdLst>
                <a:gd name="T0" fmla="*/ 29 w 29"/>
                <a:gd name="T1" fmla="*/ 0 h 19"/>
                <a:gd name="T2" fmla="*/ 29 w 29"/>
                <a:gd name="T3" fmla="*/ 19 h 19"/>
                <a:gd name="T4" fmla="*/ 0 w 29"/>
                <a:gd name="T5" fmla="*/ 19 h 19"/>
                <a:gd name="T6" fmla="*/ 0 w 29"/>
                <a:gd name="T7" fmla="*/ 0 h 19"/>
                <a:gd name="T8" fmla="*/ 0 60000 65536"/>
                <a:gd name="T9" fmla="*/ 0 60000 65536"/>
                <a:gd name="T10" fmla="*/ 0 60000 65536"/>
                <a:gd name="T11" fmla="*/ 0 60000 65536"/>
                <a:gd name="T12" fmla="*/ 0 w 29"/>
                <a:gd name="T13" fmla="*/ 0 h 19"/>
                <a:gd name="T14" fmla="*/ 29 w 29"/>
                <a:gd name="T15" fmla="*/ 19 h 19"/>
              </a:gdLst>
              <a:ahLst/>
              <a:cxnLst>
                <a:cxn ang="T8">
                  <a:pos x="T0" y="T1"/>
                </a:cxn>
                <a:cxn ang="T9">
                  <a:pos x="T2" y="T3"/>
                </a:cxn>
                <a:cxn ang="T10">
                  <a:pos x="T4" y="T5"/>
                </a:cxn>
                <a:cxn ang="T11">
                  <a:pos x="T6" y="T7"/>
                </a:cxn>
              </a:cxnLst>
              <a:rect l="T12" t="T13" r="T14" b="T15"/>
              <a:pathLst>
                <a:path w="29" h="19">
                  <a:moveTo>
                    <a:pt x="29" y="0"/>
                  </a:moveTo>
                  <a:lnTo>
                    <a:pt x="29" y="19"/>
                  </a:lnTo>
                  <a:lnTo>
                    <a:pt x="0" y="19"/>
                  </a:lnTo>
                  <a:lnTo>
                    <a:pt x="0" y="0"/>
                  </a:lnTo>
                </a:path>
              </a:pathLst>
            </a:custGeom>
            <a:noFill/>
            <a:ln w="12700">
              <a:solidFill>
                <a:srgbClr val="000000"/>
              </a:solidFill>
              <a:prstDash val="solid"/>
              <a:round/>
              <a:headEnd/>
              <a:tailEnd/>
            </a:ln>
          </p:spPr>
          <p:txBody>
            <a:bodyPr/>
            <a:lstStyle/>
            <a:p>
              <a:endParaRPr lang="en-US"/>
            </a:p>
          </p:txBody>
        </p:sp>
        <p:sp>
          <p:nvSpPr>
            <p:cNvPr id="112861" name="Freeform 221"/>
            <p:cNvSpPr>
              <a:spLocks/>
            </p:cNvSpPr>
            <p:nvPr/>
          </p:nvSpPr>
          <p:spPr bwMode="auto">
            <a:xfrm>
              <a:off x="2646" y="3087"/>
              <a:ext cx="231"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p:spPr>
          <p:txBody>
            <a:bodyPr/>
            <a:lstStyle/>
            <a:p>
              <a:endParaRPr lang="en-US"/>
            </a:p>
          </p:txBody>
        </p:sp>
        <p:sp>
          <p:nvSpPr>
            <p:cNvPr id="112862" name="Rectangle 222"/>
            <p:cNvSpPr>
              <a:spLocks noChangeArrowheads="1"/>
            </p:cNvSpPr>
            <p:nvPr/>
          </p:nvSpPr>
          <p:spPr bwMode="auto">
            <a:xfrm>
              <a:off x="2646" y="3191"/>
              <a:ext cx="231" cy="151"/>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2863" name="Freeform 223"/>
            <p:cNvSpPr>
              <a:spLocks/>
            </p:cNvSpPr>
            <p:nvPr/>
          </p:nvSpPr>
          <p:spPr bwMode="auto">
            <a:xfrm>
              <a:off x="2646" y="3191"/>
              <a:ext cx="231" cy="151"/>
            </a:xfrm>
            <a:custGeom>
              <a:avLst/>
              <a:gdLst>
                <a:gd name="T0" fmla="*/ 29 w 29"/>
                <a:gd name="T1" fmla="*/ 0 h 19"/>
                <a:gd name="T2" fmla="*/ 29 w 29"/>
                <a:gd name="T3" fmla="*/ 19 h 19"/>
                <a:gd name="T4" fmla="*/ 0 w 29"/>
                <a:gd name="T5" fmla="*/ 19 h 19"/>
                <a:gd name="T6" fmla="*/ 0 w 29"/>
                <a:gd name="T7" fmla="*/ 0 h 19"/>
                <a:gd name="T8" fmla="*/ 0 60000 65536"/>
                <a:gd name="T9" fmla="*/ 0 60000 65536"/>
                <a:gd name="T10" fmla="*/ 0 60000 65536"/>
                <a:gd name="T11" fmla="*/ 0 60000 65536"/>
                <a:gd name="T12" fmla="*/ 0 w 29"/>
                <a:gd name="T13" fmla="*/ 0 h 19"/>
                <a:gd name="T14" fmla="*/ 29 w 29"/>
                <a:gd name="T15" fmla="*/ 19 h 19"/>
              </a:gdLst>
              <a:ahLst/>
              <a:cxnLst>
                <a:cxn ang="T8">
                  <a:pos x="T0" y="T1"/>
                </a:cxn>
                <a:cxn ang="T9">
                  <a:pos x="T2" y="T3"/>
                </a:cxn>
                <a:cxn ang="T10">
                  <a:pos x="T4" y="T5"/>
                </a:cxn>
                <a:cxn ang="T11">
                  <a:pos x="T6" y="T7"/>
                </a:cxn>
              </a:cxnLst>
              <a:rect l="T12" t="T13" r="T14" b="T15"/>
              <a:pathLst>
                <a:path w="29" h="19">
                  <a:moveTo>
                    <a:pt x="29" y="0"/>
                  </a:moveTo>
                  <a:lnTo>
                    <a:pt x="29" y="19"/>
                  </a:lnTo>
                  <a:lnTo>
                    <a:pt x="0" y="19"/>
                  </a:lnTo>
                  <a:lnTo>
                    <a:pt x="0" y="0"/>
                  </a:lnTo>
                </a:path>
              </a:pathLst>
            </a:custGeom>
            <a:noFill/>
            <a:ln w="12700">
              <a:solidFill>
                <a:srgbClr val="000000"/>
              </a:solidFill>
              <a:prstDash val="solid"/>
              <a:round/>
              <a:headEnd/>
              <a:tailEnd/>
            </a:ln>
          </p:spPr>
          <p:txBody>
            <a:bodyPr/>
            <a:lstStyle/>
            <a:p>
              <a:endParaRPr lang="en-US"/>
            </a:p>
          </p:txBody>
        </p:sp>
        <p:sp>
          <p:nvSpPr>
            <p:cNvPr id="112864" name="Rectangle 224"/>
            <p:cNvSpPr>
              <a:spLocks noChangeArrowheads="1"/>
            </p:cNvSpPr>
            <p:nvPr/>
          </p:nvSpPr>
          <p:spPr bwMode="auto">
            <a:xfrm>
              <a:off x="2272" y="3764"/>
              <a:ext cx="34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My-address</a:t>
              </a:r>
              <a:endParaRPr lang="en-US" sz="2400">
                <a:latin typeface="Constantia" pitchFamily="18" charset="0"/>
              </a:endParaRPr>
            </a:p>
          </p:txBody>
        </p:sp>
        <p:sp>
          <p:nvSpPr>
            <p:cNvPr id="112865" name="Rectangle 225"/>
            <p:cNvSpPr>
              <a:spLocks noChangeArrowheads="1"/>
            </p:cNvSpPr>
            <p:nvPr/>
          </p:nvSpPr>
          <p:spPr bwMode="auto">
            <a:xfrm>
              <a:off x="2877" y="2489"/>
              <a:ext cx="391" cy="200"/>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12866" name="Rectangle 226"/>
            <p:cNvSpPr>
              <a:spLocks noChangeArrowheads="1"/>
            </p:cNvSpPr>
            <p:nvPr/>
          </p:nvSpPr>
          <p:spPr bwMode="auto">
            <a:xfrm>
              <a:off x="2877" y="2489"/>
              <a:ext cx="391" cy="200"/>
            </a:xfrm>
            <a:prstGeom prst="rect">
              <a:avLst/>
            </a:prstGeom>
            <a:noFill/>
            <a:ln w="12700">
              <a:solidFill>
                <a:srgbClr val="000000"/>
              </a:solidFill>
              <a:miter lim="800000"/>
              <a:headEnd/>
              <a:tailEnd/>
            </a:ln>
          </p:spPr>
          <p:txBody>
            <a:bodyPr/>
            <a:lstStyle/>
            <a:p>
              <a:endParaRPr lang="en-US">
                <a:latin typeface="Constantia" pitchFamily="18" charset="0"/>
              </a:endParaRPr>
            </a:p>
          </p:txBody>
        </p:sp>
        <p:sp>
          <p:nvSpPr>
            <p:cNvPr id="112867" name="Rectangle 227"/>
            <p:cNvSpPr>
              <a:spLocks noChangeArrowheads="1"/>
            </p:cNvSpPr>
            <p:nvPr/>
          </p:nvSpPr>
          <p:spPr bwMode="auto">
            <a:xfrm>
              <a:off x="2909" y="2505"/>
              <a:ext cx="288"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Handshak</a:t>
              </a:r>
              <a:endParaRPr lang="en-US" sz="2400">
                <a:latin typeface="Constantia" pitchFamily="18" charset="0"/>
              </a:endParaRPr>
            </a:p>
          </p:txBody>
        </p:sp>
        <p:sp>
          <p:nvSpPr>
            <p:cNvPr id="112868" name="Rectangle 228"/>
            <p:cNvSpPr>
              <a:spLocks noChangeArrowheads="1"/>
            </p:cNvSpPr>
            <p:nvPr/>
          </p:nvSpPr>
          <p:spPr bwMode="auto">
            <a:xfrm>
              <a:off x="3196" y="2505"/>
              <a:ext cx="3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e</a:t>
              </a:r>
              <a:endParaRPr lang="en-US" sz="2400">
                <a:latin typeface="Constantia" pitchFamily="18" charset="0"/>
              </a:endParaRPr>
            </a:p>
          </p:txBody>
        </p:sp>
        <p:sp>
          <p:nvSpPr>
            <p:cNvPr id="112869" name="Rectangle 229"/>
            <p:cNvSpPr>
              <a:spLocks noChangeArrowheads="1"/>
            </p:cNvSpPr>
            <p:nvPr/>
          </p:nvSpPr>
          <p:spPr bwMode="auto">
            <a:xfrm>
              <a:off x="2973" y="2561"/>
              <a:ext cx="20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control</a:t>
              </a:r>
              <a:endParaRPr lang="en-US" sz="2400">
                <a:latin typeface="Constantia" pitchFamily="18" charset="0"/>
              </a:endParaRPr>
            </a:p>
          </p:txBody>
        </p:sp>
        <p:sp>
          <p:nvSpPr>
            <p:cNvPr id="112870" name="Freeform 230"/>
            <p:cNvSpPr>
              <a:spLocks/>
            </p:cNvSpPr>
            <p:nvPr/>
          </p:nvSpPr>
          <p:spPr bwMode="auto">
            <a:xfrm>
              <a:off x="3276" y="2513"/>
              <a:ext cx="56" cy="16"/>
            </a:xfrm>
            <a:custGeom>
              <a:avLst/>
              <a:gdLst>
                <a:gd name="T0" fmla="*/ 7 w 7"/>
                <a:gd name="T1" fmla="*/ 0 h 2"/>
                <a:gd name="T2" fmla="*/ 0 w 7"/>
                <a:gd name="T3" fmla="*/ 1 h 2"/>
                <a:gd name="T4" fmla="*/ 7 w 7"/>
                <a:gd name="T5" fmla="*/ 2 h 2"/>
                <a:gd name="T6" fmla="*/ 7 w 7"/>
                <a:gd name="T7" fmla="*/ 1 h 2"/>
                <a:gd name="T8" fmla="*/ 7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2700">
              <a:solidFill>
                <a:srgbClr val="000000"/>
              </a:solidFill>
              <a:prstDash val="solid"/>
              <a:round/>
              <a:headEnd/>
              <a:tailEnd/>
            </a:ln>
          </p:spPr>
          <p:txBody>
            <a:bodyPr/>
            <a:lstStyle/>
            <a:p>
              <a:endParaRPr lang="en-US"/>
            </a:p>
          </p:txBody>
        </p:sp>
        <p:sp>
          <p:nvSpPr>
            <p:cNvPr id="112871" name="Freeform 231"/>
            <p:cNvSpPr>
              <a:spLocks/>
            </p:cNvSpPr>
            <p:nvPr/>
          </p:nvSpPr>
          <p:spPr bwMode="auto">
            <a:xfrm>
              <a:off x="3276" y="2513"/>
              <a:ext cx="56" cy="16"/>
            </a:xfrm>
            <a:custGeom>
              <a:avLst/>
              <a:gdLst>
                <a:gd name="T0" fmla="*/ 56 w 56"/>
                <a:gd name="T1" fmla="*/ 0 h 16"/>
                <a:gd name="T2" fmla="*/ 0 w 56"/>
                <a:gd name="T3" fmla="*/ 8 h 16"/>
                <a:gd name="T4" fmla="*/ 56 w 56"/>
                <a:gd name="T5" fmla="*/ 16 h 16"/>
                <a:gd name="T6" fmla="*/ 56 w 56"/>
                <a:gd name="T7" fmla="*/ 8 h 16"/>
                <a:gd name="T8" fmla="*/ 56 w 56"/>
                <a:gd name="T9" fmla="*/ 0 h 16"/>
                <a:gd name="T10" fmla="*/ 0 60000 65536"/>
                <a:gd name="T11" fmla="*/ 0 60000 65536"/>
                <a:gd name="T12" fmla="*/ 0 60000 65536"/>
                <a:gd name="T13" fmla="*/ 0 60000 65536"/>
                <a:gd name="T14" fmla="*/ 0 60000 65536"/>
                <a:gd name="T15" fmla="*/ 0 w 56"/>
                <a:gd name="T16" fmla="*/ 0 h 16"/>
                <a:gd name="T17" fmla="*/ 56 w 56"/>
                <a:gd name="T18" fmla="*/ 16 h 16"/>
              </a:gdLst>
              <a:ahLst/>
              <a:cxnLst>
                <a:cxn ang="T10">
                  <a:pos x="T0" y="T1"/>
                </a:cxn>
                <a:cxn ang="T11">
                  <a:pos x="T2" y="T3"/>
                </a:cxn>
                <a:cxn ang="T12">
                  <a:pos x="T4" y="T5"/>
                </a:cxn>
                <a:cxn ang="T13">
                  <a:pos x="T6" y="T7"/>
                </a:cxn>
                <a:cxn ang="T14">
                  <a:pos x="T8" y="T9"/>
                </a:cxn>
              </a:cxnLst>
              <a:rect l="T15" t="T16" r="T17" b="T18"/>
              <a:pathLst>
                <a:path w="56" h="16">
                  <a:moveTo>
                    <a:pt x="56" y="0"/>
                  </a:moveTo>
                  <a:lnTo>
                    <a:pt x="0" y="8"/>
                  </a:lnTo>
                  <a:lnTo>
                    <a:pt x="56" y="16"/>
                  </a:lnTo>
                  <a:lnTo>
                    <a:pt x="56" y="8"/>
                  </a:lnTo>
                  <a:lnTo>
                    <a:pt x="56" y="0"/>
                  </a:lnTo>
                  <a:close/>
                </a:path>
              </a:pathLst>
            </a:custGeom>
            <a:solidFill>
              <a:srgbClr val="000000"/>
            </a:solidFill>
            <a:ln w="0">
              <a:solidFill>
                <a:srgbClr val="000000"/>
              </a:solidFill>
              <a:prstDash val="solid"/>
              <a:round/>
              <a:headEnd/>
              <a:tailEnd/>
            </a:ln>
          </p:spPr>
          <p:txBody>
            <a:bodyPr/>
            <a:lstStyle/>
            <a:p>
              <a:endParaRPr lang="en-US"/>
            </a:p>
          </p:txBody>
        </p:sp>
        <p:sp>
          <p:nvSpPr>
            <p:cNvPr id="112872" name="Line 232"/>
            <p:cNvSpPr>
              <a:spLocks noChangeShapeType="1"/>
            </p:cNvSpPr>
            <p:nvPr/>
          </p:nvSpPr>
          <p:spPr bwMode="auto">
            <a:xfrm flipH="1">
              <a:off x="3332" y="2521"/>
              <a:ext cx="72" cy="1"/>
            </a:xfrm>
            <a:prstGeom prst="line">
              <a:avLst/>
            </a:prstGeom>
            <a:noFill/>
            <a:ln w="12700">
              <a:solidFill>
                <a:srgbClr val="000000"/>
              </a:solidFill>
              <a:round/>
              <a:headEnd/>
              <a:tailEnd/>
            </a:ln>
          </p:spPr>
          <p:txBody>
            <a:bodyPr/>
            <a:lstStyle/>
            <a:p>
              <a:endParaRPr lang="en-US"/>
            </a:p>
          </p:txBody>
        </p:sp>
        <p:sp>
          <p:nvSpPr>
            <p:cNvPr id="112873" name="Freeform 233"/>
            <p:cNvSpPr>
              <a:spLocks/>
            </p:cNvSpPr>
            <p:nvPr/>
          </p:nvSpPr>
          <p:spPr bwMode="auto">
            <a:xfrm>
              <a:off x="3348" y="2625"/>
              <a:ext cx="48" cy="24"/>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2700">
              <a:solidFill>
                <a:srgbClr val="000000"/>
              </a:solidFill>
              <a:prstDash val="solid"/>
              <a:round/>
              <a:headEnd/>
              <a:tailEnd/>
            </a:ln>
          </p:spPr>
          <p:txBody>
            <a:bodyPr/>
            <a:lstStyle/>
            <a:p>
              <a:endParaRPr lang="en-US"/>
            </a:p>
          </p:txBody>
        </p:sp>
        <p:sp>
          <p:nvSpPr>
            <p:cNvPr id="112874" name="Freeform 234"/>
            <p:cNvSpPr>
              <a:spLocks/>
            </p:cNvSpPr>
            <p:nvPr/>
          </p:nvSpPr>
          <p:spPr bwMode="auto">
            <a:xfrm>
              <a:off x="3348" y="2625"/>
              <a:ext cx="48" cy="24"/>
            </a:xfrm>
            <a:custGeom>
              <a:avLst/>
              <a:gdLst>
                <a:gd name="T0" fmla="*/ 0 w 48"/>
                <a:gd name="T1" fmla="*/ 24 h 24"/>
                <a:gd name="T2" fmla="*/ 48 w 48"/>
                <a:gd name="T3" fmla="*/ 16 h 24"/>
                <a:gd name="T4" fmla="*/ 0 w 48"/>
                <a:gd name="T5" fmla="*/ 0 h 24"/>
                <a:gd name="T6" fmla="*/ 0 w 48"/>
                <a:gd name="T7" fmla="*/ 16 h 24"/>
                <a:gd name="T8" fmla="*/ 0 w 48"/>
                <a:gd name="T9" fmla="*/ 24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0" y="24"/>
                  </a:moveTo>
                  <a:lnTo>
                    <a:pt x="48" y="16"/>
                  </a:lnTo>
                  <a:lnTo>
                    <a:pt x="0" y="0"/>
                  </a:lnTo>
                  <a:lnTo>
                    <a:pt x="0" y="16"/>
                  </a:lnTo>
                  <a:lnTo>
                    <a:pt x="0" y="24"/>
                  </a:lnTo>
                  <a:close/>
                </a:path>
              </a:pathLst>
            </a:custGeom>
            <a:solidFill>
              <a:srgbClr val="000000"/>
            </a:solidFill>
            <a:ln w="0">
              <a:solidFill>
                <a:srgbClr val="000000"/>
              </a:solidFill>
              <a:prstDash val="solid"/>
              <a:round/>
              <a:headEnd/>
              <a:tailEnd/>
            </a:ln>
          </p:spPr>
          <p:txBody>
            <a:bodyPr/>
            <a:lstStyle/>
            <a:p>
              <a:endParaRPr lang="en-US"/>
            </a:p>
          </p:txBody>
        </p:sp>
        <p:sp>
          <p:nvSpPr>
            <p:cNvPr id="112875" name="Line 235"/>
            <p:cNvSpPr>
              <a:spLocks noChangeShapeType="1"/>
            </p:cNvSpPr>
            <p:nvPr/>
          </p:nvSpPr>
          <p:spPr bwMode="auto">
            <a:xfrm flipH="1">
              <a:off x="3268" y="2641"/>
              <a:ext cx="72" cy="1"/>
            </a:xfrm>
            <a:prstGeom prst="line">
              <a:avLst/>
            </a:prstGeom>
            <a:noFill/>
            <a:ln w="12700">
              <a:solidFill>
                <a:srgbClr val="000000"/>
              </a:solidFill>
              <a:round/>
              <a:headEnd/>
              <a:tailEnd/>
            </a:ln>
          </p:spPr>
          <p:txBody>
            <a:bodyPr/>
            <a:lstStyle/>
            <a:p>
              <a:endParaRPr lang="en-US"/>
            </a:p>
          </p:txBody>
        </p:sp>
        <p:sp>
          <p:nvSpPr>
            <p:cNvPr id="112876" name="Freeform 236"/>
            <p:cNvSpPr>
              <a:spLocks/>
            </p:cNvSpPr>
            <p:nvPr/>
          </p:nvSpPr>
          <p:spPr bwMode="auto">
            <a:xfrm>
              <a:off x="3348" y="187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877" name="Freeform 237"/>
            <p:cNvSpPr>
              <a:spLocks/>
            </p:cNvSpPr>
            <p:nvPr/>
          </p:nvSpPr>
          <p:spPr bwMode="auto">
            <a:xfrm>
              <a:off x="3348" y="187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878" name="Line 238"/>
            <p:cNvSpPr>
              <a:spLocks noChangeShapeType="1"/>
            </p:cNvSpPr>
            <p:nvPr/>
          </p:nvSpPr>
          <p:spPr bwMode="auto">
            <a:xfrm>
              <a:off x="2973" y="1884"/>
              <a:ext cx="367" cy="1"/>
            </a:xfrm>
            <a:prstGeom prst="line">
              <a:avLst/>
            </a:prstGeom>
            <a:noFill/>
            <a:ln w="12700">
              <a:solidFill>
                <a:srgbClr val="000000"/>
              </a:solidFill>
              <a:round/>
              <a:headEnd/>
              <a:tailEnd/>
            </a:ln>
          </p:spPr>
          <p:txBody>
            <a:bodyPr/>
            <a:lstStyle/>
            <a:p>
              <a:endParaRPr lang="en-US"/>
            </a:p>
          </p:txBody>
        </p:sp>
        <p:sp>
          <p:nvSpPr>
            <p:cNvPr id="112879" name="Freeform 239"/>
            <p:cNvSpPr>
              <a:spLocks/>
            </p:cNvSpPr>
            <p:nvPr/>
          </p:nvSpPr>
          <p:spPr bwMode="auto">
            <a:xfrm>
              <a:off x="3348" y="2298"/>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p:spPr>
          <p:txBody>
            <a:bodyPr/>
            <a:lstStyle/>
            <a:p>
              <a:endParaRPr lang="en-US"/>
            </a:p>
          </p:txBody>
        </p:sp>
        <p:sp>
          <p:nvSpPr>
            <p:cNvPr id="112880" name="Freeform 240"/>
            <p:cNvSpPr>
              <a:spLocks/>
            </p:cNvSpPr>
            <p:nvPr/>
          </p:nvSpPr>
          <p:spPr bwMode="auto">
            <a:xfrm>
              <a:off x="3348" y="2298"/>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US"/>
            </a:p>
          </p:txBody>
        </p:sp>
        <p:sp>
          <p:nvSpPr>
            <p:cNvPr id="112881" name="Line 241"/>
            <p:cNvSpPr>
              <a:spLocks noChangeShapeType="1"/>
            </p:cNvSpPr>
            <p:nvPr/>
          </p:nvSpPr>
          <p:spPr bwMode="auto">
            <a:xfrm>
              <a:off x="2973" y="2306"/>
              <a:ext cx="375" cy="1"/>
            </a:xfrm>
            <a:prstGeom prst="line">
              <a:avLst/>
            </a:prstGeom>
            <a:noFill/>
            <a:ln w="12700">
              <a:solidFill>
                <a:srgbClr val="000000"/>
              </a:solidFill>
              <a:round/>
              <a:headEnd/>
              <a:tailEnd/>
            </a:ln>
          </p:spPr>
          <p:txBody>
            <a:bodyPr/>
            <a:lstStyle/>
            <a:p>
              <a:endParaRPr lang="en-US"/>
            </a:p>
          </p:txBody>
        </p:sp>
        <p:sp>
          <p:nvSpPr>
            <p:cNvPr id="112882" name="Line 242"/>
            <p:cNvSpPr>
              <a:spLocks noChangeShapeType="1"/>
            </p:cNvSpPr>
            <p:nvPr/>
          </p:nvSpPr>
          <p:spPr bwMode="auto">
            <a:xfrm flipV="1">
              <a:off x="1259" y="1334"/>
              <a:ext cx="1" cy="255"/>
            </a:xfrm>
            <a:prstGeom prst="line">
              <a:avLst/>
            </a:prstGeom>
            <a:noFill/>
            <a:ln w="12700">
              <a:solidFill>
                <a:srgbClr val="000000"/>
              </a:solidFill>
              <a:round/>
              <a:headEnd/>
              <a:tailEnd/>
            </a:ln>
          </p:spPr>
          <p:txBody>
            <a:bodyPr/>
            <a:lstStyle/>
            <a:p>
              <a:endParaRPr lang="en-US"/>
            </a:p>
          </p:txBody>
        </p:sp>
        <p:sp>
          <p:nvSpPr>
            <p:cNvPr id="112883" name="Line 243"/>
            <p:cNvSpPr>
              <a:spLocks noChangeShapeType="1"/>
            </p:cNvSpPr>
            <p:nvPr/>
          </p:nvSpPr>
          <p:spPr bwMode="auto">
            <a:xfrm flipV="1">
              <a:off x="1259" y="2306"/>
              <a:ext cx="1" cy="223"/>
            </a:xfrm>
            <a:prstGeom prst="line">
              <a:avLst/>
            </a:prstGeom>
            <a:noFill/>
            <a:ln w="12700">
              <a:solidFill>
                <a:srgbClr val="000000"/>
              </a:solidFill>
              <a:round/>
              <a:headEnd/>
              <a:tailEnd/>
            </a:ln>
          </p:spPr>
          <p:txBody>
            <a:bodyPr/>
            <a:lstStyle/>
            <a:p>
              <a:endParaRPr lang="en-US"/>
            </a:p>
          </p:txBody>
        </p:sp>
        <p:sp>
          <p:nvSpPr>
            <p:cNvPr id="112884" name="Rectangle 244"/>
            <p:cNvSpPr>
              <a:spLocks noChangeArrowheads="1"/>
            </p:cNvSpPr>
            <p:nvPr/>
          </p:nvSpPr>
          <p:spPr bwMode="auto">
            <a:xfrm>
              <a:off x="749" y="3318"/>
              <a:ext cx="200"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Master</a:t>
              </a:r>
              <a:endParaRPr lang="en-US" sz="2400">
                <a:latin typeface="Constantia" pitchFamily="18" charset="0"/>
              </a:endParaRPr>
            </a:p>
          </p:txBody>
        </p:sp>
        <p:sp>
          <p:nvSpPr>
            <p:cNvPr id="112885" name="Rectangle 245"/>
            <p:cNvSpPr>
              <a:spLocks noChangeArrowheads="1"/>
            </p:cNvSpPr>
            <p:nvPr/>
          </p:nvSpPr>
          <p:spPr bwMode="auto">
            <a:xfrm>
              <a:off x="948" y="3318"/>
              <a:ext cx="2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a:t>
              </a:r>
              <a:endParaRPr lang="en-US" sz="2400">
                <a:latin typeface="Constantia" pitchFamily="18" charset="0"/>
              </a:endParaRPr>
            </a:p>
          </p:txBody>
        </p:sp>
        <p:sp>
          <p:nvSpPr>
            <p:cNvPr id="112886" name="Rectangle 246"/>
            <p:cNvSpPr>
              <a:spLocks noChangeArrowheads="1"/>
            </p:cNvSpPr>
            <p:nvPr/>
          </p:nvSpPr>
          <p:spPr bwMode="auto">
            <a:xfrm>
              <a:off x="789" y="2752"/>
              <a:ext cx="184"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Ready</a:t>
              </a:r>
              <a:endParaRPr lang="en-US" sz="2400">
                <a:latin typeface="Constantia" pitchFamily="18" charset="0"/>
              </a:endParaRPr>
            </a:p>
          </p:txBody>
        </p:sp>
        <p:sp>
          <p:nvSpPr>
            <p:cNvPr id="112887" name="Rectangle 247"/>
            <p:cNvSpPr>
              <a:spLocks noChangeArrowheads="1"/>
            </p:cNvSpPr>
            <p:nvPr/>
          </p:nvSpPr>
          <p:spPr bwMode="auto">
            <a:xfrm>
              <a:off x="789" y="2680"/>
              <a:ext cx="92"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Sla</a:t>
              </a:r>
              <a:endParaRPr lang="en-US" sz="2400">
                <a:latin typeface="Constantia" pitchFamily="18" charset="0"/>
              </a:endParaRPr>
            </a:p>
          </p:txBody>
        </p:sp>
        <p:sp>
          <p:nvSpPr>
            <p:cNvPr id="112888" name="Rectangle 248"/>
            <p:cNvSpPr>
              <a:spLocks noChangeArrowheads="1"/>
            </p:cNvSpPr>
            <p:nvPr/>
          </p:nvSpPr>
          <p:spPr bwMode="auto">
            <a:xfrm>
              <a:off x="885" y="2680"/>
              <a:ext cx="3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v</a:t>
              </a:r>
              <a:endParaRPr lang="en-US" sz="2400">
                <a:latin typeface="Constantia" pitchFamily="18" charset="0"/>
              </a:endParaRPr>
            </a:p>
          </p:txBody>
        </p:sp>
        <p:sp>
          <p:nvSpPr>
            <p:cNvPr id="112889" name="Rectangle 249"/>
            <p:cNvSpPr>
              <a:spLocks noChangeArrowheads="1"/>
            </p:cNvSpPr>
            <p:nvPr/>
          </p:nvSpPr>
          <p:spPr bwMode="auto">
            <a:xfrm>
              <a:off x="916" y="2680"/>
              <a:ext cx="56" cy="86"/>
            </a:xfrm>
            <a:prstGeom prst="rect">
              <a:avLst/>
            </a:prstGeom>
            <a:noFill/>
            <a:ln w="9525">
              <a:noFill/>
              <a:miter lim="800000"/>
              <a:headEnd/>
              <a:tailEnd/>
            </a:ln>
          </p:spPr>
          <p:txBody>
            <a:bodyPr wrap="none" lIns="0" tIns="0" rIns="0" bIns="0">
              <a:spAutoFit/>
            </a:bodyPr>
            <a:lstStyle/>
            <a:p>
              <a:r>
                <a:rPr lang="en-US" sz="900">
                  <a:solidFill>
                    <a:srgbClr val="000000"/>
                  </a:solidFill>
                  <a:latin typeface="Nimbus Roman No9 L"/>
                </a:rPr>
                <a:t>e-</a:t>
              </a:r>
              <a:endParaRPr lang="en-US" sz="2400">
                <a:latin typeface="Constantia" pitchFamily="18" charset="0"/>
              </a:endParaRPr>
            </a:p>
          </p:txBody>
        </p:sp>
      </p:grpSp>
      <p:sp>
        <p:nvSpPr>
          <p:cNvPr id="112643" name="Text Box 250"/>
          <p:cNvSpPr txBox="1">
            <a:spLocks noChangeArrowheads="1"/>
          </p:cNvSpPr>
          <p:nvPr/>
        </p:nvSpPr>
        <p:spPr bwMode="auto">
          <a:xfrm>
            <a:off x="4833938" y="1025525"/>
            <a:ext cx="4060825" cy="5310188"/>
          </a:xfrm>
          <a:prstGeom prst="rect">
            <a:avLst/>
          </a:prstGeom>
          <a:noFill/>
          <a:ln w="12700">
            <a:noFill/>
            <a:miter lim="800000"/>
            <a:headEnd/>
            <a:tailEnd/>
          </a:ln>
        </p:spPr>
        <p:txBody>
          <a:bodyPr wrap="none">
            <a:spAutoFit/>
          </a:bodyPr>
          <a:lstStyle/>
          <a:p>
            <a:pPr>
              <a:buFontTx/>
              <a:buChar char="•"/>
            </a:pPr>
            <a:r>
              <a:rPr lang="en-US" i="1">
                <a:latin typeface="Constantia" pitchFamily="18" charset="0"/>
              </a:rPr>
              <a:t>Combined I/O interface circuit. </a:t>
            </a:r>
          </a:p>
          <a:p>
            <a:pPr>
              <a:buFontTx/>
              <a:buChar char="•"/>
            </a:pPr>
            <a:r>
              <a:rPr lang="en-US" i="1">
                <a:latin typeface="Constantia" pitchFamily="18" charset="0"/>
              </a:rPr>
              <a:t>Address bits A2 through A31, that is </a:t>
            </a:r>
          </a:p>
          <a:p>
            <a:r>
              <a:rPr lang="en-US" i="1">
                <a:latin typeface="Constantia" pitchFamily="18" charset="0"/>
              </a:rPr>
              <a:t>30 bits are used to select the overall </a:t>
            </a:r>
          </a:p>
          <a:p>
            <a:r>
              <a:rPr lang="en-US" i="1">
                <a:latin typeface="Constantia" pitchFamily="18" charset="0"/>
              </a:rPr>
              <a:t>interface. </a:t>
            </a:r>
          </a:p>
          <a:p>
            <a:pPr>
              <a:buFontTx/>
              <a:buChar char="•"/>
            </a:pPr>
            <a:r>
              <a:rPr lang="en-US" i="1">
                <a:latin typeface="Constantia" pitchFamily="18" charset="0"/>
              </a:rPr>
              <a:t>Address bits A1 through A0, that is, 2 </a:t>
            </a:r>
          </a:p>
          <a:p>
            <a:r>
              <a:rPr lang="en-US" i="1">
                <a:latin typeface="Constantia" pitchFamily="18" charset="0"/>
              </a:rPr>
              <a:t>bits select one of the three registers, </a:t>
            </a:r>
          </a:p>
          <a:p>
            <a:r>
              <a:rPr lang="en-US" i="1">
                <a:latin typeface="Constantia" pitchFamily="18" charset="0"/>
              </a:rPr>
              <a:t>namely, DATAIN, DATAOUT, and </a:t>
            </a:r>
          </a:p>
          <a:p>
            <a:r>
              <a:rPr lang="en-US" i="1">
                <a:latin typeface="Constantia" pitchFamily="18" charset="0"/>
              </a:rPr>
              <a:t>the status register. </a:t>
            </a:r>
          </a:p>
          <a:p>
            <a:pPr>
              <a:buFontTx/>
              <a:buChar char="•"/>
            </a:pPr>
            <a:r>
              <a:rPr lang="en-US" i="1">
                <a:latin typeface="Constantia" pitchFamily="18" charset="0"/>
              </a:rPr>
              <a:t>Status register contains the flags SIN and</a:t>
            </a:r>
          </a:p>
          <a:p>
            <a:r>
              <a:rPr lang="en-US" i="1">
                <a:latin typeface="Constantia" pitchFamily="18" charset="0"/>
              </a:rPr>
              <a:t>SOUT in bits 0 and 1.</a:t>
            </a:r>
          </a:p>
          <a:p>
            <a:pPr>
              <a:buFontTx/>
              <a:buChar char="•"/>
            </a:pPr>
            <a:r>
              <a:rPr lang="en-US" i="1">
                <a:latin typeface="Constantia" pitchFamily="18" charset="0"/>
              </a:rPr>
              <a:t>Data lines PA0 through PA7 connect the</a:t>
            </a:r>
          </a:p>
          <a:p>
            <a:r>
              <a:rPr lang="en-US" i="1">
                <a:latin typeface="Constantia" pitchFamily="18" charset="0"/>
              </a:rPr>
              <a:t>input device to the DATAIN register.</a:t>
            </a:r>
          </a:p>
          <a:p>
            <a:pPr>
              <a:buFontTx/>
              <a:buChar char="•"/>
            </a:pPr>
            <a:r>
              <a:rPr lang="en-US" i="1">
                <a:latin typeface="Constantia" pitchFamily="18" charset="0"/>
              </a:rPr>
              <a:t>DATAOUT register connects the data </a:t>
            </a:r>
          </a:p>
          <a:p>
            <a:r>
              <a:rPr lang="en-US" i="1">
                <a:latin typeface="Constantia" pitchFamily="18" charset="0"/>
              </a:rPr>
              <a:t>lines on the processor bus to lines PB0</a:t>
            </a:r>
          </a:p>
          <a:p>
            <a:r>
              <a:rPr lang="en-US" i="1">
                <a:latin typeface="Constantia" pitchFamily="18" charset="0"/>
              </a:rPr>
              <a:t>through PB7 which connect to the output</a:t>
            </a:r>
          </a:p>
          <a:p>
            <a:r>
              <a:rPr lang="en-US" i="1">
                <a:latin typeface="Constantia" pitchFamily="18" charset="0"/>
              </a:rPr>
              <a:t>device.</a:t>
            </a:r>
          </a:p>
          <a:p>
            <a:pPr>
              <a:buFontTx/>
              <a:buChar char="•"/>
            </a:pPr>
            <a:r>
              <a:rPr lang="en-US" i="1">
                <a:latin typeface="Constantia" pitchFamily="18" charset="0"/>
              </a:rPr>
              <a:t>Separate input and output data lines for </a:t>
            </a:r>
          </a:p>
          <a:p>
            <a:r>
              <a:rPr lang="en-US" i="1">
                <a:latin typeface="Constantia" pitchFamily="18" charset="0"/>
              </a:rPr>
              <a:t>connection to an I/O device.</a:t>
            </a:r>
          </a:p>
          <a:p>
            <a:r>
              <a:rPr lang="en-US" i="1">
                <a:latin typeface="Constantia" pitchFamily="18" charset="0"/>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reeform 4"/>
          <p:cNvSpPr>
            <a:spLocks/>
          </p:cNvSpPr>
          <p:nvPr/>
        </p:nvSpPr>
        <p:spPr bwMode="auto">
          <a:xfrm>
            <a:off x="1876425" y="733425"/>
            <a:ext cx="28575" cy="28575"/>
          </a:xfrm>
          <a:custGeom>
            <a:avLst/>
            <a:gdLst>
              <a:gd name="T0" fmla="*/ 9 w 18"/>
              <a:gd name="T1" fmla="*/ 9 h 18"/>
              <a:gd name="T2" fmla="*/ 9 w 18"/>
              <a:gd name="T3" fmla="*/ 0 h 18"/>
              <a:gd name="T4" fmla="*/ 0 w 18"/>
              <a:gd name="T5" fmla="*/ 0 h 18"/>
              <a:gd name="T6" fmla="*/ 0 w 18"/>
              <a:gd name="T7" fmla="*/ 9 h 18"/>
              <a:gd name="T8" fmla="*/ 0 w 18"/>
              <a:gd name="T9" fmla="*/ 18 h 18"/>
              <a:gd name="T10" fmla="*/ 9 w 18"/>
              <a:gd name="T11" fmla="*/ 18 h 18"/>
              <a:gd name="T12" fmla="*/ 18 w 18"/>
              <a:gd name="T13" fmla="*/ 18 h 18"/>
              <a:gd name="T14" fmla="*/ 18 w 18"/>
              <a:gd name="T15" fmla="*/ 9 h 18"/>
              <a:gd name="T16" fmla="*/ 18 w 18"/>
              <a:gd name="T17" fmla="*/ 0 h 18"/>
              <a:gd name="T18" fmla="*/ 9 w 18"/>
              <a:gd name="T19" fmla="*/ 0 h 18"/>
              <a:gd name="T20" fmla="*/ 9 w 18"/>
              <a:gd name="T21" fmla="*/ 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9" y="0"/>
                </a:lnTo>
                <a:lnTo>
                  <a:pt x="0" y="0"/>
                </a:lnTo>
                <a:lnTo>
                  <a:pt x="0" y="9"/>
                </a:lnTo>
                <a:lnTo>
                  <a:pt x="0" y="18"/>
                </a:lnTo>
                <a:lnTo>
                  <a:pt x="9" y="18"/>
                </a:lnTo>
                <a:lnTo>
                  <a:pt x="18" y="18"/>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666" name="Freeform 5"/>
          <p:cNvSpPr>
            <a:spLocks/>
          </p:cNvSpPr>
          <p:nvPr/>
        </p:nvSpPr>
        <p:spPr bwMode="auto">
          <a:xfrm>
            <a:off x="1890713" y="747713"/>
            <a:ext cx="14287"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667" name="Freeform 6"/>
          <p:cNvSpPr>
            <a:spLocks/>
          </p:cNvSpPr>
          <p:nvPr/>
        </p:nvSpPr>
        <p:spPr bwMode="auto">
          <a:xfrm>
            <a:off x="1876425" y="836613"/>
            <a:ext cx="28575" cy="30162"/>
          </a:xfrm>
          <a:custGeom>
            <a:avLst/>
            <a:gdLst>
              <a:gd name="T0" fmla="*/ 9 w 18"/>
              <a:gd name="T1" fmla="*/ 10 h 19"/>
              <a:gd name="T2" fmla="*/ 9 w 18"/>
              <a:gd name="T3" fmla="*/ 0 h 19"/>
              <a:gd name="T4" fmla="*/ 0 w 18"/>
              <a:gd name="T5" fmla="*/ 0 h 19"/>
              <a:gd name="T6" fmla="*/ 0 w 18"/>
              <a:gd name="T7" fmla="*/ 10 h 19"/>
              <a:gd name="T8" fmla="*/ 0 w 18"/>
              <a:gd name="T9" fmla="*/ 19 h 19"/>
              <a:gd name="T10" fmla="*/ 9 w 18"/>
              <a:gd name="T11" fmla="*/ 19 h 19"/>
              <a:gd name="T12" fmla="*/ 18 w 18"/>
              <a:gd name="T13" fmla="*/ 19 h 19"/>
              <a:gd name="T14" fmla="*/ 18 w 18"/>
              <a:gd name="T15" fmla="*/ 10 h 19"/>
              <a:gd name="T16" fmla="*/ 18 w 18"/>
              <a:gd name="T17" fmla="*/ 0 h 19"/>
              <a:gd name="T18" fmla="*/ 9 w 18"/>
              <a:gd name="T19" fmla="*/ 0 h 19"/>
              <a:gd name="T20" fmla="*/ 9 w 18"/>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9" y="0"/>
                </a:lnTo>
                <a:lnTo>
                  <a:pt x="0" y="0"/>
                </a:lnTo>
                <a:lnTo>
                  <a:pt x="0" y="10"/>
                </a:lnTo>
                <a:lnTo>
                  <a:pt x="0" y="19"/>
                </a:lnTo>
                <a:lnTo>
                  <a:pt x="9" y="19"/>
                </a:lnTo>
                <a:lnTo>
                  <a:pt x="18" y="19"/>
                </a:lnTo>
                <a:lnTo>
                  <a:pt x="18" y="10"/>
                </a:lnTo>
                <a:lnTo>
                  <a:pt x="18"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668" name="Freeform 7"/>
          <p:cNvSpPr>
            <a:spLocks/>
          </p:cNvSpPr>
          <p:nvPr/>
        </p:nvSpPr>
        <p:spPr bwMode="auto">
          <a:xfrm>
            <a:off x="1876425" y="852488"/>
            <a:ext cx="14288"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669" name="Freeform 8"/>
          <p:cNvSpPr>
            <a:spLocks/>
          </p:cNvSpPr>
          <p:nvPr/>
        </p:nvSpPr>
        <p:spPr bwMode="auto">
          <a:xfrm>
            <a:off x="1876425" y="941388"/>
            <a:ext cx="28575" cy="30162"/>
          </a:xfrm>
          <a:custGeom>
            <a:avLst/>
            <a:gdLst>
              <a:gd name="T0" fmla="*/ 9 w 18"/>
              <a:gd name="T1" fmla="*/ 10 h 19"/>
              <a:gd name="T2" fmla="*/ 9 w 18"/>
              <a:gd name="T3" fmla="*/ 0 h 19"/>
              <a:gd name="T4" fmla="*/ 0 w 18"/>
              <a:gd name="T5" fmla="*/ 0 h 19"/>
              <a:gd name="T6" fmla="*/ 0 w 18"/>
              <a:gd name="T7" fmla="*/ 10 h 19"/>
              <a:gd name="T8" fmla="*/ 0 w 18"/>
              <a:gd name="T9" fmla="*/ 19 h 19"/>
              <a:gd name="T10" fmla="*/ 9 w 18"/>
              <a:gd name="T11" fmla="*/ 19 h 19"/>
              <a:gd name="T12" fmla="*/ 18 w 18"/>
              <a:gd name="T13" fmla="*/ 19 h 19"/>
              <a:gd name="T14" fmla="*/ 18 w 18"/>
              <a:gd name="T15" fmla="*/ 10 h 19"/>
              <a:gd name="T16" fmla="*/ 18 w 18"/>
              <a:gd name="T17" fmla="*/ 0 h 19"/>
              <a:gd name="T18" fmla="*/ 9 w 18"/>
              <a:gd name="T19" fmla="*/ 0 h 19"/>
              <a:gd name="T20" fmla="*/ 9 w 18"/>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9" y="0"/>
                </a:lnTo>
                <a:lnTo>
                  <a:pt x="0" y="0"/>
                </a:lnTo>
                <a:lnTo>
                  <a:pt x="0" y="10"/>
                </a:lnTo>
                <a:lnTo>
                  <a:pt x="0" y="19"/>
                </a:lnTo>
                <a:lnTo>
                  <a:pt x="9" y="19"/>
                </a:lnTo>
                <a:lnTo>
                  <a:pt x="18" y="19"/>
                </a:lnTo>
                <a:lnTo>
                  <a:pt x="18" y="10"/>
                </a:lnTo>
                <a:lnTo>
                  <a:pt x="18"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670" name="Freeform 9"/>
          <p:cNvSpPr>
            <a:spLocks/>
          </p:cNvSpPr>
          <p:nvPr/>
        </p:nvSpPr>
        <p:spPr bwMode="auto">
          <a:xfrm>
            <a:off x="1890713" y="957263"/>
            <a:ext cx="14287"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671" name="Rectangle 10"/>
          <p:cNvSpPr>
            <a:spLocks noChangeArrowheads="1"/>
          </p:cNvSpPr>
          <p:nvPr/>
        </p:nvSpPr>
        <p:spPr bwMode="auto">
          <a:xfrm>
            <a:off x="1606550" y="238125"/>
            <a:ext cx="554038" cy="1108075"/>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672" name="Freeform 11"/>
          <p:cNvSpPr>
            <a:spLocks/>
          </p:cNvSpPr>
          <p:nvPr/>
        </p:nvSpPr>
        <p:spPr bwMode="auto">
          <a:xfrm>
            <a:off x="1785938" y="314325"/>
            <a:ext cx="165100" cy="209550"/>
          </a:xfrm>
          <a:custGeom>
            <a:avLst/>
            <a:gdLst>
              <a:gd name="T0" fmla="*/ 0 w 11"/>
              <a:gd name="T1" fmla="*/ 7 h 14"/>
              <a:gd name="T2" fmla="*/ 11 w 11"/>
              <a:gd name="T3" fmla="*/ 14 h 14"/>
              <a:gd name="T4" fmla="*/ 11 w 11"/>
              <a:gd name="T5" fmla="*/ 0 h 14"/>
              <a:gd name="T6" fmla="*/ 0 w 11"/>
              <a:gd name="T7" fmla="*/ 7 h 14"/>
              <a:gd name="T8" fmla="*/ 0 60000 65536"/>
              <a:gd name="T9" fmla="*/ 0 60000 65536"/>
              <a:gd name="T10" fmla="*/ 0 60000 65536"/>
              <a:gd name="T11" fmla="*/ 0 60000 65536"/>
              <a:gd name="T12" fmla="*/ 0 w 11"/>
              <a:gd name="T13" fmla="*/ 0 h 14"/>
              <a:gd name="T14" fmla="*/ 11 w 11"/>
              <a:gd name="T15" fmla="*/ 14 h 14"/>
            </a:gdLst>
            <a:ahLst/>
            <a:cxnLst>
              <a:cxn ang="T8">
                <a:pos x="T0" y="T1"/>
              </a:cxn>
              <a:cxn ang="T9">
                <a:pos x="T2" y="T3"/>
              </a:cxn>
              <a:cxn ang="T10">
                <a:pos x="T4" y="T5"/>
              </a:cxn>
              <a:cxn ang="T11">
                <a:pos x="T6" y="T7"/>
              </a:cxn>
            </a:cxnLst>
            <a:rect l="T12" t="T13" r="T14" b="T15"/>
            <a:pathLst>
              <a:path w="11" h="14">
                <a:moveTo>
                  <a:pt x="0" y="7"/>
                </a:moveTo>
                <a:lnTo>
                  <a:pt x="11" y="14"/>
                </a:lnTo>
                <a:lnTo>
                  <a:pt x="11" y="0"/>
                </a:lnTo>
                <a:lnTo>
                  <a:pt x="0" y="7"/>
                </a:lnTo>
              </a:path>
            </a:pathLst>
          </a:custGeom>
          <a:noFill/>
          <a:ln w="14288">
            <a:solidFill>
              <a:srgbClr val="000000"/>
            </a:solidFill>
            <a:prstDash val="solid"/>
            <a:round/>
            <a:headEnd/>
            <a:tailEnd/>
          </a:ln>
        </p:spPr>
        <p:txBody>
          <a:bodyPr/>
          <a:lstStyle/>
          <a:p>
            <a:endParaRPr lang="en-US"/>
          </a:p>
        </p:txBody>
      </p:sp>
      <p:sp>
        <p:nvSpPr>
          <p:cNvPr id="113673" name="Line 12"/>
          <p:cNvSpPr>
            <a:spLocks noChangeShapeType="1"/>
          </p:cNvSpPr>
          <p:nvPr/>
        </p:nvSpPr>
        <p:spPr bwMode="auto">
          <a:xfrm flipV="1">
            <a:off x="1890713" y="477838"/>
            <a:ext cx="1587" cy="134937"/>
          </a:xfrm>
          <a:prstGeom prst="line">
            <a:avLst/>
          </a:prstGeom>
          <a:noFill/>
          <a:ln w="14288">
            <a:solidFill>
              <a:srgbClr val="000000"/>
            </a:solidFill>
            <a:round/>
            <a:headEnd/>
            <a:tailEnd/>
          </a:ln>
        </p:spPr>
        <p:txBody>
          <a:bodyPr/>
          <a:lstStyle/>
          <a:p>
            <a:endParaRPr lang="en-US"/>
          </a:p>
        </p:txBody>
      </p:sp>
      <p:sp>
        <p:nvSpPr>
          <p:cNvPr id="113674" name="Freeform 13"/>
          <p:cNvSpPr>
            <a:spLocks/>
          </p:cNvSpPr>
          <p:nvPr/>
        </p:nvSpPr>
        <p:spPr bwMode="auto">
          <a:xfrm>
            <a:off x="1785938" y="1062038"/>
            <a:ext cx="165100" cy="209550"/>
          </a:xfrm>
          <a:custGeom>
            <a:avLst/>
            <a:gdLst>
              <a:gd name="T0" fmla="*/ 0 w 11"/>
              <a:gd name="T1" fmla="*/ 7 h 14"/>
              <a:gd name="T2" fmla="*/ 11 w 11"/>
              <a:gd name="T3" fmla="*/ 14 h 14"/>
              <a:gd name="T4" fmla="*/ 11 w 11"/>
              <a:gd name="T5" fmla="*/ 0 h 14"/>
              <a:gd name="T6" fmla="*/ 0 w 11"/>
              <a:gd name="T7" fmla="*/ 7 h 14"/>
              <a:gd name="T8" fmla="*/ 0 60000 65536"/>
              <a:gd name="T9" fmla="*/ 0 60000 65536"/>
              <a:gd name="T10" fmla="*/ 0 60000 65536"/>
              <a:gd name="T11" fmla="*/ 0 60000 65536"/>
              <a:gd name="T12" fmla="*/ 0 w 11"/>
              <a:gd name="T13" fmla="*/ 0 h 14"/>
              <a:gd name="T14" fmla="*/ 11 w 11"/>
              <a:gd name="T15" fmla="*/ 14 h 14"/>
            </a:gdLst>
            <a:ahLst/>
            <a:cxnLst>
              <a:cxn ang="T8">
                <a:pos x="T0" y="T1"/>
              </a:cxn>
              <a:cxn ang="T9">
                <a:pos x="T2" y="T3"/>
              </a:cxn>
              <a:cxn ang="T10">
                <a:pos x="T4" y="T5"/>
              </a:cxn>
              <a:cxn ang="T11">
                <a:pos x="T6" y="T7"/>
              </a:cxn>
            </a:cxnLst>
            <a:rect l="T12" t="T13" r="T14" b="T15"/>
            <a:pathLst>
              <a:path w="11" h="14">
                <a:moveTo>
                  <a:pt x="0" y="7"/>
                </a:moveTo>
                <a:lnTo>
                  <a:pt x="11" y="14"/>
                </a:lnTo>
                <a:lnTo>
                  <a:pt x="11" y="0"/>
                </a:lnTo>
                <a:lnTo>
                  <a:pt x="0" y="7"/>
                </a:lnTo>
              </a:path>
            </a:pathLst>
          </a:custGeom>
          <a:noFill/>
          <a:ln w="14288">
            <a:solidFill>
              <a:srgbClr val="000000"/>
            </a:solidFill>
            <a:prstDash val="solid"/>
            <a:round/>
            <a:headEnd/>
            <a:tailEnd/>
          </a:ln>
        </p:spPr>
        <p:txBody>
          <a:bodyPr/>
          <a:lstStyle/>
          <a:p>
            <a:endParaRPr lang="en-US"/>
          </a:p>
        </p:txBody>
      </p:sp>
      <p:sp>
        <p:nvSpPr>
          <p:cNvPr id="113675" name="Line 14"/>
          <p:cNvSpPr>
            <a:spLocks noChangeShapeType="1"/>
          </p:cNvSpPr>
          <p:nvPr/>
        </p:nvSpPr>
        <p:spPr bwMode="auto">
          <a:xfrm flipV="1">
            <a:off x="1890713" y="1241425"/>
            <a:ext cx="1587" cy="165100"/>
          </a:xfrm>
          <a:prstGeom prst="line">
            <a:avLst/>
          </a:prstGeom>
          <a:noFill/>
          <a:ln w="14288">
            <a:solidFill>
              <a:srgbClr val="000000"/>
            </a:solidFill>
            <a:round/>
            <a:headEnd/>
            <a:tailEnd/>
          </a:ln>
        </p:spPr>
        <p:txBody>
          <a:bodyPr/>
          <a:lstStyle/>
          <a:p>
            <a:endParaRPr lang="en-US"/>
          </a:p>
        </p:txBody>
      </p:sp>
      <p:sp>
        <p:nvSpPr>
          <p:cNvPr id="113676" name="Rectangle 15"/>
          <p:cNvSpPr>
            <a:spLocks noChangeArrowheads="1"/>
          </p:cNvSpPr>
          <p:nvPr/>
        </p:nvSpPr>
        <p:spPr bwMode="auto">
          <a:xfrm>
            <a:off x="1606550" y="1616075"/>
            <a:ext cx="703263" cy="1106488"/>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677" name="Rectangle 16"/>
          <p:cNvSpPr>
            <a:spLocks noChangeArrowheads="1"/>
          </p:cNvSpPr>
          <p:nvPr/>
        </p:nvSpPr>
        <p:spPr bwMode="auto">
          <a:xfrm>
            <a:off x="3267075" y="1616075"/>
            <a:ext cx="538163" cy="1106488"/>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678" name="Freeform 17"/>
          <p:cNvSpPr>
            <a:spLocks/>
          </p:cNvSpPr>
          <p:nvPr/>
        </p:nvSpPr>
        <p:spPr bwMode="auto">
          <a:xfrm>
            <a:off x="3462338" y="1690688"/>
            <a:ext cx="179387" cy="193675"/>
          </a:xfrm>
          <a:custGeom>
            <a:avLst/>
            <a:gdLst>
              <a:gd name="T0" fmla="*/ 12 w 12"/>
              <a:gd name="T1" fmla="*/ 7 h 13"/>
              <a:gd name="T2" fmla="*/ 0 w 12"/>
              <a:gd name="T3" fmla="*/ 13 h 13"/>
              <a:gd name="T4" fmla="*/ 0 w 12"/>
              <a:gd name="T5" fmla="*/ 0 h 13"/>
              <a:gd name="T6" fmla="*/ 12 w 12"/>
              <a:gd name="T7" fmla="*/ 7 h 13"/>
              <a:gd name="T8" fmla="*/ 0 60000 65536"/>
              <a:gd name="T9" fmla="*/ 0 60000 65536"/>
              <a:gd name="T10" fmla="*/ 0 60000 65536"/>
              <a:gd name="T11" fmla="*/ 0 60000 65536"/>
              <a:gd name="T12" fmla="*/ 0 w 12"/>
              <a:gd name="T13" fmla="*/ 0 h 13"/>
              <a:gd name="T14" fmla="*/ 12 w 12"/>
              <a:gd name="T15" fmla="*/ 13 h 13"/>
            </a:gdLst>
            <a:ahLst/>
            <a:cxnLst>
              <a:cxn ang="T8">
                <a:pos x="T0" y="T1"/>
              </a:cxn>
              <a:cxn ang="T9">
                <a:pos x="T2" y="T3"/>
              </a:cxn>
              <a:cxn ang="T10">
                <a:pos x="T4" y="T5"/>
              </a:cxn>
              <a:cxn ang="T11">
                <a:pos x="T6" y="T7"/>
              </a:cxn>
            </a:cxnLst>
            <a:rect l="T12" t="T13" r="T14" b="T15"/>
            <a:pathLst>
              <a:path w="12" h="13">
                <a:moveTo>
                  <a:pt x="12" y="7"/>
                </a:moveTo>
                <a:lnTo>
                  <a:pt x="0" y="13"/>
                </a:lnTo>
                <a:lnTo>
                  <a:pt x="0" y="0"/>
                </a:lnTo>
                <a:lnTo>
                  <a:pt x="12" y="7"/>
                </a:lnTo>
              </a:path>
            </a:pathLst>
          </a:custGeom>
          <a:noFill/>
          <a:ln w="14288">
            <a:solidFill>
              <a:srgbClr val="000000"/>
            </a:solidFill>
            <a:prstDash val="solid"/>
            <a:round/>
            <a:headEnd/>
            <a:tailEnd/>
          </a:ln>
        </p:spPr>
        <p:txBody>
          <a:bodyPr/>
          <a:lstStyle/>
          <a:p>
            <a:endParaRPr lang="en-US"/>
          </a:p>
        </p:txBody>
      </p:sp>
      <p:sp>
        <p:nvSpPr>
          <p:cNvPr id="113679" name="Line 18"/>
          <p:cNvSpPr>
            <a:spLocks noChangeShapeType="1"/>
          </p:cNvSpPr>
          <p:nvPr/>
        </p:nvSpPr>
        <p:spPr bwMode="auto">
          <a:xfrm flipV="1">
            <a:off x="3536950" y="1855788"/>
            <a:ext cx="1588" cy="179387"/>
          </a:xfrm>
          <a:prstGeom prst="line">
            <a:avLst/>
          </a:prstGeom>
          <a:noFill/>
          <a:ln w="14288">
            <a:solidFill>
              <a:srgbClr val="000000"/>
            </a:solidFill>
            <a:round/>
            <a:headEnd/>
            <a:tailEnd/>
          </a:ln>
        </p:spPr>
        <p:txBody>
          <a:bodyPr/>
          <a:lstStyle/>
          <a:p>
            <a:endParaRPr lang="en-US"/>
          </a:p>
        </p:txBody>
      </p:sp>
      <p:sp>
        <p:nvSpPr>
          <p:cNvPr id="113680" name="Freeform 19"/>
          <p:cNvSpPr>
            <a:spLocks/>
          </p:cNvSpPr>
          <p:nvPr/>
        </p:nvSpPr>
        <p:spPr bwMode="auto">
          <a:xfrm>
            <a:off x="3462338" y="2438400"/>
            <a:ext cx="179387" cy="209550"/>
          </a:xfrm>
          <a:custGeom>
            <a:avLst/>
            <a:gdLst>
              <a:gd name="T0" fmla="*/ 12 w 12"/>
              <a:gd name="T1" fmla="*/ 7 h 14"/>
              <a:gd name="T2" fmla="*/ 0 w 12"/>
              <a:gd name="T3" fmla="*/ 14 h 14"/>
              <a:gd name="T4" fmla="*/ 0 w 12"/>
              <a:gd name="T5" fmla="*/ 0 h 14"/>
              <a:gd name="T6" fmla="*/ 12 w 12"/>
              <a:gd name="T7" fmla="*/ 7 h 14"/>
              <a:gd name="T8" fmla="*/ 0 60000 65536"/>
              <a:gd name="T9" fmla="*/ 0 60000 65536"/>
              <a:gd name="T10" fmla="*/ 0 60000 65536"/>
              <a:gd name="T11" fmla="*/ 0 60000 65536"/>
              <a:gd name="T12" fmla="*/ 0 w 12"/>
              <a:gd name="T13" fmla="*/ 0 h 14"/>
              <a:gd name="T14" fmla="*/ 12 w 12"/>
              <a:gd name="T15" fmla="*/ 14 h 14"/>
            </a:gdLst>
            <a:ahLst/>
            <a:cxnLst>
              <a:cxn ang="T8">
                <a:pos x="T0" y="T1"/>
              </a:cxn>
              <a:cxn ang="T9">
                <a:pos x="T2" y="T3"/>
              </a:cxn>
              <a:cxn ang="T10">
                <a:pos x="T4" y="T5"/>
              </a:cxn>
              <a:cxn ang="T11">
                <a:pos x="T6" y="T7"/>
              </a:cxn>
            </a:cxnLst>
            <a:rect l="T12" t="T13" r="T14" b="T15"/>
            <a:pathLst>
              <a:path w="12" h="14">
                <a:moveTo>
                  <a:pt x="12" y="7"/>
                </a:moveTo>
                <a:lnTo>
                  <a:pt x="0" y="14"/>
                </a:lnTo>
                <a:lnTo>
                  <a:pt x="0" y="0"/>
                </a:lnTo>
                <a:lnTo>
                  <a:pt x="12" y="7"/>
                </a:lnTo>
              </a:path>
            </a:pathLst>
          </a:custGeom>
          <a:noFill/>
          <a:ln w="14288">
            <a:solidFill>
              <a:srgbClr val="000000"/>
            </a:solidFill>
            <a:prstDash val="solid"/>
            <a:round/>
            <a:headEnd/>
            <a:tailEnd/>
          </a:ln>
        </p:spPr>
        <p:txBody>
          <a:bodyPr/>
          <a:lstStyle/>
          <a:p>
            <a:endParaRPr lang="en-US"/>
          </a:p>
        </p:txBody>
      </p:sp>
      <p:sp>
        <p:nvSpPr>
          <p:cNvPr id="113681" name="Line 20"/>
          <p:cNvSpPr>
            <a:spLocks noChangeShapeType="1"/>
          </p:cNvSpPr>
          <p:nvPr/>
        </p:nvSpPr>
        <p:spPr bwMode="auto">
          <a:xfrm flipV="1">
            <a:off x="3536950" y="2617788"/>
            <a:ext cx="1588" cy="165100"/>
          </a:xfrm>
          <a:prstGeom prst="line">
            <a:avLst/>
          </a:prstGeom>
          <a:noFill/>
          <a:ln w="14288">
            <a:solidFill>
              <a:srgbClr val="000000"/>
            </a:solidFill>
            <a:round/>
            <a:headEnd/>
            <a:tailEnd/>
          </a:ln>
        </p:spPr>
        <p:txBody>
          <a:bodyPr/>
          <a:lstStyle/>
          <a:p>
            <a:endParaRPr lang="en-US"/>
          </a:p>
        </p:txBody>
      </p:sp>
      <p:sp>
        <p:nvSpPr>
          <p:cNvPr id="113682" name="Rectangle 21"/>
          <p:cNvSpPr>
            <a:spLocks noChangeArrowheads="1"/>
          </p:cNvSpPr>
          <p:nvPr/>
        </p:nvSpPr>
        <p:spPr bwMode="auto">
          <a:xfrm>
            <a:off x="1471613" y="4368800"/>
            <a:ext cx="1108075" cy="1392238"/>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683" name="Rectangle 22"/>
          <p:cNvSpPr>
            <a:spLocks noChangeArrowheads="1"/>
          </p:cNvSpPr>
          <p:nvPr/>
        </p:nvSpPr>
        <p:spPr bwMode="auto">
          <a:xfrm>
            <a:off x="3267075" y="4652963"/>
            <a:ext cx="823913" cy="823912"/>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684" name="Line 23"/>
          <p:cNvSpPr>
            <a:spLocks noChangeShapeType="1"/>
          </p:cNvSpPr>
          <p:nvPr/>
        </p:nvSpPr>
        <p:spPr bwMode="auto">
          <a:xfrm>
            <a:off x="917575" y="419100"/>
            <a:ext cx="868363" cy="1588"/>
          </a:xfrm>
          <a:prstGeom prst="line">
            <a:avLst/>
          </a:prstGeom>
          <a:noFill/>
          <a:ln w="14288">
            <a:solidFill>
              <a:srgbClr val="000000"/>
            </a:solidFill>
            <a:round/>
            <a:headEnd/>
            <a:tailEnd/>
          </a:ln>
        </p:spPr>
        <p:txBody>
          <a:bodyPr/>
          <a:lstStyle/>
          <a:p>
            <a:endParaRPr lang="en-US"/>
          </a:p>
        </p:txBody>
      </p:sp>
      <p:sp>
        <p:nvSpPr>
          <p:cNvPr id="113685" name="Line 24"/>
          <p:cNvSpPr>
            <a:spLocks noChangeShapeType="1"/>
          </p:cNvSpPr>
          <p:nvPr/>
        </p:nvSpPr>
        <p:spPr bwMode="auto">
          <a:xfrm>
            <a:off x="917575" y="1166813"/>
            <a:ext cx="868363" cy="1587"/>
          </a:xfrm>
          <a:prstGeom prst="line">
            <a:avLst/>
          </a:prstGeom>
          <a:noFill/>
          <a:ln w="14288">
            <a:solidFill>
              <a:srgbClr val="000000"/>
            </a:solidFill>
            <a:round/>
            <a:headEnd/>
            <a:tailEnd/>
          </a:ln>
        </p:spPr>
        <p:txBody>
          <a:bodyPr/>
          <a:lstStyle/>
          <a:p>
            <a:endParaRPr lang="en-US"/>
          </a:p>
        </p:txBody>
      </p:sp>
      <p:sp>
        <p:nvSpPr>
          <p:cNvPr id="113686" name="Freeform 25"/>
          <p:cNvSpPr>
            <a:spLocks/>
          </p:cNvSpPr>
          <p:nvPr/>
        </p:nvSpPr>
        <p:spPr bwMode="auto">
          <a:xfrm>
            <a:off x="1501775" y="3141663"/>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687" name="Freeform 26"/>
          <p:cNvSpPr>
            <a:spLocks/>
          </p:cNvSpPr>
          <p:nvPr/>
        </p:nvSpPr>
        <p:spPr bwMode="auto">
          <a:xfrm>
            <a:off x="1501775" y="3141663"/>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688" name="Freeform 27"/>
          <p:cNvSpPr>
            <a:spLocks/>
          </p:cNvSpPr>
          <p:nvPr/>
        </p:nvSpPr>
        <p:spPr bwMode="auto">
          <a:xfrm>
            <a:off x="1411288" y="419100"/>
            <a:ext cx="90487" cy="2752725"/>
          </a:xfrm>
          <a:custGeom>
            <a:avLst/>
            <a:gdLst>
              <a:gd name="T0" fmla="*/ 6 w 6"/>
              <a:gd name="T1" fmla="*/ 184 h 184"/>
              <a:gd name="T2" fmla="*/ 0 w 6"/>
              <a:gd name="T3" fmla="*/ 184 h 184"/>
              <a:gd name="T4" fmla="*/ 0 w 6"/>
              <a:gd name="T5" fmla="*/ 0 h 184"/>
              <a:gd name="T6" fmla="*/ 0 60000 65536"/>
              <a:gd name="T7" fmla="*/ 0 60000 65536"/>
              <a:gd name="T8" fmla="*/ 0 60000 65536"/>
              <a:gd name="T9" fmla="*/ 0 w 6"/>
              <a:gd name="T10" fmla="*/ 0 h 184"/>
              <a:gd name="T11" fmla="*/ 6 w 6"/>
              <a:gd name="T12" fmla="*/ 184 h 184"/>
            </a:gdLst>
            <a:ahLst/>
            <a:cxnLst>
              <a:cxn ang="T6">
                <a:pos x="T0" y="T1"/>
              </a:cxn>
              <a:cxn ang="T7">
                <a:pos x="T2" y="T3"/>
              </a:cxn>
              <a:cxn ang="T8">
                <a:pos x="T4" y="T5"/>
              </a:cxn>
            </a:cxnLst>
            <a:rect l="T9" t="T10" r="T11" b="T12"/>
            <a:pathLst>
              <a:path w="6" h="184">
                <a:moveTo>
                  <a:pt x="6" y="184"/>
                </a:moveTo>
                <a:lnTo>
                  <a:pt x="0" y="184"/>
                </a:lnTo>
                <a:lnTo>
                  <a:pt x="0" y="0"/>
                </a:lnTo>
              </a:path>
            </a:pathLst>
          </a:custGeom>
          <a:noFill/>
          <a:ln w="14288">
            <a:solidFill>
              <a:srgbClr val="000000"/>
            </a:solidFill>
            <a:prstDash val="solid"/>
            <a:round/>
            <a:headEnd/>
            <a:tailEnd/>
          </a:ln>
        </p:spPr>
        <p:txBody>
          <a:bodyPr/>
          <a:lstStyle/>
          <a:p>
            <a:endParaRPr lang="en-US"/>
          </a:p>
        </p:txBody>
      </p:sp>
      <p:sp>
        <p:nvSpPr>
          <p:cNvPr id="113689" name="Freeform 28"/>
          <p:cNvSpPr>
            <a:spLocks/>
          </p:cNvSpPr>
          <p:nvPr/>
        </p:nvSpPr>
        <p:spPr bwMode="auto">
          <a:xfrm>
            <a:off x="1501775" y="3890963"/>
            <a:ext cx="88900" cy="4445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p:spPr>
        <p:txBody>
          <a:bodyPr/>
          <a:lstStyle/>
          <a:p>
            <a:endParaRPr lang="en-US"/>
          </a:p>
        </p:txBody>
      </p:sp>
      <p:sp>
        <p:nvSpPr>
          <p:cNvPr id="113690" name="Freeform 29"/>
          <p:cNvSpPr>
            <a:spLocks/>
          </p:cNvSpPr>
          <p:nvPr/>
        </p:nvSpPr>
        <p:spPr bwMode="auto">
          <a:xfrm>
            <a:off x="1501775" y="3890963"/>
            <a:ext cx="88900" cy="44450"/>
          </a:xfrm>
          <a:custGeom>
            <a:avLst/>
            <a:gdLst>
              <a:gd name="T0" fmla="*/ 0 w 56"/>
              <a:gd name="T1" fmla="*/ 28 h 28"/>
              <a:gd name="T2" fmla="*/ 56 w 56"/>
              <a:gd name="T3" fmla="*/ 9 h 28"/>
              <a:gd name="T4" fmla="*/ 0 w 56"/>
              <a:gd name="T5" fmla="*/ 0 h 28"/>
              <a:gd name="T6" fmla="*/ 0 w 56"/>
              <a:gd name="T7" fmla="*/ 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9"/>
                </a:lnTo>
                <a:lnTo>
                  <a:pt x="0" y="0"/>
                </a:lnTo>
                <a:lnTo>
                  <a:pt x="0" y="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691" name="Freeform 30"/>
          <p:cNvSpPr>
            <a:spLocks/>
          </p:cNvSpPr>
          <p:nvPr/>
        </p:nvSpPr>
        <p:spPr bwMode="auto">
          <a:xfrm>
            <a:off x="1127125" y="1166813"/>
            <a:ext cx="374650" cy="2738437"/>
          </a:xfrm>
          <a:custGeom>
            <a:avLst/>
            <a:gdLst>
              <a:gd name="T0" fmla="*/ 25 w 25"/>
              <a:gd name="T1" fmla="*/ 183 h 183"/>
              <a:gd name="T2" fmla="*/ 0 w 25"/>
              <a:gd name="T3" fmla="*/ 183 h 183"/>
              <a:gd name="T4" fmla="*/ 0 w 25"/>
              <a:gd name="T5" fmla="*/ 0 h 183"/>
              <a:gd name="T6" fmla="*/ 0 60000 65536"/>
              <a:gd name="T7" fmla="*/ 0 60000 65536"/>
              <a:gd name="T8" fmla="*/ 0 60000 65536"/>
              <a:gd name="T9" fmla="*/ 0 w 25"/>
              <a:gd name="T10" fmla="*/ 0 h 183"/>
              <a:gd name="T11" fmla="*/ 25 w 25"/>
              <a:gd name="T12" fmla="*/ 183 h 183"/>
            </a:gdLst>
            <a:ahLst/>
            <a:cxnLst>
              <a:cxn ang="T6">
                <a:pos x="T0" y="T1"/>
              </a:cxn>
              <a:cxn ang="T7">
                <a:pos x="T2" y="T3"/>
              </a:cxn>
              <a:cxn ang="T8">
                <a:pos x="T4" y="T5"/>
              </a:cxn>
            </a:cxnLst>
            <a:rect l="T9" t="T10" r="T11" b="T12"/>
            <a:pathLst>
              <a:path w="25" h="183">
                <a:moveTo>
                  <a:pt x="25" y="183"/>
                </a:moveTo>
                <a:lnTo>
                  <a:pt x="0" y="183"/>
                </a:lnTo>
                <a:lnTo>
                  <a:pt x="0" y="0"/>
                </a:lnTo>
              </a:path>
            </a:pathLst>
          </a:custGeom>
          <a:noFill/>
          <a:ln w="14288">
            <a:solidFill>
              <a:srgbClr val="000000"/>
            </a:solidFill>
            <a:prstDash val="solid"/>
            <a:round/>
            <a:headEnd/>
            <a:tailEnd/>
          </a:ln>
        </p:spPr>
        <p:txBody>
          <a:bodyPr/>
          <a:lstStyle/>
          <a:p>
            <a:endParaRPr lang="en-US"/>
          </a:p>
        </p:txBody>
      </p:sp>
      <p:sp>
        <p:nvSpPr>
          <p:cNvPr id="113692" name="Freeform 31"/>
          <p:cNvSpPr>
            <a:spLocks/>
          </p:cNvSpPr>
          <p:nvPr/>
        </p:nvSpPr>
        <p:spPr bwMode="auto">
          <a:xfrm>
            <a:off x="1501775" y="1765300"/>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693" name="Freeform 32"/>
          <p:cNvSpPr>
            <a:spLocks/>
          </p:cNvSpPr>
          <p:nvPr/>
        </p:nvSpPr>
        <p:spPr bwMode="auto">
          <a:xfrm>
            <a:off x="1501775" y="1765300"/>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694" name="Line 33"/>
          <p:cNvSpPr>
            <a:spLocks noChangeShapeType="1"/>
          </p:cNvSpPr>
          <p:nvPr/>
        </p:nvSpPr>
        <p:spPr bwMode="auto">
          <a:xfrm flipH="1">
            <a:off x="1411288" y="1795463"/>
            <a:ext cx="90487" cy="1587"/>
          </a:xfrm>
          <a:prstGeom prst="line">
            <a:avLst/>
          </a:prstGeom>
          <a:noFill/>
          <a:ln w="14288">
            <a:solidFill>
              <a:srgbClr val="000000"/>
            </a:solidFill>
            <a:round/>
            <a:headEnd/>
            <a:tailEnd/>
          </a:ln>
        </p:spPr>
        <p:txBody>
          <a:bodyPr/>
          <a:lstStyle/>
          <a:p>
            <a:endParaRPr lang="en-US"/>
          </a:p>
        </p:txBody>
      </p:sp>
      <p:sp>
        <p:nvSpPr>
          <p:cNvPr id="113695" name="Freeform 34"/>
          <p:cNvSpPr>
            <a:spLocks/>
          </p:cNvSpPr>
          <p:nvPr/>
        </p:nvSpPr>
        <p:spPr bwMode="auto">
          <a:xfrm>
            <a:off x="1501775" y="2528888"/>
            <a:ext cx="88900" cy="30162"/>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p:spPr>
        <p:txBody>
          <a:bodyPr/>
          <a:lstStyle/>
          <a:p>
            <a:endParaRPr lang="en-US"/>
          </a:p>
        </p:txBody>
      </p:sp>
      <p:sp>
        <p:nvSpPr>
          <p:cNvPr id="113696" name="Freeform 35"/>
          <p:cNvSpPr>
            <a:spLocks/>
          </p:cNvSpPr>
          <p:nvPr/>
        </p:nvSpPr>
        <p:spPr bwMode="auto">
          <a:xfrm>
            <a:off x="1501775" y="2528888"/>
            <a:ext cx="88900" cy="30162"/>
          </a:xfrm>
          <a:custGeom>
            <a:avLst/>
            <a:gdLst>
              <a:gd name="T0" fmla="*/ 0 w 56"/>
              <a:gd name="T1" fmla="*/ 19 h 19"/>
              <a:gd name="T2" fmla="*/ 56 w 56"/>
              <a:gd name="T3" fmla="*/ 9 h 19"/>
              <a:gd name="T4" fmla="*/ 0 w 56"/>
              <a:gd name="T5" fmla="*/ 0 h 19"/>
              <a:gd name="T6" fmla="*/ 0 w 56"/>
              <a:gd name="T7" fmla="*/ 9 h 19"/>
              <a:gd name="T8" fmla="*/ 0 w 56"/>
              <a:gd name="T9" fmla="*/ 19 h 19"/>
              <a:gd name="T10" fmla="*/ 0 60000 65536"/>
              <a:gd name="T11" fmla="*/ 0 60000 65536"/>
              <a:gd name="T12" fmla="*/ 0 60000 65536"/>
              <a:gd name="T13" fmla="*/ 0 60000 65536"/>
              <a:gd name="T14" fmla="*/ 0 60000 65536"/>
              <a:gd name="T15" fmla="*/ 0 w 56"/>
              <a:gd name="T16" fmla="*/ 0 h 19"/>
              <a:gd name="T17" fmla="*/ 56 w 56"/>
              <a:gd name="T18" fmla="*/ 19 h 19"/>
            </a:gdLst>
            <a:ahLst/>
            <a:cxnLst>
              <a:cxn ang="T10">
                <a:pos x="T0" y="T1"/>
              </a:cxn>
              <a:cxn ang="T11">
                <a:pos x="T2" y="T3"/>
              </a:cxn>
              <a:cxn ang="T12">
                <a:pos x="T4" y="T5"/>
              </a:cxn>
              <a:cxn ang="T13">
                <a:pos x="T6" y="T7"/>
              </a:cxn>
              <a:cxn ang="T14">
                <a:pos x="T8" y="T9"/>
              </a:cxn>
            </a:cxnLst>
            <a:rect l="T15" t="T16" r="T17" b="T18"/>
            <a:pathLst>
              <a:path w="56" h="19">
                <a:moveTo>
                  <a:pt x="0" y="19"/>
                </a:moveTo>
                <a:lnTo>
                  <a:pt x="56" y="9"/>
                </a:lnTo>
                <a:lnTo>
                  <a:pt x="0" y="0"/>
                </a:lnTo>
                <a:lnTo>
                  <a:pt x="0" y="9"/>
                </a:lnTo>
                <a:lnTo>
                  <a:pt x="0" y="19"/>
                </a:lnTo>
                <a:close/>
              </a:path>
            </a:pathLst>
          </a:custGeom>
          <a:solidFill>
            <a:srgbClr val="000000"/>
          </a:solidFill>
          <a:ln w="0">
            <a:solidFill>
              <a:srgbClr val="000000"/>
            </a:solidFill>
            <a:prstDash val="solid"/>
            <a:round/>
            <a:headEnd/>
            <a:tailEnd/>
          </a:ln>
        </p:spPr>
        <p:txBody>
          <a:bodyPr/>
          <a:lstStyle/>
          <a:p>
            <a:endParaRPr lang="en-US"/>
          </a:p>
        </p:txBody>
      </p:sp>
      <p:sp>
        <p:nvSpPr>
          <p:cNvPr id="113697" name="Line 36"/>
          <p:cNvSpPr>
            <a:spLocks noChangeShapeType="1"/>
          </p:cNvSpPr>
          <p:nvPr/>
        </p:nvSpPr>
        <p:spPr bwMode="auto">
          <a:xfrm flipH="1">
            <a:off x="1127125" y="2543175"/>
            <a:ext cx="374650" cy="1588"/>
          </a:xfrm>
          <a:prstGeom prst="line">
            <a:avLst/>
          </a:prstGeom>
          <a:noFill/>
          <a:ln w="14288">
            <a:solidFill>
              <a:srgbClr val="000000"/>
            </a:solidFill>
            <a:round/>
            <a:headEnd/>
            <a:tailEnd/>
          </a:ln>
        </p:spPr>
        <p:txBody>
          <a:bodyPr/>
          <a:lstStyle/>
          <a:p>
            <a:endParaRPr lang="en-US"/>
          </a:p>
        </p:txBody>
      </p:sp>
      <p:sp>
        <p:nvSpPr>
          <p:cNvPr id="113698" name="Line 37"/>
          <p:cNvSpPr>
            <a:spLocks noChangeShapeType="1"/>
          </p:cNvSpPr>
          <p:nvPr/>
        </p:nvSpPr>
        <p:spPr bwMode="auto">
          <a:xfrm flipH="1">
            <a:off x="1951038" y="419100"/>
            <a:ext cx="1227137" cy="1588"/>
          </a:xfrm>
          <a:prstGeom prst="line">
            <a:avLst/>
          </a:prstGeom>
          <a:noFill/>
          <a:ln w="14288">
            <a:solidFill>
              <a:srgbClr val="000000"/>
            </a:solidFill>
            <a:round/>
            <a:headEnd/>
            <a:tailEnd/>
          </a:ln>
        </p:spPr>
        <p:txBody>
          <a:bodyPr/>
          <a:lstStyle/>
          <a:p>
            <a:endParaRPr lang="en-US"/>
          </a:p>
        </p:txBody>
      </p:sp>
      <p:sp>
        <p:nvSpPr>
          <p:cNvPr id="113699" name="Line 38"/>
          <p:cNvSpPr>
            <a:spLocks noChangeShapeType="1"/>
          </p:cNvSpPr>
          <p:nvPr/>
        </p:nvSpPr>
        <p:spPr bwMode="auto">
          <a:xfrm flipH="1">
            <a:off x="1951038" y="1166813"/>
            <a:ext cx="1227137" cy="1587"/>
          </a:xfrm>
          <a:prstGeom prst="line">
            <a:avLst/>
          </a:prstGeom>
          <a:noFill/>
          <a:ln w="14288">
            <a:solidFill>
              <a:srgbClr val="000000"/>
            </a:solidFill>
            <a:round/>
            <a:headEnd/>
            <a:tailEnd/>
          </a:ln>
        </p:spPr>
        <p:txBody>
          <a:bodyPr/>
          <a:lstStyle/>
          <a:p>
            <a:endParaRPr lang="en-US"/>
          </a:p>
        </p:txBody>
      </p:sp>
      <p:sp>
        <p:nvSpPr>
          <p:cNvPr id="113700" name="Line 39"/>
          <p:cNvSpPr>
            <a:spLocks noChangeShapeType="1"/>
          </p:cNvSpPr>
          <p:nvPr/>
        </p:nvSpPr>
        <p:spPr bwMode="auto">
          <a:xfrm>
            <a:off x="2324100" y="1795463"/>
            <a:ext cx="1138238" cy="1587"/>
          </a:xfrm>
          <a:prstGeom prst="line">
            <a:avLst/>
          </a:prstGeom>
          <a:noFill/>
          <a:ln w="14288">
            <a:solidFill>
              <a:srgbClr val="000000"/>
            </a:solidFill>
            <a:round/>
            <a:headEnd/>
            <a:tailEnd/>
          </a:ln>
        </p:spPr>
        <p:txBody>
          <a:bodyPr/>
          <a:lstStyle/>
          <a:p>
            <a:endParaRPr lang="en-US"/>
          </a:p>
        </p:txBody>
      </p:sp>
      <p:sp>
        <p:nvSpPr>
          <p:cNvPr id="113701" name="Line 40"/>
          <p:cNvSpPr>
            <a:spLocks noChangeShapeType="1"/>
          </p:cNvSpPr>
          <p:nvPr/>
        </p:nvSpPr>
        <p:spPr bwMode="auto">
          <a:xfrm>
            <a:off x="2309813" y="2543175"/>
            <a:ext cx="1152525" cy="1588"/>
          </a:xfrm>
          <a:prstGeom prst="line">
            <a:avLst/>
          </a:prstGeom>
          <a:noFill/>
          <a:ln w="14288">
            <a:solidFill>
              <a:srgbClr val="000000"/>
            </a:solidFill>
            <a:round/>
            <a:headEnd/>
            <a:tailEnd/>
          </a:ln>
        </p:spPr>
        <p:txBody>
          <a:bodyPr/>
          <a:lstStyle/>
          <a:p>
            <a:endParaRPr lang="en-US"/>
          </a:p>
        </p:txBody>
      </p:sp>
      <p:sp>
        <p:nvSpPr>
          <p:cNvPr id="113702" name="Freeform 41"/>
          <p:cNvSpPr>
            <a:spLocks/>
          </p:cNvSpPr>
          <p:nvPr/>
        </p:nvSpPr>
        <p:spPr bwMode="auto">
          <a:xfrm>
            <a:off x="2309813" y="2035175"/>
            <a:ext cx="1227137" cy="1136650"/>
          </a:xfrm>
          <a:custGeom>
            <a:avLst/>
            <a:gdLst>
              <a:gd name="T0" fmla="*/ 0 w 82"/>
              <a:gd name="T1" fmla="*/ 76 h 76"/>
              <a:gd name="T2" fmla="*/ 36 w 82"/>
              <a:gd name="T3" fmla="*/ 76 h 76"/>
              <a:gd name="T4" fmla="*/ 36 w 82"/>
              <a:gd name="T5" fmla="*/ 0 h 76"/>
              <a:gd name="T6" fmla="*/ 82 w 82"/>
              <a:gd name="T7" fmla="*/ 0 h 76"/>
              <a:gd name="T8" fmla="*/ 0 60000 65536"/>
              <a:gd name="T9" fmla="*/ 0 60000 65536"/>
              <a:gd name="T10" fmla="*/ 0 60000 65536"/>
              <a:gd name="T11" fmla="*/ 0 60000 65536"/>
              <a:gd name="T12" fmla="*/ 0 w 82"/>
              <a:gd name="T13" fmla="*/ 0 h 76"/>
              <a:gd name="T14" fmla="*/ 82 w 82"/>
              <a:gd name="T15" fmla="*/ 76 h 76"/>
            </a:gdLst>
            <a:ahLst/>
            <a:cxnLst>
              <a:cxn ang="T8">
                <a:pos x="T0" y="T1"/>
              </a:cxn>
              <a:cxn ang="T9">
                <a:pos x="T2" y="T3"/>
              </a:cxn>
              <a:cxn ang="T10">
                <a:pos x="T4" y="T5"/>
              </a:cxn>
              <a:cxn ang="T11">
                <a:pos x="T6" y="T7"/>
              </a:cxn>
            </a:cxnLst>
            <a:rect l="T12" t="T13" r="T14" b="T15"/>
            <a:pathLst>
              <a:path w="82" h="76">
                <a:moveTo>
                  <a:pt x="0" y="76"/>
                </a:moveTo>
                <a:lnTo>
                  <a:pt x="36" y="76"/>
                </a:lnTo>
                <a:lnTo>
                  <a:pt x="36" y="0"/>
                </a:lnTo>
                <a:lnTo>
                  <a:pt x="82" y="0"/>
                </a:lnTo>
              </a:path>
            </a:pathLst>
          </a:custGeom>
          <a:noFill/>
          <a:ln w="14288">
            <a:solidFill>
              <a:srgbClr val="000000"/>
            </a:solidFill>
            <a:prstDash val="solid"/>
            <a:round/>
            <a:headEnd/>
            <a:tailEnd/>
          </a:ln>
        </p:spPr>
        <p:txBody>
          <a:bodyPr/>
          <a:lstStyle/>
          <a:p>
            <a:endParaRPr lang="en-US"/>
          </a:p>
        </p:txBody>
      </p:sp>
      <p:sp>
        <p:nvSpPr>
          <p:cNvPr id="113703" name="Freeform 42"/>
          <p:cNvSpPr>
            <a:spLocks/>
          </p:cNvSpPr>
          <p:nvPr/>
        </p:nvSpPr>
        <p:spPr bwMode="auto">
          <a:xfrm>
            <a:off x="2309813" y="2782888"/>
            <a:ext cx="1227137" cy="1122362"/>
          </a:xfrm>
          <a:custGeom>
            <a:avLst/>
            <a:gdLst>
              <a:gd name="T0" fmla="*/ 0 w 82"/>
              <a:gd name="T1" fmla="*/ 75 h 75"/>
              <a:gd name="T2" fmla="*/ 82 w 82"/>
              <a:gd name="T3" fmla="*/ 75 h 75"/>
              <a:gd name="T4" fmla="*/ 82 w 82"/>
              <a:gd name="T5" fmla="*/ 0 h 75"/>
              <a:gd name="T6" fmla="*/ 0 60000 65536"/>
              <a:gd name="T7" fmla="*/ 0 60000 65536"/>
              <a:gd name="T8" fmla="*/ 0 60000 65536"/>
              <a:gd name="T9" fmla="*/ 0 w 82"/>
              <a:gd name="T10" fmla="*/ 0 h 75"/>
              <a:gd name="T11" fmla="*/ 82 w 82"/>
              <a:gd name="T12" fmla="*/ 75 h 75"/>
            </a:gdLst>
            <a:ahLst/>
            <a:cxnLst>
              <a:cxn ang="T6">
                <a:pos x="T0" y="T1"/>
              </a:cxn>
              <a:cxn ang="T7">
                <a:pos x="T2" y="T3"/>
              </a:cxn>
              <a:cxn ang="T8">
                <a:pos x="T4" y="T5"/>
              </a:cxn>
            </a:cxnLst>
            <a:rect l="T9" t="T10" r="T11" b="T12"/>
            <a:pathLst>
              <a:path w="82" h="75">
                <a:moveTo>
                  <a:pt x="0" y="75"/>
                </a:moveTo>
                <a:lnTo>
                  <a:pt x="82" y="75"/>
                </a:lnTo>
                <a:lnTo>
                  <a:pt x="82" y="0"/>
                </a:lnTo>
              </a:path>
            </a:pathLst>
          </a:custGeom>
          <a:noFill/>
          <a:ln w="14288">
            <a:solidFill>
              <a:srgbClr val="000000"/>
            </a:solidFill>
            <a:prstDash val="solid"/>
            <a:round/>
            <a:headEnd/>
            <a:tailEnd/>
          </a:ln>
        </p:spPr>
        <p:txBody>
          <a:bodyPr/>
          <a:lstStyle/>
          <a:p>
            <a:endParaRPr lang="en-US"/>
          </a:p>
        </p:txBody>
      </p:sp>
      <p:sp>
        <p:nvSpPr>
          <p:cNvPr id="113704" name="Freeform 43"/>
          <p:cNvSpPr>
            <a:spLocks/>
          </p:cNvSpPr>
          <p:nvPr/>
        </p:nvSpPr>
        <p:spPr bwMode="auto">
          <a:xfrm>
            <a:off x="3910013" y="388938"/>
            <a:ext cx="90487" cy="44450"/>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4288">
            <a:solidFill>
              <a:srgbClr val="000000"/>
            </a:solidFill>
            <a:prstDash val="solid"/>
            <a:round/>
            <a:headEnd/>
            <a:tailEnd/>
          </a:ln>
        </p:spPr>
        <p:txBody>
          <a:bodyPr/>
          <a:lstStyle/>
          <a:p>
            <a:endParaRPr lang="en-US"/>
          </a:p>
        </p:txBody>
      </p:sp>
      <p:sp>
        <p:nvSpPr>
          <p:cNvPr id="113705" name="Freeform 44"/>
          <p:cNvSpPr>
            <a:spLocks/>
          </p:cNvSpPr>
          <p:nvPr/>
        </p:nvSpPr>
        <p:spPr bwMode="auto">
          <a:xfrm>
            <a:off x="3910013" y="388938"/>
            <a:ext cx="90487" cy="44450"/>
          </a:xfrm>
          <a:custGeom>
            <a:avLst/>
            <a:gdLst>
              <a:gd name="T0" fmla="*/ 57 w 57"/>
              <a:gd name="T1" fmla="*/ 0 h 28"/>
              <a:gd name="T2" fmla="*/ 0 w 57"/>
              <a:gd name="T3" fmla="*/ 19 h 28"/>
              <a:gd name="T4" fmla="*/ 57 w 57"/>
              <a:gd name="T5" fmla="*/ 28 h 28"/>
              <a:gd name="T6" fmla="*/ 57 w 57"/>
              <a:gd name="T7" fmla="*/ 19 h 28"/>
              <a:gd name="T8" fmla="*/ 57 w 57"/>
              <a:gd name="T9" fmla="*/ 0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57" y="0"/>
                </a:moveTo>
                <a:lnTo>
                  <a:pt x="0" y="19"/>
                </a:lnTo>
                <a:lnTo>
                  <a:pt x="57" y="28"/>
                </a:lnTo>
                <a:lnTo>
                  <a:pt x="57" y="19"/>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06" name="Freeform 45"/>
          <p:cNvSpPr>
            <a:spLocks/>
          </p:cNvSpPr>
          <p:nvPr/>
        </p:nvSpPr>
        <p:spPr bwMode="auto">
          <a:xfrm>
            <a:off x="4524375" y="388938"/>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707" name="Freeform 46"/>
          <p:cNvSpPr>
            <a:spLocks/>
          </p:cNvSpPr>
          <p:nvPr/>
        </p:nvSpPr>
        <p:spPr bwMode="auto">
          <a:xfrm>
            <a:off x="4524375" y="388938"/>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708" name="Line 47"/>
          <p:cNvSpPr>
            <a:spLocks noChangeShapeType="1"/>
          </p:cNvSpPr>
          <p:nvPr/>
        </p:nvSpPr>
        <p:spPr bwMode="auto">
          <a:xfrm flipH="1">
            <a:off x="4000500" y="419100"/>
            <a:ext cx="523875" cy="1588"/>
          </a:xfrm>
          <a:prstGeom prst="line">
            <a:avLst/>
          </a:prstGeom>
          <a:noFill/>
          <a:ln w="14288">
            <a:solidFill>
              <a:srgbClr val="000000"/>
            </a:solidFill>
            <a:round/>
            <a:headEnd/>
            <a:tailEnd/>
          </a:ln>
        </p:spPr>
        <p:txBody>
          <a:bodyPr/>
          <a:lstStyle/>
          <a:p>
            <a:endParaRPr lang="en-US"/>
          </a:p>
        </p:txBody>
      </p:sp>
      <p:sp>
        <p:nvSpPr>
          <p:cNvPr id="113709" name="Freeform 48"/>
          <p:cNvSpPr>
            <a:spLocks/>
          </p:cNvSpPr>
          <p:nvPr/>
        </p:nvSpPr>
        <p:spPr bwMode="auto">
          <a:xfrm>
            <a:off x="3910013" y="1150938"/>
            <a:ext cx="90487" cy="46037"/>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p:spPr>
        <p:txBody>
          <a:bodyPr/>
          <a:lstStyle/>
          <a:p>
            <a:endParaRPr lang="en-US"/>
          </a:p>
        </p:txBody>
      </p:sp>
      <p:sp>
        <p:nvSpPr>
          <p:cNvPr id="113710" name="Freeform 49"/>
          <p:cNvSpPr>
            <a:spLocks/>
          </p:cNvSpPr>
          <p:nvPr/>
        </p:nvSpPr>
        <p:spPr bwMode="auto">
          <a:xfrm>
            <a:off x="3910013" y="1150938"/>
            <a:ext cx="90487" cy="46037"/>
          </a:xfrm>
          <a:custGeom>
            <a:avLst/>
            <a:gdLst>
              <a:gd name="T0" fmla="*/ 57 w 57"/>
              <a:gd name="T1" fmla="*/ 0 h 29"/>
              <a:gd name="T2" fmla="*/ 0 w 57"/>
              <a:gd name="T3" fmla="*/ 10 h 29"/>
              <a:gd name="T4" fmla="*/ 57 w 57"/>
              <a:gd name="T5" fmla="*/ 29 h 29"/>
              <a:gd name="T6" fmla="*/ 57 w 57"/>
              <a:gd name="T7" fmla="*/ 10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0"/>
                </a:lnTo>
                <a:lnTo>
                  <a:pt x="57" y="29"/>
                </a:lnTo>
                <a:lnTo>
                  <a:pt x="57" y="10"/>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11" name="Freeform 50"/>
          <p:cNvSpPr>
            <a:spLocks/>
          </p:cNvSpPr>
          <p:nvPr/>
        </p:nvSpPr>
        <p:spPr bwMode="auto">
          <a:xfrm>
            <a:off x="4524375" y="1150938"/>
            <a:ext cx="88900" cy="4603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p:spPr>
        <p:txBody>
          <a:bodyPr/>
          <a:lstStyle/>
          <a:p>
            <a:endParaRPr lang="en-US"/>
          </a:p>
        </p:txBody>
      </p:sp>
      <p:sp>
        <p:nvSpPr>
          <p:cNvPr id="113712" name="Freeform 51"/>
          <p:cNvSpPr>
            <a:spLocks/>
          </p:cNvSpPr>
          <p:nvPr/>
        </p:nvSpPr>
        <p:spPr bwMode="auto">
          <a:xfrm>
            <a:off x="4524375" y="1150938"/>
            <a:ext cx="88900" cy="46037"/>
          </a:xfrm>
          <a:custGeom>
            <a:avLst/>
            <a:gdLst>
              <a:gd name="T0" fmla="*/ 0 w 56"/>
              <a:gd name="T1" fmla="*/ 29 h 29"/>
              <a:gd name="T2" fmla="*/ 56 w 56"/>
              <a:gd name="T3" fmla="*/ 10 h 29"/>
              <a:gd name="T4" fmla="*/ 0 w 56"/>
              <a:gd name="T5" fmla="*/ 0 h 29"/>
              <a:gd name="T6" fmla="*/ 0 w 56"/>
              <a:gd name="T7" fmla="*/ 10 h 29"/>
              <a:gd name="T8" fmla="*/ 0 w 56"/>
              <a:gd name="T9" fmla="*/ 29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0" y="29"/>
                </a:moveTo>
                <a:lnTo>
                  <a:pt x="56" y="10"/>
                </a:lnTo>
                <a:lnTo>
                  <a:pt x="0" y="0"/>
                </a:lnTo>
                <a:lnTo>
                  <a:pt x="0" y="10"/>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113713" name="Line 52"/>
          <p:cNvSpPr>
            <a:spLocks noChangeShapeType="1"/>
          </p:cNvSpPr>
          <p:nvPr/>
        </p:nvSpPr>
        <p:spPr bwMode="auto">
          <a:xfrm flipH="1">
            <a:off x="4000500" y="1166813"/>
            <a:ext cx="523875" cy="1587"/>
          </a:xfrm>
          <a:prstGeom prst="line">
            <a:avLst/>
          </a:prstGeom>
          <a:noFill/>
          <a:ln w="14288">
            <a:solidFill>
              <a:srgbClr val="000000"/>
            </a:solidFill>
            <a:round/>
            <a:headEnd/>
            <a:tailEnd/>
          </a:ln>
        </p:spPr>
        <p:txBody>
          <a:bodyPr/>
          <a:lstStyle/>
          <a:p>
            <a:endParaRPr lang="en-US"/>
          </a:p>
        </p:txBody>
      </p:sp>
      <p:sp>
        <p:nvSpPr>
          <p:cNvPr id="113714" name="Freeform 53"/>
          <p:cNvSpPr>
            <a:spLocks/>
          </p:cNvSpPr>
          <p:nvPr/>
        </p:nvSpPr>
        <p:spPr bwMode="auto">
          <a:xfrm>
            <a:off x="3641725" y="419100"/>
            <a:ext cx="508000" cy="1376363"/>
          </a:xfrm>
          <a:custGeom>
            <a:avLst/>
            <a:gdLst>
              <a:gd name="T0" fmla="*/ 34 w 34"/>
              <a:gd name="T1" fmla="*/ 0 h 92"/>
              <a:gd name="T2" fmla="*/ 34 w 34"/>
              <a:gd name="T3" fmla="*/ 92 h 92"/>
              <a:gd name="T4" fmla="*/ 0 w 34"/>
              <a:gd name="T5" fmla="*/ 92 h 92"/>
              <a:gd name="T6" fmla="*/ 0 60000 65536"/>
              <a:gd name="T7" fmla="*/ 0 60000 65536"/>
              <a:gd name="T8" fmla="*/ 0 60000 65536"/>
              <a:gd name="T9" fmla="*/ 0 w 34"/>
              <a:gd name="T10" fmla="*/ 0 h 92"/>
              <a:gd name="T11" fmla="*/ 34 w 34"/>
              <a:gd name="T12" fmla="*/ 92 h 92"/>
            </a:gdLst>
            <a:ahLst/>
            <a:cxnLst>
              <a:cxn ang="T6">
                <a:pos x="T0" y="T1"/>
              </a:cxn>
              <a:cxn ang="T7">
                <a:pos x="T2" y="T3"/>
              </a:cxn>
              <a:cxn ang="T8">
                <a:pos x="T4" y="T5"/>
              </a:cxn>
            </a:cxnLst>
            <a:rect l="T9" t="T10" r="T11" b="T12"/>
            <a:pathLst>
              <a:path w="34" h="92">
                <a:moveTo>
                  <a:pt x="34" y="0"/>
                </a:moveTo>
                <a:lnTo>
                  <a:pt x="34" y="92"/>
                </a:lnTo>
                <a:lnTo>
                  <a:pt x="0" y="92"/>
                </a:lnTo>
              </a:path>
            </a:pathLst>
          </a:custGeom>
          <a:noFill/>
          <a:ln w="14288">
            <a:solidFill>
              <a:srgbClr val="000000"/>
            </a:solidFill>
            <a:prstDash val="solid"/>
            <a:round/>
            <a:headEnd/>
            <a:tailEnd/>
          </a:ln>
        </p:spPr>
        <p:txBody>
          <a:bodyPr/>
          <a:lstStyle/>
          <a:p>
            <a:endParaRPr lang="en-US"/>
          </a:p>
        </p:txBody>
      </p:sp>
      <p:sp>
        <p:nvSpPr>
          <p:cNvPr id="113715" name="Freeform 54"/>
          <p:cNvSpPr>
            <a:spLocks/>
          </p:cNvSpPr>
          <p:nvPr/>
        </p:nvSpPr>
        <p:spPr bwMode="auto">
          <a:xfrm>
            <a:off x="3641725" y="1166813"/>
            <a:ext cx="792163" cy="1376362"/>
          </a:xfrm>
          <a:custGeom>
            <a:avLst/>
            <a:gdLst>
              <a:gd name="T0" fmla="*/ 53 w 53"/>
              <a:gd name="T1" fmla="*/ 0 h 92"/>
              <a:gd name="T2" fmla="*/ 53 w 53"/>
              <a:gd name="T3" fmla="*/ 92 h 92"/>
              <a:gd name="T4" fmla="*/ 0 w 53"/>
              <a:gd name="T5" fmla="*/ 92 h 92"/>
              <a:gd name="T6" fmla="*/ 0 60000 65536"/>
              <a:gd name="T7" fmla="*/ 0 60000 65536"/>
              <a:gd name="T8" fmla="*/ 0 60000 65536"/>
              <a:gd name="T9" fmla="*/ 0 w 53"/>
              <a:gd name="T10" fmla="*/ 0 h 92"/>
              <a:gd name="T11" fmla="*/ 53 w 53"/>
              <a:gd name="T12" fmla="*/ 92 h 92"/>
            </a:gdLst>
            <a:ahLst/>
            <a:cxnLst>
              <a:cxn ang="T6">
                <a:pos x="T0" y="T1"/>
              </a:cxn>
              <a:cxn ang="T7">
                <a:pos x="T2" y="T3"/>
              </a:cxn>
              <a:cxn ang="T8">
                <a:pos x="T4" y="T5"/>
              </a:cxn>
            </a:cxnLst>
            <a:rect l="T9" t="T10" r="T11" b="T12"/>
            <a:pathLst>
              <a:path w="53" h="92">
                <a:moveTo>
                  <a:pt x="53" y="0"/>
                </a:moveTo>
                <a:lnTo>
                  <a:pt x="53" y="92"/>
                </a:lnTo>
                <a:lnTo>
                  <a:pt x="0" y="92"/>
                </a:lnTo>
              </a:path>
            </a:pathLst>
          </a:custGeom>
          <a:noFill/>
          <a:ln w="14288">
            <a:solidFill>
              <a:srgbClr val="000000"/>
            </a:solidFill>
            <a:prstDash val="solid"/>
            <a:round/>
            <a:headEnd/>
            <a:tailEnd/>
          </a:ln>
        </p:spPr>
        <p:txBody>
          <a:bodyPr/>
          <a:lstStyle/>
          <a:p>
            <a:endParaRPr lang="en-US"/>
          </a:p>
        </p:txBody>
      </p:sp>
      <p:sp>
        <p:nvSpPr>
          <p:cNvPr id="113716" name="Rectangle 55"/>
          <p:cNvSpPr>
            <a:spLocks noChangeArrowheads="1"/>
          </p:cNvSpPr>
          <p:nvPr/>
        </p:nvSpPr>
        <p:spPr bwMode="auto">
          <a:xfrm>
            <a:off x="3297238" y="701675"/>
            <a:ext cx="1016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a:t>
            </a:r>
            <a:endParaRPr lang="en-US" sz="2400">
              <a:latin typeface="Constantia" pitchFamily="18" charset="0"/>
            </a:endParaRPr>
          </a:p>
        </p:txBody>
      </p:sp>
      <p:sp>
        <p:nvSpPr>
          <p:cNvPr id="113717" name="Rectangle 56"/>
          <p:cNvSpPr>
            <a:spLocks noChangeArrowheads="1"/>
          </p:cNvSpPr>
          <p:nvPr/>
        </p:nvSpPr>
        <p:spPr bwMode="auto">
          <a:xfrm>
            <a:off x="3387725" y="701675"/>
            <a:ext cx="1016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a:t>
            </a:r>
            <a:endParaRPr lang="en-US" sz="2400">
              <a:latin typeface="Constantia" pitchFamily="18" charset="0"/>
            </a:endParaRPr>
          </a:p>
        </p:txBody>
      </p:sp>
      <p:sp>
        <p:nvSpPr>
          <p:cNvPr id="113718" name="Rectangle 57"/>
          <p:cNvSpPr>
            <a:spLocks noChangeArrowheads="1"/>
          </p:cNvSpPr>
          <p:nvPr/>
        </p:nvSpPr>
        <p:spPr bwMode="auto">
          <a:xfrm>
            <a:off x="3462338" y="701675"/>
            <a:ext cx="857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113719" name="Rectangle 58"/>
          <p:cNvSpPr>
            <a:spLocks noChangeArrowheads="1"/>
          </p:cNvSpPr>
          <p:nvPr/>
        </p:nvSpPr>
        <p:spPr bwMode="auto">
          <a:xfrm>
            <a:off x="3536950" y="701675"/>
            <a:ext cx="249238"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AIN</a:t>
            </a:r>
            <a:endParaRPr lang="en-US" sz="2400">
              <a:latin typeface="Constantia" pitchFamily="18" charset="0"/>
            </a:endParaRPr>
          </a:p>
        </p:txBody>
      </p:sp>
      <p:sp>
        <p:nvSpPr>
          <p:cNvPr id="113720" name="Rectangle 59"/>
          <p:cNvSpPr>
            <a:spLocks noChangeArrowheads="1"/>
          </p:cNvSpPr>
          <p:nvPr/>
        </p:nvSpPr>
        <p:spPr bwMode="auto">
          <a:xfrm>
            <a:off x="1651000" y="2079625"/>
            <a:ext cx="1016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a:t>
            </a:r>
            <a:endParaRPr lang="en-US" sz="2400">
              <a:latin typeface="Constantia" pitchFamily="18" charset="0"/>
            </a:endParaRPr>
          </a:p>
        </p:txBody>
      </p:sp>
      <p:sp>
        <p:nvSpPr>
          <p:cNvPr id="113721" name="Rectangle 60"/>
          <p:cNvSpPr>
            <a:spLocks noChangeArrowheads="1"/>
          </p:cNvSpPr>
          <p:nvPr/>
        </p:nvSpPr>
        <p:spPr bwMode="auto">
          <a:xfrm>
            <a:off x="1755775" y="2079625"/>
            <a:ext cx="1016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a:t>
            </a:r>
            <a:endParaRPr lang="en-US" sz="2400">
              <a:latin typeface="Constantia" pitchFamily="18" charset="0"/>
            </a:endParaRPr>
          </a:p>
        </p:txBody>
      </p:sp>
      <p:sp>
        <p:nvSpPr>
          <p:cNvPr id="113722" name="Rectangle 61"/>
          <p:cNvSpPr>
            <a:spLocks noChangeArrowheads="1"/>
          </p:cNvSpPr>
          <p:nvPr/>
        </p:nvSpPr>
        <p:spPr bwMode="auto">
          <a:xfrm>
            <a:off x="1830388" y="2079625"/>
            <a:ext cx="857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113723" name="Rectangle 62"/>
          <p:cNvSpPr>
            <a:spLocks noChangeArrowheads="1"/>
          </p:cNvSpPr>
          <p:nvPr/>
        </p:nvSpPr>
        <p:spPr bwMode="auto">
          <a:xfrm>
            <a:off x="1905000" y="2079625"/>
            <a:ext cx="1016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a:t>
            </a:r>
            <a:endParaRPr lang="en-US" sz="2400">
              <a:latin typeface="Constantia" pitchFamily="18" charset="0"/>
            </a:endParaRPr>
          </a:p>
        </p:txBody>
      </p:sp>
      <p:sp>
        <p:nvSpPr>
          <p:cNvPr id="113724" name="Rectangle 63"/>
          <p:cNvSpPr>
            <a:spLocks noChangeArrowheads="1"/>
          </p:cNvSpPr>
          <p:nvPr/>
        </p:nvSpPr>
        <p:spPr bwMode="auto">
          <a:xfrm>
            <a:off x="1995488" y="2079625"/>
            <a:ext cx="2889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OUT</a:t>
            </a:r>
            <a:endParaRPr lang="en-US" sz="2400">
              <a:latin typeface="Constantia" pitchFamily="18" charset="0"/>
            </a:endParaRPr>
          </a:p>
        </p:txBody>
      </p:sp>
      <p:sp>
        <p:nvSpPr>
          <p:cNvPr id="113725" name="Rectangle 64"/>
          <p:cNvSpPr>
            <a:spLocks noChangeArrowheads="1"/>
          </p:cNvSpPr>
          <p:nvPr/>
        </p:nvSpPr>
        <p:spPr bwMode="auto">
          <a:xfrm>
            <a:off x="1830388" y="3276600"/>
            <a:ext cx="2635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Data</a:t>
            </a:r>
            <a:endParaRPr lang="en-US" sz="2400">
              <a:latin typeface="Constantia" pitchFamily="18" charset="0"/>
            </a:endParaRPr>
          </a:p>
        </p:txBody>
      </p:sp>
      <p:sp>
        <p:nvSpPr>
          <p:cNvPr id="113726" name="Rectangle 65"/>
          <p:cNvSpPr>
            <a:spLocks noChangeArrowheads="1"/>
          </p:cNvSpPr>
          <p:nvPr/>
        </p:nvSpPr>
        <p:spPr bwMode="auto">
          <a:xfrm>
            <a:off x="1711325" y="3441700"/>
            <a:ext cx="52546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Direction</a:t>
            </a:r>
            <a:endParaRPr lang="en-US" sz="2400">
              <a:latin typeface="Constantia" pitchFamily="18" charset="0"/>
            </a:endParaRPr>
          </a:p>
        </p:txBody>
      </p:sp>
      <p:sp>
        <p:nvSpPr>
          <p:cNvPr id="113727" name="Rectangle 66"/>
          <p:cNvSpPr>
            <a:spLocks noChangeArrowheads="1"/>
          </p:cNvSpPr>
          <p:nvPr/>
        </p:nvSpPr>
        <p:spPr bwMode="auto">
          <a:xfrm>
            <a:off x="1741488" y="3605213"/>
            <a:ext cx="1555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Re</a:t>
            </a:r>
            <a:endParaRPr lang="en-US" sz="2400">
              <a:latin typeface="Constantia" pitchFamily="18" charset="0"/>
            </a:endParaRPr>
          </a:p>
        </p:txBody>
      </p:sp>
      <p:sp>
        <p:nvSpPr>
          <p:cNvPr id="113728" name="Rectangle 67"/>
          <p:cNvSpPr>
            <a:spLocks noChangeArrowheads="1"/>
          </p:cNvSpPr>
          <p:nvPr/>
        </p:nvSpPr>
        <p:spPr bwMode="auto">
          <a:xfrm>
            <a:off x="1890713" y="3605213"/>
            <a:ext cx="3079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gister</a:t>
            </a:r>
            <a:endParaRPr lang="en-US" sz="2400">
              <a:latin typeface="Constantia" pitchFamily="18" charset="0"/>
            </a:endParaRPr>
          </a:p>
        </p:txBody>
      </p:sp>
      <p:sp>
        <p:nvSpPr>
          <p:cNvPr id="113729" name="Rectangle 68"/>
          <p:cNvSpPr>
            <a:spLocks noChangeArrowheads="1"/>
          </p:cNvSpPr>
          <p:nvPr/>
        </p:nvSpPr>
        <p:spPr bwMode="auto">
          <a:xfrm>
            <a:off x="1800225" y="4848225"/>
            <a:ext cx="1555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Re</a:t>
            </a:r>
            <a:endParaRPr lang="en-US" sz="2400">
              <a:latin typeface="Constantia" pitchFamily="18" charset="0"/>
            </a:endParaRPr>
          </a:p>
        </p:txBody>
      </p:sp>
      <p:sp>
        <p:nvSpPr>
          <p:cNvPr id="113730" name="Rectangle 69"/>
          <p:cNvSpPr>
            <a:spLocks noChangeArrowheads="1"/>
          </p:cNvSpPr>
          <p:nvPr/>
        </p:nvSpPr>
        <p:spPr bwMode="auto">
          <a:xfrm>
            <a:off x="1951038" y="4848225"/>
            <a:ext cx="3079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gister</a:t>
            </a:r>
            <a:endParaRPr lang="en-US" sz="2400">
              <a:latin typeface="Constantia" pitchFamily="18" charset="0"/>
            </a:endParaRPr>
          </a:p>
        </p:txBody>
      </p:sp>
      <p:sp>
        <p:nvSpPr>
          <p:cNvPr id="113731" name="Rectangle 70"/>
          <p:cNvSpPr>
            <a:spLocks noChangeArrowheads="1"/>
          </p:cNvSpPr>
          <p:nvPr/>
        </p:nvSpPr>
        <p:spPr bwMode="auto">
          <a:xfrm>
            <a:off x="1876425" y="5072063"/>
            <a:ext cx="31591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select</a:t>
            </a:r>
            <a:endParaRPr lang="en-US" sz="2400">
              <a:latin typeface="Constantia" pitchFamily="18" charset="0"/>
            </a:endParaRPr>
          </a:p>
        </p:txBody>
      </p:sp>
      <p:sp>
        <p:nvSpPr>
          <p:cNvPr id="113732" name="Rectangle 71"/>
          <p:cNvSpPr>
            <a:spLocks noChangeArrowheads="1"/>
          </p:cNvSpPr>
          <p:nvPr/>
        </p:nvSpPr>
        <p:spPr bwMode="auto">
          <a:xfrm>
            <a:off x="3506788" y="4787900"/>
            <a:ext cx="3397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Status</a:t>
            </a:r>
            <a:endParaRPr lang="en-US" sz="2400">
              <a:latin typeface="Constantia" pitchFamily="18" charset="0"/>
            </a:endParaRPr>
          </a:p>
        </p:txBody>
      </p:sp>
      <p:sp>
        <p:nvSpPr>
          <p:cNvPr id="113733" name="Rectangle 72"/>
          <p:cNvSpPr>
            <a:spLocks noChangeArrowheads="1"/>
          </p:cNvSpPr>
          <p:nvPr/>
        </p:nvSpPr>
        <p:spPr bwMode="auto">
          <a:xfrm>
            <a:off x="3581400" y="4967288"/>
            <a:ext cx="20161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and</a:t>
            </a:r>
            <a:endParaRPr lang="en-US" sz="2400">
              <a:latin typeface="Constantia" pitchFamily="18" charset="0"/>
            </a:endParaRPr>
          </a:p>
        </p:txBody>
      </p:sp>
      <p:sp>
        <p:nvSpPr>
          <p:cNvPr id="113734" name="Rectangle 73"/>
          <p:cNvSpPr>
            <a:spLocks noChangeArrowheads="1"/>
          </p:cNvSpPr>
          <p:nvPr/>
        </p:nvSpPr>
        <p:spPr bwMode="auto">
          <a:xfrm>
            <a:off x="3476625" y="5132388"/>
            <a:ext cx="3937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control</a:t>
            </a:r>
            <a:endParaRPr lang="en-US" sz="2400">
              <a:latin typeface="Constantia" pitchFamily="18" charset="0"/>
            </a:endParaRPr>
          </a:p>
        </p:txBody>
      </p:sp>
      <p:sp>
        <p:nvSpPr>
          <p:cNvPr id="113735" name="Freeform 74"/>
          <p:cNvSpPr>
            <a:spLocks/>
          </p:cNvSpPr>
          <p:nvPr/>
        </p:nvSpPr>
        <p:spPr bwMode="auto">
          <a:xfrm>
            <a:off x="4105275" y="4832350"/>
            <a:ext cx="90488" cy="46038"/>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4288">
            <a:solidFill>
              <a:srgbClr val="000000"/>
            </a:solidFill>
            <a:prstDash val="solid"/>
            <a:round/>
            <a:headEnd/>
            <a:tailEnd/>
          </a:ln>
        </p:spPr>
        <p:txBody>
          <a:bodyPr/>
          <a:lstStyle/>
          <a:p>
            <a:endParaRPr lang="en-US"/>
          </a:p>
        </p:txBody>
      </p:sp>
      <p:sp>
        <p:nvSpPr>
          <p:cNvPr id="113736" name="Freeform 75"/>
          <p:cNvSpPr>
            <a:spLocks/>
          </p:cNvSpPr>
          <p:nvPr/>
        </p:nvSpPr>
        <p:spPr bwMode="auto">
          <a:xfrm>
            <a:off x="4105275" y="4832350"/>
            <a:ext cx="90488" cy="46038"/>
          </a:xfrm>
          <a:custGeom>
            <a:avLst/>
            <a:gdLst>
              <a:gd name="T0" fmla="*/ 57 w 57"/>
              <a:gd name="T1" fmla="*/ 0 h 29"/>
              <a:gd name="T2" fmla="*/ 0 w 57"/>
              <a:gd name="T3" fmla="*/ 19 h 29"/>
              <a:gd name="T4" fmla="*/ 57 w 57"/>
              <a:gd name="T5" fmla="*/ 29 h 29"/>
              <a:gd name="T6" fmla="*/ 57 w 57"/>
              <a:gd name="T7" fmla="*/ 19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9"/>
                </a:lnTo>
                <a:lnTo>
                  <a:pt x="57" y="29"/>
                </a:lnTo>
                <a:lnTo>
                  <a:pt x="57" y="19"/>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37" name="Line 76"/>
          <p:cNvSpPr>
            <a:spLocks noChangeShapeType="1"/>
          </p:cNvSpPr>
          <p:nvPr/>
        </p:nvSpPr>
        <p:spPr bwMode="auto">
          <a:xfrm flipH="1">
            <a:off x="4195763" y="4862513"/>
            <a:ext cx="433387" cy="1587"/>
          </a:xfrm>
          <a:prstGeom prst="line">
            <a:avLst/>
          </a:prstGeom>
          <a:noFill/>
          <a:ln w="14288">
            <a:solidFill>
              <a:srgbClr val="000000"/>
            </a:solidFill>
            <a:round/>
            <a:headEnd/>
            <a:tailEnd/>
          </a:ln>
        </p:spPr>
        <p:txBody>
          <a:bodyPr/>
          <a:lstStyle/>
          <a:p>
            <a:endParaRPr lang="en-US"/>
          </a:p>
        </p:txBody>
      </p:sp>
      <p:sp>
        <p:nvSpPr>
          <p:cNvPr id="113738" name="Freeform 77"/>
          <p:cNvSpPr>
            <a:spLocks/>
          </p:cNvSpPr>
          <p:nvPr/>
        </p:nvSpPr>
        <p:spPr bwMode="auto">
          <a:xfrm>
            <a:off x="4105275" y="5251450"/>
            <a:ext cx="90488" cy="46038"/>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p:spPr>
        <p:txBody>
          <a:bodyPr/>
          <a:lstStyle/>
          <a:p>
            <a:endParaRPr lang="en-US"/>
          </a:p>
        </p:txBody>
      </p:sp>
      <p:sp>
        <p:nvSpPr>
          <p:cNvPr id="113739" name="Freeform 78"/>
          <p:cNvSpPr>
            <a:spLocks/>
          </p:cNvSpPr>
          <p:nvPr/>
        </p:nvSpPr>
        <p:spPr bwMode="auto">
          <a:xfrm>
            <a:off x="4105275" y="5251450"/>
            <a:ext cx="90488" cy="46038"/>
          </a:xfrm>
          <a:custGeom>
            <a:avLst/>
            <a:gdLst>
              <a:gd name="T0" fmla="*/ 57 w 57"/>
              <a:gd name="T1" fmla="*/ 0 h 29"/>
              <a:gd name="T2" fmla="*/ 0 w 57"/>
              <a:gd name="T3" fmla="*/ 10 h 29"/>
              <a:gd name="T4" fmla="*/ 57 w 57"/>
              <a:gd name="T5" fmla="*/ 29 h 29"/>
              <a:gd name="T6" fmla="*/ 57 w 57"/>
              <a:gd name="T7" fmla="*/ 10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0"/>
                </a:lnTo>
                <a:lnTo>
                  <a:pt x="57" y="29"/>
                </a:lnTo>
                <a:lnTo>
                  <a:pt x="57" y="10"/>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40" name="Freeform 79"/>
          <p:cNvSpPr>
            <a:spLocks/>
          </p:cNvSpPr>
          <p:nvPr/>
        </p:nvSpPr>
        <p:spPr bwMode="auto">
          <a:xfrm>
            <a:off x="4524375" y="5251450"/>
            <a:ext cx="88900" cy="46038"/>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p:spPr>
        <p:txBody>
          <a:bodyPr/>
          <a:lstStyle/>
          <a:p>
            <a:endParaRPr lang="en-US"/>
          </a:p>
        </p:txBody>
      </p:sp>
      <p:sp>
        <p:nvSpPr>
          <p:cNvPr id="113741" name="Freeform 80"/>
          <p:cNvSpPr>
            <a:spLocks/>
          </p:cNvSpPr>
          <p:nvPr/>
        </p:nvSpPr>
        <p:spPr bwMode="auto">
          <a:xfrm>
            <a:off x="4524375" y="5251450"/>
            <a:ext cx="88900" cy="46038"/>
          </a:xfrm>
          <a:custGeom>
            <a:avLst/>
            <a:gdLst>
              <a:gd name="T0" fmla="*/ 0 w 56"/>
              <a:gd name="T1" fmla="*/ 29 h 29"/>
              <a:gd name="T2" fmla="*/ 56 w 56"/>
              <a:gd name="T3" fmla="*/ 10 h 29"/>
              <a:gd name="T4" fmla="*/ 0 w 56"/>
              <a:gd name="T5" fmla="*/ 0 h 29"/>
              <a:gd name="T6" fmla="*/ 0 w 56"/>
              <a:gd name="T7" fmla="*/ 10 h 29"/>
              <a:gd name="T8" fmla="*/ 0 w 56"/>
              <a:gd name="T9" fmla="*/ 29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0" y="29"/>
                </a:moveTo>
                <a:lnTo>
                  <a:pt x="56" y="10"/>
                </a:lnTo>
                <a:lnTo>
                  <a:pt x="0" y="0"/>
                </a:lnTo>
                <a:lnTo>
                  <a:pt x="0" y="10"/>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113742" name="Line 81"/>
          <p:cNvSpPr>
            <a:spLocks noChangeShapeType="1"/>
          </p:cNvSpPr>
          <p:nvPr/>
        </p:nvSpPr>
        <p:spPr bwMode="auto">
          <a:xfrm flipH="1">
            <a:off x="4195763" y="5267325"/>
            <a:ext cx="328612" cy="1588"/>
          </a:xfrm>
          <a:prstGeom prst="line">
            <a:avLst/>
          </a:prstGeom>
          <a:noFill/>
          <a:ln w="14288">
            <a:solidFill>
              <a:srgbClr val="000000"/>
            </a:solidFill>
            <a:round/>
            <a:headEnd/>
            <a:tailEnd/>
          </a:ln>
        </p:spPr>
        <p:txBody>
          <a:bodyPr/>
          <a:lstStyle/>
          <a:p>
            <a:endParaRPr lang="en-US"/>
          </a:p>
        </p:txBody>
      </p:sp>
      <p:sp>
        <p:nvSpPr>
          <p:cNvPr id="113743" name="Freeform 82"/>
          <p:cNvSpPr>
            <a:spLocks/>
          </p:cNvSpPr>
          <p:nvPr/>
        </p:nvSpPr>
        <p:spPr bwMode="auto">
          <a:xfrm>
            <a:off x="947738" y="6030913"/>
            <a:ext cx="90487" cy="44450"/>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p:spPr>
        <p:txBody>
          <a:bodyPr/>
          <a:lstStyle/>
          <a:p>
            <a:endParaRPr lang="en-US"/>
          </a:p>
        </p:txBody>
      </p:sp>
      <p:sp>
        <p:nvSpPr>
          <p:cNvPr id="113744" name="Freeform 83"/>
          <p:cNvSpPr>
            <a:spLocks/>
          </p:cNvSpPr>
          <p:nvPr/>
        </p:nvSpPr>
        <p:spPr bwMode="auto">
          <a:xfrm>
            <a:off x="947738" y="6030913"/>
            <a:ext cx="90487" cy="44450"/>
          </a:xfrm>
          <a:custGeom>
            <a:avLst/>
            <a:gdLst>
              <a:gd name="T0" fmla="*/ 57 w 57"/>
              <a:gd name="T1" fmla="*/ 0 h 28"/>
              <a:gd name="T2" fmla="*/ 0 w 57"/>
              <a:gd name="T3" fmla="*/ 9 h 28"/>
              <a:gd name="T4" fmla="*/ 57 w 57"/>
              <a:gd name="T5" fmla="*/ 28 h 28"/>
              <a:gd name="T6" fmla="*/ 57 w 57"/>
              <a:gd name="T7" fmla="*/ 9 h 28"/>
              <a:gd name="T8" fmla="*/ 57 w 57"/>
              <a:gd name="T9" fmla="*/ 0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57" y="0"/>
                </a:moveTo>
                <a:lnTo>
                  <a:pt x="0" y="9"/>
                </a:lnTo>
                <a:lnTo>
                  <a:pt x="57" y="28"/>
                </a:lnTo>
                <a:lnTo>
                  <a:pt x="57" y="9"/>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45" name="Freeform 84"/>
          <p:cNvSpPr>
            <a:spLocks/>
          </p:cNvSpPr>
          <p:nvPr/>
        </p:nvSpPr>
        <p:spPr bwMode="auto">
          <a:xfrm>
            <a:off x="1038225" y="5476875"/>
            <a:ext cx="2633663" cy="568325"/>
          </a:xfrm>
          <a:custGeom>
            <a:avLst/>
            <a:gdLst>
              <a:gd name="T0" fmla="*/ 0 w 176"/>
              <a:gd name="T1" fmla="*/ 38 h 38"/>
              <a:gd name="T2" fmla="*/ 176 w 176"/>
              <a:gd name="T3" fmla="*/ 38 h 38"/>
              <a:gd name="T4" fmla="*/ 176 w 176"/>
              <a:gd name="T5" fmla="*/ 0 h 38"/>
              <a:gd name="T6" fmla="*/ 0 60000 65536"/>
              <a:gd name="T7" fmla="*/ 0 60000 65536"/>
              <a:gd name="T8" fmla="*/ 0 60000 65536"/>
              <a:gd name="T9" fmla="*/ 0 w 176"/>
              <a:gd name="T10" fmla="*/ 0 h 38"/>
              <a:gd name="T11" fmla="*/ 176 w 176"/>
              <a:gd name="T12" fmla="*/ 38 h 38"/>
            </a:gdLst>
            <a:ahLst/>
            <a:cxnLst>
              <a:cxn ang="T6">
                <a:pos x="T0" y="T1"/>
              </a:cxn>
              <a:cxn ang="T7">
                <a:pos x="T2" y="T3"/>
              </a:cxn>
              <a:cxn ang="T8">
                <a:pos x="T4" y="T5"/>
              </a:cxn>
            </a:cxnLst>
            <a:rect l="T9" t="T10" r="T11" b="T12"/>
            <a:pathLst>
              <a:path w="176" h="38">
                <a:moveTo>
                  <a:pt x="0" y="38"/>
                </a:moveTo>
                <a:lnTo>
                  <a:pt x="176" y="38"/>
                </a:lnTo>
                <a:lnTo>
                  <a:pt x="176" y="0"/>
                </a:lnTo>
              </a:path>
            </a:pathLst>
          </a:custGeom>
          <a:noFill/>
          <a:ln w="14288">
            <a:solidFill>
              <a:srgbClr val="000000"/>
            </a:solidFill>
            <a:prstDash val="solid"/>
            <a:round/>
            <a:headEnd/>
            <a:tailEnd/>
          </a:ln>
        </p:spPr>
        <p:txBody>
          <a:bodyPr/>
          <a:lstStyle/>
          <a:p>
            <a:endParaRPr lang="en-US"/>
          </a:p>
        </p:txBody>
      </p:sp>
      <p:sp>
        <p:nvSpPr>
          <p:cNvPr id="113746" name="Freeform 85"/>
          <p:cNvSpPr>
            <a:spLocks/>
          </p:cNvSpPr>
          <p:nvPr/>
        </p:nvSpPr>
        <p:spPr bwMode="auto">
          <a:xfrm>
            <a:off x="1366838" y="4459288"/>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747" name="Freeform 86"/>
          <p:cNvSpPr>
            <a:spLocks/>
          </p:cNvSpPr>
          <p:nvPr/>
        </p:nvSpPr>
        <p:spPr bwMode="auto">
          <a:xfrm>
            <a:off x="1366838" y="4459288"/>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748" name="Line 87"/>
          <p:cNvSpPr>
            <a:spLocks noChangeShapeType="1"/>
          </p:cNvSpPr>
          <p:nvPr/>
        </p:nvSpPr>
        <p:spPr bwMode="auto">
          <a:xfrm>
            <a:off x="917575" y="4489450"/>
            <a:ext cx="434975" cy="1588"/>
          </a:xfrm>
          <a:prstGeom prst="line">
            <a:avLst/>
          </a:prstGeom>
          <a:noFill/>
          <a:ln w="14288">
            <a:solidFill>
              <a:srgbClr val="000000"/>
            </a:solidFill>
            <a:round/>
            <a:headEnd/>
            <a:tailEnd/>
          </a:ln>
        </p:spPr>
        <p:txBody>
          <a:bodyPr/>
          <a:lstStyle/>
          <a:p>
            <a:endParaRPr lang="en-US"/>
          </a:p>
        </p:txBody>
      </p:sp>
      <p:sp>
        <p:nvSpPr>
          <p:cNvPr id="113749" name="Freeform 88"/>
          <p:cNvSpPr>
            <a:spLocks/>
          </p:cNvSpPr>
          <p:nvPr/>
        </p:nvSpPr>
        <p:spPr bwMode="auto">
          <a:xfrm>
            <a:off x="1366838" y="4668838"/>
            <a:ext cx="90487" cy="30162"/>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p:spPr>
        <p:txBody>
          <a:bodyPr/>
          <a:lstStyle/>
          <a:p>
            <a:endParaRPr lang="en-US"/>
          </a:p>
        </p:txBody>
      </p:sp>
      <p:sp>
        <p:nvSpPr>
          <p:cNvPr id="113750" name="Freeform 89"/>
          <p:cNvSpPr>
            <a:spLocks/>
          </p:cNvSpPr>
          <p:nvPr/>
        </p:nvSpPr>
        <p:spPr bwMode="auto">
          <a:xfrm>
            <a:off x="1366838" y="4668838"/>
            <a:ext cx="90487" cy="30162"/>
          </a:xfrm>
          <a:custGeom>
            <a:avLst/>
            <a:gdLst>
              <a:gd name="T0" fmla="*/ 0 w 57"/>
              <a:gd name="T1" fmla="*/ 19 h 19"/>
              <a:gd name="T2" fmla="*/ 57 w 57"/>
              <a:gd name="T3" fmla="*/ 9 h 19"/>
              <a:gd name="T4" fmla="*/ 0 w 57"/>
              <a:gd name="T5" fmla="*/ 0 h 19"/>
              <a:gd name="T6" fmla="*/ 0 w 57"/>
              <a:gd name="T7" fmla="*/ 9 h 19"/>
              <a:gd name="T8" fmla="*/ 0 w 57"/>
              <a:gd name="T9" fmla="*/ 19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0" y="19"/>
                </a:moveTo>
                <a:lnTo>
                  <a:pt x="57" y="9"/>
                </a:lnTo>
                <a:lnTo>
                  <a:pt x="0" y="0"/>
                </a:lnTo>
                <a:lnTo>
                  <a:pt x="0" y="9"/>
                </a:lnTo>
                <a:lnTo>
                  <a:pt x="0" y="19"/>
                </a:lnTo>
                <a:close/>
              </a:path>
            </a:pathLst>
          </a:custGeom>
          <a:solidFill>
            <a:srgbClr val="000000"/>
          </a:solidFill>
          <a:ln w="0">
            <a:solidFill>
              <a:srgbClr val="000000"/>
            </a:solidFill>
            <a:prstDash val="solid"/>
            <a:round/>
            <a:headEnd/>
            <a:tailEnd/>
          </a:ln>
        </p:spPr>
        <p:txBody>
          <a:bodyPr/>
          <a:lstStyle/>
          <a:p>
            <a:endParaRPr lang="en-US"/>
          </a:p>
        </p:txBody>
      </p:sp>
      <p:sp>
        <p:nvSpPr>
          <p:cNvPr id="113751" name="Line 90"/>
          <p:cNvSpPr>
            <a:spLocks noChangeShapeType="1"/>
          </p:cNvSpPr>
          <p:nvPr/>
        </p:nvSpPr>
        <p:spPr bwMode="auto">
          <a:xfrm>
            <a:off x="917575" y="4683125"/>
            <a:ext cx="434975" cy="1588"/>
          </a:xfrm>
          <a:prstGeom prst="line">
            <a:avLst/>
          </a:prstGeom>
          <a:noFill/>
          <a:ln w="14288">
            <a:solidFill>
              <a:srgbClr val="000000"/>
            </a:solidFill>
            <a:round/>
            <a:headEnd/>
            <a:tailEnd/>
          </a:ln>
        </p:spPr>
        <p:txBody>
          <a:bodyPr/>
          <a:lstStyle/>
          <a:p>
            <a:endParaRPr lang="en-US"/>
          </a:p>
        </p:txBody>
      </p:sp>
      <p:sp>
        <p:nvSpPr>
          <p:cNvPr id="113752" name="Freeform 91"/>
          <p:cNvSpPr>
            <a:spLocks/>
          </p:cNvSpPr>
          <p:nvPr/>
        </p:nvSpPr>
        <p:spPr bwMode="auto">
          <a:xfrm>
            <a:off x="1366838" y="4848225"/>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753" name="Freeform 92"/>
          <p:cNvSpPr>
            <a:spLocks/>
          </p:cNvSpPr>
          <p:nvPr/>
        </p:nvSpPr>
        <p:spPr bwMode="auto">
          <a:xfrm>
            <a:off x="1366838" y="4848225"/>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754" name="Line 93"/>
          <p:cNvSpPr>
            <a:spLocks noChangeShapeType="1"/>
          </p:cNvSpPr>
          <p:nvPr/>
        </p:nvSpPr>
        <p:spPr bwMode="auto">
          <a:xfrm>
            <a:off x="917575" y="4878388"/>
            <a:ext cx="434975" cy="1587"/>
          </a:xfrm>
          <a:prstGeom prst="line">
            <a:avLst/>
          </a:prstGeom>
          <a:noFill/>
          <a:ln w="14288">
            <a:solidFill>
              <a:srgbClr val="000000"/>
            </a:solidFill>
            <a:round/>
            <a:headEnd/>
            <a:tailEnd/>
          </a:ln>
        </p:spPr>
        <p:txBody>
          <a:bodyPr/>
          <a:lstStyle/>
          <a:p>
            <a:endParaRPr lang="en-US"/>
          </a:p>
        </p:txBody>
      </p:sp>
      <p:sp>
        <p:nvSpPr>
          <p:cNvPr id="113755" name="Freeform 94"/>
          <p:cNvSpPr>
            <a:spLocks/>
          </p:cNvSpPr>
          <p:nvPr/>
        </p:nvSpPr>
        <p:spPr bwMode="auto">
          <a:xfrm>
            <a:off x="1366838" y="5041900"/>
            <a:ext cx="90487" cy="30163"/>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p:spPr>
        <p:txBody>
          <a:bodyPr/>
          <a:lstStyle/>
          <a:p>
            <a:endParaRPr lang="en-US"/>
          </a:p>
        </p:txBody>
      </p:sp>
      <p:sp>
        <p:nvSpPr>
          <p:cNvPr id="113756" name="Freeform 95"/>
          <p:cNvSpPr>
            <a:spLocks/>
          </p:cNvSpPr>
          <p:nvPr/>
        </p:nvSpPr>
        <p:spPr bwMode="auto">
          <a:xfrm>
            <a:off x="1366838" y="5041900"/>
            <a:ext cx="90487" cy="30163"/>
          </a:xfrm>
          <a:custGeom>
            <a:avLst/>
            <a:gdLst>
              <a:gd name="T0" fmla="*/ 0 w 57"/>
              <a:gd name="T1" fmla="*/ 19 h 19"/>
              <a:gd name="T2" fmla="*/ 57 w 57"/>
              <a:gd name="T3" fmla="*/ 10 h 19"/>
              <a:gd name="T4" fmla="*/ 0 w 57"/>
              <a:gd name="T5" fmla="*/ 0 h 19"/>
              <a:gd name="T6" fmla="*/ 0 w 57"/>
              <a:gd name="T7" fmla="*/ 10 h 19"/>
              <a:gd name="T8" fmla="*/ 0 w 57"/>
              <a:gd name="T9" fmla="*/ 19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0" y="19"/>
                </a:moveTo>
                <a:lnTo>
                  <a:pt x="57" y="10"/>
                </a:lnTo>
                <a:lnTo>
                  <a:pt x="0" y="0"/>
                </a:lnTo>
                <a:lnTo>
                  <a:pt x="0" y="10"/>
                </a:lnTo>
                <a:lnTo>
                  <a:pt x="0" y="19"/>
                </a:lnTo>
                <a:close/>
              </a:path>
            </a:pathLst>
          </a:custGeom>
          <a:solidFill>
            <a:srgbClr val="000000"/>
          </a:solidFill>
          <a:ln w="0">
            <a:solidFill>
              <a:srgbClr val="000000"/>
            </a:solidFill>
            <a:prstDash val="solid"/>
            <a:round/>
            <a:headEnd/>
            <a:tailEnd/>
          </a:ln>
        </p:spPr>
        <p:txBody>
          <a:bodyPr/>
          <a:lstStyle/>
          <a:p>
            <a:endParaRPr lang="en-US"/>
          </a:p>
        </p:txBody>
      </p:sp>
      <p:sp>
        <p:nvSpPr>
          <p:cNvPr id="113757" name="Line 96"/>
          <p:cNvSpPr>
            <a:spLocks noChangeShapeType="1"/>
          </p:cNvSpPr>
          <p:nvPr/>
        </p:nvSpPr>
        <p:spPr bwMode="auto">
          <a:xfrm>
            <a:off x="917575" y="5057775"/>
            <a:ext cx="434975" cy="1588"/>
          </a:xfrm>
          <a:prstGeom prst="line">
            <a:avLst/>
          </a:prstGeom>
          <a:noFill/>
          <a:ln w="14288">
            <a:solidFill>
              <a:srgbClr val="000000"/>
            </a:solidFill>
            <a:round/>
            <a:headEnd/>
            <a:tailEnd/>
          </a:ln>
        </p:spPr>
        <p:txBody>
          <a:bodyPr/>
          <a:lstStyle/>
          <a:p>
            <a:endParaRPr lang="en-US"/>
          </a:p>
        </p:txBody>
      </p:sp>
      <p:sp>
        <p:nvSpPr>
          <p:cNvPr id="113758" name="Freeform 97"/>
          <p:cNvSpPr>
            <a:spLocks/>
          </p:cNvSpPr>
          <p:nvPr/>
        </p:nvSpPr>
        <p:spPr bwMode="auto">
          <a:xfrm>
            <a:off x="1366838" y="5237163"/>
            <a:ext cx="90487" cy="4445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p:spPr>
        <p:txBody>
          <a:bodyPr/>
          <a:lstStyle/>
          <a:p>
            <a:endParaRPr lang="en-US"/>
          </a:p>
        </p:txBody>
      </p:sp>
      <p:sp>
        <p:nvSpPr>
          <p:cNvPr id="113759" name="Freeform 98"/>
          <p:cNvSpPr>
            <a:spLocks/>
          </p:cNvSpPr>
          <p:nvPr/>
        </p:nvSpPr>
        <p:spPr bwMode="auto">
          <a:xfrm>
            <a:off x="1366838" y="5237163"/>
            <a:ext cx="90487" cy="44450"/>
          </a:xfrm>
          <a:custGeom>
            <a:avLst/>
            <a:gdLst>
              <a:gd name="T0" fmla="*/ 0 w 57"/>
              <a:gd name="T1" fmla="*/ 28 h 28"/>
              <a:gd name="T2" fmla="*/ 57 w 57"/>
              <a:gd name="T3" fmla="*/ 9 h 28"/>
              <a:gd name="T4" fmla="*/ 0 w 57"/>
              <a:gd name="T5" fmla="*/ 0 h 28"/>
              <a:gd name="T6" fmla="*/ 0 w 57"/>
              <a:gd name="T7" fmla="*/ 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9"/>
                </a:lnTo>
                <a:lnTo>
                  <a:pt x="0" y="0"/>
                </a:lnTo>
                <a:lnTo>
                  <a:pt x="0" y="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760" name="Line 99"/>
          <p:cNvSpPr>
            <a:spLocks noChangeShapeType="1"/>
          </p:cNvSpPr>
          <p:nvPr/>
        </p:nvSpPr>
        <p:spPr bwMode="auto">
          <a:xfrm flipH="1">
            <a:off x="917575" y="5251450"/>
            <a:ext cx="434975" cy="1588"/>
          </a:xfrm>
          <a:prstGeom prst="line">
            <a:avLst/>
          </a:prstGeom>
          <a:noFill/>
          <a:ln w="14288">
            <a:solidFill>
              <a:srgbClr val="000000"/>
            </a:solidFill>
            <a:round/>
            <a:headEnd/>
            <a:tailEnd/>
          </a:ln>
        </p:spPr>
        <p:txBody>
          <a:bodyPr/>
          <a:lstStyle/>
          <a:p>
            <a:endParaRPr lang="en-US"/>
          </a:p>
        </p:txBody>
      </p:sp>
      <p:sp>
        <p:nvSpPr>
          <p:cNvPr id="113761" name="Freeform 100"/>
          <p:cNvSpPr>
            <a:spLocks/>
          </p:cNvSpPr>
          <p:nvPr/>
        </p:nvSpPr>
        <p:spPr bwMode="auto">
          <a:xfrm>
            <a:off x="1366838" y="5416550"/>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p:spPr>
        <p:txBody>
          <a:bodyPr/>
          <a:lstStyle/>
          <a:p>
            <a:endParaRPr lang="en-US"/>
          </a:p>
        </p:txBody>
      </p:sp>
      <p:sp>
        <p:nvSpPr>
          <p:cNvPr id="113762" name="Freeform 101"/>
          <p:cNvSpPr>
            <a:spLocks/>
          </p:cNvSpPr>
          <p:nvPr/>
        </p:nvSpPr>
        <p:spPr bwMode="auto">
          <a:xfrm>
            <a:off x="1366838" y="5416550"/>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13763" name="Line 102"/>
          <p:cNvSpPr>
            <a:spLocks noChangeShapeType="1"/>
          </p:cNvSpPr>
          <p:nvPr/>
        </p:nvSpPr>
        <p:spPr bwMode="auto">
          <a:xfrm>
            <a:off x="917575" y="5446713"/>
            <a:ext cx="434975" cy="1587"/>
          </a:xfrm>
          <a:prstGeom prst="line">
            <a:avLst/>
          </a:prstGeom>
          <a:noFill/>
          <a:ln w="14288">
            <a:solidFill>
              <a:srgbClr val="000000"/>
            </a:solidFill>
            <a:round/>
            <a:headEnd/>
            <a:tailEnd/>
          </a:ln>
        </p:spPr>
        <p:txBody>
          <a:bodyPr/>
          <a:lstStyle/>
          <a:p>
            <a:endParaRPr lang="en-US"/>
          </a:p>
        </p:txBody>
      </p:sp>
      <p:sp>
        <p:nvSpPr>
          <p:cNvPr id="113764" name="Freeform 103"/>
          <p:cNvSpPr>
            <a:spLocks/>
          </p:cNvSpPr>
          <p:nvPr/>
        </p:nvSpPr>
        <p:spPr bwMode="auto">
          <a:xfrm>
            <a:off x="947738" y="5626100"/>
            <a:ext cx="90487" cy="3016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4288">
            <a:solidFill>
              <a:srgbClr val="000000"/>
            </a:solidFill>
            <a:prstDash val="solid"/>
            <a:round/>
            <a:headEnd/>
            <a:tailEnd/>
          </a:ln>
        </p:spPr>
        <p:txBody>
          <a:bodyPr/>
          <a:lstStyle/>
          <a:p>
            <a:endParaRPr lang="en-US"/>
          </a:p>
        </p:txBody>
      </p:sp>
      <p:sp>
        <p:nvSpPr>
          <p:cNvPr id="113765" name="Freeform 104"/>
          <p:cNvSpPr>
            <a:spLocks/>
          </p:cNvSpPr>
          <p:nvPr/>
        </p:nvSpPr>
        <p:spPr bwMode="auto">
          <a:xfrm>
            <a:off x="947738" y="5626100"/>
            <a:ext cx="90487" cy="30163"/>
          </a:xfrm>
          <a:custGeom>
            <a:avLst/>
            <a:gdLst>
              <a:gd name="T0" fmla="*/ 57 w 57"/>
              <a:gd name="T1" fmla="*/ 0 h 19"/>
              <a:gd name="T2" fmla="*/ 0 w 57"/>
              <a:gd name="T3" fmla="*/ 9 h 19"/>
              <a:gd name="T4" fmla="*/ 57 w 57"/>
              <a:gd name="T5" fmla="*/ 19 h 19"/>
              <a:gd name="T6" fmla="*/ 57 w 57"/>
              <a:gd name="T7" fmla="*/ 9 h 19"/>
              <a:gd name="T8" fmla="*/ 57 w 57"/>
              <a:gd name="T9" fmla="*/ 0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57" y="0"/>
                </a:moveTo>
                <a:lnTo>
                  <a:pt x="0" y="9"/>
                </a:lnTo>
                <a:lnTo>
                  <a:pt x="57" y="19"/>
                </a:lnTo>
                <a:lnTo>
                  <a:pt x="57" y="9"/>
                </a:ln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766" name="Line 105"/>
          <p:cNvSpPr>
            <a:spLocks noChangeShapeType="1"/>
          </p:cNvSpPr>
          <p:nvPr/>
        </p:nvSpPr>
        <p:spPr bwMode="auto">
          <a:xfrm flipH="1">
            <a:off x="1038225" y="5640388"/>
            <a:ext cx="433388" cy="1587"/>
          </a:xfrm>
          <a:prstGeom prst="line">
            <a:avLst/>
          </a:prstGeom>
          <a:noFill/>
          <a:ln w="14288">
            <a:solidFill>
              <a:srgbClr val="000000"/>
            </a:solidFill>
            <a:round/>
            <a:headEnd/>
            <a:tailEnd/>
          </a:ln>
        </p:spPr>
        <p:txBody>
          <a:bodyPr/>
          <a:lstStyle/>
          <a:p>
            <a:endParaRPr lang="en-US"/>
          </a:p>
        </p:txBody>
      </p:sp>
      <p:sp>
        <p:nvSpPr>
          <p:cNvPr id="113767" name="Rectangle 106"/>
          <p:cNvSpPr>
            <a:spLocks noChangeArrowheads="1"/>
          </p:cNvSpPr>
          <p:nvPr/>
        </p:nvSpPr>
        <p:spPr bwMode="auto">
          <a:xfrm>
            <a:off x="423863" y="5535613"/>
            <a:ext cx="39528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Accept</a:t>
            </a:r>
            <a:endParaRPr lang="en-US" sz="2400">
              <a:latin typeface="Constantia" pitchFamily="18" charset="0"/>
            </a:endParaRPr>
          </a:p>
        </p:txBody>
      </p:sp>
      <p:sp>
        <p:nvSpPr>
          <p:cNvPr id="113768" name="Rectangle 107"/>
          <p:cNvSpPr>
            <a:spLocks noChangeArrowheads="1"/>
          </p:cNvSpPr>
          <p:nvPr/>
        </p:nvSpPr>
        <p:spPr bwMode="auto">
          <a:xfrm>
            <a:off x="469900" y="5341938"/>
            <a:ext cx="357188"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Ready</a:t>
            </a:r>
            <a:endParaRPr lang="en-US" sz="2400">
              <a:latin typeface="Constantia" pitchFamily="18" charset="0"/>
            </a:endParaRPr>
          </a:p>
        </p:txBody>
      </p:sp>
      <p:sp>
        <p:nvSpPr>
          <p:cNvPr id="113769" name="Rectangle 108"/>
          <p:cNvSpPr>
            <a:spLocks noChangeArrowheads="1"/>
          </p:cNvSpPr>
          <p:nvPr/>
        </p:nvSpPr>
        <p:spPr bwMode="auto">
          <a:xfrm>
            <a:off x="558800" y="5162550"/>
            <a:ext cx="9366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113770" name="Rectangle 109"/>
          <p:cNvSpPr>
            <a:spLocks noChangeArrowheads="1"/>
          </p:cNvSpPr>
          <p:nvPr/>
        </p:nvSpPr>
        <p:spPr bwMode="auto">
          <a:xfrm>
            <a:off x="663575" y="5162550"/>
            <a:ext cx="381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a:t>
            </a:r>
            <a:endParaRPr lang="en-US" sz="2400">
              <a:latin typeface="Constantia" pitchFamily="18" charset="0"/>
            </a:endParaRPr>
          </a:p>
        </p:txBody>
      </p:sp>
      <p:sp>
        <p:nvSpPr>
          <p:cNvPr id="113771" name="Rectangle 110"/>
          <p:cNvSpPr>
            <a:spLocks noChangeArrowheads="1"/>
          </p:cNvSpPr>
          <p:nvPr/>
        </p:nvSpPr>
        <p:spPr bwMode="auto">
          <a:xfrm>
            <a:off x="708025" y="5162550"/>
            <a:ext cx="13176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W</a:t>
            </a:r>
            <a:endParaRPr lang="en-US" sz="2400">
              <a:latin typeface="Constantia" pitchFamily="18" charset="0"/>
            </a:endParaRPr>
          </a:p>
        </p:txBody>
      </p:sp>
      <p:sp>
        <p:nvSpPr>
          <p:cNvPr id="113772" name="Line 111"/>
          <p:cNvSpPr>
            <a:spLocks noChangeShapeType="1"/>
          </p:cNvSpPr>
          <p:nvPr/>
        </p:nvSpPr>
        <p:spPr bwMode="auto">
          <a:xfrm flipH="1">
            <a:off x="738188" y="5176838"/>
            <a:ext cx="74612" cy="1587"/>
          </a:xfrm>
          <a:prstGeom prst="line">
            <a:avLst/>
          </a:prstGeom>
          <a:noFill/>
          <a:ln w="14288">
            <a:solidFill>
              <a:srgbClr val="000000"/>
            </a:solidFill>
            <a:round/>
            <a:headEnd/>
            <a:tailEnd/>
          </a:ln>
        </p:spPr>
        <p:txBody>
          <a:bodyPr/>
          <a:lstStyle/>
          <a:p>
            <a:endParaRPr lang="en-US"/>
          </a:p>
        </p:txBody>
      </p:sp>
      <p:sp>
        <p:nvSpPr>
          <p:cNvPr id="113773" name="Rectangle 112"/>
          <p:cNvSpPr>
            <a:spLocks noChangeArrowheads="1"/>
          </p:cNvSpPr>
          <p:nvPr/>
        </p:nvSpPr>
        <p:spPr bwMode="auto">
          <a:xfrm>
            <a:off x="573088" y="4967288"/>
            <a:ext cx="2413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RS0</a:t>
            </a:r>
            <a:endParaRPr lang="en-US" sz="2400">
              <a:latin typeface="Constantia" pitchFamily="18" charset="0"/>
            </a:endParaRPr>
          </a:p>
        </p:txBody>
      </p:sp>
      <p:sp>
        <p:nvSpPr>
          <p:cNvPr id="113774" name="Rectangle 113"/>
          <p:cNvSpPr>
            <a:spLocks noChangeArrowheads="1"/>
          </p:cNvSpPr>
          <p:nvPr/>
        </p:nvSpPr>
        <p:spPr bwMode="auto">
          <a:xfrm>
            <a:off x="573088" y="4773613"/>
            <a:ext cx="2413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RS1</a:t>
            </a:r>
            <a:endParaRPr lang="en-US" sz="2400">
              <a:latin typeface="Constantia" pitchFamily="18" charset="0"/>
            </a:endParaRPr>
          </a:p>
        </p:txBody>
      </p:sp>
      <p:sp>
        <p:nvSpPr>
          <p:cNvPr id="113775" name="Rectangle 114"/>
          <p:cNvSpPr>
            <a:spLocks noChangeArrowheads="1"/>
          </p:cNvSpPr>
          <p:nvPr/>
        </p:nvSpPr>
        <p:spPr bwMode="auto">
          <a:xfrm>
            <a:off x="573088" y="4592638"/>
            <a:ext cx="24130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RS2</a:t>
            </a:r>
            <a:endParaRPr lang="en-US" sz="2400">
              <a:latin typeface="Constantia" pitchFamily="18" charset="0"/>
            </a:endParaRPr>
          </a:p>
        </p:txBody>
      </p:sp>
      <p:sp>
        <p:nvSpPr>
          <p:cNvPr id="113776" name="Rectangle 115"/>
          <p:cNvSpPr>
            <a:spLocks noChangeArrowheads="1"/>
          </p:cNvSpPr>
          <p:nvPr/>
        </p:nvSpPr>
        <p:spPr bwMode="auto">
          <a:xfrm>
            <a:off x="169863" y="4383088"/>
            <a:ext cx="6572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My-address</a:t>
            </a:r>
            <a:endParaRPr lang="en-US" sz="2400">
              <a:latin typeface="Constantia" pitchFamily="18" charset="0"/>
            </a:endParaRPr>
          </a:p>
        </p:txBody>
      </p:sp>
      <p:sp>
        <p:nvSpPr>
          <p:cNvPr id="113777" name="Rectangle 116"/>
          <p:cNvSpPr>
            <a:spLocks noChangeArrowheads="1"/>
          </p:cNvSpPr>
          <p:nvPr/>
        </p:nvSpPr>
        <p:spPr bwMode="auto">
          <a:xfrm>
            <a:off x="498475" y="5954713"/>
            <a:ext cx="32702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INTR</a:t>
            </a:r>
            <a:endParaRPr lang="en-US" sz="2400">
              <a:latin typeface="Constantia" pitchFamily="18" charset="0"/>
            </a:endParaRPr>
          </a:p>
        </p:txBody>
      </p:sp>
      <p:sp>
        <p:nvSpPr>
          <p:cNvPr id="113778" name="Rectangle 117"/>
          <p:cNvSpPr>
            <a:spLocks noChangeArrowheads="1"/>
          </p:cNvSpPr>
          <p:nvPr/>
        </p:nvSpPr>
        <p:spPr bwMode="auto">
          <a:xfrm>
            <a:off x="4313238" y="4676775"/>
            <a:ext cx="163512"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C1</a:t>
            </a:r>
            <a:endParaRPr lang="en-US" sz="2400">
              <a:latin typeface="Constantia" pitchFamily="18" charset="0"/>
            </a:endParaRPr>
          </a:p>
        </p:txBody>
      </p:sp>
      <p:sp>
        <p:nvSpPr>
          <p:cNvPr id="113779" name="Rectangle 118"/>
          <p:cNvSpPr>
            <a:spLocks noChangeArrowheads="1"/>
          </p:cNvSpPr>
          <p:nvPr/>
        </p:nvSpPr>
        <p:spPr bwMode="auto">
          <a:xfrm>
            <a:off x="4289425" y="5365750"/>
            <a:ext cx="163513"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C2</a:t>
            </a:r>
            <a:endParaRPr lang="en-US" sz="2400">
              <a:latin typeface="Constantia" pitchFamily="18" charset="0"/>
            </a:endParaRPr>
          </a:p>
        </p:txBody>
      </p:sp>
      <p:sp>
        <p:nvSpPr>
          <p:cNvPr id="113780" name="Rectangle 119"/>
          <p:cNvSpPr>
            <a:spLocks noChangeArrowheads="1"/>
          </p:cNvSpPr>
          <p:nvPr/>
        </p:nvSpPr>
        <p:spPr bwMode="auto">
          <a:xfrm>
            <a:off x="4637088" y="312738"/>
            <a:ext cx="14763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P7</a:t>
            </a:r>
            <a:endParaRPr lang="en-US" sz="2400">
              <a:latin typeface="Constantia" pitchFamily="18" charset="0"/>
            </a:endParaRPr>
          </a:p>
        </p:txBody>
      </p:sp>
      <p:sp>
        <p:nvSpPr>
          <p:cNvPr id="113781" name="Rectangle 120"/>
          <p:cNvSpPr>
            <a:spLocks noChangeArrowheads="1"/>
          </p:cNvSpPr>
          <p:nvPr/>
        </p:nvSpPr>
        <p:spPr bwMode="auto">
          <a:xfrm>
            <a:off x="4637088" y="1076325"/>
            <a:ext cx="147637"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P0</a:t>
            </a:r>
            <a:endParaRPr lang="en-US" sz="2400">
              <a:latin typeface="Constantia" pitchFamily="18" charset="0"/>
            </a:endParaRPr>
          </a:p>
        </p:txBody>
      </p:sp>
      <p:sp>
        <p:nvSpPr>
          <p:cNvPr id="113782" name="Rectangle 121"/>
          <p:cNvSpPr>
            <a:spLocks noChangeArrowheads="1"/>
          </p:cNvSpPr>
          <p:nvPr/>
        </p:nvSpPr>
        <p:spPr bwMode="auto">
          <a:xfrm>
            <a:off x="649288" y="312738"/>
            <a:ext cx="1714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D7</a:t>
            </a:r>
            <a:endParaRPr lang="en-US" sz="2400">
              <a:latin typeface="Constantia" pitchFamily="18" charset="0"/>
            </a:endParaRPr>
          </a:p>
        </p:txBody>
      </p:sp>
      <p:sp>
        <p:nvSpPr>
          <p:cNvPr id="113783" name="Rectangle 122"/>
          <p:cNvSpPr>
            <a:spLocks noChangeArrowheads="1"/>
          </p:cNvSpPr>
          <p:nvPr/>
        </p:nvSpPr>
        <p:spPr bwMode="auto">
          <a:xfrm>
            <a:off x="649288" y="1062038"/>
            <a:ext cx="1714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Nimbus Roman No9 L"/>
              </a:rPr>
              <a:t>D0</a:t>
            </a:r>
            <a:endParaRPr lang="en-US" sz="2400">
              <a:latin typeface="Constantia" pitchFamily="18" charset="0"/>
            </a:endParaRPr>
          </a:p>
        </p:txBody>
      </p:sp>
      <p:sp>
        <p:nvSpPr>
          <p:cNvPr id="113784" name="Freeform 123"/>
          <p:cNvSpPr>
            <a:spLocks/>
          </p:cNvSpPr>
          <p:nvPr/>
        </p:nvSpPr>
        <p:spPr bwMode="auto">
          <a:xfrm>
            <a:off x="4419600" y="1150938"/>
            <a:ext cx="30163"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785" name="Freeform 124"/>
          <p:cNvSpPr>
            <a:spLocks/>
          </p:cNvSpPr>
          <p:nvPr/>
        </p:nvSpPr>
        <p:spPr bwMode="auto">
          <a:xfrm>
            <a:off x="4405313" y="1150938"/>
            <a:ext cx="44450" cy="4603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786" name="Freeform 125"/>
          <p:cNvSpPr>
            <a:spLocks/>
          </p:cNvSpPr>
          <p:nvPr/>
        </p:nvSpPr>
        <p:spPr bwMode="auto">
          <a:xfrm>
            <a:off x="4135438" y="403225"/>
            <a:ext cx="30162" cy="30163"/>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787" name="Freeform 126"/>
          <p:cNvSpPr>
            <a:spLocks/>
          </p:cNvSpPr>
          <p:nvPr/>
        </p:nvSpPr>
        <p:spPr bwMode="auto">
          <a:xfrm>
            <a:off x="4135438" y="388938"/>
            <a:ext cx="44450"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788" name="Freeform 127"/>
          <p:cNvSpPr>
            <a:spLocks/>
          </p:cNvSpPr>
          <p:nvPr/>
        </p:nvSpPr>
        <p:spPr bwMode="auto">
          <a:xfrm>
            <a:off x="1112838" y="2528888"/>
            <a:ext cx="30162" cy="30162"/>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789" name="Freeform 128"/>
          <p:cNvSpPr>
            <a:spLocks/>
          </p:cNvSpPr>
          <p:nvPr/>
        </p:nvSpPr>
        <p:spPr bwMode="auto">
          <a:xfrm>
            <a:off x="1112838" y="2528888"/>
            <a:ext cx="44450"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790" name="Freeform 129"/>
          <p:cNvSpPr>
            <a:spLocks/>
          </p:cNvSpPr>
          <p:nvPr/>
        </p:nvSpPr>
        <p:spPr bwMode="auto">
          <a:xfrm>
            <a:off x="1397000" y="403225"/>
            <a:ext cx="30163" cy="30163"/>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791" name="Freeform 130"/>
          <p:cNvSpPr>
            <a:spLocks/>
          </p:cNvSpPr>
          <p:nvPr/>
        </p:nvSpPr>
        <p:spPr bwMode="auto">
          <a:xfrm>
            <a:off x="1381125" y="388938"/>
            <a:ext cx="46038"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792" name="Rectangle 131"/>
          <p:cNvSpPr>
            <a:spLocks noChangeArrowheads="1"/>
          </p:cNvSpPr>
          <p:nvPr/>
        </p:nvSpPr>
        <p:spPr bwMode="auto">
          <a:xfrm>
            <a:off x="1606550" y="2992438"/>
            <a:ext cx="703263" cy="1092200"/>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793" name="Rectangle 132"/>
          <p:cNvSpPr>
            <a:spLocks noChangeArrowheads="1"/>
          </p:cNvSpPr>
          <p:nvPr/>
        </p:nvSpPr>
        <p:spPr bwMode="auto">
          <a:xfrm>
            <a:off x="3178175" y="238125"/>
            <a:ext cx="703263" cy="1108075"/>
          </a:xfrm>
          <a:prstGeom prst="rect">
            <a:avLst/>
          </a:prstGeom>
          <a:noFill/>
          <a:ln w="14288">
            <a:solidFill>
              <a:srgbClr val="000000"/>
            </a:solidFill>
            <a:miter lim="800000"/>
            <a:headEnd/>
            <a:tailEnd/>
          </a:ln>
        </p:spPr>
        <p:txBody>
          <a:bodyPr/>
          <a:lstStyle/>
          <a:p>
            <a:endParaRPr lang="en-US">
              <a:latin typeface="Constantia" pitchFamily="18" charset="0"/>
            </a:endParaRPr>
          </a:p>
        </p:txBody>
      </p:sp>
      <p:sp>
        <p:nvSpPr>
          <p:cNvPr id="113794" name="Freeform 133"/>
          <p:cNvSpPr>
            <a:spLocks/>
          </p:cNvSpPr>
          <p:nvPr/>
        </p:nvSpPr>
        <p:spPr bwMode="auto">
          <a:xfrm>
            <a:off x="3521075" y="2124075"/>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13795" name="Freeform 134"/>
          <p:cNvSpPr>
            <a:spLocks/>
          </p:cNvSpPr>
          <p:nvPr/>
        </p:nvSpPr>
        <p:spPr bwMode="auto">
          <a:xfrm>
            <a:off x="3536950" y="2124075"/>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796" name="Freeform 135"/>
          <p:cNvSpPr>
            <a:spLocks/>
          </p:cNvSpPr>
          <p:nvPr/>
        </p:nvSpPr>
        <p:spPr bwMode="auto">
          <a:xfrm>
            <a:off x="3521075" y="2228850"/>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13797" name="Freeform 136"/>
          <p:cNvSpPr>
            <a:spLocks/>
          </p:cNvSpPr>
          <p:nvPr/>
        </p:nvSpPr>
        <p:spPr bwMode="auto">
          <a:xfrm>
            <a:off x="3536950" y="2228850"/>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798" name="Freeform 137"/>
          <p:cNvSpPr>
            <a:spLocks/>
          </p:cNvSpPr>
          <p:nvPr/>
        </p:nvSpPr>
        <p:spPr bwMode="auto">
          <a:xfrm>
            <a:off x="3521075" y="2333625"/>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13799" name="Freeform 138"/>
          <p:cNvSpPr>
            <a:spLocks/>
          </p:cNvSpPr>
          <p:nvPr/>
        </p:nvSpPr>
        <p:spPr bwMode="auto">
          <a:xfrm>
            <a:off x="3536950" y="2349500"/>
            <a:ext cx="14288" cy="1428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00" name="Freeform 139"/>
          <p:cNvSpPr>
            <a:spLocks/>
          </p:cNvSpPr>
          <p:nvPr/>
        </p:nvSpPr>
        <p:spPr bwMode="auto">
          <a:xfrm>
            <a:off x="4405313" y="673100"/>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01" name="Freeform 140"/>
          <p:cNvSpPr>
            <a:spLocks/>
          </p:cNvSpPr>
          <p:nvPr/>
        </p:nvSpPr>
        <p:spPr bwMode="auto">
          <a:xfrm>
            <a:off x="4419600" y="687388"/>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02" name="Freeform 141"/>
          <p:cNvSpPr>
            <a:spLocks/>
          </p:cNvSpPr>
          <p:nvPr/>
        </p:nvSpPr>
        <p:spPr bwMode="auto">
          <a:xfrm>
            <a:off x="4405313" y="777875"/>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03" name="Freeform 142"/>
          <p:cNvSpPr>
            <a:spLocks/>
          </p:cNvSpPr>
          <p:nvPr/>
        </p:nvSpPr>
        <p:spPr bwMode="auto">
          <a:xfrm>
            <a:off x="4419600" y="777875"/>
            <a:ext cx="14288" cy="1428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04" name="Freeform 143"/>
          <p:cNvSpPr>
            <a:spLocks/>
          </p:cNvSpPr>
          <p:nvPr/>
        </p:nvSpPr>
        <p:spPr bwMode="auto">
          <a:xfrm>
            <a:off x="4405313" y="882650"/>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05" name="Freeform 144"/>
          <p:cNvSpPr>
            <a:spLocks/>
          </p:cNvSpPr>
          <p:nvPr/>
        </p:nvSpPr>
        <p:spPr bwMode="auto">
          <a:xfrm>
            <a:off x="4419600" y="896938"/>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06" name="Freeform 145"/>
          <p:cNvSpPr>
            <a:spLocks/>
          </p:cNvSpPr>
          <p:nvPr/>
        </p:nvSpPr>
        <p:spPr bwMode="auto">
          <a:xfrm>
            <a:off x="1112838" y="673100"/>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07" name="Freeform 146"/>
          <p:cNvSpPr>
            <a:spLocks/>
          </p:cNvSpPr>
          <p:nvPr/>
        </p:nvSpPr>
        <p:spPr bwMode="auto">
          <a:xfrm>
            <a:off x="1127125" y="687388"/>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08" name="Freeform 147"/>
          <p:cNvSpPr>
            <a:spLocks/>
          </p:cNvSpPr>
          <p:nvPr/>
        </p:nvSpPr>
        <p:spPr bwMode="auto">
          <a:xfrm>
            <a:off x="1112838" y="777875"/>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09" name="Freeform 148"/>
          <p:cNvSpPr>
            <a:spLocks/>
          </p:cNvSpPr>
          <p:nvPr/>
        </p:nvSpPr>
        <p:spPr bwMode="auto">
          <a:xfrm>
            <a:off x="1127125" y="792163"/>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10" name="Freeform 149"/>
          <p:cNvSpPr>
            <a:spLocks/>
          </p:cNvSpPr>
          <p:nvPr/>
        </p:nvSpPr>
        <p:spPr bwMode="auto">
          <a:xfrm>
            <a:off x="1112838" y="882650"/>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US"/>
          </a:p>
        </p:txBody>
      </p:sp>
      <p:sp>
        <p:nvSpPr>
          <p:cNvPr id="113811" name="Freeform 150"/>
          <p:cNvSpPr>
            <a:spLocks/>
          </p:cNvSpPr>
          <p:nvPr/>
        </p:nvSpPr>
        <p:spPr bwMode="auto">
          <a:xfrm>
            <a:off x="1127125" y="896938"/>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p:spPr>
        <p:txBody>
          <a:bodyPr/>
          <a:lstStyle/>
          <a:p>
            <a:endParaRPr lang="en-US"/>
          </a:p>
        </p:txBody>
      </p:sp>
      <p:sp>
        <p:nvSpPr>
          <p:cNvPr id="113812" name="Freeform 151"/>
          <p:cNvSpPr>
            <a:spLocks/>
          </p:cNvSpPr>
          <p:nvPr/>
        </p:nvSpPr>
        <p:spPr bwMode="auto">
          <a:xfrm>
            <a:off x="1397000" y="1779588"/>
            <a:ext cx="30163"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813" name="Freeform 152"/>
          <p:cNvSpPr>
            <a:spLocks/>
          </p:cNvSpPr>
          <p:nvPr/>
        </p:nvSpPr>
        <p:spPr bwMode="auto">
          <a:xfrm>
            <a:off x="1381125" y="1765300"/>
            <a:ext cx="46038"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814" name="Freeform 153"/>
          <p:cNvSpPr>
            <a:spLocks/>
          </p:cNvSpPr>
          <p:nvPr/>
        </p:nvSpPr>
        <p:spPr bwMode="auto">
          <a:xfrm>
            <a:off x="1112838" y="1150938"/>
            <a:ext cx="30162"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US"/>
          </a:p>
        </p:txBody>
      </p:sp>
      <p:sp>
        <p:nvSpPr>
          <p:cNvPr id="113815" name="Freeform 154"/>
          <p:cNvSpPr>
            <a:spLocks/>
          </p:cNvSpPr>
          <p:nvPr/>
        </p:nvSpPr>
        <p:spPr bwMode="auto">
          <a:xfrm>
            <a:off x="1112838" y="1150938"/>
            <a:ext cx="44450" cy="4603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p:spPr>
        <p:txBody>
          <a:bodyPr/>
          <a:lstStyle/>
          <a:p>
            <a:endParaRPr lang="en-US"/>
          </a:p>
        </p:txBody>
      </p:sp>
      <p:sp>
        <p:nvSpPr>
          <p:cNvPr id="113816" name="Line 155"/>
          <p:cNvSpPr>
            <a:spLocks noChangeShapeType="1"/>
          </p:cNvSpPr>
          <p:nvPr/>
        </p:nvSpPr>
        <p:spPr bwMode="auto">
          <a:xfrm flipH="1">
            <a:off x="514350" y="5970588"/>
            <a:ext cx="254000" cy="1587"/>
          </a:xfrm>
          <a:prstGeom prst="line">
            <a:avLst/>
          </a:prstGeom>
          <a:noFill/>
          <a:ln w="14288">
            <a:solidFill>
              <a:srgbClr val="000000"/>
            </a:solidFill>
            <a:round/>
            <a:headEnd/>
            <a:tailEnd/>
          </a:ln>
        </p:spPr>
        <p:txBody>
          <a:bodyPr/>
          <a:lstStyle/>
          <a:p>
            <a:endParaRPr lang="en-US"/>
          </a:p>
        </p:txBody>
      </p:sp>
      <p:sp>
        <p:nvSpPr>
          <p:cNvPr id="113817" name="Text Box 156"/>
          <p:cNvSpPr txBox="1">
            <a:spLocks noChangeArrowheads="1"/>
          </p:cNvSpPr>
          <p:nvPr/>
        </p:nvSpPr>
        <p:spPr bwMode="auto">
          <a:xfrm>
            <a:off x="4964113" y="227013"/>
            <a:ext cx="184150" cy="366712"/>
          </a:xfrm>
          <a:prstGeom prst="rect">
            <a:avLst/>
          </a:prstGeom>
          <a:noFill/>
          <a:ln w="12700">
            <a:noFill/>
            <a:miter lim="800000"/>
            <a:headEnd/>
            <a:tailEnd/>
          </a:ln>
        </p:spPr>
        <p:txBody>
          <a:bodyPr wrap="none">
            <a:spAutoFit/>
          </a:bodyPr>
          <a:lstStyle/>
          <a:p>
            <a:endParaRPr lang="en-US">
              <a:latin typeface="Constantia" pitchFamily="18" charset="0"/>
            </a:endParaRPr>
          </a:p>
        </p:txBody>
      </p:sp>
      <p:sp>
        <p:nvSpPr>
          <p:cNvPr id="113818" name="Text Box 157"/>
          <p:cNvSpPr txBox="1">
            <a:spLocks noChangeArrowheads="1"/>
          </p:cNvSpPr>
          <p:nvPr/>
        </p:nvSpPr>
        <p:spPr bwMode="auto">
          <a:xfrm>
            <a:off x="4692650" y="309562"/>
            <a:ext cx="4681153" cy="6232475"/>
          </a:xfrm>
          <a:prstGeom prst="rect">
            <a:avLst/>
          </a:prstGeom>
          <a:noFill/>
          <a:ln w="12700">
            <a:noFill/>
            <a:miter lim="800000"/>
            <a:headEnd/>
            <a:tailEnd/>
          </a:ln>
        </p:spPr>
        <p:txBody>
          <a:bodyPr wrap="square">
            <a:spAutoFit/>
          </a:bodyPr>
          <a:lstStyle/>
          <a:p>
            <a:pPr>
              <a:buFontTx/>
              <a:buChar char="•"/>
            </a:pPr>
            <a:r>
              <a:rPr lang="en-US" sz="1900" i="1" dirty="0">
                <a:latin typeface="Constantia" pitchFamily="18" charset="0"/>
              </a:rPr>
              <a:t>Data lines to I/O device are bidirectional. </a:t>
            </a:r>
          </a:p>
          <a:p>
            <a:pPr>
              <a:buFontTx/>
              <a:buChar char="•"/>
            </a:pPr>
            <a:r>
              <a:rPr lang="en-US" sz="1900" i="1" dirty="0">
                <a:latin typeface="Constantia" pitchFamily="18" charset="0"/>
              </a:rPr>
              <a:t>Data lines P7 through P0 can be used for</a:t>
            </a:r>
          </a:p>
          <a:p>
            <a:r>
              <a:rPr lang="en-US" sz="1900" i="1" dirty="0">
                <a:latin typeface="Constantia" pitchFamily="18" charset="0"/>
              </a:rPr>
              <a:t> both input, and output. </a:t>
            </a:r>
          </a:p>
          <a:p>
            <a:pPr>
              <a:buFontTx/>
              <a:buChar char="•"/>
            </a:pPr>
            <a:r>
              <a:rPr lang="en-US" sz="1900" i="1" dirty="0">
                <a:latin typeface="Constantia" pitchFamily="18" charset="0"/>
              </a:rPr>
              <a:t>In fact, some lines can be used for input &amp;</a:t>
            </a:r>
          </a:p>
          <a:p>
            <a:r>
              <a:rPr lang="en-US" sz="1900" i="1" dirty="0">
                <a:latin typeface="Constantia" pitchFamily="18" charset="0"/>
              </a:rPr>
              <a:t> some for output depending on the pattern</a:t>
            </a:r>
          </a:p>
          <a:p>
            <a:r>
              <a:rPr lang="en-US" sz="1900" i="1" dirty="0">
                <a:latin typeface="Constantia" pitchFamily="18" charset="0"/>
              </a:rPr>
              <a:t> in the </a:t>
            </a:r>
            <a:r>
              <a:rPr lang="en-US" sz="1900" i="1" dirty="0">
                <a:solidFill>
                  <a:srgbClr val="FF0000"/>
                </a:solidFill>
                <a:latin typeface="Constantia" pitchFamily="18" charset="0"/>
              </a:rPr>
              <a:t>Data Direction Register (DDR). </a:t>
            </a:r>
          </a:p>
          <a:p>
            <a:pPr>
              <a:buFontTx/>
              <a:buChar char="•"/>
            </a:pPr>
            <a:r>
              <a:rPr lang="en-US" sz="1900" i="1" dirty="0">
                <a:latin typeface="Constantia" pitchFamily="18" charset="0"/>
              </a:rPr>
              <a:t>Processor places an 8-bit pattern into a DDR.</a:t>
            </a:r>
          </a:p>
          <a:p>
            <a:pPr>
              <a:buFontTx/>
              <a:buChar char="•"/>
            </a:pPr>
            <a:r>
              <a:rPr lang="en-US" sz="1900" i="1" dirty="0">
                <a:latin typeface="Constantia" pitchFamily="18" charset="0"/>
              </a:rPr>
              <a:t>If a given bit position in the DDR is 1, the </a:t>
            </a:r>
          </a:p>
          <a:p>
            <a:r>
              <a:rPr lang="en-US" sz="1900" i="1" dirty="0">
                <a:latin typeface="Constantia" pitchFamily="18" charset="0"/>
              </a:rPr>
              <a:t> corresponding data line acts as an output </a:t>
            </a:r>
          </a:p>
          <a:p>
            <a:r>
              <a:rPr lang="en-US" sz="1900" i="1" dirty="0">
                <a:latin typeface="Constantia" pitchFamily="18" charset="0"/>
              </a:rPr>
              <a:t> line, otherwise it acts as an input line. </a:t>
            </a:r>
          </a:p>
          <a:p>
            <a:pPr>
              <a:buFontTx/>
              <a:buChar char="•"/>
            </a:pPr>
            <a:r>
              <a:rPr lang="en-US" sz="1900" i="1" dirty="0">
                <a:latin typeface="Constantia" pitchFamily="18" charset="0"/>
              </a:rPr>
              <a:t>C1 and C2 control the interaction between </a:t>
            </a:r>
          </a:p>
          <a:p>
            <a:r>
              <a:rPr lang="en-US" sz="1900" i="1" dirty="0">
                <a:latin typeface="Constantia" pitchFamily="18" charset="0"/>
              </a:rPr>
              <a:t> the interface circuit and the I/O devices. </a:t>
            </a:r>
          </a:p>
          <a:p>
            <a:pPr>
              <a:buFontTx/>
              <a:buChar char="•"/>
            </a:pPr>
            <a:r>
              <a:rPr lang="en-US" sz="1900" i="1" dirty="0">
                <a:latin typeface="Constantia" pitchFamily="18" charset="0"/>
              </a:rPr>
              <a:t>Ready and Accept lines are the handshake </a:t>
            </a:r>
          </a:p>
          <a:p>
            <a:r>
              <a:rPr lang="en-US" sz="1900" i="1" dirty="0">
                <a:latin typeface="Constantia" pitchFamily="18" charset="0"/>
              </a:rPr>
              <a:t> control lines on the processor bus side, and </a:t>
            </a:r>
          </a:p>
          <a:p>
            <a:r>
              <a:rPr lang="en-US" sz="1900" i="1" dirty="0">
                <a:latin typeface="Constantia" pitchFamily="18" charset="0"/>
              </a:rPr>
              <a:t> are connected to Master-ready &amp; Slave-ready.</a:t>
            </a:r>
          </a:p>
          <a:p>
            <a:pPr>
              <a:buFontTx/>
              <a:buChar char="•"/>
            </a:pPr>
            <a:r>
              <a:rPr lang="en-US" sz="1900" i="1" dirty="0">
                <a:latin typeface="Constantia" pitchFamily="18" charset="0"/>
              </a:rPr>
              <a:t>Input signal My-address is connected to the </a:t>
            </a:r>
            <a:r>
              <a:rPr lang="en-US" sz="1900" i="1" dirty="0" smtClean="0">
                <a:latin typeface="Constantia" pitchFamily="18" charset="0"/>
              </a:rPr>
              <a:t>output </a:t>
            </a:r>
            <a:r>
              <a:rPr lang="en-US" sz="1900" i="1" dirty="0">
                <a:latin typeface="Constantia" pitchFamily="18" charset="0"/>
              </a:rPr>
              <a:t>of an address decoder. </a:t>
            </a:r>
          </a:p>
          <a:p>
            <a:pPr>
              <a:buFontTx/>
              <a:buChar char="•"/>
            </a:pPr>
            <a:r>
              <a:rPr lang="en-US" sz="1900" i="1" dirty="0">
                <a:latin typeface="Constantia" pitchFamily="18" charset="0"/>
              </a:rPr>
              <a:t>Three register select lines that allow up to </a:t>
            </a:r>
            <a:r>
              <a:rPr lang="en-US" sz="1900" i="1" dirty="0" smtClean="0">
                <a:latin typeface="Constantia" pitchFamily="18" charset="0"/>
              </a:rPr>
              <a:t>8registers </a:t>
            </a:r>
            <a:r>
              <a:rPr lang="en-US" sz="1900" i="1" dirty="0">
                <a:latin typeface="Constantia" pitchFamily="18" charset="0"/>
              </a:rPr>
              <a:t>to be selected.</a:t>
            </a:r>
          </a:p>
        </p:txBody>
      </p:sp>
      <p:sp>
        <p:nvSpPr>
          <p:cNvPr id="156" name="TextBox 155"/>
          <p:cNvSpPr txBox="1"/>
          <p:nvPr/>
        </p:nvSpPr>
        <p:spPr>
          <a:xfrm>
            <a:off x="228600" y="6248400"/>
            <a:ext cx="3962400" cy="369332"/>
          </a:xfrm>
          <a:prstGeom prst="rect">
            <a:avLst/>
          </a:prstGeom>
          <a:noFill/>
        </p:spPr>
        <p:txBody>
          <a:bodyPr wrap="square" rtlCol="0">
            <a:spAutoFit/>
          </a:bodyPr>
          <a:lstStyle/>
          <a:p>
            <a:r>
              <a:rPr lang="en-US" dirty="0" smtClean="0"/>
              <a:t>Fig : a general 8-bit parallel interface</a:t>
            </a:r>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smtClean="0"/>
              <a:t>Serial port</a:t>
            </a:r>
          </a:p>
        </p:txBody>
      </p:sp>
      <p:sp>
        <p:nvSpPr>
          <p:cNvPr id="114690" name="Rectangle 3"/>
          <p:cNvSpPr>
            <a:spLocks noGrp="1" noChangeArrowheads="1"/>
          </p:cNvSpPr>
          <p:nvPr>
            <p:ph type="body" idx="1"/>
          </p:nvPr>
        </p:nvSpPr>
        <p:spPr/>
        <p:txBody>
          <a:bodyPr/>
          <a:lstStyle/>
          <a:p>
            <a:r>
              <a:rPr lang="en-US" smtClean="0">
                <a:solidFill>
                  <a:schemeClr val="accent2"/>
                </a:solidFill>
              </a:rPr>
              <a:t>Serial port is used to connect the processor to I/O devices that require transmission of data one bit at a time. </a:t>
            </a:r>
          </a:p>
          <a:p>
            <a:r>
              <a:rPr lang="en-US" smtClean="0">
                <a:solidFill>
                  <a:schemeClr val="accent2"/>
                </a:solidFill>
              </a:rPr>
              <a:t>Serial port communicates in a bit-serial fashion on the device side and bit parallel fashion on the bus side. </a:t>
            </a:r>
          </a:p>
          <a:p>
            <a:pPr lvl="1"/>
            <a:r>
              <a:rPr lang="en-US" sz="1800" smtClean="0"/>
              <a:t>Transformation between the parallel and serial formats is achieved with shift registers that have parallel access capability.</a:t>
            </a:r>
            <a:r>
              <a:rPr lang="en-US"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3" name="Group 144"/>
          <p:cNvGrpSpPr>
            <a:grpSpLocks/>
          </p:cNvGrpSpPr>
          <p:nvPr/>
        </p:nvGrpSpPr>
        <p:grpSpPr bwMode="auto">
          <a:xfrm>
            <a:off x="242888" y="5754688"/>
            <a:ext cx="395287" cy="182562"/>
            <a:chOff x="60" y="3699"/>
            <a:chExt cx="249" cy="115"/>
          </a:xfrm>
        </p:grpSpPr>
        <p:sp>
          <p:nvSpPr>
            <p:cNvPr id="115851" name="Rectangle 4"/>
            <p:cNvSpPr>
              <a:spLocks noChangeArrowheads="1"/>
            </p:cNvSpPr>
            <p:nvPr/>
          </p:nvSpPr>
          <p:spPr bwMode="auto">
            <a:xfrm>
              <a:off x="60" y="3699"/>
              <a:ext cx="32"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a:t>
              </a:r>
              <a:endParaRPr lang="en-US" sz="2400">
                <a:latin typeface="Constantia" pitchFamily="18" charset="0"/>
              </a:endParaRPr>
            </a:p>
          </p:txBody>
        </p:sp>
        <p:sp>
          <p:nvSpPr>
            <p:cNvPr id="115852" name="Rectangle 5"/>
            <p:cNvSpPr>
              <a:spLocks noChangeArrowheads="1"/>
            </p:cNvSpPr>
            <p:nvPr/>
          </p:nvSpPr>
          <p:spPr bwMode="auto">
            <a:xfrm>
              <a:off x="103" y="3699"/>
              <a:ext cx="6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N</a:t>
              </a:r>
              <a:endParaRPr lang="en-US" sz="2400">
                <a:latin typeface="Constantia" pitchFamily="18" charset="0"/>
              </a:endParaRPr>
            </a:p>
          </p:txBody>
        </p:sp>
        <p:sp>
          <p:nvSpPr>
            <p:cNvPr id="115853" name="Rectangle 6"/>
            <p:cNvSpPr>
              <a:spLocks noChangeArrowheads="1"/>
            </p:cNvSpPr>
            <p:nvPr/>
          </p:nvSpPr>
          <p:spPr bwMode="auto">
            <a:xfrm>
              <a:off x="180" y="3699"/>
              <a:ext cx="5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15854" name="Rectangle 7"/>
            <p:cNvSpPr>
              <a:spLocks noChangeArrowheads="1"/>
            </p:cNvSpPr>
            <p:nvPr/>
          </p:nvSpPr>
          <p:spPr bwMode="auto">
            <a:xfrm>
              <a:off x="245" y="3699"/>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a:t>
              </a:r>
              <a:endParaRPr lang="en-US" sz="2400">
                <a:latin typeface="Constantia" pitchFamily="18" charset="0"/>
              </a:endParaRPr>
            </a:p>
          </p:txBody>
        </p:sp>
        <p:sp>
          <p:nvSpPr>
            <p:cNvPr id="115855" name="Line 8"/>
            <p:cNvSpPr>
              <a:spLocks noChangeShapeType="1"/>
            </p:cNvSpPr>
            <p:nvPr/>
          </p:nvSpPr>
          <p:spPr bwMode="auto">
            <a:xfrm flipH="1">
              <a:off x="71" y="3710"/>
              <a:ext cx="228" cy="1"/>
            </a:xfrm>
            <a:prstGeom prst="line">
              <a:avLst/>
            </a:prstGeom>
            <a:noFill/>
            <a:ln w="17463">
              <a:solidFill>
                <a:srgbClr val="000000"/>
              </a:solidFill>
              <a:round/>
              <a:headEnd/>
              <a:tailEnd/>
            </a:ln>
          </p:spPr>
          <p:txBody>
            <a:bodyPr/>
            <a:lstStyle/>
            <a:p>
              <a:endParaRPr lang="en-US"/>
            </a:p>
          </p:txBody>
        </p:sp>
      </p:grpSp>
      <p:sp>
        <p:nvSpPr>
          <p:cNvPr id="115714" name="Rectangle 9"/>
          <p:cNvSpPr>
            <a:spLocks noChangeArrowheads="1"/>
          </p:cNvSpPr>
          <p:nvPr/>
        </p:nvSpPr>
        <p:spPr bwMode="auto">
          <a:xfrm>
            <a:off x="863600" y="3867150"/>
            <a:ext cx="1279525" cy="1608138"/>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15" name="Rectangle 10"/>
          <p:cNvSpPr>
            <a:spLocks noChangeArrowheads="1"/>
          </p:cNvSpPr>
          <p:nvPr/>
        </p:nvSpPr>
        <p:spPr bwMode="auto">
          <a:xfrm>
            <a:off x="2178050" y="5595938"/>
            <a:ext cx="1504950" cy="760412"/>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16" name="Rectangle 11"/>
          <p:cNvSpPr>
            <a:spLocks noChangeArrowheads="1"/>
          </p:cNvSpPr>
          <p:nvPr/>
        </p:nvSpPr>
        <p:spPr bwMode="auto">
          <a:xfrm>
            <a:off x="1209675" y="4437063"/>
            <a:ext cx="5556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Chip and</a:t>
            </a:r>
            <a:endParaRPr lang="en-US" sz="2400">
              <a:latin typeface="Constantia" pitchFamily="18" charset="0"/>
            </a:endParaRPr>
          </a:p>
        </p:txBody>
      </p:sp>
      <p:sp>
        <p:nvSpPr>
          <p:cNvPr id="115717" name="Rectangle 12"/>
          <p:cNvSpPr>
            <a:spLocks noChangeArrowheads="1"/>
          </p:cNvSpPr>
          <p:nvPr/>
        </p:nvSpPr>
        <p:spPr bwMode="auto">
          <a:xfrm>
            <a:off x="1262063" y="4592638"/>
            <a:ext cx="11906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re</a:t>
            </a:r>
            <a:endParaRPr lang="en-US" sz="2400">
              <a:latin typeface="Constantia" pitchFamily="18" charset="0"/>
            </a:endParaRPr>
          </a:p>
        </p:txBody>
      </p:sp>
      <p:sp>
        <p:nvSpPr>
          <p:cNvPr id="115718" name="Rectangle 13"/>
          <p:cNvSpPr>
            <a:spLocks noChangeArrowheads="1"/>
          </p:cNvSpPr>
          <p:nvPr/>
        </p:nvSpPr>
        <p:spPr bwMode="auto">
          <a:xfrm>
            <a:off x="1382713" y="4592638"/>
            <a:ext cx="3397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gister</a:t>
            </a:r>
            <a:endParaRPr lang="en-US" sz="2400">
              <a:latin typeface="Constantia" pitchFamily="18" charset="0"/>
            </a:endParaRPr>
          </a:p>
        </p:txBody>
      </p:sp>
      <p:sp>
        <p:nvSpPr>
          <p:cNvPr id="115719" name="Rectangle 14"/>
          <p:cNvSpPr>
            <a:spLocks noChangeArrowheads="1"/>
          </p:cNvSpPr>
          <p:nvPr/>
        </p:nvSpPr>
        <p:spPr bwMode="auto">
          <a:xfrm>
            <a:off x="1330325" y="4765675"/>
            <a:ext cx="3492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select</a:t>
            </a:r>
            <a:endParaRPr lang="en-US" sz="2400">
              <a:latin typeface="Constantia" pitchFamily="18" charset="0"/>
            </a:endParaRPr>
          </a:p>
        </p:txBody>
      </p:sp>
      <p:sp>
        <p:nvSpPr>
          <p:cNvPr id="115720" name="Rectangle 15"/>
          <p:cNvSpPr>
            <a:spLocks noChangeArrowheads="1"/>
          </p:cNvSpPr>
          <p:nvPr/>
        </p:nvSpPr>
        <p:spPr bwMode="auto">
          <a:xfrm>
            <a:off x="2732088" y="5716588"/>
            <a:ext cx="37306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Status</a:t>
            </a:r>
            <a:endParaRPr lang="en-US" sz="2400">
              <a:latin typeface="Constantia" pitchFamily="18" charset="0"/>
            </a:endParaRPr>
          </a:p>
        </p:txBody>
      </p:sp>
      <p:sp>
        <p:nvSpPr>
          <p:cNvPr id="115721" name="Rectangle 16"/>
          <p:cNvSpPr>
            <a:spLocks noChangeArrowheads="1"/>
          </p:cNvSpPr>
          <p:nvPr/>
        </p:nvSpPr>
        <p:spPr bwMode="auto">
          <a:xfrm>
            <a:off x="2817813" y="5856288"/>
            <a:ext cx="22066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and</a:t>
            </a:r>
            <a:endParaRPr lang="en-US" sz="2400">
              <a:latin typeface="Constantia" pitchFamily="18" charset="0"/>
            </a:endParaRPr>
          </a:p>
        </p:txBody>
      </p:sp>
      <p:sp>
        <p:nvSpPr>
          <p:cNvPr id="115722" name="Rectangle 17"/>
          <p:cNvSpPr>
            <a:spLocks noChangeArrowheads="1"/>
          </p:cNvSpPr>
          <p:nvPr/>
        </p:nvSpPr>
        <p:spPr bwMode="auto">
          <a:xfrm>
            <a:off x="2714625" y="5994400"/>
            <a:ext cx="433388"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control</a:t>
            </a:r>
            <a:endParaRPr lang="en-US" sz="2400">
              <a:latin typeface="Constantia" pitchFamily="18" charset="0"/>
            </a:endParaRPr>
          </a:p>
        </p:txBody>
      </p:sp>
      <p:sp>
        <p:nvSpPr>
          <p:cNvPr id="115723" name="Freeform 18"/>
          <p:cNvSpPr>
            <a:spLocks/>
          </p:cNvSpPr>
          <p:nvPr/>
        </p:nvSpPr>
        <p:spPr bwMode="auto">
          <a:xfrm>
            <a:off x="3700463" y="5716588"/>
            <a:ext cx="104775" cy="34925"/>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15724" name="Freeform 19"/>
          <p:cNvSpPr>
            <a:spLocks/>
          </p:cNvSpPr>
          <p:nvPr/>
        </p:nvSpPr>
        <p:spPr bwMode="auto">
          <a:xfrm>
            <a:off x="3700463" y="5716588"/>
            <a:ext cx="104775" cy="34925"/>
          </a:xfrm>
          <a:custGeom>
            <a:avLst/>
            <a:gdLst>
              <a:gd name="T0" fmla="*/ 66 w 66"/>
              <a:gd name="T1" fmla="*/ 0 h 22"/>
              <a:gd name="T2" fmla="*/ 0 w 66"/>
              <a:gd name="T3" fmla="*/ 11 h 22"/>
              <a:gd name="T4" fmla="*/ 66 w 66"/>
              <a:gd name="T5" fmla="*/ 22 h 22"/>
              <a:gd name="T6" fmla="*/ 66 w 66"/>
              <a:gd name="T7" fmla="*/ 11 h 22"/>
              <a:gd name="T8" fmla="*/ 6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prstDash val="solid"/>
            <a:round/>
            <a:headEnd/>
            <a:tailEnd/>
          </a:ln>
        </p:spPr>
        <p:txBody>
          <a:bodyPr/>
          <a:lstStyle/>
          <a:p>
            <a:endParaRPr lang="en-US"/>
          </a:p>
        </p:txBody>
      </p:sp>
      <p:sp>
        <p:nvSpPr>
          <p:cNvPr id="115725" name="Line 20"/>
          <p:cNvSpPr>
            <a:spLocks noChangeShapeType="1"/>
          </p:cNvSpPr>
          <p:nvPr/>
        </p:nvSpPr>
        <p:spPr bwMode="auto">
          <a:xfrm flipH="1">
            <a:off x="3821113" y="5734050"/>
            <a:ext cx="295275" cy="1588"/>
          </a:xfrm>
          <a:prstGeom prst="line">
            <a:avLst/>
          </a:prstGeom>
          <a:noFill/>
          <a:ln w="17463">
            <a:solidFill>
              <a:srgbClr val="000000"/>
            </a:solidFill>
            <a:round/>
            <a:headEnd/>
            <a:tailEnd/>
          </a:ln>
        </p:spPr>
        <p:txBody>
          <a:bodyPr/>
          <a:lstStyle/>
          <a:p>
            <a:endParaRPr lang="en-US"/>
          </a:p>
        </p:txBody>
      </p:sp>
      <p:sp>
        <p:nvSpPr>
          <p:cNvPr id="115726" name="Freeform 21"/>
          <p:cNvSpPr>
            <a:spLocks/>
          </p:cNvSpPr>
          <p:nvPr/>
        </p:nvSpPr>
        <p:spPr bwMode="auto">
          <a:xfrm>
            <a:off x="3700463" y="6183313"/>
            <a:ext cx="104775" cy="52387"/>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15727" name="Freeform 22"/>
          <p:cNvSpPr>
            <a:spLocks/>
          </p:cNvSpPr>
          <p:nvPr/>
        </p:nvSpPr>
        <p:spPr bwMode="auto">
          <a:xfrm>
            <a:off x="3700463" y="6183313"/>
            <a:ext cx="104775" cy="52387"/>
          </a:xfrm>
          <a:custGeom>
            <a:avLst/>
            <a:gdLst>
              <a:gd name="T0" fmla="*/ 66 w 66"/>
              <a:gd name="T1" fmla="*/ 0 h 33"/>
              <a:gd name="T2" fmla="*/ 0 w 66"/>
              <a:gd name="T3" fmla="*/ 11 h 33"/>
              <a:gd name="T4" fmla="*/ 66 w 66"/>
              <a:gd name="T5" fmla="*/ 33 h 33"/>
              <a:gd name="T6" fmla="*/ 66 w 66"/>
              <a:gd name="T7" fmla="*/ 11 h 33"/>
              <a:gd name="T8" fmla="*/ 6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11"/>
                </a:lnTo>
                <a:lnTo>
                  <a:pt x="66" y="33"/>
                </a:lnTo>
                <a:lnTo>
                  <a:pt x="66" y="11"/>
                </a:lnTo>
                <a:lnTo>
                  <a:pt x="66" y="0"/>
                </a:lnTo>
                <a:close/>
              </a:path>
            </a:pathLst>
          </a:custGeom>
          <a:solidFill>
            <a:srgbClr val="000000"/>
          </a:solidFill>
          <a:ln w="0">
            <a:solidFill>
              <a:srgbClr val="000000"/>
            </a:solidFill>
            <a:prstDash val="solid"/>
            <a:round/>
            <a:headEnd/>
            <a:tailEnd/>
          </a:ln>
        </p:spPr>
        <p:txBody>
          <a:bodyPr/>
          <a:lstStyle/>
          <a:p>
            <a:endParaRPr lang="en-US"/>
          </a:p>
        </p:txBody>
      </p:sp>
      <p:sp>
        <p:nvSpPr>
          <p:cNvPr id="115728" name="Line 23"/>
          <p:cNvSpPr>
            <a:spLocks noChangeShapeType="1"/>
          </p:cNvSpPr>
          <p:nvPr/>
        </p:nvSpPr>
        <p:spPr bwMode="auto">
          <a:xfrm flipH="1">
            <a:off x="3821113" y="6200775"/>
            <a:ext cx="295275" cy="1588"/>
          </a:xfrm>
          <a:prstGeom prst="line">
            <a:avLst/>
          </a:prstGeom>
          <a:noFill/>
          <a:ln w="17463">
            <a:solidFill>
              <a:srgbClr val="000000"/>
            </a:solidFill>
            <a:round/>
            <a:headEnd/>
            <a:tailEnd/>
          </a:ln>
        </p:spPr>
        <p:txBody>
          <a:bodyPr/>
          <a:lstStyle/>
          <a:p>
            <a:endParaRPr lang="en-US"/>
          </a:p>
        </p:txBody>
      </p:sp>
      <p:sp>
        <p:nvSpPr>
          <p:cNvPr id="115729" name="Freeform 24"/>
          <p:cNvSpPr>
            <a:spLocks/>
          </p:cNvSpPr>
          <p:nvPr/>
        </p:nvSpPr>
        <p:spPr bwMode="auto">
          <a:xfrm>
            <a:off x="742950" y="3970338"/>
            <a:ext cx="103188" cy="5238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15730" name="Freeform 25"/>
          <p:cNvSpPr>
            <a:spLocks/>
          </p:cNvSpPr>
          <p:nvPr/>
        </p:nvSpPr>
        <p:spPr bwMode="auto">
          <a:xfrm>
            <a:off x="742950" y="3970338"/>
            <a:ext cx="103188" cy="52387"/>
          </a:xfrm>
          <a:custGeom>
            <a:avLst/>
            <a:gdLst>
              <a:gd name="T0" fmla="*/ 0 w 65"/>
              <a:gd name="T1" fmla="*/ 33 h 33"/>
              <a:gd name="T2" fmla="*/ 65 w 65"/>
              <a:gd name="T3" fmla="*/ 11 h 33"/>
              <a:gd name="T4" fmla="*/ 0 w 65"/>
              <a:gd name="T5" fmla="*/ 0 h 33"/>
              <a:gd name="T6" fmla="*/ 0 w 65"/>
              <a:gd name="T7" fmla="*/ 11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11"/>
                </a:lnTo>
                <a:lnTo>
                  <a:pt x="0" y="0"/>
                </a:lnTo>
                <a:lnTo>
                  <a:pt x="0" y="11"/>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115731" name="Line 26"/>
          <p:cNvSpPr>
            <a:spLocks noChangeShapeType="1"/>
          </p:cNvSpPr>
          <p:nvPr/>
        </p:nvSpPr>
        <p:spPr bwMode="auto">
          <a:xfrm>
            <a:off x="414338" y="3987800"/>
            <a:ext cx="311150" cy="1588"/>
          </a:xfrm>
          <a:prstGeom prst="line">
            <a:avLst/>
          </a:prstGeom>
          <a:noFill/>
          <a:ln w="17463">
            <a:solidFill>
              <a:srgbClr val="000000"/>
            </a:solidFill>
            <a:round/>
            <a:headEnd/>
            <a:tailEnd/>
          </a:ln>
        </p:spPr>
        <p:txBody>
          <a:bodyPr/>
          <a:lstStyle/>
          <a:p>
            <a:endParaRPr lang="en-US"/>
          </a:p>
        </p:txBody>
      </p:sp>
      <p:sp>
        <p:nvSpPr>
          <p:cNvPr id="115732" name="Freeform 27"/>
          <p:cNvSpPr>
            <a:spLocks/>
          </p:cNvSpPr>
          <p:nvPr/>
        </p:nvSpPr>
        <p:spPr bwMode="auto">
          <a:xfrm>
            <a:off x="742950" y="4229100"/>
            <a:ext cx="103188" cy="5238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p:spPr>
        <p:txBody>
          <a:bodyPr/>
          <a:lstStyle/>
          <a:p>
            <a:endParaRPr lang="en-US"/>
          </a:p>
        </p:txBody>
      </p:sp>
      <p:sp>
        <p:nvSpPr>
          <p:cNvPr id="115733" name="Freeform 28"/>
          <p:cNvSpPr>
            <a:spLocks/>
          </p:cNvSpPr>
          <p:nvPr/>
        </p:nvSpPr>
        <p:spPr bwMode="auto">
          <a:xfrm>
            <a:off x="742950" y="4229100"/>
            <a:ext cx="103188" cy="52388"/>
          </a:xfrm>
          <a:custGeom>
            <a:avLst/>
            <a:gdLst>
              <a:gd name="T0" fmla="*/ 0 w 65"/>
              <a:gd name="T1" fmla="*/ 33 h 33"/>
              <a:gd name="T2" fmla="*/ 65 w 65"/>
              <a:gd name="T3" fmla="*/ 22 h 33"/>
              <a:gd name="T4" fmla="*/ 0 w 65"/>
              <a:gd name="T5" fmla="*/ 0 h 33"/>
              <a:gd name="T6" fmla="*/ 0 w 65"/>
              <a:gd name="T7" fmla="*/ 22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115734" name="Line 29"/>
          <p:cNvSpPr>
            <a:spLocks noChangeShapeType="1"/>
          </p:cNvSpPr>
          <p:nvPr/>
        </p:nvSpPr>
        <p:spPr bwMode="auto">
          <a:xfrm>
            <a:off x="414338" y="4264025"/>
            <a:ext cx="311150" cy="1588"/>
          </a:xfrm>
          <a:prstGeom prst="line">
            <a:avLst/>
          </a:prstGeom>
          <a:noFill/>
          <a:ln w="17463">
            <a:solidFill>
              <a:srgbClr val="000000"/>
            </a:solidFill>
            <a:round/>
            <a:headEnd/>
            <a:tailEnd/>
          </a:ln>
        </p:spPr>
        <p:txBody>
          <a:bodyPr/>
          <a:lstStyle/>
          <a:p>
            <a:endParaRPr lang="en-US"/>
          </a:p>
        </p:txBody>
      </p:sp>
      <p:sp>
        <p:nvSpPr>
          <p:cNvPr id="115735" name="Freeform 30"/>
          <p:cNvSpPr>
            <a:spLocks/>
          </p:cNvSpPr>
          <p:nvPr/>
        </p:nvSpPr>
        <p:spPr bwMode="auto">
          <a:xfrm>
            <a:off x="742950" y="4506913"/>
            <a:ext cx="103188" cy="33337"/>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15736" name="Freeform 31"/>
          <p:cNvSpPr>
            <a:spLocks/>
          </p:cNvSpPr>
          <p:nvPr/>
        </p:nvSpPr>
        <p:spPr bwMode="auto">
          <a:xfrm>
            <a:off x="742950" y="4506913"/>
            <a:ext cx="103188" cy="33337"/>
          </a:xfrm>
          <a:custGeom>
            <a:avLst/>
            <a:gdLst>
              <a:gd name="T0" fmla="*/ 0 w 65"/>
              <a:gd name="T1" fmla="*/ 21 h 21"/>
              <a:gd name="T2" fmla="*/ 65 w 65"/>
              <a:gd name="T3" fmla="*/ 11 h 21"/>
              <a:gd name="T4" fmla="*/ 0 w 65"/>
              <a:gd name="T5" fmla="*/ 0 h 21"/>
              <a:gd name="T6" fmla="*/ 0 w 65"/>
              <a:gd name="T7" fmla="*/ 11 h 21"/>
              <a:gd name="T8" fmla="*/ 0 w 65"/>
              <a:gd name="T9" fmla="*/ 21 h 21"/>
              <a:gd name="T10" fmla="*/ 0 60000 65536"/>
              <a:gd name="T11" fmla="*/ 0 60000 65536"/>
              <a:gd name="T12" fmla="*/ 0 60000 65536"/>
              <a:gd name="T13" fmla="*/ 0 60000 65536"/>
              <a:gd name="T14" fmla="*/ 0 60000 65536"/>
              <a:gd name="T15" fmla="*/ 0 w 65"/>
              <a:gd name="T16" fmla="*/ 0 h 21"/>
              <a:gd name="T17" fmla="*/ 65 w 65"/>
              <a:gd name="T18" fmla="*/ 21 h 21"/>
            </a:gdLst>
            <a:ahLst/>
            <a:cxnLst>
              <a:cxn ang="T10">
                <a:pos x="T0" y="T1"/>
              </a:cxn>
              <a:cxn ang="T11">
                <a:pos x="T2" y="T3"/>
              </a:cxn>
              <a:cxn ang="T12">
                <a:pos x="T4" y="T5"/>
              </a:cxn>
              <a:cxn ang="T13">
                <a:pos x="T6" y="T7"/>
              </a:cxn>
              <a:cxn ang="T14">
                <a:pos x="T8" y="T9"/>
              </a:cxn>
            </a:cxnLst>
            <a:rect l="T15" t="T16" r="T17" b="T18"/>
            <a:pathLst>
              <a:path w="65" h="21">
                <a:moveTo>
                  <a:pt x="0" y="21"/>
                </a:moveTo>
                <a:lnTo>
                  <a:pt x="65"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115737" name="Line 32"/>
          <p:cNvSpPr>
            <a:spLocks noChangeShapeType="1"/>
          </p:cNvSpPr>
          <p:nvPr/>
        </p:nvSpPr>
        <p:spPr bwMode="auto">
          <a:xfrm>
            <a:off x="414338" y="4524375"/>
            <a:ext cx="311150" cy="1588"/>
          </a:xfrm>
          <a:prstGeom prst="line">
            <a:avLst/>
          </a:prstGeom>
          <a:noFill/>
          <a:ln w="17463">
            <a:solidFill>
              <a:srgbClr val="000000"/>
            </a:solidFill>
            <a:round/>
            <a:headEnd/>
            <a:tailEnd/>
          </a:ln>
        </p:spPr>
        <p:txBody>
          <a:bodyPr/>
          <a:lstStyle/>
          <a:p>
            <a:endParaRPr lang="en-US"/>
          </a:p>
        </p:txBody>
      </p:sp>
      <p:sp>
        <p:nvSpPr>
          <p:cNvPr id="115738" name="Freeform 33"/>
          <p:cNvSpPr>
            <a:spLocks/>
          </p:cNvSpPr>
          <p:nvPr/>
        </p:nvSpPr>
        <p:spPr bwMode="auto">
          <a:xfrm>
            <a:off x="742950" y="4765675"/>
            <a:ext cx="103188" cy="5238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p:spPr>
        <p:txBody>
          <a:bodyPr/>
          <a:lstStyle/>
          <a:p>
            <a:endParaRPr lang="en-US"/>
          </a:p>
        </p:txBody>
      </p:sp>
      <p:sp>
        <p:nvSpPr>
          <p:cNvPr id="115739" name="Freeform 34"/>
          <p:cNvSpPr>
            <a:spLocks/>
          </p:cNvSpPr>
          <p:nvPr/>
        </p:nvSpPr>
        <p:spPr bwMode="auto">
          <a:xfrm>
            <a:off x="742950" y="4765675"/>
            <a:ext cx="103188" cy="52388"/>
          </a:xfrm>
          <a:custGeom>
            <a:avLst/>
            <a:gdLst>
              <a:gd name="T0" fmla="*/ 0 w 65"/>
              <a:gd name="T1" fmla="*/ 33 h 33"/>
              <a:gd name="T2" fmla="*/ 65 w 65"/>
              <a:gd name="T3" fmla="*/ 22 h 33"/>
              <a:gd name="T4" fmla="*/ 0 w 65"/>
              <a:gd name="T5" fmla="*/ 0 h 33"/>
              <a:gd name="T6" fmla="*/ 0 w 65"/>
              <a:gd name="T7" fmla="*/ 22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115740" name="Line 35"/>
          <p:cNvSpPr>
            <a:spLocks noChangeShapeType="1"/>
          </p:cNvSpPr>
          <p:nvPr/>
        </p:nvSpPr>
        <p:spPr bwMode="auto">
          <a:xfrm flipH="1">
            <a:off x="414338" y="4800600"/>
            <a:ext cx="311150" cy="1588"/>
          </a:xfrm>
          <a:prstGeom prst="line">
            <a:avLst/>
          </a:prstGeom>
          <a:noFill/>
          <a:ln w="17463">
            <a:solidFill>
              <a:srgbClr val="000000"/>
            </a:solidFill>
            <a:round/>
            <a:headEnd/>
            <a:tailEnd/>
          </a:ln>
        </p:spPr>
        <p:txBody>
          <a:bodyPr/>
          <a:lstStyle/>
          <a:p>
            <a:endParaRPr lang="en-US"/>
          </a:p>
        </p:txBody>
      </p:sp>
      <p:sp>
        <p:nvSpPr>
          <p:cNvPr id="115741" name="Freeform 36"/>
          <p:cNvSpPr>
            <a:spLocks/>
          </p:cNvSpPr>
          <p:nvPr/>
        </p:nvSpPr>
        <p:spPr bwMode="auto">
          <a:xfrm>
            <a:off x="742950" y="5041900"/>
            <a:ext cx="103188" cy="34925"/>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15742" name="Freeform 37"/>
          <p:cNvSpPr>
            <a:spLocks/>
          </p:cNvSpPr>
          <p:nvPr/>
        </p:nvSpPr>
        <p:spPr bwMode="auto">
          <a:xfrm>
            <a:off x="742950" y="5041900"/>
            <a:ext cx="103188" cy="34925"/>
          </a:xfrm>
          <a:custGeom>
            <a:avLst/>
            <a:gdLst>
              <a:gd name="T0" fmla="*/ 0 w 65"/>
              <a:gd name="T1" fmla="*/ 22 h 22"/>
              <a:gd name="T2" fmla="*/ 65 w 65"/>
              <a:gd name="T3" fmla="*/ 11 h 22"/>
              <a:gd name="T4" fmla="*/ 0 w 65"/>
              <a:gd name="T5" fmla="*/ 0 h 22"/>
              <a:gd name="T6" fmla="*/ 0 w 65"/>
              <a:gd name="T7" fmla="*/ 11 h 22"/>
              <a:gd name="T8" fmla="*/ 0 w 65"/>
              <a:gd name="T9" fmla="*/ 22 h 22"/>
              <a:gd name="T10" fmla="*/ 0 60000 65536"/>
              <a:gd name="T11" fmla="*/ 0 60000 65536"/>
              <a:gd name="T12" fmla="*/ 0 60000 65536"/>
              <a:gd name="T13" fmla="*/ 0 60000 65536"/>
              <a:gd name="T14" fmla="*/ 0 60000 65536"/>
              <a:gd name="T15" fmla="*/ 0 w 65"/>
              <a:gd name="T16" fmla="*/ 0 h 22"/>
              <a:gd name="T17" fmla="*/ 65 w 65"/>
              <a:gd name="T18" fmla="*/ 22 h 22"/>
            </a:gdLst>
            <a:ahLst/>
            <a:cxnLst>
              <a:cxn ang="T10">
                <a:pos x="T0" y="T1"/>
              </a:cxn>
              <a:cxn ang="T11">
                <a:pos x="T2" y="T3"/>
              </a:cxn>
              <a:cxn ang="T12">
                <a:pos x="T4" y="T5"/>
              </a:cxn>
              <a:cxn ang="T13">
                <a:pos x="T6" y="T7"/>
              </a:cxn>
              <a:cxn ang="T14">
                <a:pos x="T8" y="T9"/>
              </a:cxn>
            </a:cxnLst>
            <a:rect l="T15" t="T16" r="T17" b="T18"/>
            <a:pathLst>
              <a:path w="65" h="22">
                <a:moveTo>
                  <a:pt x="0" y="22"/>
                </a:moveTo>
                <a:lnTo>
                  <a:pt x="65" y="11"/>
                </a:lnTo>
                <a:lnTo>
                  <a:pt x="0" y="0"/>
                </a:lnTo>
                <a:lnTo>
                  <a:pt x="0" y="11"/>
                </a:lnTo>
                <a:lnTo>
                  <a:pt x="0" y="22"/>
                </a:lnTo>
                <a:close/>
              </a:path>
            </a:pathLst>
          </a:custGeom>
          <a:solidFill>
            <a:srgbClr val="000000"/>
          </a:solidFill>
          <a:ln w="0">
            <a:solidFill>
              <a:srgbClr val="000000"/>
            </a:solidFill>
            <a:prstDash val="solid"/>
            <a:round/>
            <a:headEnd/>
            <a:tailEnd/>
          </a:ln>
        </p:spPr>
        <p:txBody>
          <a:bodyPr/>
          <a:lstStyle/>
          <a:p>
            <a:endParaRPr lang="en-US"/>
          </a:p>
        </p:txBody>
      </p:sp>
      <p:sp>
        <p:nvSpPr>
          <p:cNvPr id="115743" name="Line 38"/>
          <p:cNvSpPr>
            <a:spLocks noChangeShapeType="1"/>
          </p:cNvSpPr>
          <p:nvPr/>
        </p:nvSpPr>
        <p:spPr bwMode="auto">
          <a:xfrm>
            <a:off x="414338" y="5059363"/>
            <a:ext cx="311150" cy="1587"/>
          </a:xfrm>
          <a:prstGeom prst="line">
            <a:avLst/>
          </a:prstGeom>
          <a:noFill/>
          <a:ln w="17463">
            <a:solidFill>
              <a:srgbClr val="000000"/>
            </a:solidFill>
            <a:round/>
            <a:headEnd/>
            <a:tailEnd/>
          </a:ln>
        </p:spPr>
        <p:txBody>
          <a:bodyPr/>
          <a:lstStyle/>
          <a:p>
            <a:endParaRPr lang="en-US"/>
          </a:p>
        </p:txBody>
      </p:sp>
      <p:sp>
        <p:nvSpPr>
          <p:cNvPr id="115744" name="Freeform 39"/>
          <p:cNvSpPr>
            <a:spLocks/>
          </p:cNvSpPr>
          <p:nvPr/>
        </p:nvSpPr>
        <p:spPr bwMode="auto">
          <a:xfrm>
            <a:off x="449263" y="5302250"/>
            <a:ext cx="103187" cy="52388"/>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p:spPr>
        <p:txBody>
          <a:bodyPr/>
          <a:lstStyle/>
          <a:p>
            <a:endParaRPr lang="en-US"/>
          </a:p>
        </p:txBody>
      </p:sp>
      <p:sp>
        <p:nvSpPr>
          <p:cNvPr id="115745" name="Freeform 40"/>
          <p:cNvSpPr>
            <a:spLocks/>
          </p:cNvSpPr>
          <p:nvPr/>
        </p:nvSpPr>
        <p:spPr bwMode="auto">
          <a:xfrm>
            <a:off x="449263" y="5302250"/>
            <a:ext cx="103187" cy="52388"/>
          </a:xfrm>
          <a:custGeom>
            <a:avLst/>
            <a:gdLst>
              <a:gd name="T0" fmla="*/ 65 w 65"/>
              <a:gd name="T1" fmla="*/ 0 h 33"/>
              <a:gd name="T2" fmla="*/ 0 w 65"/>
              <a:gd name="T3" fmla="*/ 11 h 33"/>
              <a:gd name="T4" fmla="*/ 65 w 65"/>
              <a:gd name="T5" fmla="*/ 33 h 33"/>
              <a:gd name="T6" fmla="*/ 65 w 65"/>
              <a:gd name="T7" fmla="*/ 11 h 33"/>
              <a:gd name="T8" fmla="*/ 65 w 65"/>
              <a:gd name="T9" fmla="*/ 0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65" y="0"/>
                </a:moveTo>
                <a:lnTo>
                  <a:pt x="0" y="11"/>
                </a:lnTo>
                <a:lnTo>
                  <a:pt x="65" y="33"/>
                </a:lnTo>
                <a:lnTo>
                  <a:pt x="65" y="11"/>
                </a:lnTo>
                <a:lnTo>
                  <a:pt x="65" y="0"/>
                </a:lnTo>
                <a:close/>
              </a:path>
            </a:pathLst>
          </a:custGeom>
          <a:solidFill>
            <a:srgbClr val="000000"/>
          </a:solidFill>
          <a:ln w="0">
            <a:solidFill>
              <a:srgbClr val="000000"/>
            </a:solidFill>
            <a:prstDash val="solid"/>
            <a:round/>
            <a:headEnd/>
            <a:tailEnd/>
          </a:ln>
        </p:spPr>
        <p:txBody>
          <a:bodyPr/>
          <a:lstStyle/>
          <a:p>
            <a:endParaRPr lang="en-US"/>
          </a:p>
        </p:txBody>
      </p:sp>
      <p:sp>
        <p:nvSpPr>
          <p:cNvPr id="115746" name="Line 41"/>
          <p:cNvSpPr>
            <a:spLocks noChangeShapeType="1"/>
          </p:cNvSpPr>
          <p:nvPr/>
        </p:nvSpPr>
        <p:spPr bwMode="auto">
          <a:xfrm flipH="1">
            <a:off x="552450" y="5319713"/>
            <a:ext cx="311150" cy="1587"/>
          </a:xfrm>
          <a:prstGeom prst="line">
            <a:avLst/>
          </a:prstGeom>
          <a:noFill/>
          <a:ln w="17463">
            <a:solidFill>
              <a:srgbClr val="000000"/>
            </a:solidFill>
            <a:round/>
            <a:headEnd/>
            <a:tailEnd/>
          </a:ln>
        </p:spPr>
        <p:txBody>
          <a:bodyPr/>
          <a:lstStyle/>
          <a:p>
            <a:endParaRPr lang="en-US"/>
          </a:p>
        </p:txBody>
      </p:sp>
      <p:sp>
        <p:nvSpPr>
          <p:cNvPr id="115747" name="Rectangle 42"/>
          <p:cNvSpPr>
            <a:spLocks noChangeArrowheads="1"/>
          </p:cNvSpPr>
          <p:nvPr/>
        </p:nvSpPr>
        <p:spPr bwMode="auto">
          <a:xfrm>
            <a:off x="355600" y="5103813"/>
            <a:ext cx="43338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Accept</a:t>
            </a:r>
            <a:endParaRPr lang="en-US" sz="2400">
              <a:latin typeface="Constantia" pitchFamily="18" charset="0"/>
            </a:endParaRPr>
          </a:p>
        </p:txBody>
      </p:sp>
      <p:sp>
        <p:nvSpPr>
          <p:cNvPr id="115748" name="Rectangle 43"/>
          <p:cNvSpPr>
            <a:spLocks noChangeArrowheads="1"/>
          </p:cNvSpPr>
          <p:nvPr/>
        </p:nvSpPr>
        <p:spPr bwMode="auto">
          <a:xfrm>
            <a:off x="354013" y="4838700"/>
            <a:ext cx="3905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Ready</a:t>
            </a:r>
            <a:endParaRPr lang="en-US" sz="2400">
              <a:latin typeface="Constantia" pitchFamily="18" charset="0"/>
            </a:endParaRPr>
          </a:p>
        </p:txBody>
      </p:sp>
      <p:grpSp>
        <p:nvGrpSpPr>
          <p:cNvPr id="115749" name="Group 143"/>
          <p:cNvGrpSpPr>
            <a:grpSpLocks/>
          </p:cNvGrpSpPr>
          <p:nvPr/>
        </p:nvGrpSpPr>
        <p:grpSpPr bwMode="auto">
          <a:xfrm>
            <a:off x="333375" y="4591050"/>
            <a:ext cx="317500" cy="182563"/>
            <a:chOff x="310" y="2959"/>
            <a:chExt cx="200" cy="115"/>
          </a:xfrm>
        </p:grpSpPr>
        <p:sp>
          <p:nvSpPr>
            <p:cNvPr id="115847" name="Rectangle 44"/>
            <p:cNvSpPr>
              <a:spLocks noChangeArrowheads="1"/>
            </p:cNvSpPr>
            <p:nvPr/>
          </p:nvSpPr>
          <p:spPr bwMode="auto">
            <a:xfrm>
              <a:off x="310" y="2959"/>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a:t>
              </a:r>
              <a:endParaRPr lang="en-US" sz="2400">
                <a:latin typeface="Constantia" pitchFamily="18" charset="0"/>
              </a:endParaRPr>
            </a:p>
          </p:txBody>
        </p:sp>
        <p:sp>
          <p:nvSpPr>
            <p:cNvPr id="115848" name="Rectangle 45"/>
            <p:cNvSpPr>
              <a:spLocks noChangeArrowheads="1"/>
            </p:cNvSpPr>
            <p:nvPr/>
          </p:nvSpPr>
          <p:spPr bwMode="auto">
            <a:xfrm>
              <a:off x="387" y="2959"/>
              <a:ext cx="2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t>
              </a:r>
              <a:endParaRPr lang="en-US" sz="2400">
                <a:latin typeface="Constantia" pitchFamily="18" charset="0"/>
              </a:endParaRPr>
            </a:p>
          </p:txBody>
        </p:sp>
        <p:sp>
          <p:nvSpPr>
            <p:cNvPr id="115849" name="Rectangle 46"/>
            <p:cNvSpPr>
              <a:spLocks noChangeArrowheads="1"/>
            </p:cNvSpPr>
            <p:nvPr/>
          </p:nvSpPr>
          <p:spPr bwMode="auto">
            <a:xfrm>
              <a:off x="419" y="2959"/>
              <a:ext cx="9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W</a:t>
              </a:r>
              <a:endParaRPr lang="en-US" sz="2400">
                <a:latin typeface="Constantia" pitchFamily="18" charset="0"/>
              </a:endParaRPr>
            </a:p>
          </p:txBody>
        </p:sp>
        <p:sp>
          <p:nvSpPr>
            <p:cNvPr id="115850" name="Line 47"/>
            <p:cNvSpPr>
              <a:spLocks noChangeShapeType="1"/>
            </p:cNvSpPr>
            <p:nvPr/>
          </p:nvSpPr>
          <p:spPr bwMode="auto">
            <a:xfrm flipH="1">
              <a:off x="430" y="2969"/>
              <a:ext cx="66" cy="1"/>
            </a:xfrm>
            <a:prstGeom prst="line">
              <a:avLst/>
            </a:prstGeom>
            <a:noFill/>
            <a:ln w="17463">
              <a:solidFill>
                <a:srgbClr val="000000"/>
              </a:solidFill>
              <a:round/>
              <a:headEnd/>
              <a:tailEnd/>
            </a:ln>
          </p:spPr>
          <p:txBody>
            <a:bodyPr/>
            <a:lstStyle/>
            <a:p>
              <a:endParaRPr lang="en-US"/>
            </a:p>
          </p:txBody>
        </p:sp>
      </p:grpSp>
      <p:sp>
        <p:nvSpPr>
          <p:cNvPr id="115750" name="Rectangle 48"/>
          <p:cNvSpPr>
            <a:spLocks noChangeArrowheads="1"/>
          </p:cNvSpPr>
          <p:nvPr/>
        </p:nvSpPr>
        <p:spPr bwMode="auto">
          <a:xfrm>
            <a:off x="385763" y="4319588"/>
            <a:ext cx="26193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RS0</a:t>
            </a:r>
            <a:endParaRPr lang="en-US" sz="2400">
              <a:latin typeface="Constantia" pitchFamily="18" charset="0"/>
            </a:endParaRPr>
          </a:p>
        </p:txBody>
      </p:sp>
      <p:sp>
        <p:nvSpPr>
          <p:cNvPr id="115751" name="Rectangle 49"/>
          <p:cNvSpPr>
            <a:spLocks noChangeArrowheads="1"/>
          </p:cNvSpPr>
          <p:nvPr/>
        </p:nvSpPr>
        <p:spPr bwMode="auto">
          <a:xfrm>
            <a:off x="363538" y="4056063"/>
            <a:ext cx="26193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RS1</a:t>
            </a:r>
            <a:endParaRPr lang="en-US" sz="2400">
              <a:latin typeface="Constantia" pitchFamily="18" charset="0"/>
            </a:endParaRPr>
          </a:p>
        </p:txBody>
      </p:sp>
      <p:sp>
        <p:nvSpPr>
          <p:cNvPr id="115752" name="Rectangle 50"/>
          <p:cNvSpPr>
            <a:spLocks noChangeArrowheads="1"/>
          </p:cNvSpPr>
          <p:nvPr/>
        </p:nvSpPr>
        <p:spPr bwMode="auto">
          <a:xfrm>
            <a:off x="60325" y="3770313"/>
            <a:ext cx="71913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My-address</a:t>
            </a:r>
            <a:endParaRPr lang="en-US" sz="2400">
              <a:latin typeface="Constantia" pitchFamily="18" charset="0"/>
            </a:endParaRPr>
          </a:p>
        </p:txBody>
      </p:sp>
      <p:sp>
        <p:nvSpPr>
          <p:cNvPr id="115753" name="Rectangle 51"/>
          <p:cNvSpPr>
            <a:spLocks noChangeArrowheads="1"/>
          </p:cNvSpPr>
          <p:nvPr/>
        </p:nvSpPr>
        <p:spPr bwMode="auto">
          <a:xfrm>
            <a:off x="3754438" y="5495925"/>
            <a:ext cx="3492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Recei</a:t>
            </a:r>
            <a:endParaRPr lang="en-US" sz="2400">
              <a:latin typeface="Constantia" pitchFamily="18" charset="0"/>
            </a:endParaRPr>
          </a:p>
        </p:txBody>
      </p:sp>
      <p:sp>
        <p:nvSpPr>
          <p:cNvPr id="115754" name="Rectangle 52"/>
          <p:cNvSpPr>
            <a:spLocks noChangeArrowheads="1"/>
          </p:cNvSpPr>
          <p:nvPr/>
        </p:nvSpPr>
        <p:spPr bwMode="auto">
          <a:xfrm>
            <a:off x="4100513" y="5495925"/>
            <a:ext cx="6413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ving clock</a:t>
            </a:r>
            <a:endParaRPr lang="en-US" sz="2400">
              <a:latin typeface="Constantia" pitchFamily="18" charset="0"/>
            </a:endParaRPr>
          </a:p>
        </p:txBody>
      </p:sp>
      <p:sp>
        <p:nvSpPr>
          <p:cNvPr id="115755" name="Rectangle 53"/>
          <p:cNvSpPr>
            <a:spLocks noChangeArrowheads="1"/>
          </p:cNvSpPr>
          <p:nvPr/>
        </p:nvSpPr>
        <p:spPr bwMode="auto">
          <a:xfrm>
            <a:off x="4237038" y="6097588"/>
            <a:ext cx="9366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15756" name="Rectangle 54"/>
          <p:cNvSpPr>
            <a:spLocks noChangeArrowheads="1"/>
          </p:cNvSpPr>
          <p:nvPr/>
        </p:nvSpPr>
        <p:spPr bwMode="auto">
          <a:xfrm>
            <a:off x="3746500" y="5956300"/>
            <a:ext cx="1098550"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ransmission clock</a:t>
            </a:r>
            <a:endParaRPr lang="en-US" sz="2400">
              <a:latin typeface="Constantia" pitchFamily="18" charset="0"/>
            </a:endParaRPr>
          </a:p>
        </p:txBody>
      </p:sp>
      <p:sp>
        <p:nvSpPr>
          <p:cNvPr id="115757" name="Freeform 55"/>
          <p:cNvSpPr>
            <a:spLocks/>
          </p:cNvSpPr>
          <p:nvPr/>
        </p:nvSpPr>
        <p:spPr bwMode="auto">
          <a:xfrm>
            <a:off x="258763" y="2932113"/>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758" name="Freeform 56"/>
          <p:cNvSpPr>
            <a:spLocks/>
          </p:cNvSpPr>
          <p:nvPr/>
        </p:nvSpPr>
        <p:spPr bwMode="auto">
          <a:xfrm>
            <a:off x="276225" y="2949575"/>
            <a:ext cx="15875"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59" name="Freeform 57"/>
          <p:cNvSpPr>
            <a:spLocks/>
          </p:cNvSpPr>
          <p:nvPr/>
        </p:nvSpPr>
        <p:spPr bwMode="auto">
          <a:xfrm>
            <a:off x="258763" y="3054350"/>
            <a:ext cx="33337" cy="33338"/>
          </a:xfrm>
          <a:custGeom>
            <a:avLst/>
            <a:gdLst>
              <a:gd name="T0" fmla="*/ 11 w 21"/>
              <a:gd name="T1" fmla="*/ 10 h 21"/>
              <a:gd name="T2" fmla="*/ 11 w 21"/>
              <a:gd name="T3" fmla="*/ 0 h 21"/>
              <a:gd name="T4" fmla="*/ 0 w 21"/>
              <a:gd name="T5" fmla="*/ 0 h 21"/>
              <a:gd name="T6" fmla="*/ 0 w 21"/>
              <a:gd name="T7" fmla="*/ 10 h 21"/>
              <a:gd name="T8" fmla="*/ 0 w 21"/>
              <a:gd name="T9" fmla="*/ 21 h 21"/>
              <a:gd name="T10" fmla="*/ 11 w 21"/>
              <a:gd name="T11" fmla="*/ 21 h 21"/>
              <a:gd name="T12" fmla="*/ 21 w 21"/>
              <a:gd name="T13" fmla="*/ 21 h 21"/>
              <a:gd name="T14" fmla="*/ 21 w 21"/>
              <a:gd name="T15" fmla="*/ 10 h 21"/>
              <a:gd name="T16" fmla="*/ 21 w 21"/>
              <a:gd name="T17" fmla="*/ 0 h 21"/>
              <a:gd name="T18" fmla="*/ 11 w 21"/>
              <a:gd name="T19" fmla="*/ 0 h 21"/>
              <a:gd name="T20" fmla="*/ 11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15760" name="Freeform 58"/>
          <p:cNvSpPr>
            <a:spLocks/>
          </p:cNvSpPr>
          <p:nvPr/>
        </p:nvSpPr>
        <p:spPr bwMode="auto">
          <a:xfrm>
            <a:off x="276225" y="3070225"/>
            <a:ext cx="15875"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61" name="Freeform 59"/>
          <p:cNvSpPr>
            <a:spLocks/>
          </p:cNvSpPr>
          <p:nvPr/>
        </p:nvSpPr>
        <p:spPr bwMode="auto">
          <a:xfrm>
            <a:off x="258763" y="3175000"/>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762" name="Freeform 60"/>
          <p:cNvSpPr>
            <a:spLocks/>
          </p:cNvSpPr>
          <p:nvPr/>
        </p:nvSpPr>
        <p:spPr bwMode="auto">
          <a:xfrm>
            <a:off x="276225" y="3192463"/>
            <a:ext cx="15875"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63" name="Freeform 61"/>
          <p:cNvSpPr>
            <a:spLocks/>
          </p:cNvSpPr>
          <p:nvPr/>
        </p:nvSpPr>
        <p:spPr bwMode="auto">
          <a:xfrm>
            <a:off x="153988" y="5959475"/>
            <a:ext cx="104775" cy="34925"/>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15764" name="Freeform 62"/>
          <p:cNvSpPr>
            <a:spLocks/>
          </p:cNvSpPr>
          <p:nvPr/>
        </p:nvSpPr>
        <p:spPr bwMode="auto">
          <a:xfrm>
            <a:off x="153988" y="5959475"/>
            <a:ext cx="104775" cy="34925"/>
          </a:xfrm>
          <a:custGeom>
            <a:avLst/>
            <a:gdLst>
              <a:gd name="T0" fmla="*/ 66 w 66"/>
              <a:gd name="T1" fmla="*/ 0 h 22"/>
              <a:gd name="T2" fmla="*/ 0 w 66"/>
              <a:gd name="T3" fmla="*/ 11 h 22"/>
              <a:gd name="T4" fmla="*/ 66 w 66"/>
              <a:gd name="T5" fmla="*/ 22 h 22"/>
              <a:gd name="T6" fmla="*/ 66 w 66"/>
              <a:gd name="T7" fmla="*/ 11 h 22"/>
              <a:gd name="T8" fmla="*/ 6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prstDash val="solid"/>
            <a:round/>
            <a:headEnd/>
            <a:tailEnd/>
          </a:ln>
        </p:spPr>
        <p:txBody>
          <a:bodyPr/>
          <a:lstStyle/>
          <a:p>
            <a:endParaRPr lang="en-US"/>
          </a:p>
        </p:txBody>
      </p:sp>
      <p:sp>
        <p:nvSpPr>
          <p:cNvPr id="115765" name="Line 63"/>
          <p:cNvSpPr>
            <a:spLocks noChangeShapeType="1"/>
          </p:cNvSpPr>
          <p:nvPr/>
        </p:nvSpPr>
        <p:spPr bwMode="auto">
          <a:xfrm flipH="1">
            <a:off x="258763" y="5976938"/>
            <a:ext cx="1919287" cy="1587"/>
          </a:xfrm>
          <a:prstGeom prst="line">
            <a:avLst/>
          </a:prstGeom>
          <a:noFill/>
          <a:ln w="17463">
            <a:solidFill>
              <a:srgbClr val="000000"/>
            </a:solidFill>
            <a:round/>
            <a:headEnd/>
            <a:tailEnd/>
          </a:ln>
        </p:spPr>
        <p:txBody>
          <a:bodyPr/>
          <a:lstStyle/>
          <a:p>
            <a:endParaRPr lang="en-US"/>
          </a:p>
        </p:txBody>
      </p:sp>
      <p:sp>
        <p:nvSpPr>
          <p:cNvPr id="115766" name="Rectangle 64"/>
          <p:cNvSpPr>
            <a:spLocks noChangeArrowheads="1"/>
          </p:cNvSpPr>
          <p:nvPr/>
        </p:nvSpPr>
        <p:spPr bwMode="auto">
          <a:xfrm>
            <a:off x="3008313" y="4506913"/>
            <a:ext cx="1765300" cy="431800"/>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67" name="Rectangle 65"/>
          <p:cNvSpPr>
            <a:spLocks noChangeArrowheads="1"/>
          </p:cNvSpPr>
          <p:nvPr/>
        </p:nvSpPr>
        <p:spPr bwMode="auto">
          <a:xfrm>
            <a:off x="3008313" y="1963738"/>
            <a:ext cx="1765300" cy="554037"/>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68" name="Freeform 66"/>
          <p:cNvSpPr>
            <a:spLocks/>
          </p:cNvSpPr>
          <p:nvPr/>
        </p:nvSpPr>
        <p:spPr bwMode="auto">
          <a:xfrm>
            <a:off x="3319463" y="436880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69" name="Freeform 67"/>
          <p:cNvSpPr>
            <a:spLocks/>
          </p:cNvSpPr>
          <p:nvPr/>
        </p:nvSpPr>
        <p:spPr bwMode="auto">
          <a:xfrm>
            <a:off x="3319463" y="436880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770" name="Line 68"/>
          <p:cNvSpPr>
            <a:spLocks noChangeShapeType="1"/>
          </p:cNvSpPr>
          <p:nvPr/>
        </p:nvSpPr>
        <p:spPr bwMode="auto">
          <a:xfrm flipV="1">
            <a:off x="3336925" y="4056063"/>
            <a:ext cx="1588" cy="312737"/>
          </a:xfrm>
          <a:prstGeom prst="line">
            <a:avLst/>
          </a:prstGeom>
          <a:noFill/>
          <a:ln w="17463">
            <a:solidFill>
              <a:srgbClr val="000000"/>
            </a:solidFill>
            <a:round/>
            <a:headEnd/>
            <a:tailEnd/>
          </a:ln>
        </p:spPr>
        <p:txBody>
          <a:bodyPr/>
          <a:lstStyle/>
          <a:p>
            <a:endParaRPr lang="en-US"/>
          </a:p>
        </p:txBody>
      </p:sp>
      <p:sp>
        <p:nvSpPr>
          <p:cNvPr id="115771" name="Freeform 69"/>
          <p:cNvSpPr>
            <a:spLocks/>
          </p:cNvSpPr>
          <p:nvPr/>
        </p:nvSpPr>
        <p:spPr bwMode="auto">
          <a:xfrm>
            <a:off x="4427538" y="436880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72" name="Freeform 70"/>
          <p:cNvSpPr>
            <a:spLocks/>
          </p:cNvSpPr>
          <p:nvPr/>
        </p:nvSpPr>
        <p:spPr bwMode="auto">
          <a:xfrm>
            <a:off x="4427538" y="436880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773" name="Line 71"/>
          <p:cNvSpPr>
            <a:spLocks noChangeShapeType="1"/>
          </p:cNvSpPr>
          <p:nvPr/>
        </p:nvSpPr>
        <p:spPr bwMode="auto">
          <a:xfrm flipV="1">
            <a:off x="4445000" y="4056063"/>
            <a:ext cx="1588" cy="312737"/>
          </a:xfrm>
          <a:prstGeom prst="line">
            <a:avLst/>
          </a:prstGeom>
          <a:noFill/>
          <a:ln w="17463">
            <a:solidFill>
              <a:srgbClr val="000000"/>
            </a:solidFill>
            <a:round/>
            <a:headEnd/>
            <a:tailEnd/>
          </a:ln>
        </p:spPr>
        <p:txBody>
          <a:bodyPr/>
          <a:lstStyle/>
          <a:p>
            <a:endParaRPr lang="en-US"/>
          </a:p>
        </p:txBody>
      </p:sp>
      <p:sp>
        <p:nvSpPr>
          <p:cNvPr id="115774" name="Line 72"/>
          <p:cNvSpPr>
            <a:spLocks noChangeShapeType="1"/>
          </p:cNvSpPr>
          <p:nvPr/>
        </p:nvSpPr>
        <p:spPr bwMode="auto">
          <a:xfrm>
            <a:off x="4219575" y="2239963"/>
            <a:ext cx="155575" cy="1587"/>
          </a:xfrm>
          <a:prstGeom prst="line">
            <a:avLst/>
          </a:prstGeom>
          <a:noFill/>
          <a:ln w="17463">
            <a:solidFill>
              <a:srgbClr val="000000"/>
            </a:solidFill>
            <a:round/>
            <a:headEnd/>
            <a:tailEnd/>
          </a:ln>
        </p:spPr>
        <p:txBody>
          <a:bodyPr/>
          <a:lstStyle/>
          <a:p>
            <a:endParaRPr lang="en-US"/>
          </a:p>
        </p:txBody>
      </p:sp>
      <p:sp>
        <p:nvSpPr>
          <p:cNvPr id="115775" name="Line 73"/>
          <p:cNvSpPr>
            <a:spLocks noChangeShapeType="1"/>
          </p:cNvSpPr>
          <p:nvPr/>
        </p:nvSpPr>
        <p:spPr bwMode="auto">
          <a:xfrm>
            <a:off x="2784475" y="2239963"/>
            <a:ext cx="484188" cy="1587"/>
          </a:xfrm>
          <a:prstGeom prst="line">
            <a:avLst/>
          </a:prstGeom>
          <a:noFill/>
          <a:ln w="17463">
            <a:solidFill>
              <a:srgbClr val="000000"/>
            </a:solidFill>
            <a:round/>
            <a:headEnd/>
            <a:tailEnd/>
          </a:ln>
        </p:spPr>
        <p:txBody>
          <a:bodyPr/>
          <a:lstStyle/>
          <a:p>
            <a:endParaRPr lang="en-US"/>
          </a:p>
        </p:txBody>
      </p:sp>
      <p:sp>
        <p:nvSpPr>
          <p:cNvPr id="115776" name="Freeform 74"/>
          <p:cNvSpPr>
            <a:spLocks/>
          </p:cNvSpPr>
          <p:nvPr/>
        </p:nvSpPr>
        <p:spPr bwMode="auto">
          <a:xfrm>
            <a:off x="3700463"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15777" name="Freeform 75"/>
          <p:cNvSpPr>
            <a:spLocks/>
          </p:cNvSpPr>
          <p:nvPr/>
        </p:nvSpPr>
        <p:spPr bwMode="auto">
          <a:xfrm>
            <a:off x="3717925" y="2239963"/>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78" name="Freeform 76"/>
          <p:cNvSpPr>
            <a:spLocks/>
          </p:cNvSpPr>
          <p:nvPr/>
        </p:nvSpPr>
        <p:spPr bwMode="auto">
          <a:xfrm>
            <a:off x="3821113"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15779" name="Freeform 77"/>
          <p:cNvSpPr>
            <a:spLocks/>
          </p:cNvSpPr>
          <p:nvPr/>
        </p:nvSpPr>
        <p:spPr bwMode="auto">
          <a:xfrm>
            <a:off x="3838575" y="2239963"/>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80" name="Freeform 78"/>
          <p:cNvSpPr>
            <a:spLocks/>
          </p:cNvSpPr>
          <p:nvPr/>
        </p:nvSpPr>
        <p:spPr bwMode="auto">
          <a:xfrm>
            <a:off x="3943350"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15781" name="Freeform 79"/>
          <p:cNvSpPr>
            <a:spLocks/>
          </p:cNvSpPr>
          <p:nvPr/>
        </p:nvSpPr>
        <p:spPr bwMode="auto">
          <a:xfrm>
            <a:off x="3960813" y="2239963"/>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82" name="Rectangle 80"/>
          <p:cNvSpPr>
            <a:spLocks noChangeArrowheads="1"/>
          </p:cNvSpPr>
          <p:nvPr/>
        </p:nvSpPr>
        <p:spPr bwMode="auto">
          <a:xfrm>
            <a:off x="3008313" y="3624263"/>
            <a:ext cx="1765300" cy="431800"/>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83" name="Freeform 81"/>
          <p:cNvSpPr>
            <a:spLocks/>
          </p:cNvSpPr>
          <p:nvPr/>
        </p:nvSpPr>
        <p:spPr bwMode="auto">
          <a:xfrm>
            <a:off x="4427538" y="348615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84" name="Freeform 82"/>
          <p:cNvSpPr>
            <a:spLocks/>
          </p:cNvSpPr>
          <p:nvPr/>
        </p:nvSpPr>
        <p:spPr bwMode="auto">
          <a:xfrm>
            <a:off x="4427538" y="348615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785" name="Line 83"/>
          <p:cNvSpPr>
            <a:spLocks noChangeShapeType="1"/>
          </p:cNvSpPr>
          <p:nvPr/>
        </p:nvSpPr>
        <p:spPr bwMode="auto">
          <a:xfrm flipV="1">
            <a:off x="4445000" y="2362200"/>
            <a:ext cx="1588" cy="1123950"/>
          </a:xfrm>
          <a:prstGeom prst="line">
            <a:avLst/>
          </a:prstGeom>
          <a:noFill/>
          <a:ln w="17463">
            <a:solidFill>
              <a:srgbClr val="000000"/>
            </a:solidFill>
            <a:round/>
            <a:headEnd/>
            <a:tailEnd/>
          </a:ln>
        </p:spPr>
        <p:txBody>
          <a:bodyPr/>
          <a:lstStyle/>
          <a:p>
            <a:endParaRPr lang="en-US"/>
          </a:p>
        </p:txBody>
      </p:sp>
      <p:sp>
        <p:nvSpPr>
          <p:cNvPr id="115786" name="Freeform 84"/>
          <p:cNvSpPr>
            <a:spLocks/>
          </p:cNvSpPr>
          <p:nvPr/>
        </p:nvSpPr>
        <p:spPr bwMode="auto">
          <a:xfrm>
            <a:off x="3319463" y="348615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87" name="Freeform 85"/>
          <p:cNvSpPr>
            <a:spLocks/>
          </p:cNvSpPr>
          <p:nvPr/>
        </p:nvSpPr>
        <p:spPr bwMode="auto">
          <a:xfrm>
            <a:off x="3319463" y="348615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788" name="Line 86"/>
          <p:cNvSpPr>
            <a:spLocks noChangeShapeType="1"/>
          </p:cNvSpPr>
          <p:nvPr/>
        </p:nvSpPr>
        <p:spPr bwMode="auto">
          <a:xfrm flipV="1">
            <a:off x="3336925" y="2362200"/>
            <a:ext cx="1588" cy="1123950"/>
          </a:xfrm>
          <a:prstGeom prst="line">
            <a:avLst/>
          </a:prstGeom>
          <a:noFill/>
          <a:ln w="17463">
            <a:solidFill>
              <a:srgbClr val="000000"/>
            </a:solidFill>
            <a:round/>
            <a:headEnd/>
            <a:tailEnd/>
          </a:ln>
        </p:spPr>
        <p:txBody>
          <a:bodyPr/>
          <a:lstStyle/>
          <a:p>
            <a:endParaRPr lang="en-US"/>
          </a:p>
        </p:txBody>
      </p:sp>
      <p:sp>
        <p:nvSpPr>
          <p:cNvPr id="115789" name="Line 87"/>
          <p:cNvSpPr>
            <a:spLocks noChangeShapeType="1"/>
          </p:cNvSpPr>
          <p:nvPr/>
        </p:nvSpPr>
        <p:spPr bwMode="auto">
          <a:xfrm>
            <a:off x="119063" y="2811463"/>
            <a:ext cx="3217862" cy="1587"/>
          </a:xfrm>
          <a:prstGeom prst="line">
            <a:avLst/>
          </a:prstGeom>
          <a:noFill/>
          <a:ln w="17463">
            <a:solidFill>
              <a:srgbClr val="000000"/>
            </a:solidFill>
            <a:round/>
            <a:headEnd/>
            <a:tailEnd/>
          </a:ln>
        </p:spPr>
        <p:txBody>
          <a:bodyPr/>
          <a:lstStyle/>
          <a:p>
            <a:endParaRPr lang="en-US"/>
          </a:p>
        </p:txBody>
      </p:sp>
      <p:sp>
        <p:nvSpPr>
          <p:cNvPr id="115790" name="Line 88"/>
          <p:cNvSpPr>
            <a:spLocks noChangeShapeType="1"/>
          </p:cNvSpPr>
          <p:nvPr/>
        </p:nvSpPr>
        <p:spPr bwMode="auto">
          <a:xfrm>
            <a:off x="119063" y="3330575"/>
            <a:ext cx="4325937" cy="1588"/>
          </a:xfrm>
          <a:prstGeom prst="line">
            <a:avLst/>
          </a:prstGeom>
          <a:noFill/>
          <a:ln w="17463">
            <a:solidFill>
              <a:srgbClr val="000000"/>
            </a:solidFill>
            <a:round/>
            <a:headEnd/>
            <a:tailEnd/>
          </a:ln>
        </p:spPr>
        <p:txBody>
          <a:bodyPr/>
          <a:lstStyle/>
          <a:p>
            <a:endParaRPr lang="en-US"/>
          </a:p>
        </p:txBody>
      </p:sp>
      <p:sp>
        <p:nvSpPr>
          <p:cNvPr id="115791" name="Line 89"/>
          <p:cNvSpPr>
            <a:spLocks noChangeShapeType="1"/>
          </p:cNvSpPr>
          <p:nvPr/>
        </p:nvSpPr>
        <p:spPr bwMode="auto">
          <a:xfrm>
            <a:off x="2784475" y="3330575"/>
            <a:ext cx="1588" cy="2265363"/>
          </a:xfrm>
          <a:prstGeom prst="line">
            <a:avLst/>
          </a:prstGeom>
          <a:noFill/>
          <a:ln w="17463">
            <a:solidFill>
              <a:srgbClr val="000000"/>
            </a:solidFill>
            <a:round/>
            <a:headEnd/>
            <a:tailEnd/>
          </a:ln>
        </p:spPr>
        <p:txBody>
          <a:bodyPr/>
          <a:lstStyle/>
          <a:p>
            <a:endParaRPr lang="en-US"/>
          </a:p>
        </p:txBody>
      </p:sp>
      <p:sp>
        <p:nvSpPr>
          <p:cNvPr id="115792" name="Line 90"/>
          <p:cNvSpPr>
            <a:spLocks noChangeShapeType="1"/>
          </p:cNvSpPr>
          <p:nvPr/>
        </p:nvSpPr>
        <p:spPr bwMode="auto">
          <a:xfrm>
            <a:off x="2455863" y="2811463"/>
            <a:ext cx="1587" cy="2784475"/>
          </a:xfrm>
          <a:prstGeom prst="line">
            <a:avLst/>
          </a:prstGeom>
          <a:noFill/>
          <a:ln w="17463">
            <a:solidFill>
              <a:srgbClr val="000000"/>
            </a:solidFill>
            <a:round/>
            <a:headEnd/>
            <a:tailEnd/>
          </a:ln>
        </p:spPr>
        <p:txBody>
          <a:bodyPr/>
          <a:lstStyle/>
          <a:p>
            <a:endParaRPr lang="en-US"/>
          </a:p>
        </p:txBody>
      </p:sp>
      <p:sp>
        <p:nvSpPr>
          <p:cNvPr id="115793" name="Rectangle 91"/>
          <p:cNvSpPr>
            <a:spLocks noChangeArrowheads="1"/>
          </p:cNvSpPr>
          <p:nvPr/>
        </p:nvSpPr>
        <p:spPr bwMode="auto">
          <a:xfrm>
            <a:off x="3008313" y="1082675"/>
            <a:ext cx="1765300" cy="449263"/>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94" name="Rectangle 92"/>
          <p:cNvSpPr>
            <a:spLocks noChangeArrowheads="1"/>
          </p:cNvSpPr>
          <p:nvPr/>
        </p:nvSpPr>
        <p:spPr bwMode="auto">
          <a:xfrm>
            <a:off x="3008313" y="200025"/>
            <a:ext cx="1765300" cy="449263"/>
          </a:xfrm>
          <a:prstGeom prst="rect">
            <a:avLst/>
          </a:prstGeom>
          <a:noFill/>
          <a:ln w="17463">
            <a:solidFill>
              <a:srgbClr val="000000"/>
            </a:solidFill>
            <a:miter lim="800000"/>
            <a:headEnd/>
            <a:tailEnd/>
          </a:ln>
        </p:spPr>
        <p:txBody>
          <a:bodyPr/>
          <a:lstStyle/>
          <a:p>
            <a:endParaRPr lang="en-US">
              <a:latin typeface="Constantia" pitchFamily="18" charset="0"/>
            </a:endParaRPr>
          </a:p>
        </p:txBody>
      </p:sp>
      <p:sp>
        <p:nvSpPr>
          <p:cNvPr id="115795" name="Freeform 93"/>
          <p:cNvSpPr>
            <a:spLocks/>
          </p:cNvSpPr>
          <p:nvPr/>
        </p:nvSpPr>
        <p:spPr bwMode="auto">
          <a:xfrm>
            <a:off x="3319463" y="960438"/>
            <a:ext cx="52387" cy="104775"/>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96" name="Freeform 94"/>
          <p:cNvSpPr>
            <a:spLocks/>
          </p:cNvSpPr>
          <p:nvPr/>
        </p:nvSpPr>
        <p:spPr bwMode="auto">
          <a:xfrm>
            <a:off x="3319463" y="960438"/>
            <a:ext cx="52387" cy="104775"/>
          </a:xfrm>
          <a:custGeom>
            <a:avLst/>
            <a:gdLst>
              <a:gd name="T0" fmla="*/ 0 w 33"/>
              <a:gd name="T1" fmla="*/ 0 h 66"/>
              <a:gd name="T2" fmla="*/ 11 w 33"/>
              <a:gd name="T3" fmla="*/ 66 h 66"/>
              <a:gd name="T4" fmla="*/ 33 w 33"/>
              <a:gd name="T5" fmla="*/ 0 h 66"/>
              <a:gd name="T6" fmla="*/ 11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797" name="Line 95"/>
          <p:cNvSpPr>
            <a:spLocks noChangeShapeType="1"/>
          </p:cNvSpPr>
          <p:nvPr/>
        </p:nvSpPr>
        <p:spPr bwMode="auto">
          <a:xfrm flipV="1">
            <a:off x="3336925" y="649288"/>
            <a:ext cx="1588" cy="293687"/>
          </a:xfrm>
          <a:prstGeom prst="line">
            <a:avLst/>
          </a:prstGeom>
          <a:noFill/>
          <a:ln w="17463">
            <a:solidFill>
              <a:srgbClr val="000000"/>
            </a:solidFill>
            <a:round/>
            <a:headEnd/>
            <a:tailEnd/>
          </a:ln>
        </p:spPr>
        <p:txBody>
          <a:bodyPr/>
          <a:lstStyle/>
          <a:p>
            <a:endParaRPr lang="en-US"/>
          </a:p>
        </p:txBody>
      </p:sp>
      <p:sp>
        <p:nvSpPr>
          <p:cNvPr id="115798" name="Freeform 96"/>
          <p:cNvSpPr>
            <a:spLocks/>
          </p:cNvSpPr>
          <p:nvPr/>
        </p:nvSpPr>
        <p:spPr bwMode="auto">
          <a:xfrm>
            <a:off x="4427538" y="960438"/>
            <a:ext cx="52387" cy="104775"/>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15799" name="Freeform 97"/>
          <p:cNvSpPr>
            <a:spLocks/>
          </p:cNvSpPr>
          <p:nvPr/>
        </p:nvSpPr>
        <p:spPr bwMode="auto">
          <a:xfrm>
            <a:off x="4427538" y="960438"/>
            <a:ext cx="52387" cy="104775"/>
          </a:xfrm>
          <a:custGeom>
            <a:avLst/>
            <a:gdLst>
              <a:gd name="T0" fmla="*/ 0 w 33"/>
              <a:gd name="T1" fmla="*/ 0 h 66"/>
              <a:gd name="T2" fmla="*/ 11 w 33"/>
              <a:gd name="T3" fmla="*/ 66 h 66"/>
              <a:gd name="T4" fmla="*/ 33 w 33"/>
              <a:gd name="T5" fmla="*/ 0 h 66"/>
              <a:gd name="T6" fmla="*/ 11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5800" name="Line 98"/>
          <p:cNvSpPr>
            <a:spLocks noChangeShapeType="1"/>
          </p:cNvSpPr>
          <p:nvPr/>
        </p:nvSpPr>
        <p:spPr bwMode="auto">
          <a:xfrm flipV="1">
            <a:off x="4445000" y="649288"/>
            <a:ext cx="1588" cy="293687"/>
          </a:xfrm>
          <a:prstGeom prst="line">
            <a:avLst/>
          </a:prstGeom>
          <a:noFill/>
          <a:ln w="17463">
            <a:solidFill>
              <a:srgbClr val="000000"/>
            </a:solidFill>
            <a:round/>
            <a:headEnd/>
            <a:tailEnd/>
          </a:ln>
        </p:spPr>
        <p:txBody>
          <a:bodyPr/>
          <a:lstStyle/>
          <a:p>
            <a:endParaRPr lang="en-US"/>
          </a:p>
        </p:txBody>
      </p:sp>
      <p:sp>
        <p:nvSpPr>
          <p:cNvPr id="115801" name="Line 99"/>
          <p:cNvSpPr>
            <a:spLocks noChangeShapeType="1"/>
          </p:cNvSpPr>
          <p:nvPr/>
        </p:nvSpPr>
        <p:spPr bwMode="auto">
          <a:xfrm>
            <a:off x="3336925" y="1531938"/>
            <a:ext cx="1588" cy="657225"/>
          </a:xfrm>
          <a:prstGeom prst="line">
            <a:avLst/>
          </a:prstGeom>
          <a:noFill/>
          <a:ln w="17463">
            <a:solidFill>
              <a:srgbClr val="000000"/>
            </a:solidFill>
            <a:round/>
            <a:headEnd/>
            <a:tailEnd/>
          </a:ln>
        </p:spPr>
        <p:txBody>
          <a:bodyPr/>
          <a:lstStyle/>
          <a:p>
            <a:endParaRPr lang="en-US"/>
          </a:p>
        </p:txBody>
      </p:sp>
      <p:sp>
        <p:nvSpPr>
          <p:cNvPr id="115802" name="Line 100"/>
          <p:cNvSpPr>
            <a:spLocks noChangeShapeType="1"/>
          </p:cNvSpPr>
          <p:nvPr/>
        </p:nvSpPr>
        <p:spPr bwMode="auto">
          <a:xfrm>
            <a:off x="4445000" y="1531938"/>
            <a:ext cx="1588" cy="657225"/>
          </a:xfrm>
          <a:prstGeom prst="line">
            <a:avLst/>
          </a:prstGeom>
          <a:noFill/>
          <a:ln w="17463">
            <a:solidFill>
              <a:srgbClr val="000000"/>
            </a:solidFill>
            <a:round/>
            <a:headEnd/>
            <a:tailEnd/>
          </a:ln>
        </p:spPr>
        <p:txBody>
          <a:bodyPr/>
          <a:lstStyle/>
          <a:p>
            <a:endParaRPr lang="en-US"/>
          </a:p>
        </p:txBody>
      </p:sp>
      <p:sp>
        <p:nvSpPr>
          <p:cNvPr id="115803" name="Freeform 101"/>
          <p:cNvSpPr>
            <a:spLocks/>
          </p:cNvSpPr>
          <p:nvPr/>
        </p:nvSpPr>
        <p:spPr bwMode="auto">
          <a:xfrm>
            <a:off x="4322763" y="2154238"/>
            <a:ext cx="242887" cy="207962"/>
          </a:xfrm>
          <a:custGeom>
            <a:avLst/>
            <a:gdLst>
              <a:gd name="T0" fmla="*/ 77 w 153"/>
              <a:gd name="T1" fmla="*/ 131 h 131"/>
              <a:gd name="T2" fmla="*/ 0 w 153"/>
              <a:gd name="T3" fmla="*/ 0 h 131"/>
              <a:gd name="T4" fmla="*/ 153 w 153"/>
              <a:gd name="T5" fmla="*/ 0 h 131"/>
              <a:gd name="T6" fmla="*/ 77 w 153"/>
              <a:gd name="T7" fmla="*/ 131 h 131"/>
              <a:gd name="T8" fmla="*/ 0 60000 65536"/>
              <a:gd name="T9" fmla="*/ 0 60000 65536"/>
              <a:gd name="T10" fmla="*/ 0 60000 65536"/>
              <a:gd name="T11" fmla="*/ 0 60000 65536"/>
              <a:gd name="T12" fmla="*/ 0 w 153"/>
              <a:gd name="T13" fmla="*/ 0 h 131"/>
              <a:gd name="T14" fmla="*/ 153 w 153"/>
              <a:gd name="T15" fmla="*/ 131 h 131"/>
            </a:gdLst>
            <a:ahLst/>
            <a:cxnLst>
              <a:cxn ang="T8">
                <a:pos x="T0" y="T1"/>
              </a:cxn>
              <a:cxn ang="T9">
                <a:pos x="T2" y="T3"/>
              </a:cxn>
              <a:cxn ang="T10">
                <a:pos x="T4" y="T5"/>
              </a:cxn>
              <a:cxn ang="T11">
                <a:pos x="T6" y="T7"/>
              </a:cxn>
            </a:cxnLst>
            <a:rect l="T12" t="T13" r="T14" b="T15"/>
            <a:pathLst>
              <a:path w="153" h="131">
                <a:moveTo>
                  <a:pt x="77" y="131"/>
                </a:moveTo>
                <a:lnTo>
                  <a:pt x="0" y="0"/>
                </a:lnTo>
                <a:lnTo>
                  <a:pt x="153" y="0"/>
                </a:lnTo>
                <a:lnTo>
                  <a:pt x="77" y="131"/>
                </a:lnTo>
                <a:close/>
              </a:path>
            </a:pathLst>
          </a:custGeom>
          <a:solidFill>
            <a:srgbClr val="FFFFFF"/>
          </a:solidFill>
          <a:ln w="0">
            <a:solidFill>
              <a:srgbClr val="FFFFFF"/>
            </a:solidFill>
            <a:prstDash val="solid"/>
            <a:round/>
            <a:headEnd/>
            <a:tailEnd/>
          </a:ln>
        </p:spPr>
        <p:txBody>
          <a:bodyPr/>
          <a:lstStyle/>
          <a:p>
            <a:endParaRPr lang="en-US"/>
          </a:p>
        </p:txBody>
      </p:sp>
      <p:sp>
        <p:nvSpPr>
          <p:cNvPr id="115804" name="Freeform 102"/>
          <p:cNvSpPr>
            <a:spLocks/>
          </p:cNvSpPr>
          <p:nvPr/>
        </p:nvSpPr>
        <p:spPr bwMode="auto">
          <a:xfrm>
            <a:off x="4322763" y="2154238"/>
            <a:ext cx="242887" cy="207962"/>
          </a:xfrm>
          <a:custGeom>
            <a:avLst/>
            <a:gdLst>
              <a:gd name="T0" fmla="*/ 7 w 14"/>
              <a:gd name="T1" fmla="*/ 12 h 12"/>
              <a:gd name="T2" fmla="*/ 0 w 14"/>
              <a:gd name="T3" fmla="*/ 0 h 12"/>
              <a:gd name="T4" fmla="*/ 14 w 14"/>
              <a:gd name="T5" fmla="*/ 0 h 12"/>
              <a:gd name="T6" fmla="*/ 7 w 14"/>
              <a:gd name="T7" fmla="*/ 12 h 12"/>
              <a:gd name="T8" fmla="*/ 0 60000 65536"/>
              <a:gd name="T9" fmla="*/ 0 60000 65536"/>
              <a:gd name="T10" fmla="*/ 0 60000 65536"/>
              <a:gd name="T11" fmla="*/ 0 60000 65536"/>
              <a:gd name="T12" fmla="*/ 0 w 14"/>
              <a:gd name="T13" fmla="*/ 0 h 12"/>
              <a:gd name="T14" fmla="*/ 14 w 14"/>
              <a:gd name="T15" fmla="*/ 12 h 12"/>
            </a:gdLst>
            <a:ahLst/>
            <a:cxnLst>
              <a:cxn ang="T8">
                <a:pos x="T0" y="T1"/>
              </a:cxn>
              <a:cxn ang="T9">
                <a:pos x="T2" y="T3"/>
              </a:cxn>
              <a:cxn ang="T10">
                <a:pos x="T4" y="T5"/>
              </a:cxn>
              <a:cxn ang="T11">
                <a:pos x="T6" y="T7"/>
              </a:cxn>
            </a:cxnLst>
            <a:rect l="T12" t="T13" r="T14" b="T15"/>
            <a:pathLst>
              <a:path w="14" h="12">
                <a:moveTo>
                  <a:pt x="7" y="12"/>
                </a:moveTo>
                <a:lnTo>
                  <a:pt x="0" y="0"/>
                </a:lnTo>
                <a:lnTo>
                  <a:pt x="14" y="0"/>
                </a:lnTo>
                <a:lnTo>
                  <a:pt x="7" y="12"/>
                </a:lnTo>
              </a:path>
            </a:pathLst>
          </a:custGeom>
          <a:noFill/>
          <a:ln w="17463">
            <a:solidFill>
              <a:srgbClr val="000000"/>
            </a:solidFill>
            <a:prstDash val="solid"/>
            <a:round/>
            <a:headEnd/>
            <a:tailEnd/>
          </a:ln>
        </p:spPr>
        <p:txBody>
          <a:bodyPr/>
          <a:lstStyle/>
          <a:p>
            <a:endParaRPr lang="en-US"/>
          </a:p>
        </p:txBody>
      </p:sp>
      <p:sp>
        <p:nvSpPr>
          <p:cNvPr id="115805" name="Freeform 103"/>
          <p:cNvSpPr>
            <a:spLocks/>
          </p:cNvSpPr>
          <p:nvPr/>
        </p:nvSpPr>
        <p:spPr bwMode="auto">
          <a:xfrm>
            <a:off x="3216275" y="2154238"/>
            <a:ext cx="242888" cy="207962"/>
          </a:xfrm>
          <a:custGeom>
            <a:avLst/>
            <a:gdLst>
              <a:gd name="T0" fmla="*/ 76 w 153"/>
              <a:gd name="T1" fmla="*/ 131 h 131"/>
              <a:gd name="T2" fmla="*/ 0 w 153"/>
              <a:gd name="T3" fmla="*/ 0 h 131"/>
              <a:gd name="T4" fmla="*/ 153 w 153"/>
              <a:gd name="T5" fmla="*/ 0 h 131"/>
              <a:gd name="T6" fmla="*/ 76 w 153"/>
              <a:gd name="T7" fmla="*/ 131 h 131"/>
              <a:gd name="T8" fmla="*/ 0 60000 65536"/>
              <a:gd name="T9" fmla="*/ 0 60000 65536"/>
              <a:gd name="T10" fmla="*/ 0 60000 65536"/>
              <a:gd name="T11" fmla="*/ 0 60000 65536"/>
              <a:gd name="T12" fmla="*/ 0 w 153"/>
              <a:gd name="T13" fmla="*/ 0 h 131"/>
              <a:gd name="T14" fmla="*/ 153 w 153"/>
              <a:gd name="T15" fmla="*/ 131 h 131"/>
            </a:gdLst>
            <a:ahLst/>
            <a:cxnLst>
              <a:cxn ang="T8">
                <a:pos x="T0" y="T1"/>
              </a:cxn>
              <a:cxn ang="T9">
                <a:pos x="T2" y="T3"/>
              </a:cxn>
              <a:cxn ang="T10">
                <a:pos x="T4" y="T5"/>
              </a:cxn>
              <a:cxn ang="T11">
                <a:pos x="T6" y="T7"/>
              </a:cxn>
            </a:cxnLst>
            <a:rect l="T12" t="T13" r="T14" b="T15"/>
            <a:pathLst>
              <a:path w="153" h="131">
                <a:moveTo>
                  <a:pt x="76" y="131"/>
                </a:moveTo>
                <a:lnTo>
                  <a:pt x="0" y="0"/>
                </a:lnTo>
                <a:lnTo>
                  <a:pt x="153" y="0"/>
                </a:lnTo>
                <a:lnTo>
                  <a:pt x="76" y="131"/>
                </a:lnTo>
                <a:close/>
              </a:path>
            </a:pathLst>
          </a:custGeom>
          <a:solidFill>
            <a:srgbClr val="FFFFFF"/>
          </a:solidFill>
          <a:ln w="0">
            <a:solidFill>
              <a:srgbClr val="FFFFFF"/>
            </a:solidFill>
            <a:prstDash val="solid"/>
            <a:round/>
            <a:headEnd/>
            <a:tailEnd/>
          </a:ln>
        </p:spPr>
        <p:txBody>
          <a:bodyPr/>
          <a:lstStyle/>
          <a:p>
            <a:endParaRPr lang="en-US"/>
          </a:p>
        </p:txBody>
      </p:sp>
      <p:sp>
        <p:nvSpPr>
          <p:cNvPr id="115806" name="Freeform 104"/>
          <p:cNvSpPr>
            <a:spLocks/>
          </p:cNvSpPr>
          <p:nvPr/>
        </p:nvSpPr>
        <p:spPr bwMode="auto">
          <a:xfrm>
            <a:off x="3216275" y="2154238"/>
            <a:ext cx="242888" cy="207962"/>
          </a:xfrm>
          <a:custGeom>
            <a:avLst/>
            <a:gdLst>
              <a:gd name="T0" fmla="*/ 7 w 14"/>
              <a:gd name="T1" fmla="*/ 12 h 12"/>
              <a:gd name="T2" fmla="*/ 0 w 14"/>
              <a:gd name="T3" fmla="*/ 0 h 12"/>
              <a:gd name="T4" fmla="*/ 14 w 14"/>
              <a:gd name="T5" fmla="*/ 0 h 12"/>
              <a:gd name="T6" fmla="*/ 7 w 14"/>
              <a:gd name="T7" fmla="*/ 12 h 12"/>
              <a:gd name="T8" fmla="*/ 0 60000 65536"/>
              <a:gd name="T9" fmla="*/ 0 60000 65536"/>
              <a:gd name="T10" fmla="*/ 0 60000 65536"/>
              <a:gd name="T11" fmla="*/ 0 60000 65536"/>
              <a:gd name="T12" fmla="*/ 0 w 14"/>
              <a:gd name="T13" fmla="*/ 0 h 12"/>
              <a:gd name="T14" fmla="*/ 14 w 14"/>
              <a:gd name="T15" fmla="*/ 12 h 12"/>
            </a:gdLst>
            <a:ahLst/>
            <a:cxnLst>
              <a:cxn ang="T8">
                <a:pos x="T0" y="T1"/>
              </a:cxn>
              <a:cxn ang="T9">
                <a:pos x="T2" y="T3"/>
              </a:cxn>
              <a:cxn ang="T10">
                <a:pos x="T4" y="T5"/>
              </a:cxn>
              <a:cxn ang="T11">
                <a:pos x="T6" y="T7"/>
              </a:cxn>
            </a:cxnLst>
            <a:rect l="T12" t="T13" r="T14" b="T15"/>
            <a:pathLst>
              <a:path w="14" h="12">
                <a:moveTo>
                  <a:pt x="7" y="12"/>
                </a:moveTo>
                <a:lnTo>
                  <a:pt x="0" y="0"/>
                </a:lnTo>
                <a:lnTo>
                  <a:pt x="14" y="0"/>
                </a:lnTo>
                <a:lnTo>
                  <a:pt x="7" y="12"/>
                </a:lnTo>
              </a:path>
            </a:pathLst>
          </a:custGeom>
          <a:noFill/>
          <a:ln w="17463">
            <a:solidFill>
              <a:srgbClr val="000000"/>
            </a:solidFill>
            <a:prstDash val="solid"/>
            <a:round/>
            <a:headEnd/>
            <a:tailEnd/>
          </a:ln>
        </p:spPr>
        <p:txBody>
          <a:bodyPr/>
          <a:lstStyle/>
          <a:p>
            <a:endParaRPr lang="en-US"/>
          </a:p>
        </p:txBody>
      </p:sp>
      <p:sp>
        <p:nvSpPr>
          <p:cNvPr id="115807" name="Freeform 105"/>
          <p:cNvSpPr>
            <a:spLocks/>
          </p:cNvSpPr>
          <p:nvPr/>
        </p:nvSpPr>
        <p:spPr bwMode="auto">
          <a:xfrm>
            <a:off x="375285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08" name="Freeform 106"/>
          <p:cNvSpPr>
            <a:spLocks/>
          </p:cNvSpPr>
          <p:nvPr/>
        </p:nvSpPr>
        <p:spPr bwMode="auto">
          <a:xfrm>
            <a:off x="377031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809" name="Freeform 107"/>
          <p:cNvSpPr>
            <a:spLocks/>
          </p:cNvSpPr>
          <p:nvPr/>
        </p:nvSpPr>
        <p:spPr bwMode="auto">
          <a:xfrm>
            <a:off x="387350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10" name="Freeform 108"/>
          <p:cNvSpPr>
            <a:spLocks/>
          </p:cNvSpPr>
          <p:nvPr/>
        </p:nvSpPr>
        <p:spPr bwMode="auto">
          <a:xfrm>
            <a:off x="389096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811" name="Freeform 109"/>
          <p:cNvSpPr>
            <a:spLocks/>
          </p:cNvSpPr>
          <p:nvPr/>
        </p:nvSpPr>
        <p:spPr bwMode="auto">
          <a:xfrm>
            <a:off x="399415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12" name="Freeform 110"/>
          <p:cNvSpPr>
            <a:spLocks/>
          </p:cNvSpPr>
          <p:nvPr/>
        </p:nvSpPr>
        <p:spPr bwMode="auto">
          <a:xfrm>
            <a:off x="401161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15813" name="Rectangle 111"/>
          <p:cNvSpPr>
            <a:spLocks noChangeArrowheads="1"/>
          </p:cNvSpPr>
          <p:nvPr/>
        </p:nvSpPr>
        <p:spPr bwMode="auto">
          <a:xfrm>
            <a:off x="138113" y="2590800"/>
            <a:ext cx="185737"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D7</a:t>
            </a:r>
            <a:endParaRPr lang="en-US" sz="2400">
              <a:latin typeface="Constantia" pitchFamily="18" charset="0"/>
            </a:endParaRPr>
          </a:p>
        </p:txBody>
      </p:sp>
      <p:sp>
        <p:nvSpPr>
          <p:cNvPr id="115814" name="Rectangle 112"/>
          <p:cNvSpPr>
            <a:spLocks noChangeArrowheads="1"/>
          </p:cNvSpPr>
          <p:nvPr/>
        </p:nvSpPr>
        <p:spPr bwMode="auto">
          <a:xfrm>
            <a:off x="409575" y="3098800"/>
            <a:ext cx="185738"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D0</a:t>
            </a:r>
            <a:endParaRPr lang="en-US" sz="2400">
              <a:latin typeface="Constantia" pitchFamily="18" charset="0"/>
            </a:endParaRPr>
          </a:p>
        </p:txBody>
      </p:sp>
      <p:sp>
        <p:nvSpPr>
          <p:cNvPr id="115815" name="Rectangle 113"/>
          <p:cNvSpPr>
            <a:spLocks noChangeArrowheads="1"/>
          </p:cNvSpPr>
          <p:nvPr/>
        </p:nvSpPr>
        <p:spPr bwMode="auto">
          <a:xfrm>
            <a:off x="3268663" y="4627563"/>
            <a:ext cx="89058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Output shift re</a:t>
            </a:r>
            <a:endParaRPr lang="en-US" sz="2400">
              <a:latin typeface="Constantia" pitchFamily="18" charset="0"/>
            </a:endParaRPr>
          </a:p>
        </p:txBody>
      </p:sp>
      <p:sp>
        <p:nvSpPr>
          <p:cNvPr id="115816" name="Rectangle 114"/>
          <p:cNvSpPr>
            <a:spLocks noChangeArrowheads="1"/>
          </p:cNvSpPr>
          <p:nvPr/>
        </p:nvSpPr>
        <p:spPr bwMode="auto">
          <a:xfrm>
            <a:off x="4184650" y="4627563"/>
            <a:ext cx="3397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gister</a:t>
            </a:r>
            <a:endParaRPr lang="en-US" sz="2400">
              <a:latin typeface="Constantia" pitchFamily="18" charset="0"/>
            </a:endParaRPr>
          </a:p>
        </p:txBody>
      </p:sp>
      <p:sp>
        <p:nvSpPr>
          <p:cNvPr id="115817" name="Rectangle 115"/>
          <p:cNvSpPr>
            <a:spLocks noChangeArrowheads="1"/>
          </p:cNvSpPr>
          <p:nvPr/>
        </p:nvSpPr>
        <p:spPr bwMode="auto">
          <a:xfrm>
            <a:off x="3544888" y="3744913"/>
            <a:ext cx="10953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a:t>
            </a:r>
            <a:endParaRPr lang="en-US" sz="2400">
              <a:latin typeface="Constantia" pitchFamily="18" charset="0"/>
            </a:endParaRPr>
          </a:p>
        </p:txBody>
      </p:sp>
      <p:sp>
        <p:nvSpPr>
          <p:cNvPr id="115818" name="Rectangle 116"/>
          <p:cNvSpPr>
            <a:spLocks noChangeArrowheads="1"/>
          </p:cNvSpPr>
          <p:nvPr/>
        </p:nvSpPr>
        <p:spPr bwMode="auto">
          <a:xfrm>
            <a:off x="3648075" y="3744913"/>
            <a:ext cx="10953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a:t>
            </a:r>
            <a:endParaRPr lang="en-US" sz="2400">
              <a:latin typeface="Constantia" pitchFamily="18" charset="0"/>
            </a:endParaRPr>
          </a:p>
        </p:txBody>
      </p:sp>
      <p:sp>
        <p:nvSpPr>
          <p:cNvPr id="115819" name="Rectangle 117"/>
          <p:cNvSpPr>
            <a:spLocks noChangeArrowheads="1"/>
          </p:cNvSpPr>
          <p:nvPr/>
        </p:nvSpPr>
        <p:spPr bwMode="auto">
          <a:xfrm>
            <a:off x="3752850" y="3744913"/>
            <a:ext cx="93663"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15820" name="Rectangle 118"/>
          <p:cNvSpPr>
            <a:spLocks noChangeArrowheads="1"/>
          </p:cNvSpPr>
          <p:nvPr/>
        </p:nvSpPr>
        <p:spPr bwMode="auto">
          <a:xfrm>
            <a:off x="3821113" y="3744913"/>
            <a:ext cx="10953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a:t>
            </a:r>
            <a:endParaRPr lang="en-US" sz="2400">
              <a:latin typeface="Constantia" pitchFamily="18" charset="0"/>
            </a:endParaRPr>
          </a:p>
        </p:txBody>
      </p:sp>
      <p:sp>
        <p:nvSpPr>
          <p:cNvPr id="115821" name="Rectangle 119"/>
          <p:cNvSpPr>
            <a:spLocks noChangeArrowheads="1"/>
          </p:cNvSpPr>
          <p:nvPr/>
        </p:nvSpPr>
        <p:spPr bwMode="auto">
          <a:xfrm>
            <a:off x="3925888" y="3744913"/>
            <a:ext cx="31273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OUT</a:t>
            </a:r>
            <a:endParaRPr lang="en-US" sz="2400">
              <a:latin typeface="Constantia" pitchFamily="18" charset="0"/>
            </a:endParaRPr>
          </a:p>
        </p:txBody>
      </p:sp>
      <p:sp>
        <p:nvSpPr>
          <p:cNvPr id="115822" name="Rectangle 120"/>
          <p:cNvSpPr>
            <a:spLocks noChangeArrowheads="1"/>
          </p:cNvSpPr>
          <p:nvPr/>
        </p:nvSpPr>
        <p:spPr bwMode="auto">
          <a:xfrm>
            <a:off x="3614738" y="1203325"/>
            <a:ext cx="109537"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D</a:t>
            </a:r>
            <a:endParaRPr lang="en-US" sz="2400">
              <a:latin typeface="Constantia" pitchFamily="18" charset="0"/>
            </a:endParaRPr>
          </a:p>
        </p:txBody>
      </p:sp>
      <p:sp>
        <p:nvSpPr>
          <p:cNvPr id="115823" name="Rectangle 121"/>
          <p:cNvSpPr>
            <a:spLocks noChangeArrowheads="1"/>
          </p:cNvSpPr>
          <p:nvPr/>
        </p:nvSpPr>
        <p:spPr bwMode="auto">
          <a:xfrm>
            <a:off x="3717925" y="1203325"/>
            <a:ext cx="109538"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a:t>
            </a:r>
            <a:endParaRPr lang="en-US" sz="2400">
              <a:latin typeface="Constantia" pitchFamily="18" charset="0"/>
            </a:endParaRPr>
          </a:p>
        </p:txBody>
      </p:sp>
      <p:sp>
        <p:nvSpPr>
          <p:cNvPr id="115824" name="Rectangle 122"/>
          <p:cNvSpPr>
            <a:spLocks noChangeArrowheads="1"/>
          </p:cNvSpPr>
          <p:nvPr/>
        </p:nvSpPr>
        <p:spPr bwMode="auto">
          <a:xfrm>
            <a:off x="3821113" y="1203325"/>
            <a:ext cx="936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115825" name="Rectangle 123"/>
          <p:cNvSpPr>
            <a:spLocks noChangeArrowheads="1"/>
          </p:cNvSpPr>
          <p:nvPr/>
        </p:nvSpPr>
        <p:spPr bwMode="auto">
          <a:xfrm>
            <a:off x="3908425" y="1203325"/>
            <a:ext cx="26987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AIN</a:t>
            </a:r>
            <a:endParaRPr lang="en-US" sz="2400">
              <a:latin typeface="Constantia" pitchFamily="18" charset="0"/>
            </a:endParaRPr>
          </a:p>
        </p:txBody>
      </p:sp>
      <p:sp>
        <p:nvSpPr>
          <p:cNvPr id="115826" name="Rectangle 124"/>
          <p:cNvSpPr>
            <a:spLocks noChangeArrowheads="1"/>
          </p:cNvSpPr>
          <p:nvPr/>
        </p:nvSpPr>
        <p:spPr bwMode="auto">
          <a:xfrm>
            <a:off x="3319463" y="320675"/>
            <a:ext cx="788987"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Input shift re</a:t>
            </a:r>
            <a:endParaRPr lang="en-US" sz="2400">
              <a:latin typeface="Constantia" pitchFamily="18" charset="0"/>
            </a:endParaRPr>
          </a:p>
        </p:txBody>
      </p:sp>
      <p:sp>
        <p:nvSpPr>
          <p:cNvPr id="115827" name="Rectangle 125"/>
          <p:cNvSpPr>
            <a:spLocks noChangeArrowheads="1"/>
          </p:cNvSpPr>
          <p:nvPr/>
        </p:nvSpPr>
        <p:spPr bwMode="auto">
          <a:xfrm>
            <a:off x="4078288" y="320675"/>
            <a:ext cx="3397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gister</a:t>
            </a:r>
            <a:endParaRPr lang="en-US" sz="2400">
              <a:latin typeface="Constantia" pitchFamily="18" charset="0"/>
            </a:endParaRPr>
          </a:p>
        </p:txBody>
      </p:sp>
      <p:sp>
        <p:nvSpPr>
          <p:cNvPr id="115828" name="Freeform 126"/>
          <p:cNvSpPr>
            <a:spLocks/>
          </p:cNvSpPr>
          <p:nvPr/>
        </p:nvSpPr>
        <p:spPr bwMode="auto">
          <a:xfrm>
            <a:off x="4808538" y="407988"/>
            <a:ext cx="103187" cy="3333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15829" name="Freeform 127"/>
          <p:cNvSpPr>
            <a:spLocks/>
          </p:cNvSpPr>
          <p:nvPr/>
        </p:nvSpPr>
        <p:spPr bwMode="auto">
          <a:xfrm>
            <a:off x="4808538" y="407988"/>
            <a:ext cx="103187" cy="33337"/>
          </a:xfrm>
          <a:custGeom>
            <a:avLst/>
            <a:gdLst>
              <a:gd name="T0" fmla="*/ 65 w 65"/>
              <a:gd name="T1" fmla="*/ 0 h 21"/>
              <a:gd name="T2" fmla="*/ 0 w 65"/>
              <a:gd name="T3" fmla="*/ 11 h 21"/>
              <a:gd name="T4" fmla="*/ 65 w 65"/>
              <a:gd name="T5" fmla="*/ 21 h 21"/>
              <a:gd name="T6" fmla="*/ 65 w 65"/>
              <a:gd name="T7" fmla="*/ 11 h 21"/>
              <a:gd name="T8" fmla="*/ 65 w 65"/>
              <a:gd name="T9" fmla="*/ 0 h 21"/>
              <a:gd name="T10" fmla="*/ 0 60000 65536"/>
              <a:gd name="T11" fmla="*/ 0 60000 65536"/>
              <a:gd name="T12" fmla="*/ 0 60000 65536"/>
              <a:gd name="T13" fmla="*/ 0 60000 65536"/>
              <a:gd name="T14" fmla="*/ 0 60000 65536"/>
              <a:gd name="T15" fmla="*/ 0 w 65"/>
              <a:gd name="T16" fmla="*/ 0 h 21"/>
              <a:gd name="T17" fmla="*/ 65 w 65"/>
              <a:gd name="T18" fmla="*/ 21 h 21"/>
            </a:gdLst>
            <a:ahLst/>
            <a:cxnLst>
              <a:cxn ang="T10">
                <a:pos x="T0" y="T1"/>
              </a:cxn>
              <a:cxn ang="T11">
                <a:pos x="T2" y="T3"/>
              </a:cxn>
              <a:cxn ang="T12">
                <a:pos x="T4" y="T5"/>
              </a:cxn>
              <a:cxn ang="T13">
                <a:pos x="T6" y="T7"/>
              </a:cxn>
              <a:cxn ang="T14">
                <a:pos x="T8" y="T9"/>
              </a:cxn>
            </a:cxnLst>
            <a:rect l="T15" t="T16" r="T17" b="T18"/>
            <a:pathLst>
              <a:path w="65" h="21">
                <a:moveTo>
                  <a:pt x="65" y="0"/>
                </a:moveTo>
                <a:lnTo>
                  <a:pt x="0" y="11"/>
                </a:lnTo>
                <a:lnTo>
                  <a:pt x="65" y="21"/>
                </a:lnTo>
                <a:lnTo>
                  <a:pt x="65" y="11"/>
                </a:lnTo>
                <a:lnTo>
                  <a:pt x="65" y="0"/>
                </a:lnTo>
                <a:close/>
              </a:path>
            </a:pathLst>
          </a:custGeom>
          <a:solidFill>
            <a:srgbClr val="000000"/>
          </a:solidFill>
          <a:ln w="0">
            <a:solidFill>
              <a:srgbClr val="000000"/>
            </a:solidFill>
            <a:prstDash val="solid"/>
            <a:round/>
            <a:headEnd/>
            <a:tailEnd/>
          </a:ln>
        </p:spPr>
        <p:txBody>
          <a:bodyPr/>
          <a:lstStyle/>
          <a:p>
            <a:endParaRPr lang="en-US"/>
          </a:p>
        </p:txBody>
      </p:sp>
      <p:sp>
        <p:nvSpPr>
          <p:cNvPr id="115830" name="Line 128"/>
          <p:cNvSpPr>
            <a:spLocks noChangeShapeType="1"/>
          </p:cNvSpPr>
          <p:nvPr/>
        </p:nvSpPr>
        <p:spPr bwMode="auto">
          <a:xfrm flipH="1">
            <a:off x="4911725" y="425450"/>
            <a:ext cx="363538" cy="1588"/>
          </a:xfrm>
          <a:prstGeom prst="line">
            <a:avLst/>
          </a:prstGeom>
          <a:noFill/>
          <a:ln w="17463">
            <a:solidFill>
              <a:srgbClr val="000000"/>
            </a:solidFill>
            <a:round/>
            <a:headEnd/>
            <a:tailEnd/>
          </a:ln>
        </p:spPr>
        <p:txBody>
          <a:bodyPr/>
          <a:lstStyle/>
          <a:p>
            <a:endParaRPr lang="en-US"/>
          </a:p>
        </p:txBody>
      </p:sp>
      <p:sp>
        <p:nvSpPr>
          <p:cNvPr id="115831" name="Freeform 129"/>
          <p:cNvSpPr>
            <a:spLocks/>
          </p:cNvSpPr>
          <p:nvPr/>
        </p:nvSpPr>
        <p:spPr bwMode="auto">
          <a:xfrm>
            <a:off x="5137150" y="4697413"/>
            <a:ext cx="120650" cy="50800"/>
          </a:xfrm>
          <a:custGeom>
            <a:avLst/>
            <a:gdLst>
              <a:gd name="T0" fmla="*/ 0 w 7"/>
              <a:gd name="T1" fmla="*/ 3 h 3"/>
              <a:gd name="T2" fmla="*/ 7 w 7"/>
              <a:gd name="T3" fmla="*/ 2 h 3"/>
              <a:gd name="T4" fmla="*/ 0 w 7"/>
              <a:gd name="T5" fmla="*/ 0 h 3"/>
              <a:gd name="T6" fmla="*/ 0 w 7"/>
              <a:gd name="T7" fmla="*/ 2 h 3"/>
              <a:gd name="T8" fmla="*/ 0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2"/>
                </a:lnTo>
                <a:lnTo>
                  <a:pt x="0" y="0"/>
                </a:lnTo>
                <a:lnTo>
                  <a:pt x="0" y="2"/>
                </a:lnTo>
                <a:lnTo>
                  <a:pt x="0" y="3"/>
                </a:lnTo>
              </a:path>
            </a:pathLst>
          </a:custGeom>
          <a:noFill/>
          <a:ln w="17463">
            <a:solidFill>
              <a:srgbClr val="000000"/>
            </a:solidFill>
            <a:prstDash val="solid"/>
            <a:round/>
            <a:headEnd/>
            <a:tailEnd/>
          </a:ln>
        </p:spPr>
        <p:txBody>
          <a:bodyPr/>
          <a:lstStyle/>
          <a:p>
            <a:endParaRPr lang="en-US"/>
          </a:p>
        </p:txBody>
      </p:sp>
      <p:sp>
        <p:nvSpPr>
          <p:cNvPr id="115832" name="Freeform 130"/>
          <p:cNvSpPr>
            <a:spLocks/>
          </p:cNvSpPr>
          <p:nvPr/>
        </p:nvSpPr>
        <p:spPr bwMode="auto">
          <a:xfrm>
            <a:off x="5137150" y="4697413"/>
            <a:ext cx="120650" cy="50800"/>
          </a:xfrm>
          <a:custGeom>
            <a:avLst/>
            <a:gdLst>
              <a:gd name="T0" fmla="*/ 0 w 76"/>
              <a:gd name="T1" fmla="*/ 32 h 32"/>
              <a:gd name="T2" fmla="*/ 76 w 76"/>
              <a:gd name="T3" fmla="*/ 21 h 32"/>
              <a:gd name="T4" fmla="*/ 0 w 76"/>
              <a:gd name="T5" fmla="*/ 0 h 32"/>
              <a:gd name="T6" fmla="*/ 0 w 76"/>
              <a:gd name="T7" fmla="*/ 21 h 32"/>
              <a:gd name="T8" fmla="*/ 0 w 76"/>
              <a:gd name="T9" fmla="*/ 32 h 32"/>
              <a:gd name="T10" fmla="*/ 0 60000 65536"/>
              <a:gd name="T11" fmla="*/ 0 60000 65536"/>
              <a:gd name="T12" fmla="*/ 0 60000 65536"/>
              <a:gd name="T13" fmla="*/ 0 60000 65536"/>
              <a:gd name="T14" fmla="*/ 0 60000 65536"/>
              <a:gd name="T15" fmla="*/ 0 w 76"/>
              <a:gd name="T16" fmla="*/ 0 h 32"/>
              <a:gd name="T17" fmla="*/ 76 w 76"/>
              <a:gd name="T18" fmla="*/ 32 h 32"/>
            </a:gdLst>
            <a:ahLst/>
            <a:cxnLst>
              <a:cxn ang="T10">
                <a:pos x="T0" y="T1"/>
              </a:cxn>
              <a:cxn ang="T11">
                <a:pos x="T2" y="T3"/>
              </a:cxn>
              <a:cxn ang="T12">
                <a:pos x="T4" y="T5"/>
              </a:cxn>
              <a:cxn ang="T13">
                <a:pos x="T6" y="T7"/>
              </a:cxn>
              <a:cxn ang="T14">
                <a:pos x="T8" y="T9"/>
              </a:cxn>
            </a:cxnLst>
            <a:rect l="T15" t="T16" r="T17" b="T18"/>
            <a:pathLst>
              <a:path w="76" h="32">
                <a:moveTo>
                  <a:pt x="0" y="32"/>
                </a:moveTo>
                <a:lnTo>
                  <a:pt x="76" y="21"/>
                </a:lnTo>
                <a:lnTo>
                  <a:pt x="0" y="0"/>
                </a:lnTo>
                <a:lnTo>
                  <a:pt x="0" y="21"/>
                </a:lnTo>
                <a:lnTo>
                  <a:pt x="0" y="32"/>
                </a:lnTo>
                <a:close/>
              </a:path>
            </a:pathLst>
          </a:custGeom>
          <a:solidFill>
            <a:srgbClr val="000000"/>
          </a:solidFill>
          <a:ln w="0">
            <a:solidFill>
              <a:srgbClr val="000000"/>
            </a:solidFill>
            <a:prstDash val="solid"/>
            <a:round/>
            <a:headEnd/>
            <a:tailEnd/>
          </a:ln>
        </p:spPr>
        <p:txBody>
          <a:bodyPr/>
          <a:lstStyle/>
          <a:p>
            <a:endParaRPr lang="en-US"/>
          </a:p>
        </p:txBody>
      </p:sp>
      <p:sp>
        <p:nvSpPr>
          <p:cNvPr id="115833" name="Line 131"/>
          <p:cNvSpPr>
            <a:spLocks noChangeShapeType="1"/>
          </p:cNvSpPr>
          <p:nvPr/>
        </p:nvSpPr>
        <p:spPr bwMode="auto">
          <a:xfrm flipH="1">
            <a:off x="4773613" y="4730750"/>
            <a:ext cx="363537" cy="1588"/>
          </a:xfrm>
          <a:prstGeom prst="line">
            <a:avLst/>
          </a:prstGeom>
          <a:noFill/>
          <a:ln w="17463">
            <a:solidFill>
              <a:srgbClr val="000000"/>
            </a:solidFill>
            <a:round/>
            <a:headEnd/>
            <a:tailEnd/>
          </a:ln>
        </p:spPr>
        <p:txBody>
          <a:bodyPr/>
          <a:lstStyle/>
          <a:p>
            <a:endParaRPr lang="en-US"/>
          </a:p>
        </p:txBody>
      </p:sp>
      <p:sp>
        <p:nvSpPr>
          <p:cNvPr id="115834" name="Rectangle 132"/>
          <p:cNvSpPr>
            <a:spLocks noChangeArrowheads="1"/>
          </p:cNvSpPr>
          <p:nvPr/>
        </p:nvSpPr>
        <p:spPr bwMode="auto">
          <a:xfrm>
            <a:off x="4830763" y="4494213"/>
            <a:ext cx="35718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Serial</a:t>
            </a:r>
            <a:endParaRPr lang="en-US" sz="2400">
              <a:latin typeface="Constantia" pitchFamily="18" charset="0"/>
            </a:endParaRPr>
          </a:p>
        </p:txBody>
      </p:sp>
      <p:grpSp>
        <p:nvGrpSpPr>
          <p:cNvPr id="115835" name="Group 145"/>
          <p:cNvGrpSpPr>
            <a:grpSpLocks/>
          </p:cNvGrpSpPr>
          <p:nvPr/>
        </p:nvGrpSpPr>
        <p:grpSpPr bwMode="auto">
          <a:xfrm>
            <a:off x="4872038" y="257175"/>
            <a:ext cx="357187" cy="320675"/>
            <a:chOff x="3699" y="148"/>
            <a:chExt cx="225" cy="202"/>
          </a:xfrm>
        </p:grpSpPr>
        <p:sp>
          <p:nvSpPr>
            <p:cNvPr id="115845" name="Rectangle 133"/>
            <p:cNvSpPr>
              <a:spLocks noChangeArrowheads="1"/>
            </p:cNvSpPr>
            <p:nvPr/>
          </p:nvSpPr>
          <p:spPr bwMode="auto">
            <a:xfrm>
              <a:off x="3699" y="148"/>
              <a:ext cx="22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Serial</a:t>
              </a:r>
              <a:endParaRPr lang="en-US" sz="2400">
                <a:latin typeface="Constantia" pitchFamily="18" charset="0"/>
              </a:endParaRPr>
            </a:p>
          </p:txBody>
        </p:sp>
        <p:sp>
          <p:nvSpPr>
            <p:cNvPr id="115846" name="Rectangle 134"/>
            <p:cNvSpPr>
              <a:spLocks noChangeArrowheads="1"/>
            </p:cNvSpPr>
            <p:nvPr/>
          </p:nvSpPr>
          <p:spPr bwMode="auto">
            <a:xfrm>
              <a:off x="3710" y="235"/>
              <a:ext cx="19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input</a:t>
              </a:r>
              <a:endParaRPr lang="en-US" sz="2400">
                <a:latin typeface="Constantia" pitchFamily="18" charset="0"/>
              </a:endParaRPr>
            </a:p>
          </p:txBody>
        </p:sp>
      </p:grpSp>
      <p:sp>
        <p:nvSpPr>
          <p:cNvPr id="115836" name="Freeform 135"/>
          <p:cNvSpPr>
            <a:spLocks/>
          </p:cNvSpPr>
          <p:nvPr/>
        </p:nvSpPr>
        <p:spPr bwMode="auto">
          <a:xfrm>
            <a:off x="2438400" y="2794000"/>
            <a:ext cx="33338"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37" name="Freeform 136"/>
          <p:cNvSpPr>
            <a:spLocks/>
          </p:cNvSpPr>
          <p:nvPr/>
        </p:nvSpPr>
        <p:spPr bwMode="auto">
          <a:xfrm>
            <a:off x="2420938" y="2776538"/>
            <a:ext cx="50800"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p:spPr>
        <p:txBody>
          <a:bodyPr/>
          <a:lstStyle/>
          <a:p>
            <a:endParaRPr lang="en-US"/>
          </a:p>
        </p:txBody>
      </p:sp>
      <p:sp>
        <p:nvSpPr>
          <p:cNvPr id="115838" name="Freeform 137"/>
          <p:cNvSpPr>
            <a:spLocks/>
          </p:cNvSpPr>
          <p:nvPr/>
        </p:nvSpPr>
        <p:spPr bwMode="auto">
          <a:xfrm>
            <a:off x="2767013" y="3313113"/>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39" name="Freeform 138"/>
          <p:cNvSpPr>
            <a:spLocks/>
          </p:cNvSpPr>
          <p:nvPr/>
        </p:nvSpPr>
        <p:spPr bwMode="auto">
          <a:xfrm>
            <a:off x="2767013" y="3313113"/>
            <a:ext cx="50800"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p:spPr>
        <p:txBody>
          <a:bodyPr/>
          <a:lstStyle/>
          <a:p>
            <a:endParaRPr lang="en-US"/>
          </a:p>
        </p:txBody>
      </p:sp>
      <p:sp>
        <p:nvSpPr>
          <p:cNvPr id="115840" name="Freeform 139"/>
          <p:cNvSpPr>
            <a:spLocks/>
          </p:cNvSpPr>
          <p:nvPr/>
        </p:nvSpPr>
        <p:spPr bwMode="auto">
          <a:xfrm>
            <a:off x="3336925" y="2776538"/>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41" name="Freeform 140"/>
          <p:cNvSpPr>
            <a:spLocks/>
          </p:cNvSpPr>
          <p:nvPr/>
        </p:nvSpPr>
        <p:spPr bwMode="auto">
          <a:xfrm>
            <a:off x="3319463" y="2776538"/>
            <a:ext cx="52387"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p:spPr>
        <p:txBody>
          <a:bodyPr/>
          <a:lstStyle/>
          <a:p>
            <a:endParaRPr lang="en-US"/>
          </a:p>
        </p:txBody>
      </p:sp>
      <p:sp>
        <p:nvSpPr>
          <p:cNvPr id="115842" name="Freeform 141"/>
          <p:cNvSpPr>
            <a:spLocks/>
          </p:cNvSpPr>
          <p:nvPr/>
        </p:nvSpPr>
        <p:spPr bwMode="auto">
          <a:xfrm>
            <a:off x="4427538" y="3313113"/>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15843" name="Freeform 142"/>
          <p:cNvSpPr>
            <a:spLocks/>
          </p:cNvSpPr>
          <p:nvPr/>
        </p:nvSpPr>
        <p:spPr bwMode="auto">
          <a:xfrm>
            <a:off x="4427538" y="3313113"/>
            <a:ext cx="52387"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p:spPr>
        <p:txBody>
          <a:bodyPr/>
          <a:lstStyle/>
          <a:p>
            <a:endParaRPr lang="en-US"/>
          </a:p>
        </p:txBody>
      </p:sp>
      <p:sp>
        <p:nvSpPr>
          <p:cNvPr id="115844" name="Text Box 147"/>
          <p:cNvSpPr txBox="1">
            <a:spLocks noChangeArrowheads="1"/>
          </p:cNvSpPr>
          <p:nvPr/>
        </p:nvSpPr>
        <p:spPr bwMode="auto">
          <a:xfrm>
            <a:off x="5118100" y="579438"/>
            <a:ext cx="4079875" cy="5859462"/>
          </a:xfrm>
          <a:prstGeom prst="rect">
            <a:avLst/>
          </a:prstGeom>
          <a:noFill/>
          <a:ln w="12700">
            <a:noFill/>
            <a:miter lim="800000"/>
            <a:headEnd/>
            <a:tailEnd/>
          </a:ln>
        </p:spPr>
        <p:txBody>
          <a:bodyPr wrap="none">
            <a:spAutoFit/>
          </a:bodyPr>
          <a:lstStyle/>
          <a:p>
            <a:pPr>
              <a:buFontTx/>
              <a:buChar char="•"/>
            </a:pPr>
            <a:r>
              <a:rPr lang="en-US" i="1">
                <a:solidFill>
                  <a:schemeClr val="accent2"/>
                </a:solidFill>
                <a:latin typeface="Constantia" pitchFamily="18" charset="0"/>
              </a:rPr>
              <a:t>Input shift register accepts input one bit </a:t>
            </a:r>
          </a:p>
          <a:p>
            <a:r>
              <a:rPr lang="en-US" i="1">
                <a:solidFill>
                  <a:schemeClr val="accent2"/>
                </a:solidFill>
                <a:latin typeface="Constantia" pitchFamily="18" charset="0"/>
              </a:rPr>
              <a:t> at a time from the I/O device. </a:t>
            </a:r>
          </a:p>
          <a:p>
            <a:pPr>
              <a:buFontTx/>
              <a:buChar char="•"/>
            </a:pPr>
            <a:r>
              <a:rPr lang="en-US" i="1">
                <a:solidFill>
                  <a:schemeClr val="accent2"/>
                </a:solidFill>
                <a:latin typeface="Constantia" pitchFamily="18" charset="0"/>
              </a:rPr>
              <a:t>Once all the 8 bits are received, the </a:t>
            </a:r>
          </a:p>
          <a:p>
            <a:r>
              <a:rPr lang="en-US" i="1">
                <a:solidFill>
                  <a:schemeClr val="accent2"/>
                </a:solidFill>
                <a:latin typeface="Constantia" pitchFamily="18" charset="0"/>
              </a:rPr>
              <a:t>contents of the input shift register are </a:t>
            </a:r>
          </a:p>
          <a:p>
            <a:r>
              <a:rPr lang="en-US" i="1">
                <a:solidFill>
                  <a:schemeClr val="accent2"/>
                </a:solidFill>
                <a:latin typeface="Constantia" pitchFamily="18" charset="0"/>
              </a:rPr>
              <a:t>loaded in parallel into DATAIN register.</a:t>
            </a:r>
          </a:p>
          <a:p>
            <a:pPr>
              <a:buFontTx/>
              <a:buChar char="•"/>
            </a:pPr>
            <a:r>
              <a:rPr lang="en-US" i="1">
                <a:solidFill>
                  <a:schemeClr val="accent2"/>
                </a:solidFill>
                <a:latin typeface="Constantia" pitchFamily="18" charset="0"/>
              </a:rPr>
              <a:t>Output data in the DATAOUT register </a:t>
            </a:r>
          </a:p>
          <a:p>
            <a:r>
              <a:rPr lang="en-US" i="1">
                <a:solidFill>
                  <a:schemeClr val="accent2"/>
                </a:solidFill>
                <a:latin typeface="Constantia" pitchFamily="18" charset="0"/>
              </a:rPr>
              <a:t>are loaded into the output shift register. </a:t>
            </a:r>
          </a:p>
          <a:p>
            <a:pPr>
              <a:buFontTx/>
              <a:buChar char="•"/>
            </a:pPr>
            <a:r>
              <a:rPr lang="en-US" i="1">
                <a:solidFill>
                  <a:schemeClr val="accent2"/>
                </a:solidFill>
                <a:latin typeface="Constantia" pitchFamily="18" charset="0"/>
              </a:rPr>
              <a:t>Bits are shifted out of the output shift </a:t>
            </a:r>
          </a:p>
          <a:p>
            <a:r>
              <a:rPr lang="en-US" i="1">
                <a:solidFill>
                  <a:schemeClr val="accent2"/>
                </a:solidFill>
                <a:latin typeface="Constantia" pitchFamily="18" charset="0"/>
              </a:rPr>
              <a:t>register and sent out to the I/O device one</a:t>
            </a:r>
          </a:p>
          <a:p>
            <a:r>
              <a:rPr lang="en-US" i="1">
                <a:solidFill>
                  <a:schemeClr val="accent2"/>
                </a:solidFill>
                <a:latin typeface="Constantia" pitchFamily="18" charset="0"/>
              </a:rPr>
              <a:t>bit at a time. </a:t>
            </a:r>
          </a:p>
          <a:p>
            <a:pPr>
              <a:buFontTx/>
              <a:buChar char="•"/>
            </a:pPr>
            <a:r>
              <a:rPr lang="en-US" i="1">
                <a:solidFill>
                  <a:schemeClr val="accent2"/>
                </a:solidFill>
                <a:latin typeface="Constantia" pitchFamily="18" charset="0"/>
              </a:rPr>
              <a:t>As soon as data from the input shift reg.</a:t>
            </a:r>
          </a:p>
          <a:p>
            <a:r>
              <a:rPr lang="en-US" i="1">
                <a:solidFill>
                  <a:schemeClr val="accent2"/>
                </a:solidFill>
                <a:latin typeface="Constantia" pitchFamily="18" charset="0"/>
              </a:rPr>
              <a:t>are loaded into DATAIN, it can start </a:t>
            </a:r>
          </a:p>
          <a:p>
            <a:r>
              <a:rPr lang="en-US" i="1">
                <a:solidFill>
                  <a:schemeClr val="accent2"/>
                </a:solidFill>
                <a:latin typeface="Constantia" pitchFamily="18" charset="0"/>
              </a:rPr>
              <a:t>accepting another 8 bits of data. </a:t>
            </a:r>
          </a:p>
          <a:p>
            <a:pPr>
              <a:buFontTx/>
              <a:buChar char="•"/>
            </a:pPr>
            <a:r>
              <a:rPr lang="en-US" i="1">
                <a:solidFill>
                  <a:schemeClr val="accent2"/>
                </a:solidFill>
                <a:latin typeface="Constantia" pitchFamily="18" charset="0"/>
              </a:rPr>
              <a:t>Input shift register and DATAIN registers</a:t>
            </a:r>
          </a:p>
          <a:p>
            <a:r>
              <a:rPr lang="en-US" i="1">
                <a:solidFill>
                  <a:schemeClr val="accent2"/>
                </a:solidFill>
                <a:latin typeface="Constantia" pitchFamily="18" charset="0"/>
              </a:rPr>
              <a:t>are both used at input so that the input </a:t>
            </a:r>
          </a:p>
          <a:p>
            <a:r>
              <a:rPr lang="en-US" i="1">
                <a:solidFill>
                  <a:schemeClr val="accent2"/>
                </a:solidFill>
                <a:latin typeface="Constantia" pitchFamily="18" charset="0"/>
              </a:rPr>
              <a:t>shift register can start receiving another</a:t>
            </a:r>
          </a:p>
          <a:p>
            <a:r>
              <a:rPr lang="en-US" i="1">
                <a:solidFill>
                  <a:schemeClr val="accent2"/>
                </a:solidFill>
                <a:latin typeface="Constantia" pitchFamily="18" charset="0"/>
              </a:rPr>
              <a:t>set of 8 bits from the input device after </a:t>
            </a:r>
          </a:p>
          <a:p>
            <a:r>
              <a:rPr lang="en-US" i="1">
                <a:solidFill>
                  <a:schemeClr val="accent2"/>
                </a:solidFill>
                <a:latin typeface="Constantia" pitchFamily="18" charset="0"/>
              </a:rPr>
              <a:t>loading the contents to DATAIN, before </a:t>
            </a:r>
          </a:p>
          <a:p>
            <a:r>
              <a:rPr lang="en-US" i="1">
                <a:solidFill>
                  <a:schemeClr val="accent2"/>
                </a:solidFill>
                <a:latin typeface="Constantia" pitchFamily="18" charset="0"/>
              </a:rPr>
              <a:t>the processor reads the contents of </a:t>
            </a:r>
          </a:p>
          <a:p>
            <a:r>
              <a:rPr lang="en-US" i="1">
                <a:solidFill>
                  <a:schemeClr val="accent2"/>
                </a:solidFill>
                <a:latin typeface="Constantia" pitchFamily="18" charset="0"/>
              </a:rPr>
              <a:t>DATAIN. This is called as double-</a:t>
            </a:r>
          </a:p>
          <a:p>
            <a:r>
              <a:rPr lang="en-US" i="1">
                <a:solidFill>
                  <a:schemeClr val="accent2"/>
                </a:solidFill>
                <a:latin typeface="Constantia" pitchFamily="18" charset="0"/>
              </a:rPr>
              <a:t>buffering.</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en-US" smtClean="0"/>
              <a:t>Serial port (contd..)</a:t>
            </a:r>
          </a:p>
        </p:txBody>
      </p:sp>
      <p:sp>
        <p:nvSpPr>
          <p:cNvPr id="450563" name="Rectangle 3"/>
          <p:cNvSpPr>
            <a:spLocks noGrp="1" noChangeArrowheads="1"/>
          </p:cNvSpPr>
          <p:nvPr>
            <p:ph type="body"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a:t>Serial interfaces require fewer wires, and hence </a:t>
            </a:r>
            <a:r>
              <a:rPr lang="en-US">
                <a:solidFill>
                  <a:schemeClr val="accent2"/>
                </a:solidFill>
              </a:rPr>
              <a:t>serial transmission is convenient for connecting devices that are physically distant from the computer. </a:t>
            </a:r>
          </a:p>
          <a:p>
            <a:pPr marL="274320" indent="-274320" fontAlgn="auto">
              <a:spcAft>
                <a:spcPts val="0"/>
              </a:spcAft>
              <a:buClr>
                <a:schemeClr val="accent3"/>
              </a:buClr>
              <a:buFont typeface="Wingdings 2"/>
              <a:buChar char=""/>
              <a:defRPr/>
            </a:pPr>
            <a:r>
              <a:rPr lang="en-US">
                <a:solidFill>
                  <a:schemeClr val="accent2"/>
                </a:solidFill>
              </a:rPr>
              <a:t>Speed of transmission of the data over a serial interface is known as the “bit rate”.</a:t>
            </a:r>
          </a:p>
          <a:p>
            <a:pPr marL="640080" lvl="1" indent="-246888" fontAlgn="auto">
              <a:spcAft>
                <a:spcPts val="0"/>
              </a:spcAft>
              <a:buFont typeface="Wingdings 2"/>
              <a:buChar char=""/>
              <a:defRPr/>
            </a:pPr>
            <a:r>
              <a:rPr lang="en-US" sz="1800"/>
              <a:t>Bit rate depends on the nature of the devices connected.</a:t>
            </a:r>
          </a:p>
          <a:p>
            <a:pPr marL="274320" indent="-274320" fontAlgn="auto">
              <a:spcAft>
                <a:spcPts val="0"/>
              </a:spcAft>
              <a:buClr>
                <a:schemeClr val="accent3"/>
              </a:buClr>
              <a:buFont typeface="Wingdings 2"/>
              <a:buChar char=""/>
              <a:defRPr/>
            </a:pPr>
            <a:r>
              <a:rPr lang="en-US">
                <a:solidFill>
                  <a:schemeClr val="accent2"/>
                </a:solidFill>
              </a:rPr>
              <a:t>In order to accommodate devices with a range of speeds, a serial interface must be able to use a range of clock speeds.</a:t>
            </a:r>
            <a:r>
              <a:rPr lang="en-US"/>
              <a:t> </a:t>
            </a:r>
          </a:p>
          <a:p>
            <a:pPr marL="274320" indent="-274320" fontAlgn="auto">
              <a:spcAft>
                <a:spcPts val="0"/>
              </a:spcAft>
              <a:buClr>
                <a:schemeClr val="accent3"/>
              </a:buClr>
              <a:buFont typeface="Wingdings 2"/>
              <a:buChar char=""/>
              <a:defRPr/>
            </a:pPr>
            <a:r>
              <a:rPr lang="en-US"/>
              <a:t>Several standard serial interfaces have been developed:</a:t>
            </a:r>
          </a:p>
          <a:p>
            <a:pPr marL="640080" lvl="1" indent="-246888" fontAlgn="auto">
              <a:spcAft>
                <a:spcPts val="0"/>
              </a:spcAft>
              <a:buFont typeface="Wingdings 2"/>
              <a:buChar char=""/>
              <a:defRPr/>
            </a:pPr>
            <a:r>
              <a:rPr lang="en-US" sz="1800">
                <a:solidFill>
                  <a:schemeClr val="accent2"/>
                </a:solidFill>
              </a:rPr>
              <a:t>Universal Asynchronous Receiver Transmitter (UART) for low-speed serial devices. </a:t>
            </a:r>
          </a:p>
          <a:p>
            <a:pPr marL="640080" lvl="1" indent="-246888" fontAlgn="auto">
              <a:spcAft>
                <a:spcPts val="0"/>
              </a:spcAft>
              <a:buFont typeface="Wingdings 2"/>
              <a:buChar char=""/>
              <a:defRPr/>
            </a:pPr>
            <a:r>
              <a:rPr lang="en-US" sz="1800">
                <a:solidFill>
                  <a:schemeClr val="accent2"/>
                </a:solidFill>
              </a:rPr>
              <a:t>RS-232-C for connection to communication links.</a:t>
            </a:r>
            <a:r>
              <a:rPr lang="en-US">
                <a:solidFill>
                  <a:schemeClr val="accent2"/>
                </a:solidFill>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smtClean="0"/>
              <a:t>Standard I/O interfaces</a:t>
            </a:r>
          </a:p>
        </p:txBody>
      </p:sp>
      <p:sp>
        <p:nvSpPr>
          <p:cNvPr id="451587"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a:solidFill>
                  <a:srgbClr val="000099"/>
                </a:solidFill>
              </a:rPr>
              <a:t>I/O device is connected to a computer using an interface circuit. </a:t>
            </a:r>
          </a:p>
          <a:p>
            <a:pPr marL="274320" indent="-274320" fontAlgn="auto">
              <a:spcAft>
                <a:spcPts val="0"/>
              </a:spcAft>
              <a:buClr>
                <a:schemeClr val="accent3"/>
              </a:buClr>
              <a:buFont typeface="Wingdings 2"/>
              <a:buChar char=""/>
              <a:defRPr/>
            </a:pPr>
            <a:r>
              <a:rPr lang="en-US">
                <a:solidFill>
                  <a:srgbClr val="000099"/>
                </a:solidFill>
              </a:rPr>
              <a:t>Do we have to design a different interface for every combination of an I/O device and a computer?</a:t>
            </a:r>
            <a:r>
              <a:rPr lang="en-US"/>
              <a:t> </a:t>
            </a:r>
          </a:p>
          <a:p>
            <a:pPr marL="274320" indent="-274320" fontAlgn="auto">
              <a:spcAft>
                <a:spcPts val="0"/>
              </a:spcAft>
              <a:buClr>
                <a:schemeClr val="accent3"/>
              </a:buClr>
              <a:buFont typeface="Wingdings 2"/>
              <a:buChar char=""/>
              <a:defRPr/>
            </a:pPr>
            <a:r>
              <a:rPr lang="en-US">
                <a:solidFill>
                  <a:srgbClr val="000099"/>
                </a:solidFill>
              </a:rPr>
              <a:t>A practical approach is to develop standard interfaces and protocols. </a:t>
            </a:r>
          </a:p>
          <a:p>
            <a:pPr marL="274320" indent="-274320" fontAlgn="auto">
              <a:spcAft>
                <a:spcPts val="0"/>
              </a:spcAft>
              <a:buClr>
                <a:schemeClr val="accent3"/>
              </a:buClr>
              <a:buFont typeface="Wingdings 2"/>
              <a:buChar char=""/>
              <a:defRPr/>
            </a:pPr>
            <a:r>
              <a:rPr lang="en-US">
                <a:solidFill>
                  <a:srgbClr val="000099"/>
                </a:solidFill>
              </a:rPr>
              <a:t>A personal computer has:</a:t>
            </a:r>
            <a:r>
              <a:rPr lang="en-US"/>
              <a:t> </a:t>
            </a:r>
          </a:p>
          <a:p>
            <a:pPr marL="640080" lvl="1" indent="-246888" fontAlgn="auto">
              <a:spcAft>
                <a:spcPts val="0"/>
              </a:spcAft>
              <a:buFont typeface="Wingdings 2"/>
              <a:buChar char=""/>
              <a:defRPr/>
            </a:pPr>
            <a:r>
              <a:rPr lang="en-US" sz="1800"/>
              <a:t>A motherboard which houses the processor chip, main memory and some I/O interfaces. </a:t>
            </a:r>
          </a:p>
          <a:p>
            <a:pPr marL="640080" lvl="1" indent="-246888" fontAlgn="auto">
              <a:spcAft>
                <a:spcPts val="0"/>
              </a:spcAft>
              <a:buFont typeface="Wingdings 2"/>
              <a:buChar char=""/>
              <a:defRPr/>
            </a:pPr>
            <a:r>
              <a:rPr lang="en-US" sz="1800"/>
              <a:t>A few connectors into which additional interfaces can be plugged.</a:t>
            </a:r>
          </a:p>
          <a:p>
            <a:pPr marL="274320" indent="-274320" fontAlgn="auto">
              <a:spcAft>
                <a:spcPts val="0"/>
              </a:spcAft>
              <a:buClr>
                <a:schemeClr val="accent3"/>
              </a:buClr>
              <a:buFont typeface="Wingdings 2"/>
              <a:buChar char=""/>
              <a:defRPr/>
            </a:pPr>
            <a:r>
              <a:rPr lang="en-US">
                <a:solidFill>
                  <a:srgbClr val="000099"/>
                </a:solidFill>
              </a:rPr>
              <a:t>Processor bus is defined by the signals on the processor chip.</a:t>
            </a:r>
            <a:r>
              <a:rPr lang="en-US"/>
              <a:t> </a:t>
            </a:r>
          </a:p>
          <a:p>
            <a:pPr marL="640080" lvl="1" indent="-246888" fontAlgn="auto">
              <a:spcAft>
                <a:spcPts val="0"/>
              </a:spcAft>
              <a:buFont typeface="Wingdings 2"/>
              <a:buChar char=""/>
              <a:defRPr/>
            </a:pPr>
            <a:r>
              <a:rPr lang="en-US" sz="1800"/>
              <a:t>Devices which require high-speed connection to the processor are connected directly to this bus.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normAutofit fontScale="90000"/>
          </a:bodyPr>
          <a:lstStyle/>
          <a:p>
            <a:pPr fontAlgn="auto">
              <a:spcAft>
                <a:spcPts val="0"/>
              </a:spcAft>
              <a:defRPr/>
            </a:pPr>
            <a:r>
              <a:rPr lang="en-US"/>
              <a:t>Standard I/O interfaces (contd..)</a:t>
            </a:r>
          </a:p>
        </p:txBody>
      </p:sp>
      <p:sp>
        <p:nvSpPr>
          <p:cNvPr id="452611" name="Rectangle 3"/>
          <p:cNvSpPr>
            <a:spLocks noGrp="1" noChangeArrowheads="1"/>
          </p:cNvSpPr>
          <p:nvPr>
            <p:ph type="body"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a:solidFill>
                  <a:schemeClr val="accent2"/>
                </a:solidFill>
              </a:rPr>
              <a:t>Because of electrical reasons only a few devices can be connected directly to the processor bus. </a:t>
            </a:r>
          </a:p>
          <a:p>
            <a:pPr marL="274320" indent="-274320" fontAlgn="auto">
              <a:spcAft>
                <a:spcPts val="0"/>
              </a:spcAft>
              <a:buClr>
                <a:schemeClr val="accent3"/>
              </a:buClr>
              <a:buFont typeface="Wingdings 2"/>
              <a:buChar char=""/>
              <a:defRPr/>
            </a:pPr>
            <a:r>
              <a:rPr lang="en-US">
                <a:solidFill>
                  <a:schemeClr val="accent2"/>
                </a:solidFill>
              </a:rPr>
              <a:t>Motherboard usually provides another bus that can support more devices. </a:t>
            </a:r>
          </a:p>
          <a:p>
            <a:pPr marL="640080" lvl="1" indent="-246888" fontAlgn="auto">
              <a:spcAft>
                <a:spcPts val="0"/>
              </a:spcAft>
              <a:buFont typeface="Wingdings 2"/>
              <a:buChar char=""/>
              <a:defRPr/>
            </a:pPr>
            <a:r>
              <a:rPr lang="en-US" sz="1800"/>
              <a:t>Processor bus and the other bus (called as expansion bus) are interconnected by a circuit called “bridge”. </a:t>
            </a:r>
          </a:p>
          <a:p>
            <a:pPr marL="640080" lvl="1" indent="-246888" fontAlgn="auto">
              <a:spcAft>
                <a:spcPts val="0"/>
              </a:spcAft>
              <a:buFont typeface="Wingdings 2"/>
              <a:buChar char=""/>
              <a:defRPr/>
            </a:pPr>
            <a:r>
              <a:rPr lang="en-US" sz="1800"/>
              <a:t>Devices connected to the expansion bus experience a small delay in data transfers.</a:t>
            </a:r>
          </a:p>
          <a:p>
            <a:pPr marL="274320" indent="-274320" fontAlgn="auto">
              <a:spcAft>
                <a:spcPts val="0"/>
              </a:spcAft>
              <a:buClr>
                <a:schemeClr val="accent3"/>
              </a:buClr>
              <a:buFont typeface="Wingdings 2"/>
              <a:buChar char=""/>
              <a:defRPr/>
            </a:pPr>
            <a:r>
              <a:rPr lang="en-US">
                <a:solidFill>
                  <a:schemeClr val="accent2"/>
                </a:solidFill>
              </a:rPr>
              <a:t>Design of a processor bus is closely tied to the architecture of the processor.</a:t>
            </a:r>
          </a:p>
          <a:p>
            <a:pPr marL="640080" lvl="1" indent="-246888" fontAlgn="auto">
              <a:spcAft>
                <a:spcPts val="0"/>
              </a:spcAft>
              <a:buFont typeface="Wingdings 2"/>
              <a:buChar char=""/>
              <a:defRPr/>
            </a:pPr>
            <a:r>
              <a:rPr lang="en-US" sz="1800"/>
              <a:t>No uniform standard can be defined.</a:t>
            </a:r>
          </a:p>
          <a:p>
            <a:pPr marL="274320" indent="-274320" fontAlgn="auto">
              <a:spcAft>
                <a:spcPts val="0"/>
              </a:spcAft>
              <a:buClr>
                <a:schemeClr val="accent3"/>
              </a:buClr>
              <a:buFont typeface="Wingdings 2"/>
              <a:buChar char=""/>
              <a:defRPr/>
            </a:pPr>
            <a:r>
              <a:rPr lang="en-US">
                <a:solidFill>
                  <a:schemeClr val="accent2"/>
                </a:solidFill>
              </a:rPr>
              <a:t>Expansion bus however can have uniform standard defined.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38201"/>
            <a:ext cx="8229600" cy="5486400"/>
          </a:xfrm>
        </p:spPr>
        <p:txBody>
          <a:bodyPr/>
          <a:lstStyle/>
          <a:p>
            <a:pPr marL="0" indent="0">
              <a:buNone/>
            </a:pPr>
            <a:r>
              <a:rPr lang="en-US" sz="2400" dirty="0" smtClean="0">
                <a:solidFill>
                  <a:srgbClr val="C00000"/>
                </a:solidFill>
              </a:rPr>
              <a:t>                 move #LINE,R0       ;initialization</a:t>
            </a:r>
          </a:p>
          <a:p>
            <a:pPr marL="0" indent="0">
              <a:buNone/>
            </a:pPr>
            <a:r>
              <a:rPr lang="en-US" sz="2400" dirty="0" err="1" smtClean="0">
                <a:solidFill>
                  <a:srgbClr val="C00000"/>
                </a:solidFill>
              </a:rPr>
              <a:t>Waitk</a:t>
            </a:r>
            <a:r>
              <a:rPr lang="en-US" sz="2400" dirty="0" smtClean="0">
                <a:solidFill>
                  <a:srgbClr val="C00000"/>
                </a:solidFill>
              </a:rPr>
              <a:t>       </a:t>
            </a:r>
            <a:r>
              <a:rPr lang="en-US" sz="2400" dirty="0" err="1" smtClean="0">
                <a:solidFill>
                  <a:srgbClr val="C00000"/>
                </a:solidFill>
              </a:rPr>
              <a:t>testbit</a:t>
            </a:r>
            <a:r>
              <a:rPr lang="en-US" sz="2400" dirty="0" smtClean="0">
                <a:solidFill>
                  <a:srgbClr val="C00000"/>
                </a:solidFill>
              </a:rPr>
              <a:t> #0,STATUS     ;test SIN</a:t>
            </a:r>
          </a:p>
          <a:p>
            <a:pPr marL="0" indent="0">
              <a:buNone/>
            </a:pPr>
            <a:r>
              <a:rPr lang="en-US" sz="2400" dirty="0">
                <a:solidFill>
                  <a:srgbClr val="C00000"/>
                </a:solidFill>
              </a:rPr>
              <a:t> </a:t>
            </a:r>
            <a:r>
              <a:rPr lang="en-US" sz="2400" dirty="0" smtClean="0">
                <a:solidFill>
                  <a:srgbClr val="C00000"/>
                </a:solidFill>
              </a:rPr>
              <a:t>                 branch=0 </a:t>
            </a:r>
            <a:r>
              <a:rPr lang="en-US" sz="2400" dirty="0" err="1" smtClean="0">
                <a:solidFill>
                  <a:srgbClr val="C00000"/>
                </a:solidFill>
              </a:rPr>
              <a:t>waitk</a:t>
            </a:r>
            <a:endParaRPr lang="en-US" sz="2400" dirty="0" smtClean="0">
              <a:solidFill>
                <a:srgbClr val="C00000"/>
              </a:solidFill>
            </a:endParaRPr>
          </a:p>
          <a:p>
            <a:pPr marL="0" indent="0">
              <a:buNone/>
            </a:pPr>
            <a:r>
              <a:rPr lang="en-US" sz="2400" dirty="0">
                <a:solidFill>
                  <a:srgbClr val="C00000"/>
                </a:solidFill>
              </a:rPr>
              <a:t> </a:t>
            </a:r>
            <a:r>
              <a:rPr lang="en-US" sz="2400" dirty="0" smtClean="0">
                <a:solidFill>
                  <a:srgbClr val="C00000"/>
                </a:solidFill>
              </a:rPr>
              <a:t>                 move  DATAIN,R1   ; read character</a:t>
            </a:r>
          </a:p>
          <a:p>
            <a:pPr marL="0" indent="0">
              <a:buNone/>
            </a:pPr>
            <a:r>
              <a:rPr lang="en-US" sz="2400" dirty="0" err="1" smtClean="0">
                <a:solidFill>
                  <a:srgbClr val="C00000"/>
                </a:solidFill>
              </a:rPr>
              <a:t>waitD</a:t>
            </a:r>
            <a:r>
              <a:rPr lang="en-US" sz="2400" dirty="0" smtClean="0">
                <a:solidFill>
                  <a:srgbClr val="C00000"/>
                </a:solidFill>
              </a:rPr>
              <a:t>        </a:t>
            </a:r>
            <a:r>
              <a:rPr lang="en-US" sz="2400" dirty="0" err="1" smtClean="0">
                <a:solidFill>
                  <a:srgbClr val="C00000"/>
                </a:solidFill>
              </a:rPr>
              <a:t>Testbit</a:t>
            </a:r>
            <a:r>
              <a:rPr lang="en-US" sz="2400" dirty="0" smtClean="0">
                <a:solidFill>
                  <a:srgbClr val="C00000"/>
                </a:solidFill>
              </a:rPr>
              <a:t> #1,STATUS   ;test SOUT</a:t>
            </a:r>
          </a:p>
          <a:p>
            <a:pPr marL="0" indent="0">
              <a:buNone/>
            </a:pPr>
            <a:r>
              <a:rPr lang="en-US" sz="2400" dirty="0">
                <a:solidFill>
                  <a:srgbClr val="C00000"/>
                </a:solidFill>
              </a:rPr>
              <a:t> </a:t>
            </a:r>
            <a:r>
              <a:rPr lang="en-US" sz="2400" dirty="0" smtClean="0">
                <a:solidFill>
                  <a:srgbClr val="C00000"/>
                </a:solidFill>
              </a:rPr>
              <a:t>                  branch=0 </a:t>
            </a:r>
            <a:r>
              <a:rPr lang="en-US" sz="2400" dirty="0" err="1" smtClean="0">
                <a:solidFill>
                  <a:srgbClr val="C00000"/>
                </a:solidFill>
              </a:rPr>
              <a:t>waitD</a:t>
            </a:r>
            <a:endParaRPr lang="en-US" sz="2400" dirty="0" smtClean="0">
              <a:solidFill>
                <a:srgbClr val="C00000"/>
              </a:solidFill>
            </a:endParaRPr>
          </a:p>
          <a:p>
            <a:pPr marL="0" indent="0">
              <a:buNone/>
            </a:pPr>
            <a:r>
              <a:rPr lang="en-US" sz="2400" dirty="0">
                <a:solidFill>
                  <a:srgbClr val="C00000"/>
                </a:solidFill>
              </a:rPr>
              <a:t> </a:t>
            </a:r>
            <a:r>
              <a:rPr lang="en-US" sz="2400" dirty="0" smtClean="0">
                <a:solidFill>
                  <a:srgbClr val="C00000"/>
                </a:solidFill>
              </a:rPr>
              <a:t>                  move R1,DATAOUT</a:t>
            </a:r>
          </a:p>
          <a:p>
            <a:pPr marL="0" indent="0">
              <a:buNone/>
            </a:pPr>
            <a:r>
              <a:rPr lang="en-US" sz="2400" dirty="0">
                <a:solidFill>
                  <a:srgbClr val="C00000"/>
                </a:solidFill>
              </a:rPr>
              <a:t> </a:t>
            </a:r>
            <a:r>
              <a:rPr lang="en-US" sz="2400" dirty="0" smtClean="0">
                <a:solidFill>
                  <a:srgbClr val="C00000"/>
                </a:solidFill>
              </a:rPr>
              <a:t>                   move R1,(R0)+</a:t>
            </a:r>
          </a:p>
          <a:p>
            <a:pPr marL="0" indent="0">
              <a:buNone/>
            </a:pPr>
            <a:r>
              <a:rPr lang="en-US" sz="2400" dirty="0">
                <a:solidFill>
                  <a:srgbClr val="C00000"/>
                </a:solidFill>
              </a:rPr>
              <a:t> </a:t>
            </a:r>
            <a:r>
              <a:rPr lang="en-US" sz="2400" dirty="0" smtClean="0">
                <a:solidFill>
                  <a:srgbClr val="C00000"/>
                </a:solidFill>
              </a:rPr>
              <a:t>                 compare #$0D,R1       ;check if CR</a:t>
            </a:r>
          </a:p>
          <a:p>
            <a:pPr marL="0" indent="0">
              <a:buNone/>
            </a:pPr>
            <a:r>
              <a:rPr lang="en-US" sz="2400" dirty="0">
                <a:solidFill>
                  <a:srgbClr val="C00000"/>
                </a:solidFill>
              </a:rPr>
              <a:t> </a:t>
            </a:r>
            <a:r>
              <a:rPr lang="en-US" sz="2400" dirty="0" smtClean="0">
                <a:solidFill>
                  <a:srgbClr val="C00000"/>
                </a:solidFill>
              </a:rPr>
              <a:t>                 branch ≠0  </a:t>
            </a:r>
            <a:r>
              <a:rPr lang="en-US" sz="2400" dirty="0" err="1" smtClean="0">
                <a:solidFill>
                  <a:srgbClr val="C00000"/>
                </a:solidFill>
              </a:rPr>
              <a:t>waitK</a:t>
            </a:r>
            <a:endParaRPr lang="en-US" sz="2400" dirty="0" smtClean="0">
              <a:solidFill>
                <a:srgbClr val="C00000"/>
              </a:solidFill>
            </a:endParaRPr>
          </a:p>
          <a:p>
            <a:pPr marL="0" indent="0">
              <a:buNone/>
            </a:pPr>
            <a:r>
              <a:rPr lang="en-US" sz="2400" dirty="0">
                <a:solidFill>
                  <a:srgbClr val="C00000"/>
                </a:solidFill>
              </a:rPr>
              <a:t> </a:t>
            </a:r>
            <a:r>
              <a:rPr lang="en-US" sz="2400" dirty="0" smtClean="0">
                <a:solidFill>
                  <a:srgbClr val="C00000"/>
                </a:solidFill>
              </a:rPr>
              <a:t>                 move #$0A,DATAOUT;otherwise send linefeed</a:t>
            </a:r>
          </a:p>
          <a:p>
            <a:pPr marL="0" indent="0">
              <a:buNone/>
            </a:pPr>
            <a:r>
              <a:rPr lang="en-US" sz="2400" dirty="0">
                <a:solidFill>
                  <a:srgbClr val="C00000"/>
                </a:solidFill>
              </a:rPr>
              <a:t> </a:t>
            </a:r>
            <a:r>
              <a:rPr lang="en-US" sz="2400" dirty="0" smtClean="0">
                <a:solidFill>
                  <a:srgbClr val="C00000"/>
                </a:solidFill>
              </a:rPr>
              <a:t>                 call PROCESS</a:t>
            </a:r>
          </a:p>
          <a:p>
            <a:pPr marL="0" indent="0">
              <a:buNone/>
            </a:pPr>
            <a:r>
              <a:rPr lang="en-US" sz="2400" dirty="0" smtClean="0">
                <a:solidFill>
                  <a:srgbClr val="C00000"/>
                </a:solidFill>
              </a:rPr>
              <a:t>      </a:t>
            </a:r>
          </a:p>
          <a:p>
            <a:pPr marL="0" indent="0">
              <a:buNone/>
            </a:pPr>
            <a:r>
              <a:rPr lang="en-US" sz="2400" dirty="0">
                <a:solidFill>
                  <a:srgbClr val="C00000"/>
                </a:solidFill>
              </a:rPr>
              <a:t> </a:t>
            </a:r>
            <a:r>
              <a:rPr lang="en-US" sz="2400" dirty="0" smtClean="0">
                <a:solidFill>
                  <a:srgbClr val="C00000"/>
                </a:solidFill>
              </a:rPr>
              <a:t>     </a:t>
            </a:r>
            <a:endParaRPr lang="en-US" sz="2400" dirty="0">
              <a:solidFill>
                <a:srgbClr val="C00000"/>
              </a:solidFill>
            </a:endParaRPr>
          </a:p>
        </p:txBody>
      </p:sp>
    </p:spTree>
    <p:extLst>
      <p:ext uri="{BB962C8B-B14F-4D97-AF65-F5344CB8AC3E}">
        <p14:creationId xmlns="" xmlns:p14="http://schemas.microsoft.com/office/powerpoint/2010/main" val="30506228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67000" y="6356350"/>
            <a:ext cx="3352800" cy="365125"/>
          </a:xfrm>
        </p:spPr>
        <p:txBody>
          <a:bodyPr/>
          <a:lstStyle/>
          <a:p>
            <a:pPr algn="l">
              <a:defRPr/>
            </a:pPr>
            <a:fld id="{C7A82E38-6739-4F50-931B-EF592C88135D}" type="slidenum">
              <a:rPr lang="en-US"/>
              <a:pPr algn="l">
                <a:defRPr/>
              </a:pPr>
              <a:t>90</a:t>
            </a:fld>
            <a:endParaRPr lang="en-US"/>
          </a:p>
        </p:txBody>
      </p:sp>
      <p:sp>
        <p:nvSpPr>
          <p:cNvPr id="484354" name="Rectangle 2"/>
          <p:cNvSpPr>
            <a:spLocks noGrp="1" noChangeArrowheads="1"/>
          </p:cNvSpPr>
          <p:nvPr>
            <p:ph type="title"/>
          </p:nvPr>
        </p:nvSpPr>
        <p:spPr/>
        <p:txBody>
          <a:bodyPr>
            <a:normAutofit fontScale="90000"/>
          </a:bodyPr>
          <a:lstStyle/>
          <a:p>
            <a:pPr fontAlgn="auto">
              <a:spcAft>
                <a:spcPts val="0"/>
              </a:spcAft>
              <a:defRPr/>
            </a:pPr>
            <a:r>
              <a:rPr lang="en-US"/>
              <a:t>Standard I/O interfaces (contd..)</a:t>
            </a:r>
          </a:p>
        </p:txBody>
      </p:sp>
      <p:sp>
        <p:nvSpPr>
          <p:cNvPr id="119811" name="Rectangle 3"/>
          <p:cNvSpPr>
            <a:spLocks noGrp="1" noChangeArrowheads="1"/>
          </p:cNvSpPr>
          <p:nvPr>
            <p:ph type="body" idx="1"/>
          </p:nvPr>
        </p:nvSpPr>
        <p:spPr/>
        <p:txBody>
          <a:bodyPr/>
          <a:lstStyle/>
          <a:p>
            <a:r>
              <a:rPr lang="en-US" smtClean="0">
                <a:solidFill>
                  <a:srgbClr val="000099"/>
                </a:solidFill>
              </a:rPr>
              <a:t>A number of standards have been developed for the expansion bus.</a:t>
            </a:r>
          </a:p>
          <a:p>
            <a:pPr lvl="1"/>
            <a:r>
              <a:rPr lang="en-US" sz="1800" smtClean="0"/>
              <a:t>Some have evolved by default.</a:t>
            </a:r>
          </a:p>
          <a:p>
            <a:pPr lvl="1"/>
            <a:r>
              <a:rPr lang="en-US" sz="1800" smtClean="0"/>
              <a:t>For example, IBM’s Industry Standard Architecture.</a:t>
            </a:r>
          </a:p>
          <a:p>
            <a:r>
              <a:rPr lang="en-US" smtClean="0">
                <a:solidFill>
                  <a:srgbClr val="000099"/>
                </a:solidFill>
              </a:rPr>
              <a:t>Three widely used bus standards:</a:t>
            </a:r>
          </a:p>
          <a:p>
            <a:pPr lvl="1"/>
            <a:r>
              <a:rPr lang="en-US" sz="1800" smtClean="0"/>
              <a:t>PCI (Peripheral Component Interconnect)</a:t>
            </a:r>
          </a:p>
          <a:p>
            <a:pPr lvl="1"/>
            <a:r>
              <a:rPr lang="en-US" sz="1800" smtClean="0"/>
              <a:t>SCSI (Small Computer System Interface)</a:t>
            </a:r>
          </a:p>
          <a:p>
            <a:pPr lvl="1"/>
            <a:r>
              <a:rPr lang="en-US" sz="1800" smtClean="0"/>
              <a:t>USB (Universal Serial Bus)</a:t>
            </a:r>
          </a:p>
          <a:p>
            <a:endParaRPr lang="en-US" sz="18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28600" y="0"/>
            <a:ext cx="8305800" cy="1143000"/>
          </a:xfrm>
        </p:spPr>
        <p:txBody>
          <a:bodyPr/>
          <a:lstStyle/>
          <a:p>
            <a:pPr fontAlgn="auto">
              <a:spcAft>
                <a:spcPts val="0"/>
              </a:spcAft>
              <a:defRPr/>
            </a:pPr>
            <a:r>
              <a:rPr lang="en-US" dirty="0"/>
              <a:t>Standard I/O interfaces (contd..)</a:t>
            </a:r>
          </a:p>
        </p:txBody>
      </p:sp>
      <p:grpSp>
        <p:nvGrpSpPr>
          <p:cNvPr id="120834" name="Group 3"/>
          <p:cNvGrpSpPr>
            <a:grpSpLocks/>
          </p:cNvGrpSpPr>
          <p:nvPr/>
        </p:nvGrpSpPr>
        <p:grpSpPr bwMode="auto">
          <a:xfrm>
            <a:off x="492125" y="1320800"/>
            <a:ext cx="4762500" cy="4633913"/>
            <a:chOff x="669" y="1164"/>
            <a:chExt cx="3000" cy="2919"/>
          </a:xfrm>
        </p:grpSpPr>
        <p:sp>
          <p:nvSpPr>
            <p:cNvPr id="120840" name="Line 4"/>
            <p:cNvSpPr>
              <a:spLocks noChangeShapeType="1"/>
            </p:cNvSpPr>
            <p:nvPr/>
          </p:nvSpPr>
          <p:spPr bwMode="auto">
            <a:xfrm flipV="1">
              <a:off x="1606" y="2948"/>
              <a:ext cx="1" cy="243"/>
            </a:xfrm>
            <a:prstGeom prst="line">
              <a:avLst/>
            </a:prstGeom>
            <a:noFill/>
            <a:ln w="14288">
              <a:solidFill>
                <a:srgbClr val="000000"/>
              </a:solidFill>
              <a:round/>
              <a:headEnd/>
              <a:tailEnd/>
            </a:ln>
          </p:spPr>
          <p:txBody>
            <a:bodyPr/>
            <a:lstStyle/>
            <a:p>
              <a:endParaRPr lang="en-US"/>
            </a:p>
          </p:txBody>
        </p:sp>
        <p:sp>
          <p:nvSpPr>
            <p:cNvPr id="120841" name="Line 5"/>
            <p:cNvSpPr>
              <a:spLocks noChangeShapeType="1"/>
            </p:cNvSpPr>
            <p:nvPr/>
          </p:nvSpPr>
          <p:spPr bwMode="auto">
            <a:xfrm flipV="1">
              <a:off x="2939" y="2948"/>
              <a:ext cx="1" cy="567"/>
            </a:xfrm>
            <a:prstGeom prst="line">
              <a:avLst/>
            </a:prstGeom>
            <a:noFill/>
            <a:ln w="14288">
              <a:solidFill>
                <a:srgbClr val="000000"/>
              </a:solidFill>
              <a:round/>
              <a:headEnd/>
              <a:tailEnd/>
            </a:ln>
          </p:spPr>
          <p:txBody>
            <a:bodyPr/>
            <a:lstStyle/>
            <a:p>
              <a:endParaRPr lang="en-US"/>
            </a:p>
          </p:txBody>
        </p:sp>
        <p:sp>
          <p:nvSpPr>
            <p:cNvPr id="120842" name="Line 6"/>
            <p:cNvSpPr>
              <a:spLocks noChangeShapeType="1"/>
            </p:cNvSpPr>
            <p:nvPr/>
          </p:nvSpPr>
          <p:spPr bwMode="auto">
            <a:xfrm flipV="1">
              <a:off x="2534" y="2948"/>
              <a:ext cx="243" cy="243"/>
            </a:xfrm>
            <a:prstGeom prst="line">
              <a:avLst/>
            </a:prstGeom>
            <a:noFill/>
            <a:ln w="14288">
              <a:solidFill>
                <a:srgbClr val="000000"/>
              </a:solidFill>
              <a:round/>
              <a:headEnd/>
              <a:tailEnd/>
            </a:ln>
          </p:spPr>
          <p:txBody>
            <a:bodyPr/>
            <a:lstStyle/>
            <a:p>
              <a:endParaRPr lang="en-US"/>
            </a:p>
          </p:txBody>
        </p:sp>
        <p:sp>
          <p:nvSpPr>
            <p:cNvPr id="120843" name="Line 7"/>
            <p:cNvSpPr>
              <a:spLocks noChangeShapeType="1"/>
            </p:cNvSpPr>
            <p:nvPr/>
          </p:nvSpPr>
          <p:spPr bwMode="auto">
            <a:xfrm flipV="1">
              <a:off x="3426" y="2948"/>
              <a:ext cx="1" cy="162"/>
            </a:xfrm>
            <a:prstGeom prst="line">
              <a:avLst/>
            </a:prstGeom>
            <a:noFill/>
            <a:ln w="14288">
              <a:solidFill>
                <a:srgbClr val="000000"/>
              </a:solidFill>
              <a:round/>
              <a:headEnd/>
              <a:tailEnd/>
            </a:ln>
          </p:spPr>
          <p:txBody>
            <a:bodyPr/>
            <a:lstStyle/>
            <a:p>
              <a:endParaRPr lang="en-US"/>
            </a:p>
          </p:txBody>
        </p:sp>
        <p:sp>
          <p:nvSpPr>
            <p:cNvPr id="120844" name="Line 8"/>
            <p:cNvSpPr>
              <a:spLocks noChangeShapeType="1"/>
            </p:cNvSpPr>
            <p:nvPr/>
          </p:nvSpPr>
          <p:spPr bwMode="auto">
            <a:xfrm flipV="1">
              <a:off x="957" y="2461"/>
              <a:ext cx="1" cy="162"/>
            </a:xfrm>
            <a:prstGeom prst="line">
              <a:avLst/>
            </a:prstGeom>
            <a:noFill/>
            <a:ln w="14288">
              <a:solidFill>
                <a:srgbClr val="000000"/>
              </a:solidFill>
              <a:round/>
              <a:headEnd/>
              <a:tailEnd/>
            </a:ln>
          </p:spPr>
          <p:txBody>
            <a:bodyPr/>
            <a:lstStyle/>
            <a:p>
              <a:endParaRPr lang="en-US"/>
            </a:p>
          </p:txBody>
        </p:sp>
        <p:sp>
          <p:nvSpPr>
            <p:cNvPr id="120845" name="Line 9"/>
            <p:cNvSpPr>
              <a:spLocks noChangeShapeType="1"/>
            </p:cNvSpPr>
            <p:nvPr/>
          </p:nvSpPr>
          <p:spPr bwMode="auto">
            <a:xfrm flipV="1">
              <a:off x="1606" y="2461"/>
              <a:ext cx="1" cy="162"/>
            </a:xfrm>
            <a:prstGeom prst="line">
              <a:avLst/>
            </a:prstGeom>
            <a:noFill/>
            <a:ln w="14288">
              <a:solidFill>
                <a:srgbClr val="000000"/>
              </a:solidFill>
              <a:round/>
              <a:headEnd/>
              <a:tailEnd/>
            </a:ln>
          </p:spPr>
          <p:txBody>
            <a:bodyPr/>
            <a:lstStyle/>
            <a:p>
              <a:endParaRPr lang="en-US"/>
            </a:p>
          </p:txBody>
        </p:sp>
        <p:sp>
          <p:nvSpPr>
            <p:cNvPr id="120846" name="Line 10"/>
            <p:cNvSpPr>
              <a:spLocks noChangeShapeType="1"/>
            </p:cNvSpPr>
            <p:nvPr/>
          </p:nvSpPr>
          <p:spPr bwMode="auto">
            <a:xfrm flipV="1">
              <a:off x="2858" y="2461"/>
              <a:ext cx="1" cy="162"/>
            </a:xfrm>
            <a:prstGeom prst="line">
              <a:avLst/>
            </a:prstGeom>
            <a:noFill/>
            <a:ln w="14288">
              <a:solidFill>
                <a:srgbClr val="000000"/>
              </a:solidFill>
              <a:round/>
              <a:headEnd/>
              <a:tailEnd/>
            </a:ln>
          </p:spPr>
          <p:txBody>
            <a:bodyPr/>
            <a:lstStyle/>
            <a:p>
              <a:endParaRPr lang="en-US"/>
            </a:p>
          </p:txBody>
        </p:sp>
        <p:sp>
          <p:nvSpPr>
            <p:cNvPr id="120847" name="Line 11"/>
            <p:cNvSpPr>
              <a:spLocks noChangeShapeType="1"/>
            </p:cNvSpPr>
            <p:nvPr/>
          </p:nvSpPr>
          <p:spPr bwMode="auto">
            <a:xfrm flipV="1">
              <a:off x="3426" y="2461"/>
              <a:ext cx="1" cy="162"/>
            </a:xfrm>
            <a:prstGeom prst="line">
              <a:avLst/>
            </a:prstGeom>
            <a:noFill/>
            <a:ln w="14288">
              <a:solidFill>
                <a:srgbClr val="000000"/>
              </a:solidFill>
              <a:round/>
              <a:headEnd/>
              <a:tailEnd/>
            </a:ln>
          </p:spPr>
          <p:txBody>
            <a:bodyPr/>
            <a:lstStyle/>
            <a:p>
              <a:endParaRPr lang="en-US"/>
            </a:p>
          </p:txBody>
        </p:sp>
        <p:sp>
          <p:nvSpPr>
            <p:cNvPr id="120848" name="Line 12"/>
            <p:cNvSpPr>
              <a:spLocks noChangeShapeType="1"/>
            </p:cNvSpPr>
            <p:nvPr/>
          </p:nvSpPr>
          <p:spPr bwMode="auto">
            <a:xfrm flipH="1" flipV="1">
              <a:off x="2939" y="3596"/>
              <a:ext cx="244" cy="243"/>
            </a:xfrm>
            <a:prstGeom prst="line">
              <a:avLst/>
            </a:prstGeom>
            <a:noFill/>
            <a:ln w="14288">
              <a:solidFill>
                <a:srgbClr val="000000"/>
              </a:solidFill>
              <a:round/>
              <a:headEnd/>
              <a:tailEnd/>
            </a:ln>
          </p:spPr>
          <p:txBody>
            <a:bodyPr/>
            <a:lstStyle/>
            <a:p>
              <a:endParaRPr lang="en-US"/>
            </a:p>
          </p:txBody>
        </p:sp>
        <p:sp>
          <p:nvSpPr>
            <p:cNvPr id="120849" name="Line 13"/>
            <p:cNvSpPr>
              <a:spLocks noChangeShapeType="1"/>
            </p:cNvSpPr>
            <p:nvPr/>
          </p:nvSpPr>
          <p:spPr bwMode="auto">
            <a:xfrm flipV="1">
              <a:off x="2696" y="3596"/>
              <a:ext cx="243" cy="243"/>
            </a:xfrm>
            <a:prstGeom prst="line">
              <a:avLst/>
            </a:prstGeom>
            <a:noFill/>
            <a:ln w="14288">
              <a:solidFill>
                <a:srgbClr val="000000"/>
              </a:solidFill>
              <a:round/>
              <a:headEnd/>
              <a:tailEnd/>
            </a:ln>
          </p:spPr>
          <p:txBody>
            <a:bodyPr/>
            <a:lstStyle/>
            <a:p>
              <a:endParaRPr lang="en-US"/>
            </a:p>
          </p:txBody>
        </p:sp>
        <p:sp>
          <p:nvSpPr>
            <p:cNvPr id="120850" name="Line 14"/>
            <p:cNvSpPr>
              <a:spLocks noChangeShapeType="1"/>
            </p:cNvSpPr>
            <p:nvPr/>
          </p:nvSpPr>
          <p:spPr bwMode="auto">
            <a:xfrm flipH="1">
              <a:off x="957" y="1732"/>
              <a:ext cx="2550" cy="1"/>
            </a:xfrm>
            <a:prstGeom prst="line">
              <a:avLst/>
            </a:prstGeom>
            <a:noFill/>
            <a:ln w="14288">
              <a:solidFill>
                <a:srgbClr val="000000"/>
              </a:solidFill>
              <a:round/>
              <a:headEnd/>
              <a:tailEnd/>
            </a:ln>
          </p:spPr>
          <p:txBody>
            <a:bodyPr/>
            <a:lstStyle/>
            <a:p>
              <a:endParaRPr lang="en-US"/>
            </a:p>
          </p:txBody>
        </p:sp>
        <p:sp>
          <p:nvSpPr>
            <p:cNvPr id="120851" name="Rectangle 15"/>
            <p:cNvSpPr>
              <a:spLocks noChangeArrowheads="1"/>
            </p:cNvSpPr>
            <p:nvPr/>
          </p:nvSpPr>
          <p:spPr bwMode="auto">
            <a:xfrm>
              <a:off x="2534" y="1164"/>
              <a:ext cx="649" cy="40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52" name="Rectangle 16"/>
            <p:cNvSpPr>
              <a:spLocks noChangeArrowheads="1"/>
            </p:cNvSpPr>
            <p:nvPr/>
          </p:nvSpPr>
          <p:spPr bwMode="auto">
            <a:xfrm>
              <a:off x="2534" y="1164"/>
              <a:ext cx="649" cy="40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53" name="Rectangle 17"/>
            <p:cNvSpPr>
              <a:spLocks noChangeArrowheads="1"/>
            </p:cNvSpPr>
            <p:nvPr/>
          </p:nvSpPr>
          <p:spPr bwMode="auto">
            <a:xfrm>
              <a:off x="2615" y="1244"/>
              <a:ext cx="440" cy="271"/>
            </a:xfrm>
            <a:prstGeom prst="rect">
              <a:avLst/>
            </a:prstGeom>
            <a:noFill/>
            <a:ln w="9525">
              <a:noFill/>
              <a:miter lim="800000"/>
              <a:headEnd/>
              <a:tailEnd/>
            </a:ln>
          </p:spPr>
          <p:txBody>
            <a:bodyPr wrap="none" lIns="0" tIns="0" rIns="0" bIns="0">
              <a:spAutoFit/>
            </a:bodyPr>
            <a:lstStyle/>
            <a:p>
              <a:pPr algn="ctr"/>
              <a:r>
                <a:rPr lang="en-US" sz="1400" b="1">
                  <a:solidFill>
                    <a:srgbClr val="000000"/>
                  </a:solidFill>
                  <a:latin typeface="Nimbus Roman No9 L"/>
                </a:rPr>
                <a:t>Main</a:t>
              </a:r>
            </a:p>
            <a:p>
              <a:pPr algn="ctr"/>
              <a:r>
                <a:rPr lang="en-US" sz="1400" b="1">
                  <a:solidFill>
                    <a:srgbClr val="000000"/>
                  </a:solidFill>
                  <a:latin typeface="Nimbus Roman No9 L"/>
                </a:rPr>
                <a:t>memory</a:t>
              </a:r>
              <a:endParaRPr lang="en-US" sz="1400" b="1">
                <a:solidFill>
                  <a:srgbClr val="000000"/>
                </a:solidFill>
                <a:latin typeface="Constantia" pitchFamily="18" charset="0"/>
              </a:endParaRPr>
            </a:p>
          </p:txBody>
        </p:sp>
        <p:sp>
          <p:nvSpPr>
            <p:cNvPr id="120854" name="Rectangle 18"/>
            <p:cNvSpPr>
              <a:spLocks noChangeArrowheads="1"/>
            </p:cNvSpPr>
            <p:nvPr/>
          </p:nvSpPr>
          <p:spPr bwMode="auto">
            <a:xfrm>
              <a:off x="1156" y="1164"/>
              <a:ext cx="648" cy="40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55" name="Rectangle 19"/>
            <p:cNvSpPr>
              <a:spLocks noChangeArrowheads="1"/>
            </p:cNvSpPr>
            <p:nvPr/>
          </p:nvSpPr>
          <p:spPr bwMode="auto">
            <a:xfrm>
              <a:off x="1156" y="1164"/>
              <a:ext cx="648" cy="40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56" name="Rectangle 20"/>
            <p:cNvSpPr>
              <a:spLocks noChangeArrowheads="1"/>
            </p:cNvSpPr>
            <p:nvPr/>
          </p:nvSpPr>
          <p:spPr bwMode="auto">
            <a:xfrm>
              <a:off x="1223" y="1317"/>
              <a:ext cx="552" cy="136"/>
            </a:xfrm>
            <a:prstGeom prst="rect">
              <a:avLst/>
            </a:prstGeom>
            <a:noFill/>
            <a:ln w="9525">
              <a:noFill/>
              <a:miter lim="800000"/>
              <a:headEnd/>
              <a:tailEnd/>
            </a:ln>
          </p:spPr>
          <p:txBody>
            <a:bodyPr wrap="none" lIns="0" tIns="0" rIns="0" bIns="0">
              <a:spAutoFit/>
            </a:bodyPr>
            <a:lstStyle/>
            <a:p>
              <a:r>
                <a:rPr lang="en-US" sz="1400" b="1">
                  <a:latin typeface="Nimbus Roman No9 L"/>
                </a:rPr>
                <a:t>Processor</a:t>
              </a:r>
              <a:endParaRPr lang="en-US" sz="1400" b="1">
                <a:latin typeface="Constantia" pitchFamily="18" charset="0"/>
              </a:endParaRPr>
            </a:p>
          </p:txBody>
        </p:sp>
        <p:sp>
          <p:nvSpPr>
            <p:cNvPr id="120857" name="Rectangle 21"/>
            <p:cNvSpPr>
              <a:spLocks noChangeArrowheads="1"/>
            </p:cNvSpPr>
            <p:nvPr/>
          </p:nvSpPr>
          <p:spPr bwMode="auto">
            <a:xfrm>
              <a:off x="1885" y="1894"/>
              <a:ext cx="568" cy="40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58" name="Rectangle 22"/>
            <p:cNvSpPr>
              <a:spLocks noChangeArrowheads="1"/>
            </p:cNvSpPr>
            <p:nvPr/>
          </p:nvSpPr>
          <p:spPr bwMode="auto">
            <a:xfrm>
              <a:off x="1885" y="1894"/>
              <a:ext cx="568" cy="40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59" name="Rectangle 23"/>
            <p:cNvSpPr>
              <a:spLocks noChangeArrowheads="1"/>
            </p:cNvSpPr>
            <p:nvPr/>
          </p:nvSpPr>
          <p:spPr bwMode="auto">
            <a:xfrm>
              <a:off x="2056" y="2047"/>
              <a:ext cx="357" cy="136"/>
            </a:xfrm>
            <a:prstGeom prst="rect">
              <a:avLst/>
            </a:prstGeom>
            <a:noFill/>
            <a:ln w="9525">
              <a:noFill/>
              <a:miter lim="800000"/>
              <a:headEnd/>
              <a:tailEnd/>
            </a:ln>
          </p:spPr>
          <p:txBody>
            <a:bodyPr wrap="none" lIns="0" tIns="0" rIns="0" bIns="0">
              <a:spAutoFit/>
            </a:bodyPr>
            <a:lstStyle/>
            <a:p>
              <a:r>
                <a:rPr lang="en-US" sz="1400" b="1">
                  <a:solidFill>
                    <a:srgbClr val="000000"/>
                  </a:solidFill>
                  <a:latin typeface="Nimbus Roman No9 L"/>
                </a:rPr>
                <a:t>Bridge</a:t>
              </a:r>
              <a:endParaRPr lang="en-US" sz="1400" b="1">
                <a:solidFill>
                  <a:srgbClr val="000000"/>
                </a:solidFill>
                <a:latin typeface="Constantia" pitchFamily="18" charset="0"/>
              </a:endParaRPr>
            </a:p>
          </p:txBody>
        </p:sp>
        <p:sp>
          <p:nvSpPr>
            <p:cNvPr id="120860" name="Line 24"/>
            <p:cNvSpPr>
              <a:spLocks noChangeShapeType="1"/>
            </p:cNvSpPr>
            <p:nvPr/>
          </p:nvSpPr>
          <p:spPr bwMode="auto">
            <a:xfrm flipH="1">
              <a:off x="831" y="2461"/>
              <a:ext cx="2757" cy="1"/>
            </a:xfrm>
            <a:prstGeom prst="line">
              <a:avLst/>
            </a:prstGeom>
            <a:noFill/>
            <a:ln w="14288">
              <a:solidFill>
                <a:srgbClr val="FFFFFF"/>
              </a:solidFill>
              <a:round/>
              <a:headEnd/>
              <a:tailEnd/>
            </a:ln>
          </p:spPr>
          <p:txBody>
            <a:bodyPr/>
            <a:lstStyle/>
            <a:p>
              <a:endParaRPr lang="en-US"/>
            </a:p>
          </p:txBody>
        </p:sp>
        <p:sp>
          <p:nvSpPr>
            <p:cNvPr id="120861" name="Line 25"/>
            <p:cNvSpPr>
              <a:spLocks noChangeShapeType="1"/>
            </p:cNvSpPr>
            <p:nvPr/>
          </p:nvSpPr>
          <p:spPr bwMode="auto">
            <a:xfrm flipH="1">
              <a:off x="831" y="2461"/>
              <a:ext cx="2757" cy="1"/>
            </a:xfrm>
            <a:prstGeom prst="line">
              <a:avLst/>
            </a:prstGeom>
            <a:noFill/>
            <a:ln w="14288">
              <a:solidFill>
                <a:srgbClr val="000000"/>
              </a:solidFill>
              <a:round/>
              <a:headEnd/>
              <a:tailEnd/>
            </a:ln>
          </p:spPr>
          <p:txBody>
            <a:bodyPr/>
            <a:lstStyle/>
            <a:p>
              <a:endParaRPr lang="en-US"/>
            </a:p>
          </p:txBody>
        </p:sp>
        <p:sp>
          <p:nvSpPr>
            <p:cNvPr id="120862" name="Rectangle 26"/>
            <p:cNvSpPr>
              <a:spLocks noChangeArrowheads="1"/>
            </p:cNvSpPr>
            <p:nvPr/>
          </p:nvSpPr>
          <p:spPr bwMode="auto">
            <a:xfrm>
              <a:off x="669" y="2623"/>
              <a:ext cx="568" cy="32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63" name="Rectangle 27"/>
            <p:cNvSpPr>
              <a:spLocks noChangeArrowheads="1"/>
            </p:cNvSpPr>
            <p:nvPr/>
          </p:nvSpPr>
          <p:spPr bwMode="auto">
            <a:xfrm>
              <a:off x="669" y="2623"/>
              <a:ext cx="568" cy="32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64" name="Rectangle 28"/>
            <p:cNvSpPr>
              <a:spLocks noChangeArrowheads="1"/>
            </p:cNvSpPr>
            <p:nvPr/>
          </p:nvSpPr>
          <p:spPr bwMode="auto">
            <a:xfrm>
              <a:off x="2758" y="1741"/>
              <a:ext cx="673" cy="116"/>
            </a:xfrm>
            <a:prstGeom prst="rect">
              <a:avLst/>
            </a:prstGeom>
            <a:noFill/>
            <a:ln w="9525">
              <a:noFill/>
              <a:miter lim="800000"/>
              <a:headEnd/>
              <a:tailEnd/>
            </a:ln>
          </p:spPr>
          <p:txBody>
            <a:bodyPr wrap="none" lIns="0" tIns="0" rIns="0" bIns="0">
              <a:spAutoFit/>
            </a:bodyPr>
            <a:lstStyle/>
            <a:p>
              <a:r>
                <a:rPr lang="en-US" sz="1200" b="1">
                  <a:solidFill>
                    <a:srgbClr val="000000"/>
                  </a:solidFill>
                  <a:latin typeface="Nimbus Roman No9 L"/>
                </a:rPr>
                <a:t>Processor bus</a:t>
              </a:r>
              <a:endParaRPr lang="en-US" sz="1200" b="1">
                <a:latin typeface="Constantia" pitchFamily="18" charset="0"/>
              </a:endParaRPr>
            </a:p>
          </p:txBody>
        </p:sp>
        <p:sp>
          <p:nvSpPr>
            <p:cNvPr id="120865" name="Rectangle 30"/>
            <p:cNvSpPr>
              <a:spLocks noChangeArrowheads="1"/>
            </p:cNvSpPr>
            <p:nvPr/>
          </p:nvSpPr>
          <p:spPr bwMode="auto">
            <a:xfrm>
              <a:off x="2867" y="2308"/>
              <a:ext cx="361" cy="116"/>
            </a:xfrm>
            <a:prstGeom prst="rect">
              <a:avLst/>
            </a:prstGeom>
            <a:noFill/>
            <a:ln w="9525">
              <a:noFill/>
              <a:miter lim="800000"/>
              <a:headEnd/>
              <a:tailEnd/>
            </a:ln>
          </p:spPr>
          <p:txBody>
            <a:bodyPr wrap="none" lIns="0" tIns="0" rIns="0" bIns="0">
              <a:spAutoFit/>
            </a:bodyPr>
            <a:lstStyle/>
            <a:p>
              <a:r>
                <a:rPr lang="en-US" sz="1200" b="1">
                  <a:solidFill>
                    <a:srgbClr val="000000"/>
                  </a:solidFill>
                  <a:latin typeface="Nimbus Roman No9 L"/>
                </a:rPr>
                <a:t>PCI bus</a:t>
              </a:r>
              <a:endParaRPr lang="en-US" sz="1200" b="1">
                <a:latin typeface="Constantia" pitchFamily="18" charset="0"/>
              </a:endParaRPr>
            </a:p>
          </p:txBody>
        </p:sp>
        <p:sp>
          <p:nvSpPr>
            <p:cNvPr id="120866" name="Rectangle 33"/>
            <p:cNvSpPr>
              <a:spLocks noChangeArrowheads="1"/>
            </p:cNvSpPr>
            <p:nvPr/>
          </p:nvSpPr>
          <p:spPr bwMode="auto">
            <a:xfrm>
              <a:off x="822" y="2808"/>
              <a:ext cx="349"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memory</a:t>
              </a:r>
              <a:endParaRPr lang="en-US" sz="1200">
                <a:solidFill>
                  <a:srgbClr val="000000"/>
                </a:solidFill>
                <a:latin typeface="Constantia" pitchFamily="18" charset="0"/>
              </a:endParaRPr>
            </a:p>
          </p:txBody>
        </p:sp>
        <p:sp>
          <p:nvSpPr>
            <p:cNvPr id="120867" name="Rectangle 34"/>
            <p:cNvSpPr>
              <a:spLocks noChangeArrowheads="1"/>
            </p:cNvSpPr>
            <p:nvPr/>
          </p:nvSpPr>
          <p:spPr bwMode="auto">
            <a:xfrm>
              <a:off x="777" y="2677"/>
              <a:ext cx="423" cy="116"/>
            </a:xfrm>
            <a:prstGeom prst="rect">
              <a:avLst/>
            </a:prstGeom>
            <a:noFill/>
            <a:ln w="9525">
              <a:noFill/>
              <a:miter lim="800000"/>
              <a:headEnd/>
              <a:tailEnd/>
            </a:ln>
          </p:spPr>
          <p:txBody>
            <a:bodyPr wrap="none" lIns="0" tIns="0" rIns="0" bIns="0">
              <a:spAutoFit/>
            </a:bodyPr>
            <a:lstStyle/>
            <a:p>
              <a:r>
                <a:rPr lang="en-US" sz="1200">
                  <a:latin typeface="Nimbus Roman No9 L"/>
                </a:rPr>
                <a:t>Additional</a:t>
              </a:r>
              <a:endParaRPr lang="en-US" sz="1200">
                <a:latin typeface="Constantia" pitchFamily="18" charset="0"/>
              </a:endParaRPr>
            </a:p>
          </p:txBody>
        </p:sp>
        <p:sp>
          <p:nvSpPr>
            <p:cNvPr id="120868" name="Line 35"/>
            <p:cNvSpPr>
              <a:spLocks noChangeShapeType="1"/>
            </p:cNvSpPr>
            <p:nvPr/>
          </p:nvSpPr>
          <p:spPr bwMode="auto">
            <a:xfrm flipV="1">
              <a:off x="1480" y="1569"/>
              <a:ext cx="1" cy="163"/>
            </a:xfrm>
            <a:prstGeom prst="line">
              <a:avLst/>
            </a:prstGeom>
            <a:noFill/>
            <a:ln w="14288">
              <a:solidFill>
                <a:srgbClr val="000000"/>
              </a:solidFill>
              <a:round/>
              <a:headEnd/>
              <a:tailEnd/>
            </a:ln>
          </p:spPr>
          <p:txBody>
            <a:bodyPr/>
            <a:lstStyle/>
            <a:p>
              <a:endParaRPr lang="en-US"/>
            </a:p>
          </p:txBody>
        </p:sp>
        <p:sp>
          <p:nvSpPr>
            <p:cNvPr id="120869" name="Line 36"/>
            <p:cNvSpPr>
              <a:spLocks noChangeShapeType="1"/>
            </p:cNvSpPr>
            <p:nvPr/>
          </p:nvSpPr>
          <p:spPr bwMode="auto">
            <a:xfrm flipV="1">
              <a:off x="2858" y="1569"/>
              <a:ext cx="1" cy="163"/>
            </a:xfrm>
            <a:prstGeom prst="line">
              <a:avLst/>
            </a:prstGeom>
            <a:noFill/>
            <a:ln w="14288">
              <a:solidFill>
                <a:srgbClr val="000000"/>
              </a:solidFill>
              <a:round/>
              <a:headEnd/>
              <a:tailEnd/>
            </a:ln>
          </p:spPr>
          <p:txBody>
            <a:bodyPr/>
            <a:lstStyle/>
            <a:p>
              <a:endParaRPr lang="en-US"/>
            </a:p>
          </p:txBody>
        </p:sp>
        <p:sp>
          <p:nvSpPr>
            <p:cNvPr id="120870" name="Line 37"/>
            <p:cNvSpPr>
              <a:spLocks noChangeShapeType="1"/>
            </p:cNvSpPr>
            <p:nvPr/>
          </p:nvSpPr>
          <p:spPr bwMode="auto">
            <a:xfrm flipV="1">
              <a:off x="1282" y="3191"/>
              <a:ext cx="1" cy="162"/>
            </a:xfrm>
            <a:prstGeom prst="line">
              <a:avLst/>
            </a:prstGeom>
            <a:noFill/>
            <a:ln w="14288">
              <a:solidFill>
                <a:srgbClr val="000000"/>
              </a:solidFill>
              <a:round/>
              <a:headEnd/>
              <a:tailEnd/>
            </a:ln>
          </p:spPr>
          <p:txBody>
            <a:bodyPr/>
            <a:lstStyle/>
            <a:p>
              <a:endParaRPr lang="en-US"/>
            </a:p>
          </p:txBody>
        </p:sp>
        <p:sp>
          <p:nvSpPr>
            <p:cNvPr id="120871" name="Line 38"/>
            <p:cNvSpPr>
              <a:spLocks noChangeShapeType="1"/>
            </p:cNvSpPr>
            <p:nvPr/>
          </p:nvSpPr>
          <p:spPr bwMode="auto">
            <a:xfrm flipV="1">
              <a:off x="2174" y="1732"/>
              <a:ext cx="1" cy="162"/>
            </a:xfrm>
            <a:prstGeom prst="line">
              <a:avLst/>
            </a:prstGeom>
            <a:noFill/>
            <a:ln w="14288">
              <a:solidFill>
                <a:srgbClr val="000000"/>
              </a:solidFill>
              <a:round/>
              <a:headEnd/>
              <a:tailEnd/>
            </a:ln>
          </p:spPr>
          <p:txBody>
            <a:bodyPr/>
            <a:lstStyle/>
            <a:p>
              <a:endParaRPr lang="en-US"/>
            </a:p>
          </p:txBody>
        </p:sp>
        <p:sp>
          <p:nvSpPr>
            <p:cNvPr id="120872" name="Line 39"/>
            <p:cNvSpPr>
              <a:spLocks noChangeShapeType="1"/>
            </p:cNvSpPr>
            <p:nvPr/>
          </p:nvSpPr>
          <p:spPr bwMode="auto">
            <a:xfrm flipV="1">
              <a:off x="2174" y="2299"/>
              <a:ext cx="1" cy="162"/>
            </a:xfrm>
            <a:prstGeom prst="line">
              <a:avLst/>
            </a:prstGeom>
            <a:noFill/>
            <a:ln w="14288">
              <a:solidFill>
                <a:srgbClr val="000000"/>
              </a:solidFill>
              <a:round/>
              <a:headEnd/>
              <a:tailEnd/>
            </a:ln>
          </p:spPr>
          <p:txBody>
            <a:bodyPr/>
            <a:lstStyle/>
            <a:p>
              <a:endParaRPr lang="en-US"/>
            </a:p>
          </p:txBody>
        </p:sp>
        <p:sp>
          <p:nvSpPr>
            <p:cNvPr id="120873" name="Line 40"/>
            <p:cNvSpPr>
              <a:spLocks noChangeShapeType="1"/>
            </p:cNvSpPr>
            <p:nvPr/>
          </p:nvSpPr>
          <p:spPr bwMode="auto">
            <a:xfrm flipV="1">
              <a:off x="1966" y="3191"/>
              <a:ext cx="1" cy="162"/>
            </a:xfrm>
            <a:prstGeom prst="line">
              <a:avLst/>
            </a:prstGeom>
            <a:noFill/>
            <a:ln w="14288">
              <a:solidFill>
                <a:srgbClr val="000000"/>
              </a:solidFill>
              <a:round/>
              <a:headEnd/>
              <a:tailEnd/>
            </a:ln>
          </p:spPr>
          <p:txBody>
            <a:bodyPr/>
            <a:lstStyle/>
            <a:p>
              <a:endParaRPr lang="en-US"/>
            </a:p>
          </p:txBody>
        </p:sp>
        <p:sp>
          <p:nvSpPr>
            <p:cNvPr id="120874" name="Rectangle 41"/>
            <p:cNvSpPr>
              <a:spLocks noChangeArrowheads="1"/>
            </p:cNvSpPr>
            <p:nvPr/>
          </p:nvSpPr>
          <p:spPr bwMode="auto">
            <a:xfrm>
              <a:off x="1723" y="3353"/>
              <a:ext cx="487" cy="324"/>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75" name="Rectangle 42"/>
            <p:cNvSpPr>
              <a:spLocks noChangeArrowheads="1"/>
            </p:cNvSpPr>
            <p:nvPr/>
          </p:nvSpPr>
          <p:spPr bwMode="auto">
            <a:xfrm>
              <a:off x="1723" y="3353"/>
              <a:ext cx="487" cy="32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76" name="Rectangle 43"/>
            <p:cNvSpPr>
              <a:spLocks noChangeArrowheads="1"/>
            </p:cNvSpPr>
            <p:nvPr/>
          </p:nvSpPr>
          <p:spPr bwMode="auto">
            <a:xfrm>
              <a:off x="1813" y="3497"/>
              <a:ext cx="331"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controller</a:t>
              </a:r>
              <a:endParaRPr lang="en-US" sz="2400">
                <a:solidFill>
                  <a:srgbClr val="000000"/>
                </a:solidFill>
                <a:latin typeface="Constantia" pitchFamily="18" charset="0"/>
              </a:endParaRPr>
            </a:p>
          </p:txBody>
        </p:sp>
        <p:sp>
          <p:nvSpPr>
            <p:cNvPr id="120877" name="Rectangle 44"/>
            <p:cNvSpPr>
              <a:spLocks noChangeArrowheads="1"/>
            </p:cNvSpPr>
            <p:nvPr/>
          </p:nvSpPr>
          <p:spPr bwMode="auto">
            <a:xfrm>
              <a:off x="1804" y="3407"/>
              <a:ext cx="203"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CD-R</a:t>
              </a:r>
              <a:endParaRPr lang="en-US" sz="2400">
                <a:solidFill>
                  <a:srgbClr val="000000"/>
                </a:solidFill>
                <a:latin typeface="Constantia" pitchFamily="18" charset="0"/>
              </a:endParaRPr>
            </a:p>
          </p:txBody>
        </p:sp>
        <p:sp>
          <p:nvSpPr>
            <p:cNvPr id="120878" name="Rectangle 45"/>
            <p:cNvSpPr>
              <a:spLocks noChangeArrowheads="1"/>
            </p:cNvSpPr>
            <p:nvPr/>
          </p:nvSpPr>
          <p:spPr bwMode="auto">
            <a:xfrm>
              <a:off x="1993" y="3407"/>
              <a:ext cx="129"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OM</a:t>
              </a:r>
              <a:endParaRPr lang="en-US" sz="2400">
                <a:solidFill>
                  <a:srgbClr val="000000"/>
                </a:solidFill>
                <a:latin typeface="Constantia" pitchFamily="18" charset="0"/>
              </a:endParaRPr>
            </a:p>
          </p:txBody>
        </p:sp>
        <p:sp>
          <p:nvSpPr>
            <p:cNvPr id="120879" name="Rectangle 46"/>
            <p:cNvSpPr>
              <a:spLocks noChangeArrowheads="1"/>
            </p:cNvSpPr>
            <p:nvPr/>
          </p:nvSpPr>
          <p:spPr bwMode="auto">
            <a:xfrm>
              <a:off x="993" y="3353"/>
              <a:ext cx="568" cy="324"/>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80" name="Rectangle 47"/>
            <p:cNvSpPr>
              <a:spLocks noChangeArrowheads="1"/>
            </p:cNvSpPr>
            <p:nvPr/>
          </p:nvSpPr>
          <p:spPr bwMode="auto">
            <a:xfrm>
              <a:off x="993" y="3353"/>
              <a:ext cx="568" cy="32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81" name="Rectangle 48"/>
            <p:cNvSpPr>
              <a:spLocks noChangeArrowheads="1"/>
            </p:cNvSpPr>
            <p:nvPr/>
          </p:nvSpPr>
          <p:spPr bwMode="auto">
            <a:xfrm>
              <a:off x="1119" y="3497"/>
              <a:ext cx="331"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controller</a:t>
              </a:r>
              <a:endParaRPr lang="en-US" sz="2400">
                <a:solidFill>
                  <a:srgbClr val="000000"/>
                </a:solidFill>
                <a:latin typeface="Constantia" pitchFamily="18" charset="0"/>
              </a:endParaRPr>
            </a:p>
          </p:txBody>
        </p:sp>
        <p:sp>
          <p:nvSpPr>
            <p:cNvPr id="120882" name="Rectangle 49"/>
            <p:cNvSpPr>
              <a:spLocks noChangeArrowheads="1"/>
            </p:cNvSpPr>
            <p:nvPr/>
          </p:nvSpPr>
          <p:spPr bwMode="auto">
            <a:xfrm>
              <a:off x="1201" y="3407"/>
              <a:ext cx="158" cy="97"/>
            </a:xfrm>
            <a:prstGeom prst="rect">
              <a:avLst/>
            </a:prstGeom>
            <a:noFill/>
            <a:ln w="9525">
              <a:noFill/>
              <a:miter lim="800000"/>
              <a:headEnd/>
              <a:tailEnd/>
            </a:ln>
          </p:spPr>
          <p:txBody>
            <a:bodyPr wrap="none" lIns="0" tIns="0" rIns="0" bIns="0">
              <a:spAutoFit/>
            </a:bodyPr>
            <a:lstStyle/>
            <a:p>
              <a:r>
                <a:rPr lang="en-US" sz="1000">
                  <a:latin typeface="Nimbus Roman No9 L"/>
                </a:rPr>
                <a:t>Disk</a:t>
              </a:r>
              <a:endParaRPr lang="en-US" sz="2400">
                <a:latin typeface="Constantia" pitchFamily="18" charset="0"/>
              </a:endParaRPr>
            </a:p>
          </p:txBody>
        </p:sp>
        <p:sp>
          <p:nvSpPr>
            <p:cNvPr id="120883" name="Rectangle 50"/>
            <p:cNvSpPr>
              <a:spLocks noChangeArrowheads="1"/>
            </p:cNvSpPr>
            <p:nvPr/>
          </p:nvSpPr>
          <p:spPr bwMode="auto">
            <a:xfrm>
              <a:off x="939" y="3839"/>
              <a:ext cx="280" cy="24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84" name="Rectangle 51"/>
            <p:cNvSpPr>
              <a:spLocks noChangeArrowheads="1"/>
            </p:cNvSpPr>
            <p:nvPr/>
          </p:nvSpPr>
          <p:spPr bwMode="auto">
            <a:xfrm>
              <a:off x="1318" y="3839"/>
              <a:ext cx="306" cy="24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85" name="Freeform 52"/>
            <p:cNvSpPr>
              <a:spLocks/>
            </p:cNvSpPr>
            <p:nvPr/>
          </p:nvSpPr>
          <p:spPr bwMode="auto">
            <a:xfrm>
              <a:off x="1074" y="3677"/>
              <a:ext cx="82" cy="162"/>
            </a:xfrm>
            <a:custGeom>
              <a:avLst/>
              <a:gdLst>
                <a:gd name="T0" fmla="*/ 9 w 9"/>
                <a:gd name="T1" fmla="*/ 0 h 18"/>
                <a:gd name="T2" fmla="*/ 9 w 9"/>
                <a:gd name="T3" fmla="*/ 9 h 18"/>
                <a:gd name="T4" fmla="*/ 0 w 9"/>
                <a:gd name="T5" fmla="*/ 9 h 18"/>
                <a:gd name="T6" fmla="*/ 0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9" y="0"/>
                  </a:moveTo>
                  <a:lnTo>
                    <a:pt x="9" y="9"/>
                  </a:lnTo>
                  <a:lnTo>
                    <a:pt x="0" y="9"/>
                  </a:lnTo>
                  <a:lnTo>
                    <a:pt x="0" y="18"/>
                  </a:lnTo>
                </a:path>
              </a:pathLst>
            </a:custGeom>
            <a:noFill/>
            <a:ln w="14288">
              <a:solidFill>
                <a:srgbClr val="000000"/>
              </a:solidFill>
              <a:prstDash val="solid"/>
              <a:round/>
              <a:headEnd/>
              <a:tailEnd/>
            </a:ln>
          </p:spPr>
          <p:txBody>
            <a:bodyPr/>
            <a:lstStyle/>
            <a:p>
              <a:endParaRPr lang="en-US"/>
            </a:p>
          </p:txBody>
        </p:sp>
        <p:sp>
          <p:nvSpPr>
            <p:cNvPr id="120886" name="Freeform 53"/>
            <p:cNvSpPr>
              <a:spLocks/>
            </p:cNvSpPr>
            <p:nvPr/>
          </p:nvSpPr>
          <p:spPr bwMode="auto">
            <a:xfrm>
              <a:off x="1399" y="3677"/>
              <a:ext cx="81" cy="162"/>
            </a:xfrm>
            <a:custGeom>
              <a:avLst/>
              <a:gdLst>
                <a:gd name="T0" fmla="*/ 0 w 9"/>
                <a:gd name="T1" fmla="*/ 0 h 18"/>
                <a:gd name="T2" fmla="*/ 0 w 9"/>
                <a:gd name="T3" fmla="*/ 9 h 18"/>
                <a:gd name="T4" fmla="*/ 9 w 9"/>
                <a:gd name="T5" fmla="*/ 9 h 18"/>
                <a:gd name="T6" fmla="*/ 9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0" y="0"/>
                  </a:moveTo>
                  <a:lnTo>
                    <a:pt x="0" y="9"/>
                  </a:lnTo>
                  <a:lnTo>
                    <a:pt x="9" y="9"/>
                  </a:lnTo>
                  <a:lnTo>
                    <a:pt x="9" y="18"/>
                  </a:lnTo>
                </a:path>
              </a:pathLst>
            </a:custGeom>
            <a:noFill/>
            <a:ln w="14288">
              <a:solidFill>
                <a:srgbClr val="000000"/>
              </a:solidFill>
              <a:prstDash val="solid"/>
              <a:round/>
              <a:headEnd/>
              <a:tailEnd/>
            </a:ln>
          </p:spPr>
          <p:txBody>
            <a:bodyPr/>
            <a:lstStyle/>
            <a:p>
              <a:endParaRPr lang="en-US"/>
            </a:p>
          </p:txBody>
        </p:sp>
        <p:sp>
          <p:nvSpPr>
            <p:cNvPr id="120887" name="Rectangle 54"/>
            <p:cNvSpPr>
              <a:spLocks noChangeArrowheads="1"/>
            </p:cNvSpPr>
            <p:nvPr/>
          </p:nvSpPr>
          <p:spPr bwMode="auto">
            <a:xfrm>
              <a:off x="966" y="3911"/>
              <a:ext cx="224" cy="97"/>
            </a:xfrm>
            <a:prstGeom prst="rect">
              <a:avLst/>
            </a:prstGeom>
            <a:noFill/>
            <a:ln w="9525">
              <a:noFill/>
              <a:miter lim="800000"/>
              <a:headEnd/>
              <a:tailEnd/>
            </a:ln>
          </p:spPr>
          <p:txBody>
            <a:bodyPr wrap="none" lIns="0" tIns="0" rIns="0" bIns="0">
              <a:spAutoFit/>
            </a:bodyPr>
            <a:lstStyle/>
            <a:p>
              <a:r>
                <a:rPr lang="en-US" sz="1000">
                  <a:latin typeface="Nimbus Roman No9 L"/>
                </a:rPr>
                <a:t>Disk</a:t>
              </a:r>
              <a:r>
                <a:rPr lang="en-US" sz="1000">
                  <a:solidFill>
                    <a:srgbClr val="00FFFF"/>
                  </a:solidFill>
                  <a:latin typeface="Nimbus Roman No9 L"/>
                </a:rPr>
                <a:t> </a:t>
              </a:r>
              <a:r>
                <a:rPr lang="en-US" sz="1000">
                  <a:solidFill>
                    <a:srgbClr val="000000"/>
                  </a:solidFill>
                  <a:latin typeface="Nimbus Roman No9 L"/>
                </a:rPr>
                <a:t>1</a:t>
              </a:r>
              <a:endParaRPr lang="en-US" sz="2400">
                <a:solidFill>
                  <a:srgbClr val="000000"/>
                </a:solidFill>
                <a:latin typeface="Constantia" pitchFamily="18" charset="0"/>
              </a:endParaRPr>
            </a:p>
          </p:txBody>
        </p:sp>
        <p:sp>
          <p:nvSpPr>
            <p:cNvPr id="120888" name="Rectangle 55"/>
            <p:cNvSpPr>
              <a:spLocks noChangeArrowheads="1"/>
            </p:cNvSpPr>
            <p:nvPr/>
          </p:nvSpPr>
          <p:spPr bwMode="auto">
            <a:xfrm>
              <a:off x="1363" y="3911"/>
              <a:ext cx="224" cy="97"/>
            </a:xfrm>
            <a:prstGeom prst="rect">
              <a:avLst/>
            </a:prstGeom>
            <a:noFill/>
            <a:ln w="9525">
              <a:noFill/>
              <a:miter lim="800000"/>
              <a:headEnd/>
              <a:tailEnd/>
            </a:ln>
          </p:spPr>
          <p:txBody>
            <a:bodyPr wrap="none" lIns="0" tIns="0" rIns="0" bIns="0">
              <a:spAutoFit/>
            </a:bodyPr>
            <a:lstStyle/>
            <a:p>
              <a:r>
                <a:rPr lang="en-US" sz="1000">
                  <a:latin typeface="Nimbus Roman No9 L"/>
                </a:rPr>
                <a:t>Disk</a:t>
              </a:r>
              <a:r>
                <a:rPr lang="en-US" sz="1000">
                  <a:solidFill>
                    <a:srgbClr val="00FFFF"/>
                  </a:solidFill>
                  <a:latin typeface="Nimbus Roman No9 L"/>
                </a:rPr>
                <a:t> </a:t>
              </a:r>
              <a:r>
                <a:rPr lang="en-US" sz="1000">
                  <a:solidFill>
                    <a:srgbClr val="000000"/>
                  </a:solidFill>
                  <a:latin typeface="Nimbus Roman No9 L"/>
                </a:rPr>
                <a:t>2</a:t>
              </a:r>
              <a:endParaRPr lang="en-US" sz="2400">
                <a:solidFill>
                  <a:srgbClr val="000000"/>
                </a:solidFill>
                <a:latin typeface="Constantia" pitchFamily="18" charset="0"/>
              </a:endParaRPr>
            </a:p>
          </p:txBody>
        </p:sp>
        <p:sp>
          <p:nvSpPr>
            <p:cNvPr id="120889" name="Line 56"/>
            <p:cNvSpPr>
              <a:spLocks noChangeShapeType="1"/>
            </p:cNvSpPr>
            <p:nvPr/>
          </p:nvSpPr>
          <p:spPr bwMode="auto">
            <a:xfrm flipV="1">
              <a:off x="1966" y="3677"/>
              <a:ext cx="1" cy="162"/>
            </a:xfrm>
            <a:prstGeom prst="line">
              <a:avLst/>
            </a:prstGeom>
            <a:noFill/>
            <a:ln w="14288">
              <a:solidFill>
                <a:srgbClr val="000000"/>
              </a:solidFill>
              <a:round/>
              <a:headEnd/>
              <a:tailEnd/>
            </a:ln>
          </p:spPr>
          <p:txBody>
            <a:bodyPr/>
            <a:lstStyle/>
            <a:p>
              <a:endParaRPr lang="en-US"/>
            </a:p>
          </p:txBody>
        </p:sp>
        <p:sp>
          <p:nvSpPr>
            <p:cNvPr id="120890" name="Rectangle 57"/>
            <p:cNvSpPr>
              <a:spLocks noChangeArrowheads="1"/>
            </p:cNvSpPr>
            <p:nvPr/>
          </p:nvSpPr>
          <p:spPr bwMode="auto">
            <a:xfrm>
              <a:off x="1804" y="3839"/>
              <a:ext cx="324" cy="244"/>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91" name="Rectangle 58"/>
            <p:cNvSpPr>
              <a:spLocks noChangeArrowheads="1"/>
            </p:cNvSpPr>
            <p:nvPr/>
          </p:nvSpPr>
          <p:spPr bwMode="auto">
            <a:xfrm>
              <a:off x="1804" y="3839"/>
              <a:ext cx="324" cy="24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92" name="Rectangle 59"/>
            <p:cNvSpPr>
              <a:spLocks noChangeArrowheads="1"/>
            </p:cNvSpPr>
            <p:nvPr/>
          </p:nvSpPr>
          <p:spPr bwMode="auto">
            <a:xfrm>
              <a:off x="1876" y="3938"/>
              <a:ext cx="59" cy="97"/>
            </a:xfrm>
            <a:prstGeom prst="rect">
              <a:avLst/>
            </a:prstGeom>
            <a:noFill/>
            <a:ln w="9525">
              <a:noFill/>
              <a:miter lim="800000"/>
              <a:headEnd/>
              <a:tailEnd/>
            </a:ln>
          </p:spPr>
          <p:txBody>
            <a:bodyPr wrap="none" lIns="0" tIns="0" rIns="0" bIns="0">
              <a:spAutoFit/>
            </a:bodyPr>
            <a:lstStyle/>
            <a:p>
              <a:r>
                <a:rPr lang="en-US" sz="1000">
                  <a:latin typeface="Nimbus Roman No9 L"/>
                </a:rPr>
                <a:t>R</a:t>
              </a:r>
              <a:endParaRPr lang="en-US" sz="2400">
                <a:latin typeface="Constantia" pitchFamily="18" charset="0"/>
              </a:endParaRPr>
            </a:p>
          </p:txBody>
        </p:sp>
        <p:sp>
          <p:nvSpPr>
            <p:cNvPr id="120893" name="Rectangle 60"/>
            <p:cNvSpPr>
              <a:spLocks noChangeArrowheads="1"/>
            </p:cNvSpPr>
            <p:nvPr/>
          </p:nvSpPr>
          <p:spPr bwMode="auto">
            <a:xfrm>
              <a:off x="1930" y="3938"/>
              <a:ext cx="129" cy="96"/>
            </a:xfrm>
            <a:prstGeom prst="rect">
              <a:avLst/>
            </a:prstGeom>
            <a:noFill/>
            <a:ln w="9525">
              <a:noFill/>
              <a:miter lim="800000"/>
              <a:headEnd/>
              <a:tailEnd/>
            </a:ln>
          </p:spPr>
          <p:txBody>
            <a:bodyPr wrap="none" lIns="0" tIns="0" rIns="0" bIns="0">
              <a:spAutoFit/>
            </a:bodyPr>
            <a:lstStyle/>
            <a:p>
              <a:r>
                <a:rPr lang="en-US" sz="1000">
                  <a:latin typeface="Nimbus Roman No9 L"/>
                </a:rPr>
                <a:t>OM</a:t>
              </a:r>
              <a:endParaRPr lang="en-US" sz="2400">
                <a:latin typeface="Constantia" pitchFamily="18" charset="0"/>
              </a:endParaRPr>
            </a:p>
          </p:txBody>
        </p:sp>
        <p:sp>
          <p:nvSpPr>
            <p:cNvPr id="120894" name="Rectangle 61"/>
            <p:cNvSpPr>
              <a:spLocks noChangeArrowheads="1"/>
            </p:cNvSpPr>
            <p:nvPr/>
          </p:nvSpPr>
          <p:spPr bwMode="auto">
            <a:xfrm>
              <a:off x="1894" y="3857"/>
              <a:ext cx="144" cy="97"/>
            </a:xfrm>
            <a:prstGeom prst="rect">
              <a:avLst/>
            </a:prstGeom>
            <a:noFill/>
            <a:ln w="9525">
              <a:noFill/>
              <a:miter lim="800000"/>
              <a:headEnd/>
              <a:tailEnd/>
            </a:ln>
          </p:spPr>
          <p:txBody>
            <a:bodyPr wrap="none" lIns="0" tIns="0" rIns="0" bIns="0">
              <a:spAutoFit/>
            </a:bodyPr>
            <a:lstStyle/>
            <a:p>
              <a:r>
                <a:rPr lang="en-US" sz="1000">
                  <a:latin typeface="Nimbus Roman No9 L"/>
                </a:rPr>
                <a:t>CD-</a:t>
              </a:r>
              <a:endParaRPr lang="en-US" sz="2400">
                <a:latin typeface="Constantia" pitchFamily="18" charset="0"/>
              </a:endParaRPr>
            </a:p>
          </p:txBody>
        </p:sp>
        <p:sp>
          <p:nvSpPr>
            <p:cNvPr id="120895" name="Rectangle 62"/>
            <p:cNvSpPr>
              <a:spLocks noChangeArrowheads="1"/>
            </p:cNvSpPr>
            <p:nvPr/>
          </p:nvSpPr>
          <p:spPr bwMode="auto">
            <a:xfrm>
              <a:off x="1318" y="2623"/>
              <a:ext cx="567" cy="32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896" name="Rectangle 63"/>
            <p:cNvSpPr>
              <a:spLocks noChangeArrowheads="1"/>
            </p:cNvSpPr>
            <p:nvPr/>
          </p:nvSpPr>
          <p:spPr bwMode="auto">
            <a:xfrm>
              <a:off x="1318" y="2623"/>
              <a:ext cx="567" cy="32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897" name="Rectangle 64"/>
            <p:cNvSpPr>
              <a:spLocks noChangeArrowheads="1"/>
            </p:cNvSpPr>
            <p:nvPr/>
          </p:nvSpPr>
          <p:spPr bwMode="auto">
            <a:xfrm>
              <a:off x="1516" y="2677"/>
              <a:ext cx="226" cy="116"/>
            </a:xfrm>
            <a:prstGeom prst="rect">
              <a:avLst/>
            </a:prstGeom>
            <a:noFill/>
            <a:ln w="9525">
              <a:noFill/>
              <a:miter lim="800000"/>
              <a:headEnd/>
              <a:tailEnd/>
            </a:ln>
          </p:spPr>
          <p:txBody>
            <a:bodyPr wrap="none" lIns="0" tIns="0" rIns="0" bIns="0">
              <a:spAutoFit/>
            </a:bodyPr>
            <a:lstStyle/>
            <a:p>
              <a:r>
                <a:rPr lang="en-US" sz="1200">
                  <a:latin typeface="Nimbus Roman No9 L"/>
                </a:rPr>
                <a:t>SCSI</a:t>
              </a:r>
              <a:endParaRPr lang="en-US" sz="1200">
                <a:latin typeface="Constantia" pitchFamily="18" charset="0"/>
              </a:endParaRPr>
            </a:p>
          </p:txBody>
        </p:sp>
        <p:sp>
          <p:nvSpPr>
            <p:cNvPr id="120898" name="Rectangle 65"/>
            <p:cNvSpPr>
              <a:spLocks noChangeArrowheads="1"/>
            </p:cNvSpPr>
            <p:nvPr/>
          </p:nvSpPr>
          <p:spPr bwMode="auto">
            <a:xfrm>
              <a:off x="1444" y="2767"/>
              <a:ext cx="397"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controller</a:t>
              </a:r>
              <a:endParaRPr lang="en-US" sz="1200">
                <a:solidFill>
                  <a:srgbClr val="000000"/>
                </a:solidFill>
                <a:latin typeface="Constantia" pitchFamily="18" charset="0"/>
              </a:endParaRPr>
            </a:p>
          </p:txBody>
        </p:sp>
        <p:sp>
          <p:nvSpPr>
            <p:cNvPr id="120899" name="Line 66"/>
            <p:cNvSpPr>
              <a:spLocks noChangeShapeType="1"/>
            </p:cNvSpPr>
            <p:nvPr/>
          </p:nvSpPr>
          <p:spPr bwMode="auto">
            <a:xfrm flipH="1">
              <a:off x="1074" y="3191"/>
              <a:ext cx="1054" cy="1"/>
            </a:xfrm>
            <a:prstGeom prst="line">
              <a:avLst/>
            </a:prstGeom>
            <a:noFill/>
            <a:ln w="14288">
              <a:solidFill>
                <a:srgbClr val="000000"/>
              </a:solidFill>
              <a:round/>
              <a:headEnd/>
              <a:tailEnd/>
            </a:ln>
          </p:spPr>
          <p:txBody>
            <a:bodyPr/>
            <a:lstStyle/>
            <a:p>
              <a:endParaRPr lang="en-US"/>
            </a:p>
          </p:txBody>
        </p:sp>
        <p:sp>
          <p:nvSpPr>
            <p:cNvPr id="120900" name="Rectangle 67"/>
            <p:cNvSpPr>
              <a:spLocks noChangeArrowheads="1"/>
            </p:cNvSpPr>
            <p:nvPr/>
          </p:nvSpPr>
          <p:spPr bwMode="auto">
            <a:xfrm>
              <a:off x="2615" y="2623"/>
              <a:ext cx="486" cy="32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901" name="Rectangle 68"/>
            <p:cNvSpPr>
              <a:spLocks noChangeArrowheads="1"/>
            </p:cNvSpPr>
            <p:nvPr/>
          </p:nvSpPr>
          <p:spPr bwMode="auto">
            <a:xfrm>
              <a:off x="2615" y="2623"/>
              <a:ext cx="486" cy="32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02" name="Rectangle 69"/>
            <p:cNvSpPr>
              <a:spLocks noChangeArrowheads="1"/>
            </p:cNvSpPr>
            <p:nvPr/>
          </p:nvSpPr>
          <p:spPr bwMode="auto">
            <a:xfrm>
              <a:off x="2777" y="2677"/>
              <a:ext cx="199"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USB</a:t>
              </a:r>
              <a:endParaRPr lang="en-US" sz="1200">
                <a:solidFill>
                  <a:srgbClr val="000000"/>
                </a:solidFill>
                <a:latin typeface="Constantia" pitchFamily="18" charset="0"/>
              </a:endParaRPr>
            </a:p>
          </p:txBody>
        </p:sp>
        <p:sp>
          <p:nvSpPr>
            <p:cNvPr id="120903" name="Rectangle 70"/>
            <p:cNvSpPr>
              <a:spLocks noChangeArrowheads="1"/>
            </p:cNvSpPr>
            <p:nvPr/>
          </p:nvSpPr>
          <p:spPr bwMode="auto">
            <a:xfrm>
              <a:off x="2663" y="2767"/>
              <a:ext cx="397"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controller</a:t>
              </a:r>
              <a:endParaRPr lang="en-US" sz="1200">
                <a:solidFill>
                  <a:srgbClr val="000000"/>
                </a:solidFill>
                <a:latin typeface="Constantia" pitchFamily="18" charset="0"/>
              </a:endParaRPr>
            </a:p>
          </p:txBody>
        </p:sp>
        <p:sp>
          <p:nvSpPr>
            <p:cNvPr id="120904" name="Freeform 71"/>
            <p:cNvSpPr>
              <a:spLocks/>
            </p:cNvSpPr>
            <p:nvPr/>
          </p:nvSpPr>
          <p:spPr bwMode="auto">
            <a:xfrm>
              <a:off x="2858" y="3515"/>
              <a:ext cx="162" cy="162"/>
            </a:xfrm>
            <a:custGeom>
              <a:avLst/>
              <a:gdLst>
                <a:gd name="T0" fmla="*/ 81 w 162"/>
                <a:gd name="T1" fmla="*/ 81 h 162"/>
                <a:gd name="T2" fmla="*/ 81 w 162"/>
                <a:gd name="T3" fmla="*/ 0 h 162"/>
                <a:gd name="T4" fmla="*/ 45 w 162"/>
                <a:gd name="T5" fmla="*/ 9 h 162"/>
                <a:gd name="T6" fmla="*/ 27 w 162"/>
                <a:gd name="T7" fmla="*/ 27 h 162"/>
                <a:gd name="T8" fmla="*/ 9 w 162"/>
                <a:gd name="T9" fmla="*/ 45 h 162"/>
                <a:gd name="T10" fmla="*/ 0 w 162"/>
                <a:gd name="T11" fmla="*/ 81 h 162"/>
                <a:gd name="T12" fmla="*/ 9 w 162"/>
                <a:gd name="T13" fmla="*/ 117 h 162"/>
                <a:gd name="T14" fmla="*/ 27 w 162"/>
                <a:gd name="T15" fmla="*/ 135 h 162"/>
                <a:gd name="T16" fmla="*/ 45 w 162"/>
                <a:gd name="T17" fmla="*/ 153 h 162"/>
                <a:gd name="T18" fmla="*/ 81 w 162"/>
                <a:gd name="T19" fmla="*/ 162 h 162"/>
                <a:gd name="T20" fmla="*/ 117 w 162"/>
                <a:gd name="T21" fmla="*/ 153 h 162"/>
                <a:gd name="T22" fmla="*/ 135 w 162"/>
                <a:gd name="T23" fmla="*/ 135 h 162"/>
                <a:gd name="T24" fmla="*/ 153 w 162"/>
                <a:gd name="T25" fmla="*/ 117 h 162"/>
                <a:gd name="T26" fmla="*/ 162 w 162"/>
                <a:gd name="T27" fmla="*/ 81 h 162"/>
                <a:gd name="T28" fmla="*/ 153 w 162"/>
                <a:gd name="T29" fmla="*/ 45 h 162"/>
                <a:gd name="T30" fmla="*/ 135 w 162"/>
                <a:gd name="T31" fmla="*/ 27 h 162"/>
                <a:gd name="T32" fmla="*/ 117 w 162"/>
                <a:gd name="T33" fmla="*/ 9 h 162"/>
                <a:gd name="T34" fmla="*/ 81 w 162"/>
                <a:gd name="T35" fmla="*/ 0 h 162"/>
                <a:gd name="T36" fmla="*/ 81 w 162"/>
                <a:gd name="T37" fmla="*/ 81 h 1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62"/>
                <a:gd name="T59" fmla="*/ 162 w 162"/>
                <a:gd name="T60" fmla="*/ 162 h 1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62">
                  <a:moveTo>
                    <a:pt x="81" y="81"/>
                  </a:moveTo>
                  <a:lnTo>
                    <a:pt x="81" y="0"/>
                  </a:lnTo>
                  <a:lnTo>
                    <a:pt x="45" y="9"/>
                  </a:lnTo>
                  <a:lnTo>
                    <a:pt x="27" y="27"/>
                  </a:lnTo>
                  <a:lnTo>
                    <a:pt x="9" y="45"/>
                  </a:lnTo>
                  <a:lnTo>
                    <a:pt x="0" y="81"/>
                  </a:lnTo>
                  <a:lnTo>
                    <a:pt x="9" y="117"/>
                  </a:lnTo>
                  <a:lnTo>
                    <a:pt x="27" y="135"/>
                  </a:lnTo>
                  <a:lnTo>
                    <a:pt x="45" y="153"/>
                  </a:lnTo>
                  <a:lnTo>
                    <a:pt x="81" y="162"/>
                  </a:lnTo>
                  <a:lnTo>
                    <a:pt x="117" y="153"/>
                  </a:lnTo>
                  <a:lnTo>
                    <a:pt x="135" y="135"/>
                  </a:lnTo>
                  <a:lnTo>
                    <a:pt x="153" y="117"/>
                  </a:lnTo>
                  <a:lnTo>
                    <a:pt x="162" y="81"/>
                  </a:lnTo>
                  <a:lnTo>
                    <a:pt x="153" y="45"/>
                  </a:lnTo>
                  <a:lnTo>
                    <a:pt x="135" y="27"/>
                  </a:lnTo>
                  <a:lnTo>
                    <a:pt x="117" y="9"/>
                  </a:lnTo>
                  <a:lnTo>
                    <a:pt x="81" y="0"/>
                  </a:lnTo>
                  <a:lnTo>
                    <a:pt x="81" y="81"/>
                  </a:lnTo>
                  <a:close/>
                </a:path>
              </a:pathLst>
            </a:custGeom>
            <a:solidFill>
              <a:srgbClr val="FFFFFF"/>
            </a:solidFill>
            <a:ln w="0">
              <a:solidFill>
                <a:srgbClr val="FFFFFF"/>
              </a:solidFill>
              <a:prstDash val="solid"/>
              <a:round/>
              <a:headEnd/>
              <a:tailEnd/>
            </a:ln>
          </p:spPr>
          <p:txBody>
            <a:bodyPr/>
            <a:lstStyle/>
            <a:p>
              <a:endParaRPr lang="en-US"/>
            </a:p>
          </p:txBody>
        </p:sp>
        <p:sp>
          <p:nvSpPr>
            <p:cNvPr id="120905" name="Rectangle 72"/>
            <p:cNvSpPr>
              <a:spLocks noChangeArrowheads="1"/>
            </p:cNvSpPr>
            <p:nvPr/>
          </p:nvSpPr>
          <p:spPr bwMode="auto">
            <a:xfrm>
              <a:off x="2390" y="3191"/>
              <a:ext cx="306" cy="243"/>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06" name="Rectangle 73"/>
            <p:cNvSpPr>
              <a:spLocks noChangeArrowheads="1"/>
            </p:cNvSpPr>
            <p:nvPr/>
          </p:nvSpPr>
          <p:spPr bwMode="auto">
            <a:xfrm>
              <a:off x="2444" y="3263"/>
              <a:ext cx="54"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V</a:t>
              </a:r>
              <a:endParaRPr lang="en-US" sz="2400">
                <a:solidFill>
                  <a:srgbClr val="000000"/>
                </a:solidFill>
                <a:latin typeface="Constantia" pitchFamily="18" charset="0"/>
              </a:endParaRPr>
            </a:p>
          </p:txBody>
        </p:sp>
        <p:sp>
          <p:nvSpPr>
            <p:cNvPr id="120907" name="Rectangle 74"/>
            <p:cNvSpPr>
              <a:spLocks noChangeArrowheads="1"/>
            </p:cNvSpPr>
            <p:nvPr/>
          </p:nvSpPr>
          <p:spPr bwMode="auto">
            <a:xfrm>
              <a:off x="2498" y="3263"/>
              <a:ext cx="151"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ideo</a:t>
              </a:r>
              <a:endParaRPr lang="en-US" sz="2400">
                <a:solidFill>
                  <a:srgbClr val="000000"/>
                </a:solidFill>
                <a:latin typeface="Constantia" pitchFamily="18" charset="0"/>
              </a:endParaRPr>
            </a:p>
          </p:txBody>
        </p:sp>
        <p:sp>
          <p:nvSpPr>
            <p:cNvPr id="120908" name="Rectangle 75"/>
            <p:cNvSpPr>
              <a:spLocks noChangeArrowheads="1"/>
            </p:cNvSpPr>
            <p:nvPr/>
          </p:nvSpPr>
          <p:spPr bwMode="auto">
            <a:xfrm>
              <a:off x="2507" y="3839"/>
              <a:ext cx="378" cy="24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09" name="Rectangle 76"/>
            <p:cNvSpPr>
              <a:spLocks noChangeArrowheads="1"/>
            </p:cNvSpPr>
            <p:nvPr/>
          </p:nvSpPr>
          <p:spPr bwMode="auto">
            <a:xfrm>
              <a:off x="2534" y="3911"/>
              <a:ext cx="54"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K</a:t>
              </a:r>
              <a:endParaRPr lang="en-US" sz="2400">
                <a:solidFill>
                  <a:srgbClr val="000000"/>
                </a:solidFill>
                <a:latin typeface="Constantia" pitchFamily="18" charset="0"/>
              </a:endParaRPr>
            </a:p>
          </p:txBody>
        </p:sp>
        <p:sp>
          <p:nvSpPr>
            <p:cNvPr id="120910" name="Rectangle 77"/>
            <p:cNvSpPr>
              <a:spLocks noChangeArrowheads="1"/>
            </p:cNvSpPr>
            <p:nvPr/>
          </p:nvSpPr>
          <p:spPr bwMode="auto">
            <a:xfrm>
              <a:off x="2597" y="3911"/>
              <a:ext cx="44" cy="97"/>
            </a:xfrm>
            <a:prstGeom prst="rect">
              <a:avLst/>
            </a:prstGeom>
            <a:noFill/>
            <a:ln w="9525">
              <a:noFill/>
              <a:miter lim="800000"/>
              <a:headEnd/>
              <a:tailEnd/>
            </a:ln>
          </p:spPr>
          <p:txBody>
            <a:bodyPr wrap="none" lIns="0" tIns="0" rIns="0" bIns="0">
              <a:spAutoFit/>
            </a:bodyPr>
            <a:lstStyle/>
            <a:p>
              <a:r>
                <a:rPr lang="en-US" sz="1000">
                  <a:latin typeface="Nimbus Roman No9 L"/>
                </a:rPr>
                <a:t>e</a:t>
              </a:r>
              <a:endParaRPr lang="en-US" sz="2400">
                <a:latin typeface="Constantia" pitchFamily="18" charset="0"/>
              </a:endParaRPr>
            </a:p>
          </p:txBody>
        </p:sp>
        <p:sp>
          <p:nvSpPr>
            <p:cNvPr id="120911" name="Rectangle 78"/>
            <p:cNvSpPr>
              <a:spLocks noChangeArrowheads="1"/>
            </p:cNvSpPr>
            <p:nvPr/>
          </p:nvSpPr>
          <p:spPr bwMode="auto">
            <a:xfrm>
              <a:off x="2624" y="3911"/>
              <a:ext cx="245"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yboard</a:t>
              </a:r>
              <a:endParaRPr lang="en-US" sz="2400">
                <a:solidFill>
                  <a:srgbClr val="000000"/>
                </a:solidFill>
                <a:latin typeface="Constantia" pitchFamily="18" charset="0"/>
              </a:endParaRPr>
            </a:p>
          </p:txBody>
        </p:sp>
        <p:sp>
          <p:nvSpPr>
            <p:cNvPr id="120912" name="Rectangle 79"/>
            <p:cNvSpPr>
              <a:spLocks noChangeArrowheads="1"/>
            </p:cNvSpPr>
            <p:nvPr/>
          </p:nvSpPr>
          <p:spPr bwMode="auto">
            <a:xfrm>
              <a:off x="3038" y="3839"/>
              <a:ext cx="307" cy="244"/>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13" name="Rectangle 80"/>
            <p:cNvSpPr>
              <a:spLocks noChangeArrowheads="1"/>
            </p:cNvSpPr>
            <p:nvPr/>
          </p:nvSpPr>
          <p:spPr bwMode="auto">
            <a:xfrm>
              <a:off x="3092" y="3911"/>
              <a:ext cx="219"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Game</a:t>
              </a:r>
              <a:endParaRPr lang="en-US" sz="2400">
                <a:solidFill>
                  <a:srgbClr val="000000"/>
                </a:solidFill>
                <a:latin typeface="Constantia" pitchFamily="18" charset="0"/>
              </a:endParaRPr>
            </a:p>
          </p:txBody>
        </p:sp>
        <p:sp>
          <p:nvSpPr>
            <p:cNvPr id="120914" name="Rectangle 81"/>
            <p:cNvSpPr>
              <a:spLocks noChangeArrowheads="1"/>
            </p:cNvSpPr>
            <p:nvPr/>
          </p:nvSpPr>
          <p:spPr bwMode="auto">
            <a:xfrm>
              <a:off x="3264" y="3110"/>
              <a:ext cx="324" cy="243"/>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915" name="Rectangle 82"/>
            <p:cNvSpPr>
              <a:spLocks noChangeArrowheads="1"/>
            </p:cNvSpPr>
            <p:nvPr/>
          </p:nvSpPr>
          <p:spPr bwMode="auto">
            <a:xfrm>
              <a:off x="3264" y="3110"/>
              <a:ext cx="324" cy="243"/>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16" name="Rectangle 83"/>
            <p:cNvSpPr>
              <a:spLocks noChangeArrowheads="1"/>
            </p:cNvSpPr>
            <p:nvPr/>
          </p:nvSpPr>
          <p:spPr bwMode="auto">
            <a:xfrm>
              <a:off x="3363" y="3209"/>
              <a:ext cx="143" cy="97"/>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disk</a:t>
              </a:r>
              <a:endParaRPr lang="en-US" sz="2400">
                <a:solidFill>
                  <a:srgbClr val="000000"/>
                </a:solidFill>
                <a:latin typeface="Constantia" pitchFamily="18" charset="0"/>
              </a:endParaRPr>
            </a:p>
          </p:txBody>
        </p:sp>
        <p:sp>
          <p:nvSpPr>
            <p:cNvPr id="120917" name="Rectangle 84"/>
            <p:cNvSpPr>
              <a:spLocks noChangeArrowheads="1"/>
            </p:cNvSpPr>
            <p:nvPr/>
          </p:nvSpPr>
          <p:spPr bwMode="auto">
            <a:xfrm>
              <a:off x="3363" y="3128"/>
              <a:ext cx="134"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IDE</a:t>
              </a:r>
              <a:endParaRPr lang="en-US" sz="2400">
                <a:solidFill>
                  <a:srgbClr val="000000"/>
                </a:solidFill>
                <a:latin typeface="Constantia" pitchFamily="18" charset="0"/>
              </a:endParaRPr>
            </a:p>
          </p:txBody>
        </p:sp>
        <p:sp>
          <p:nvSpPr>
            <p:cNvPr id="120918" name="Rectangle 85"/>
            <p:cNvSpPr>
              <a:spLocks noChangeArrowheads="1"/>
            </p:cNvSpPr>
            <p:nvPr/>
          </p:nvSpPr>
          <p:spPr bwMode="auto">
            <a:xfrm>
              <a:off x="1732" y="3065"/>
              <a:ext cx="228"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SCSI b</a:t>
              </a:r>
              <a:endParaRPr lang="en-US" sz="2400">
                <a:latin typeface="Constantia" pitchFamily="18" charset="0"/>
              </a:endParaRPr>
            </a:p>
          </p:txBody>
        </p:sp>
        <p:sp>
          <p:nvSpPr>
            <p:cNvPr id="120919" name="Rectangle 86"/>
            <p:cNvSpPr>
              <a:spLocks noChangeArrowheads="1"/>
            </p:cNvSpPr>
            <p:nvPr/>
          </p:nvSpPr>
          <p:spPr bwMode="auto">
            <a:xfrm>
              <a:off x="1956" y="3065"/>
              <a:ext cx="71"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Nimbus Roman No9 L"/>
                </a:rPr>
                <a:t>us</a:t>
              </a:r>
              <a:endParaRPr lang="en-US" sz="2400">
                <a:latin typeface="Constantia" pitchFamily="18" charset="0"/>
              </a:endParaRPr>
            </a:p>
          </p:txBody>
        </p:sp>
        <p:sp>
          <p:nvSpPr>
            <p:cNvPr id="120920" name="Rectangle 87"/>
            <p:cNvSpPr>
              <a:spLocks noChangeArrowheads="1"/>
            </p:cNvSpPr>
            <p:nvPr/>
          </p:nvSpPr>
          <p:spPr bwMode="auto">
            <a:xfrm>
              <a:off x="3183" y="2623"/>
              <a:ext cx="486" cy="32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921" name="Rectangle 88"/>
            <p:cNvSpPr>
              <a:spLocks noChangeArrowheads="1"/>
            </p:cNvSpPr>
            <p:nvPr/>
          </p:nvSpPr>
          <p:spPr bwMode="auto">
            <a:xfrm>
              <a:off x="3183" y="2623"/>
              <a:ext cx="486" cy="32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22" name="Rectangle 89"/>
            <p:cNvSpPr>
              <a:spLocks noChangeArrowheads="1"/>
            </p:cNvSpPr>
            <p:nvPr/>
          </p:nvSpPr>
          <p:spPr bwMode="auto">
            <a:xfrm>
              <a:off x="3363" y="2677"/>
              <a:ext cx="157"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ISA</a:t>
              </a:r>
              <a:endParaRPr lang="en-US" sz="1200">
                <a:solidFill>
                  <a:srgbClr val="000000"/>
                </a:solidFill>
                <a:latin typeface="Constantia" pitchFamily="18" charset="0"/>
              </a:endParaRPr>
            </a:p>
          </p:txBody>
        </p:sp>
        <p:sp>
          <p:nvSpPr>
            <p:cNvPr id="120923" name="Line 92"/>
            <p:cNvSpPr>
              <a:spLocks noChangeShapeType="1"/>
            </p:cNvSpPr>
            <p:nvPr/>
          </p:nvSpPr>
          <p:spPr bwMode="auto">
            <a:xfrm flipV="1">
              <a:off x="2291" y="2461"/>
              <a:ext cx="1" cy="162"/>
            </a:xfrm>
            <a:prstGeom prst="line">
              <a:avLst/>
            </a:prstGeom>
            <a:noFill/>
            <a:ln w="14288">
              <a:solidFill>
                <a:srgbClr val="000000"/>
              </a:solidFill>
              <a:round/>
              <a:headEnd/>
              <a:tailEnd/>
            </a:ln>
          </p:spPr>
          <p:txBody>
            <a:bodyPr/>
            <a:lstStyle/>
            <a:p>
              <a:endParaRPr lang="en-US"/>
            </a:p>
          </p:txBody>
        </p:sp>
        <p:sp>
          <p:nvSpPr>
            <p:cNvPr id="120924" name="Rectangle 93"/>
            <p:cNvSpPr>
              <a:spLocks noChangeArrowheads="1"/>
            </p:cNvSpPr>
            <p:nvPr/>
          </p:nvSpPr>
          <p:spPr bwMode="auto">
            <a:xfrm>
              <a:off x="2047" y="2623"/>
              <a:ext cx="487" cy="32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120925" name="Rectangle 94"/>
            <p:cNvSpPr>
              <a:spLocks noChangeArrowheads="1"/>
            </p:cNvSpPr>
            <p:nvPr/>
          </p:nvSpPr>
          <p:spPr bwMode="auto">
            <a:xfrm>
              <a:off x="2047" y="2623"/>
              <a:ext cx="487" cy="325"/>
            </a:xfrm>
            <a:prstGeom prst="rect">
              <a:avLst/>
            </a:prstGeom>
            <a:noFill/>
            <a:ln w="14288">
              <a:solidFill>
                <a:srgbClr val="C00000"/>
              </a:solidFill>
              <a:miter lim="800000"/>
              <a:headEnd/>
              <a:tailEnd/>
            </a:ln>
          </p:spPr>
          <p:txBody>
            <a:bodyPr/>
            <a:lstStyle/>
            <a:p>
              <a:endParaRPr lang="en-US">
                <a:latin typeface="Constantia" pitchFamily="18" charset="0"/>
              </a:endParaRPr>
            </a:p>
          </p:txBody>
        </p:sp>
        <p:sp>
          <p:nvSpPr>
            <p:cNvPr id="120926" name="Rectangle 95"/>
            <p:cNvSpPr>
              <a:spLocks noChangeArrowheads="1"/>
            </p:cNvSpPr>
            <p:nvPr/>
          </p:nvSpPr>
          <p:spPr bwMode="auto">
            <a:xfrm>
              <a:off x="2135" y="2677"/>
              <a:ext cx="366"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Ethernet</a:t>
              </a:r>
              <a:endParaRPr lang="en-US" sz="1200">
                <a:solidFill>
                  <a:srgbClr val="000000"/>
                </a:solidFill>
                <a:latin typeface="Constantia" pitchFamily="18" charset="0"/>
              </a:endParaRPr>
            </a:p>
          </p:txBody>
        </p:sp>
        <p:sp>
          <p:nvSpPr>
            <p:cNvPr id="120927" name="Rectangle 96"/>
            <p:cNvSpPr>
              <a:spLocks noChangeArrowheads="1"/>
            </p:cNvSpPr>
            <p:nvPr/>
          </p:nvSpPr>
          <p:spPr bwMode="auto">
            <a:xfrm>
              <a:off x="2146" y="2767"/>
              <a:ext cx="377" cy="116"/>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Interface</a:t>
              </a:r>
              <a:endParaRPr lang="en-US" sz="1200">
                <a:solidFill>
                  <a:srgbClr val="000000"/>
                </a:solidFill>
                <a:latin typeface="Constantia" pitchFamily="18" charset="0"/>
              </a:endParaRPr>
            </a:p>
          </p:txBody>
        </p:sp>
        <p:sp>
          <p:nvSpPr>
            <p:cNvPr id="120928" name="Oval 98"/>
            <p:cNvSpPr>
              <a:spLocks noChangeArrowheads="1"/>
            </p:cNvSpPr>
            <p:nvPr/>
          </p:nvSpPr>
          <p:spPr bwMode="auto">
            <a:xfrm>
              <a:off x="2836" y="3504"/>
              <a:ext cx="196" cy="178"/>
            </a:xfrm>
            <a:prstGeom prst="ellipse">
              <a:avLst/>
            </a:prstGeom>
            <a:solidFill>
              <a:schemeClr val="bg1"/>
            </a:solidFill>
            <a:ln w="19050">
              <a:solidFill>
                <a:schemeClr val="tx1"/>
              </a:solidFill>
              <a:round/>
              <a:headEnd/>
              <a:tailEnd/>
            </a:ln>
          </p:spPr>
          <p:txBody>
            <a:bodyPr wrap="none" anchor="ctr"/>
            <a:lstStyle/>
            <a:p>
              <a:endParaRPr lang="en-US">
                <a:latin typeface="Constantia" pitchFamily="18" charset="0"/>
              </a:endParaRPr>
            </a:p>
          </p:txBody>
        </p:sp>
      </p:grpSp>
      <p:sp>
        <p:nvSpPr>
          <p:cNvPr id="120835" name="Text Box 99"/>
          <p:cNvSpPr txBox="1">
            <a:spLocks noChangeArrowheads="1"/>
          </p:cNvSpPr>
          <p:nvPr/>
        </p:nvSpPr>
        <p:spPr bwMode="auto">
          <a:xfrm>
            <a:off x="5895975" y="3122613"/>
            <a:ext cx="2044700" cy="641350"/>
          </a:xfrm>
          <a:prstGeom prst="rect">
            <a:avLst/>
          </a:prstGeom>
          <a:solidFill>
            <a:srgbClr val="DDDDDD"/>
          </a:solidFill>
          <a:ln w="12700">
            <a:noFill/>
            <a:miter lim="800000"/>
            <a:headEnd/>
            <a:tailEnd/>
          </a:ln>
        </p:spPr>
        <p:txBody>
          <a:bodyPr wrap="none">
            <a:spAutoFit/>
          </a:bodyPr>
          <a:lstStyle/>
          <a:p>
            <a:r>
              <a:rPr lang="en-US">
                <a:latin typeface="Comic Sans MS" pitchFamily="66" charset="0"/>
              </a:rPr>
              <a:t>Expansion bus on </a:t>
            </a:r>
          </a:p>
          <a:p>
            <a:r>
              <a:rPr lang="en-US">
                <a:latin typeface="Comic Sans MS" pitchFamily="66" charset="0"/>
              </a:rPr>
              <a:t>the motherboard</a:t>
            </a:r>
          </a:p>
        </p:txBody>
      </p:sp>
      <p:sp>
        <p:nvSpPr>
          <p:cNvPr id="120836" name="Text Box 102"/>
          <p:cNvSpPr txBox="1">
            <a:spLocks noChangeArrowheads="1"/>
          </p:cNvSpPr>
          <p:nvPr/>
        </p:nvSpPr>
        <p:spPr bwMode="auto">
          <a:xfrm>
            <a:off x="5729288" y="1454150"/>
            <a:ext cx="2981325" cy="915988"/>
          </a:xfrm>
          <a:prstGeom prst="rect">
            <a:avLst/>
          </a:prstGeom>
          <a:solidFill>
            <a:srgbClr val="DDDDDD"/>
          </a:solidFill>
          <a:ln w="12700">
            <a:noFill/>
            <a:miter lim="800000"/>
            <a:headEnd/>
            <a:tailEnd/>
          </a:ln>
        </p:spPr>
        <p:txBody>
          <a:bodyPr wrap="none">
            <a:spAutoFit/>
          </a:bodyPr>
          <a:lstStyle/>
          <a:p>
            <a:pPr algn="ctr"/>
            <a:r>
              <a:rPr lang="en-US">
                <a:latin typeface="Comic Sans MS" pitchFamily="66" charset="0"/>
              </a:rPr>
              <a:t>Bridge circuit translates</a:t>
            </a:r>
          </a:p>
          <a:p>
            <a:pPr algn="ctr"/>
            <a:r>
              <a:rPr lang="en-US">
                <a:latin typeface="Comic Sans MS" pitchFamily="66" charset="0"/>
              </a:rPr>
              <a:t>signals and protocols from</a:t>
            </a:r>
          </a:p>
          <a:p>
            <a:pPr algn="ctr"/>
            <a:r>
              <a:rPr lang="en-US">
                <a:latin typeface="Comic Sans MS" pitchFamily="66" charset="0"/>
              </a:rPr>
              <a:t>processor bus to PCI bus.</a:t>
            </a:r>
          </a:p>
        </p:txBody>
      </p:sp>
      <p:sp>
        <p:nvSpPr>
          <p:cNvPr id="120837" name="Freeform 104"/>
          <p:cNvSpPr>
            <a:spLocks/>
          </p:cNvSpPr>
          <p:nvPr/>
        </p:nvSpPr>
        <p:spPr bwMode="auto">
          <a:xfrm>
            <a:off x="3340100" y="2139950"/>
            <a:ext cx="2374900" cy="600075"/>
          </a:xfrm>
          <a:custGeom>
            <a:avLst/>
            <a:gdLst>
              <a:gd name="T0" fmla="*/ 1496 w 1496"/>
              <a:gd name="T1" fmla="*/ 0 h 378"/>
              <a:gd name="T2" fmla="*/ 681 w 1496"/>
              <a:gd name="T3" fmla="*/ 245 h 378"/>
              <a:gd name="T4" fmla="*/ 0 w 1496"/>
              <a:gd name="T5" fmla="*/ 378 h 378"/>
              <a:gd name="T6" fmla="*/ 0 60000 65536"/>
              <a:gd name="T7" fmla="*/ 0 60000 65536"/>
              <a:gd name="T8" fmla="*/ 0 60000 65536"/>
              <a:gd name="T9" fmla="*/ 0 w 1496"/>
              <a:gd name="T10" fmla="*/ 0 h 378"/>
              <a:gd name="T11" fmla="*/ 1496 w 1496"/>
              <a:gd name="T12" fmla="*/ 378 h 378"/>
            </a:gdLst>
            <a:ahLst/>
            <a:cxnLst>
              <a:cxn ang="T6">
                <a:pos x="T0" y="T1"/>
              </a:cxn>
              <a:cxn ang="T7">
                <a:pos x="T2" y="T3"/>
              </a:cxn>
              <a:cxn ang="T8">
                <a:pos x="T4" y="T5"/>
              </a:cxn>
            </a:cxnLst>
            <a:rect l="T9" t="T10" r="T11" b="T12"/>
            <a:pathLst>
              <a:path w="1496" h="378">
                <a:moveTo>
                  <a:pt x="1496" y="0"/>
                </a:moveTo>
                <a:cubicBezTo>
                  <a:pt x="1213" y="91"/>
                  <a:pt x="930" y="182"/>
                  <a:pt x="681" y="245"/>
                </a:cubicBezTo>
                <a:cubicBezTo>
                  <a:pt x="432" y="308"/>
                  <a:pt x="116" y="356"/>
                  <a:pt x="0" y="378"/>
                </a:cubicBezTo>
              </a:path>
            </a:pathLst>
          </a:custGeom>
          <a:noFill/>
          <a:ln w="19050" cap="flat" cmpd="sng">
            <a:solidFill>
              <a:srgbClr val="CC3300"/>
            </a:solidFill>
            <a:prstDash val="solid"/>
            <a:round/>
            <a:headEnd/>
            <a:tailEnd type="triangle" w="sm" len="med"/>
          </a:ln>
        </p:spPr>
        <p:txBody>
          <a:bodyPr wrap="none" anchor="ctr"/>
          <a:lstStyle/>
          <a:p>
            <a:endParaRPr lang="en-US"/>
          </a:p>
        </p:txBody>
      </p:sp>
      <p:sp>
        <p:nvSpPr>
          <p:cNvPr id="120838" name="Freeform 105"/>
          <p:cNvSpPr>
            <a:spLocks/>
          </p:cNvSpPr>
          <p:nvPr/>
        </p:nvSpPr>
        <p:spPr bwMode="auto">
          <a:xfrm>
            <a:off x="5126038" y="3252788"/>
            <a:ext cx="765175" cy="111125"/>
          </a:xfrm>
          <a:custGeom>
            <a:avLst/>
            <a:gdLst>
              <a:gd name="T0" fmla="*/ 482 w 482"/>
              <a:gd name="T1" fmla="*/ 10 h 70"/>
              <a:gd name="T2" fmla="*/ 252 w 482"/>
              <a:gd name="T3" fmla="*/ 10 h 70"/>
              <a:gd name="T4" fmla="*/ 0 w 482"/>
              <a:gd name="T5" fmla="*/ 70 h 70"/>
              <a:gd name="T6" fmla="*/ 0 60000 65536"/>
              <a:gd name="T7" fmla="*/ 0 60000 65536"/>
              <a:gd name="T8" fmla="*/ 0 60000 65536"/>
              <a:gd name="T9" fmla="*/ 0 w 482"/>
              <a:gd name="T10" fmla="*/ 0 h 70"/>
              <a:gd name="T11" fmla="*/ 482 w 482"/>
              <a:gd name="T12" fmla="*/ 70 h 70"/>
            </a:gdLst>
            <a:ahLst/>
            <a:cxnLst>
              <a:cxn ang="T6">
                <a:pos x="T0" y="T1"/>
              </a:cxn>
              <a:cxn ang="T7">
                <a:pos x="T2" y="T3"/>
              </a:cxn>
              <a:cxn ang="T8">
                <a:pos x="T4" y="T5"/>
              </a:cxn>
            </a:cxnLst>
            <a:rect l="T9" t="T10" r="T11" b="T12"/>
            <a:pathLst>
              <a:path w="482" h="70">
                <a:moveTo>
                  <a:pt x="482" y="10"/>
                </a:moveTo>
                <a:cubicBezTo>
                  <a:pt x="407" y="5"/>
                  <a:pt x="332" y="0"/>
                  <a:pt x="252" y="10"/>
                </a:cubicBezTo>
                <a:cubicBezTo>
                  <a:pt x="172" y="20"/>
                  <a:pt x="86" y="45"/>
                  <a:pt x="0" y="70"/>
                </a:cubicBezTo>
              </a:path>
            </a:pathLst>
          </a:custGeom>
          <a:noFill/>
          <a:ln w="19050" cap="flat" cmpd="sng">
            <a:solidFill>
              <a:srgbClr val="CC3300"/>
            </a:solidFill>
            <a:prstDash val="solid"/>
            <a:round/>
            <a:headEnd/>
            <a:tailEnd type="triangle" w="sm" len="med"/>
          </a:ln>
        </p:spPr>
        <p:txBody>
          <a:bodyPr wrap="none" anchor="ctr"/>
          <a:lstStyle/>
          <a:p>
            <a:endParaRPr lang="en-US"/>
          </a:p>
        </p:txBody>
      </p:sp>
      <p:sp>
        <p:nvSpPr>
          <p:cNvPr id="120839" name="Rectangle 96"/>
          <p:cNvSpPr>
            <a:spLocks noChangeArrowheads="1"/>
          </p:cNvSpPr>
          <p:nvPr/>
        </p:nvSpPr>
        <p:spPr bwMode="auto">
          <a:xfrm>
            <a:off x="4610100" y="3886200"/>
            <a:ext cx="598488" cy="184150"/>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a:rPr>
              <a:t>Interface</a:t>
            </a:r>
            <a:endParaRPr lang="en-US" sz="1200">
              <a:solidFill>
                <a:srgbClr val="000000"/>
              </a:solidFill>
              <a:latin typeface="Constantia"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457200" y="609600"/>
            <a:ext cx="8229600" cy="685800"/>
          </a:xfrm>
        </p:spPr>
        <p:txBody>
          <a:bodyPr/>
          <a:lstStyle/>
          <a:p>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PCI  Bus (</a:t>
            </a:r>
            <a:r>
              <a:rPr lang="en-US" sz="3200" i="1" dirty="0" smtClean="0"/>
              <a:t>Peripheral Component </a:t>
            </a:r>
            <a:r>
              <a:rPr lang="en-US" sz="3200" i="1" dirty="0" smtClean="0"/>
              <a:t>Interconnect)</a:t>
            </a:r>
            <a:endParaRPr lang="en-US" sz="4000" b="1" dirty="0" smtClean="0"/>
          </a:p>
        </p:txBody>
      </p:sp>
      <p:sp>
        <p:nvSpPr>
          <p:cNvPr id="75779" name="Rectangle 3"/>
          <p:cNvSpPr>
            <a:spLocks noGrp="1" noChangeArrowheads="1"/>
          </p:cNvSpPr>
          <p:nvPr>
            <p:ph type="body" idx="1"/>
          </p:nvPr>
        </p:nvSpPr>
        <p:spPr>
          <a:xfrm>
            <a:off x="304800" y="1447800"/>
            <a:ext cx="8382000" cy="5181600"/>
          </a:xfrm>
        </p:spPr>
        <p:txBody>
          <a:bodyPr>
            <a:noAutofit/>
          </a:bodyPr>
          <a:lstStyle/>
          <a:p>
            <a:pPr marL="274320" indent="-274320" fontAlgn="auto">
              <a:spcAft>
                <a:spcPts val="0"/>
              </a:spcAft>
              <a:buClr>
                <a:schemeClr val="accent3"/>
              </a:buClr>
              <a:buFont typeface="Wingdings 2"/>
              <a:buChar char=""/>
              <a:defRPr/>
            </a:pPr>
            <a:r>
              <a:rPr lang="en-US" sz="1900" dirty="0" smtClean="0"/>
              <a:t>Introduced </a:t>
            </a:r>
            <a:r>
              <a:rPr lang="en-US" sz="1900" dirty="0"/>
              <a:t>in 1992</a:t>
            </a:r>
          </a:p>
          <a:p>
            <a:pPr marL="274320" indent="-274320" fontAlgn="auto">
              <a:spcAft>
                <a:spcPts val="0"/>
              </a:spcAft>
              <a:buClr>
                <a:schemeClr val="accent3"/>
              </a:buClr>
              <a:buFont typeface="Wingdings 2"/>
              <a:buChar char=""/>
              <a:defRPr/>
            </a:pPr>
            <a:r>
              <a:rPr lang="en-US" sz="1900" dirty="0"/>
              <a:t>Low-cost bus</a:t>
            </a:r>
          </a:p>
          <a:p>
            <a:pPr marL="274320" indent="-274320" fontAlgn="auto">
              <a:spcAft>
                <a:spcPts val="0"/>
              </a:spcAft>
              <a:buClr>
                <a:schemeClr val="accent3"/>
              </a:buClr>
              <a:buFont typeface="Wingdings 2"/>
              <a:buChar char=""/>
              <a:defRPr/>
            </a:pPr>
            <a:r>
              <a:rPr lang="en-US" sz="1900" dirty="0"/>
              <a:t>Processor </a:t>
            </a:r>
            <a:r>
              <a:rPr lang="en-US" sz="1900" dirty="0" smtClean="0"/>
              <a:t>independent, Plug-and-play </a:t>
            </a:r>
            <a:r>
              <a:rPr lang="en-US" sz="1900" dirty="0" smtClean="0"/>
              <a:t>capability</a:t>
            </a:r>
          </a:p>
          <a:p>
            <a:pPr marL="274320" indent="-274320" fontAlgn="auto">
              <a:spcAft>
                <a:spcPts val="0"/>
              </a:spcAft>
              <a:buClr>
                <a:schemeClr val="accent3"/>
              </a:buClr>
              <a:buFont typeface="Wingdings 2"/>
              <a:buChar char=""/>
              <a:defRPr/>
            </a:pPr>
            <a:r>
              <a:rPr lang="en-US" sz="1900" dirty="0" smtClean="0"/>
              <a:t>In today’s computers, most memory transfers involve a burst of data rather than just one word. The PCI is designed primarily to support this mode of operation.</a:t>
            </a:r>
          </a:p>
          <a:p>
            <a:pPr marL="274320" indent="-274320" fontAlgn="auto">
              <a:spcAft>
                <a:spcPts val="0"/>
              </a:spcAft>
              <a:buClr>
                <a:schemeClr val="accent3"/>
              </a:buClr>
              <a:buFont typeface="Wingdings 2"/>
              <a:buChar char=""/>
              <a:defRPr/>
            </a:pPr>
            <a:r>
              <a:rPr lang="en-US" sz="1900" dirty="0" smtClean="0"/>
              <a:t>The bus supports three independent address spaces: memory, I/O, and configuration.</a:t>
            </a:r>
          </a:p>
          <a:p>
            <a:pPr marL="274320" indent="-274320" fontAlgn="auto">
              <a:spcAft>
                <a:spcPts val="0"/>
              </a:spcAft>
              <a:buClr>
                <a:schemeClr val="accent3"/>
              </a:buClr>
              <a:buFont typeface="Wingdings 2"/>
              <a:buChar char=""/>
              <a:defRPr/>
            </a:pPr>
            <a:r>
              <a:rPr lang="en-US" sz="1900" dirty="0" smtClean="0"/>
              <a:t>we assumed that the master maintains the address information on the bus until data transfer is completed. But, the address is needed only long enough for the slave to be selected. Thus, the address is needed on the bus for one clock cycle only, freeing the address lines to be used for sending data in subsequent clock cycles. The result is a significant cost reduction.</a:t>
            </a:r>
          </a:p>
          <a:p>
            <a:pPr marL="274320" indent="-274320" fontAlgn="auto">
              <a:spcAft>
                <a:spcPts val="0"/>
              </a:spcAft>
              <a:buClr>
                <a:schemeClr val="accent3"/>
              </a:buClr>
              <a:buFont typeface="Wingdings 2"/>
              <a:buChar char=""/>
              <a:defRPr/>
            </a:pPr>
            <a:r>
              <a:rPr lang="en-US" sz="1900" dirty="0" smtClean="0"/>
              <a:t>A master is called an initiator in PCI terminology. The addressed device that responds to read and write commands is called a target.</a:t>
            </a:r>
            <a:endParaRPr lang="en-US" sz="19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p:cNvSpPr>
          <p:nvPr/>
        </p:nvSpPr>
        <p:spPr bwMode="auto">
          <a:xfrm>
            <a:off x="838200" y="758825"/>
            <a:ext cx="4470400" cy="307975"/>
          </a:xfrm>
          <a:prstGeom prst="rect">
            <a:avLst/>
          </a:prstGeom>
          <a:noFill/>
          <a:ln w="9525">
            <a:noFill/>
            <a:miter lim="800000"/>
            <a:headEnd/>
            <a:tailEnd/>
          </a:ln>
        </p:spPr>
        <p:txBody>
          <a:bodyPr wrap="none" lIns="0" tIns="0" rIns="0" bIns="0">
            <a:spAutoFit/>
          </a:bodyPr>
          <a:lstStyle/>
          <a:p>
            <a:r>
              <a:rPr lang="en-US" sz="2000" b="1" u="sng">
                <a:solidFill>
                  <a:srgbClr val="000000"/>
                </a:solidFill>
                <a:latin typeface="Computer Modern"/>
              </a:rPr>
              <a:t>Data transfer signals on the PCI bus.</a:t>
            </a:r>
            <a:endParaRPr lang="en-US" sz="2000" b="1" u="sng">
              <a:latin typeface="Constantia" pitchFamily="18" charset="0"/>
            </a:endParaRPr>
          </a:p>
        </p:txBody>
      </p:sp>
      <p:sp>
        <p:nvSpPr>
          <p:cNvPr id="122882" name="Rectangle 3"/>
          <p:cNvSpPr>
            <a:spLocks noChangeArrowheads="1"/>
          </p:cNvSpPr>
          <p:nvPr/>
        </p:nvSpPr>
        <p:spPr bwMode="auto">
          <a:xfrm>
            <a:off x="914400" y="1198563"/>
            <a:ext cx="7010400" cy="3175"/>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22883" name="Rectangle 4"/>
          <p:cNvSpPr>
            <a:spLocks noChangeArrowheads="1"/>
          </p:cNvSpPr>
          <p:nvPr/>
        </p:nvSpPr>
        <p:spPr bwMode="auto">
          <a:xfrm>
            <a:off x="1046163" y="1406525"/>
            <a:ext cx="508000"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Computer Modern"/>
              </a:rPr>
              <a:t>Name</a:t>
            </a:r>
            <a:endParaRPr lang="en-US" sz="1600" b="1">
              <a:latin typeface="Constantia" pitchFamily="18" charset="0"/>
            </a:endParaRPr>
          </a:p>
        </p:txBody>
      </p:sp>
      <p:sp>
        <p:nvSpPr>
          <p:cNvPr id="122884" name="Rectangle 5"/>
          <p:cNvSpPr>
            <a:spLocks noChangeArrowheads="1"/>
          </p:cNvSpPr>
          <p:nvPr/>
        </p:nvSpPr>
        <p:spPr bwMode="auto">
          <a:xfrm>
            <a:off x="3030538" y="1406525"/>
            <a:ext cx="123825"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Computer Modern"/>
              </a:rPr>
              <a:t>F</a:t>
            </a:r>
            <a:endParaRPr lang="en-US" sz="1600" b="1">
              <a:latin typeface="Constantia" pitchFamily="18" charset="0"/>
            </a:endParaRPr>
          </a:p>
        </p:txBody>
      </p:sp>
      <p:sp>
        <p:nvSpPr>
          <p:cNvPr id="122885" name="Rectangle 6"/>
          <p:cNvSpPr>
            <a:spLocks noChangeArrowheads="1"/>
          </p:cNvSpPr>
          <p:nvPr/>
        </p:nvSpPr>
        <p:spPr bwMode="auto">
          <a:xfrm>
            <a:off x="3162300" y="1406525"/>
            <a:ext cx="655638"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Computer Modern"/>
              </a:rPr>
              <a:t>unction</a:t>
            </a:r>
            <a:endParaRPr lang="en-US" sz="1600" b="1">
              <a:latin typeface="Constantia" pitchFamily="18" charset="0"/>
            </a:endParaRPr>
          </a:p>
        </p:txBody>
      </p:sp>
      <p:sp>
        <p:nvSpPr>
          <p:cNvPr id="122886" name="Rectangle 7"/>
          <p:cNvSpPr>
            <a:spLocks noChangeArrowheads="1"/>
          </p:cNvSpPr>
          <p:nvPr/>
        </p:nvSpPr>
        <p:spPr bwMode="auto">
          <a:xfrm>
            <a:off x="914400" y="1970088"/>
            <a:ext cx="7010400" cy="3175"/>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
        <p:nvSpPr>
          <p:cNvPr id="122887" name="Rectangle 8"/>
          <p:cNvSpPr>
            <a:spLocks noChangeArrowheads="1"/>
          </p:cNvSpPr>
          <p:nvPr/>
        </p:nvSpPr>
        <p:spPr bwMode="auto">
          <a:xfrm>
            <a:off x="1046163" y="2124075"/>
            <a:ext cx="3556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CLK</a:t>
            </a:r>
            <a:endParaRPr lang="en-US">
              <a:latin typeface="Constantia" pitchFamily="18" charset="0"/>
            </a:endParaRPr>
          </a:p>
        </p:txBody>
      </p:sp>
      <p:sp>
        <p:nvSpPr>
          <p:cNvPr id="122888" name="Rectangle 9"/>
          <p:cNvSpPr>
            <a:spLocks noChangeArrowheads="1"/>
          </p:cNvSpPr>
          <p:nvPr/>
        </p:nvSpPr>
        <p:spPr bwMode="auto">
          <a:xfrm>
            <a:off x="3030538" y="2124075"/>
            <a:ext cx="1285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a:latin typeface="Constantia" pitchFamily="18" charset="0"/>
            </a:endParaRPr>
          </a:p>
        </p:txBody>
      </p:sp>
      <p:sp>
        <p:nvSpPr>
          <p:cNvPr id="122889" name="Rectangle 10"/>
          <p:cNvSpPr>
            <a:spLocks noChangeArrowheads="1"/>
          </p:cNvSpPr>
          <p:nvPr/>
        </p:nvSpPr>
        <p:spPr bwMode="auto">
          <a:xfrm>
            <a:off x="3273425" y="2124075"/>
            <a:ext cx="6032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33-MHz</a:t>
            </a:r>
            <a:endParaRPr lang="en-US">
              <a:latin typeface="Constantia" pitchFamily="18" charset="0"/>
            </a:endParaRPr>
          </a:p>
        </p:txBody>
      </p:sp>
      <p:sp>
        <p:nvSpPr>
          <p:cNvPr id="122890" name="Rectangle 11"/>
          <p:cNvSpPr>
            <a:spLocks noChangeArrowheads="1"/>
          </p:cNvSpPr>
          <p:nvPr/>
        </p:nvSpPr>
        <p:spPr bwMode="auto">
          <a:xfrm>
            <a:off x="4087813" y="2124075"/>
            <a:ext cx="1476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or</a:t>
            </a:r>
            <a:endParaRPr lang="en-US">
              <a:latin typeface="Constantia" pitchFamily="18" charset="0"/>
            </a:endParaRPr>
          </a:p>
        </p:txBody>
      </p:sp>
      <p:sp>
        <p:nvSpPr>
          <p:cNvPr id="122891" name="Rectangle 12"/>
          <p:cNvSpPr>
            <a:spLocks noChangeArrowheads="1"/>
          </p:cNvSpPr>
          <p:nvPr/>
        </p:nvSpPr>
        <p:spPr bwMode="auto">
          <a:xfrm>
            <a:off x="4354513" y="2124075"/>
            <a:ext cx="6032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66-MHz</a:t>
            </a:r>
            <a:endParaRPr lang="en-US">
              <a:latin typeface="Constantia" pitchFamily="18" charset="0"/>
            </a:endParaRPr>
          </a:p>
        </p:txBody>
      </p:sp>
      <p:sp>
        <p:nvSpPr>
          <p:cNvPr id="122892" name="Rectangle 13"/>
          <p:cNvSpPr>
            <a:spLocks noChangeArrowheads="1"/>
          </p:cNvSpPr>
          <p:nvPr/>
        </p:nvSpPr>
        <p:spPr bwMode="auto">
          <a:xfrm>
            <a:off x="5191125" y="2124075"/>
            <a:ext cx="430213"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clock.</a:t>
            </a:r>
            <a:endParaRPr lang="en-US">
              <a:latin typeface="Constantia" pitchFamily="18" charset="0"/>
            </a:endParaRPr>
          </a:p>
        </p:txBody>
      </p:sp>
      <p:sp>
        <p:nvSpPr>
          <p:cNvPr id="122893" name="Rectangle 16"/>
          <p:cNvSpPr>
            <a:spLocks noChangeArrowheads="1"/>
          </p:cNvSpPr>
          <p:nvPr/>
        </p:nvSpPr>
        <p:spPr bwMode="auto">
          <a:xfrm>
            <a:off x="1046163" y="2532063"/>
            <a:ext cx="7016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FRAME#</a:t>
            </a:r>
            <a:endParaRPr lang="en-US">
              <a:latin typeface="Constantia" pitchFamily="18" charset="0"/>
            </a:endParaRPr>
          </a:p>
        </p:txBody>
      </p:sp>
      <p:sp>
        <p:nvSpPr>
          <p:cNvPr id="122894" name="Rectangle 17"/>
          <p:cNvSpPr>
            <a:spLocks noChangeArrowheads="1"/>
          </p:cNvSpPr>
          <p:nvPr/>
        </p:nvSpPr>
        <p:spPr bwMode="auto">
          <a:xfrm>
            <a:off x="3030538" y="2532063"/>
            <a:ext cx="315912"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Sent</a:t>
            </a:r>
            <a:endParaRPr lang="en-US">
              <a:latin typeface="Constantia" pitchFamily="18" charset="0"/>
            </a:endParaRPr>
          </a:p>
        </p:txBody>
      </p:sp>
      <p:sp>
        <p:nvSpPr>
          <p:cNvPr id="122895" name="Rectangle 19"/>
          <p:cNvSpPr>
            <a:spLocks noChangeArrowheads="1"/>
          </p:cNvSpPr>
          <p:nvPr/>
        </p:nvSpPr>
        <p:spPr bwMode="auto">
          <a:xfrm>
            <a:off x="3514725" y="2532063"/>
            <a:ext cx="889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a:latin typeface="Constantia" pitchFamily="18" charset="0"/>
            </a:endParaRPr>
          </a:p>
        </p:txBody>
      </p:sp>
      <p:sp>
        <p:nvSpPr>
          <p:cNvPr id="122896" name="Rectangle 20"/>
          <p:cNvSpPr>
            <a:spLocks noChangeArrowheads="1"/>
          </p:cNvSpPr>
          <p:nvPr/>
        </p:nvSpPr>
        <p:spPr bwMode="auto">
          <a:xfrm>
            <a:off x="3625850" y="2532063"/>
            <a:ext cx="889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a:latin typeface="Constantia" pitchFamily="18" charset="0"/>
            </a:endParaRPr>
          </a:p>
        </p:txBody>
      </p:sp>
      <p:sp>
        <p:nvSpPr>
          <p:cNvPr id="122897" name="Rectangle 21"/>
          <p:cNvSpPr>
            <a:spLocks noChangeArrowheads="1"/>
          </p:cNvSpPr>
          <p:nvPr/>
        </p:nvSpPr>
        <p:spPr bwMode="auto">
          <a:xfrm>
            <a:off x="3824288" y="2532063"/>
            <a:ext cx="2174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a:latin typeface="Constantia" pitchFamily="18" charset="0"/>
            </a:endParaRPr>
          </a:p>
        </p:txBody>
      </p:sp>
      <p:sp>
        <p:nvSpPr>
          <p:cNvPr id="122898" name="Rectangle 22"/>
          <p:cNvSpPr>
            <a:spLocks noChangeArrowheads="1"/>
          </p:cNvSpPr>
          <p:nvPr/>
        </p:nvSpPr>
        <p:spPr bwMode="auto">
          <a:xfrm>
            <a:off x="4198938" y="2532063"/>
            <a:ext cx="5619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initiator</a:t>
            </a:r>
            <a:endParaRPr lang="en-US">
              <a:latin typeface="Constantia" pitchFamily="18" charset="0"/>
            </a:endParaRPr>
          </a:p>
        </p:txBody>
      </p:sp>
      <p:sp>
        <p:nvSpPr>
          <p:cNvPr id="122899" name="Rectangle 23"/>
          <p:cNvSpPr>
            <a:spLocks noChangeArrowheads="1"/>
          </p:cNvSpPr>
          <p:nvPr/>
        </p:nvSpPr>
        <p:spPr bwMode="auto">
          <a:xfrm>
            <a:off x="4976813" y="2532063"/>
            <a:ext cx="138112"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a:latin typeface="Constantia" pitchFamily="18" charset="0"/>
            </a:endParaRPr>
          </a:p>
        </p:txBody>
      </p:sp>
      <p:sp>
        <p:nvSpPr>
          <p:cNvPr id="122900" name="Rectangle 24"/>
          <p:cNvSpPr>
            <a:spLocks noChangeArrowheads="1"/>
          </p:cNvSpPr>
          <p:nvPr/>
        </p:nvSpPr>
        <p:spPr bwMode="auto">
          <a:xfrm>
            <a:off x="5241925" y="2532063"/>
            <a:ext cx="563563"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indicate</a:t>
            </a:r>
            <a:endParaRPr lang="en-US">
              <a:latin typeface="Constantia" pitchFamily="18" charset="0"/>
            </a:endParaRPr>
          </a:p>
        </p:txBody>
      </p:sp>
      <p:sp>
        <p:nvSpPr>
          <p:cNvPr id="122901" name="Rectangle 25"/>
          <p:cNvSpPr>
            <a:spLocks noChangeArrowheads="1"/>
          </p:cNvSpPr>
          <p:nvPr/>
        </p:nvSpPr>
        <p:spPr bwMode="auto">
          <a:xfrm>
            <a:off x="6021388" y="2532063"/>
            <a:ext cx="2159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a:latin typeface="Constantia" pitchFamily="18" charset="0"/>
            </a:endParaRPr>
          </a:p>
        </p:txBody>
      </p:sp>
      <p:sp>
        <p:nvSpPr>
          <p:cNvPr id="122902" name="Rectangle 26"/>
          <p:cNvSpPr>
            <a:spLocks noChangeArrowheads="1"/>
          </p:cNvSpPr>
          <p:nvPr/>
        </p:nvSpPr>
        <p:spPr bwMode="auto">
          <a:xfrm>
            <a:off x="6397625" y="2532063"/>
            <a:ext cx="59213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duration</a:t>
            </a:r>
            <a:endParaRPr lang="en-US">
              <a:latin typeface="Constantia" pitchFamily="18" charset="0"/>
            </a:endParaRPr>
          </a:p>
        </p:txBody>
      </p:sp>
      <p:sp>
        <p:nvSpPr>
          <p:cNvPr id="122903" name="Rectangle 27"/>
          <p:cNvSpPr>
            <a:spLocks noChangeArrowheads="1"/>
          </p:cNvSpPr>
          <p:nvPr/>
        </p:nvSpPr>
        <p:spPr bwMode="auto">
          <a:xfrm>
            <a:off x="7219950" y="2532063"/>
            <a:ext cx="14763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of</a:t>
            </a:r>
            <a:endParaRPr lang="en-US">
              <a:latin typeface="Constantia" pitchFamily="18" charset="0"/>
            </a:endParaRPr>
          </a:p>
        </p:txBody>
      </p:sp>
      <p:sp>
        <p:nvSpPr>
          <p:cNvPr id="122904" name="Rectangle 28"/>
          <p:cNvSpPr>
            <a:spLocks noChangeArrowheads="1"/>
          </p:cNvSpPr>
          <p:nvPr/>
        </p:nvSpPr>
        <p:spPr bwMode="auto">
          <a:xfrm>
            <a:off x="7461250" y="2532063"/>
            <a:ext cx="793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a:latin typeface="Constantia" pitchFamily="18" charset="0"/>
            </a:endParaRPr>
          </a:p>
        </p:txBody>
      </p:sp>
      <p:sp>
        <p:nvSpPr>
          <p:cNvPr id="122905" name="Rectangle 29"/>
          <p:cNvSpPr>
            <a:spLocks noChangeArrowheads="1"/>
          </p:cNvSpPr>
          <p:nvPr/>
        </p:nvSpPr>
        <p:spPr bwMode="auto">
          <a:xfrm>
            <a:off x="3030538" y="2838450"/>
            <a:ext cx="825500" cy="21431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transaction.</a:t>
            </a:r>
            <a:endParaRPr lang="en-US">
              <a:latin typeface="Constantia" pitchFamily="18" charset="0"/>
            </a:endParaRPr>
          </a:p>
        </p:txBody>
      </p:sp>
      <p:sp>
        <p:nvSpPr>
          <p:cNvPr id="122906" name="Rectangle 30"/>
          <p:cNvSpPr>
            <a:spLocks noChangeArrowheads="1"/>
          </p:cNvSpPr>
          <p:nvPr/>
        </p:nvSpPr>
        <p:spPr bwMode="auto">
          <a:xfrm>
            <a:off x="1046163" y="3249613"/>
            <a:ext cx="257175"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AD</a:t>
            </a:r>
            <a:endParaRPr lang="en-US">
              <a:latin typeface="Constantia" pitchFamily="18" charset="0"/>
            </a:endParaRPr>
          </a:p>
        </p:txBody>
      </p:sp>
      <p:sp>
        <p:nvSpPr>
          <p:cNvPr id="122907" name="Rectangle 31"/>
          <p:cNvSpPr>
            <a:spLocks noChangeArrowheads="1"/>
          </p:cNvSpPr>
          <p:nvPr/>
        </p:nvSpPr>
        <p:spPr bwMode="auto">
          <a:xfrm>
            <a:off x="3030538" y="3249613"/>
            <a:ext cx="179387"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32</a:t>
            </a:r>
            <a:endParaRPr lang="en-US">
              <a:latin typeface="Constantia" pitchFamily="18" charset="0"/>
            </a:endParaRPr>
          </a:p>
        </p:txBody>
      </p:sp>
      <p:sp>
        <p:nvSpPr>
          <p:cNvPr id="122908" name="Rectangle 32"/>
          <p:cNvSpPr>
            <a:spLocks noChangeArrowheads="1"/>
          </p:cNvSpPr>
          <p:nvPr/>
        </p:nvSpPr>
        <p:spPr bwMode="auto">
          <a:xfrm>
            <a:off x="3362325" y="3249613"/>
            <a:ext cx="881063"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address/data</a:t>
            </a:r>
            <a:endParaRPr lang="en-US">
              <a:latin typeface="Constantia" pitchFamily="18" charset="0"/>
            </a:endParaRPr>
          </a:p>
        </p:txBody>
      </p:sp>
      <p:sp>
        <p:nvSpPr>
          <p:cNvPr id="122909" name="Rectangle 33"/>
          <p:cNvSpPr>
            <a:spLocks noChangeArrowheads="1"/>
          </p:cNvSpPr>
          <p:nvPr/>
        </p:nvSpPr>
        <p:spPr bwMode="auto">
          <a:xfrm>
            <a:off x="4554538" y="3249613"/>
            <a:ext cx="379412"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lines,</a:t>
            </a:r>
            <a:endParaRPr lang="en-US">
              <a:latin typeface="Constantia" pitchFamily="18" charset="0"/>
            </a:endParaRPr>
          </a:p>
        </p:txBody>
      </p:sp>
      <p:sp>
        <p:nvSpPr>
          <p:cNvPr id="122910" name="Rectangle 34"/>
          <p:cNvSpPr>
            <a:spLocks noChangeArrowheads="1"/>
          </p:cNvSpPr>
          <p:nvPr/>
        </p:nvSpPr>
        <p:spPr bwMode="auto">
          <a:xfrm>
            <a:off x="5126038" y="3249613"/>
            <a:ext cx="4349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which</a:t>
            </a:r>
            <a:endParaRPr lang="en-US">
              <a:latin typeface="Constantia" pitchFamily="18" charset="0"/>
            </a:endParaRPr>
          </a:p>
        </p:txBody>
      </p:sp>
      <p:sp>
        <p:nvSpPr>
          <p:cNvPr id="122911" name="Rectangle 36"/>
          <p:cNvSpPr>
            <a:spLocks noChangeArrowheads="1"/>
          </p:cNvSpPr>
          <p:nvPr/>
        </p:nvSpPr>
        <p:spPr bwMode="auto">
          <a:xfrm>
            <a:off x="5786438" y="3249613"/>
            <a:ext cx="3063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may</a:t>
            </a:r>
            <a:endParaRPr lang="en-US">
              <a:latin typeface="Constantia" pitchFamily="18" charset="0"/>
            </a:endParaRPr>
          </a:p>
        </p:txBody>
      </p:sp>
      <p:sp>
        <p:nvSpPr>
          <p:cNvPr id="122912" name="Rectangle 38"/>
          <p:cNvSpPr>
            <a:spLocks noChangeArrowheads="1"/>
          </p:cNvSpPr>
          <p:nvPr/>
        </p:nvSpPr>
        <p:spPr bwMode="auto">
          <a:xfrm>
            <a:off x="6259513" y="3249613"/>
            <a:ext cx="88900"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a:t>
            </a:r>
            <a:endParaRPr lang="en-US">
              <a:latin typeface="Constantia" pitchFamily="18" charset="0"/>
            </a:endParaRPr>
          </a:p>
        </p:txBody>
      </p:sp>
      <p:sp>
        <p:nvSpPr>
          <p:cNvPr id="122913" name="Rectangle 39"/>
          <p:cNvSpPr>
            <a:spLocks noChangeArrowheads="1"/>
          </p:cNvSpPr>
          <p:nvPr/>
        </p:nvSpPr>
        <p:spPr bwMode="auto">
          <a:xfrm>
            <a:off x="6356350" y="3249613"/>
            <a:ext cx="79375"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e</a:t>
            </a:r>
            <a:endParaRPr lang="en-US">
              <a:latin typeface="Constantia" pitchFamily="18" charset="0"/>
            </a:endParaRPr>
          </a:p>
        </p:txBody>
      </p:sp>
      <p:sp>
        <p:nvSpPr>
          <p:cNvPr id="122914" name="Rectangle 40"/>
          <p:cNvSpPr>
            <a:spLocks noChangeArrowheads="1"/>
          </p:cNvSpPr>
          <p:nvPr/>
        </p:nvSpPr>
        <p:spPr bwMode="auto">
          <a:xfrm>
            <a:off x="6521450" y="3249613"/>
            <a:ext cx="722313"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optionally</a:t>
            </a:r>
            <a:endParaRPr lang="en-US">
              <a:latin typeface="Constantia" pitchFamily="18" charset="0"/>
            </a:endParaRPr>
          </a:p>
        </p:txBody>
      </p:sp>
      <p:sp>
        <p:nvSpPr>
          <p:cNvPr id="122915" name="Rectangle 41"/>
          <p:cNvSpPr>
            <a:spLocks noChangeArrowheads="1"/>
          </p:cNvSpPr>
          <p:nvPr/>
        </p:nvSpPr>
        <p:spPr bwMode="auto">
          <a:xfrm>
            <a:off x="3030538" y="3556000"/>
            <a:ext cx="673100" cy="21431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increased</a:t>
            </a:r>
            <a:endParaRPr lang="en-US">
              <a:latin typeface="Constantia" pitchFamily="18" charset="0"/>
            </a:endParaRPr>
          </a:p>
        </p:txBody>
      </p:sp>
      <p:sp>
        <p:nvSpPr>
          <p:cNvPr id="122916" name="Rectangle 42"/>
          <p:cNvSpPr>
            <a:spLocks noChangeArrowheads="1"/>
          </p:cNvSpPr>
          <p:nvPr/>
        </p:nvSpPr>
        <p:spPr bwMode="auto">
          <a:xfrm>
            <a:off x="3978275" y="3556000"/>
            <a:ext cx="136525" cy="21431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to</a:t>
            </a:r>
            <a:endParaRPr lang="en-US">
              <a:latin typeface="Constantia" pitchFamily="18" charset="0"/>
            </a:endParaRPr>
          </a:p>
        </p:txBody>
      </p:sp>
      <p:sp>
        <p:nvSpPr>
          <p:cNvPr id="122917" name="Rectangle 43"/>
          <p:cNvSpPr>
            <a:spLocks noChangeArrowheads="1"/>
          </p:cNvSpPr>
          <p:nvPr/>
        </p:nvSpPr>
        <p:spPr bwMode="auto">
          <a:xfrm>
            <a:off x="4243388" y="3556000"/>
            <a:ext cx="222250" cy="214313"/>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64.</a:t>
            </a:r>
            <a:endParaRPr lang="en-US">
              <a:latin typeface="Constantia" pitchFamily="18" charset="0"/>
            </a:endParaRPr>
          </a:p>
        </p:txBody>
      </p:sp>
      <p:sp>
        <p:nvSpPr>
          <p:cNvPr id="122918" name="Rectangle 44"/>
          <p:cNvSpPr>
            <a:spLocks noChangeArrowheads="1"/>
          </p:cNvSpPr>
          <p:nvPr/>
        </p:nvSpPr>
        <p:spPr bwMode="auto">
          <a:xfrm>
            <a:off x="1046163" y="3992563"/>
            <a:ext cx="4841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C/BE#</a:t>
            </a:r>
            <a:endParaRPr lang="en-US">
              <a:latin typeface="Constantia" pitchFamily="18" charset="0"/>
            </a:endParaRPr>
          </a:p>
        </p:txBody>
      </p:sp>
      <p:sp>
        <p:nvSpPr>
          <p:cNvPr id="122919" name="Rectangle 45"/>
          <p:cNvSpPr>
            <a:spLocks noChangeArrowheads="1"/>
          </p:cNvSpPr>
          <p:nvPr/>
        </p:nvSpPr>
        <p:spPr bwMode="auto">
          <a:xfrm>
            <a:off x="3030538" y="3992563"/>
            <a:ext cx="889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4</a:t>
            </a:r>
            <a:endParaRPr lang="en-US">
              <a:latin typeface="Constantia" pitchFamily="18" charset="0"/>
            </a:endParaRPr>
          </a:p>
        </p:txBody>
      </p:sp>
      <p:sp>
        <p:nvSpPr>
          <p:cNvPr id="122920" name="Rectangle 46"/>
          <p:cNvSpPr>
            <a:spLocks noChangeArrowheads="1"/>
          </p:cNvSpPr>
          <p:nvPr/>
        </p:nvSpPr>
        <p:spPr bwMode="auto">
          <a:xfrm>
            <a:off x="3206750" y="3992563"/>
            <a:ext cx="15811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command/byte-enable</a:t>
            </a:r>
            <a:endParaRPr lang="en-US">
              <a:latin typeface="Constantia" pitchFamily="18" charset="0"/>
            </a:endParaRPr>
          </a:p>
        </p:txBody>
      </p:sp>
      <p:sp>
        <p:nvSpPr>
          <p:cNvPr id="122921" name="Rectangle 48"/>
          <p:cNvSpPr>
            <a:spLocks noChangeArrowheads="1"/>
          </p:cNvSpPr>
          <p:nvPr/>
        </p:nvSpPr>
        <p:spPr bwMode="auto">
          <a:xfrm>
            <a:off x="5237163" y="3992563"/>
            <a:ext cx="3365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lines</a:t>
            </a:r>
            <a:endParaRPr lang="en-US">
              <a:latin typeface="Constantia" pitchFamily="18" charset="0"/>
            </a:endParaRPr>
          </a:p>
        </p:txBody>
      </p:sp>
      <p:sp>
        <p:nvSpPr>
          <p:cNvPr id="122922" name="Rectangle 49"/>
          <p:cNvSpPr>
            <a:spLocks noChangeArrowheads="1"/>
          </p:cNvSpPr>
          <p:nvPr/>
        </p:nvSpPr>
        <p:spPr bwMode="auto">
          <a:xfrm>
            <a:off x="5722938" y="3992563"/>
            <a:ext cx="1476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(8</a:t>
            </a:r>
            <a:endParaRPr lang="en-US">
              <a:latin typeface="Constantia" pitchFamily="18" charset="0"/>
            </a:endParaRPr>
          </a:p>
        </p:txBody>
      </p:sp>
      <p:sp>
        <p:nvSpPr>
          <p:cNvPr id="122923" name="Rectangle 50"/>
          <p:cNvSpPr>
            <a:spLocks noChangeArrowheads="1"/>
          </p:cNvSpPr>
          <p:nvPr/>
        </p:nvSpPr>
        <p:spPr bwMode="auto">
          <a:xfrm>
            <a:off x="5986463" y="3992563"/>
            <a:ext cx="2063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for</a:t>
            </a:r>
            <a:endParaRPr lang="en-US">
              <a:latin typeface="Constantia" pitchFamily="18" charset="0"/>
            </a:endParaRPr>
          </a:p>
        </p:txBody>
      </p:sp>
      <p:sp>
        <p:nvSpPr>
          <p:cNvPr id="122924" name="Rectangle 51"/>
          <p:cNvSpPr>
            <a:spLocks noChangeArrowheads="1"/>
          </p:cNvSpPr>
          <p:nvPr/>
        </p:nvSpPr>
        <p:spPr bwMode="auto">
          <a:xfrm>
            <a:off x="6338888" y="3992563"/>
            <a:ext cx="793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a:latin typeface="Constantia" pitchFamily="18" charset="0"/>
            </a:endParaRPr>
          </a:p>
        </p:txBody>
      </p:sp>
      <p:sp>
        <p:nvSpPr>
          <p:cNvPr id="122925" name="Rectangle 52"/>
          <p:cNvSpPr>
            <a:spLocks noChangeArrowheads="1"/>
          </p:cNvSpPr>
          <p:nvPr/>
        </p:nvSpPr>
        <p:spPr bwMode="auto">
          <a:xfrm>
            <a:off x="6516688" y="3992563"/>
            <a:ext cx="423862"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64-bit</a:t>
            </a:r>
            <a:endParaRPr lang="en-US">
              <a:latin typeface="Constantia" pitchFamily="18" charset="0"/>
            </a:endParaRPr>
          </a:p>
        </p:txBody>
      </p:sp>
      <p:sp>
        <p:nvSpPr>
          <p:cNvPr id="122926" name="Rectangle 53"/>
          <p:cNvSpPr>
            <a:spLocks noChangeArrowheads="1"/>
          </p:cNvSpPr>
          <p:nvPr/>
        </p:nvSpPr>
        <p:spPr bwMode="auto">
          <a:xfrm>
            <a:off x="7132638" y="3992563"/>
            <a:ext cx="3508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bus).</a:t>
            </a:r>
            <a:endParaRPr lang="en-US">
              <a:latin typeface="Constantia" pitchFamily="18" charset="0"/>
            </a:endParaRPr>
          </a:p>
        </p:txBody>
      </p:sp>
      <p:sp>
        <p:nvSpPr>
          <p:cNvPr id="122927" name="Rectangle 54"/>
          <p:cNvSpPr>
            <a:spLocks noChangeArrowheads="1"/>
          </p:cNvSpPr>
          <p:nvPr/>
        </p:nvSpPr>
        <p:spPr bwMode="auto">
          <a:xfrm>
            <a:off x="1046163" y="4402138"/>
            <a:ext cx="3063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IRD</a:t>
            </a:r>
            <a:endParaRPr lang="en-US">
              <a:latin typeface="Constantia" pitchFamily="18" charset="0"/>
            </a:endParaRPr>
          </a:p>
        </p:txBody>
      </p:sp>
      <p:sp>
        <p:nvSpPr>
          <p:cNvPr id="122928" name="Rectangle 55"/>
          <p:cNvSpPr>
            <a:spLocks noChangeArrowheads="1"/>
          </p:cNvSpPr>
          <p:nvPr/>
        </p:nvSpPr>
        <p:spPr bwMode="auto">
          <a:xfrm>
            <a:off x="1443038" y="4402138"/>
            <a:ext cx="2619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a:latin typeface="Constantia" pitchFamily="18" charset="0"/>
            </a:endParaRPr>
          </a:p>
        </p:txBody>
      </p:sp>
      <p:sp>
        <p:nvSpPr>
          <p:cNvPr id="122929" name="Rectangle 56"/>
          <p:cNvSpPr>
            <a:spLocks noChangeArrowheads="1"/>
          </p:cNvSpPr>
          <p:nvPr/>
        </p:nvSpPr>
        <p:spPr bwMode="auto">
          <a:xfrm>
            <a:off x="1928813" y="4402138"/>
            <a:ext cx="354012"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TRD</a:t>
            </a:r>
            <a:endParaRPr lang="en-US">
              <a:latin typeface="Constantia" pitchFamily="18" charset="0"/>
            </a:endParaRPr>
          </a:p>
        </p:txBody>
      </p:sp>
      <p:sp>
        <p:nvSpPr>
          <p:cNvPr id="122930" name="Rectangle 57"/>
          <p:cNvSpPr>
            <a:spLocks noChangeArrowheads="1"/>
          </p:cNvSpPr>
          <p:nvPr/>
        </p:nvSpPr>
        <p:spPr bwMode="auto">
          <a:xfrm>
            <a:off x="2413000" y="4402138"/>
            <a:ext cx="21748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Y#</a:t>
            </a:r>
            <a:endParaRPr lang="en-US">
              <a:latin typeface="Constantia" pitchFamily="18" charset="0"/>
            </a:endParaRPr>
          </a:p>
        </p:txBody>
      </p:sp>
      <p:sp>
        <p:nvSpPr>
          <p:cNvPr id="122931" name="Rectangle 58"/>
          <p:cNvSpPr>
            <a:spLocks noChangeArrowheads="1"/>
          </p:cNvSpPr>
          <p:nvPr/>
        </p:nvSpPr>
        <p:spPr bwMode="auto">
          <a:xfrm>
            <a:off x="3030538" y="4402138"/>
            <a:ext cx="10255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Initiator-ready</a:t>
            </a:r>
            <a:endParaRPr lang="en-US">
              <a:latin typeface="Constantia" pitchFamily="18" charset="0"/>
            </a:endParaRPr>
          </a:p>
        </p:txBody>
      </p:sp>
      <p:sp>
        <p:nvSpPr>
          <p:cNvPr id="122932" name="Rectangle 59"/>
          <p:cNvSpPr>
            <a:spLocks noChangeArrowheads="1"/>
          </p:cNvSpPr>
          <p:nvPr/>
        </p:nvSpPr>
        <p:spPr bwMode="auto">
          <a:xfrm>
            <a:off x="4392613" y="4402138"/>
            <a:ext cx="2571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a:latin typeface="Constantia" pitchFamily="18" charset="0"/>
            </a:endParaRPr>
          </a:p>
        </p:txBody>
      </p:sp>
      <p:sp>
        <p:nvSpPr>
          <p:cNvPr id="122933" name="Rectangle 61"/>
          <p:cNvSpPr>
            <a:spLocks noChangeArrowheads="1"/>
          </p:cNvSpPr>
          <p:nvPr/>
        </p:nvSpPr>
        <p:spPr bwMode="auto">
          <a:xfrm>
            <a:off x="4954588" y="4402138"/>
            <a:ext cx="9175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Target-ready</a:t>
            </a:r>
            <a:endParaRPr lang="en-US">
              <a:latin typeface="Constantia" pitchFamily="18" charset="0"/>
            </a:endParaRPr>
          </a:p>
        </p:txBody>
      </p:sp>
      <p:sp>
        <p:nvSpPr>
          <p:cNvPr id="122934" name="Rectangle 62"/>
          <p:cNvSpPr>
            <a:spLocks noChangeArrowheads="1"/>
          </p:cNvSpPr>
          <p:nvPr/>
        </p:nvSpPr>
        <p:spPr bwMode="auto">
          <a:xfrm>
            <a:off x="6040438" y="4402138"/>
            <a:ext cx="5397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signals.</a:t>
            </a:r>
            <a:endParaRPr lang="en-US">
              <a:latin typeface="Constantia" pitchFamily="18" charset="0"/>
            </a:endParaRPr>
          </a:p>
        </p:txBody>
      </p:sp>
      <p:sp>
        <p:nvSpPr>
          <p:cNvPr id="122935" name="Rectangle 63"/>
          <p:cNvSpPr>
            <a:spLocks noChangeArrowheads="1"/>
          </p:cNvSpPr>
          <p:nvPr/>
        </p:nvSpPr>
        <p:spPr bwMode="auto">
          <a:xfrm>
            <a:off x="1046163" y="4810125"/>
            <a:ext cx="7683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DEVSEL#</a:t>
            </a:r>
            <a:endParaRPr lang="en-US">
              <a:latin typeface="Constantia" pitchFamily="18" charset="0"/>
            </a:endParaRPr>
          </a:p>
        </p:txBody>
      </p:sp>
      <p:sp>
        <p:nvSpPr>
          <p:cNvPr id="122936" name="Rectangle 64"/>
          <p:cNvSpPr>
            <a:spLocks noChangeArrowheads="1"/>
          </p:cNvSpPr>
          <p:nvPr/>
        </p:nvSpPr>
        <p:spPr bwMode="auto">
          <a:xfrm>
            <a:off x="3030538" y="4810125"/>
            <a:ext cx="1285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a:latin typeface="Constantia" pitchFamily="18" charset="0"/>
            </a:endParaRPr>
          </a:p>
        </p:txBody>
      </p:sp>
      <p:sp>
        <p:nvSpPr>
          <p:cNvPr id="122937" name="Rectangle 65"/>
          <p:cNvSpPr>
            <a:spLocks noChangeArrowheads="1"/>
          </p:cNvSpPr>
          <p:nvPr/>
        </p:nvSpPr>
        <p:spPr bwMode="auto">
          <a:xfrm>
            <a:off x="3273425" y="4810125"/>
            <a:ext cx="62388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response</a:t>
            </a:r>
            <a:endParaRPr lang="en-US">
              <a:latin typeface="Constantia" pitchFamily="18" charset="0"/>
            </a:endParaRPr>
          </a:p>
        </p:txBody>
      </p:sp>
      <p:sp>
        <p:nvSpPr>
          <p:cNvPr id="122938" name="Rectangle 67"/>
          <p:cNvSpPr>
            <a:spLocks noChangeArrowheads="1"/>
          </p:cNvSpPr>
          <p:nvPr/>
        </p:nvSpPr>
        <p:spPr bwMode="auto">
          <a:xfrm>
            <a:off x="4130675" y="4810125"/>
            <a:ext cx="34448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from</a:t>
            </a:r>
            <a:endParaRPr lang="en-US">
              <a:latin typeface="Constantia" pitchFamily="18" charset="0"/>
            </a:endParaRPr>
          </a:p>
        </p:txBody>
      </p:sp>
      <p:sp>
        <p:nvSpPr>
          <p:cNvPr id="122939" name="Rectangle 68"/>
          <p:cNvSpPr>
            <a:spLocks noChangeArrowheads="1"/>
          </p:cNvSpPr>
          <p:nvPr/>
        </p:nvSpPr>
        <p:spPr bwMode="auto">
          <a:xfrm>
            <a:off x="4660900" y="4810125"/>
            <a:ext cx="21748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the</a:t>
            </a:r>
            <a:endParaRPr lang="en-US">
              <a:latin typeface="Constantia" pitchFamily="18" charset="0"/>
            </a:endParaRPr>
          </a:p>
        </p:txBody>
      </p:sp>
      <p:sp>
        <p:nvSpPr>
          <p:cNvPr id="122940" name="Rectangle 69"/>
          <p:cNvSpPr>
            <a:spLocks noChangeArrowheads="1"/>
          </p:cNvSpPr>
          <p:nvPr/>
        </p:nvSpPr>
        <p:spPr bwMode="auto">
          <a:xfrm>
            <a:off x="5035550" y="4810125"/>
            <a:ext cx="46513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device</a:t>
            </a:r>
            <a:endParaRPr lang="en-US">
              <a:latin typeface="Constantia" pitchFamily="18" charset="0"/>
            </a:endParaRPr>
          </a:p>
        </p:txBody>
      </p:sp>
      <p:sp>
        <p:nvSpPr>
          <p:cNvPr id="122941" name="Rectangle 70"/>
          <p:cNvSpPr>
            <a:spLocks noChangeArrowheads="1"/>
          </p:cNvSpPr>
          <p:nvPr/>
        </p:nvSpPr>
        <p:spPr bwMode="auto">
          <a:xfrm>
            <a:off x="5719763" y="4810125"/>
            <a:ext cx="7112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indicating</a:t>
            </a:r>
            <a:endParaRPr lang="en-US">
              <a:latin typeface="Constantia" pitchFamily="18" charset="0"/>
            </a:endParaRPr>
          </a:p>
        </p:txBody>
      </p:sp>
      <p:sp>
        <p:nvSpPr>
          <p:cNvPr id="122942" name="Rectangle 71"/>
          <p:cNvSpPr>
            <a:spLocks noChangeArrowheads="1"/>
          </p:cNvSpPr>
          <p:nvPr/>
        </p:nvSpPr>
        <p:spPr bwMode="auto">
          <a:xfrm>
            <a:off x="6686550" y="4810125"/>
            <a:ext cx="26670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that</a:t>
            </a:r>
            <a:endParaRPr lang="en-US">
              <a:latin typeface="Constantia" pitchFamily="18" charset="0"/>
            </a:endParaRPr>
          </a:p>
        </p:txBody>
      </p:sp>
      <p:sp>
        <p:nvSpPr>
          <p:cNvPr id="122943" name="Rectangle 72"/>
          <p:cNvSpPr>
            <a:spLocks noChangeArrowheads="1"/>
          </p:cNvSpPr>
          <p:nvPr/>
        </p:nvSpPr>
        <p:spPr bwMode="auto">
          <a:xfrm>
            <a:off x="7170738" y="4810125"/>
            <a:ext cx="968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it</a:t>
            </a:r>
            <a:endParaRPr lang="en-US">
              <a:latin typeface="Constantia" pitchFamily="18" charset="0"/>
            </a:endParaRPr>
          </a:p>
        </p:txBody>
      </p:sp>
      <p:sp>
        <p:nvSpPr>
          <p:cNvPr id="122944" name="Rectangle 73"/>
          <p:cNvSpPr>
            <a:spLocks noChangeArrowheads="1"/>
          </p:cNvSpPr>
          <p:nvPr/>
        </p:nvSpPr>
        <p:spPr bwMode="auto">
          <a:xfrm>
            <a:off x="7392988" y="4810125"/>
            <a:ext cx="2381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has</a:t>
            </a:r>
            <a:endParaRPr lang="en-US">
              <a:latin typeface="Constantia" pitchFamily="18" charset="0"/>
            </a:endParaRPr>
          </a:p>
        </p:txBody>
      </p:sp>
      <p:sp>
        <p:nvSpPr>
          <p:cNvPr id="122945" name="Rectangle 74"/>
          <p:cNvSpPr>
            <a:spLocks noChangeArrowheads="1"/>
          </p:cNvSpPr>
          <p:nvPr/>
        </p:nvSpPr>
        <p:spPr bwMode="auto">
          <a:xfrm>
            <a:off x="3030538" y="5119688"/>
            <a:ext cx="7810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recognized</a:t>
            </a:r>
            <a:endParaRPr lang="en-US">
              <a:latin typeface="Constantia" pitchFamily="18" charset="0"/>
            </a:endParaRPr>
          </a:p>
        </p:txBody>
      </p:sp>
      <p:sp>
        <p:nvSpPr>
          <p:cNvPr id="122946" name="Rectangle 75"/>
          <p:cNvSpPr>
            <a:spLocks noChangeArrowheads="1"/>
          </p:cNvSpPr>
          <p:nvPr/>
        </p:nvSpPr>
        <p:spPr bwMode="auto">
          <a:xfrm>
            <a:off x="4084638" y="5119688"/>
            <a:ext cx="1682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its</a:t>
            </a:r>
            <a:endParaRPr lang="en-US">
              <a:latin typeface="Constantia" pitchFamily="18" charset="0"/>
            </a:endParaRPr>
          </a:p>
        </p:txBody>
      </p:sp>
      <p:sp>
        <p:nvSpPr>
          <p:cNvPr id="122947" name="Rectangle 76"/>
          <p:cNvSpPr>
            <a:spLocks noChangeArrowheads="1"/>
          </p:cNvSpPr>
          <p:nvPr/>
        </p:nvSpPr>
        <p:spPr bwMode="auto">
          <a:xfrm>
            <a:off x="4392613" y="5119688"/>
            <a:ext cx="5349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address</a:t>
            </a:r>
            <a:endParaRPr lang="en-US">
              <a:latin typeface="Constantia" pitchFamily="18" charset="0"/>
            </a:endParaRPr>
          </a:p>
        </p:txBody>
      </p:sp>
      <p:sp>
        <p:nvSpPr>
          <p:cNvPr id="122948" name="Rectangle 77"/>
          <p:cNvSpPr>
            <a:spLocks noChangeArrowheads="1"/>
          </p:cNvSpPr>
          <p:nvPr/>
        </p:nvSpPr>
        <p:spPr bwMode="auto">
          <a:xfrm>
            <a:off x="5148263" y="5119688"/>
            <a:ext cx="2571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and</a:t>
            </a:r>
            <a:endParaRPr lang="en-US">
              <a:latin typeface="Constantia" pitchFamily="18" charset="0"/>
            </a:endParaRPr>
          </a:p>
        </p:txBody>
      </p:sp>
      <p:sp>
        <p:nvSpPr>
          <p:cNvPr id="122949" name="Rectangle 78"/>
          <p:cNvSpPr>
            <a:spLocks noChangeArrowheads="1"/>
          </p:cNvSpPr>
          <p:nvPr/>
        </p:nvSpPr>
        <p:spPr bwMode="auto">
          <a:xfrm>
            <a:off x="5588000" y="5119688"/>
            <a:ext cx="119063"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is</a:t>
            </a:r>
            <a:endParaRPr lang="en-US">
              <a:latin typeface="Constantia" pitchFamily="18" charset="0"/>
            </a:endParaRPr>
          </a:p>
        </p:txBody>
      </p:sp>
      <p:sp>
        <p:nvSpPr>
          <p:cNvPr id="122950" name="Rectangle 79"/>
          <p:cNvSpPr>
            <a:spLocks noChangeArrowheads="1"/>
          </p:cNvSpPr>
          <p:nvPr/>
        </p:nvSpPr>
        <p:spPr bwMode="auto">
          <a:xfrm>
            <a:off x="5862638" y="5119688"/>
            <a:ext cx="39528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ready</a:t>
            </a:r>
            <a:endParaRPr lang="en-US">
              <a:latin typeface="Constantia" pitchFamily="18" charset="0"/>
            </a:endParaRPr>
          </a:p>
        </p:txBody>
      </p:sp>
      <p:sp>
        <p:nvSpPr>
          <p:cNvPr id="122951" name="Rectangle 80"/>
          <p:cNvSpPr>
            <a:spLocks noChangeArrowheads="1"/>
          </p:cNvSpPr>
          <p:nvPr/>
        </p:nvSpPr>
        <p:spPr bwMode="auto">
          <a:xfrm>
            <a:off x="6500813" y="5119688"/>
            <a:ext cx="2063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for</a:t>
            </a:r>
            <a:endParaRPr lang="en-US">
              <a:latin typeface="Constantia" pitchFamily="18" charset="0"/>
            </a:endParaRPr>
          </a:p>
        </p:txBody>
      </p:sp>
      <p:sp>
        <p:nvSpPr>
          <p:cNvPr id="122952" name="Rectangle 81"/>
          <p:cNvSpPr>
            <a:spLocks noChangeArrowheads="1"/>
          </p:cNvSpPr>
          <p:nvPr/>
        </p:nvSpPr>
        <p:spPr bwMode="auto">
          <a:xfrm>
            <a:off x="6897688" y="5119688"/>
            <a:ext cx="793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a</a:t>
            </a:r>
            <a:endParaRPr lang="en-US">
              <a:latin typeface="Constantia" pitchFamily="18" charset="0"/>
            </a:endParaRPr>
          </a:p>
        </p:txBody>
      </p:sp>
      <p:sp>
        <p:nvSpPr>
          <p:cNvPr id="122953" name="Rectangle 82"/>
          <p:cNvSpPr>
            <a:spLocks noChangeArrowheads="1"/>
          </p:cNvSpPr>
          <p:nvPr/>
        </p:nvSpPr>
        <p:spPr bwMode="auto">
          <a:xfrm>
            <a:off x="7119938" y="5119688"/>
            <a:ext cx="296862"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data</a:t>
            </a:r>
            <a:endParaRPr lang="en-US">
              <a:latin typeface="Constantia" pitchFamily="18" charset="0"/>
            </a:endParaRPr>
          </a:p>
        </p:txBody>
      </p:sp>
      <p:sp>
        <p:nvSpPr>
          <p:cNvPr id="122954" name="Rectangle 83"/>
          <p:cNvSpPr>
            <a:spLocks noChangeArrowheads="1"/>
          </p:cNvSpPr>
          <p:nvPr/>
        </p:nvSpPr>
        <p:spPr bwMode="auto">
          <a:xfrm>
            <a:off x="3030538" y="5424488"/>
            <a:ext cx="542925"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transfer</a:t>
            </a:r>
            <a:endParaRPr lang="en-US">
              <a:latin typeface="Constantia" pitchFamily="18" charset="0"/>
            </a:endParaRPr>
          </a:p>
        </p:txBody>
      </p:sp>
      <p:sp>
        <p:nvSpPr>
          <p:cNvPr id="122955" name="Rectangle 84"/>
          <p:cNvSpPr>
            <a:spLocks noChangeArrowheads="1"/>
          </p:cNvSpPr>
          <p:nvPr/>
        </p:nvSpPr>
        <p:spPr bwMode="auto">
          <a:xfrm>
            <a:off x="3787775" y="5424488"/>
            <a:ext cx="825500" cy="211137"/>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transaction.</a:t>
            </a:r>
            <a:endParaRPr lang="en-US">
              <a:latin typeface="Constantia" pitchFamily="18" charset="0"/>
            </a:endParaRPr>
          </a:p>
        </p:txBody>
      </p:sp>
      <p:sp>
        <p:nvSpPr>
          <p:cNvPr id="122956" name="Rectangle 85"/>
          <p:cNvSpPr>
            <a:spLocks noChangeArrowheads="1"/>
          </p:cNvSpPr>
          <p:nvPr/>
        </p:nvSpPr>
        <p:spPr bwMode="auto">
          <a:xfrm>
            <a:off x="1046163" y="5834063"/>
            <a:ext cx="590550" cy="214312"/>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IDSEL#</a:t>
            </a:r>
            <a:endParaRPr lang="en-US">
              <a:latin typeface="Constantia" pitchFamily="18" charset="0"/>
            </a:endParaRPr>
          </a:p>
        </p:txBody>
      </p:sp>
      <p:sp>
        <p:nvSpPr>
          <p:cNvPr id="122957" name="Rectangle 86"/>
          <p:cNvSpPr>
            <a:spLocks noChangeArrowheads="1"/>
          </p:cNvSpPr>
          <p:nvPr/>
        </p:nvSpPr>
        <p:spPr bwMode="auto">
          <a:xfrm>
            <a:off x="3030538" y="5834063"/>
            <a:ext cx="908050" cy="214312"/>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Initialization</a:t>
            </a:r>
            <a:endParaRPr lang="en-US">
              <a:latin typeface="Constantia" pitchFamily="18" charset="0"/>
            </a:endParaRPr>
          </a:p>
        </p:txBody>
      </p:sp>
      <p:sp>
        <p:nvSpPr>
          <p:cNvPr id="122958" name="Rectangle 87"/>
          <p:cNvSpPr>
            <a:spLocks noChangeArrowheads="1"/>
          </p:cNvSpPr>
          <p:nvPr/>
        </p:nvSpPr>
        <p:spPr bwMode="auto">
          <a:xfrm>
            <a:off x="4330700" y="5834063"/>
            <a:ext cx="504825" cy="214312"/>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Device</a:t>
            </a:r>
            <a:endParaRPr lang="en-US">
              <a:latin typeface="Constantia" pitchFamily="18" charset="0"/>
            </a:endParaRPr>
          </a:p>
        </p:txBody>
      </p:sp>
      <p:sp>
        <p:nvSpPr>
          <p:cNvPr id="122959" name="Rectangle 88"/>
          <p:cNvSpPr>
            <a:spLocks noChangeArrowheads="1"/>
          </p:cNvSpPr>
          <p:nvPr/>
        </p:nvSpPr>
        <p:spPr bwMode="auto">
          <a:xfrm>
            <a:off x="5037138" y="5834063"/>
            <a:ext cx="477837" cy="214312"/>
          </a:xfrm>
          <a:prstGeom prst="rect">
            <a:avLst/>
          </a:prstGeom>
          <a:noFill/>
          <a:ln w="9525">
            <a:noFill/>
            <a:miter lim="800000"/>
            <a:headEnd/>
            <a:tailEnd/>
          </a:ln>
        </p:spPr>
        <p:txBody>
          <a:bodyPr wrap="none" lIns="0" tIns="0" rIns="0" bIns="0">
            <a:spAutoFit/>
          </a:bodyPr>
          <a:lstStyle/>
          <a:p>
            <a:r>
              <a:rPr lang="en-US" sz="1400">
                <a:solidFill>
                  <a:srgbClr val="000000"/>
                </a:solidFill>
                <a:latin typeface="Computer Modern"/>
              </a:rPr>
              <a:t>Select.</a:t>
            </a:r>
            <a:endParaRPr lang="en-US">
              <a:latin typeface="Constantia" pitchFamily="18" charset="0"/>
            </a:endParaRPr>
          </a:p>
        </p:txBody>
      </p:sp>
      <p:sp>
        <p:nvSpPr>
          <p:cNvPr id="122960" name="Rectangle 89"/>
          <p:cNvSpPr>
            <a:spLocks noChangeArrowheads="1"/>
          </p:cNvSpPr>
          <p:nvPr/>
        </p:nvSpPr>
        <p:spPr bwMode="auto">
          <a:xfrm>
            <a:off x="914400" y="6399213"/>
            <a:ext cx="7010400" cy="1587"/>
          </a:xfrm>
          <a:prstGeom prst="rect">
            <a:avLst/>
          </a:prstGeom>
          <a:solidFill>
            <a:srgbClr val="000000"/>
          </a:solidFill>
          <a:ln w="0">
            <a:solidFill>
              <a:srgbClr val="000000"/>
            </a:solidFill>
            <a:miter lim="800000"/>
            <a:headEnd/>
            <a:tailEnd/>
          </a:ln>
        </p:spPr>
        <p:txBody>
          <a:bodyPr/>
          <a:lstStyle/>
          <a:p>
            <a:endParaRPr lang="en-US">
              <a:latin typeface="Constantia"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p:spPr>
        <p:txBody>
          <a:bodyPr/>
          <a:lstStyle/>
          <a:p>
            <a:endParaRPr lang="en-US"/>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p:spPr>
        <p:txBody>
          <a:bodyPr/>
          <a:lstStyle/>
          <a:p>
            <a:endParaRPr lang="en-US"/>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p:spPr>
        <p:txBody>
          <a:bodyPr/>
          <a:lstStyle/>
          <a:p>
            <a:endParaRPr lang="en-US"/>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p:spPr>
        <p:txBody>
          <a:bodyPr/>
          <a:lstStyle/>
          <a:p>
            <a:endParaRPr lang="en-US"/>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p:spPr>
        <p:txBody>
          <a:bodyPr/>
          <a:lstStyle/>
          <a:p>
            <a:endParaRPr lang="en-US"/>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p:spPr>
        <p:txBody>
          <a:bodyPr/>
          <a:lstStyle/>
          <a:p>
            <a:endParaRPr lang="en-US"/>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p:spPr>
        <p:txBody>
          <a:bodyPr/>
          <a:lstStyle/>
          <a:p>
            <a:endParaRPr lang="en-US"/>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p:spPr>
        <p:txBody>
          <a:bodyPr/>
          <a:lstStyle/>
          <a:p>
            <a:endParaRPr lang="en-US"/>
          </a:p>
        </p:txBody>
      </p:sp>
      <p:sp>
        <p:nvSpPr>
          <p:cNvPr id="123913" name="Rectangle 18"/>
          <p:cNvSpPr>
            <a:spLocks noChangeArrowheads="1"/>
          </p:cNvSpPr>
          <p:nvPr/>
        </p:nvSpPr>
        <p:spPr bwMode="auto">
          <a:xfrm>
            <a:off x="2582863" y="288925"/>
            <a:ext cx="20161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1</a:t>
            </a:r>
            <a:endParaRPr lang="en-US">
              <a:latin typeface="Constantia" pitchFamily="18" charset="0"/>
            </a:endParaRPr>
          </a:p>
        </p:txBody>
      </p:sp>
      <p:sp>
        <p:nvSpPr>
          <p:cNvPr id="123914" name="Rectangle 19"/>
          <p:cNvSpPr>
            <a:spLocks noChangeArrowheads="1"/>
          </p:cNvSpPr>
          <p:nvPr/>
        </p:nvSpPr>
        <p:spPr bwMode="auto">
          <a:xfrm>
            <a:off x="3451225" y="288925"/>
            <a:ext cx="201613"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2</a:t>
            </a:r>
            <a:endParaRPr lang="en-US">
              <a:latin typeface="Constantia" pitchFamily="18" charset="0"/>
            </a:endParaRPr>
          </a:p>
        </p:txBody>
      </p:sp>
      <p:sp>
        <p:nvSpPr>
          <p:cNvPr id="123915" name="Rectangle 20"/>
          <p:cNvSpPr>
            <a:spLocks noChangeArrowheads="1"/>
          </p:cNvSpPr>
          <p:nvPr/>
        </p:nvSpPr>
        <p:spPr bwMode="auto">
          <a:xfrm>
            <a:off x="4319588" y="288925"/>
            <a:ext cx="20161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3</a:t>
            </a:r>
            <a:endParaRPr lang="en-US">
              <a:latin typeface="Constantia" pitchFamily="18" charset="0"/>
            </a:endParaRPr>
          </a:p>
        </p:txBody>
      </p:sp>
      <p:sp>
        <p:nvSpPr>
          <p:cNvPr id="123916" name="Rectangle 21"/>
          <p:cNvSpPr>
            <a:spLocks noChangeArrowheads="1"/>
          </p:cNvSpPr>
          <p:nvPr/>
        </p:nvSpPr>
        <p:spPr bwMode="auto">
          <a:xfrm>
            <a:off x="5208588" y="288925"/>
            <a:ext cx="20161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4</a:t>
            </a:r>
            <a:endParaRPr lang="en-US">
              <a:latin typeface="Constantia" pitchFamily="18" charset="0"/>
            </a:endParaRPr>
          </a:p>
        </p:txBody>
      </p:sp>
      <p:sp>
        <p:nvSpPr>
          <p:cNvPr id="123917" name="Rectangle 22"/>
          <p:cNvSpPr>
            <a:spLocks noChangeArrowheads="1"/>
          </p:cNvSpPr>
          <p:nvPr/>
        </p:nvSpPr>
        <p:spPr bwMode="auto">
          <a:xfrm>
            <a:off x="6075363" y="288925"/>
            <a:ext cx="20161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5</a:t>
            </a:r>
            <a:endParaRPr lang="en-US">
              <a:latin typeface="Constantia" pitchFamily="18" charset="0"/>
            </a:endParaRPr>
          </a:p>
        </p:txBody>
      </p:sp>
      <p:sp>
        <p:nvSpPr>
          <p:cNvPr id="123918" name="Rectangle 23"/>
          <p:cNvSpPr>
            <a:spLocks noChangeArrowheads="1"/>
          </p:cNvSpPr>
          <p:nvPr/>
        </p:nvSpPr>
        <p:spPr bwMode="auto">
          <a:xfrm>
            <a:off x="6943725" y="288925"/>
            <a:ext cx="201613"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6</a:t>
            </a:r>
            <a:endParaRPr lang="en-US">
              <a:latin typeface="Constantia" pitchFamily="18" charset="0"/>
            </a:endParaRPr>
          </a:p>
        </p:txBody>
      </p:sp>
      <p:sp>
        <p:nvSpPr>
          <p:cNvPr id="123919" name="Rectangle 24"/>
          <p:cNvSpPr>
            <a:spLocks noChangeArrowheads="1"/>
          </p:cNvSpPr>
          <p:nvPr/>
        </p:nvSpPr>
        <p:spPr bwMode="auto">
          <a:xfrm>
            <a:off x="7812088" y="288925"/>
            <a:ext cx="20161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7</a:t>
            </a:r>
            <a:endParaRPr lang="en-US">
              <a:latin typeface="Constantia" pitchFamily="18" charset="0"/>
            </a:endParaRPr>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p:spPr>
        <p:txBody>
          <a:bodyPr/>
          <a:lstStyle/>
          <a:p>
            <a:endParaRPr lang="en-US"/>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p:spPr>
        <p:txBody>
          <a:bodyPr/>
          <a:lstStyle/>
          <a:p>
            <a:endParaRPr lang="en-US"/>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p:spPr>
        <p:txBody>
          <a:bodyPr/>
          <a:lstStyle/>
          <a:p>
            <a:endParaRPr lang="en-US"/>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p:spPr>
        <p:txBody>
          <a:bodyPr/>
          <a:lstStyle/>
          <a:p>
            <a:endParaRPr lang="en-US"/>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p:spPr>
        <p:txBody>
          <a:bodyPr/>
          <a:lstStyle/>
          <a:p>
            <a:endParaRPr lang="en-US"/>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p:spPr>
        <p:txBody>
          <a:bodyPr/>
          <a:lstStyle/>
          <a:p>
            <a:endParaRPr lang="en-US"/>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p:spPr>
        <p:txBody>
          <a:bodyPr/>
          <a:lstStyle/>
          <a:p>
            <a:endParaRPr lang="en-US"/>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p:spPr>
        <p:txBody>
          <a:bodyPr/>
          <a:lstStyle/>
          <a:p>
            <a:endParaRPr lang="en-US"/>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p:spPr>
        <p:txBody>
          <a:bodyPr/>
          <a:lstStyle/>
          <a:p>
            <a:endParaRPr lang="en-US"/>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p:spPr>
        <p:txBody>
          <a:bodyPr/>
          <a:lstStyle/>
          <a:p>
            <a:endParaRPr lang="en-US"/>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p:spPr>
        <p:txBody>
          <a:bodyPr/>
          <a:lstStyle/>
          <a:p>
            <a:endParaRPr lang="en-US"/>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p:spPr>
        <p:txBody>
          <a:bodyPr/>
          <a:lstStyle/>
          <a:p>
            <a:endParaRPr lang="en-US"/>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p:spPr>
        <p:txBody>
          <a:bodyPr/>
          <a:lstStyle/>
          <a:p>
            <a:endParaRPr lang="en-US"/>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p:spPr>
        <p:txBody>
          <a:bodyPr/>
          <a:lstStyle/>
          <a:p>
            <a:endParaRPr lang="en-US"/>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p:spPr>
        <p:txBody>
          <a:bodyPr/>
          <a:lstStyle/>
          <a:p>
            <a:endParaRPr lang="en-US"/>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p:spPr>
        <p:txBody>
          <a:bodyPr/>
          <a:lstStyle/>
          <a:p>
            <a:endParaRPr lang="en-US"/>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p:spPr>
        <p:txBody>
          <a:bodyPr/>
          <a:lstStyle/>
          <a:p>
            <a:endParaRPr lang="en-US"/>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p:spPr>
        <p:txBody>
          <a:bodyPr/>
          <a:lstStyle/>
          <a:p>
            <a:endParaRPr lang="en-US"/>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p:spPr>
        <p:txBody>
          <a:bodyPr/>
          <a:lstStyle/>
          <a:p>
            <a:endParaRPr lang="en-US"/>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p:spPr>
        <p:txBody>
          <a:bodyPr/>
          <a:lstStyle/>
          <a:p>
            <a:endParaRPr lang="en-US"/>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p:spPr>
        <p:txBody>
          <a:bodyPr/>
          <a:lstStyle/>
          <a:p>
            <a:endParaRPr lang="en-US"/>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p:spPr>
        <p:txBody>
          <a:bodyPr/>
          <a:lstStyle/>
          <a:p>
            <a:endParaRPr lang="en-US"/>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p:spPr>
        <p:txBody>
          <a:bodyPr/>
          <a:lstStyle/>
          <a:p>
            <a:endParaRPr lang="en-US"/>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p:spPr>
        <p:txBody>
          <a:bodyPr/>
          <a:lstStyle/>
          <a:p>
            <a:endParaRPr lang="en-US"/>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p:spPr>
        <p:txBody>
          <a:bodyPr/>
          <a:lstStyle/>
          <a:p>
            <a:endParaRPr lang="en-US"/>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p:spPr>
        <p:txBody>
          <a:bodyPr/>
          <a:lstStyle/>
          <a:p>
            <a:endParaRPr lang="en-US"/>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p:spPr>
        <p:txBody>
          <a:bodyPr/>
          <a:lstStyle/>
          <a:p>
            <a:endParaRPr lang="en-US"/>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p:spPr>
        <p:txBody>
          <a:bodyPr/>
          <a:lstStyle/>
          <a:p>
            <a:endParaRPr lang="en-US"/>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p:spPr>
        <p:txBody>
          <a:bodyPr/>
          <a:lstStyle/>
          <a:p>
            <a:endParaRPr lang="en-US"/>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p:spPr>
        <p:txBody>
          <a:bodyPr/>
          <a:lstStyle/>
          <a:p>
            <a:endParaRPr lang="en-US"/>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p:spPr>
        <p:txBody>
          <a:bodyPr/>
          <a:lstStyle/>
          <a:p>
            <a:endParaRPr lang="en-US"/>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p:spPr>
        <p:txBody>
          <a:bodyPr/>
          <a:lstStyle/>
          <a:p>
            <a:endParaRPr lang="en-US"/>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p:spPr>
        <p:txBody>
          <a:bodyPr/>
          <a:lstStyle/>
          <a:p>
            <a:endParaRPr lang="en-US"/>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p:spPr>
        <p:txBody>
          <a:bodyPr/>
          <a:lstStyle/>
          <a:p>
            <a:endParaRPr lang="en-US"/>
          </a:p>
        </p:txBody>
      </p:sp>
      <p:sp>
        <p:nvSpPr>
          <p:cNvPr id="123954" name="Rectangle 59"/>
          <p:cNvSpPr>
            <a:spLocks noChangeArrowheads="1"/>
          </p:cNvSpPr>
          <p:nvPr/>
        </p:nvSpPr>
        <p:spPr bwMode="auto">
          <a:xfrm>
            <a:off x="1109663" y="874713"/>
            <a:ext cx="423862"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CLK</a:t>
            </a:r>
            <a:endParaRPr lang="en-US">
              <a:latin typeface="Constantia" pitchFamily="18" charset="0"/>
            </a:endParaRPr>
          </a:p>
        </p:txBody>
      </p:sp>
      <p:sp>
        <p:nvSpPr>
          <p:cNvPr id="123955" name="Rectangle 60"/>
          <p:cNvSpPr>
            <a:spLocks noChangeArrowheads="1"/>
          </p:cNvSpPr>
          <p:nvPr/>
        </p:nvSpPr>
        <p:spPr bwMode="auto">
          <a:xfrm>
            <a:off x="908050" y="1601788"/>
            <a:ext cx="747713"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Frame#</a:t>
            </a:r>
            <a:endParaRPr lang="en-US">
              <a:latin typeface="Constantia" pitchFamily="18" charset="0"/>
            </a:endParaRPr>
          </a:p>
        </p:txBody>
      </p:sp>
      <p:sp>
        <p:nvSpPr>
          <p:cNvPr id="123956" name="Rectangle 61"/>
          <p:cNvSpPr>
            <a:spLocks noChangeArrowheads="1"/>
          </p:cNvSpPr>
          <p:nvPr/>
        </p:nvSpPr>
        <p:spPr bwMode="auto">
          <a:xfrm>
            <a:off x="1211263" y="2347913"/>
            <a:ext cx="363537"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AD</a:t>
            </a:r>
            <a:endParaRPr lang="en-US">
              <a:latin typeface="Constantia" pitchFamily="18" charset="0"/>
            </a:endParaRPr>
          </a:p>
        </p:txBody>
      </p:sp>
      <p:sp>
        <p:nvSpPr>
          <p:cNvPr id="123957" name="Rectangle 62"/>
          <p:cNvSpPr>
            <a:spLocks noChangeArrowheads="1"/>
          </p:cNvSpPr>
          <p:nvPr/>
        </p:nvSpPr>
        <p:spPr bwMode="auto">
          <a:xfrm>
            <a:off x="968375" y="3055938"/>
            <a:ext cx="666750"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C/BE#</a:t>
            </a:r>
            <a:endParaRPr lang="en-US">
              <a:latin typeface="Constantia" pitchFamily="18" charset="0"/>
            </a:endParaRPr>
          </a:p>
        </p:txBody>
      </p:sp>
      <p:sp>
        <p:nvSpPr>
          <p:cNvPr id="123958" name="Rectangle 63"/>
          <p:cNvSpPr>
            <a:spLocks noChangeArrowheads="1"/>
          </p:cNvSpPr>
          <p:nvPr/>
        </p:nvSpPr>
        <p:spPr bwMode="auto">
          <a:xfrm>
            <a:off x="947738" y="3783013"/>
            <a:ext cx="403225"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IRD</a:t>
            </a:r>
            <a:endParaRPr lang="en-US">
              <a:latin typeface="Constantia" pitchFamily="18" charset="0"/>
            </a:endParaRPr>
          </a:p>
        </p:txBody>
      </p:sp>
      <p:sp>
        <p:nvSpPr>
          <p:cNvPr id="123959" name="Rectangle 64"/>
          <p:cNvSpPr>
            <a:spLocks noChangeArrowheads="1"/>
          </p:cNvSpPr>
          <p:nvPr/>
        </p:nvSpPr>
        <p:spPr bwMode="auto">
          <a:xfrm>
            <a:off x="1250950" y="3783013"/>
            <a:ext cx="342900"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Y#</a:t>
            </a:r>
            <a:endParaRPr lang="en-US">
              <a:latin typeface="Constantia" pitchFamily="18" charset="0"/>
            </a:endParaRPr>
          </a:p>
        </p:txBody>
      </p:sp>
      <p:sp>
        <p:nvSpPr>
          <p:cNvPr id="123960" name="Rectangle 65"/>
          <p:cNvSpPr>
            <a:spLocks noChangeArrowheads="1"/>
          </p:cNvSpPr>
          <p:nvPr/>
        </p:nvSpPr>
        <p:spPr bwMode="auto">
          <a:xfrm>
            <a:off x="887413" y="4489450"/>
            <a:ext cx="444500"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TRD</a:t>
            </a:r>
            <a:endParaRPr lang="en-US">
              <a:latin typeface="Constantia" pitchFamily="18" charset="0"/>
            </a:endParaRPr>
          </a:p>
        </p:txBody>
      </p:sp>
      <p:sp>
        <p:nvSpPr>
          <p:cNvPr id="123961" name="Rectangle 66"/>
          <p:cNvSpPr>
            <a:spLocks noChangeArrowheads="1"/>
          </p:cNvSpPr>
          <p:nvPr/>
        </p:nvSpPr>
        <p:spPr bwMode="auto">
          <a:xfrm>
            <a:off x="1250950" y="4489450"/>
            <a:ext cx="342900"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Y#</a:t>
            </a:r>
            <a:endParaRPr lang="en-US">
              <a:latin typeface="Constantia" pitchFamily="18" charset="0"/>
            </a:endParaRPr>
          </a:p>
        </p:txBody>
      </p:sp>
      <p:sp>
        <p:nvSpPr>
          <p:cNvPr id="123962" name="Rectangle 67"/>
          <p:cNvSpPr>
            <a:spLocks noChangeArrowheads="1"/>
          </p:cNvSpPr>
          <p:nvPr/>
        </p:nvSpPr>
        <p:spPr bwMode="auto">
          <a:xfrm>
            <a:off x="685800" y="5216525"/>
            <a:ext cx="908050" cy="384175"/>
          </a:xfrm>
          <a:prstGeom prst="rect">
            <a:avLst/>
          </a:prstGeom>
          <a:noFill/>
          <a:ln w="9525">
            <a:noFill/>
            <a:miter lim="800000"/>
            <a:headEnd/>
            <a:tailEnd/>
          </a:ln>
        </p:spPr>
        <p:txBody>
          <a:bodyPr wrap="none" lIns="0" tIns="0" rIns="0" bIns="0">
            <a:spAutoFit/>
          </a:bodyPr>
          <a:lstStyle/>
          <a:p>
            <a:r>
              <a:rPr lang="en-US" sz="1400">
                <a:solidFill>
                  <a:srgbClr val="000000"/>
                </a:solidFill>
                <a:latin typeface="Nimbus Roman No9 L"/>
              </a:rPr>
              <a:t>DEVSEL#</a:t>
            </a:r>
            <a:endParaRPr lang="en-US">
              <a:latin typeface="Constantia" pitchFamily="18" charset="0"/>
            </a:endParaRPr>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p:spPr>
        <p:txBody>
          <a:bodyPr/>
          <a:lstStyle/>
          <a:p>
            <a:endParaRPr lang="en-US"/>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p:spPr>
        <p:txBody>
          <a:bodyPr/>
          <a:lstStyle/>
          <a:p>
            <a:endParaRPr lang="en-US"/>
          </a:p>
        </p:txBody>
      </p:sp>
      <p:sp>
        <p:nvSpPr>
          <p:cNvPr id="123965" name="Rectangle 70"/>
          <p:cNvSpPr>
            <a:spLocks noChangeArrowheads="1"/>
          </p:cNvSpPr>
          <p:nvPr/>
        </p:nvSpPr>
        <p:spPr bwMode="auto">
          <a:xfrm>
            <a:off x="2743200" y="2286000"/>
            <a:ext cx="495300" cy="212725"/>
          </a:xfrm>
          <a:prstGeom prst="rect">
            <a:avLst/>
          </a:prstGeom>
          <a:noFill/>
          <a:ln w="9525">
            <a:noFill/>
            <a:miter lim="800000"/>
            <a:headEnd/>
            <a:tailEnd/>
          </a:ln>
        </p:spPr>
        <p:txBody>
          <a:bodyPr wrap="none" lIns="0" tIns="0" rIns="0" bIns="0">
            <a:spAutoFit/>
          </a:bodyPr>
          <a:lstStyle/>
          <a:p>
            <a:r>
              <a:rPr lang="en-US" sz="1400">
                <a:latin typeface="Nimbus Roman No9 L"/>
              </a:rPr>
              <a:t>Adress</a:t>
            </a:r>
            <a:endParaRPr lang="en-US">
              <a:latin typeface="Constantia" pitchFamily="18" charset="0"/>
            </a:endParaRPr>
          </a:p>
        </p:txBody>
      </p:sp>
      <p:sp>
        <p:nvSpPr>
          <p:cNvPr id="123966" name="Rectangle 71"/>
          <p:cNvSpPr>
            <a:spLocks noChangeArrowheads="1"/>
          </p:cNvSpPr>
          <p:nvPr/>
        </p:nvSpPr>
        <p:spPr bwMode="auto">
          <a:xfrm>
            <a:off x="4602163" y="2301875"/>
            <a:ext cx="177800" cy="212725"/>
          </a:xfrm>
          <a:prstGeom prst="rect">
            <a:avLst/>
          </a:prstGeom>
          <a:noFill/>
          <a:ln w="9525">
            <a:noFill/>
            <a:miter lim="800000"/>
            <a:headEnd/>
            <a:tailEnd/>
          </a:ln>
        </p:spPr>
        <p:txBody>
          <a:bodyPr wrap="none" lIns="0" tIns="0" rIns="0" bIns="0">
            <a:spAutoFit/>
          </a:bodyPr>
          <a:lstStyle/>
          <a:p>
            <a:r>
              <a:rPr lang="en-US" sz="1400">
                <a:latin typeface="Nimbus Roman No9 L"/>
              </a:rPr>
              <a:t>#1</a:t>
            </a:r>
            <a:endParaRPr lang="en-US">
              <a:latin typeface="Constantia" pitchFamily="18" charset="0"/>
            </a:endParaRPr>
          </a:p>
        </p:txBody>
      </p:sp>
      <p:sp>
        <p:nvSpPr>
          <p:cNvPr id="123967" name="Rectangle 72"/>
          <p:cNvSpPr>
            <a:spLocks noChangeArrowheads="1"/>
          </p:cNvSpPr>
          <p:nvPr/>
        </p:nvSpPr>
        <p:spPr bwMode="auto">
          <a:xfrm>
            <a:off x="7186613" y="2301875"/>
            <a:ext cx="177800" cy="212725"/>
          </a:xfrm>
          <a:prstGeom prst="rect">
            <a:avLst/>
          </a:prstGeom>
          <a:noFill/>
          <a:ln w="9525">
            <a:noFill/>
            <a:miter lim="800000"/>
            <a:headEnd/>
            <a:tailEnd/>
          </a:ln>
        </p:spPr>
        <p:txBody>
          <a:bodyPr wrap="none" lIns="0" tIns="0" rIns="0" bIns="0">
            <a:spAutoFit/>
          </a:bodyPr>
          <a:lstStyle/>
          <a:p>
            <a:r>
              <a:rPr lang="en-US" sz="1400">
                <a:latin typeface="Nimbus Roman No9 L"/>
              </a:rPr>
              <a:t>#4</a:t>
            </a:r>
            <a:endParaRPr lang="en-US">
              <a:latin typeface="Constantia" pitchFamily="18" charset="0"/>
            </a:endParaRPr>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p:spPr>
        <p:txBody>
          <a:bodyPr/>
          <a:lstStyle/>
          <a:p>
            <a:endParaRPr lang="en-US"/>
          </a:p>
        </p:txBody>
      </p:sp>
      <p:sp>
        <p:nvSpPr>
          <p:cNvPr id="123969" name="Rectangle 74"/>
          <p:cNvSpPr>
            <a:spLocks noChangeArrowheads="1"/>
          </p:cNvSpPr>
          <p:nvPr/>
        </p:nvSpPr>
        <p:spPr bwMode="auto">
          <a:xfrm>
            <a:off x="2743200" y="3048000"/>
            <a:ext cx="434975" cy="212725"/>
          </a:xfrm>
          <a:prstGeom prst="rect">
            <a:avLst/>
          </a:prstGeom>
          <a:noFill/>
          <a:ln w="9525">
            <a:noFill/>
            <a:miter lim="800000"/>
            <a:headEnd/>
            <a:tailEnd/>
          </a:ln>
        </p:spPr>
        <p:txBody>
          <a:bodyPr wrap="none" lIns="0" tIns="0" rIns="0" bIns="0">
            <a:spAutoFit/>
          </a:bodyPr>
          <a:lstStyle/>
          <a:p>
            <a:r>
              <a:rPr lang="en-US" sz="1400">
                <a:latin typeface="Nimbus Roman No9 L"/>
              </a:rPr>
              <a:t>Cmnd</a:t>
            </a:r>
            <a:endParaRPr lang="en-US">
              <a:latin typeface="Constantia" pitchFamily="18" charset="0"/>
            </a:endParaRPr>
          </a:p>
        </p:txBody>
      </p:sp>
      <p:sp>
        <p:nvSpPr>
          <p:cNvPr id="123970" name="Rectangle 75"/>
          <p:cNvSpPr>
            <a:spLocks noChangeArrowheads="1"/>
          </p:cNvSpPr>
          <p:nvPr/>
        </p:nvSpPr>
        <p:spPr bwMode="auto">
          <a:xfrm>
            <a:off x="5181600" y="3048000"/>
            <a:ext cx="846138" cy="212725"/>
          </a:xfrm>
          <a:prstGeom prst="rect">
            <a:avLst/>
          </a:prstGeom>
          <a:noFill/>
          <a:ln w="9525">
            <a:noFill/>
            <a:miter lim="800000"/>
            <a:headEnd/>
            <a:tailEnd/>
          </a:ln>
        </p:spPr>
        <p:txBody>
          <a:bodyPr wrap="none" lIns="0" tIns="0" rIns="0" bIns="0">
            <a:spAutoFit/>
          </a:bodyPr>
          <a:lstStyle/>
          <a:p>
            <a:r>
              <a:rPr lang="en-US" sz="1400">
                <a:latin typeface="Nimbus Roman No9 L"/>
              </a:rPr>
              <a:t>Byte enable</a:t>
            </a:r>
            <a:endParaRPr lang="en-US">
              <a:latin typeface="Constantia" pitchFamily="18" charset="0"/>
            </a:endParaRPr>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p:spPr>
        <p:txBody>
          <a:bodyPr/>
          <a:lstStyle/>
          <a:p>
            <a:endParaRPr lang="en-US"/>
          </a:p>
        </p:txBody>
      </p:sp>
      <p:sp>
        <p:nvSpPr>
          <p:cNvPr id="123972" name="Rectangle 78"/>
          <p:cNvSpPr>
            <a:spLocks noChangeArrowheads="1"/>
          </p:cNvSpPr>
          <p:nvPr/>
        </p:nvSpPr>
        <p:spPr bwMode="auto">
          <a:xfrm>
            <a:off x="2590800" y="6172200"/>
            <a:ext cx="4419600" cy="304800"/>
          </a:xfrm>
          <a:prstGeom prst="rect">
            <a:avLst/>
          </a:prstGeom>
          <a:noFill/>
          <a:ln w="9525">
            <a:noFill/>
            <a:miter lim="800000"/>
            <a:headEnd/>
            <a:tailEnd/>
          </a:ln>
        </p:spPr>
        <p:txBody>
          <a:bodyPr lIns="0" tIns="0" rIns="0" bIns="0">
            <a:spAutoFit/>
          </a:bodyPr>
          <a:lstStyle/>
          <a:p>
            <a:r>
              <a:rPr lang="en-US" sz="2000" b="1">
                <a:solidFill>
                  <a:srgbClr val="000000"/>
                </a:solidFill>
                <a:latin typeface="Nimbus Roman No9 L"/>
              </a:rPr>
              <a:t>A read operation on the PCI bus</a:t>
            </a:r>
            <a:endParaRPr lang="en-US" sz="2000" b="1">
              <a:latin typeface="Constantia" pitchFamily="18" charset="0"/>
            </a:endParaRPr>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p:spPr>
        <p:txBody>
          <a:bodyPr/>
          <a:lstStyle/>
          <a:p>
            <a:endParaRPr lang="en-US"/>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p:spPr>
        <p:txBody>
          <a:bodyPr/>
          <a:lstStyle/>
          <a:p>
            <a:endParaRPr lang="en-US"/>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p:spPr>
        <p:txBody>
          <a:bodyPr/>
          <a:lstStyle/>
          <a:p>
            <a:endParaRPr lang="en-US"/>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p:spPr>
        <p:txBody>
          <a:bodyPr/>
          <a:lstStyle/>
          <a:p>
            <a:endParaRPr lang="en-US"/>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p:spPr>
        <p:txBody>
          <a:bodyPr/>
          <a:lstStyle/>
          <a:p>
            <a:endParaRPr lang="en-US"/>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p:spPr>
        <p:txBody>
          <a:bodyPr/>
          <a:lstStyle/>
          <a:p>
            <a:endParaRPr lang="en-US"/>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p:spPr>
        <p:txBody>
          <a:bodyPr/>
          <a:lstStyle/>
          <a:p>
            <a:endParaRPr lang="en-US"/>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p:spPr>
        <p:txBody>
          <a:bodyPr/>
          <a:lstStyle/>
          <a:p>
            <a:endParaRPr lang="en-US"/>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p:spPr>
        <p:txBody>
          <a:bodyPr/>
          <a:lstStyle/>
          <a:p>
            <a:endParaRPr lang="en-US"/>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p:spPr>
        <p:txBody>
          <a:bodyPr/>
          <a:lstStyle/>
          <a:p>
            <a:endParaRPr lang="en-US"/>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p:spPr>
        <p:txBody>
          <a:bodyPr/>
          <a:lstStyle/>
          <a:p>
            <a:endParaRPr lang="en-US"/>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p:spPr>
        <p:txBody>
          <a:bodyPr/>
          <a:lstStyle/>
          <a:p>
            <a:endParaRPr lang="en-US"/>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p:spPr>
        <p:txBody>
          <a:bodyPr/>
          <a:lstStyle/>
          <a:p>
            <a:endParaRPr lang="en-US"/>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p:spPr>
        <p:txBody>
          <a:bodyPr/>
          <a:lstStyle/>
          <a:p>
            <a:endParaRPr lang="en-US"/>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p:spPr>
        <p:txBody>
          <a:bodyPr/>
          <a:lstStyle/>
          <a:p>
            <a:endParaRPr lang="en-US"/>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p:spPr>
        <p:txBody>
          <a:bodyPr/>
          <a:lstStyle/>
          <a:p>
            <a:endParaRPr lang="en-US"/>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p:spPr>
        <p:txBody>
          <a:bodyPr/>
          <a:lstStyle/>
          <a:p>
            <a:endParaRPr lang="en-US"/>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p:spPr>
        <p:txBody>
          <a:bodyPr/>
          <a:lstStyle/>
          <a:p>
            <a:endParaRPr lang="en-US"/>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p:spPr>
          <p:txBody>
            <a:bodyPr/>
            <a:lstStyle/>
            <a:p>
              <a:endParaRPr lang="en-US"/>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p:spPr>
          <p:txBody>
            <a:bodyPr/>
            <a:lstStyle/>
            <a:p>
              <a:endParaRPr lang="en-US"/>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p:spPr>
          <p:txBody>
            <a:bodyPr/>
            <a:lstStyle/>
            <a:p>
              <a:endParaRPr lang="en-US"/>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p:spPr>
          <p:txBody>
            <a:bodyPr/>
            <a:lstStyle/>
            <a:p>
              <a:endParaRPr lang="en-US"/>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p:spPr>
          <p:txBody>
            <a:bodyPr/>
            <a:lstStyle/>
            <a:p>
              <a:endParaRPr lang="en-US"/>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p:spPr>
          <p:txBody>
            <a:bodyPr/>
            <a:lstStyle/>
            <a:p>
              <a:endParaRPr lang="en-US"/>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p:spPr>
          <p:txBody>
            <a:bodyPr/>
            <a:lstStyle/>
            <a:p>
              <a:endParaRPr lang="en-US"/>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p:spPr>
          <p:txBody>
            <a:bodyPr/>
            <a:lstStyle/>
            <a:p>
              <a:endParaRPr lang="en-US"/>
            </a:p>
          </p:txBody>
        </p:sp>
      </p:grpSp>
      <p:sp>
        <p:nvSpPr>
          <p:cNvPr id="123992" name="Rectangle 99"/>
          <p:cNvSpPr>
            <a:spLocks noChangeArrowheads="1"/>
          </p:cNvSpPr>
          <p:nvPr/>
        </p:nvSpPr>
        <p:spPr bwMode="auto">
          <a:xfrm>
            <a:off x="5449888" y="2301875"/>
            <a:ext cx="177800" cy="212725"/>
          </a:xfrm>
          <a:prstGeom prst="rect">
            <a:avLst/>
          </a:prstGeom>
          <a:noFill/>
          <a:ln w="9525">
            <a:noFill/>
            <a:miter lim="800000"/>
            <a:headEnd/>
            <a:tailEnd/>
          </a:ln>
        </p:spPr>
        <p:txBody>
          <a:bodyPr wrap="none" lIns="0" tIns="0" rIns="0" bIns="0">
            <a:spAutoFit/>
          </a:bodyPr>
          <a:lstStyle/>
          <a:p>
            <a:r>
              <a:rPr lang="en-US" sz="1400">
                <a:latin typeface="Nimbus Roman No9 L"/>
              </a:rPr>
              <a:t>#2</a:t>
            </a:r>
            <a:endParaRPr lang="en-US">
              <a:latin typeface="Constantia" pitchFamily="18" charset="0"/>
            </a:endParaRPr>
          </a:p>
        </p:txBody>
      </p:sp>
      <p:sp>
        <p:nvSpPr>
          <p:cNvPr id="123993" name="Rectangle 100"/>
          <p:cNvSpPr>
            <a:spLocks noChangeArrowheads="1"/>
          </p:cNvSpPr>
          <p:nvPr/>
        </p:nvSpPr>
        <p:spPr bwMode="auto">
          <a:xfrm>
            <a:off x="6318250" y="2301875"/>
            <a:ext cx="177800" cy="212725"/>
          </a:xfrm>
          <a:prstGeom prst="rect">
            <a:avLst/>
          </a:prstGeom>
          <a:noFill/>
          <a:ln w="9525">
            <a:noFill/>
            <a:miter lim="800000"/>
            <a:headEnd/>
            <a:tailEnd/>
          </a:ln>
        </p:spPr>
        <p:txBody>
          <a:bodyPr wrap="none" lIns="0" tIns="0" rIns="0" bIns="0">
            <a:spAutoFit/>
          </a:bodyPr>
          <a:lstStyle/>
          <a:p>
            <a:r>
              <a:rPr lang="en-US" sz="1400">
                <a:latin typeface="Nimbus Roman No9 L"/>
              </a:rPr>
              <a:t>#3</a:t>
            </a:r>
            <a:endParaRPr lang="en-US">
              <a:latin typeface="Constantia"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457200" y="0"/>
            <a:ext cx="8229600" cy="1295400"/>
          </a:xfrm>
        </p:spPr>
        <p:txBody>
          <a:bodyPr/>
          <a:lstStyle/>
          <a:p>
            <a:r>
              <a:rPr lang="en-US" b="1" smtClean="0"/>
              <a:t>Device Configuration</a:t>
            </a:r>
            <a:endParaRPr lang="en-US" smtClean="0"/>
          </a:p>
        </p:txBody>
      </p:sp>
      <p:sp>
        <p:nvSpPr>
          <p:cNvPr id="3" name="Content Placeholder 2"/>
          <p:cNvSpPr>
            <a:spLocks noGrp="1"/>
          </p:cNvSpPr>
          <p:nvPr>
            <p:ph idx="1"/>
          </p:nvPr>
        </p:nvSpPr>
        <p:spPr>
          <a:xfrm>
            <a:off x="457200" y="1295400"/>
            <a:ext cx="8229600" cy="5486400"/>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When an I/O device is connected to a computer, several actions are needed to configure both the device and the software that communicates with it.</a:t>
            </a:r>
          </a:p>
          <a:p>
            <a:pPr marL="274320" indent="-274320" fontAlgn="auto">
              <a:spcAft>
                <a:spcPts val="0"/>
              </a:spcAft>
              <a:buClr>
                <a:schemeClr val="accent3"/>
              </a:buClr>
              <a:buFont typeface="Wingdings 2"/>
              <a:buChar char=""/>
              <a:defRPr/>
            </a:pPr>
            <a:r>
              <a:rPr lang="en-US" dirty="0" smtClean="0"/>
              <a:t>PCI incorporates in each I/O device interface a small configuration ROM memory that stores information about that device. </a:t>
            </a:r>
          </a:p>
          <a:p>
            <a:pPr marL="274320" indent="-274320" fontAlgn="auto">
              <a:spcAft>
                <a:spcPts val="0"/>
              </a:spcAft>
              <a:buClr>
                <a:schemeClr val="accent3"/>
              </a:buClr>
              <a:buFont typeface="Wingdings 2"/>
              <a:buChar char=""/>
              <a:defRPr/>
            </a:pPr>
            <a:r>
              <a:rPr lang="en-US" dirty="0" smtClean="0"/>
              <a:t>The configuration ROMs of all devices are accessible in the configuration address space. The PCI initialization software reads these ROMs and determines whether the device is a printer, a keyboard, an Ethernet interface, or a disk controller. It can further learn bout various device options and characteristics.</a:t>
            </a:r>
          </a:p>
          <a:p>
            <a:pPr marL="274320" indent="-274320" fontAlgn="auto">
              <a:spcAft>
                <a:spcPts val="0"/>
              </a:spcAft>
              <a:buClr>
                <a:schemeClr val="accent3"/>
              </a:buClr>
              <a:buFont typeface="Wingdings 2"/>
              <a:buChar char=""/>
              <a:defRPr/>
            </a:pPr>
            <a:r>
              <a:rPr lang="en-US" dirty="0" smtClean="0"/>
              <a:t>Devices are assigned addresses during the initialization process. </a:t>
            </a:r>
          </a:p>
          <a:p>
            <a:pPr marL="274320" indent="-274320" fontAlgn="auto">
              <a:spcAft>
                <a:spcPts val="0"/>
              </a:spcAft>
              <a:buClr>
                <a:schemeClr val="accent3"/>
              </a:buClr>
              <a:buFont typeface="Wingdings 2"/>
              <a:buChar char=""/>
              <a:defRPr/>
            </a:pPr>
            <a:r>
              <a:rPr lang="en-US" dirty="0" smtClean="0"/>
              <a:t>This means that during the bus configuration operation, devices cannot be accessed based on their address, as they have not yet been assigned one. </a:t>
            </a:r>
          </a:p>
          <a:p>
            <a:pPr marL="274320" indent="-274320" fontAlgn="auto">
              <a:spcAft>
                <a:spcPts val="0"/>
              </a:spcAft>
              <a:buClr>
                <a:schemeClr val="accent3"/>
              </a:buClr>
              <a:buFont typeface="Wingdings 2"/>
              <a:buChar char=""/>
              <a:defRPr/>
            </a:pPr>
            <a:r>
              <a:rPr lang="en-US" dirty="0" smtClean="0"/>
              <a:t>Hence, the configuration address space uses a different mechanism. Each device has an input signal called Initialization Device Select, IDSEL#</a:t>
            </a:r>
          </a:p>
          <a:p>
            <a:pPr marL="274320" indent="-274320" fontAlgn="auto">
              <a:spcAft>
                <a:spcPts val="0"/>
              </a:spcAft>
              <a:buClr>
                <a:schemeClr val="accent3"/>
              </a:buClr>
              <a:buFont typeface="Wingdings 2"/>
              <a:buChar char=""/>
              <a:defRPr/>
            </a:pPr>
            <a:r>
              <a:rPr lang="en-US" dirty="0" smtClean="0">
                <a:solidFill>
                  <a:srgbClr val="C00000"/>
                </a:solidFill>
              </a:rPr>
              <a:t>Electrical characteristics</a:t>
            </a:r>
            <a:r>
              <a:rPr lang="en-US" dirty="0" smtClean="0"/>
              <a:t>:</a:t>
            </a:r>
          </a:p>
          <a:p>
            <a:pPr marL="640080" lvl="1" indent="-246888" fontAlgn="auto">
              <a:spcAft>
                <a:spcPts val="0"/>
              </a:spcAft>
              <a:buFont typeface="Wingdings 2"/>
              <a:buChar char=""/>
              <a:defRPr/>
            </a:pPr>
            <a:r>
              <a:rPr lang="en-US" dirty="0" smtClean="0"/>
              <a:t>PCI bus has been defined for operation with either a 5 or 3.3 V power supply</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b="1" smtClean="0"/>
              <a:t>SCSI Bus</a:t>
            </a:r>
            <a:endParaRPr lang="en-US" smtClean="0"/>
          </a:p>
        </p:txBody>
      </p:sp>
      <p:sp>
        <p:nvSpPr>
          <p:cNvPr id="3" name="Content Placeholder 2"/>
          <p:cNvSpPr>
            <a:spLocks noGrp="1"/>
          </p:cNvSpPr>
          <p:nvPr>
            <p:ph idx="1"/>
          </p:nvPr>
        </p:nvSpPr>
        <p:spPr/>
        <p:txBody>
          <a:bodyPr>
            <a:normAutofit fontScale="85000" lnSpcReduction="20000"/>
          </a:bodyPr>
          <a:lstStyle/>
          <a:p>
            <a:pPr marL="274320" indent="-274320" fontAlgn="auto">
              <a:spcAft>
                <a:spcPts val="0"/>
              </a:spcAft>
              <a:buClr>
                <a:schemeClr val="accent3"/>
              </a:buClr>
              <a:buFont typeface="Wingdings 2"/>
              <a:buChar char=""/>
              <a:defRPr/>
            </a:pPr>
            <a:r>
              <a:rPr lang="en-US" dirty="0" smtClean="0"/>
              <a:t>The acronym SCSI stands for Small Computer System Interface. </a:t>
            </a:r>
          </a:p>
          <a:p>
            <a:pPr marL="274320" indent="-274320" fontAlgn="auto">
              <a:spcAft>
                <a:spcPts val="0"/>
              </a:spcAft>
              <a:buClr>
                <a:schemeClr val="accent3"/>
              </a:buClr>
              <a:buFont typeface="Wingdings 2"/>
              <a:buChar char=""/>
              <a:defRPr/>
            </a:pPr>
            <a:r>
              <a:rPr lang="en-US" dirty="0" smtClean="0"/>
              <a:t>It refers to a standard bus defined by the American National Standards Institute (ANSI) under the designation X3.131 . </a:t>
            </a:r>
          </a:p>
          <a:p>
            <a:pPr marL="274320" indent="-274320" fontAlgn="auto">
              <a:spcAft>
                <a:spcPts val="0"/>
              </a:spcAft>
              <a:buClr>
                <a:schemeClr val="accent3"/>
              </a:buClr>
              <a:buFont typeface="Wingdings 2"/>
              <a:buChar char=""/>
              <a:defRPr/>
            </a:pPr>
            <a:r>
              <a:rPr lang="en-US" dirty="0" smtClean="0"/>
              <a:t>In the original specifications of the standard, devices such as disks are connected to a computer  via  a 50-wire cable, which can be up to 25 meters in length and can transfer data at rates up to 5 megabytes/s.</a:t>
            </a:r>
          </a:p>
          <a:p>
            <a:pPr marL="274320" indent="-274320" fontAlgn="auto">
              <a:spcAft>
                <a:spcPts val="0"/>
              </a:spcAft>
              <a:buClr>
                <a:schemeClr val="accent3"/>
              </a:buClr>
              <a:buFont typeface="Wingdings 2"/>
              <a:buChar char=""/>
              <a:defRPr/>
            </a:pPr>
            <a:r>
              <a:rPr lang="en-US" dirty="0" smtClean="0"/>
              <a:t>The SCSI bus standard has undergone many revisions, and its data transfer capability has increased very rapidly, almost doubling every two years. </a:t>
            </a:r>
          </a:p>
          <a:p>
            <a:pPr marL="274320" indent="-274320" fontAlgn="auto">
              <a:spcAft>
                <a:spcPts val="0"/>
              </a:spcAft>
              <a:buClr>
                <a:schemeClr val="accent3"/>
              </a:buClr>
              <a:buFont typeface="Wingdings 2"/>
              <a:buChar char=""/>
              <a:defRPr/>
            </a:pPr>
            <a:r>
              <a:rPr lang="en-US" dirty="0" smtClean="0"/>
              <a:t>SCSI-2 and SCSI-3 have been defined, and each has several options.</a:t>
            </a:r>
          </a:p>
          <a:p>
            <a:pPr marL="274320" indent="-274320" fontAlgn="auto">
              <a:spcAft>
                <a:spcPts val="0"/>
              </a:spcAft>
              <a:buClr>
                <a:schemeClr val="accent3"/>
              </a:buClr>
              <a:buFont typeface="Wingdings 2"/>
              <a:buChar char=""/>
              <a:defRPr/>
            </a:pPr>
            <a:r>
              <a:rPr lang="en-US" dirty="0" smtClean="0"/>
              <a:t>Because of various options SCSI connector may have 50, 68 or 80 pins.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457200" y="381000"/>
            <a:ext cx="8229600" cy="1143000"/>
          </a:xfrm>
        </p:spPr>
        <p:txBody>
          <a:bodyPr/>
          <a:lstStyle/>
          <a:p>
            <a:r>
              <a:rPr lang="en-US" b="1" smtClean="0"/>
              <a:t>SCSI Bus (Contd.,)</a:t>
            </a:r>
            <a:endParaRPr lang="en-US" smtClean="0"/>
          </a:p>
        </p:txBody>
      </p:sp>
      <p:sp>
        <p:nvSpPr>
          <p:cNvPr id="3" name="Content Placeholder 2"/>
          <p:cNvSpPr>
            <a:spLocks noGrp="1"/>
          </p:cNvSpPr>
          <p:nvPr>
            <p:ph idx="1"/>
          </p:nvPr>
        </p:nvSpPr>
        <p:spPr>
          <a:xfrm>
            <a:off x="228600" y="1752600"/>
            <a:ext cx="8686800" cy="4572000"/>
          </a:xfrm>
        </p:spPr>
        <p:txBody>
          <a:bodyPr>
            <a:normAutofit fontScale="70000" lnSpcReduction="20000"/>
          </a:bodyPr>
          <a:lstStyle/>
          <a:p>
            <a:pPr marL="274320" indent="-274320" fontAlgn="auto">
              <a:spcAft>
                <a:spcPts val="0"/>
              </a:spcAft>
              <a:buClr>
                <a:schemeClr val="accent3"/>
              </a:buClr>
              <a:buFont typeface="Wingdings 2"/>
              <a:buChar char=""/>
              <a:defRPr/>
            </a:pPr>
            <a:r>
              <a:rPr lang="en-US" dirty="0" smtClean="0"/>
              <a:t> Devices connected to the SCSI bus are not part of the address space of the processor</a:t>
            </a:r>
          </a:p>
          <a:p>
            <a:pPr marL="274320" indent="-274320" fontAlgn="auto">
              <a:spcAft>
                <a:spcPts val="0"/>
              </a:spcAft>
              <a:buClr>
                <a:schemeClr val="accent3"/>
              </a:buClr>
              <a:buFont typeface="Wingdings 2"/>
              <a:buChar char=""/>
              <a:defRPr/>
            </a:pPr>
            <a:r>
              <a:rPr lang="en-US" dirty="0" smtClean="0"/>
              <a:t>The SCSI bus is connected to the processor bus through a SCSI controller. This controller uses DMA to transfer data packets from the main memory to the device, or vice versa. </a:t>
            </a:r>
          </a:p>
          <a:p>
            <a:pPr marL="274320" indent="-274320" fontAlgn="auto">
              <a:spcAft>
                <a:spcPts val="0"/>
              </a:spcAft>
              <a:buClr>
                <a:schemeClr val="accent3"/>
              </a:buClr>
              <a:buFont typeface="Wingdings 2"/>
              <a:buChar char=""/>
              <a:defRPr/>
            </a:pPr>
            <a:r>
              <a:rPr lang="en-US" dirty="0" smtClean="0"/>
              <a:t>A packet may contain a block of data, commands from the processor to the device, or status information about the device.</a:t>
            </a:r>
          </a:p>
          <a:p>
            <a:pPr marL="274320" indent="-274320" fontAlgn="auto">
              <a:spcAft>
                <a:spcPts val="0"/>
              </a:spcAft>
              <a:buClr>
                <a:schemeClr val="accent3"/>
              </a:buClr>
              <a:buFont typeface="Wingdings 2"/>
              <a:buChar char=""/>
              <a:defRPr/>
            </a:pPr>
            <a:r>
              <a:rPr lang="en-US" dirty="0" smtClean="0"/>
              <a:t>A controller connected to a SCSI bus is one of two types – an initiator or a target. </a:t>
            </a:r>
          </a:p>
          <a:p>
            <a:pPr marL="274320" indent="-274320" fontAlgn="auto">
              <a:spcAft>
                <a:spcPts val="0"/>
              </a:spcAft>
              <a:buClr>
                <a:schemeClr val="accent3"/>
              </a:buClr>
              <a:buFont typeface="Wingdings 2"/>
              <a:buChar char=""/>
              <a:defRPr/>
            </a:pPr>
            <a:r>
              <a:rPr lang="en-US" dirty="0" smtClean="0"/>
              <a:t>An initiator has the ability to select a particular target and to send commands specifying the operations to be performed. The disk controller operates as a target. It carries out the commands it receives from the initiator. </a:t>
            </a:r>
          </a:p>
          <a:p>
            <a:pPr marL="274320" indent="-274320" fontAlgn="auto">
              <a:spcAft>
                <a:spcPts val="0"/>
              </a:spcAft>
              <a:buClr>
                <a:schemeClr val="accent3"/>
              </a:buClr>
              <a:buFont typeface="Wingdings 2"/>
              <a:buChar char=""/>
              <a:defRPr/>
            </a:pPr>
            <a:r>
              <a:rPr lang="en-US" dirty="0" smtClean="0"/>
              <a:t>The initiator establishes a logical connection with the intended target. </a:t>
            </a:r>
          </a:p>
          <a:p>
            <a:pPr marL="274320" indent="-274320" fontAlgn="auto">
              <a:spcAft>
                <a:spcPts val="0"/>
              </a:spcAft>
              <a:buClr>
                <a:schemeClr val="accent3"/>
              </a:buClr>
              <a:buFont typeface="Wingdings 2"/>
              <a:buChar char=""/>
              <a:defRPr/>
            </a:pPr>
            <a:r>
              <a:rPr lang="en-US" dirty="0" smtClean="0"/>
              <a:t>Once this connection has been established, it can be suspended and restored as needed to transfer commands and bursts of data. </a:t>
            </a:r>
          </a:p>
          <a:p>
            <a:pPr marL="274320" indent="-274320" fontAlgn="auto">
              <a:spcAft>
                <a:spcPts val="0"/>
              </a:spcAft>
              <a:buClr>
                <a:schemeClr val="accent3"/>
              </a:buClr>
              <a:buFont typeface="Wingdings 2"/>
              <a:buChar char=""/>
              <a:defRPr/>
            </a:pPr>
            <a:r>
              <a:rPr lang="en-US" dirty="0" smtClean="0"/>
              <a:t>While a particular connection is suspended, other device can use the bus to transfer information. </a:t>
            </a:r>
          </a:p>
          <a:p>
            <a:pPr marL="274320" indent="-274320" fontAlgn="auto">
              <a:spcAft>
                <a:spcPts val="0"/>
              </a:spcAft>
              <a:buClr>
                <a:schemeClr val="accent3"/>
              </a:buClr>
              <a:buFont typeface="Wingdings 2"/>
              <a:buChar char=""/>
              <a:defRPr/>
            </a:pPr>
            <a:r>
              <a:rPr lang="en-US" dirty="0" smtClean="0"/>
              <a:t>This ability to overlap data transfer requests is one of the key features of the SCSI bus that leads to its high performance.</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b="1" smtClean="0"/>
              <a:t>SCSI Bus (Contd.,)</a:t>
            </a:r>
            <a:endParaRPr lang="en-US" smtClean="0"/>
          </a:p>
        </p:txBody>
      </p:sp>
      <p:sp>
        <p:nvSpPr>
          <p:cNvPr id="128002" name="Content Placeholder 2"/>
          <p:cNvSpPr>
            <a:spLocks noGrp="1"/>
          </p:cNvSpPr>
          <p:nvPr>
            <p:ph idx="1"/>
          </p:nvPr>
        </p:nvSpPr>
        <p:spPr/>
        <p:txBody>
          <a:bodyPr/>
          <a:lstStyle/>
          <a:p>
            <a:r>
              <a:rPr lang="en-US" smtClean="0"/>
              <a:t>Data transfers on the SCSI bus are always controlled by the target controller.</a:t>
            </a:r>
          </a:p>
          <a:p>
            <a:r>
              <a:rPr lang="en-US" smtClean="0"/>
              <a:t>To send a command to a target, an initiator requests control of the bus and, after winning arbitration, selects the controller it wants to communicate with and hands control of the bus over to it. </a:t>
            </a:r>
          </a:p>
          <a:p>
            <a:r>
              <a:rPr lang="en-US" smtClean="0"/>
              <a:t>Then the controller starts a data transfer operation to receive a command from the initiator.</a:t>
            </a:r>
          </a:p>
          <a:p>
            <a:endParaRPr lang="en-US" smtClean="0"/>
          </a:p>
          <a:p>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4953000" cy="704850"/>
          </a:xfrm>
        </p:spPr>
        <p:txBody>
          <a:bodyPr>
            <a:normAutofit fontScale="90000"/>
          </a:bodyPr>
          <a:lstStyle/>
          <a:p>
            <a:pPr fontAlgn="auto">
              <a:spcAft>
                <a:spcPts val="0"/>
              </a:spcAft>
              <a:defRPr/>
            </a:pPr>
            <a:r>
              <a:rPr lang="en-US" b="1" dirty="0" smtClean="0"/>
              <a:t>SCSI Bus (Contd.,)</a:t>
            </a:r>
            <a:endParaRPr lang="en-US" dirty="0"/>
          </a:p>
        </p:txBody>
      </p:sp>
      <p:sp>
        <p:nvSpPr>
          <p:cNvPr id="3" name="Content Placeholder 2"/>
          <p:cNvSpPr>
            <a:spLocks noGrp="1"/>
          </p:cNvSpPr>
          <p:nvPr>
            <p:ph idx="1"/>
          </p:nvPr>
        </p:nvSpPr>
        <p:spPr>
          <a:xfrm>
            <a:off x="152400" y="1066800"/>
            <a:ext cx="8763000" cy="5486400"/>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Assume that processor needs to read block of data from a disk drive and that data are stored in disk sectors that are not contiguous.</a:t>
            </a:r>
          </a:p>
          <a:p>
            <a:pPr marL="274320" indent="-274320" fontAlgn="auto">
              <a:spcAft>
                <a:spcPts val="0"/>
              </a:spcAft>
              <a:buClr>
                <a:schemeClr val="accent3"/>
              </a:buClr>
              <a:buFont typeface="Wingdings 2"/>
              <a:buChar char=""/>
              <a:defRPr/>
            </a:pPr>
            <a:r>
              <a:rPr lang="en-US" dirty="0" smtClean="0"/>
              <a:t>The processor sends a command to the SCSI controller, which causes the following sequence of events to take place:</a:t>
            </a:r>
          </a:p>
          <a:p>
            <a:pPr marL="880110" lvl="1" indent="-514350" fontAlgn="auto">
              <a:spcAft>
                <a:spcPts val="0"/>
              </a:spcAft>
              <a:buFont typeface="+mj-lt"/>
              <a:buAutoNum type="arabicPeriod"/>
              <a:defRPr/>
            </a:pPr>
            <a:r>
              <a:rPr lang="en-US" dirty="0" smtClean="0"/>
              <a:t>The SCSI controller, acting as an initiator, contends for control of the bus.</a:t>
            </a:r>
          </a:p>
          <a:p>
            <a:pPr marL="880110" lvl="1" indent="-514350" fontAlgn="auto">
              <a:spcAft>
                <a:spcPts val="0"/>
              </a:spcAft>
              <a:buFont typeface="+mj-lt"/>
              <a:buAutoNum type="arabicPeriod"/>
              <a:defRPr/>
            </a:pPr>
            <a:r>
              <a:rPr lang="en-US" dirty="0" smtClean="0"/>
              <a:t>When the initiator wins the arbitration process, it selects the target controller and hands over control of the bus to it.</a:t>
            </a:r>
          </a:p>
          <a:p>
            <a:pPr marL="880110" lvl="1" indent="-514350" fontAlgn="auto">
              <a:spcAft>
                <a:spcPts val="0"/>
              </a:spcAft>
              <a:buFont typeface="+mj-lt"/>
              <a:buAutoNum type="arabicPeriod"/>
              <a:defRPr/>
            </a:pPr>
            <a:r>
              <a:rPr lang="en-US" dirty="0" smtClean="0"/>
              <a:t>The target starts an output operation (from initiator to target); in response to this, the initiator sends a command specifying the required read operation.</a:t>
            </a:r>
          </a:p>
          <a:p>
            <a:pPr marL="880110" lvl="1" indent="-514350" fontAlgn="auto">
              <a:spcAft>
                <a:spcPts val="0"/>
              </a:spcAft>
              <a:buFont typeface="+mj-lt"/>
              <a:buAutoNum type="arabicPeriod"/>
              <a:defRPr/>
            </a:pPr>
            <a:r>
              <a:rPr lang="en-US" dirty="0" smtClean="0"/>
              <a:t>The target, realizing that it first needs to perform a disk seek operation, sends a message to the initiator indicating that it will temporarily suspend the connection between them. Then it releases the bus.</a:t>
            </a:r>
          </a:p>
          <a:p>
            <a:pPr marL="880110" lvl="1" indent="-514350" fontAlgn="auto">
              <a:spcAft>
                <a:spcPts val="0"/>
              </a:spcAft>
              <a:buFont typeface="+mj-lt"/>
              <a:buAutoNum type="arabicPeriod"/>
              <a:defRPr/>
            </a:pPr>
            <a:r>
              <a:rPr lang="en-US" dirty="0" smtClean="0"/>
              <a:t>The target controller sends a command to the disk drive to move the read head to the first sector involved in the requested read operation. Then, it reads the data stored in that sector and stores them in a data buffer. When it is ready to begin transferring data to the initiator, the target requests control of the bus. After it wins arbitration, it reselects the initiator controller, thus restoring the suspended connection.</a:t>
            </a:r>
          </a:p>
          <a:p>
            <a:pPr marL="514350" indent="-514350" fontAlgn="auto">
              <a:spcAft>
                <a:spcPts val="0"/>
              </a:spcAft>
              <a:buClr>
                <a:schemeClr val="accent3"/>
              </a:buClr>
              <a:buFont typeface="+mj-lt"/>
              <a:buAutoNum type="arabicPeriod"/>
              <a:defRPr/>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1436</TotalTime>
  <Words>12215</Words>
  <Application>Microsoft Office PowerPoint</Application>
  <PresentationFormat>On-screen Show (4:3)</PresentationFormat>
  <Paragraphs>1769</Paragraphs>
  <Slides>114</Slides>
  <Notes>21</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Flow</vt:lpstr>
      <vt:lpstr>INPUT/OUTPUT ORGANIZATION</vt:lpstr>
      <vt:lpstr>Accessing I/O Devices</vt:lpstr>
      <vt:lpstr>Accessing I/O devices</vt:lpstr>
      <vt:lpstr>Accessing I/O devices (contd..)</vt:lpstr>
      <vt:lpstr>Accessing I/O devices (contd..)</vt:lpstr>
      <vt:lpstr>Accessing I/O devices (contd..)</vt:lpstr>
      <vt:lpstr> program controlled I/O eg:simple I/O operations involving a keyboard &amp; a display device. Figure :registers in keyboard &amp; display interface </vt:lpstr>
      <vt:lpstr>Figure: Pgm reads a line of characters from a keyboard &amp; stores in a memory buffer, starting at location LINE.then it calls the subroutine PROCESS to process the input line.as each character is read ,it is echoed back to the display</vt:lpstr>
      <vt:lpstr>Slide 9</vt:lpstr>
      <vt:lpstr>Interrupts</vt:lpstr>
      <vt:lpstr>Interrupts </vt:lpstr>
      <vt:lpstr>Interrupts (contd..)</vt:lpstr>
      <vt:lpstr>Interrupts (contd..)</vt:lpstr>
      <vt:lpstr>Interrupts (contd..)</vt:lpstr>
      <vt:lpstr>Interrupts (contd..)</vt:lpstr>
      <vt:lpstr>Enabling &amp; disabling interrupts</vt:lpstr>
      <vt:lpstr>Slide 17</vt:lpstr>
      <vt:lpstr>Slide 18</vt:lpstr>
      <vt:lpstr>Slide 19</vt:lpstr>
      <vt:lpstr>Interrupt hardware</vt:lpstr>
      <vt:lpstr>Slide 21</vt:lpstr>
      <vt:lpstr>Slide 22</vt:lpstr>
      <vt:lpstr>Handling Multiple Devices</vt:lpstr>
      <vt:lpstr> Vectored Interrupts</vt:lpstr>
      <vt:lpstr>Slide 25</vt:lpstr>
      <vt:lpstr>Interrupt nesting &amp; Priority structures</vt:lpstr>
      <vt:lpstr>Multiple IR lines</vt:lpstr>
      <vt:lpstr>Slide 28</vt:lpstr>
      <vt:lpstr>Interrupts (contd..)</vt:lpstr>
      <vt:lpstr>Simultaneous requests</vt:lpstr>
      <vt:lpstr>Slide 31</vt:lpstr>
      <vt:lpstr>General structure(includes both schemes</vt:lpstr>
      <vt:lpstr>controlling device requests</vt:lpstr>
      <vt:lpstr>Slide 34</vt:lpstr>
      <vt:lpstr>Slide 35</vt:lpstr>
      <vt:lpstr>Slide 36</vt:lpstr>
      <vt:lpstr>Slide 37</vt:lpstr>
      <vt:lpstr>Slide 38</vt:lpstr>
      <vt:lpstr>Slide 39</vt:lpstr>
      <vt:lpstr>Exceptions </vt:lpstr>
      <vt:lpstr>Exceptions (contd..)</vt:lpstr>
      <vt:lpstr>Exceptions (contd..)</vt:lpstr>
      <vt:lpstr>Exceptions (contd..)</vt:lpstr>
      <vt:lpstr>Direct Memory Access</vt:lpstr>
      <vt:lpstr>Direct Memory Access (contd..)</vt:lpstr>
      <vt:lpstr>Direct Memory Access (contd..)</vt:lpstr>
      <vt:lpstr>Direct Memory Access (contd..)</vt:lpstr>
      <vt:lpstr>Direct Memory Access</vt:lpstr>
      <vt:lpstr>Direct Memory Access (contd..)</vt:lpstr>
      <vt:lpstr>Bus arbitration</vt:lpstr>
      <vt:lpstr>Centralized Bus Arbitration</vt:lpstr>
      <vt:lpstr>Centralized Bus Arbitration(cont.,)</vt:lpstr>
      <vt:lpstr>Centralized arbitration (contd..)</vt:lpstr>
      <vt:lpstr>Distributed arbitration</vt:lpstr>
      <vt:lpstr>Distributed arbitration</vt:lpstr>
      <vt:lpstr>Distributed arbitration(Contd.,)</vt:lpstr>
      <vt:lpstr>Distributed arbitration (contd..)</vt:lpstr>
      <vt:lpstr>Buses</vt:lpstr>
      <vt:lpstr>Buses</vt:lpstr>
      <vt:lpstr>Buses (contd..)</vt:lpstr>
      <vt:lpstr>Synchronous bus</vt:lpstr>
      <vt:lpstr>Synchronous bus (contd..)</vt:lpstr>
      <vt:lpstr>Synchronous bus (contd..)</vt:lpstr>
      <vt:lpstr>Synchronous bus (contd..)</vt:lpstr>
      <vt:lpstr>Synchronous bus (contd..)</vt:lpstr>
      <vt:lpstr>Synchronous bus (contd..)</vt:lpstr>
      <vt:lpstr>Synchronous bus (contd..)</vt:lpstr>
      <vt:lpstr>Synchronous bus (contd..)</vt:lpstr>
      <vt:lpstr>Asynchronous bus</vt:lpstr>
      <vt:lpstr>Asynchronous bus (contd..)</vt:lpstr>
      <vt:lpstr>Asynchronous bus (contd..)</vt:lpstr>
      <vt:lpstr>Asynchronous vs. Synchronous bus</vt:lpstr>
      <vt:lpstr>Interface Circuits</vt:lpstr>
      <vt:lpstr>Interface circuits</vt:lpstr>
      <vt:lpstr>Slide 75</vt:lpstr>
      <vt:lpstr>Interface circuits (contd..)</vt:lpstr>
      <vt:lpstr>Parallel port</vt:lpstr>
      <vt:lpstr>Parallel port (contd..)</vt:lpstr>
      <vt:lpstr>Slide 79</vt:lpstr>
      <vt:lpstr>Parallel port (contd..)</vt:lpstr>
      <vt:lpstr>Parallel port (contd..)</vt:lpstr>
      <vt:lpstr>Output Interface Circuit</vt:lpstr>
      <vt:lpstr>Slide 83</vt:lpstr>
      <vt:lpstr>Slide 84</vt:lpstr>
      <vt:lpstr>Serial port</vt:lpstr>
      <vt:lpstr>Slide 86</vt:lpstr>
      <vt:lpstr>Serial port (contd..)</vt:lpstr>
      <vt:lpstr>Standard I/O interfaces</vt:lpstr>
      <vt:lpstr>Standard I/O interfaces (contd..)</vt:lpstr>
      <vt:lpstr>Standard I/O interfaces (contd..)</vt:lpstr>
      <vt:lpstr>Standard I/O interfaces (contd..)</vt:lpstr>
      <vt:lpstr>   PCI  Bus (Peripheral Component Interconnect)</vt:lpstr>
      <vt:lpstr>Slide 93</vt:lpstr>
      <vt:lpstr>Slide 94</vt:lpstr>
      <vt:lpstr>Device Configuration</vt:lpstr>
      <vt:lpstr>SCSI Bus</vt:lpstr>
      <vt:lpstr>SCSI Bus (Contd.,)</vt:lpstr>
      <vt:lpstr>SCSI Bus (Contd.,)</vt:lpstr>
      <vt:lpstr>SCSI Bus (Contd.,)</vt:lpstr>
      <vt:lpstr>SCSI Bus (Contd.,)</vt:lpstr>
      <vt:lpstr>Slide 101</vt:lpstr>
      <vt:lpstr>Slide 102</vt:lpstr>
      <vt:lpstr>Main Phases involved</vt:lpstr>
      <vt:lpstr>Slide 104</vt:lpstr>
      <vt:lpstr>USB</vt:lpstr>
      <vt:lpstr>Slide 106</vt:lpstr>
      <vt:lpstr>Universal Serial Bus tree structure</vt:lpstr>
      <vt:lpstr>Addressing</vt:lpstr>
      <vt:lpstr>USB Protocols</vt:lpstr>
      <vt:lpstr>Slide 110</vt:lpstr>
      <vt:lpstr>Slide 111</vt:lpstr>
      <vt:lpstr>Isochronous Traffic on USB</vt:lpstr>
      <vt:lpstr>Electrical Characteristics</vt:lpstr>
      <vt:lpstr>Synchronous bus</vt:lpstr>
    </vt:vector>
  </TitlesOfParts>
  <Company>RVRJC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Memory Access</dc:title>
  <dc:creator>sriya</dc:creator>
  <cp:lastModifiedBy>ise 2</cp:lastModifiedBy>
  <cp:revision>70</cp:revision>
  <dcterms:created xsi:type="dcterms:W3CDTF">2011-03-15T05:33:58Z</dcterms:created>
  <dcterms:modified xsi:type="dcterms:W3CDTF">2016-10-07T06:41:14Z</dcterms:modified>
</cp:coreProperties>
</file>