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467600" cy="808038"/>
          </a:xfrm>
        </p:spPr>
        <p:txBody>
          <a:bodyPr>
            <a:normAutofit/>
          </a:bodyPr>
          <a:lstStyle/>
          <a:p>
            <a:r>
              <a:rPr lang="en-US" sz="3400" b="1" dirty="0" smtClean="0">
                <a:solidFill>
                  <a:srgbClr val="7030A0"/>
                </a:solidFill>
              </a:rPr>
              <a:t>Deterministic finite automata(DFA)</a:t>
            </a:r>
            <a:endParaRPr lang="en-IN" sz="34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153400" cy="5410200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/>
              <a:t>A </a:t>
            </a:r>
            <a:r>
              <a:rPr lang="en-US" sz="2200" dirty="0" smtClean="0">
                <a:solidFill>
                  <a:srgbClr val="0070C0"/>
                </a:solidFill>
              </a:rPr>
              <a:t>deterministic finite automaton </a:t>
            </a:r>
            <a:r>
              <a:rPr lang="en-US" sz="2200" dirty="0" smtClean="0"/>
              <a:t>(DFA) is a 5-tuple or quintuple indicating five components: </a:t>
            </a:r>
          </a:p>
          <a:p>
            <a:pPr>
              <a:buNone/>
            </a:pPr>
            <a:r>
              <a:rPr lang="en-US" sz="2200" dirty="0" smtClean="0"/>
              <a:t>                       M= (</a:t>
            </a:r>
            <a:r>
              <a:rPr lang="en-US" sz="2200" i="1" dirty="0" smtClean="0"/>
              <a:t>Q</a:t>
            </a:r>
            <a:r>
              <a:rPr lang="en-US" sz="2200" dirty="0" smtClean="0"/>
              <a:t>, </a:t>
            </a:r>
            <a:r>
              <a:rPr lang="el-GR" sz="2200" dirty="0" smtClean="0">
                <a:latin typeface="Times New Roman"/>
                <a:cs typeface="Times New Roman"/>
              </a:rPr>
              <a:t>Σ</a:t>
            </a:r>
            <a:r>
              <a:rPr lang="en-US" sz="2200" dirty="0" smtClean="0"/>
              <a:t>, </a:t>
            </a:r>
            <a:r>
              <a:rPr lang="en-US" sz="2200" dirty="0" smtClean="0">
                <a:latin typeface="Calibri"/>
                <a:cs typeface="Calibri"/>
              </a:rPr>
              <a:t>δ</a:t>
            </a:r>
            <a:r>
              <a:rPr lang="en-US" sz="2200" dirty="0" smtClean="0"/>
              <a:t>, q</a:t>
            </a:r>
            <a:r>
              <a:rPr lang="en-US" sz="2200" baseline="-25000" dirty="0" smtClean="0"/>
              <a:t>0</a:t>
            </a:r>
            <a:r>
              <a:rPr lang="en-US" sz="2200" dirty="0" smtClean="0"/>
              <a:t>, </a:t>
            </a:r>
            <a:r>
              <a:rPr lang="en-US" sz="2200" i="1" dirty="0" smtClean="0"/>
              <a:t>F</a:t>
            </a:r>
            <a:r>
              <a:rPr lang="en-US" sz="2200" dirty="0" smtClean="0"/>
              <a:t>)</a:t>
            </a:r>
          </a:p>
          <a:p>
            <a:pPr>
              <a:buNone/>
            </a:pPr>
            <a:r>
              <a:rPr lang="en-US" sz="2200" dirty="0" smtClean="0"/>
              <a:t> where</a:t>
            </a:r>
          </a:p>
          <a:p>
            <a:pPr lvl="1"/>
            <a:r>
              <a:rPr lang="en-US" sz="2200" i="1" dirty="0" smtClean="0"/>
              <a:t> Q</a:t>
            </a:r>
            <a:r>
              <a:rPr lang="en-US" sz="2200" dirty="0" smtClean="0"/>
              <a:t> is a finite set of </a:t>
            </a:r>
            <a:r>
              <a:rPr lang="en-US" sz="2200" dirty="0" smtClean="0">
                <a:solidFill>
                  <a:srgbClr val="0070C0"/>
                </a:solidFill>
              </a:rPr>
              <a:t>states</a:t>
            </a:r>
          </a:p>
          <a:p>
            <a:pPr lvl="1"/>
            <a:r>
              <a:rPr lang="en-US" sz="2200" dirty="0" smtClean="0"/>
              <a:t> </a:t>
            </a:r>
            <a:r>
              <a:rPr lang="el-GR" sz="2200" dirty="0" smtClean="0">
                <a:latin typeface="Times New Roman"/>
                <a:cs typeface="Times New Roman"/>
              </a:rPr>
              <a:t>Σ </a:t>
            </a:r>
            <a:r>
              <a:rPr lang="en-US" sz="2200" dirty="0" smtClean="0"/>
              <a:t>is an </a:t>
            </a:r>
            <a:r>
              <a:rPr lang="en-US" sz="2200" dirty="0" smtClean="0">
                <a:solidFill>
                  <a:srgbClr val="0070C0"/>
                </a:solidFill>
              </a:rPr>
              <a:t>alphabet(finite set of input symbols)</a:t>
            </a:r>
          </a:p>
          <a:p>
            <a:pPr lvl="1"/>
            <a:r>
              <a:rPr lang="en-US" sz="2200" dirty="0" smtClean="0"/>
              <a:t> </a:t>
            </a:r>
            <a:r>
              <a:rPr lang="en-US" sz="2200" dirty="0" smtClean="0">
                <a:latin typeface="Calibri"/>
                <a:cs typeface="Calibri"/>
              </a:rPr>
              <a:t>δ </a:t>
            </a:r>
            <a:r>
              <a:rPr lang="en-US" sz="2200" dirty="0" smtClean="0"/>
              <a:t>: </a:t>
            </a:r>
            <a:r>
              <a:rPr lang="en-US" sz="2200" i="1" dirty="0" smtClean="0"/>
              <a:t>Q</a:t>
            </a:r>
            <a:r>
              <a:rPr lang="en-US" sz="2200" dirty="0" smtClean="0"/>
              <a:t> × </a:t>
            </a:r>
            <a:r>
              <a:rPr lang="el-GR" sz="2200" dirty="0" smtClean="0">
                <a:latin typeface="Times New Roman"/>
                <a:cs typeface="Times New Roman"/>
              </a:rPr>
              <a:t>Σ</a:t>
            </a:r>
            <a:r>
              <a:rPr lang="en-US" sz="2200" dirty="0" smtClean="0"/>
              <a:t> → </a:t>
            </a:r>
            <a:r>
              <a:rPr lang="en-US" sz="2200" i="1" dirty="0" smtClean="0"/>
              <a:t>Q</a:t>
            </a:r>
            <a:r>
              <a:rPr lang="en-US" sz="2200" dirty="0" smtClean="0"/>
              <a:t> is a </a:t>
            </a:r>
            <a:r>
              <a:rPr lang="en-US" sz="2200" dirty="0" smtClean="0">
                <a:solidFill>
                  <a:srgbClr val="0070C0"/>
                </a:solidFill>
              </a:rPr>
              <a:t>transition function </a:t>
            </a:r>
            <a:r>
              <a:rPr lang="en-US" sz="2200" dirty="0" smtClean="0"/>
              <a:t>which is a </a:t>
            </a:r>
            <a:r>
              <a:rPr lang="en-US" sz="2200" dirty="0" smtClean="0">
                <a:solidFill>
                  <a:srgbClr val="0070C0"/>
                </a:solidFill>
              </a:rPr>
              <a:t>mapping from </a:t>
            </a:r>
            <a:r>
              <a:rPr lang="en-US" sz="2200" i="1" dirty="0" smtClean="0"/>
              <a:t>Q</a:t>
            </a:r>
            <a:r>
              <a:rPr lang="en-US" sz="2200" dirty="0" smtClean="0"/>
              <a:t> × </a:t>
            </a:r>
            <a:r>
              <a:rPr lang="el-GR" sz="2200" dirty="0" smtClean="0">
                <a:latin typeface="Times New Roman"/>
                <a:cs typeface="Times New Roman"/>
              </a:rPr>
              <a:t>Σ</a:t>
            </a:r>
            <a:r>
              <a:rPr lang="en-US" sz="2200" dirty="0" smtClean="0"/>
              <a:t> to Q.</a:t>
            </a:r>
            <a:endParaRPr lang="en-US" sz="2200" dirty="0" smtClean="0">
              <a:solidFill>
                <a:schemeClr val="accent2"/>
              </a:solidFill>
            </a:endParaRPr>
          </a:p>
          <a:p>
            <a:pPr lvl="1"/>
            <a:r>
              <a:rPr lang="en-US" sz="2200" i="1" dirty="0" smtClean="0"/>
              <a:t> </a:t>
            </a:r>
            <a:r>
              <a:rPr lang="en-US" sz="2200" dirty="0" smtClean="0"/>
              <a:t>q</a:t>
            </a:r>
            <a:r>
              <a:rPr lang="en-US" sz="2200" baseline="-25000" dirty="0" smtClean="0"/>
              <a:t>0</a:t>
            </a:r>
            <a:r>
              <a:rPr lang="en-US" sz="2200" dirty="0" smtClean="0"/>
              <a:t> </a:t>
            </a:r>
            <a:r>
              <a:rPr lang="el-GR" sz="2200" dirty="0" smtClean="0">
                <a:latin typeface="Times New Roman"/>
                <a:cs typeface="Times New Roman"/>
              </a:rPr>
              <a:t>ϵ</a:t>
            </a:r>
            <a:r>
              <a:rPr lang="en-US" sz="2200" dirty="0" smtClean="0"/>
              <a:t> </a:t>
            </a:r>
            <a:r>
              <a:rPr lang="en-US" sz="2200" i="1" dirty="0" smtClean="0"/>
              <a:t>Q</a:t>
            </a:r>
            <a:r>
              <a:rPr lang="en-US" sz="2200" dirty="0" smtClean="0"/>
              <a:t> is the </a:t>
            </a:r>
            <a:r>
              <a:rPr lang="en-US" sz="2200" dirty="0" smtClean="0">
                <a:solidFill>
                  <a:srgbClr val="0070C0"/>
                </a:solidFill>
              </a:rPr>
              <a:t>initial state</a:t>
            </a:r>
          </a:p>
          <a:p>
            <a:pPr lvl="1"/>
            <a:r>
              <a:rPr lang="en-US" sz="2200" dirty="0" smtClean="0"/>
              <a:t> </a:t>
            </a:r>
            <a:r>
              <a:rPr lang="en-US" sz="2200" i="1" dirty="0" smtClean="0"/>
              <a:t>F </a:t>
            </a:r>
            <a:r>
              <a:rPr lang="en-IN" sz="2400" dirty="0" smtClean="0"/>
              <a:t>⊆ </a:t>
            </a:r>
            <a:r>
              <a:rPr lang="en-US" sz="2200" i="1" dirty="0" smtClean="0"/>
              <a:t>Q </a:t>
            </a:r>
            <a:r>
              <a:rPr lang="en-US" sz="2200" dirty="0" smtClean="0"/>
              <a:t>is a set of </a:t>
            </a:r>
            <a:r>
              <a:rPr lang="en-US" sz="2200" dirty="0" smtClean="0">
                <a:solidFill>
                  <a:srgbClr val="0070C0"/>
                </a:solidFill>
              </a:rPr>
              <a:t>final states </a:t>
            </a:r>
            <a:r>
              <a:rPr lang="en-US" sz="2200" dirty="0" smtClean="0"/>
              <a:t>(or </a:t>
            </a:r>
            <a:r>
              <a:rPr lang="en-US" sz="2200" dirty="0" smtClean="0">
                <a:solidFill>
                  <a:srgbClr val="0070C0"/>
                </a:solidFill>
              </a:rPr>
              <a:t>accepting states</a:t>
            </a:r>
            <a:r>
              <a:rPr lang="en-US" sz="2200" dirty="0" smtClean="0"/>
              <a:t> ).</a:t>
            </a:r>
          </a:p>
          <a:p>
            <a:pPr lvl="1"/>
            <a:r>
              <a:rPr lang="en-US" sz="2200" dirty="0" smtClean="0"/>
              <a:t>M is the name of the machine.</a:t>
            </a:r>
          </a:p>
          <a:p>
            <a:r>
              <a:rPr lang="en-US" sz="2100" dirty="0" smtClean="0"/>
              <a:t>The term “deterministic” refers to the fact that on each input there is one and only one state to which the automaton can transition from current state.</a:t>
            </a:r>
            <a:r>
              <a:rPr lang="en-IN" sz="2100" dirty="0" smtClean="0"/>
              <a:t> Since it has finite number of states the machine is called Deterministic finite automata(DFA)</a:t>
            </a:r>
            <a:endParaRPr lang="en-US" sz="2100" dirty="0" smtClean="0"/>
          </a:p>
          <a:p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09600"/>
            <a:ext cx="7772400" cy="5864352"/>
          </a:xfrm>
        </p:spPr>
        <p:txBody>
          <a:bodyPr>
            <a:normAutofit/>
          </a:bodyPr>
          <a:lstStyle/>
          <a:p>
            <a:r>
              <a:rPr lang="en-US" dirty="0" smtClean="0"/>
              <a:t>A Finite Automata can be represented by a 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 smtClean="0"/>
              <a:t>Transition diagram 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 smtClean="0"/>
              <a:t>Transition table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Transition diagram:</a:t>
            </a:r>
          </a:p>
          <a:p>
            <a:r>
              <a:rPr lang="en-US" dirty="0" smtClean="0"/>
              <a:t>A transition graph contains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 smtClean="0"/>
              <a:t>Set of states as circles, start state q</a:t>
            </a:r>
            <a:r>
              <a:rPr lang="en-US" baseline="-25000" dirty="0" smtClean="0"/>
              <a:t>0</a:t>
            </a:r>
            <a:r>
              <a:rPr lang="en-US" dirty="0" smtClean="0"/>
              <a:t> with arrow, final state by double circle.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 smtClean="0"/>
              <a:t>A finite set of transition that show how to go from some state to other. </a:t>
            </a:r>
          </a:p>
          <a:p>
            <a:pPr marL="457200" indent="-457200"/>
            <a:r>
              <a:rPr lang="en-US" dirty="0" smtClean="0">
                <a:solidFill>
                  <a:srgbClr val="FF0000"/>
                </a:solidFill>
              </a:rPr>
              <a:t>Transition table</a:t>
            </a:r>
          </a:p>
          <a:p>
            <a:pPr marL="457200" indent="-457200"/>
            <a:r>
              <a:rPr lang="en-US" dirty="0" smtClean="0"/>
              <a:t>It is a tabular representation where rows correspond to states and column correspond to input. Start State is given by       and final state by </a:t>
            </a:r>
            <a:r>
              <a:rPr lang="en-US" sz="3000" dirty="0" smtClean="0"/>
              <a:t>*</a:t>
            </a:r>
          </a:p>
          <a:p>
            <a:pPr marL="457200" indent="-457200"/>
            <a:endParaRPr lang="en-IN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514600" y="59436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 smtClean="0">
                <a:solidFill>
                  <a:srgbClr val="7030A0"/>
                </a:solidFill>
              </a:rPr>
              <a:t>Deterministic finite automata(DFA)</a:t>
            </a:r>
            <a:endParaRPr lang="en-IN" sz="34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How a DFA processes strings</a:t>
            </a:r>
          </a:p>
          <a:p>
            <a:r>
              <a:rPr lang="en-US" sz="2200" dirty="0" smtClean="0"/>
              <a:t>First thing to understand about a DFA is how the DFA decides whether or not to “</a:t>
            </a:r>
            <a:r>
              <a:rPr lang="en-US" sz="2200" dirty="0" smtClean="0">
                <a:solidFill>
                  <a:srgbClr val="0070C0"/>
                </a:solidFill>
              </a:rPr>
              <a:t>accept</a:t>
            </a:r>
            <a:r>
              <a:rPr lang="en-US" sz="2200" dirty="0" smtClean="0"/>
              <a:t>” a sequence of input symbols.</a:t>
            </a:r>
          </a:p>
          <a:p>
            <a:r>
              <a:rPr lang="en-US" sz="2200" dirty="0" smtClean="0"/>
              <a:t>The “language” of the DFA is the set of all strings that the DFA accepts.</a:t>
            </a:r>
          </a:p>
          <a:p>
            <a:r>
              <a:rPr lang="en-US" sz="2200" dirty="0" smtClean="0"/>
              <a:t>Example : lets specify a DFA that accepts all and only the strings of 0’s and 1’s that have the sequence </a:t>
            </a:r>
            <a:r>
              <a:rPr lang="en-US" sz="2200" b="1" dirty="0" smtClean="0">
                <a:solidFill>
                  <a:srgbClr val="0070C0"/>
                </a:solidFill>
              </a:rPr>
              <a:t>01 somewhere </a:t>
            </a:r>
            <a:r>
              <a:rPr lang="en-US" sz="2200" dirty="0" smtClean="0"/>
              <a:t>in the string.</a:t>
            </a:r>
          </a:p>
          <a:p>
            <a:r>
              <a:rPr lang="en-US" sz="2200" dirty="0" smtClean="0"/>
              <a:t>L: { x01y | x and y are any strings of 0’s and 1’s}</a:t>
            </a:r>
            <a:endParaRPr lang="en-IN" sz="2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 smtClean="0">
                <a:solidFill>
                  <a:srgbClr val="7030A0"/>
                </a:solidFill>
              </a:rPr>
              <a:t>Deterministic finite automata(DFA)</a:t>
            </a:r>
            <a:endParaRPr lang="en-IN" sz="34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11010</a:t>
            </a:r>
          </a:p>
          <a:p>
            <a:pPr>
              <a:buNone/>
            </a:pPr>
            <a:r>
              <a:rPr lang="en-US" dirty="0" smtClean="0"/>
              <a:t>             1      1      0      1      0        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1677194" y="2590006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16200000" flipV="1">
            <a:off x="1676400" y="2895600"/>
            <a:ext cx="15319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 flipH="1" flipV="1">
            <a:off x="1677194" y="3199606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 flipH="1" flipV="1">
            <a:off x="2248694" y="2628106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1714500" y="3314700"/>
            <a:ext cx="76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066800" y="3352800"/>
            <a:ext cx="13115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000" dirty="0" smtClean="0">
                <a:latin typeface="Calibri"/>
                <a:cs typeface="Calibri"/>
              </a:rPr>
              <a:t>δ</a:t>
            </a:r>
            <a:r>
              <a:rPr lang="en-US" sz="2000" dirty="0" smtClean="0">
                <a:latin typeface="Calibri"/>
                <a:cs typeface="Calibri"/>
              </a:rPr>
              <a:t>(q</a:t>
            </a:r>
            <a:r>
              <a:rPr lang="en-US" sz="2000" baseline="-25000" dirty="0" smtClean="0">
                <a:latin typeface="Calibri"/>
                <a:cs typeface="Calibri"/>
              </a:rPr>
              <a:t>0</a:t>
            </a:r>
            <a:r>
              <a:rPr lang="en-US" sz="2000" dirty="0" smtClean="0">
                <a:latin typeface="Calibri"/>
                <a:cs typeface="Calibri"/>
              </a:rPr>
              <a:t>,1)=q</a:t>
            </a:r>
            <a:r>
              <a:rPr lang="en-US" sz="2000" baseline="-25000" dirty="0" smtClean="0">
                <a:latin typeface="Calibri"/>
                <a:cs typeface="Calibri"/>
              </a:rPr>
              <a:t>0</a:t>
            </a:r>
            <a:r>
              <a:rPr lang="en-US" sz="2000" dirty="0" smtClean="0"/>
              <a:t> </a:t>
            </a:r>
            <a:endParaRPr lang="en-IN" sz="2000" dirty="0"/>
          </a:p>
        </p:txBody>
      </p:sp>
      <p:cxnSp>
        <p:nvCxnSpPr>
          <p:cNvPr id="19" name="Straight Connector 18"/>
          <p:cNvCxnSpPr/>
          <p:nvPr/>
        </p:nvCxnSpPr>
        <p:spPr>
          <a:xfrm rot="5400000" flipH="1" flipV="1">
            <a:off x="2287588" y="2894012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 flipH="1" flipV="1">
            <a:off x="2287588" y="3122612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 flipH="1" flipV="1">
            <a:off x="2287588" y="3579812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H="1" flipV="1">
            <a:off x="2287588" y="3351212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2325688" y="3770312"/>
            <a:ext cx="76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752600" y="3810000"/>
            <a:ext cx="13115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000" dirty="0" smtClean="0">
                <a:latin typeface="Calibri"/>
                <a:cs typeface="Calibri"/>
              </a:rPr>
              <a:t>δ</a:t>
            </a:r>
            <a:r>
              <a:rPr lang="en-US" sz="2000" dirty="0" smtClean="0">
                <a:latin typeface="Calibri"/>
                <a:cs typeface="Calibri"/>
              </a:rPr>
              <a:t>(q</a:t>
            </a:r>
            <a:r>
              <a:rPr lang="en-US" sz="2000" baseline="-25000" dirty="0" smtClean="0">
                <a:latin typeface="Calibri"/>
                <a:cs typeface="Calibri"/>
              </a:rPr>
              <a:t>0</a:t>
            </a:r>
            <a:r>
              <a:rPr lang="en-US" sz="2000" dirty="0" smtClean="0">
                <a:latin typeface="Calibri"/>
                <a:cs typeface="Calibri"/>
              </a:rPr>
              <a:t>,1)=q</a:t>
            </a:r>
            <a:r>
              <a:rPr lang="en-US" sz="2000" baseline="-25000" dirty="0" smtClean="0">
                <a:latin typeface="Calibri"/>
                <a:cs typeface="Calibri"/>
              </a:rPr>
              <a:t>0</a:t>
            </a:r>
            <a:r>
              <a:rPr lang="en-US" sz="2000" dirty="0" smtClean="0"/>
              <a:t> </a:t>
            </a:r>
            <a:endParaRPr lang="en-IN" sz="2000" dirty="0"/>
          </a:p>
        </p:txBody>
      </p:sp>
      <p:cxnSp>
        <p:nvCxnSpPr>
          <p:cNvPr id="32" name="Straight Arrow Connector 31"/>
          <p:cNvCxnSpPr/>
          <p:nvPr/>
        </p:nvCxnSpPr>
        <p:spPr>
          <a:xfrm rot="5400000">
            <a:off x="1943100" y="37719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 flipH="1" flipV="1">
            <a:off x="2934494" y="3161506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 flipH="1" flipV="1">
            <a:off x="2973388" y="3427412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 flipH="1" flipV="1">
            <a:off x="2973388" y="3656012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 flipH="1" flipV="1">
            <a:off x="2973388" y="4113212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 flipH="1" flipV="1">
            <a:off x="2973388" y="3884612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>
            <a:off x="2933700" y="4381500"/>
            <a:ext cx="22939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438400" y="4419600"/>
            <a:ext cx="13115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000" dirty="0" smtClean="0">
                <a:latin typeface="Calibri"/>
                <a:cs typeface="Calibri"/>
              </a:rPr>
              <a:t>δ</a:t>
            </a:r>
            <a:r>
              <a:rPr lang="en-US" sz="2000" dirty="0" smtClean="0">
                <a:latin typeface="Calibri"/>
                <a:cs typeface="Calibri"/>
              </a:rPr>
              <a:t>(q</a:t>
            </a:r>
            <a:r>
              <a:rPr lang="en-US" sz="2000" baseline="-25000" dirty="0" smtClean="0">
                <a:latin typeface="Calibri"/>
                <a:cs typeface="Calibri"/>
              </a:rPr>
              <a:t>0</a:t>
            </a:r>
            <a:r>
              <a:rPr lang="en-US" sz="2000" dirty="0" smtClean="0">
                <a:latin typeface="Calibri"/>
                <a:cs typeface="Calibri"/>
              </a:rPr>
              <a:t>,0)=q</a:t>
            </a:r>
            <a:r>
              <a:rPr lang="en-US" sz="2000" baseline="-25000" dirty="0" smtClean="0">
                <a:latin typeface="Calibri"/>
                <a:cs typeface="Calibri"/>
              </a:rPr>
              <a:t>1</a:t>
            </a:r>
            <a:r>
              <a:rPr lang="en-US" sz="2000" dirty="0" smtClean="0"/>
              <a:t> </a:t>
            </a:r>
            <a:endParaRPr lang="en-IN" sz="2000" dirty="0"/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2629694" y="43045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5400000" flipH="1" flipV="1">
            <a:off x="2934494" y="2856706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5400000" flipH="1" flipV="1">
            <a:off x="2934494" y="2551906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124200" y="5029200"/>
            <a:ext cx="13115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000" dirty="0" smtClean="0">
                <a:latin typeface="Calibri"/>
                <a:cs typeface="Calibri"/>
              </a:rPr>
              <a:t>δ</a:t>
            </a:r>
            <a:r>
              <a:rPr lang="en-US" sz="2000" dirty="0" smtClean="0">
                <a:latin typeface="Calibri"/>
                <a:cs typeface="Calibri"/>
              </a:rPr>
              <a:t>(q</a:t>
            </a:r>
            <a:r>
              <a:rPr lang="en-US" sz="2000" baseline="-25000" dirty="0" smtClean="0">
                <a:latin typeface="Calibri"/>
                <a:cs typeface="Calibri"/>
              </a:rPr>
              <a:t>1</a:t>
            </a:r>
            <a:r>
              <a:rPr lang="en-US" sz="2000" dirty="0" smtClean="0">
                <a:latin typeface="Calibri"/>
                <a:cs typeface="Calibri"/>
              </a:rPr>
              <a:t>,1)=q</a:t>
            </a:r>
            <a:r>
              <a:rPr lang="en-US" sz="2000" baseline="-25000" dirty="0" smtClean="0">
                <a:latin typeface="Calibri"/>
                <a:cs typeface="Calibri"/>
              </a:rPr>
              <a:t>2</a:t>
            </a:r>
            <a:r>
              <a:rPr lang="en-US" sz="2000" dirty="0" smtClean="0"/>
              <a:t> </a:t>
            </a:r>
            <a:endParaRPr lang="en-IN" sz="2000" dirty="0"/>
          </a:p>
        </p:txBody>
      </p:sp>
      <p:cxnSp>
        <p:nvCxnSpPr>
          <p:cNvPr id="61" name="Straight Arrow Connector 60"/>
          <p:cNvCxnSpPr/>
          <p:nvPr/>
        </p:nvCxnSpPr>
        <p:spPr>
          <a:xfrm rot="5400000">
            <a:off x="3315494" y="49141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5400000" flipH="1" flipV="1">
            <a:off x="3620294" y="3771106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5400000" flipH="1" flipV="1">
            <a:off x="3659188" y="4037012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5400000" flipH="1" flipV="1">
            <a:off x="3659188" y="4265612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5400000" flipH="1" flipV="1">
            <a:off x="3659188" y="4722812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5400000" flipH="1" flipV="1">
            <a:off x="3659188" y="4494212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rot="5400000">
            <a:off x="3619500" y="4991100"/>
            <a:ext cx="22939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 flipH="1" flipV="1">
            <a:off x="3620294" y="3466306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5400000" flipH="1" flipV="1">
            <a:off x="3619500" y="316230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5400000" flipH="1" flipV="1">
            <a:off x="3620294" y="2780506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5400000" flipH="1" flipV="1">
            <a:off x="3658394" y="2513806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3810000" y="5638800"/>
            <a:ext cx="13115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000" dirty="0" smtClean="0">
                <a:latin typeface="Calibri"/>
                <a:cs typeface="Calibri"/>
              </a:rPr>
              <a:t>δ</a:t>
            </a:r>
            <a:r>
              <a:rPr lang="en-US" sz="2000" dirty="0" smtClean="0">
                <a:latin typeface="Calibri"/>
                <a:cs typeface="Calibri"/>
              </a:rPr>
              <a:t>(q</a:t>
            </a:r>
            <a:r>
              <a:rPr lang="en-US" sz="2000" baseline="-25000" dirty="0" smtClean="0">
                <a:latin typeface="Calibri"/>
                <a:cs typeface="Calibri"/>
              </a:rPr>
              <a:t>2</a:t>
            </a:r>
            <a:r>
              <a:rPr lang="en-US" sz="2000" dirty="0" smtClean="0">
                <a:latin typeface="Calibri"/>
                <a:cs typeface="Calibri"/>
              </a:rPr>
              <a:t>,0)=q</a:t>
            </a:r>
            <a:r>
              <a:rPr lang="en-US" sz="2000" baseline="-25000" dirty="0" smtClean="0">
                <a:latin typeface="Calibri"/>
                <a:cs typeface="Calibri"/>
              </a:rPr>
              <a:t>2</a:t>
            </a:r>
            <a:r>
              <a:rPr lang="en-US" sz="2000" dirty="0" smtClean="0"/>
              <a:t> </a:t>
            </a:r>
            <a:endParaRPr lang="en-IN" sz="2000" dirty="0"/>
          </a:p>
        </p:txBody>
      </p:sp>
      <p:cxnSp>
        <p:nvCxnSpPr>
          <p:cNvPr id="75" name="Straight Arrow Connector 74"/>
          <p:cNvCxnSpPr/>
          <p:nvPr/>
        </p:nvCxnSpPr>
        <p:spPr>
          <a:xfrm rot="5400000">
            <a:off x="4001294" y="55999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5400000" flipH="1" flipV="1">
            <a:off x="4306094" y="4304506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5400000" flipH="1" flipV="1">
            <a:off x="4344988" y="4570412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5400000" flipH="1" flipV="1">
            <a:off x="4344988" y="4799012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rot="5400000" flipH="1" flipV="1">
            <a:off x="4344988" y="5256212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5400000" flipH="1" flipV="1">
            <a:off x="4344988" y="5027612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rot="5400000">
            <a:off x="4305300" y="5524500"/>
            <a:ext cx="22939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5400000" flipH="1" flipV="1">
            <a:off x="4306094" y="3999706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5400000" flipH="1" flipV="1">
            <a:off x="4305300" y="369570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5400000" flipH="1" flipV="1">
            <a:off x="4306094" y="3313906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5400000" flipH="1" flipV="1">
            <a:off x="4344194" y="3047206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5400000" flipH="1" flipV="1">
            <a:off x="4306094" y="2780506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5400000" flipH="1" flipV="1">
            <a:off x="4343400" y="2514600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sz="3200" b="1" dirty="0" smtClean="0">
                <a:solidFill>
                  <a:srgbClr val="FF0000"/>
                </a:solidFill>
              </a:rPr>
              <a:t>Regular language</a:t>
            </a:r>
          </a:p>
          <a:p>
            <a:r>
              <a:rPr lang="en-IN" dirty="0" smtClean="0"/>
              <a:t>Definition: Let M = (Q, </a:t>
            </a:r>
            <a:r>
              <a:rPr lang="el-GR" dirty="0" smtClean="0">
                <a:latin typeface="Times New Roman"/>
                <a:cs typeface="Times New Roman"/>
              </a:rPr>
              <a:t>Σ</a:t>
            </a:r>
            <a:r>
              <a:rPr lang="en-IN" dirty="0" smtClean="0"/>
              <a:t>, </a:t>
            </a:r>
            <a:r>
              <a:rPr lang="el-GR" dirty="0" smtClean="0">
                <a:latin typeface="Calibri"/>
                <a:cs typeface="Calibri"/>
              </a:rPr>
              <a:t>δ</a:t>
            </a:r>
            <a:r>
              <a:rPr lang="en-IN" dirty="0" smtClean="0"/>
              <a:t>, q0, A) be a DFA. The language L is regular if there exists a machine M such that L = L(M).</a:t>
            </a:r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Applications of Finite Automata</a:t>
            </a:r>
            <a:endParaRPr lang="en-IN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Design of digital circuit</a:t>
            </a:r>
          </a:p>
          <a:p>
            <a:r>
              <a:rPr lang="en-US" dirty="0" smtClean="0"/>
              <a:t>Compiler construction</a:t>
            </a:r>
          </a:p>
          <a:p>
            <a:r>
              <a:rPr lang="en-US" dirty="0" smtClean="0"/>
              <a:t>String matching</a:t>
            </a:r>
          </a:p>
          <a:p>
            <a:r>
              <a:rPr lang="en-US" dirty="0" smtClean="0"/>
              <a:t>String processing</a:t>
            </a:r>
          </a:p>
          <a:p>
            <a:r>
              <a:rPr lang="en-US" dirty="0" smtClean="0"/>
              <a:t>Software design</a:t>
            </a:r>
          </a:p>
          <a:p>
            <a:r>
              <a:rPr lang="en-US" dirty="0" smtClean="0"/>
              <a:t>Other applications</a:t>
            </a:r>
            <a:endParaRPr lang="en-IN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DFA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Constructing a DFA is difficult.</a:t>
            </a:r>
          </a:p>
          <a:p>
            <a:r>
              <a:rPr lang="en-US" dirty="0" smtClean="0"/>
              <a:t>The DFA can not guess about its input.</a:t>
            </a:r>
          </a:p>
          <a:p>
            <a:r>
              <a:rPr lang="en-US" dirty="0" smtClean="0"/>
              <a:t>The DFA is not very powerful.</a:t>
            </a:r>
          </a:p>
          <a:p>
            <a:r>
              <a:rPr lang="en-US" dirty="0" smtClean="0"/>
              <a:t>At any point of time, the DFA is in only one state.</a:t>
            </a:r>
            <a:endParaRPr lang="en-IN" dirty="0"/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456</Words>
  <Application>Microsoft Office PowerPoint</Application>
  <PresentationFormat>On-screen Show (4:3)</PresentationFormat>
  <Paragraphs>48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Oriel</vt:lpstr>
      <vt:lpstr>Deterministic finite automata(DFA)</vt:lpstr>
      <vt:lpstr>Slide 2</vt:lpstr>
      <vt:lpstr>Deterministic finite automata(DFA)</vt:lpstr>
      <vt:lpstr>Deterministic finite automata(DFA)</vt:lpstr>
      <vt:lpstr>Slide 5</vt:lpstr>
      <vt:lpstr>Applications of Finite Automata</vt:lpstr>
      <vt:lpstr>Disadvantages of DFA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Deterministic finite automata(DFA)</dc:title>
  <dc:creator>roopa</dc:creator>
  <cp:lastModifiedBy>ise 2</cp:lastModifiedBy>
  <cp:revision>1</cp:revision>
  <dcterms:created xsi:type="dcterms:W3CDTF">2006-08-16T00:00:00Z</dcterms:created>
  <dcterms:modified xsi:type="dcterms:W3CDTF">2017-10-23T09:35:41Z</dcterms:modified>
</cp:coreProperties>
</file>