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Regular expressions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9499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The language accepted by DFA or NFA and </a:t>
            </a:r>
            <a:r>
              <a:rPr lang="el-GR" dirty="0" smtClean="0">
                <a:latin typeface="+mj-lt"/>
                <a:cs typeface="Times New Roman"/>
              </a:rPr>
              <a:t>ε</a:t>
            </a:r>
            <a:r>
              <a:rPr lang="en-US" dirty="0" smtClean="0">
                <a:latin typeface="+mj-lt"/>
                <a:cs typeface="Times New Roman"/>
              </a:rPr>
              <a:t>-NFA is called regular language.</a:t>
            </a:r>
          </a:p>
          <a:p>
            <a:r>
              <a:rPr lang="en-US" dirty="0" smtClean="0">
                <a:latin typeface="+mj-lt"/>
                <a:cs typeface="Times New Roman"/>
              </a:rPr>
              <a:t>A regular language can be described using regular expressions consisting of the symbols such as alphabet in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US" dirty="0" smtClean="0">
                <a:latin typeface="Times New Roman"/>
                <a:cs typeface="Times New Roman"/>
              </a:rPr>
              <a:t>, the operators such as ‘</a:t>
            </a:r>
            <a:r>
              <a:rPr lang="en-US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.</a:t>
            </a:r>
            <a:r>
              <a:rPr lang="en-US" dirty="0" smtClean="0">
                <a:latin typeface="Times New Roman"/>
                <a:cs typeface="Times New Roman"/>
              </a:rPr>
              <a:t>’,’</a:t>
            </a:r>
            <a:r>
              <a:rPr lang="en-US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+</a:t>
            </a:r>
            <a:r>
              <a:rPr lang="en-US" dirty="0" smtClean="0">
                <a:latin typeface="Times New Roman"/>
                <a:cs typeface="Times New Roman"/>
              </a:rPr>
              <a:t>’ and ‘</a:t>
            </a:r>
            <a:r>
              <a:rPr lang="en-US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*</a:t>
            </a:r>
            <a:r>
              <a:rPr lang="en-US" dirty="0" smtClean="0">
                <a:latin typeface="Times New Roman"/>
                <a:cs typeface="Times New Roman"/>
              </a:rPr>
              <a:t>’.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The three operators used to obtain a regular expression are:</a:t>
            </a:r>
          </a:p>
          <a:p>
            <a:r>
              <a:rPr lang="en-US" dirty="0" smtClean="0">
                <a:solidFill>
                  <a:srgbClr val="00B0F0"/>
                </a:solidFill>
                <a:latin typeface="Times New Roman"/>
                <a:cs typeface="Times New Roman"/>
              </a:rPr>
              <a:t>+</a:t>
            </a:r>
            <a:r>
              <a:rPr lang="en-US" dirty="0" smtClean="0">
                <a:latin typeface="Times New Roman"/>
                <a:cs typeface="Times New Roman"/>
              </a:rPr>
              <a:t> :union operator</a:t>
            </a:r>
          </a:p>
          <a:p>
            <a:r>
              <a:rPr lang="en-US" sz="3200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.</a:t>
            </a:r>
            <a:r>
              <a:rPr lang="en-US" dirty="0" smtClean="0">
                <a:latin typeface="Times New Roman"/>
                <a:cs typeface="Times New Roman"/>
              </a:rPr>
              <a:t>: concatenation operator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*: </a:t>
            </a:r>
            <a:r>
              <a:rPr lang="en-US" dirty="0" smtClean="0">
                <a:latin typeface="Times New Roman"/>
                <a:cs typeface="Times New Roman"/>
              </a:rPr>
              <a:t>closure operator</a:t>
            </a:r>
            <a:endParaRPr lang="en-US" dirty="0" smtClean="0">
              <a:latin typeface="+mj-lt"/>
              <a:cs typeface="Times New Roman"/>
            </a:endParaRP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924800" cy="640080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Regular expression</a:t>
            </a:r>
          </a:p>
          <a:p>
            <a:r>
              <a:rPr lang="en-IN" b="1" dirty="0" smtClean="0"/>
              <a:t>Definition: A regular expression is recursively defined as follows.</a:t>
            </a:r>
          </a:p>
          <a:p>
            <a:pPr>
              <a:buNone/>
            </a:pPr>
            <a:r>
              <a:rPr lang="en-IN" dirty="0" smtClean="0"/>
              <a:t>1.</a:t>
            </a:r>
            <a:r>
              <a:rPr lang="el-GR" dirty="0" smtClean="0">
                <a:solidFill>
                  <a:srgbClr val="00B0F0"/>
                </a:solidFill>
                <a:latin typeface="Times New Roman"/>
                <a:cs typeface="Times New Roman"/>
              </a:rPr>
              <a:t>ϕ</a:t>
            </a:r>
            <a:r>
              <a:rPr lang="en-IN" dirty="0" smtClean="0"/>
              <a:t> is a regular expression denoting an empty language.</a:t>
            </a:r>
          </a:p>
          <a:p>
            <a:pPr>
              <a:buNone/>
            </a:pPr>
            <a:r>
              <a:rPr lang="en-IN" dirty="0" smtClean="0"/>
              <a:t>2. </a:t>
            </a:r>
            <a:r>
              <a:rPr lang="el-GR" dirty="0" smtClean="0">
                <a:solidFill>
                  <a:srgbClr val="00B0F0"/>
                </a:solidFill>
                <a:latin typeface="Times New Roman"/>
                <a:cs typeface="Times New Roman"/>
              </a:rPr>
              <a:t>ε</a:t>
            </a:r>
            <a:r>
              <a:rPr lang="en-IN" dirty="0" smtClean="0"/>
              <a:t>-(epsilon) is a regular expression indicates the language containing an empty string.</a:t>
            </a:r>
          </a:p>
          <a:p>
            <a:pPr>
              <a:buNone/>
            </a:pPr>
            <a:r>
              <a:rPr lang="en-IN" dirty="0" smtClean="0"/>
              <a:t>3</a:t>
            </a:r>
            <a:r>
              <a:rPr lang="en-IN" dirty="0" smtClean="0">
                <a:solidFill>
                  <a:srgbClr val="00B0F0"/>
                </a:solidFill>
              </a:rPr>
              <a:t>. </a:t>
            </a:r>
            <a:r>
              <a:rPr lang="en-IN" i="1" dirty="0" smtClean="0">
                <a:solidFill>
                  <a:srgbClr val="00B0F0"/>
                </a:solidFill>
              </a:rPr>
              <a:t>a</a:t>
            </a:r>
            <a:r>
              <a:rPr lang="en-IN" i="1" dirty="0" smtClean="0"/>
              <a:t> is a regular expression which indicates the language containing only {a}</a:t>
            </a:r>
          </a:p>
          <a:p>
            <a:pPr>
              <a:buNone/>
            </a:pPr>
            <a:r>
              <a:rPr lang="en-IN" dirty="0" smtClean="0"/>
              <a:t>4. If </a:t>
            </a:r>
            <a:r>
              <a:rPr lang="en-IN" dirty="0" smtClean="0">
                <a:solidFill>
                  <a:srgbClr val="00B0F0"/>
                </a:solidFill>
              </a:rPr>
              <a:t>R</a:t>
            </a:r>
            <a:r>
              <a:rPr lang="en-IN" dirty="0" smtClean="0"/>
              <a:t> is a regular expression denoting the language L</a:t>
            </a:r>
            <a:r>
              <a:rPr lang="en-IN" baseline="-25000" dirty="0" smtClean="0"/>
              <a:t>R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00B0F0"/>
                </a:solidFill>
              </a:rPr>
              <a:t>S</a:t>
            </a:r>
            <a:r>
              <a:rPr lang="en-IN" dirty="0" smtClean="0"/>
              <a:t> is a regular expression denoting the language L</a:t>
            </a:r>
            <a:r>
              <a:rPr lang="en-IN" baseline="-25000" dirty="0" smtClean="0"/>
              <a:t>S</a:t>
            </a:r>
            <a:r>
              <a:rPr lang="en-IN" dirty="0" smtClean="0"/>
              <a:t>, then</a:t>
            </a:r>
          </a:p>
          <a:p>
            <a:pPr>
              <a:buNone/>
            </a:pPr>
            <a:r>
              <a:rPr lang="en-IN" dirty="0" smtClean="0"/>
              <a:t>           a. </a:t>
            </a:r>
            <a:r>
              <a:rPr lang="en-IN" dirty="0" smtClean="0">
                <a:solidFill>
                  <a:srgbClr val="00B0F0"/>
                </a:solidFill>
              </a:rPr>
              <a:t>R+S</a:t>
            </a:r>
            <a:r>
              <a:rPr lang="en-IN" dirty="0" smtClean="0"/>
              <a:t> is a regular expression corresponding to the language L</a:t>
            </a:r>
            <a:r>
              <a:rPr lang="en-IN" baseline="-25000" dirty="0" smtClean="0"/>
              <a:t>R</a:t>
            </a:r>
            <a:r>
              <a:rPr lang="en-IN" dirty="0" smtClean="0"/>
              <a:t>UL</a:t>
            </a:r>
            <a:r>
              <a:rPr lang="en-IN" baseline="-25000" dirty="0" smtClean="0"/>
              <a:t>S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           b. </a:t>
            </a:r>
            <a:r>
              <a:rPr lang="en-IN" dirty="0" smtClean="0">
                <a:solidFill>
                  <a:srgbClr val="00B0F0"/>
                </a:solidFill>
              </a:rPr>
              <a:t>R.S</a:t>
            </a:r>
            <a:r>
              <a:rPr lang="en-IN" dirty="0" smtClean="0"/>
              <a:t> is a regular expression corresponding to the language L</a:t>
            </a:r>
            <a:r>
              <a:rPr lang="en-IN" baseline="-25000" dirty="0" smtClean="0"/>
              <a:t>R</a:t>
            </a:r>
            <a:r>
              <a:rPr lang="en-IN" b="1" dirty="0" smtClean="0"/>
              <a:t>.L</a:t>
            </a:r>
            <a:r>
              <a:rPr lang="en-IN" b="1" baseline="-25000" dirty="0" smtClean="0"/>
              <a:t>S</a:t>
            </a:r>
            <a:r>
              <a:rPr lang="en-IN" b="1" dirty="0" smtClean="0"/>
              <a:t>..</a:t>
            </a:r>
          </a:p>
          <a:p>
            <a:pPr>
              <a:buNone/>
            </a:pPr>
            <a:r>
              <a:rPr lang="en-IN" b="1" dirty="0" smtClean="0"/>
              <a:t>         </a:t>
            </a:r>
            <a:r>
              <a:rPr lang="en-IN" dirty="0" smtClean="0"/>
              <a:t>c. </a:t>
            </a:r>
            <a:r>
              <a:rPr lang="en-IN" dirty="0" smtClean="0">
                <a:solidFill>
                  <a:srgbClr val="00B0F0"/>
                </a:solidFill>
              </a:rPr>
              <a:t>R*</a:t>
            </a:r>
            <a:r>
              <a:rPr lang="en-IN" dirty="0" smtClean="0"/>
              <a:t> is a regular expression corresponding to the language L</a:t>
            </a:r>
            <a:r>
              <a:rPr lang="en-IN" baseline="-25000" dirty="0" smtClean="0"/>
              <a:t>R</a:t>
            </a:r>
            <a:r>
              <a:rPr lang="en-IN" dirty="0" smtClean="0"/>
              <a:t>*.</a:t>
            </a:r>
          </a:p>
          <a:p>
            <a:r>
              <a:rPr lang="en-IN" dirty="0" smtClean="0"/>
              <a:t>5. The expressions obtained by applying any of the rules from 1-4 are regular expressions.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The table shows some examples of regular expressions and the language corresponding to these regular expressions.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50"/>
            <a:ext cx="78486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1"/>
            <a:ext cx="73199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problem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924800" cy="5635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Obtain a regular expression representing strings of </a:t>
            </a:r>
            <a:r>
              <a:rPr lang="en-US" dirty="0" err="1" smtClean="0"/>
              <a:t>a’s</a:t>
            </a:r>
            <a:r>
              <a:rPr lang="en-US" dirty="0" smtClean="0"/>
              <a:t> and </a:t>
            </a:r>
            <a:r>
              <a:rPr lang="en-US" dirty="0" err="1" smtClean="0"/>
              <a:t>b’s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having length 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Length&lt;=2.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Length&lt;=10.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Even length.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Odd length.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Alternate </a:t>
            </a:r>
            <a:r>
              <a:rPr lang="en-US" sz="2000" dirty="0" err="1" smtClean="0"/>
              <a:t>a’s</a:t>
            </a:r>
            <a:r>
              <a:rPr lang="en-US" sz="2000" dirty="0" smtClean="0"/>
              <a:t> and </a:t>
            </a:r>
            <a:r>
              <a:rPr lang="en-US" sz="2000" dirty="0" err="1" smtClean="0"/>
              <a:t>b’s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At most one pair of consecutive 0’s.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Containing at least one a and </a:t>
            </a:r>
            <a:r>
              <a:rPr lang="en-US" sz="2000" dirty="0" err="1" smtClean="0"/>
              <a:t>atleast</a:t>
            </a:r>
            <a:r>
              <a:rPr lang="en-US" sz="2000" dirty="0" smtClean="0"/>
              <a:t> one b where </a:t>
            </a:r>
            <a:r>
              <a:rPr lang="el-GR" sz="2000" dirty="0" smtClean="0">
                <a:latin typeface="Times New Roman"/>
                <a:cs typeface="Times New Roman"/>
              </a:rPr>
              <a:t>Σ</a:t>
            </a:r>
            <a:r>
              <a:rPr lang="en-US" sz="2000" dirty="0" smtClean="0">
                <a:latin typeface="Times New Roman"/>
                <a:cs typeface="Times New Roman"/>
              </a:rPr>
              <a:t>={</a:t>
            </a:r>
            <a:r>
              <a:rPr lang="en-US" sz="2000" dirty="0" err="1" smtClean="0">
                <a:latin typeface="Times New Roman"/>
                <a:cs typeface="Times New Roman"/>
              </a:rPr>
              <a:t>a,b,c</a:t>
            </a:r>
            <a:r>
              <a:rPr lang="en-US" sz="2000" dirty="0" smtClean="0">
                <a:latin typeface="Times New Roman"/>
                <a:cs typeface="Times New Roman"/>
              </a:rPr>
              <a:t>}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at least three consecutive 0’s.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Ending with b and has no substring </a:t>
            </a:r>
            <a:r>
              <a:rPr lang="en-US" sz="2000" dirty="0" err="1" smtClean="0"/>
              <a:t>aa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No two consecutive zero’s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Second symbol from the right end is 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Third symbol from right is a and fourth symbol from the right is b.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14 Two </a:t>
            </a:r>
            <a:r>
              <a:rPr lang="en-US" dirty="0" smtClean="0"/>
              <a:t>or more letters but beginning and ending with the same letter where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US" dirty="0" smtClean="0">
                <a:latin typeface="Times New Roman"/>
                <a:cs typeface="Times New Roman"/>
              </a:rPr>
              <a:t>={</a:t>
            </a:r>
            <a:r>
              <a:rPr lang="en-US" dirty="0" err="1" smtClean="0">
                <a:latin typeface="Times New Roman"/>
                <a:cs typeface="Times New Roman"/>
              </a:rPr>
              <a:t>a,b</a:t>
            </a:r>
            <a:r>
              <a:rPr lang="en-US" dirty="0" smtClean="0">
                <a:latin typeface="Times New Roman"/>
                <a:cs typeface="Times New Roman"/>
              </a:rPr>
              <a:t>}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Length is either even or multiple of 3 or both.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353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Regular expressions</vt:lpstr>
      <vt:lpstr>Slide 2</vt:lpstr>
      <vt:lpstr>Slide 3</vt:lpstr>
      <vt:lpstr>Slide 4</vt:lpstr>
      <vt:lpstr>problem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roopa</dc:creator>
  <cp:lastModifiedBy>ise 2</cp:lastModifiedBy>
  <cp:revision>1</cp:revision>
  <dcterms:created xsi:type="dcterms:W3CDTF">2006-08-16T00:00:00Z</dcterms:created>
  <dcterms:modified xsi:type="dcterms:W3CDTF">2017-10-23T09:37:24Z</dcterms:modified>
</cp:coreProperties>
</file>