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84" r:id="rId16"/>
    <p:sldId id="28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609600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Finite Automata and Formal Language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2819400"/>
            <a:ext cx="61722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Text book:</a:t>
            </a:r>
          </a:p>
          <a:p>
            <a:pPr marL="342900" indent="-342900">
              <a:buAutoNum type="arabicPeriod"/>
            </a:pPr>
            <a:r>
              <a:rPr lang="en-US" dirty="0" smtClean="0"/>
              <a:t>John E </a:t>
            </a:r>
            <a:r>
              <a:rPr lang="en-US" dirty="0" err="1" smtClean="0"/>
              <a:t>Hopcroft</a:t>
            </a:r>
            <a:r>
              <a:rPr lang="en-US" dirty="0" smtClean="0"/>
              <a:t>, Rajeev </a:t>
            </a:r>
            <a:r>
              <a:rPr lang="en-US" dirty="0" err="1" smtClean="0"/>
              <a:t>Motwani</a:t>
            </a:r>
            <a:r>
              <a:rPr lang="en-US" dirty="0" smtClean="0"/>
              <a:t>, Jeffrey D. </a:t>
            </a:r>
            <a:r>
              <a:rPr lang="en-US" dirty="0" err="1" smtClean="0"/>
              <a:t>Ullman</a:t>
            </a:r>
            <a:r>
              <a:rPr lang="en-US" dirty="0" smtClean="0"/>
              <a:t>: Introduction to Automata theory, Languages and Computation, 3</a:t>
            </a:r>
            <a:r>
              <a:rPr lang="en-US" baseline="30000" dirty="0" smtClean="0"/>
              <a:t>rd</a:t>
            </a:r>
            <a:r>
              <a:rPr lang="en-US" dirty="0" smtClean="0"/>
              <a:t> edition, Pearson education.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A.M. </a:t>
            </a:r>
            <a:r>
              <a:rPr lang="en-US" dirty="0" err="1" smtClean="0"/>
              <a:t>Padma</a:t>
            </a:r>
            <a:r>
              <a:rPr lang="en-US" dirty="0" smtClean="0"/>
              <a:t> Reddy, Finite Automata and Formal Languages.(Refer Problems )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Powers of an Alphabet</a:t>
            </a:r>
            <a:r>
              <a:rPr lang="en-US" sz="2200" dirty="0" smtClean="0"/>
              <a:t>: denoted by </a:t>
            </a:r>
            <a:r>
              <a:rPr lang="el-GR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sz="2200" b="1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/>
              <a:t>to be the set of strings of length k, each of whose symbols is in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  <a:r>
              <a:rPr lang="en-US" sz="2200" dirty="0" smtClean="0"/>
              <a:t>  </a:t>
            </a:r>
          </a:p>
          <a:p>
            <a:r>
              <a:rPr lang="en-US" sz="2200" dirty="0" smtClean="0"/>
              <a:t>Example: </a:t>
            </a:r>
          </a:p>
          <a:p>
            <a:r>
              <a:rPr lang="en-US" sz="2200" dirty="0" smtClean="0"/>
              <a:t>Note :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0 </a:t>
            </a:r>
            <a:r>
              <a:rPr lang="en-US" sz="2200" dirty="0" smtClean="0"/>
              <a:t>={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/>
              <a:t>}, regardless of what alphabet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/>
              <a:t>is. i.e., is the only string whose length is 0.</a:t>
            </a:r>
          </a:p>
          <a:p>
            <a:r>
              <a:rPr lang="en-US" sz="2200" dirty="0" smtClean="0"/>
              <a:t>If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={0,1}, then </a:t>
            </a:r>
          </a:p>
          <a:p>
            <a:pPr lvl="1"/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1 </a:t>
            </a:r>
            <a:r>
              <a:rPr lang="en-US" sz="2200" dirty="0" smtClean="0"/>
              <a:t>={0,1}, set of string of length 1.</a:t>
            </a:r>
          </a:p>
          <a:p>
            <a:pPr lvl="1"/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2 </a:t>
            </a:r>
            <a:r>
              <a:rPr lang="en-US" sz="2200" dirty="0" smtClean="0"/>
              <a:t>={00,01,10,11}, set of string of length 2.</a:t>
            </a:r>
          </a:p>
          <a:p>
            <a:pPr lvl="1"/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3 </a:t>
            </a:r>
            <a:r>
              <a:rPr lang="en-US" sz="2200" dirty="0" smtClean="0"/>
              <a:t>={000,001,010,011,100, 101, 110, 111}, set of string of length 3 and so on.</a:t>
            </a:r>
            <a:endParaRPr lang="en-IN" sz="2200" dirty="0" smtClean="0"/>
          </a:p>
          <a:p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077200" cy="5026152"/>
          </a:xfrm>
        </p:spPr>
        <p:txBody>
          <a:bodyPr>
            <a:normAutofit fontScale="92500" lnSpcReduction="10000"/>
          </a:bodyPr>
          <a:lstStyle/>
          <a:p>
            <a:r>
              <a:rPr lang="el-GR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lang="en-IN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(kleene closure):</a:t>
            </a:r>
            <a:r>
              <a:rPr lang="en-IN" sz="2200" dirty="0" smtClean="0">
                <a:latin typeface="Times New Roman"/>
                <a:cs typeface="Times New Roman"/>
              </a:rPr>
              <a:t>The set of all strings over an alphabet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  <a:r>
              <a:rPr lang="en-IN" sz="2200" dirty="0" smtClean="0">
                <a:latin typeface="Times New Roman"/>
                <a:cs typeface="Times New Roman"/>
              </a:rPr>
              <a:t> Denoted by   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dirty="0" smtClean="0">
                <a:latin typeface="Times New Roman"/>
                <a:cs typeface="Times New Roman"/>
              </a:rPr>
              <a:t>=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0 </a:t>
            </a:r>
            <a:r>
              <a:rPr lang="en-IN" sz="2200" dirty="0" smtClean="0">
                <a:latin typeface="Times New Roman"/>
                <a:cs typeface="Times New Roman"/>
              </a:rPr>
              <a:t>ᴜ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baseline="30000" dirty="0" smtClean="0">
                <a:latin typeface="Times New Roman"/>
                <a:cs typeface="Times New Roman"/>
              </a:rPr>
              <a:t>1</a:t>
            </a:r>
            <a:r>
              <a:rPr lang="en-IN" sz="2200" dirty="0" smtClean="0">
                <a:latin typeface="Times New Roman"/>
                <a:cs typeface="Times New Roman"/>
              </a:rPr>
              <a:t> ᴜ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baseline="30000" dirty="0" smtClean="0">
                <a:latin typeface="Times New Roman"/>
                <a:cs typeface="Times New Roman"/>
              </a:rPr>
              <a:t>2</a:t>
            </a:r>
            <a:r>
              <a:rPr lang="en-IN" sz="2200" dirty="0" smtClean="0">
                <a:latin typeface="Times New Roman"/>
                <a:cs typeface="Times New Roman"/>
              </a:rPr>
              <a:t> ᴜ......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Example 1: let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>
                <a:latin typeface="Times New Roman"/>
                <a:cs typeface="Times New Roman"/>
              </a:rPr>
              <a:t>={0,1}. Then </a:t>
            </a:r>
          </a:p>
          <a:p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>
                <a:latin typeface="Times New Roman"/>
                <a:cs typeface="Times New Roman"/>
              </a:rPr>
              <a:t> ={0,1}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>
                <a:latin typeface="Times New Roman"/>
                <a:cs typeface="Times New Roman"/>
              </a:rPr>
              <a:t> ={</a:t>
            </a:r>
            <a:r>
              <a:rPr lang="el-GR" sz="2200" b="1" dirty="0" smtClean="0">
                <a:latin typeface="Times New Roman"/>
                <a:cs typeface="Times New Roman"/>
              </a:rPr>
              <a:t>ε </a:t>
            </a:r>
            <a:r>
              <a:rPr lang="en-US" sz="2200" b="1" dirty="0" smtClean="0">
                <a:latin typeface="Times New Roman"/>
                <a:cs typeface="Times New Roman"/>
              </a:rPr>
              <a:t>,</a:t>
            </a:r>
            <a:r>
              <a:rPr lang="en-US" sz="2200" dirty="0" smtClean="0">
                <a:latin typeface="Times New Roman"/>
                <a:cs typeface="Times New Roman"/>
              </a:rPr>
              <a:t>0,1,00,01,10,11,000,001,100,……..}, which is the set of strings of 0’s and 1’s of any length.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Example 2: let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>
                <a:latin typeface="Times New Roman"/>
                <a:cs typeface="Times New Roman"/>
              </a:rPr>
              <a:t>={“a”, “bc”}. Then </a:t>
            </a:r>
          </a:p>
          <a:p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>
                <a:latin typeface="Times New Roman"/>
                <a:cs typeface="Times New Roman"/>
              </a:rPr>
              <a:t> ={“a”, “bc”}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>
                <a:latin typeface="Times New Roman"/>
                <a:cs typeface="Times New Roman"/>
              </a:rPr>
              <a:t> ={</a:t>
            </a:r>
            <a:r>
              <a:rPr lang="el-GR" sz="2200" b="1" dirty="0" smtClean="0">
                <a:latin typeface="Times New Roman"/>
                <a:cs typeface="Times New Roman"/>
              </a:rPr>
              <a:t>ε </a:t>
            </a:r>
            <a:r>
              <a:rPr lang="en-US" sz="2200" dirty="0" smtClean="0">
                <a:latin typeface="Times New Roman"/>
                <a:cs typeface="Times New Roman"/>
              </a:rPr>
              <a:t>, “a”, “bc”, “</a:t>
            </a:r>
            <a:r>
              <a:rPr lang="en-US" sz="2200" dirty="0" err="1" smtClean="0">
                <a:latin typeface="Times New Roman"/>
                <a:cs typeface="Times New Roman"/>
              </a:rPr>
              <a:t>aa</a:t>
            </a:r>
            <a:r>
              <a:rPr lang="en-US" sz="2200" dirty="0" smtClean="0">
                <a:latin typeface="Times New Roman"/>
                <a:cs typeface="Times New Roman"/>
              </a:rPr>
              <a:t>”, “</a:t>
            </a:r>
            <a:r>
              <a:rPr lang="en-US" sz="2200" dirty="0" err="1" smtClean="0">
                <a:latin typeface="Times New Roman"/>
                <a:cs typeface="Times New Roman"/>
              </a:rPr>
              <a:t>abc</a:t>
            </a:r>
            <a:r>
              <a:rPr lang="en-US" sz="2200" dirty="0" smtClean="0">
                <a:latin typeface="Times New Roman"/>
                <a:cs typeface="Times New Roman"/>
              </a:rPr>
              <a:t>”, “</a:t>
            </a:r>
            <a:r>
              <a:rPr lang="en-US" sz="2200" dirty="0" err="1" smtClean="0">
                <a:latin typeface="Times New Roman"/>
                <a:cs typeface="Times New Roman"/>
              </a:rPr>
              <a:t>bcbc”,“bca</a:t>
            </a:r>
            <a:r>
              <a:rPr lang="en-US" sz="2200" dirty="0" smtClean="0">
                <a:latin typeface="Times New Roman"/>
                <a:cs typeface="Times New Roman"/>
              </a:rPr>
              <a:t>”……..}, which is the set of strings of a’ s and </a:t>
            </a:r>
            <a:r>
              <a:rPr lang="en-US" sz="2200" dirty="0" err="1" smtClean="0">
                <a:latin typeface="Times New Roman"/>
                <a:cs typeface="Times New Roman"/>
              </a:rPr>
              <a:t>bc’s</a:t>
            </a:r>
            <a:r>
              <a:rPr lang="en-US" sz="2200" dirty="0" smtClean="0">
                <a:latin typeface="Times New Roman"/>
                <a:cs typeface="Times New Roman"/>
              </a:rPr>
              <a:t> of any length.</a:t>
            </a:r>
          </a:p>
          <a:p>
            <a:r>
              <a:rPr lang="el-GR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lang="en-IN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(kleene Plus):</a:t>
            </a:r>
            <a:r>
              <a:rPr lang="en-IN" sz="2200" dirty="0" smtClean="0">
                <a:latin typeface="Times New Roman"/>
                <a:cs typeface="Times New Roman"/>
              </a:rPr>
              <a:t>The set of all strings except the null string i.e.,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baseline="30000" dirty="0" smtClean="0">
                <a:latin typeface="Times New Roman"/>
                <a:cs typeface="Times New Roman"/>
              </a:rPr>
              <a:t>0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IN" sz="2200" dirty="0" smtClean="0">
                <a:latin typeface="Times New Roman"/>
                <a:cs typeface="Times New Roman"/>
              </a:rPr>
              <a:t>over an alphabet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  <a:r>
              <a:rPr lang="en-IN" sz="2200" dirty="0" smtClean="0">
                <a:latin typeface="Times New Roman"/>
                <a:cs typeface="Times New Roman"/>
              </a:rPr>
              <a:t> Denoted by   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+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200" dirty="0" smtClean="0">
                <a:latin typeface="Times New Roman"/>
                <a:cs typeface="Times New Roman"/>
              </a:rPr>
              <a:t>=</a:t>
            </a:r>
            <a:r>
              <a:rPr lang="en-IN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1 </a:t>
            </a:r>
            <a:r>
              <a:rPr lang="en-IN" sz="2200" dirty="0" smtClean="0">
                <a:latin typeface="Times New Roman"/>
                <a:cs typeface="Times New Roman"/>
              </a:rPr>
              <a:t>ᴜ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baseline="30000" dirty="0" smtClean="0">
                <a:latin typeface="Times New Roman"/>
                <a:cs typeface="Times New Roman"/>
              </a:rPr>
              <a:t>2</a:t>
            </a:r>
            <a:r>
              <a:rPr lang="en-IN" sz="2200" dirty="0" smtClean="0">
                <a:latin typeface="Times New Roman"/>
                <a:cs typeface="Times New Roman"/>
              </a:rPr>
              <a:t> ᴜ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baseline="30000" dirty="0" smtClean="0">
                <a:latin typeface="Times New Roman"/>
                <a:cs typeface="Times New Roman"/>
              </a:rPr>
              <a:t>3</a:t>
            </a:r>
            <a:r>
              <a:rPr lang="en-IN" sz="2200" dirty="0" smtClean="0">
                <a:latin typeface="Times New Roman"/>
                <a:cs typeface="Times New Roman"/>
              </a:rPr>
              <a:t> ᴜ......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Example 1: let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>
                <a:latin typeface="Times New Roman"/>
                <a:cs typeface="Times New Roman"/>
              </a:rPr>
              <a:t>={0,1}. Then </a:t>
            </a:r>
          </a:p>
          <a:p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+</a:t>
            </a:r>
            <a:r>
              <a:rPr lang="en-US" sz="2200" dirty="0" smtClean="0">
                <a:latin typeface="Times New Roman"/>
                <a:cs typeface="Times New Roman"/>
              </a:rPr>
              <a:t> ={0,1}</a:t>
            </a:r>
            <a:r>
              <a:rPr lang="en-US" sz="2200" baseline="30000" dirty="0" smtClean="0">
                <a:latin typeface="Times New Roman"/>
                <a:cs typeface="Times New Roman"/>
              </a:rPr>
              <a:t>+</a:t>
            </a:r>
            <a:r>
              <a:rPr lang="en-US" sz="2200" dirty="0" smtClean="0">
                <a:latin typeface="Times New Roman"/>
                <a:cs typeface="Times New Roman"/>
              </a:rPr>
              <a:t> ={0,1,00,01,10,11,000,001,100,……..}, which is the set of strings of 0’s and 1’s of any length </a:t>
            </a:r>
            <a:r>
              <a:rPr lang="en-IN" sz="2200" dirty="0" smtClean="0">
                <a:latin typeface="Times New Roman"/>
                <a:cs typeface="Times New Roman"/>
              </a:rPr>
              <a:t>except the null string 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Note :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>
                <a:latin typeface="Times New Roman"/>
                <a:cs typeface="Times New Roman"/>
              </a:rPr>
              <a:t> =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+  </a:t>
            </a:r>
            <a:r>
              <a:rPr lang="en-US" sz="2200" dirty="0" smtClean="0">
                <a:latin typeface="Times New Roman"/>
                <a:cs typeface="Times New Roman"/>
              </a:rPr>
              <a:t>+ 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b="1" dirty="0" smtClean="0">
                <a:latin typeface="Times New Roman"/>
                <a:cs typeface="Times New Roman"/>
              </a:rPr>
              <a:t>   </a:t>
            </a:r>
            <a:r>
              <a:rPr lang="en-US" sz="2200" dirty="0" smtClean="0">
                <a:latin typeface="Times New Roman"/>
                <a:cs typeface="Times New Roman"/>
              </a:rPr>
              <a:t>and</a:t>
            </a:r>
            <a:r>
              <a:rPr lang="en-US" sz="2200" b="1" dirty="0" smtClean="0">
                <a:latin typeface="Times New Roman"/>
                <a:cs typeface="Times New Roman"/>
              </a:rPr>
              <a:t>  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+</a:t>
            </a:r>
            <a:r>
              <a:rPr lang="en-US" sz="2200" dirty="0" smtClean="0">
                <a:latin typeface="Times New Roman"/>
                <a:cs typeface="Times New Roman"/>
              </a:rPr>
              <a:t> =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 </a:t>
            </a:r>
            <a:r>
              <a:rPr lang="en-US" sz="2200" dirty="0" smtClean="0">
                <a:latin typeface="Times New Roman"/>
                <a:cs typeface="Times New Roman"/>
              </a:rPr>
              <a:t> - 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endParaRPr lang="en-US" sz="2200" dirty="0" smtClean="0">
              <a:latin typeface="Times New Roman"/>
              <a:cs typeface="Times New Roman"/>
            </a:endParaRPr>
          </a:p>
          <a:p>
            <a:endParaRPr lang="en-US" sz="2200" dirty="0" smtClean="0">
              <a:latin typeface="Times New Roman"/>
              <a:cs typeface="Times New Roman"/>
            </a:endParaRPr>
          </a:p>
          <a:p>
            <a:endParaRPr lang="en-US" sz="2200" dirty="0" smtClean="0">
              <a:latin typeface="Times New Roman"/>
              <a:cs typeface="Times New Roman"/>
            </a:endParaRPr>
          </a:p>
          <a:p>
            <a:endParaRPr lang="en-US" sz="2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Language : </a:t>
            </a:r>
            <a:r>
              <a:rPr lang="en-US" sz="2200" dirty="0" smtClean="0"/>
              <a:t>a set of all strings obtained from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l-GR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,</a:t>
            </a:r>
            <a:r>
              <a:rPr lang="en-US" sz="2200" dirty="0" smtClean="0"/>
              <a:t>where </a:t>
            </a:r>
            <a:r>
              <a:rPr lang="el-GR" sz="2200" dirty="0" smtClean="0">
                <a:latin typeface="Times New Roman"/>
                <a:cs typeface="Times New Roman"/>
              </a:rPr>
              <a:t>Σ </a:t>
            </a:r>
            <a:r>
              <a:rPr lang="en-US" sz="2200" dirty="0" smtClean="0"/>
              <a:t>is a particular alphabet. In other words, a language is subset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 </a:t>
            </a:r>
            <a:r>
              <a:rPr lang="en-US" sz="2200" dirty="0" smtClean="0"/>
              <a:t>of which is denoted by L</a:t>
            </a:r>
            <a:r>
              <a:rPr lang="en-IN" sz="2000" dirty="0" smtClean="0"/>
              <a:t> ⊆</a:t>
            </a:r>
            <a:r>
              <a:rPr lang="en-US" sz="2200" dirty="0" smtClean="0"/>
              <a:t>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</a:t>
            </a:r>
            <a:r>
              <a:rPr lang="en-US" sz="2200" dirty="0" smtClean="0"/>
              <a:t> .</a:t>
            </a:r>
          </a:p>
          <a:p>
            <a:r>
              <a:rPr lang="en-US" sz="2200" dirty="0" smtClean="0"/>
              <a:t>Example :</a:t>
            </a:r>
          </a:p>
          <a:p>
            <a:pPr marL="457200" indent="-457200">
              <a:buNone/>
            </a:pPr>
            <a:r>
              <a:rPr lang="en-US" sz="2200" dirty="0" smtClean="0"/>
              <a:t>1.    A language of string consisting of equal number of 0’s and 1’s can be represented as</a:t>
            </a:r>
          </a:p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               {</a:t>
            </a:r>
            <a:r>
              <a:rPr lang="el-GR" sz="2200" b="1" dirty="0" smtClean="0">
                <a:latin typeface="Times New Roman"/>
                <a:cs typeface="Times New Roman"/>
              </a:rPr>
              <a:t>ε </a:t>
            </a:r>
            <a:r>
              <a:rPr lang="en-US" sz="2200" b="1" dirty="0" smtClean="0">
                <a:latin typeface="Times New Roman"/>
                <a:cs typeface="Times New Roman"/>
              </a:rPr>
              <a:t>,</a:t>
            </a:r>
            <a:r>
              <a:rPr lang="en-US" sz="2200" dirty="0" smtClean="0">
                <a:latin typeface="Times New Roman"/>
                <a:cs typeface="Times New Roman"/>
              </a:rPr>
              <a:t>01,10,0011,1010,001011,……..}</a:t>
            </a:r>
          </a:p>
          <a:p>
            <a:pPr marL="457200" indent="-457200">
              <a:buNone/>
            </a:pPr>
            <a:r>
              <a:rPr lang="en-US" sz="2200" dirty="0" smtClean="0"/>
              <a:t>2.   The language of all string consisting of “n” 0’s followed by “n” 1’s, for some n&gt;=0:</a:t>
            </a:r>
          </a:p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                {</a:t>
            </a:r>
            <a:r>
              <a:rPr lang="el-GR" sz="2200" b="1" dirty="0" smtClean="0">
                <a:latin typeface="Times New Roman"/>
                <a:cs typeface="Times New Roman"/>
              </a:rPr>
              <a:t>ε </a:t>
            </a:r>
            <a:r>
              <a:rPr lang="en-US" sz="2200" b="1" dirty="0" smtClean="0">
                <a:latin typeface="Times New Roman"/>
                <a:cs typeface="Times New Roman"/>
              </a:rPr>
              <a:t>,</a:t>
            </a:r>
            <a:r>
              <a:rPr lang="en-US" sz="2200" dirty="0" smtClean="0">
                <a:latin typeface="Times New Roman"/>
                <a:cs typeface="Times New Roman"/>
              </a:rPr>
              <a:t>01,0011,000111,00001111……..}</a:t>
            </a:r>
          </a:p>
          <a:p>
            <a:pPr marL="457200" indent="-457200">
              <a:buNone/>
            </a:pPr>
            <a:r>
              <a:rPr lang="en-US" sz="2200" dirty="0" smtClean="0"/>
              <a:t>3.   The set of binary numbers whose value is a prime:</a:t>
            </a:r>
          </a:p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                {10,11,101,111,1011,1001,…..}</a:t>
            </a:r>
          </a:p>
          <a:p>
            <a:pPr>
              <a:buNone/>
            </a:pPr>
            <a:endParaRPr lang="en-US" sz="2200" dirty="0" smtClean="0">
              <a:latin typeface="Times New Roman"/>
              <a:cs typeface="Times New Roman"/>
            </a:endParaRPr>
          </a:p>
          <a:p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4.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baseline="30000" dirty="0" smtClean="0">
                <a:latin typeface="Times New Roman"/>
                <a:cs typeface="Times New Roman"/>
              </a:rPr>
              <a:t>* </a:t>
            </a:r>
            <a:r>
              <a:rPr lang="en-US" sz="2200" dirty="0" smtClean="0"/>
              <a:t>is a language for any alphabet 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5. </a:t>
            </a:r>
            <a:r>
              <a:rPr lang="el-GR" sz="2200" dirty="0" smtClean="0">
                <a:latin typeface="Times New Roman"/>
                <a:cs typeface="Times New Roman"/>
              </a:rPr>
              <a:t>ϕ</a:t>
            </a:r>
            <a:r>
              <a:rPr lang="en-US" sz="2200" dirty="0" smtClean="0"/>
              <a:t>, the empty language, is a language over any alphabet.</a:t>
            </a:r>
          </a:p>
          <a:p>
            <a:pPr>
              <a:buNone/>
            </a:pPr>
            <a:r>
              <a:rPr lang="en-US" sz="2200" dirty="0" smtClean="0">
                <a:latin typeface="Times New Roman"/>
                <a:cs typeface="Times New Roman"/>
              </a:rPr>
              <a:t>6</a:t>
            </a:r>
            <a:r>
              <a:rPr lang="en-US" sz="2200" dirty="0" smtClean="0"/>
              <a:t>. {</a:t>
            </a:r>
            <a:r>
              <a:rPr lang="el-GR" sz="2200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/>
              <a:t>}, the language consisting of only the empty string, is also a language over any alphabet.</a:t>
            </a:r>
          </a:p>
          <a:p>
            <a:r>
              <a:rPr lang="en-US" sz="2200" dirty="0" smtClean="0"/>
              <a:t>Note : </a:t>
            </a:r>
            <a:r>
              <a:rPr lang="el-GR" sz="2200" dirty="0" smtClean="0">
                <a:latin typeface="Times New Roman"/>
                <a:cs typeface="Times New Roman"/>
              </a:rPr>
              <a:t>ϕ </a:t>
            </a:r>
            <a:r>
              <a:rPr lang="en-US" sz="2200" dirty="0" smtClean="0"/>
              <a:t>has no strings, </a:t>
            </a:r>
            <a:r>
              <a:rPr lang="el-GR" sz="2200" dirty="0" smtClean="0">
                <a:latin typeface="Times New Roman"/>
                <a:cs typeface="Times New Roman"/>
              </a:rPr>
              <a:t>ε </a:t>
            </a:r>
            <a:r>
              <a:rPr lang="en-US" sz="2200" dirty="0" smtClean="0"/>
              <a:t>has one string.</a:t>
            </a:r>
            <a:endParaRPr lang="en-IN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+mj-lt"/>
              </a:rPr>
              <a:t>Difference between DFA, NFA and </a:t>
            </a:r>
            <a:r>
              <a:rPr lang="el-GR" sz="2800" b="1" dirty="0" smtClean="0">
                <a:solidFill>
                  <a:srgbClr val="7030A0"/>
                </a:solidFill>
                <a:latin typeface="+mj-lt"/>
                <a:cs typeface="Times New Roman"/>
              </a:rPr>
              <a:t>ε</a:t>
            </a:r>
            <a:r>
              <a:rPr lang="en-US" sz="2800" b="1" dirty="0" smtClean="0">
                <a:solidFill>
                  <a:srgbClr val="7030A0"/>
                </a:solidFill>
                <a:latin typeface="+mj-lt"/>
                <a:cs typeface="Times New Roman"/>
              </a:rPr>
              <a:t>-NFA</a:t>
            </a:r>
            <a:endParaRPr lang="en-IN" sz="2800" b="1" dirty="0">
              <a:solidFill>
                <a:srgbClr val="7030A0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838200"/>
          <a:ext cx="8534400" cy="606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62093">
                <a:tc>
                  <a:txBody>
                    <a:bodyPr/>
                    <a:lstStyle/>
                    <a:p>
                      <a:r>
                        <a:rPr lang="en-US" dirty="0" smtClean="0"/>
                        <a:t>DFA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NFA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latin typeface="Times New Roman"/>
                          <a:cs typeface="Times New Roman"/>
                        </a:rPr>
                        <a:t>ε</a:t>
                      </a:r>
                      <a:r>
                        <a:rPr lang="en-US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dirty="0" smtClean="0"/>
                        <a:t>NFA</a:t>
                      </a:r>
                      <a:endParaRPr lang="en-IN" dirty="0"/>
                    </a:p>
                  </a:txBody>
                  <a:tcPr/>
                </a:tc>
              </a:tr>
              <a:tr h="226308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DFA is a 5-tuple </a:t>
                      </a:r>
                    </a:p>
                    <a:p>
                      <a:r>
                        <a:rPr lang="en-US" sz="1600" dirty="0" smtClean="0"/>
                        <a:t>M= (</a:t>
                      </a:r>
                      <a:r>
                        <a:rPr lang="en-US" sz="1600" i="1" dirty="0" smtClean="0"/>
                        <a:t>Q</a:t>
                      </a:r>
                      <a:r>
                        <a:rPr lang="en-US" sz="1600" dirty="0" smtClean="0"/>
                        <a:t>,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sz="1600" dirty="0" smtClean="0"/>
                        <a:t>, 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F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Where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 is set of finite states.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+mj-lt"/>
                          <a:cs typeface="Times New Roman"/>
                        </a:rPr>
                        <a:t>is set of input alphabets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 </a:t>
                      </a:r>
                      <a:r>
                        <a:rPr lang="en-US" sz="1600" dirty="0" smtClean="0">
                          <a:latin typeface="+mj-lt"/>
                          <a:cs typeface="Calibri"/>
                        </a:rPr>
                        <a:t>:Q x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to Q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baseline="0" dirty="0" smtClean="0"/>
                        <a:t> is the start state.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+mj-lt"/>
                        </a:rPr>
                        <a:t>F</a:t>
                      </a:r>
                      <a:r>
                        <a:rPr lang="en-IN" sz="1600" dirty="0" smtClean="0"/>
                        <a:t>⊆</a:t>
                      </a:r>
                      <a:r>
                        <a:rPr lang="en-US" sz="1600" i="1" dirty="0" smtClean="0"/>
                        <a:t>Q </a:t>
                      </a:r>
                      <a:r>
                        <a:rPr lang="en-US" sz="1600" dirty="0" smtClean="0"/>
                        <a:t>is set of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final states </a:t>
                      </a:r>
                      <a:endParaRPr lang="en-IN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NFA is a 5-tuple </a:t>
                      </a:r>
                    </a:p>
                    <a:p>
                      <a:r>
                        <a:rPr lang="en-US" sz="1600" dirty="0" smtClean="0"/>
                        <a:t>M= (</a:t>
                      </a:r>
                      <a:r>
                        <a:rPr lang="en-US" sz="1600" i="1" dirty="0" smtClean="0"/>
                        <a:t>Q</a:t>
                      </a:r>
                      <a:r>
                        <a:rPr lang="en-US" sz="1600" dirty="0" smtClean="0"/>
                        <a:t>,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sz="1600" dirty="0" smtClean="0"/>
                        <a:t>, 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F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Where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 is set of finite states.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is set of input alphabets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:Q x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to 2</a:t>
                      </a:r>
                      <a:r>
                        <a:rPr lang="en-US" sz="1600" baseline="30000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baseline="0" dirty="0" smtClean="0"/>
                        <a:t> is the start state.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1600" dirty="0" smtClean="0"/>
                        <a:t>⊆</a:t>
                      </a:r>
                      <a:r>
                        <a:rPr lang="en-US" sz="1600" i="1" dirty="0" smtClean="0"/>
                        <a:t>Q </a:t>
                      </a:r>
                      <a:r>
                        <a:rPr lang="en-US" sz="1600" dirty="0" smtClean="0"/>
                        <a:t>is set of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final states </a:t>
                      </a:r>
                      <a:endParaRPr kumimoji="0" lang="en-I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ε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600" dirty="0" smtClean="0"/>
                        <a:t>NFA is a 5-tuple </a:t>
                      </a:r>
                    </a:p>
                    <a:p>
                      <a:r>
                        <a:rPr lang="en-US" sz="1600" dirty="0" smtClean="0"/>
                        <a:t>M= (</a:t>
                      </a:r>
                      <a:r>
                        <a:rPr lang="en-US" sz="1600" i="1" dirty="0" smtClean="0"/>
                        <a:t>Q</a:t>
                      </a:r>
                      <a:r>
                        <a:rPr lang="en-US" sz="1600" dirty="0" smtClean="0"/>
                        <a:t>, 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sz="1600" dirty="0" smtClean="0"/>
                        <a:t>, 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i="1" dirty="0" smtClean="0"/>
                        <a:t>F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Where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 is set of finite states.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is set of input alphabets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Calibri"/>
                          <a:cs typeface="Calibri"/>
                        </a:rPr>
                        <a:t>δ 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:Q x (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Σ</a:t>
                      </a:r>
                      <a:r>
                        <a:rPr lang="en-IN" sz="1600" dirty="0" smtClean="0">
                          <a:latin typeface="Times New Roman"/>
                          <a:cs typeface="Times New Roman"/>
                        </a:rPr>
                        <a:t>ᴜ</a:t>
                      </a:r>
                      <a:r>
                        <a:rPr lang="el-GR" sz="1600" dirty="0" smtClean="0">
                          <a:latin typeface="Times New Roman"/>
                          <a:cs typeface="Times New Roman"/>
                        </a:rPr>
                        <a:t>ε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) to 2</a:t>
                      </a:r>
                      <a:r>
                        <a:rPr lang="en-US" sz="1600" baseline="30000" dirty="0" smtClean="0">
                          <a:latin typeface="Times New Roman"/>
                          <a:cs typeface="Times New Roman"/>
                        </a:rPr>
                        <a:t>Q</a:t>
                      </a:r>
                      <a:endParaRPr lang="en-US" sz="1600" dirty="0" smtClean="0">
                        <a:latin typeface="Times New Roman"/>
                        <a:cs typeface="Times New Roman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q</a:t>
                      </a:r>
                      <a:r>
                        <a:rPr lang="en-US" sz="1600" baseline="-25000" dirty="0" smtClean="0"/>
                        <a:t>0</a:t>
                      </a:r>
                      <a:r>
                        <a:rPr lang="en-US" sz="1600" baseline="0" dirty="0" smtClean="0"/>
                        <a:t> is the start state.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IN" sz="1600" dirty="0" smtClean="0"/>
                        <a:t>⊆</a:t>
                      </a:r>
                      <a:r>
                        <a:rPr lang="en-US" sz="1600" i="1" dirty="0" smtClean="0"/>
                        <a:t>Q </a:t>
                      </a:r>
                      <a:r>
                        <a:rPr lang="en-US" sz="1600" dirty="0" smtClean="0"/>
                        <a:t>is set of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final states </a:t>
                      </a:r>
                      <a:endParaRPr kumimoji="0" lang="en-I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</a:tr>
              <a:tr h="10561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can be</a:t>
                      </a:r>
                      <a:r>
                        <a:rPr lang="en-US" sz="1600" baseline="0" dirty="0" smtClean="0"/>
                        <a:t> zero or one transition from a state on an input symbol.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There can be</a:t>
                      </a:r>
                      <a:r>
                        <a:rPr lang="en-US" sz="1600" baseline="0" dirty="0" smtClean="0"/>
                        <a:t> zero, one or more transition from a state on an input symbol.</a:t>
                      </a: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There can be</a:t>
                      </a:r>
                      <a:r>
                        <a:rPr lang="en-US" sz="1600" baseline="0" dirty="0" smtClean="0"/>
                        <a:t> zero, one or more transition from a state with or without giving input .</a:t>
                      </a:r>
                      <a:endParaRPr lang="en-IN" sz="1600" dirty="0"/>
                    </a:p>
                  </a:txBody>
                  <a:tcPr/>
                </a:tc>
              </a:tr>
              <a:tr h="6789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More</a:t>
                      </a:r>
                      <a:r>
                        <a:rPr lang="en-US" sz="1600" baseline="0" dirty="0" smtClean="0"/>
                        <a:t> number of transitions.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Less number of transitions.</a:t>
                      </a:r>
                      <a:endParaRPr lang="en-I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Relatively more transitions</a:t>
                      </a:r>
                      <a:r>
                        <a:rPr lang="en-US" sz="1600" baseline="0" dirty="0" smtClean="0"/>
                        <a:t> when compared with NFA</a:t>
                      </a:r>
                      <a:endParaRPr lang="en-IN" sz="1600" dirty="0"/>
                    </a:p>
                  </a:txBody>
                  <a:tcPr/>
                </a:tc>
              </a:tr>
              <a:tr h="6034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Difficult to construct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Easy to construct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Easy to construct using regular expression.</a:t>
                      </a:r>
                      <a:endParaRPr lang="en-IN" sz="1600" dirty="0" smtClean="0"/>
                    </a:p>
                  </a:txBody>
                  <a:tcPr/>
                </a:tc>
              </a:tr>
              <a:tr h="10561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 powerful since at any point of time it will be in only one state.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powerful than DFA since at any point of time it will be in more than </a:t>
                      </a:r>
                      <a:r>
                        <a:rPr lang="en-US" sz="1600" dirty="0" err="1" smtClean="0"/>
                        <a:t>onestate</a:t>
                      </a:r>
                      <a:r>
                        <a:rPr lang="en-US" sz="1600" dirty="0" smtClean="0"/>
                        <a:t>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More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powerful than NFA .at any point of time it will be in more than one state with or without giving</a:t>
                      </a:r>
                      <a:r>
                        <a:rPr lang="en-US" sz="1600" baseline="0" dirty="0" smtClean="0"/>
                        <a:t> any input.</a:t>
                      </a:r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0868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6457950"/>
            <a:ext cx="617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630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867400"/>
            <a:ext cx="4848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304800"/>
            <a:ext cx="91344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868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81600"/>
            <a:ext cx="8763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2493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229600" cy="449275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Automata theory</a:t>
            </a:r>
            <a:r>
              <a:rPr lang="en-US" dirty="0" smtClean="0"/>
              <a:t>: It is the study of abstract machine or computing devices.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Abstract machine</a:t>
            </a:r>
            <a:r>
              <a:rPr lang="en-US" dirty="0" smtClean="0"/>
              <a:t>: Machine which are not implemented using some formal notations. It is a conceptual or theoretical model of a computer system which really does not exists.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Finite automata </a:t>
            </a:r>
            <a:r>
              <a:rPr lang="en-US" dirty="0" smtClean="0"/>
              <a:t>: It is the branch of automata theory.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Finite automata </a:t>
            </a:r>
            <a:r>
              <a:rPr lang="en-US" sz="28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It is a mathematical model which is used to </a:t>
            </a:r>
            <a:r>
              <a:rPr lang="en-US" sz="2200" dirty="0" smtClean="0">
                <a:solidFill>
                  <a:srgbClr val="FF0000"/>
                </a:solidFill>
              </a:rPr>
              <a:t>study the abstract machine or computing devices with the input </a:t>
            </a:r>
            <a:r>
              <a:rPr lang="en-US" sz="2200" dirty="0" smtClean="0"/>
              <a:t>chosen from </a:t>
            </a:r>
            <a:r>
              <a:rPr lang="el-GR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 (set alphabet).</a:t>
            </a:r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Finite automata are computing devices that accept/recognize regular languages and are used to model operations of many systems we find in practice. 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Their operations can be simulated by a very simple computer program.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Example</a:t>
            </a:r>
            <a:r>
              <a:rPr lang="en-US" sz="2200" dirty="0" smtClean="0"/>
              <a:t> : Electric on/off switch </a:t>
            </a:r>
          </a:p>
          <a:p>
            <a:r>
              <a:rPr lang="en-US" sz="2200" dirty="0" smtClean="0"/>
              <a:t>Consider an electric switch which has only two states “off” and “on”.</a:t>
            </a:r>
          </a:p>
          <a:p>
            <a:r>
              <a:rPr lang="en-US" sz="2200" dirty="0" smtClean="0"/>
              <a:t>To start, if it is in </a:t>
            </a:r>
            <a:r>
              <a:rPr lang="en-US" sz="2200" dirty="0" smtClean="0">
                <a:solidFill>
                  <a:srgbClr val="FF0000"/>
                </a:solidFill>
              </a:rPr>
              <a:t>off</a:t>
            </a:r>
            <a:r>
              <a:rPr lang="en-US" sz="2200" dirty="0" smtClean="0"/>
              <a:t> state, then pressing the button changes it to the </a:t>
            </a:r>
            <a:r>
              <a:rPr lang="en-US" sz="2200" dirty="0" smtClean="0">
                <a:solidFill>
                  <a:srgbClr val="FF0000"/>
                </a:solidFill>
              </a:rPr>
              <a:t>on</a:t>
            </a:r>
            <a:r>
              <a:rPr lang="en-US" sz="2200" dirty="0" smtClean="0"/>
              <a:t> state.</a:t>
            </a:r>
          </a:p>
          <a:p>
            <a:r>
              <a:rPr lang="en-US" sz="2200" dirty="0" smtClean="0"/>
              <a:t>If it is in </a:t>
            </a:r>
            <a:r>
              <a:rPr lang="en-US" sz="2200" dirty="0" smtClean="0">
                <a:solidFill>
                  <a:srgbClr val="FF0000"/>
                </a:solidFill>
              </a:rPr>
              <a:t>on</a:t>
            </a:r>
            <a:r>
              <a:rPr lang="en-US" sz="2200" dirty="0" smtClean="0"/>
              <a:t> state, then pressing the button changes it to the </a:t>
            </a:r>
            <a:r>
              <a:rPr lang="en-US" sz="2200" dirty="0" smtClean="0">
                <a:solidFill>
                  <a:srgbClr val="FF0000"/>
                </a:solidFill>
              </a:rPr>
              <a:t>off</a:t>
            </a:r>
            <a:r>
              <a:rPr lang="en-US" sz="2200" dirty="0" smtClean="0"/>
              <a:t> state.</a:t>
            </a:r>
          </a:p>
          <a:p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3200400" y="50292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943600" y="50292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>
            <a:off x="2667000" y="541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Down Arrow 32"/>
          <p:cNvSpPr/>
          <p:nvPr/>
        </p:nvSpPr>
        <p:spPr>
          <a:xfrm>
            <a:off x="3657600" y="4572000"/>
            <a:ext cx="2743200" cy="457200"/>
          </a:xfrm>
          <a:prstGeom prst="curvedDownArrow">
            <a:avLst>
              <a:gd name="adj1" fmla="val 25000"/>
              <a:gd name="adj2" fmla="val 9094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09800" y="5029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495800" y="4267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632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sp>
        <p:nvSpPr>
          <p:cNvPr id="40" name="Curved Down Arrow 39"/>
          <p:cNvSpPr/>
          <p:nvPr/>
        </p:nvSpPr>
        <p:spPr>
          <a:xfrm rot="10800000">
            <a:off x="3581399" y="5791199"/>
            <a:ext cx="2735741" cy="533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33" grpId="0" animBg="1"/>
      <p:bldP spid="36" grpId="0" build="allAtOnce"/>
      <p:bldP spid="37" grpId="0" build="allAtOnce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/>
          <a:lstStyle/>
          <a:p>
            <a:endParaRPr lang="en-US" sz="2200" dirty="0" smtClean="0"/>
          </a:p>
          <a:p>
            <a:r>
              <a:rPr lang="en-US" sz="2200" dirty="0" smtClean="0"/>
              <a:t>Example : lexical analyzer of compiler</a:t>
            </a:r>
          </a:p>
          <a:p>
            <a:r>
              <a:rPr lang="en-US" sz="2200" dirty="0" smtClean="0"/>
              <a:t>Job of this automata is to recognize the keyword </a:t>
            </a:r>
            <a:r>
              <a:rPr lang="en-US" sz="2200" dirty="0" smtClean="0">
                <a:solidFill>
                  <a:srgbClr val="FF0000"/>
                </a:solidFill>
              </a:rPr>
              <a:t>then.</a:t>
            </a:r>
          </a:p>
          <a:p>
            <a:endParaRPr lang="en-IN" dirty="0"/>
          </a:p>
        </p:txBody>
      </p:sp>
      <p:sp>
        <p:nvSpPr>
          <p:cNvPr id="4" name="Flowchart: Connector 3"/>
          <p:cNvSpPr/>
          <p:nvPr/>
        </p:nvSpPr>
        <p:spPr>
          <a:xfrm>
            <a:off x="1828800" y="34290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3810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3048000" y="35052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795655" y="3505200"/>
            <a:ext cx="872836" cy="8255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5486400" y="35052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4267200" y="3505200"/>
            <a:ext cx="685800" cy="7620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530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722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705600" y="3429000"/>
            <a:ext cx="1066800" cy="9906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590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505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/>
          <a:lstStyle/>
          <a:p>
            <a:r>
              <a:rPr lang="en-US" sz="2200" dirty="0" smtClean="0">
                <a:solidFill>
                  <a:srgbClr val="0070C0"/>
                </a:solidFill>
              </a:rPr>
              <a:t>Symbols used in FA</a:t>
            </a:r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2133600"/>
          <a:ext cx="8001000" cy="412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27432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 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circle is used</a:t>
                      </a:r>
                      <a:r>
                        <a:rPr lang="en-US" sz="1800" baseline="0" dirty="0" smtClean="0"/>
                        <a:t> to represent a 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state</a:t>
                      </a:r>
                      <a:r>
                        <a:rPr lang="en-US" sz="1800" baseline="0" dirty="0" smtClean="0"/>
                        <a:t>. Here, q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baseline="0" dirty="0" smtClean="0"/>
                        <a:t> is a state of the machine.</a:t>
                      </a:r>
                      <a:endParaRPr lang="en-IN" sz="1800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circle with an arrow which is not originating</a:t>
                      </a:r>
                      <a:r>
                        <a:rPr lang="en-US" sz="1800" baseline="0" dirty="0" smtClean="0"/>
                        <a:t> from any node represent 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start state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of machine.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</a:t>
                      </a:r>
                      <a:r>
                        <a:rPr lang="en-US" sz="1800" dirty="0" smtClean="0"/>
                        <a:t>circle are used</a:t>
                      </a:r>
                      <a:r>
                        <a:rPr lang="en-US" sz="1800" baseline="0" dirty="0" smtClean="0"/>
                        <a:t> to represent a final state.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aseline="0" dirty="0" smtClean="0"/>
                        <a:t>Here, q</a:t>
                      </a:r>
                      <a:r>
                        <a:rPr lang="en-US" sz="1800" baseline="-25000" dirty="0" smtClean="0"/>
                        <a:t>0</a:t>
                      </a:r>
                      <a:r>
                        <a:rPr lang="en-US" sz="1800" baseline="0" dirty="0" smtClean="0"/>
                        <a:t> is a final state of the machine.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Arrow with label 1 goes from state 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to 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. Indicates there is a transition from state 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to 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on input symbol 1. Represented as </a:t>
                      </a:r>
                      <a:r>
                        <a:rPr lang="el-GR" baseline="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,1)=q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" name="Flowchart: Connector 6"/>
          <p:cNvSpPr/>
          <p:nvPr/>
        </p:nvSpPr>
        <p:spPr>
          <a:xfrm>
            <a:off x="1600200" y="26670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600200" y="34290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0600" y="36576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1600200" y="41910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1524000" y="4114800"/>
            <a:ext cx="762000" cy="6858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14400" y="51054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5334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/>
          <p:cNvSpPr/>
          <p:nvPr/>
        </p:nvSpPr>
        <p:spPr>
          <a:xfrm>
            <a:off x="2133600" y="51054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5029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Introduction to finite automata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Symbols used in FA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590800"/>
          <a:ext cx="8001000" cy="31242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{5C22544A-7EE6-4342-B048-85BDC9FD1C3A}</a:tableStyleId>
              </a:tblPr>
              <a:tblGrid>
                <a:gridCol w="2743200"/>
                <a:gridCol w="5257800"/>
              </a:tblGrid>
              <a:tr h="421565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 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135131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Arrow with label 0 starts and ends</a:t>
                      </a:r>
                      <a:r>
                        <a:rPr lang="en-US" baseline="0" dirty="0" smtClean="0"/>
                        <a:t> in</a:t>
                      </a:r>
                      <a:r>
                        <a:rPr lang="en-US" dirty="0" smtClean="0"/>
                        <a:t> 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. Indicates the machine in state 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on reading a 0, it remains in same state 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.Represented as </a:t>
                      </a:r>
                      <a:r>
                        <a:rPr lang="el-GR" baseline="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,0)=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  <a:tr h="135131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IN" dirty="0"/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Arrow with label 0,1 goes from state 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to 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. Indicates the machine in state 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on reading a 0 or 1 enters into state q</a:t>
                      </a:r>
                      <a:r>
                        <a:rPr lang="en-US" baseline="-25000" dirty="0" smtClean="0"/>
                        <a:t>1.</a:t>
                      </a:r>
                      <a:r>
                        <a:rPr lang="en-US" baseline="0" dirty="0" smtClean="0"/>
                        <a:t> Represented as  </a:t>
                      </a:r>
                      <a:r>
                        <a:rPr lang="el-GR" baseline="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,0)=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  </a:t>
                      </a:r>
                      <a:r>
                        <a:rPr lang="el-GR" baseline="0" dirty="0" smtClean="0">
                          <a:latin typeface="Calibri"/>
                          <a:cs typeface="Calibri"/>
                        </a:rPr>
                        <a:t>δ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,1)=</a:t>
                      </a: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   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blipFill dpi="0" rotWithShape="1">
                      <a:blip r:embed="rId2">
                        <a:alphaModFix amt="91000"/>
                      </a:blip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5" name="Flowchart: Connector 4"/>
          <p:cNvSpPr/>
          <p:nvPr/>
        </p:nvSpPr>
        <p:spPr>
          <a:xfrm>
            <a:off x="1295400" y="33528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>
            <a:off x="2057400" y="3581400"/>
            <a:ext cx="304800" cy="3048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/>
          <p:cNvCxnSpPr/>
          <p:nvPr/>
        </p:nvCxnSpPr>
        <p:spPr>
          <a:xfrm>
            <a:off x="1905000" y="37338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0"/>
          </p:cNvCxnSpPr>
          <p:nvPr/>
        </p:nvCxnSpPr>
        <p:spPr>
          <a:xfrm rot="10800000">
            <a:off x="1905000" y="3505200"/>
            <a:ext cx="3048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22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43" name="Flowchart: Connector 42"/>
          <p:cNvSpPr/>
          <p:nvPr/>
        </p:nvSpPr>
        <p:spPr>
          <a:xfrm>
            <a:off x="990600" y="46482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00200" y="4953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2209800" y="4648200"/>
            <a:ext cx="609600" cy="5334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endParaRPr lang="en-IN" sz="2000" baseline="-25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76400" y="4572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0,1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important definitions of terms: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Alphabets :</a:t>
            </a:r>
            <a:r>
              <a:rPr lang="en-US" sz="2200" dirty="0" smtClean="0"/>
              <a:t>An alphabet is a finite, nonempty set of symbols. The symbol </a:t>
            </a:r>
            <a:r>
              <a:rPr lang="el-GR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lang="en-US" sz="2200" dirty="0" smtClean="0"/>
              <a:t>denotes the set of alphabet.</a:t>
            </a:r>
          </a:p>
          <a:p>
            <a:r>
              <a:rPr lang="en-US" sz="2200" dirty="0" smtClean="0"/>
              <a:t>Example </a:t>
            </a:r>
          </a:p>
          <a:p>
            <a:pPr lvl="1"/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={0,1}, </a:t>
            </a:r>
            <a:r>
              <a:rPr lang="en-US" sz="2200" dirty="0" smtClean="0"/>
              <a:t>the binary alphabets.</a:t>
            </a:r>
          </a:p>
          <a:p>
            <a:pPr lvl="1"/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>
                <a:latin typeface="Times New Roman"/>
                <a:cs typeface="Times New Roman"/>
              </a:rPr>
              <a:t>={a, b, …..z}, </a:t>
            </a:r>
            <a:r>
              <a:rPr lang="en-US" sz="2200" dirty="0" smtClean="0"/>
              <a:t>the set of all lower case letters.</a:t>
            </a:r>
          </a:p>
          <a:p>
            <a:pPr lvl="1">
              <a:buNone/>
            </a:pPr>
            <a:endParaRPr lang="en-IN" sz="2200" b="1" dirty="0" smtClean="0">
              <a:solidFill>
                <a:srgbClr val="00B050"/>
              </a:solidFill>
            </a:endParaRPr>
          </a:p>
          <a:p>
            <a:r>
              <a:rPr lang="en-US" sz="2200" b="1" dirty="0" smtClean="0">
                <a:solidFill>
                  <a:srgbClr val="00B050"/>
                </a:solidFill>
              </a:rPr>
              <a:t>String (or word): </a:t>
            </a:r>
            <a:r>
              <a:rPr lang="en-US" sz="2200" dirty="0" smtClean="0"/>
              <a:t>is a finite sequence of symbols chosen from alphabet(</a:t>
            </a:r>
            <a:r>
              <a:rPr lang="el-GR" sz="2200" dirty="0" smtClean="0">
                <a:latin typeface="Times New Roman"/>
                <a:cs typeface="Times New Roman"/>
              </a:rPr>
              <a:t>Σ</a:t>
            </a:r>
            <a:r>
              <a:rPr lang="en-US" sz="2200" dirty="0" smtClean="0"/>
              <a:t>).</a:t>
            </a:r>
          </a:p>
          <a:p>
            <a:r>
              <a:rPr lang="en-US" sz="2200" dirty="0" smtClean="0"/>
              <a:t>Example </a:t>
            </a:r>
          </a:p>
          <a:p>
            <a:r>
              <a:rPr lang="en-US" sz="2200" dirty="0" smtClean="0"/>
              <a:t>010101 is a string from the binary alphabet</a:t>
            </a:r>
            <a:r>
              <a:rPr lang="el-GR" sz="2200" dirty="0" smtClean="0">
                <a:latin typeface="Times New Roman"/>
                <a:cs typeface="Times New Roman"/>
              </a:rPr>
              <a:t> Σ</a:t>
            </a:r>
            <a:r>
              <a:rPr lang="en-US" sz="2200" dirty="0" smtClean="0">
                <a:latin typeface="Times New Roman"/>
                <a:cs typeface="Times New Roman"/>
              </a:rPr>
              <a:t>={0,1}.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The central concept of automata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Empty string</a:t>
            </a:r>
            <a:r>
              <a:rPr lang="en-IN" sz="2200" dirty="0" smtClean="0"/>
              <a:t>: is the string with zero occurrences of symbols. Denoted by </a:t>
            </a:r>
            <a:r>
              <a:rPr lang="el-GR" sz="2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ε</a:t>
            </a:r>
            <a:r>
              <a:rPr lang="en-IN" sz="2200" b="1" dirty="0" smtClean="0">
                <a:latin typeface="Times New Roman"/>
                <a:cs typeface="Times New Roman"/>
              </a:rPr>
              <a:t> </a:t>
            </a:r>
            <a:r>
              <a:rPr lang="en-IN" sz="2200" dirty="0" smtClean="0">
                <a:latin typeface="Times New Roman"/>
                <a:cs typeface="Times New Roman"/>
              </a:rPr>
              <a:t>(</a:t>
            </a:r>
            <a:r>
              <a:rPr lang="en-IN" sz="2200" dirty="0" smtClean="0"/>
              <a:t>pronounced as epsilon</a:t>
            </a:r>
            <a:r>
              <a:rPr lang="en-IN" sz="2200" dirty="0" smtClean="0">
                <a:latin typeface="Times New Roman"/>
                <a:cs typeface="Times New Roman"/>
              </a:rPr>
              <a:t>), </a:t>
            </a:r>
            <a:r>
              <a:rPr lang="en-IN" sz="2200" dirty="0" smtClean="0"/>
              <a:t>of is a string that may be chosen from any alphabet whatsoever.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Length of a string</a:t>
            </a:r>
            <a:r>
              <a:rPr lang="en-US" sz="2200" dirty="0" smtClean="0"/>
              <a:t>: is the number of symbol in the string. The length of a string u is denoted by |u|.</a:t>
            </a:r>
          </a:p>
          <a:p>
            <a:r>
              <a:rPr lang="en-US" sz="2200" dirty="0" smtClean="0"/>
              <a:t>Example : </a:t>
            </a:r>
            <a:r>
              <a:rPr lang="en-US" sz="2200" dirty="0" err="1" smtClean="0"/>
              <a:t>i</a:t>
            </a:r>
            <a:r>
              <a:rPr lang="en-US" sz="2200" dirty="0" smtClean="0"/>
              <a:t>) if u=011  then |u|=3.</a:t>
            </a:r>
          </a:p>
          <a:p>
            <a:pPr>
              <a:buNone/>
            </a:pPr>
            <a:r>
              <a:rPr lang="en-US" sz="2200" dirty="0" smtClean="0"/>
              <a:t>                    ii) |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/>
              <a:t>| =0.</a:t>
            </a:r>
          </a:p>
          <a:p>
            <a:pPr>
              <a:buNone/>
            </a:pPr>
            <a:r>
              <a:rPr lang="en-US" sz="2200" dirty="0" smtClean="0"/>
              <a:t>                   iii) </a:t>
            </a:r>
            <a:r>
              <a:rPr lang="el-GR" sz="2200" b="1" dirty="0" smtClean="0">
                <a:latin typeface="Times New Roman"/>
                <a:cs typeface="Times New Roman"/>
              </a:rPr>
              <a:t>ε</a:t>
            </a:r>
            <a:r>
              <a:rPr lang="en-US" sz="2200" dirty="0" smtClean="0"/>
              <a:t>w=w</a:t>
            </a:r>
            <a:r>
              <a:rPr lang="el-GR" sz="2200" b="1" dirty="0" smtClean="0">
                <a:latin typeface="Times New Roman"/>
                <a:cs typeface="Times New Roman"/>
              </a:rPr>
              <a:t>ε </a:t>
            </a:r>
            <a:r>
              <a:rPr lang="en-US" sz="2200" dirty="0" smtClean="0"/>
              <a:t>=w</a:t>
            </a:r>
          </a:p>
          <a:p>
            <a:r>
              <a:rPr lang="en-US" sz="2200" dirty="0" smtClean="0">
                <a:solidFill>
                  <a:srgbClr val="00B0F0"/>
                </a:solidFill>
              </a:rPr>
              <a:t>Concatenation of string</a:t>
            </a:r>
            <a:r>
              <a:rPr lang="en-US" sz="2200" dirty="0" smtClean="0"/>
              <a:t>: Let x and y be stings. Then xy denotes the concatenation of x and y ,i.e., the string formed by making a copy of x and followed it by a copy of y. </a:t>
            </a:r>
          </a:p>
          <a:p>
            <a:r>
              <a:rPr lang="en-US" sz="2200" dirty="0" smtClean="0"/>
              <a:t>Example: let x=“PES” and y=“CE” then xy=“PESCE”.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6048</TotalTime>
  <Words>1544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Finite Automata and Formal Language</vt:lpstr>
      <vt:lpstr>Introduction to finite automata </vt:lpstr>
      <vt:lpstr>Introduction to finite automata </vt:lpstr>
      <vt:lpstr>Introduction to finite automata </vt:lpstr>
      <vt:lpstr>Introduction to finite automata </vt:lpstr>
      <vt:lpstr>Introduction to finite automata </vt:lpstr>
      <vt:lpstr>Introduction to finite automata </vt:lpstr>
      <vt:lpstr>The central concept of automata theory</vt:lpstr>
      <vt:lpstr>The central concept of automata theory</vt:lpstr>
      <vt:lpstr>The central concept of automata theory</vt:lpstr>
      <vt:lpstr>The central concept of automata theory</vt:lpstr>
      <vt:lpstr>The central concept of automata theory</vt:lpstr>
      <vt:lpstr>The central concept of automata theory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Automata and Formal Language</dc:title>
  <dc:creator>roopa</dc:creator>
  <cp:lastModifiedBy>ise 2</cp:lastModifiedBy>
  <cp:revision>82</cp:revision>
  <dcterms:created xsi:type="dcterms:W3CDTF">2006-08-16T00:00:00Z</dcterms:created>
  <dcterms:modified xsi:type="dcterms:W3CDTF">2017-10-23T09:41:29Z</dcterms:modified>
</cp:coreProperties>
</file>