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7" r:id="rId2"/>
    <p:sldId id="288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 smtClean="0">
                <a:solidFill>
                  <a:srgbClr val="7030A0"/>
                </a:solidFill>
              </a:rPr>
              <a:t>Properties of regular language</a:t>
            </a:r>
            <a:endParaRPr lang="en-IN" sz="35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IN" dirty="0" smtClean="0"/>
              <a:t>1.  Closure properties of regular languages</a:t>
            </a:r>
          </a:p>
          <a:p>
            <a:pPr lvl="1"/>
            <a:r>
              <a:rPr lang="en-IN" sz="2200" dirty="0" smtClean="0"/>
              <a:t>Used to build recognizers for languages that are constructed from other languages by certain operations.</a:t>
            </a:r>
          </a:p>
          <a:p>
            <a:pPr lvl="1"/>
            <a:r>
              <a:rPr lang="en-IN" sz="2200" dirty="0" smtClean="0"/>
              <a:t>Ex. Automata for intersection of two regular languages</a:t>
            </a:r>
          </a:p>
          <a:p>
            <a:pPr>
              <a:buNone/>
            </a:pPr>
            <a:r>
              <a:rPr lang="en-IN" dirty="0" smtClean="0"/>
              <a:t>2. Decision properties of regular languages</a:t>
            </a:r>
          </a:p>
          <a:p>
            <a:pPr>
              <a:buNone/>
            </a:pPr>
            <a:r>
              <a:rPr lang="en-IN" dirty="0" smtClean="0"/>
              <a:t>        – </a:t>
            </a:r>
            <a:r>
              <a:rPr lang="en-IN" sz="2200" dirty="0" smtClean="0"/>
              <a:t>Used to find whether two automata define the same language</a:t>
            </a:r>
          </a:p>
          <a:p>
            <a:pPr>
              <a:buNone/>
            </a:pPr>
            <a:r>
              <a:rPr lang="en-IN" sz="2200" dirty="0" smtClean="0"/>
              <a:t>        – Used to minimize the states of DFA</a:t>
            </a:r>
          </a:p>
          <a:p>
            <a:pPr>
              <a:buNone/>
            </a:pPr>
            <a:r>
              <a:rPr lang="en-IN" sz="2200" dirty="0" smtClean="0"/>
              <a:t>        -</a:t>
            </a:r>
            <a:r>
              <a:rPr lang="en-IN" sz="2200" dirty="0" err="1" smtClean="0"/>
              <a:t>Eg</a:t>
            </a:r>
            <a:r>
              <a:rPr lang="en-IN" sz="2200" dirty="0" smtClean="0"/>
              <a:t>. Design of switching circuits.</a:t>
            </a:r>
            <a:endParaRPr lang="en-IN" sz="2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 smtClean="0">
                <a:solidFill>
                  <a:srgbClr val="7030A0"/>
                </a:solidFill>
              </a:rPr>
              <a:t>Closure of regular languages under Boolean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Ex3 says:</a:t>
            </a:r>
            <a:endParaRPr lang="en-IN" dirty="0" smtClean="0"/>
          </a:p>
          <a:p>
            <a:r>
              <a:rPr lang="en-IN" dirty="0" smtClean="0"/>
              <a:t>This automaton accepts the intersection of the first two languages:</a:t>
            </a:r>
          </a:p>
          <a:p>
            <a:r>
              <a:rPr lang="en-IN" dirty="0" smtClean="0"/>
              <a:t> Those languages that have both a 0 and a 1. </a:t>
            </a:r>
          </a:p>
          <a:p>
            <a:r>
              <a:rPr lang="en-IN" dirty="0" smtClean="0"/>
              <a:t>Then pr represents only the initial condition, in which we have seen neither 0 nor 1. </a:t>
            </a:r>
          </a:p>
          <a:p>
            <a:r>
              <a:rPr lang="en-IN" dirty="0" smtClean="0"/>
              <a:t>Then state </a:t>
            </a:r>
            <a:r>
              <a:rPr lang="en-IN" dirty="0" err="1" smtClean="0"/>
              <a:t>qr</a:t>
            </a:r>
            <a:r>
              <a:rPr lang="en-IN" dirty="0" smtClean="0"/>
              <a:t> means that we have seen only once 0’s, while state </a:t>
            </a:r>
            <a:r>
              <a:rPr lang="en-IN" dirty="0" err="1" smtClean="0"/>
              <a:t>ps</a:t>
            </a:r>
            <a:r>
              <a:rPr lang="en-IN" dirty="0" smtClean="0"/>
              <a:t> represents the condition that we have seen only 1’s. </a:t>
            </a:r>
          </a:p>
          <a:p>
            <a:r>
              <a:rPr lang="en-IN" dirty="0" smtClean="0"/>
              <a:t>The accepting state </a:t>
            </a:r>
            <a:r>
              <a:rPr lang="en-IN" dirty="0" err="1" smtClean="0"/>
              <a:t>qs</a:t>
            </a:r>
            <a:r>
              <a:rPr lang="en-IN" dirty="0" smtClean="0"/>
              <a:t> represents the condition where we have seen both 0’s and 1’s.</a:t>
            </a: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7924800" cy="6169152"/>
          </a:xfrm>
        </p:spPr>
        <p:txBody>
          <a:bodyPr/>
          <a:lstStyle/>
          <a:p>
            <a:r>
              <a:rPr lang="en-IN" dirty="0" smtClean="0"/>
              <a:t>Ex 4</a:t>
            </a:r>
          </a:p>
          <a:p>
            <a:r>
              <a:rPr lang="en-IN" dirty="0" smtClean="0"/>
              <a:t>Write a DFA to accept the intersection of L1=(</a:t>
            </a:r>
            <a:r>
              <a:rPr lang="en-IN" dirty="0" err="1" smtClean="0"/>
              <a:t>a+b</a:t>
            </a:r>
            <a:r>
              <a:rPr lang="en-IN" dirty="0" smtClean="0"/>
              <a:t>)*a and L2=(</a:t>
            </a:r>
            <a:r>
              <a:rPr lang="en-IN" dirty="0" err="1" smtClean="0"/>
              <a:t>a+b</a:t>
            </a:r>
            <a:r>
              <a:rPr lang="en-IN" dirty="0" smtClean="0"/>
              <a:t>)*b that is for L1</a:t>
            </a:r>
            <a:r>
              <a:rPr lang="en-IN" dirty="0" smtClean="0">
                <a:latin typeface="Times New Roman"/>
                <a:cs typeface="Times New Roman"/>
              </a:rPr>
              <a:t>∩</a:t>
            </a:r>
            <a:r>
              <a:rPr lang="en-IN" dirty="0" smtClean="0"/>
              <a:t>L2.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IN" dirty="0" smtClean="0"/>
              <a:t>DFA for L1 </a:t>
            </a:r>
            <a:r>
              <a:rPr lang="en-IN" dirty="0" smtClean="0">
                <a:latin typeface="Times New Roman"/>
                <a:cs typeface="Times New Roman"/>
              </a:rPr>
              <a:t>∩</a:t>
            </a:r>
            <a:r>
              <a:rPr lang="en-IN" dirty="0" smtClean="0"/>
              <a:t> L2 = </a:t>
            </a:r>
            <a:r>
              <a:rPr lang="el-GR" dirty="0" smtClean="0">
                <a:latin typeface="Times New Roman"/>
                <a:cs typeface="Times New Roman"/>
              </a:rPr>
              <a:t>ϕ</a:t>
            </a:r>
            <a:r>
              <a:rPr lang="en-IN" dirty="0" smtClean="0"/>
              <a:t> (as no string has reached to final state (2,4))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752600"/>
            <a:ext cx="38100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4343400"/>
            <a:ext cx="2895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7467600" cy="6092952"/>
          </a:xfrm>
        </p:spPr>
        <p:txBody>
          <a:bodyPr/>
          <a:lstStyle/>
          <a:p>
            <a:r>
              <a:rPr lang="en-IN" dirty="0" smtClean="0"/>
              <a:t>Ex5</a:t>
            </a:r>
          </a:p>
          <a:p>
            <a:r>
              <a:rPr lang="en-IN" dirty="0" smtClean="0"/>
              <a:t>Find the DFA to accept the intersection of L1=(</a:t>
            </a:r>
            <a:r>
              <a:rPr lang="en-IN" dirty="0" err="1" smtClean="0"/>
              <a:t>a+b</a:t>
            </a:r>
            <a:r>
              <a:rPr lang="en-IN" dirty="0" smtClean="0"/>
              <a:t>)*</a:t>
            </a:r>
            <a:r>
              <a:rPr lang="en-IN" dirty="0" err="1" smtClean="0"/>
              <a:t>ab</a:t>
            </a:r>
            <a:r>
              <a:rPr lang="en-IN" dirty="0" smtClean="0"/>
              <a:t> (</a:t>
            </a:r>
            <a:r>
              <a:rPr lang="en-IN" dirty="0" err="1" smtClean="0"/>
              <a:t>a+b</a:t>
            </a:r>
            <a:r>
              <a:rPr lang="en-IN" dirty="0" smtClean="0"/>
              <a:t>)* and L2=(</a:t>
            </a:r>
            <a:r>
              <a:rPr lang="en-IN" dirty="0" err="1" smtClean="0"/>
              <a:t>a+b</a:t>
            </a:r>
            <a:r>
              <a:rPr lang="en-IN" dirty="0" smtClean="0"/>
              <a:t>)*</a:t>
            </a:r>
            <a:r>
              <a:rPr lang="en-IN" dirty="0" err="1" smtClean="0"/>
              <a:t>ba</a:t>
            </a:r>
            <a:r>
              <a:rPr lang="en-IN" dirty="0" smtClean="0"/>
              <a:t> (</a:t>
            </a:r>
            <a:r>
              <a:rPr lang="en-IN" dirty="0" err="1" smtClean="0"/>
              <a:t>a+b</a:t>
            </a:r>
            <a:r>
              <a:rPr lang="en-IN" dirty="0" smtClean="0"/>
              <a:t>)* that is for L1 </a:t>
            </a:r>
            <a:r>
              <a:rPr lang="en-IN" dirty="0" smtClean="0">
                <a:latin typeface="Times New Roman"/>
                <a:cs typeface="Times New Roman"/>
              </a:rPr>
              <a:t>∩</a:t>
            </a:r>
            <a:r>
              <a:rPr lang="en-IN" dirty="0" smtClean="0"/>
              <a:t> L2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057400"/>
            <a:ext cx="6476999" cy="217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4495800"/>
            <a:ext cx="6858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7467600" cy="601675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Closure Under Difference</a:t>
            </a:r>
          </a:p>
          <a:p>
            <a:r>
              <a:rPr lang="en-IN" u="sng" dirty="0" smtClean="0">
                <a:solidFill>
                  <a:srgbClr val="00B050"/>
                </a:solidFill>
              </a:rPr>
              <a:t>Theorem : </a:t>
            </a:r>
            <a:r>
              <a:rPr lang="en-IN" dirty="0" smtClean="0"/>
              <a:t>If L and M are regular languages, then so is L – M.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Proof : </a:t>
            </a:r>
            <a:r>
              <a:rPr lang="en-US" dirty="0" smtClean="0"/>
              <a:t>observe that L-M= L</a:t>
            </a:r>
            <a:r>
              <a:rPr lang="en-US" dirty="0" smtClean="0">
                <a:latin typeface="Times New Roman"/>
                <a:cs typeface="Times New Roman"/>
              </a:rPr>
              <a:t>∩M. by theorem closure under complement , M is regular, and by theorem closure under intersection </a:t>
            </a:r>
            <a:r>
              <a:rPr lang="en-US" dirty="0" smtClean="0"/>
              <a:t>L</a:t>
            </a:r>
            <a:r>
              <a:rPr lang="en-US" dirty="0" smtClean="0">
                <a:latin typeface="Times New Roman"/>
                <a:cs typeface="Times New Roman"/>
              </a:rPr>
              <a:t>∩M is regular. Therefore L-M is regular.</a:t>
            </a:r>
            <a:endParaRPr lang="en-IN" dirty="0" smtClean="0"/>
          </a:p>
          <a:p>
            <a:r>
              <a:rPr lang="en-IN" dirty="0" smtClean="0"/>
              <a:t>Ex.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L1={a,a</a:t>
            </a:r>
            <a:r>
              <a:rPr lang="en-IN" baseline="30000" dirty="0" smtClean="0"/>
              <a:t>3</a:t>
            </a:r>
            <a:r>
              <a:rPr lang="en-IN" dirty="0" smtClean="0"/>
              <a:t>,a</a:t>
            </a:r>
            <a:r>
              <a:rPr lang="en-IN" baseline="30000" dirty="0" smtClean="0"/>
              <a:t>5</a:t>
            </a:r>
            <a:r>
              <a:rPr lang="en-IN" dirty="0" smtClean="0"/>
              <a:t>,a</a:t>
            </a:r>
            <a:r>
              <a:rPr lang="en-IN" baseline="30000" dirty="0" smtClean="0"/>
              <a:t>7</a:t>
            </a:r>
            <a:r>
              <a:rPr lang="en-IN" dirty="0" smtClean="0"/>
              <a:t>,-----}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L2={a</a:t>
            </a:r>
            <a:r>
              <a:rPr lang="en-IN" baseline="30000" dirty="0" smtClean="0"/>
              <a:t>2,</a:t>
            </a:r>
            <a:r>
              <a:rPr lang="en-IN" dirty="0" smtClean="0"/>
              <a:t>a</a:t>
            </a:r>
            <a:r>
              <a:rPr lang="en-IN" baseline="30000" dirty="0" smtClean="0"/>
              <a:t>4</a:t>
            </a:r>
            <a:r>
              <a:rPr lang="en-IN" dirty="0" smtClean="0"/>
              <a:t>,a</a:t>
            </a:r>
            <a:r>
              <a:rPr lang="en-IN" baseline="30000" dirty="0" smtClean="0"/>
              <a:t>6</a:t>
            </a:r>
            <a:r>
              <a:rPr lang="en-IN" dirty="0" smtClean="0"/>
              <a:t>,-----}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L1-L2 = {a,a</a:t>
            </a:r>
            <a:r>
              <a:rPr lang="en-IN" baseline="30000" dirty="0" smtClean="0"/>
              <a:t>3</a:t>
            </a:r>
            <a:r>
              <a:rPr lang="en-IN" dirty="0" smtClean="0"/>
              <a:t>,a</a:t>
            </a:r>
            <a:r>
              <a:rPr lang="en-IN" baseline="30000" dirty="0" smtClean="0"/>
              <a:t>5</a:t>
            </a:r>
            <a:r>
              <a:rPr lang="en-IN" dirty="0" smtClean="0"/>
              <a:t>,a</a:t>
            </a:r>
            <a:r>
              <a:rPr lang="en-IN" baseline="30000" dirty="0" smtClean="0"/>
              <a:t>7</a:t>
            </a:r>
            <a:r>
              <a:rPr lang="en-IN" dirty="0" smtClean="0"/>
              <a:t>----}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RE=a(a)*</a:t>
            </a:r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724400" y="2743200"/>
            <a:ext cx="228600" cy="158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343400" y="1752600"/>
            <a:ext cx="228600" cy="158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505200" y="3429000"/>
            <a:ext cx="228600" cy="158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808038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solidFill>
                  <a:srgbClr val="7030A0"/>
                </a:solidFill>
              </a:rPr>
              <a:t>Closure under Reversal</a:t>
            </a:r>
            <a:endParaRPr lang="en-IN" sz="4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772400" cy="5178552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Closure under Reversal</a:t>
            </a:r>
            <a:endParaRPr lang="en-IN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Definition :</a:t>
            </a:r>
          </a:p>
          <a:p>
            <a:r>
              <a:rPr lang="en-US" b="1" dirty="0" smtClean="0">
                <a:solidFill>
                  <a:srgbClr val="92D050"/>
                </a:solidFill>
              </a:rPr>
              <a:t>Reversal of a string:</a:t>
            </a:r>
          </a:p>
          <a:p>
            <a:r>
              <a:rPr lang="en-US" dirty="0" smtClean="0"/>
              <a:t>The reversal of a string a</a:t>
            </a:r>
            <a:r>
              <a:rPr lang="en-US" baseline="-25000" dirty="0" smtClean="0"/>
              <a:t>1</a:t>
            </a:r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a</a:t>
            </a:r>
            <a:r>
              <a:rPr lang="en-US" baseline="-25000" dirty="0" smtClean="0"/>
              <a:t>3</a:t>
            </a:r>
            <a:r>
              <a:rPr lang="en-US" dirty="0" smtClean="0"/>
              <a:t>…..a</a:t>
            </a:r>
            <a:r>
              <a:rPr lang="en-US" baseline="-25000" dirty="0" smtClean="0"/>
              <a:t>n </a:t>
            </a:r>
            <a:r>
              <a:rPr lang="en-US" dirty="0" smtClean="0"/>
              <a:t>is the string written backward, i.e., a</a:t>
            </a:r>
            <a:r>
              <a:rPr lang="en-US" baseline="-25000" dirty="0" smtClean="0"/>
              <a:t>n</a:t>
            </a:r>
            <a:r>
              <a:rPr lang="en-US" dirty="0" smtClean="0"/>
              <a:t>a</a:t>
            </a:r>
            <a:r>
              <a:rPr lang="en-US" baseline="-25000" dirty="0" smtClean="0"/>
              <a:t>n-1</a:t>
            </a:r>
            <a:r>
              <a:rPr lang="en-US" dirty="0" smtClean="0"/>
              <a:t>……a</a:t>
            </a:r>
            <a:r>
              <a:rPr lang="en-US" baseline="-25000" dirty="0" smtClean="0"/>
              <a:t>3</a:t>
            </a:r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. Denoted by </a:t>
            </a:r>
            <a:r>
              <a:rPr lang="en-US" dirty="0" err="1" smtClean="0"/>
              <a:t>w</a:t>
            </a:r>
            <a:r>
              <a:rPr lang="en-US" baseline="30000" dirty="0" err="1" smtClean="0"/>
              <a:t>R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Ex: 0010</a:t>
            </a:r>
            <a:r>
              <a:rPr lang="en-US" baseline="30000" dirty="0" smtClean="0"/>
              <a:t>R</a:t>
            </a:r>
            <a:r>
              <a:rPr lang="en-US" dirty="0" smtClean="0"/>
              <a:t> is 0100 and </a:t>
            </a:r>
            <a:r>
              <a:rPr lang="en-US" dirty="0" smtClean="0">
                <a:latin typeface="Times New Roman"/>
                <a:cs typeface="Times New Roman"/>
              </a:rPr>
              <a:t>ε</a:t>
            </a:r>
            <a:r>
              <a:rPr lang="en-US" baseline="30000" dirty="0" smtClean="0">
                <a:latin typeface="Times New Roman"/>
                <a:cs typeface="Times New Roman"/>
              </a:rPr>
              <a:t>R</a:t>
            </a:r>
            <a:r>
              <a:rPr lang="en-US" dirty="0" smtClean="0">
                <a:latin typeface="Times New Roman"/>
                <a:cs typeface="Times New Roman"/>
              </a:rPr>
              <a:t> is </a:t>
            </a:r>
            <a:r>
              <a:rPr lang="el-GR" dirty="0" smtClean="0">
                <a:latin typeface="Times New Roman"/>
                <a:cs typeface="Times New Roman"/>
              </a:rPr>
              <a:t>ε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  <a:endParaRPr lang="en-US" dirty="0" smtClean="0"/>
          </a:p>
          <a:p>
            <a:r>
              <a:rPr lang="en-US" b="1" dirty="0" smtClean="0">
                <a:solidFill>
                  <a:srgbClr val="92D050"/>
                </a:solidFill>
              </a:rPr>
              <a:t>Reversal of a language:</a:t>
            </a:r>
          </a:p>
          <a:p>
            <a:r>
              <a:rPr lang="en-US" dirty="0" smtClean="0"/>
              <a:t>It is a language consisting of the reversals of all its strings. Denoted by L</a:t>
            </a:r>
            <a:r>
              <a:rPr lang="en-US" baseline="30000" dirty="0" smtClean="0"/>
              <a:t>R </a:t>
            </a:r>
            <a:endParaRPr lang="en-IN" baseline="30000" dirty="0" smtClean="0"/>
          </a:p>
          <a:p>
            <a:r>
              <a:rPr lang="en-IN" dirty="0" smtClean="0"/>
              <a:t>Ex.</a:t>
            </a:r>
          </a:p>
          <a:p>
            <a:pPr lvl="1"/>
            <a:r>
              <a:rPr lang="en-IN" dirty="0" smtClean="0"/>
              <a:t>L={001,10,111,01}</a:t>
            </a:r>
          </a:p>
          <a:p>
            <a:pPr lvl="1"/>
            <a:r>
              <a:rPr lang="en-IN" dirty="0" smtClean="0"/>
              <a:t>L</a:t>
            </a:r>
            <a:r>
              <a:rPr lang="en-IN" baseline="30000" dirty="0" smtClean="0"/>
              <a:t>R</a:t>
            </a:r>
            <a:r>
              <a:rPr lang="en-IN" dirty="0" smtClean="0"/>
              <a:t>={100,01,111,10}</a:t>
            </a:r>
            <a:endParaRPr lang="en-IN" baseline="30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 smtClean="0">
                <a:solidFill>
                  <a:srgbClr val="7030A0"/>
                </a:solidFill>
              </a:rPr>
              <a:t>Closure under Reversal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4873752"/>
          </a:xfrm>
        </p:spPr>
        <p:txBody>
          <a:bodyPr>
            <a:normAutofit lnSpcReduction="10000"/>
          </a:bodyPr>
          <a:lstStyle/>
          <a:p>
            <a:r>
              <a:rPr lang="en-IN" b="1" u="sng" dirty="0" smtClean="0">
                <a:solidFill>
                  <a:srgbClr val="00B050"/>
                </a:solidFill>
              </a:rPr>
              <a:t>Theorem : </a:t>
            </a:r>
            <a:r>
              <a:rPr lang="en-IN" dirty="0" smtClean="0"/>
              <a:t>If L is a regular language, then L</a:t>
            </a:r>
            <a:r>
              <a:rPr lang="en-IN" baseline="30000" dirty="0" smtClean="0"/>
              <a:t>R</a:t>
            </a:r>
            <a:r>
              <a:rPr lang="en-IN" baseline="-25000" dirty="0" smtClean="0"/>
              <a:t> </a:t>
            </a:r>
            <a:r>
              <a:rPr lang="en-IN" dirty="0" smtClean="0"/>
              <a:t> is regular</a:t>
            </a:r>
            <a:r>
              <a:rPr lang="en-IN" baseline="30000" dirty="0" smtClean="0"/>
              <a:t>.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Proof based on automata:</a:t>
            </a:r>
          </a:p>
          <a:p>
            <a:r>
              <a:rPr lang="en-IN" dirty="0" smtClean="0"/>
              <a:t>As L is regular it can be defined by an FA, M = (Q, </a:t>
            </a:r>
            <a:r>
              <a:rPr lang="el-GR" dirty="0" smtClean="0">
                <a:latin typeface="Times New Roman"/>
                <a:cs typeface="Times New Roman"/>
              </a:rPr>
              <a:t>Σ</a:t>
            </a:r>
            <a:r>
              <a:rPr lang="en-IN" dirty="0" smtClean="0"/>
              <a:t> , </a:t>
            </a:r>
            <a:r>
              <a:rPr lang="el-GR" dirty="0" smtClean="0">
                <a:latin typeface="Calibri"/>
                <a:cs typeface="Calibri"/>
              </a:rPr>
              <a:t>δ</a:t>
            </a:r>
            <a:r>
              <a:rPr lang="en-IN" dirty="0" smtClean="0"/>
              <a:t>, q0, F), having only one final state.</a:t>
            </a:r>
          </a:p>
          <a:p>
            <a:r>
              <a:rPr lang="en-IN" dirty="0" smtClean="0"/>
              <a:t> If there are more than one final states, we can use </a:t>
            </a:r>
            <a:r>
              <a:rPr lang="el-GR" dirty="0" smtClean="0">
                <a:latin typeface="Times New Roman"/>
                <a:cs typeface="Times New Roman"/>
              </a:rPr>
              <a:t>ε</a:t>
            </a:r>
            <a:r>
              <a:rPr lang="en-IN" dirty="0" smtClean="0"/>
              <a:t>- transitions from the final states going to a common final state.</a:t>
            </a:r>
          </a:p>
          <a:p>
            <a:r>
              <a:rPr lang="en-IN" dirty="0" smtClean="0"/>
              <a:t>Let FA, M</a:t>
            </a:r>
            <a:r>
              <a:rPr lang="en-IN" baseline="30000" dirty="0" smtClean="0"/>
              <a:t>R</a:t>
            </a:r>
            <a:r>
              <a:rPr lang="en-IN" dirty="0" smtClean="0"/>
              <a:t> = (Q</a:t>
            </a:r>
            <a:r>
              <a:rPr lang="en-IN" baseline="30000" dirty="0" smtClean="0"/>
              <a:t>R</a:t>
            </a:r>
            <a:r>
              <a:rPr lang="en-IN" dirty="0" smtClean="0"/>
              <a:t>,</a:t>
            </a:r>
            <a:r>
              <a:rPr lang="el-GR" dirty="0" smtClean="0">
                <a:latin typeface="Times New Roman"/>
                <a:cs typeface="Times New Roman"/>
              </a:rPr>
              <a:t> Σ</a:t>
            </a:r>
            <a:r>
              <a:rPr lang="en-IN" dirty="0" smtClean="0"/>
              <a:t> </a:t>
            </a:r>
            <a:r>
              <a:rPr lang="en-IN" baseline="30000" dirty="0" smtClean="0"/>
              <a:t>R</a:t>
            </a:r>
            <a:r>
              <a:rPr lang="en-IN" dirty="0" smtClean="0"/>
              <a:t> , </a:t>
            </a:r>
            <a:r>
              <a:rPr lang="el-GR" dirty="0" smtClean="0">
                <a:latin typeface="Calibri"/>
                <a:cs typeface="Calibri"/>
              </a:rPr>
              <a:t>δ </a:t>
            </a:r>
            <a:r>
              <a:rPr lang="en-IN" baseline="30000" dirty="0" smtClean="0"/>
              <a:t>R</a:t>
            </a:r>
            <a:r>
              <a:rPr lang="en-IN" dirty="0" smtClean="0"/>
              <a:t>,q</a:t>
            </a:r>
            <a:r>
              <a:rPr lang="en-IN" baseline="-25000" dirty="0" smtClean="0"/>
              <a:t>0</a:t>
            </a:r>
            <a:r>
              <a:rPr lang="en-IN" baseline="30000" dirty="0" smtClean="0"/>
              <a:t>R</a:t>
            </a:r>
            <a:r>
              <a:rPr lang="en-IN" dirty="0" smtClean="0"/>
              <a:t>,F</a:t>
            </a:r>
            <a:r>
              <a:rPr lang="en-IN" baseline="30000" dirty="0" smtClean="0"/>
              <a:t>R</a:t>
            </a:r>
            <a:r>
              <a:rPr lang="en-IN" dirty="0" smtClean="0"/>
              <a:t>) defines the language L</a:t>
            </a:r>
            <a:r>
              <a:rPr lang="en-IN" baseline="30000" dirty="0" smtClean="0"/>
              <a:t>R</a:t>
            </a:r>
            <a:r>
              <a:rPr lang="en-IN" dirty="0" smtClean="0"/>
              <a:t>, Where Q</a:t>
            </a:r>
            <a:r>
              <a:rPr lang="en-IN" baseline="30000" dirty="0" smtClean="0"/>
              <a:t>R</a:t>
            </a:r>
            <a:r>
              <a:rPr lang="en-IN" dirty="0" smtClean="0"/>
              <a:t> = Q, </a:t>
            </a:r>
            <a:r>
              <a:rPr lang="el-GR" dirty="0" smtClean="0">
                <a:latin typeface="Times New Roman"/>
                <a:cs typeface="Times New Roman"/>
              </a:rPr>
              <a:t>Σ </a:t>
            </a:r>
            <a:r>
              <a:rPr lang="en-IN" baseline="30000" dirty="0" smtClean="0"/>
              <a:t>R</a:t>
            </a:r>
            <a:r>
              <a:rPr lang="en-IN" dirty="0" smtClean="0"/>
              <a:t> = </a:t>
            </a:r>
            <a:r>
              <a:rPr lang="el-GR" dirty="0" smtClean="0">
                <a:latin typeface="Times New Roman"/>
                <a:cs typeface="Times New Roman"/>
              </a:rPr>
              <a:t>Σ</a:t>
            </a:r>
            <a:r>
              <a:rPr lang="en-IN" dirty="0" smtClean="0"/>
              <a:t>, q</a:t>
            </a:r>
            <a:r>
              <a:rPr lang="en-IN" baseline="-25000" dirty="0" smtClean="0"/>
              <a:t>0</a:t>
            </a:r>
            <a:r>
              <a:rPr lang="en-IN" baseline="30000" dirty="0" smtClean="0"/>
              <a:t>R</a:t>
            </a:r>
            <a:r>
              <a:rPr lang="en-IN" dirty="0" smtClean="0"/>
              <a:t>=F,F</a:t>
            </a:r>
            <a:r>
              <a:rPr lang="en-IN" baseline="30000" dirty="0" smtClean="0"/>
              <a:t>R</a:t>
            </a:r>
            <a:r>
              <a:rPr lang="en-IN" dirty="0" smtClean="0"/>
              <a:t>=q</a:t>
            </a:r>
            <a:r>
              <a:rPr lang="en-IN" baseline="-25000" dirty="0" smtClean="0"/>
              <a:t>0</a:t>
            </a:r>
            <a:r>
              <a:rPr lang="en-IN" dirty="0" smtClean="0"/>
              <a:t>, and </a:t>
            </a:r>
            <a:r>
              <a:rPr lang="el-GR" dirty="0" smtClean="0">
                <a:latin typeface="Calibri"/>
                <a:cs typeface="Calibri"/>
              </a:rPr>
              <a:t>δ </a:t>
            </a:r>
            <a:r>
              <a:rPr lang="en-IN" baseline="30000" dirty="0" smtClean="0"/>
              <a:t>R</a:t>
            </a:r>
            <a:r>
              <a:rPr lang="en-IN" dirty="0" smtClean="0"/>
              <a:t> (</a:t>
            </a:r>
            <a:r>
              <a:rPr lang="en-IN" dirty="0" err="1" smtClean="0"/>
              <a:t>p,a</a:t>
            </a:r>
            <a:r>
              <a:rPr lang="en-IN" dirty="0" smtClean="0"/>
              <a:t>)-&gt; q, </a:t>
            </a:r>
            <a:r>
              <a:rPr lang="en-IN" dirty="0" err="1" smtClean="0"/>
              <a:t>iff</a:t>
            </a:r>
            <a:r>
              <a:rPr lang="en-IN" dirty="0" smtClean="0"/>
              <a:t> </a:t>
            </a:r>
            <a:r>
              <a:rPr lang="el-GR" dirty="0" smtClean="0">
                <a:latin typeface="Calibri"/>
                <a:cs typeface="Calibri"/>
              </a:rPr>
              <a:t>δ</a:t>
            </a:r>
            <a:r>
              <a:rPr lang="en-IN" dirty="0" smtClean="0"/>
              <a:t>(</a:t>
            </a:r>
            <a:r>
              <a:rPr lang="en-IN" dirty="0" err="1" smtClean="0"/>
              <a:t>q,a</a:t>
            </a:r>
            <a:r>
              <a:rPr lang="en-IN" dirty="0" smtClean="0"/>
              <a:t>) -&gt; p.</a:t>
            </a:r>
          </a:p>
          <a:p>
            <a:r>
              <a:rPr lang="en-IN" dirty="0" smtClean="0"/>
              <a:t>Since M</a:t>
            </a:r>
            <a:r>
              <a:rPr lang="en-IN" baseline="30000" dirty="0" smtClean="0"/>
              <a:t>R </a:t>
            </a:r>
            <a:r>
              <a:rPr lang="en-IN" dirty="0" smtClean="0"/>
              <a:t>is derivable from M, L</a:t>
            </a:r>
            <a:r>
              <a:rPr lang="en-IN" baseline="30000" dirty="0" smtClean="0"/>
              <a:t>R</a:t>
            </a:r>
            <a:r>
              <a:rPr lang="en-IN" dirty="0" smtClean="0"/>
              <a:t> is also regular.</a:t>
            </a:r>
            <a:endParaRPr lang="en-IN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655638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solidFill>
                  <a:srgbClr val="7030A0"/>
                </a:solidFill>
              </a:rPr>
              <a:t>Closure under Reversal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229600" cy="5638800"/>
          </a:xfrm>
        </p:spPr>
        <p:txBody>
          <a:bodyPr>
            <a:normAutofit lnSpcReduction="10000"/>
          </a:bodyPr>
          <a:lstStyle/>
          <a:p>
            <a:r>
              <a:rPr lang="en-IN" sz="2100" dirty="0" smtClean="0"/>
              <a:t>The proof implies the following method</a:t>
            </a:r>
          </a:p>
          <a:p>
            <a:pPr>
              <a:buNone/>
            </a:pPr>
            <a:r>
              <a:rPr lang="en-IN" sz="2100" dirty="0" smtClean="0"/>
              <a:t>   1. Reverse all the transitions.</a:t>
            </a:r>
          </a:p>
          <a:p>
            <a:pPr>
              <a:buNone/>
            </a:pPr>
            <a:r>
              <a:rPr lang="en-IN" sz="2100" dirty="0" smtClean="0"/>
              <a:t>   2. Swap initial and final states.</a:t>
            </a:r>
          </a:p>
          <a:p>
            <a:pPr>
              <a:buNone/>
            </a:pPr>
            <a:r>
              <a:rPr lang="en-IN" sz="2100" dirty="0" smtClean="0"/>
              <a:t>   3. Create a new start state p</a:t>
            </a:r>
            <a:r>
              <a:rPr lang="en-IN" sz="2100" baseline="-25000" dirty="0" smtClean="0"/>
              <a:t>0</a:t>
            </a:r>
            <a:r>
              <a:rPr lang="en-IN" sz="2100" dirty="0" smtClean="0"/>
              <a:t> with transition on </a:t>
            </a:r>
            <a:r>
              <a:rPr lang="el-GR" sz="2100" dirty="0" smtClean="0">
                <a:latin typeface="Times New Roman"/>
                <a:cs typeface="Times New Roman"/>
              </a:rPr>
              <a:t>ε</a:t>
            </a:r>
            <a:r>
              <a:rPr lang="en-IN" sz="2100" dirty="0" smtClean="0"/>
              <a:t> to all the accepting states of original DFA.</a:t>
            </a:r>
          </a:p>
          <a:p>
            <a:r>
              <a:rPr lang="en-IN" sz="2000" dirty="0" err="1" smtClean="0"/>
              <a:t>Example:Let</a:t>
            </a:r>
            <a:r>
              <a:rPr lang="en-IN" sz="2000" dirty="0" smtClean="0"/>
              <a:t> r=(</a:t>
            </a:r>
            <a:r>
              <a:rPr lang="en-IN" sz="2000" dirty="0" err="1" smtClean="0"/>
              <a:t>a+b</a:t>
            </a:r>
            <a:r>
              <a:rPr lang="en-IN" sz="2000" dirty="0" smtClean="0"/>
              <a:t>)* </a:t>
            </a:r>
            <a:r>
              <a:rPr lang="en-IN" sz="2000" dirty="0" err="1" smtClean="0"/>
              <a:t>ab</a:t>
            </a:r>
            <a:r>
              <a:rPr lang="en-IN" sz="2000" dirty="0" smtClean="0"/>
              <a:t> define a language L. </a:t>
            </a:r>
          </a:p>
          <a:p>
            <a:r>
              <a:rPr lang="en-IN" sz="2000" dirty="0" smtClean="0"/>
              <a:t>That is L = {</a:t>
            </a:r>
            <a:r>
              <a:rPr lang="en-IN" sz="2000" dirty="0" err="1" smtClean="0"/>
              <a:t>ab</a:t>
            </a:r>
            <a:r>
              <a:rPr lang="en-IN" sz="2000" dirty="0" smtClean="0"/>
              <a:t>, </a:t>
            </a:r>
            <a:r>
              <a:rPr lang="en-IN" sz="2000" dirty="0" err="1" smtClean="0"/>
              <a:t>aab</a:t>
            </a:r>
            <a:r>
              <a:rPr lang="en-IN" sz="2000" dirty="0" smtClean="0"/>
              <a:t>, </a:t>
            </a:r>
            <a:r>
              <a:rPr lang="en-IN" sz="2000" dirty="0" err="1" smtClean="0"/>
              <a:t>bab,aaab</a:t>
            </a:r>
            <a:r>
              <a:rPr lang="en-IN" sz="2000" dirty="0" smtClean="0"/>
              <a:t>, -----}. The FA is as given below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The FA for L</a:t>
            </a:r>
            <a:r>
              <a:rPr lang="en-IN" sz="2000" baseline="30000" dirty="0" smtClean="0"/>
              <a:t>R </a:t>
            </a:r>
            <a:r>
              <a:rPr lang="en-IN" sz="2000" dirty="0" smtClean="0"/>
              <a:t>can be derived from FA for L by swapping initial and final states and changing the direction of each edge. It is shown in the above right figure.</a:t>
            </a:r>
            <a:endParaRPr lang="en-IN" sz="2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810000"/>
            <a:ext cx="3962400" cy="137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3733800"/>
            <a:ext cx="33909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655638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solidFill>
                  <a:srgbClr val="7030A0"/>
                </a:solidFill>
              </a:rPr>
              <a:t>Closure under Reversal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001000" cy="5407152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Proof based on regular expression:</a:t>
            </a:r>
          </a:p>
          <a:p>
            <a:r>
              <a:rPr lang="en-US" sz="2200" dirty="0" smtClean="0"/>
              <a:t>Let L is the language corresponding to regular expression E. </a:t>
            </a:r>
          </a:p>
          <a:p>
            <a:r>
              <a:rPr lang="en-US" sz="2200" dirty="0" smtClean="0"/>
              <a:t>It is required to P.T there is another regular expression E</a:t>
            </a:r>
            <a:r>
              <a:rPr lang="en-US" sz="2200" baseline="30000" dirty="0" smtClean="0"/>
              <a:t>R</a:t>
            </a:r>
            <a:r>
              <a:rPr lang="en-US" sz="2200" dirty="0" smtClean="0"/>
              <a:t> such that L(E</a:t>
            </a:r>
            <a:r>
              <a:rPr lang="en-US" sz="2200" baseline="30000" dirty="0" smtClean="0"/>
              <a:t>R</a:t>
            </a:r>
            <a:r>
              <a:rPr lang="en-US" sz="2200" dirty="0" smtClean="0"/>
              <a:t>)=(L(E))</a:t>
            </a:r>
            <a:r>
              <a:rPr lang="en-US" sz="2200" baseline="30000" dirty="0" smtClean="0"/>
              <a:t>R</a:t>
            </a:r>
            <a:r>
              <a:rPr lang="en-US" sz="2200" dirty="0" smtClean="0"/>
              <a:t> .</a:t>
            </a:r>
          </a:p>
          <a:p>
            <a:r>
              <a:rPr lang="en-US" sz="2200" dirty="0" smtClean="0"/>
              <a:t>Which is read as “language of E</a:t>
            </a:r>
            <a:r>
              <a:rPr lang="en-US" sz="2200" baseline="30000" dirty="0" smtClean="0"/>
              <a:t>R</a:t>
            </a:r>
            <a:r>
              <a:rPr lang="en-US" sz="2200" dirty="0" smtClean="0"/>
              <a:t> is the reversal of language of E”.</a:t>
            </a:r>
            <a:endParaRPr lang="en-US" sz="2200" baseline="30000" dirty="0" smtClean="0"/>
          </a:p>
          <a:p>
            <a:r>
              <a:rPr lang="en-US" sz="2200" b="1" dirty="0" smtClean="0">
                <a:solidFill>
                  <a:srgbClr val="0070C0"/>
                </a:solidFill>
              </a:rPr>
              <a:t>Basis:  </a:t>
            </a:r>
            <a:r>
              <a:rPr lang="en-US" sz="2200" dirty="0" smtClean="0"/>
              <a:t>By definition of R.E, we have </a:t>
            </a:r>
            <a:r>
              <a:rPr lang="el-GR" sz="2200" dirty="0" smtClean="0">
                <a:latin typeface="Times New Roman"/>
                <a:cs typeface="Times New Roman"/>
              </a:rPr>
              <a:t>ϕ</a:t>
            </a:r>
            <a:r>
              <a:rPr lang="en-US" sz="2200" dirty="0" smtClean="0">
                <a:latin typeface="Times New Roman"/>
                <a:cs typeface="Times New Roman"/>
              </a:rPr>
              <a:t>, </a:t>
            </a:r>
            <a:r>
              <a:rPr lang="el-GR" sz="2200" dirty="0" smtClean="0">
                <a:latin typeface="Times New Roman"/>
                <a:cs typeface="Times New Roman"/>
              </a:rPr>
              <a:t>ε</a:t>
            </a:r>
            <a:r>
              <a:rPr lang="en-US" sz="2200" dirty="0" smtClean="0">
                <a:latin typeface="Times New Roman"/>
                <a:cs typeface="Times New Roman"/>
              </a:rPr>
              <a:t> </a:t>
            </a:r>
            <a:r>
              <a:rPr lang="en-US" sz="2200" dirty="0" smtClean="0">
                <a:latin typeface="+mj-lt"/>
                <a:cs typeface="Times New Roman"/>
              </a:rPr>
              <a:t>and a are R.E.</a:t>
            </a:r>
          </a:p>
          <a:p>
            <a:r>
              <a:rPr lang="en-US" sz="2200" dirty="0" smtClean="0">
                <a:latin typeface="+mj-lt"/>
                <a:cs typeface="Times New Roman"/>
              </a:rPr>
              <a:t>So, the reversal of regular expression E</a:t>
            </a:r>
            <a:r>
              <a:rPr lang="en-US" sz="2200" baseline="30000" dirty="0" smtClean="0">
                <a:latin typeface="+mj-lt"/>
                <a:cs typeface="Times New Roman"/>
              </a:rPr>
              <a:t>R</a:t>
            </a:r>
            <a:r>
              <a:rPr lang="en-US" sz="2200" dirty="0" smtClean="0">
                <a:latin typeface="+mj-lt"/>
                <a:cs typeface="Times New Roman"/>
              </a:rPr>
              <a:t> is given by:</a:t>
            </a:r>
          </a:p>
          <a:p>
            <a:pPr lvl="4"/>
            <a:r>
              <a:rPr lang="en-US" sz="2200" dirty="0" smtClean="0">
                <a:latin typeface="+mj-lt"/>
                <a:cs typeface="Times New Roman"/>
              </a:rPr>
              <a:t>{</a:t>
            </a:r>
            <a:r>
              <a:rPr lang="el-GR" sz="2200" dirty="0" smtClean="0">
                <a:latin typeface="Times New Roman"/>
                <a:cs typeface="Times New Roman"/>
              </a:rPr>
              <a:t>ε</a:t>
            </a:r>
            <a:r>
              <a:rPr lang="en-US" sz="2200" dirty="0" smtClean="0">
                <a:latin typeface="Times New Roman"/>
                <a:cs typeface="Times New Roman"/>
              </a:rPr>
              <a:t>}</a:t>
            </a:r>
            <a:r>
              <a:rPr lang="en-US" sz="2200" baseline="30000" dirty="0" smtClean="0">
                <a:latin typeface="+mj-lt"/>
                <a:cs typeface="Times New Roman"/>
              </a:rPr>
              <a:t>R</a:t>
            </a:r>
            <a:r>
              <a:rPr lang="en-US" sz="2200" dirty="0" smtClean="0">
                <a:latin typeface="Times New Roman"/>
                <a:cs typeface="Times New Roman"/>
              </a:rPr>
              <a:t>=</a:t>
            </a:r>
            <a:r>
              <a:rPr lang="en-US" sz="2200" dirty="0" smtClean="0">
                <a:cs typeface="Times New Roman"/>
              </a:rPr>
              <a:t>{</a:t>
            </a:r>
            <a:r>
              <a:rPr lang="el-GR" sz="2200" dirty="0" smtClean="0">
                <a:latin typeface="Times New Roman"/>
                <a:cs typeface="Times New Roman"/>
              </a:rPr>
              <a:t>ε</a:t>
            </a:r>
            <a:r>
              <a:rPr lang="en-US" sz="2200" dirty="0" smtClean="0">
                <a:latin typeface="Times New Roman"/>
                <a:cs typeface="Times New Roman"/>
              </a:rPr>
              <a:t>}</a:t>
            </a:r>
          </a:p>
          <a:p>
            <a:pPr lvl="4"/>
            <a:r>
              <a:rPr lang="en-US" sz="2200" dirty="0" smtClean="0">
                <a:latin typeface="Times New Roman"/>
                <a:cs typeface="Times New Roman"/>
              </a:rPr>
              <a:t>{</a:t>
            </a:r>
            <a:r>
              <a:rPr lang="el-GR" sz="2200" dirty="0" smtClean="0">
                <a:latin typeface="Times New Roman"/>
                <a:cs typeface="Times New Roman"/>
              </a:rPr>
              <a:t>ϕ</a:t>
            </a:r>
            <a:r>
              <a:rPr lang="en-US" sz="2200" dirty="0" smtClean="0">
                <a:latin typeface="Times New Roman"/>
                <a:cs typeface="Times New Roman"/>
              </a:rPr>
              <a:t>}</a:t>
            </a:r>
            <a:r>
              <a:rPr lang="en-US" sz="2200" baseline="30000" dirty="0" smtClean="0">
                <a:latin typeface="+mj-lt"/>
                <a:cs typeface="Times New Roman"/>
              </a:rPr>
              <a:t>R</a:t>
            </a:r>
            <a:r>
              <a:rPr lang="en-US" sz="2200" dirty="0" smtClean="0">
                <a:latin typeface="Times New Roman"/>
                <a:cs typeface="Times New Roman"/>
              </a:rPr>
              <a:t> =</a:t>
            </a:r>
            <a:r>
              <a:rPr lang="el-GR" sz="2200" dirty="0" smtClean="0">
                <a:latin typeface="Times New Roman"/>
                <a:cs typeface="Times New Roman"/>
              </a:rPr>
              <a:t> ϕ</a:t>
            </a:r>
            <a:endParaRPr lang="en-US" sz="2200" dirty="0" smtClean="0">
              <a:latin typeface="Times New Roman"/>
              <a:cs typeface="Times New Roman"/>
            </a:endParaRPr>
          </a:p>
          <a:p>
            <a:pPr lvl="4"/>
            <a:r>
              <a:rPr lang="en-US" sz="2200" dirty="0" smtClean="0">
                <a:latin typeface="+mj-lt"/>
                <a:cs typeface="Times New Roman"/>
              </a:rPr>
              <a:t>{a}</a:t>
            </a:r>
            <a:r>
              <a:rPr lang="en-US" sz="2200" baseline="30000" dirty="0" smtClean="0">
                <a:latin typeface="+mj-lt"/>
                <a:cs typeface="Times New Roman"/>
              </a:rPr>
              <a:t>R</a:t>
            </a:r>
            <a:r>
              <a:rPr lang="en-US" sz="2200" dirty="0" smtClean="0">
                <a:latin typeface="+mj-lt"/>
                <a:cs typeface="Times New Roman"/>
              </a:rPr>
              <a:t>={a}</a:t>
            </a:r>
            <a:endParaRPr lang="en-IN" sz="2200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655638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solidFill>
                  <a:srgbClr val="7030A0"/>
                </a:solidFill>
              </a:rPr>
              <a:t>Closure under Reversal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001000" cy="5486400"/>
          </a:xfrm>
        </p:spPr>
        <p:txBody>
          <a:bodyPr>
            <a:normAutofit fontScale="92500"/>
          </a:bodyPr>
          <a:lstStyle/>
          <a:p>
            <a:r>
              <a:rPr lang="en-US" sz="2200" b="1" dirty="0" smtClean="0">
                <a:solidFill>
                  <a:srgbClr val="0070C0"/>
                </a:solidFill>
              </a:rPr>
              <a:t>Induction: </a:t>
            </a:r>
            <a:r>
              <a:rPr lang="en-US" sz="2200" dirty="0" smtClean="0"/>
              <a:t>Again, by definition of R.E, if E1 and E2 are regular expressions, then: E1+E2 , E1.E2 and E1* regular expressions.</a:t>
            </a:r>
          </a:p>
          <a:p>
            <a:r>
              <a:rPr lang="en-US" sz="2200" b="1" dirty="0" smtClean="0">
                <a:solidFill>
                  <a:srgbClr val="0070C0"/>
                </a:solidFill>
              </a:rPr>
              <a:t>Case 1: </a:t>
            </a:r>
            <a:r>
              <a:rPr lang="en-US" sz="2200" dirty="0" smtClean="0"/>
              <a:t>E=E1+E2 is a R.E, then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                       </a:t>
            </a:r>
            <a:r>
              <a:rPr lang="en-US" sz="2200" dirty="0" smtClean="0"/>
              <a:t>E</a:t>
            </a:r>
            <a:r>
              <a:rPr lang="en-US" sz="2200" baseline="30000" dirty="0" smtClean="0"/>
              <a:t>R</a:t>
            </a:r>
            <a:r>
              <a:rPr lang="en-US" sz="2200" dirty="0" smtClean="0"/>
              <a:t>=E1</a:t>
            </a:r>
            <a:r>
              <a:rPr lang="en-US" sz="2200" baseline="30000" dirty="0" smtClean="0"/>
              <a:t>R</a:t>
            </a:r>
            <a:r>
              <a:rPr lang="en-US" sz="2200" dirty="0" smtClean="0"/>
              <a:t>+E2</a:t>
            </a:r>
            <a:r>
              <a:rPr lang="en-US" sz="2200" baseline="30000" dirty="0" smtClean="0"/>
              <a:t>R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                 </a:t>
            </a:r>
            <a:r>
              <a:rPr lang="en-US" sz="2200" dirty="0" smtClean="0"/>
              <a:t>Is a R.E denoting the languages:</a:t>
            </a:r>
          </a:p>
          <a:p>
            <a:pPr>
              <a:buNone/>
            </a:pPr>
            <a:r>
              <a:rPr lang="en-US" sz="2200" dirty="0" smtClean="0"/>
              <a:t>                       L(E</a:t>
            </a:r>
            <a:r>
              <a:rPr lang="en-US" sz="2200" baseline="30000" dirty="0" smtClean="0"/>
              <a:t>R</a:t>
            </a:r>
            <a:r>
              <a:rPr lang="en-US" sz="2200" dirty="0" smtClean="0"/>
              <a:t>)=L(E1</a:t>
            </a:r>
            <a:r>
              <a:rPr lang="en-US" sz="2200" baseline="30000" dirty="0" smtClean="0"/>
              <a:t>R</a:t>
            </a:r>
            <a:r>
              <a:rPr lang="en-US" sz="2200" dirty="0" smtClean="0"/>
              <a:t>) </a:t>
            </a:r>
            <a:r>
              <a:rPr lang="en-US" sz="2200" dirty="0" smtClean="0">
                <a:latin typeface="Times New Roman"/>
                <a:cs typeface="Times New Roman"/>
              </a:rPr>
              <a:t>ᴜ </a:t>
            </a:r>
            <a:r>
              <a:rPr lang="en-US" sz="2200" dirty="0" smtClean="0"/>
              <a:t>L(E2</a:t>
            </a:r>
            <a:r>
              <a:rPr lang="en-US" sz="2200" baseline="30000" dirty="0" smtClean="0"/>
              <a:t>R</a:t>
            </a:r>
            <a:r>
              <a:rPr lang="en-US" sz="2200" dirty="0" smtClean="0"/>
              <a:t>)</a:t>
            </a:r>
          </a:p>
          <a:p>
            <a:r>
              <a:rPr lang="en-US" sz="2200" b="1" dirty="0" smtClean="0">
                <a:solidFill>
                  <a:srgbClr val="0070C0"/>
                </a:solidFill>
              </a:rPr>
              <a:t>Case 2: </a:t>
            </a:r>
            <a:r>
              <a:rPr lang="en-US" sz="2200" dirty="0" smtClean="0"/>
              <a:t>E=E1.E2 is a R.E, then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                        </a:t>
            </a:r>
            <a:r>
              <a:rPr lang="en-US" sz="2200" dirty="0" smtClean="0"/>
              <a:t>E</a:t>
            </a:r>
            <a:r>
              <a:rPr lang="en-US" sz="2200" baseline="30000" dirty="0" smtClean="0"/>
              <a:t>R</a:t>
            </a:r>
            <a:r>
              <a:rPr lang="en-US" sz="2200" dirty="0" smtClean="0"/>
              <a:t>=E1</a:t>
            </a:r>
            <a:r>
              <a:rPr lang="en-US" sz="2200" baseline="30000" dirty="0" smtClean="0"/>
              <a:t>R</a:t>
            </a:r>
            <a:r>
              <a:rPr lang="en-US" sz="2200" dirty="0" smtClean="0"/>
              <a:t>.E2</a:t>
            </a:r>
            <a:r>
              <a:rPr lang="en-US" sz="2200" baseline="30000" dirty="0" smtClean="0"/>
              <a:t>R</a:t>
            </a:r>
          </a:p>
          <a:p>
            <a:pPr>
              <a:buNone/>
            </a:pPr>
            <a:r>
              <a:rPr lang="en-US" sz="2200" dirty="0" smtClean="0"/>
              <a:t>                   Is a R.E denoting the languages:</a:t>
            </a:r>
          </a:p>
          <a:p>
            <a:pPr>
              <a:buNone/>
            </a:pPr>
            <a:r>
              <a:rPr lang="en-US" sz="2200" dirty="0" smtClean="0"/>
              <a:t>                       L(E</a:t>
            </a:r>
            <a:r>
              <a:rPr lang="en-US" sz="2200" baseline="30000" dirty="0" smtClean="0"/>
              <a:t>R</a:t>
            </a:r>
            <a:r>
              <a:rPr lang="en-US" sz="2200" dirty="0" smtClean="0"/>
              <a:t>)=L(E1</a:t>
            </a:r>
            <a:r>
              <a:rPr lang="en-US" sz="2200" baseline="30000" dirty="0" smtClean="0"/>
              <a:t>R</a:t>
            </a:r>
            <a:r>
              <a:rPr lang="en-US" sz="2200" dirty="0" smtClean="0"/>
              <a:t>).L(E2</a:t>
            </a:r>
            <a:r>
              <a:rPr lang="en-US" sz="2200" baseline="30000" dirty="0" smtClean="0"/>
              <a:t>R</a:t>
            </a:r>
            <a:r>
              <a:rPr lang="en-US" sz="2200" dirty="0" smtClean="0"/>
              <a:t>)</a:t>
            </a:r>
          </a:p>
          <a:p>
            <a:r>
              <a:rPr lang="en-US" sz="2200" b="1" dirty="0" smtClean="0">
                <a:solidFill>
                  <a:srgbClr val="0070C0"/>
                </a:solidFill>
              </a:rPr>
              <a:t>Case 3: </a:t>
            </a:r>
            <a:r>
              <a:rPr lang="en-US" sz="2200" dirty="0" smtClean="0"/>
              <a:t>E=E1* is a R.E, then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                      </a:t>
            </a:r>
            <a:r>
              <a:rPr lang="en-US" sz="2200" dirty="0" smtClean="0"/>
              <a:t>E</a:t>
            </a:r>
            <a:r>
              <a:rPr lang="en-US" sz="2200" baseline="30000" dirty="0" smtClean="0"/>
              <a:t>R</a:t>
            </a:r>
            <a:r>
              <a:rPr lang="en-US" sz="2200" dirty="0" smtClean="0"/>
              <a:t>=E1</a:t>
            </a:r>
            <a:r>
              <a:rPr lang="en-US" sz="2200" baseline="30000" dirty="0" smtClean="0"/>
              <a:t>R</a:t>
            </a:r>
          </a:p>
          <a:p>
            <a:pPr>
              <a:buNone/>
            </a:pPr>
            <a:r>
              <a:rPr lang="en-US" sz="2200" dirty="0" smtClean="0"/>
              <a:t>                  Is a R.E denoting the languages:</a:t>
            </a:r>
          </a:p>
          <a:p>
            <a:pPr>
              <a:buNone/>
            </a:pPr>
            <a:r>
              <a:rPr lang="en-US" sz="2200" dirty="0" smtClean="0"/>
              <a:t>                         L(E</a:t>
            </a:r>
            <a:r>
              <a:rPr lang="en-US" sz="2200" baseline="30000" dirty="0" smtClean="0"/>
              <a:t>R</a:t>
            </a:r>
            <a:r>
              <a:rPr lang="en-US" sz="2200" dirty="0" smtClean="0"/>
              <a:t>)=L(E1</a:t>
            </a:r>
            <a:r>
              <a:rPr lang="en-US" sz="2200" baseline="30000" dirty="0" smtClean="0"/>
              <a:t>R</a:t>
            </a:r>
            <a:r>
              <a:rPr lang="en-US" sz="2200" dirty="0" smtClean="0"/>
              <a:t>)</a:t>
            </a:r>
          </a:p>
          <a:p>
            <a:endParaRPr lang="en-IN" sz="22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467600" cy="731838"/>
          </a:xfrm>
        </p:spPr>
        <p:txBody>
          <a:bodyPr>
            <a:normAutofit/>
          </a:bodyPr>
          <a:lstStyle/>
          <a:p>
            <a:r>
              <a:rPr lang="en-US" sz="3500" b="1" dirty="0" smtClean="0">
                <a:solidFill>
                  <a:srgbClr val="7030A0"/>
                </a:solidFill>
              </a:rPr>
              <a:t>Closure under Homomorphism</a:t>
            </a:r>
            <a:endParaRPr lang="en-IN" sz="35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0"/>
            <a:ext cx="8001000" cy="51054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Homomorphism:</a:t>
            </a:r>
          </a:p>
          <a:p>
            <a:r>
              <a:rPr lang="en-US" sz="2200" dirty="0" smtClean="0">
                <a:solidFill>
                  <a:srgbClr val="0070C0"/>
                </a:solidFill>
              </a:rPr>
              <a:t>Definition : </a:t>
            </a:r>
            <a:r>
              <a:rPr lang="en-IN" sz="2200" dirty="0" smtClean="0"/>
              <a:t>A string homomorphism is a function on strings that works by substituting a particular string for each symbol.</a:t>
            </a:r>
          </a:p>
          <a:p>
            <a:pPr algn="ctr"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+mj-lt"/>
              </a:rPr>
              <a:t>OR</a:t>
            </a:r>
          </a:p>
          <a:p>
            <a:r>
              <a:rPr lang="en-US" sz="2200" dirty="0" smtClean="0">
                <a:solidFill>
                  <a:srgbClr val="0070C0"/>
                </a:solidFill>
                <a:latin typeface="+mj-lt"/>
              </a:rPr>
              <a:t>Definition :</a:t>
            </a:r>
            <a:r>
              <a:rPr lang="en-US" sz="2200" dirty="0" smtClean="0">
                <a:latin typeface="+mj-lt"/>
              </a:rPr>
              <a:t> Let </a:t>
            </a:r>
            <a:r>
              <a:rPr lang="el-GR" sz="2200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+mj-lt"/>
                <a:cs typeface="Times New Roman"/>
              </a:rPr>
              <a:t>and </a:t>
            </a:r>
            <a:r>
              <a:rPr lang="az-Cyrl-AZ" sz="2200" dirty="0" smtClean="0">
                <a:latin typeface="Times New Roman" pitchFamily="18" charset="0"/>
                <a:cs typeface="Times New Roman" pitchFamily="18" charset="0"/>
              </a:rPr>
              <a:t>Г</a:t>
            </a:r>
            <a:r>
              <a:rPr lang="en-US" sz="2200" dirty="0" smtClean="0">
                <a:latin typeface="+mj-lt"/>
                <a:cs typeface="Times New Roman"/>
              </a:rPr>
              <a:t> are set of alphabets. The </a:t>
            </a:r>
            <a:r>
              <a:rPr lang="en-US" sz="2200" dirty="0" err="1" smtClean="0">
                <a:latin typeface="+mj-lt"/>
                <a:cs typeface="Times New Roman"/>
              </a:rPr>
              <a:t>homomorphic</a:t>
            </a:r>
            <a:r>
              <a:rPr lang="en-US" sz="2200" dirty="0" smtClean="0">
                <a:latin typeface="+mj-lt"/>
                <a:cs typeface="Times New Roman"/>
              </a:rPr>
              <a:t> function </a:t>
            </a:r>
          </a:p>
          <a:p>
            <a:pPr>
              <a:buNone/>
            </a:pPr>
            <a:r>
              <a:rPr lang="en-US" sz="2200" dirty="0" smtClean="0">
                <a:latin typeface="+mj-lt"/>
                <a:cs typeface="Times New Roman"/>
              </a:rPr>
              <a:t>                                  </a:t>
            </a:r>
            <a:r>
              <a:rPr lang="en-US" sz="2200" dirty="0" smtClean="0">
                <a:solidFill>
                  <a:srgbClr val="0070C0"/>
                </a:solidFill>
                <a:latin typeface="+mj-lt"/>
                <a:cs typeface="Times New Roman"/>
              </a:rPr>
              <a:t>h: </a:t>
            </a:r>
            <a:r>
              <a:rPr lang="el-GR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z-Cyrl-AZ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Г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r>
              <a:rPr lang="en-US" sz="2200" dirty="0" smtClean="0">
                <a:latin typeface="+mj-lt"/>
                <a:cs typeface="Times New Roman"/>
              </a:rPr>
              <a:t>is called </a:t>
            </a:r>
            <a:r>
              <a:rPr lang="en-US" sz="2200" dirty="0" smtClean="0">
                <a:latin typeface="+mj-lt"/>
              </a:rPr>
              <a:t>Homomorphism i.e., a substitute where a </a:t>
            </a:r>
            <a:r>
              <a:rPr lang="en-US" sz="2200" dirty="0" smtClean="0">
                <a:solidFill>
                  <a:srgbClr val="00B050"/>
                </a:solidFill>
                <a:latin typeface="+mj-lt"/>
              </a:rPr>
              <a:t>single letter </a:t>
            </a:r>
            <a:r>
              <a:rPr lang="en-US" sz="2200" dirty="0" smtClean="0">
                <a:latin typeface="+mj-lt"/>
              </a:rPr>
              <a:t>is </a:t>
            </a:r>
            <a:r>
              <a:rPr lang="en-US" sz="2200" dirty="0" smtClean="0">
                <a:solidFill>
                  <a:srgbClr val="00B050"/>
                </a:solidFill>
                <a:latin typeface="+mj-lt"/>
              </a:rPr>
              <a:t>replaced by a string</a:t>
            </a:r>
            <a:r>
              <a:rPr lang="en-US" sz="2200" dirty="0" smtClean="0">
                <a:latin typeface="+mj-lt"/>
              </a:rPr>
              <a:t>. If w=a</a:t>
            </a:r>
            <a:r>
              <a:rPr lang="en-US" sz="2200" baseline="-25000" dirty="0" smtClean="0">
                <a:latin typeface="+mj-lt"/>
              </a:rPr>
              <a:t>1</a:t>
            </a:r>
            <a:r>
              <a:rPr lang="en-US" sz="2200" dirty="0" smtClean="0">
                <a:latin typeface="+mj-lt"/>
              </a:rPr>
              <a:t>a</a:t>
            </a:r>
            <a:r>
              <a:rPr lang="en-US" sz="2200" baseline="-25000" dirty="0" smtClean="0">
                <a:latin typeface="+mj-lt"/>
              </a:rPr>
              <a:t>2</a:t>
            </a:r>
            <a:r>
              <a:rPr lang="en-US" sz="2200" dirty="0" smtClean="0">
                <a:latin typeface="+mj-lt"/>
              </a:rPr>
              <a:t>a</a:t>
            </a:r>
            <a:r>
              <a:rPr lang="en-US" sz="2200" baseline="-25000" dirty="0" smtClean="0">
                <a:latin typeface="+mj-lt"/>
              </a:rPr>
              <a:t>3</a:t>
            </a:r>
            <a:r>
              <a:rPr lang="en-US" sz="2200" dirty="0" smtClean="0">
                <a:latin typeface="+mj-lt"/>
              </a:rPr>
              <a:t>…..a</a:t>
            </a:r>
            <a:r>
              <a:rPr lang="en-US" sz="2200" baseline="-25000" dirty="0" smtClean="0">
                <a:latin typeface="+mj-lt"/>
              </a:rPr>
              <a:t>n</a:t>
            </a:r>
            <a:r>
              <a:rPr lang="en-US" sz="2200" dirty="0" smtClean="0">
                <a:latin typeface="+mj-lt"/>
              </a:rPr>
              <a:t>, then h(w)=h(a</a:t>
            </a:r>
            <a:r>
              <a:rPr lang="en-US" sz="2200" baseline="-25000" dirty="0" smtClean="0">
                <a:latin typeface="+mj-lt"/>
              </a:rPr>
              <a:t>1</a:t>
            </a:r>
            <a:r>
              <a:rPr lang="en-US" sz="2200" dirty="0" smtClean="0">
                <a:latin typeface="+mj-lt"/>
              </a:rPr>
              <a:t>)h(a</a:t>
            </a:r>
            <a:r>
              <a:rPr lang="en-US" sz="2200" baseline="-25000" dirty="0" smtClean="0">
                <a:latin typeface="+mj-lt"/>
              </a:rPr>
              <a:t>2</a:t>
            </a:r>
            <a:r>
              <a:rPr lang="en-US" sz="2200" dirty="0" smtClean="0">
                <a:latin typeface="+mj-lt"/>
              </a:rPr>
              <a:t>)…….h(a</a:t>
            </a:r>
            <a:r>
              <a:rPr lang="en-US" sz="2200" baseline="-25000" dirty="0" smtClean="0">
                <a:latin typeface="+mj-lt"/>
              </a:rPr>
              <a:t>n</a:t>
            </a:r>
            <a:r>
              <a:rPr lang="en-US" sz="2200" dirty="0" smtClean="0">
                <a:latin typeface="+mj-lt"/>
              </a:rPr>
              <a:t>).</a:t>
            </a:r>
          </a:p>
          <a:p>
            <a:r>
              <a:rPr lang="en-US" sz="2200" dirty="0" smtClean="0">
                <a:latin typeface="+mj-lt"/>
              </a:rPr>
              <a:t>If L is made of alphabets from </a:t>
            </a:r>
            <a:r>
              <a:rPr lang="el-GR" sz="2200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smtClean="0">
                <a:latin typeface="+mj-lt"/>
                <a:cs typeface="Times New Roman" pitchFamily="18" charset="0"/>
              </a:rPr>
              <a:t>then h(L)={ h(w) | w </a:t>
            </a:r>
            <a:r>
              <a:rPr lang="el-GR" sz="2200" dirty="0" smtClean="0">
                <a:latin typeface="+mj-lt"/>
                <a:cs typeface="Times New Roman"/>
              </a:rPr>
              <a:t>ϵ</a:t>
            </a:r>
            <a:r>
              <a:rPr lang="en-US" sz="2200" dirty="0" smtClean="0">
                <a:latin typeface="+mj-lt"/>
                <a:cs typeface="Times New Roman"/>
              </a:rPr>
              <a:t> L} is called </a:t>
            </a:r>
            <a:r>
              <a:rPr lang="en-US" sz="2200" dirty="0" err="1" smtClean="0">
                <a:latin typeface="+mj-lt"/>
                <a:cs typeface="Times New Roman"/>
              </a:rPr>
              <a:t>homomorphic</a:t>
            </a:r>
            <a:r>
              <a:rPr lang="en-US" sz="2200" dirty="0" smtClean="0">
                <a:latin typeface="+mj-lt"/>
                <a:cs typeface="Times New Roman"/>
              </a:rPr>
              <a:t> image.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7467600" cy="1295400"/>
          </a:xfrm>
        </p:spPr>
        <p:txBody>
          <a:bodyPr>
            <a:normAutofit fontScale="90000"/>
          </a:bodyPr>
          <a:lstStyle/>
          <a:p>
            <a:r>
              <a:rPr lang="en-IN" sz="3300" b="1" dirty="0" smtClean="0">
                <a:solidFill>
                  <a:srgbClr val="7030A0"/>
                </a:solidFill>
              </a:rPr>
              <a:t>C</a:t>
            </a:r>
            <a:r>
              <a:rPr lang="en-IN" sz="3300" b="1" dirty="0" smtClean="0">
                <a:solidFill>
                  <a:srgbClr val="7030A0"/>
                </a:solidFill>
              </a:rPr>
              <a:t>losure </a:t>
            </a:r>
            <a:r>
              <a:rPr lang="en-IN" sz="3300" b="1" dirty="0" smtClean="0">
                <a:solidFill>
                  <a:srgbClr val="7030A0"/>
                </a:solidFill>
              </a:rPr>
              <a:t>properties of regular languages</a:t>
            </a:r>
            <a:r>
              <a:rPr lang="en-IN" sz="2800" b="1" dirty="0" smtClean="0"/>
              <a:t/>
            </a:r>
            <a:br>
              <a:rPr lang="en-IN" sz="2800" b="1" dirty="0" smtClean="0"/>
            </a:b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7467600" cy="464515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/>
              <a:t>1. The union of two regular languages is regular.</a:t>
            </a:r>
          </a:p>
          <a:p>
            <a:pPr>
              <a:buNone/>
            </a:pPr>
            <a:r>
              <a:rPr lang="en-IN" dirty="0" smtClean="0"/>
              <a:t>2. The intersection of two regular languages is regular.</a:t>
            </a:r>
          </a:p>
          <a:p>
            <a:pPr>
              <a:buNone/>
            </a:pPr>
            <a:r>
              <a:rPr lang="en-IN" dirty="0" smtClean="0"/>
              <a:t>3. The complement of a regular language is regular.</a:t>
            </a:r>
          </a:p>
          <a:p>
            <a:pPr>
              <a:buNone/>
            </a:pPr>
            <a:r>
              <a:rPr lang="en-IN" dirty="0" smtClean="0"/>
              <a:t>4. The difference of two regular languages is regular.</a:t>
            </a:r>
          </a:p>
          <a:p>
            <a:pPr>
              <a:buNone/>
            </a:pPr>
            <a:r>
              <a:rPr lang="en-IN" dirty="0" smtClean="0"/>
              <a:t>5. The reversal of a regular language is regular.</a:t>
            </a:r>
          </a:p>
          <a:p>
            <a:pPr>
              <a:buNone/>
            </a:pPr>
            <a:r>
              <a:rPr lang="en-IN" dirty="0" smtClean="0"/>
              <a:t>6. The closure (star) of a regular language is regular.</a:t>
            </a:r>
          </a:p>
          <a:p>
            <a:pPr>
              <a:buNone/>
            </a:pPr>
            <a:r>
              <a:rPr lang="en-IN" dirty="0" smtClean="0"/>
              <a:t>7. The concatenation of regular languages is regular.</a:t>
            </a:r>
          </a:p>
          <a:p>
            <a:pPr>
              <a:buNone/>
            </a:pPr>
            <a:r>
              <a:rPr lang="en-IN" dirty="0" smtClean="0"/>
              <a:t>8. A homomorphism (substitution of strings for symbols) of a regular language is regular.</a:t>
            </a:r>
          </a:p>
          <a:p>
            <a:pPr>
              <a:buNone/>
            </a:pPr>
            <a:r>
              <a:rPr lang="en-IN" dirty="0" smtClean="0"/>
              <a:t>9. The inverse homomorphism of a regular language is regular</a:t>
            </a: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808038"/>
          </a:xfrm>
        </p:spPr>
        <p:txBody>
          <a:bodyPr>
            <a:normAutofit/>
          </a:bodyPr>
          <a:lstStyle/>
          <a:p>
            <a:r>
              <a:rPr lang="en-US" sz="3500" b="1" dirty="0" smtClean="0">
                <a:solidFill>
                  <a:srgbClr val="7030A0"/>
                </a:solidFill>
              </a:rPr>
              <a:t>Closure under Homomorphism</a:t>
            </a:r>
            <a:endParaRPr lang="en-IN" sz="35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001000" cy="5254752"/>
          </a:xfrm>
        </p:spPr>
        <p:txBody>
          <a:bodyPr/>
          <a:lstStyle/>
          <a:p>
            <a:r>
              <a:rPr lang="en-US" sz="2200" dirty="0" smtClean="0"/>
              <a:t>Example 1: Let </a:t>
            </a:r>
            <a:r>
              <a:rPr lang="el-GR" sz="2200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200" dirty="0" smtClean="0">
                <a:cs typeface="Times New Roman" pitchFamily="18" charset="0"/>
              </a:rPr>
              <a:t>={0,1}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az-Cyrl-AZ" sz="2200" dirty="0" smtClean="0">
                <a:latin typeface="Times New Roman" pitchFamily="18" charset="0"/>
                <a:cs typeface="Times New Roman" pitchFamily="18" charset="0"/>
              </a:rPr>
              <a:t>Г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={0,1,2}</a:t>
            </a:r>
            <a:r>
              <a:rPr lang="en-US" sz="2200" dirty="0" smtClean="0"/>
              <a:t> and </a:t>
            </a:r>
            <a:r>
              <a:rPr lang="en-US" sz="2200" dirty="0" smtClean="0">
                <a:solidFill>
                  <a:srgbClr val="00B050"/>
                </a:solidFill>
              </a:rPr>
              <a:t>h(0)=01, h(1)=112</a:t>
            </a:r>
            <a:r>
              <a:rPr lang="en-US" sz="2200" dirty="0" smtClean="0"/>
              <a:t>. what is </a:t>
            </a:r>
            <a:r>
              <a:rPr lang="en-US" sz="2200" dirty="0" smtClean="0">
                <a:solidFill>
                  <a:srgbClr val="00B050"/>
                </a:solidFill>
              </a:rPr>
              <a:t>h(010)</a:t>
            </a:r>
            <a:r>
              <a:rPr lang="en-US" sz="2200" dirty="0" smtClean="0"/>
              <a:t>? If </a:t>
            </a:r>
            <a:r>
              <a:rPr lang="en-US" sz="2200" dirty="0" smtClean="0">
                <a:solidFill>
                  <a:srgbClr val="0070C0"/>
                </a:solidFill>
              </a:rPr>
              <a:t>L={00,010}</a:t>
            </a:r>
            <a:r>
              <a:rPr lang="en-US" sz="2200" dirty="0" smtClean="0"/>
              <a:t>. What is </a:t>
            </a:r>
            <a:r>
              <a:rPr lang="en-US" sz="2200" dirty="0" err="1" smtClean="0">
                <a:solidFill>
                  <a:srgbClr val="0070C0"/>
                </a:solidFill>
                <a:cs typeface="Times New Roman"/>
              </a:rPr>
              <a:t>homomorphic</a:t>
            </a:r>
            <a:r>
              <a:rPr lang="en-US" sz="2200" dirty="0" smtClean="0">
                <a:solidFill>
                  <a:srgbClr val="0070C0"/>
                </a:solidFill>
                <a:cs typeface="Times New Roman"/>
              </a:rPr>
              <a:t> image of L</a:t>
            </a:r>
            <a:r>
              <a:rPr lang="en-US" sz="2200" dirty="0" smtClean="0">
                <a:cs typeface="Times New Roman"/>
              </a:rPr>
              <a:t>?</a:t>
            </a:r>
          </a:p>
          <a:p>
            <a:r>
              <a:rPr lang="en-US" sz="2200" dirty="0" err="1" smtClean="0">
                <a:cs typeface="Times New Roman"/>
              </a:rPr>
              <a:t>Soln</a:t>
            </a:r>
            <a:r>
              <a:rPr lang="en-US" sz="2200" dirty="0" smtClean="0">
                <a:cs typeface="Times New Roman"/>
              </a:rPr>
              <a:t>: By definition, </a:t>
            </a:r>
            <a:r>
              <a:rPr lang="en-US" sz="2200" dirty="0" smtClean="0"/>
              <a:t>h(w)=h(a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)h(a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)…….h(a</a:t>
            </a:r>
            <a:r>
              <a:rPr lang="en-US" sz="2200" baseline="-25000" dirty="0" smtClean="0"/>
              <a:t>n</a:t>
            </a:r>
            <a:r>
              <a:rPr lang="en-US" sz="2200" dirty="0" smtClean="0"/>
              <a:t>).</a:t>
            </a:r>
          </a:p>
          <a:p>
            <a:pPr>
              <a:buNone/>
            </a:pPr>
            <a:r>
              <a:rPr lang="en-US" sz="2200" dirty="0" smtClean="0"/>
              <a:t>              So,</a:t>
            </a:r>
          </a:p>
          <a:p>
            <a:pPr>
              <a:buNone/>
            </a:pPr>
            <a:r>
              <a:rPr lang="en-US" sz="2200" dirty="0" smtClean="0"/>
              <a:t>                     h(010)=h(0)h(1)h(0)</a:t>
            </a:r>
          </a:p>
          <a:p>
            <a:pPr>
              <a:buNone/>
            </a:pPr>
            <a:r>
              <a:rPr lang="en-US" sz="2200" dirty="0" smtClean="0"/>
              <a:t>                     </a:t>
            </a:r>
            <a:r>
              <a:rPr lang="en-US" sz="2200" dirty="0" smtClean="0">
                <a:solidFill>
                  <a:srgbClr val="92D050"/>
                </a:solidFill>
              </a:rPr>
              <a:t>h(010)=0111201</a:t>
            </a:r>
            <a:endParaRPr lang="en-IN" sz="2200" dirty="0" smtClean="0">
              <a:solidFill>
                <a:srgbClr val="92D050"/>
              </a:solidFill>
            </a:endParaRPr>
          </a:p>
          <a:p>
            <a:r>
              <a:rPr lang="en-US" dirty="0" smtClean="0"/>
              <a:t>L(00,010)=L ( h(00),h(010) )</a:t>
            </a:r>
          </a:p>
          <a:p>
            <a:pPr>
              <a:buNone/>
            </a:pPr>
            <a:r>
              <a:rPr lang="en-US" dirty="0" smtClean="0"/>
              <a:t>                   =L( h(0)h(0), h(0)h(1)h(0) )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L(00,010)=L( 0101   ,    0111201 )</a:t>
            </a:r>
            <a:endParaRPr lang="en-IN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467600" cy="731838"/>
          </a:xfrm>
        </p:spPr>
        <p:txBody>
          <a:bodyPr>
            <a:normAutofit/>
          </a:bodyPr>
          <a:lstStyle/>
          <a:p>
            <a:r>
              <a:rPr lang="en-US" sz="3500" b="1" dirty="0" smtClean="0">
                <a:solidFill>
                  <a:srgbClr val="7030A0"/>
                </a:solidFill>
              </a:rPr>
              <a:t>Closure under Homomorphism</a:t>
            </a:r>
            <a:endParaRPr lang="en-IN" sz="35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Example 2: Let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dirty="0" smtClean="0">
                <a:cs typeface="Times New Roman" pitchFamily="18" charset="0"/>
              </a:rPr>
              <a:t>={0,1}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az-Cyrl-AZ" dirty="0" smtClean="0">
                <a:latin typeface="Times New Roman" pitchFamily="18" charset="0"/>
                <a:cs typeface="Times New Roman" pitchFamily="18" charset="0"/>
              </a:rPr>
              <a:t>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={1,2,3}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B050"/>
                </a:solidFill>
              </a:rPr>
              <a:t>h(0)=3122, h(1)=132</a:t>
            </a:r>
            <a:r>
              <a:rPr lang="en-US" dirty="0" smtClean="0"/>
              <a:t>. what is </a:t>
            </a:r>
            <a:r>
              <a:rPr lang="en-US" dirty="0" smtClean="0">
                <a:solidFill>
                  <a:srgbClr val="00B050"/>
                </a:solidFill>
              </a:rPr>
              <a:t>(0+1)*(00)*</a:t>
            </a:r>
            <a:r>
              <a:rPr lang="en-US" dirty="0" smtClean="0"/>
              <a:t>? </a:t>
            </a:r>
            <a:endParaRPr lang="en-US" dirty="0" smtClean="0">
              <a:cs typeface="Times New Roman"/>
            </a:endParaRPr>
          </a:p>
          <a:p>
            <a:r>
              <a:rPr lang="en-US" dirty="0" err="1" smtClean="0">
                <a:cs typeface="Times New Roman"/>
              </a:rPr>
              <a:t>Soln</a:t>
            </a:r>
            <a:r>
              <a:rPr lang="en-US" dirty="0" smtClean="0">
                <a:cs typeface="Times New Roman"/>
              </a:rPr>
              <a:t>: By definition, </a:t>
            </a:r>
            <a:r>
              <a:rPr lang="en-US" dirty="0" smtClean="0"/>
              <a:t>h(w)=h(a</a:t>
            </a:r>
            <a:r>
              <a:rPr lang="en-US" baseline="-25000" dirty="0" smtClean="0"/>
              <a:t>1</a:t>
            </a:r>
            <a:r>
              <a:rPr lang="en-US" dirty="0" smtClean="0"/>
              <a:t>)h(a</a:t>
            </a:r>
            <a:r>
              <a:rPr lang="en-US" baseline="-25000" dirty="0" smtClean="0"/>
              <a:t>2</a:t>
            </a:r>
            <a:r>
              <a:rPr lang="en-US" dirty="0" smtClean="0"/>
              <a:t>)…….h(a</a:t>
            </a:r>
            <a:r>
              <a:rPr lang="en-US" baseline="-25000" dirty="0" smtClean="0"/>
              <a:t>n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en-US" dirty="0" smtClean="0"/>
              <a:t>              So,</a:t>
            </a:r>
          </a:p>
          <a:p>
            <a:pPr>
              <a:buNone/>
            </a:pPr>
            <a:r>
              <a:rPr lang="en-US" dirty="0" smtClean="0"/>
              <a:t>                     (0+1)*(00)*=(h(0)+h(1))* (h(0)h(0))*</a:t>
            </a:r>
          </a:p>
          <a:p>
            <a:pPr>
              <a:buNone/>
            </a:pPr>
            <a:r>
              <a:rPr lang="en-US" dirty="0" smtClean="0"/>
              <a:t>                     (</a:t>
            </a:r>
            <a:r>
              <a:rPr lang="en-US" dirty="0" smtClean="0">
                <a:solidFill>
                  <a:srgbClr val="00B050"/>
                </a:solidFill>
              </a:rPr>
              <a:t>0+1)*(00)*=(3122+132)* (31223122)*</a:t>
            </a:r>
            <a:endParaRPr lang="en-IN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Closure under Homomorphism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IN" b="1" dirty="0" smtClean="0">
                <a:solidFill>
                  <a:srgbClr val="00B050"/>
                </a:solidFill>
              </a:rPr>
              <a:t>Theorem :</a:t>
            </a:r>
            <a:r>
              <a:rPr lang="en-IN" dirty="0" smtClean="0"/>
              <a:t> If L is a regular language over alphabet </a:t>
            </a:r>
            <a:r>
              <a:rPr lang="el-GR" dirty="0" smtClean="0">
                <a:latin typeface="Times New Roman"/>
                <a:cs typeface="Times New Roman"/>
              </a:rPr>
              <a:t>Σ</a:t>
            </a:r>
            <a:r>
              <a:rPr lang="en-IN" dirty="0" smtClean="0"/>
              <a:t>, and h is a homomorphism on </a:t>
            </a:r>
            <a:r>
              <a:rPr lang="el-GR" dirty="0" smtClean="0">
                <a:latin typeface="Times New Roman"/>
                <a:cs typeface="Times New Roman"/>
              </a:rPr>
              <a:t>Σ</a:t>
            </a:r>
            <a:r>
              <a:rPr lang="en-IN" dirty="0" smtClean="0"/>
              <a:t>, then </a:t>
            </a:r>
            <a:r>
              <a:rPr lang="en-IN" dirty="0" err="1" smtClean="0"/>
              <a:t>homomorphic</a:t>
            </a:r>
            <a:r>
              <a:rPr lang="en-IN" dirty="0" smtClean="0"/>
              <a:t> image h (L) is also regular.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Proof : </a:t>
            </a:r>
            <a:r>
              <a:rPr lang="en-US" dirty="0" smtClean="0"/>
              <a:t>Let R be the regular expression and L(R) be the corresponding regular language. </a:t>
            </a:r>
          </a:p>
          <a:p>
            <a:r>
              <a:rPr lang="en-US" dirty="0" smtClean="0"/>
              <a:t>We can easily find h(R) by substituting h(a) for each a in </a:t>
            </a:r>
            <a:r>
              <a:rPr lang="el-GR" dirty="0" smtClean="0">
                <a:latin typeface="Times New Roman"/>
                <a:cs typeface="Times New Roman"/>
              </a:rPr>
              <a:t>Σ</a:t>
            </a:r>
            <a:r>
              <a:rPr lang="en-US" dirty="0" smtClean="0"/>
              <a:t> . </a:t>
            </a:r>
          </a:p>
          <a:p>
            <a:r>
              <a:rPr lang="en-US" dirty="0" smtClean="0"/>
              <a:t>By definition of regular expression , h(R) is a regular expression and so h(L) is regular language. </a:t>
            </a:r>
          </a:p>
          <a:p>
            <a:r>
              <a:rPr lang="en-US" dirty="0" smtClean="0"/>
              <a:t>So, the regular language is closed under homomorphism.</a:t>
            </a: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 smtClean="0">
                <a:solidFill>
                  <a:srgbClr val="7030A0"/>
                </a:solidFill>
              </a:rPr>
              <a:t>Closure under Homomorphism</a:t>
            </a:r>
            <a:endParaRPr lang="en-IN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7848600" cy="4873752"/>
          </a:xfrm>
        </p:spPr>
        <p:txBody>
          <a:bodyPr>
            <a:normAutofit/>
          </a:bodyPr>
          <a:lstStyle/>
          <a:p>
            <a:r>
              <a:rPr lang="en-IN" sz="2200" dirty="0" smtClean="0">
                <a:solidFill>
                  <a:srgbClr val="FF0000"/>
                </a:solidFill>
              </a:rPr>
              <a:t>Inverse Homomorphism</a:t>
            </a:r>
          </a:p>
          <a:p>
            <a:r>
              <a:rPr lang="en-IN" sz="2200" dirty="0" smtClean="0"/>
              <a:t>Theorem : If h is a homomorphism from alphabet S to alphabet T, and L is a regular language over T, then h</a:t>
            </a:r>
            <a:r>
              <a:rPr lang="en-IN" sz="2200" baseline="30000" dirty="0" smtClean="0"/>
              <a:t>-1</a:t>
            </a:r>
            <a:r>
              <a:rPr lang="en-IN" sz="2200" dirty="0" smtClean="0"/>
              <a:t> (L) is also a regular language.</a:t>
            </a:r>
          </a:p>
          <a:p>
            <a:r>
              <a:rPr lang="en-IN" sz="2200" dirty="0" smtClean="0"/>
              <a:t>Ex. Let L be the language of regular expression (00+1)*.</a:t>
            </a:r>
          </a:p>
          <a:p>
            <a:r>
              <a:rPr lang="en-IN" sz="2200" dirty="0" smtClean="0"/>
              <a:t>Let h be the homomorphism defined by h(a)=01 and h(b)=10. Then h</a:t>
            </a:r>
            <a:r>
              <a:rPr lang="en-IN" sz="2200" baseline="30000" dirty="0" smtClean="0"/>
              <a:t>-1</a:t>
            </a:r>
            <a:r>
              <a:rPr lang="en-IN" sz="2200" dirty="0" smtClean="0"/>
              <a:t>(L) is the language of regular expression (</a:t>
            </a:r>
            <a:r>
              <a:rPr lang="en-IN" sz="2200" dirty="0" err="1" smtClean="0"/>
              <a:t>ba</a:t>
            </a:r>
            <a:r>
              <a:rPr lang="en-IN" sz="2200" dirty="0" smtClean="0"/>
              <a:t>)*.</a:t>
            </a:r>
            <a:endParaRPr lang="en-IN" sz="2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7848600" cy="1325562"/>
          </a:xfrm>
        </p:spPr>
        <p:txBody>
          <a:bodyPr>
            <a:noAutofit/>
          </a:bodyPr>
          <a:lstStyle/>
          <a:p>
            <a:r>
              <a:rPr lang="en-IN" b="1" dirty="0" smtClean="0">
                <a:solidFill>
                  <a:srgbClr val="7030A0"/>
                </a:solidFill>
              </a:rPr>
              <a:t>Decision properties of regular languages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1. Is the language described empty?</a:t>
            </a:r>
          </a:p>
          <a:p>
            <a:pPr>
              <a:buNone/>
            </a:pPr>
            <a:r>
              <a:rPr lang="en-IN" dirty="0" smtClean="0"/>
              <a:t>2. Is a particular string w in the described language?</a:t>
            </a:r>
          </a:p>
          <a:p>
            <a:pPr>
              <a:buNone/>
            </a:pPr>
            <a:r>
              <a:rPr lang="en-IN" dirty="0" smtClean="0"/>
              <a:t>3. Do two descriptions of a language actually describe the same language?</a:t>
            </a:r>
          </a:p>
          <a:p>
            <a:r>
              <a:rPr lang="en-IN" dirty="0" smtClean="0"/>
              <a:t>This question is often called “equivalence” of languages.</a:t>
            </a: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731838"/>
          </a:xfrm>
        </p:spPr>
        <p:txBody>
          <a:bodyPr>
            <a:normAutofit fontScale="90000"/>
          </a:bodyPr>
          <a:lstStyle/>
          <a:p>
            <a:r>
              <a:rPr lang="en-IN" sz="3600" b="1" dirty="0" smtClean="0">
                <a:solidFill>
                  <a:srgbClr val="7030A0"/>
                </a:solidFill>
              </a:rPr>
              <a:t>Converting Among Representations</a:t>
            </a:r>
            <a:endParaRPr lang="en-IN" sz="35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7924800" cy="54864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Consider the time complexity of each of the conversions.</a:t>
            </a:r>
            <a:endParaRPr lang="en-IN" b="1" dirty="0" smtClean="0">
              <a:solidFill>
                <a:srgbClr val="002060"/>
              </a:solidFill>
            </a:endParaRPr>
          </a:p>
          <a:p>
            <a:r>
              <a:rPr lang="en-IN" b="1" dirty="0" smtClean="0">
                <a:solidFill>
                  <a:srgbClr val="0070C0"/>
                </a:solidFill>
              </a:rPr>
              <a:t>Converting NFA’s to DFA’s</a:t>
            </a:r>
          </a:p>
          <a:p>
            <a:r>
              <a:rPr lang="en-IN" sz="2200" dirty="0" smtClean="0"/>
              <a:t>Time taken for either an NFA or </a:t>
            </a:r>
            <a:r>
              <a:rPr lang="el-GR" sz="2200" dirty="0" smtClean="0">
                <a:latin typeface="Times New Roman"/>
                <a:cs typeface="Times New Roman"/>
              </a:rPr>
              <a:t>ε</a:t>
            </a:r>
            <a:r>
              <a:rPr lang="en-IN" sz="2200" dirty="0" smtClean="0"/>
              <a:t>-NFA to DFA can be exponential in the number of states of the NFA. </a:t>
            </a:r>
          </a:p>
          <a:p>
            <a:r>
              <a:rPr lang="en-IN" sz="2200" dirty="0" smtClean="0"/>
              <a:t>Computing </a:t>
            </a:r>
            <a:r>
              <a:rPr lang="el-GR" sz="2200" dirty="0" smtClean="0">
                <a:latin typeface="Times New Roman"/>
                <a:cs typeface="Times New Roman"/>
              </a:rPr>
              <a:t>ε </a:t>
            </a:r>
            <a:r>
              <a:rPr lang="en-IN" sz="2200" dirty="0" smtClean="0"/>
              <a:t>-Closure of n states takes O(n</a:t>
            </a:r>
            <a:r>
              <a:rPr lang="en-IN" sz="2200" baseline="30000" dirty="0" smtClean="0"/>
              <a:t>3</a:t>
            </a:r>
            <a:r>
              <a:rPr lang="en-IN" sz="2200" dirty="0" smtClean="0"/>
              <a:t>) time. </a:t>
            </a:r>
          </a:p>
          <a:p>
            <a:r>
              <a:rPr lang="en-IN" sz="2200" dirty="0" smtClean="0"/>
              <a:t>Computation of DFA takes O(n</a:t>
            </a:r>
            <a:r>
              <a:rPr lang="en-IN" sz="2200" baseline="30000" dirty="0" smtClean="0"/>
              <a:t>3</a:t>
            </a:r>
            <a:r>
              <a:rPr lang="en-IN" sz="2200" dirty="0" smtClean="0"/>
              <a:t>) time where number of states of DFA can be 2</a:t>
            </a:r>
            <a:r>
              <a:rPr lang="en-IN" sz="2200" baseline="30000" dirty="0" smtClean="0"/>
              <a:t>n</a:t>
            </a:r>
            <a:r>
              <a:rPr lang="en-IN" sz="2200" dirty="0" smtClean="0"/>
              <a:t>. </a:t>
            </a:r>
          </a:p>
          <a:p>
            <a:r>
              <a:rPr lang="en-IN" sz="2200" dirty="0" smtClean="0"/>
              <a:t>The running time of NFA to DFA conversion including </a:t>
            </a:r>
            <a:r>
              <a:rPr lang="el-GR" sz="2200" dirty="0" smtClean="0">
                <a:latin typeface="Times New Roman"/>
                <a:cs typeface="Times New Roman"/>
              </a:rPr>
              <a:t>ε</a:t>
            </a:r>
            <a:r>
              <a:rPr lang="en-IN" sz="2200" dirty="0" smtClean="0"/>
              <a:t> transition is O(n</a:t>
            </a:r>
            <a:r>
              <a:rPr lang="en-IN" sz="2200" baseline="30000" dirty="0" smtClean="0"/>
              <a:t>3</a:t>
            </a:r>
            <a:r>
              <a:rPr lang="en-IN" sz="2200" dirty="0" smtClean="0"/>
              <a:t> 2</a:t>
            </a:r>
            <a:r>
              <a:rPr lang="en-IN" sz="2200" baseline="30000" dirty="0" smtClean="0"/>
              <a:t>n</a:t>
            </a:r>
            <a:r>
              <a:rPr lang="en-IN" sz="2200" dirty="0" smtClean="0"/>
              <a:t>).</a:t>
            </a:r>
          </a:p>
          <a:p>
            <a:r>
              <a:rPr lang="en-IN" sz="2200" dirty="0" smtClean="0"/>
              <a:t>Therefore the bound on the running time is O(n</a:t>
            </a:r>
            <a:r>
              <a:rPr lang="en-IN" sz="2200" baseline="30000" dirty="0" smtClean="0"/>
              <a:t>3</a:t>
            </a:r>
            <a:r>
              <a:rPr lang="en-IN" sz="2200" dirty="0" smtClean="0"/>
              <a:t>s) where s is the number of states the DFA actually has.</a:t>
            </a:r>
          </a:p>
          <a:p>
            <a:r>
              <a:rPr lang="en-IN" sz="2200" b="1" dirty="0" smtClean="0">
                <a:solidFill>
                  <a:srgbClr val="0070C0"/>
                </a:solidFill>
              </a:rPr>
              <a:t>DFA to NFA Conversion</a:t>
            </a:r>
          </a:p>
          <a:p>
            <a:r>
              <a:rPr lang="en-IN" sz="2200" dirty="0" smtClean="0"/>
              <a:t>Conversion takes O(n) time for an n state DFA.</a:t>
            </a:r>
            <a:endParaRPr lang="en-IN" sz="2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 smtClean="0">
                <a:solidFill>
                  <a:srgbClr val="7030A0"/>
                </a:solidFill>
              </a:rPr>
              <a:t>Converting Among Representations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</a:rPr>
              <a:t>Automaton to Regular Expression Conversion</a:t>
            </a:r>
          </a:p>
          <a:p>
            <a:r>
              <a:rPr lang="en-IN" sz="2200" dirty="0" smtClean="0"/>
              <a:t>For DFA where n is the number of states,</a:t>
            </a:r>
          </a:p>
          <a:p>
            <a:r>
              <a:rPr lang="en-IN" sz="2200" dirty="0" smtClean="0"/>
              <a:t>Conversion takes O(n</a:t>
            </a:r>
            <a:r>
              <a:rPr lang="en-IN" sz="2200" baseline="30000" dirty="0" smtClean="0"/>
              <a:t>3</a:t>
            </a:r>
            <a:r>
              <a:rPr lang="en-IN" sz="2200" dirty="0" smtClean="0"/>
              <a:t>4</a:t>
            </a:r>
            <a:r>
              <a:rPr lang="en-IN" sz="2200" baseline="30000" dirty="0" smtClean="0"/>
              <a:t>n</a:t>
            </a:r>
            <a:r>
              <a:rPr lang="en-IN" sz="2200" dirty="0" smtClean="0"/>
              <a:t>) by substitution method and</a:t>
            </a:r>
          </a:p>
          <a:p>
            <a:r>
              <a:rPr lang="en-IN" sz="2200" dirty="0" smtClean="0"/>
              <a:t>by state elimination method conversion takes O(n</a:t>
            </a:r>
            <a:r>
              <a:rPr lang="en-IN" sz="2200" baseline="30000" dirty="0" smtClean="0"/>
              <a:t>3</a:t>
            </a:r>
            <a:r>
              <a:rPr lang="en-IN" sz="2200" dirty="0" smtClean="0"/>
              <a:t>) time. </a:t>
            </a:r>
          </a:p>
          <a:p>
            <a:r>
              <a:rPr lang="en-IN" sz="2200" dirty="0" smtClean="0"/>
              <a:t>If we convert an NFA to DFA and then convert the DFA to a regular expression it takes the time O(n</a:t>
            </a:r>
            <a:r>
              <a:rPr lang="en-IN" sz="2200" baseline="30000" dirty="0" smtClean="0"/>
              <a:t>3</a:t>
            </a:r>
            <a:r>
              <a:rPr lang="en-IN" sz="2200" dirty="0" smtClean="0"/>
              <a:t> 4</a:t>
            </a:r>
            <a:r>
              <a:rPr lang="en-IN" sz="2200" baseline="30000" dirty="0" smtClean="0"/>
              <a:t>n</a:t>
            </a:r>
            <a:r>
              <a:rPr lang="en-IN" sz="2200" baseline="50000" dirty="0" smtClean="0"/>
              <a:t>3</a:t>
            </a:r>
            <a:r>
              <a:rPr lang="en-IN" sz="2200" baseline="30000" dirty="0" smtClean="0"/>
              <a:t> </a:t>
            </a:r>
            <a:r>
              <a:rPr lang="en-IN" sz="2200" dirty="0" smtClean="0"/>
              <a:t>2</a:t>
            </a:r>
            <a:r>
              <a:rPr lang="en-IN" sz="2200" baseline="30000" dirty="0" smtClean="0"/>
              <a:t>n</a:t>
            </a:r>
            <a:r>
              <a:rPr lang="en-IN" sz="2200" dirty="0" smtClean="0"/>
              <a:t>).</a:t>
            </a:r>
          </a:p>
          <a:p>
            <a:pPr>
              <a:buNone/>
            </a:pPr>
            <a:endParaRPr lang="en-IN" sz="2200" dirty="0" smtClean="0"/>
          </a:p>
          <a:p>
            <a:r>
              <a:rPr lang="en-IN" sz="2200" b="1" dirty="0" smtClean="0">
                <a:solidFill>
                  <a:srgbClr val="0070C0"/>
                </a:solidFill>
              </a:rPr>
              <a:t>Regular Expression to Automaton Conversion</a:t>
            </a:r>
          </a:p>
          <a:p>
            <a:r>
              <a:rPr lang="en-IN" sz="2200" dirty="0" smtClean="0"/>
              <a:t>Regular expression to </a:t>
            </a:r>
            <a:r>
              <a:rPr lang="el-GR" sz="2200" dirty="0" smtClean="0">
                <a:latin typeface="Times New Roman"/>
                <a:cs typeface="Times New Roman"/>
              </a:rPr>
              <a:t>ε</a:t>
            </a:r>
            <a:r>
              <a:rPr lang="en-IN" sz="2200" dirty="0" smtClean="0"/>
              <a:t>-NFA takes linear time – O(n) on a regular expression of length n.</a:t>
            </a:r>
          </a:p>
          <a:p>
            <a:r>
              <a:rPr lang="en-IN" sz="2200" dirty="0" smtClean="0"/>
              <a:t>Conversion from </a:t>
            </a:r>
            <a:r>
              <a:rPr lang="el-GR" sz="2200" dirty="0" smtClean="0">
                <a:latin typeface="Times New Roman"/>
                <a:cs typeface="Times New Roman"/>
              </a:rPr>
              <a:t>ε </a:t>
            </a:r>
            <a:r>
              <a:rPr lang="en-IN" sz="2200" dirty="0" smtClean="0"/>
              <a:t>-NFA to NFA takes O(n</a:t>
            </a:r>
            <a:r>
              <a:rPr lang="en-IN" sz="2200" baseline="30000" dirty="0" smtClean="0"/>
              <a:t>3</a:t>
            </a:r>
            <a:r>
              <a:rPr lang="en-IN" sz="2200" dirty="0" smtClean="0"/>
              <a:t>) time.</a:t>
            </a:r>
            <a:endParaRPr lang="en-IN" sz="2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7030A0"/>
                </a:solidFill>
              </a:rPr>
              <a:t>Testing Emptiness of Regular Languages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Suppose R is regular expression, then</a:t>
            </a:r>
          </a:p>
          <a:p>
            <a:pPr>
              <a:buNone/>
            </a:pPr>
            <a:r>
              <a:rPr lang="en-IN" sz="2200" dirty="0" smtClean="0"/>
              <a:t>1. R = R1 + R2. Then L(R) is empty if and only if both L(R1) and L(R2) are empty.</a:t>
            </a:r>
          </a:p>
          <a:p>
            <a:pPr>
              <a:buNone/>
            </a:pPr>
            <a:r>
              <a:rPr lang="en-IN" sz="2200" dirty="0" smtClean="0"/>
              <a:t>2. R= R1R2. Then L(R) is empty if and only if either L(R1) or L(R2) is empty.</a:t>
            </a:r>
          </a:p>
          <a:p>
            <a:pPr>
              <a:buNone/>
            </a:pPr>
            <a:r>
              <a:rPr lang="en-IN" sz="2200" dirty="0" smtClean="0"/>
              <a:t>3. R=(R1)* Then L(R) is not empty. It always includes at least </a:t>
            </a:r>
            <a:r>
              <a:rPr lang="el-GR" sz="2800" dirty="0" smtClean="0">
                <a:latin typeface="Times New Roman"/>
                <a:cs typeface="Times New Roman"/>
              </a:rPr>
              <a:t>ε</a:t>
            </a:r>
            <a:endParaRPr lang="en-IN" sz="2800" dirty="0" smtClean="0"/>
          </a:p>
          <a:p>
            <a:pPr>
              <a:buNone/>
            </a:pPr>
            <a:r>
              <a:rPr lang="en-IN" sz="2200" dirty="0" smtClean="0"/>
              <a:t>4. R=(R1) Then L(R) is empty if and only if L(R1) is empty since they are the same language.</a:t>
            </a:r>
            <a:endParaRPr lang="en-IN" sz="2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IN" sz="3100" b="1" dirty="0" smtClean="0">
                <a:solidFill>
                  <a:srgbClr val="FF0000"/>
                </a:solidFill>
              </a:rPr>
              <a:t>Testing </a:t>
            </a:r>
            <a:r>
              <a:rPr lang="en-IN" sz="3100" b="1" dirty="0" smtClean="0">
                <a:solidFill>
                  <a:srgbClr val="FF0000"/>
                </a:solidFill>
              </a:rPr>
              <a:t>Membership in a Regular Language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153400" cy="5254752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Given a string w and a Regular Language L, is w in L.</a:t>
            </a:r>
          </a:p>
          <a:p>
            <a:r>
              <a:rPr lang="en-IN" dirty="0" smtClean="0"/>
              <a:t>If L is represented by a DFA, simulate the DFA processing the string of input symbol w, beginning in start state. If DFA ends in accepting state the answer is ‘Yes’ , else it is ‘no’. This test takes O(n) time</a:t>
            </a:r>
          </a:p>
          <a:p>
            <a:r>
              <a:rPr lang="en-IN" dirty="0" smtClean="0"/>
              <a:t>If the representation is NFA, if w is of length n, NFA has s states, running time of this algorithm is O(ns</a:t>
            </a:r>
            <a:r>
              <a:rPr lang="en-IN" baseline="30000" dirty="0" smtClean="0"/>
              <a:t>2</a:t>
            </a:r>
            <a:r>
              <a:rPr lang="en-IN" dirty="0" smtClean="0"/>
              <a:t>)</a:t>
            </a:r>
          </a:p>
          <a:p>
            <a:r>
              <a:rPr lang="en-IN" dirty="0" smtClean="0"/>
              <a:t>If the representation is </a:t>
            </a:r>
            <a:r>
              <a:rPr lang="el-GR" dirty="0" smtClean="0">
                <a:latin typeface="Times New Roman"/>
                <a:cs typeface="Times New Roman"/>
              </a:rPr>
              <a:t>ε</a:t>
            </a:r>
            <a:r>
              <a:rPr lang="en-IN" dirty="0" smtClean="0"/>
              <a:t> - NFA, </a:t>
            </a:r>
            <a:r>
              <a:rPr lang="el-GR" dirty="0" smtClean="0">
                <a:latin typeface="Times New Roman"/>
                <a:cs typeface="Times New Roman"/>
              </a:rPr>
              <a:t>ε</a:t>
            </a:r>
            <a:r>
              <a:rPr lang="en-IN" dirty="0" smtClean="0"/>
              <a:t> - closure has to be computed, then processing of each input symbol , a , has 2 stages, each of which requires O(s</a:t>
            </a:r>
            <a:r>
              <a:rPr lang="en-IN" baseline="30000" dirty="0" smtClean="0"/>
              <a:t>2</a:t>
            </a:r>
            <a:r>
              <a:rPr lang="en-IN" dirty="0" smtClean="0"/>
              <a:t>) time.</a:t>
            </a:r>
          </a:p>
          <a:p>
            <a:r>
              <a:rPr lang="en-IN" dirty="0" smtClean="0"/>
              <a:t>If the representation of L is a Regular Expression of size s, we can convert to an </a:t>
            </a:r>
            <a:r>
              <a:rPr lang="el-GR" dirty="0" smtClean="0">
                <a:latin typeface="Times New Roman"/>
                <a:cs typeface="Times New Roman"/>
              </a:rPr>
              <a:t>ε</a:t>
            </a:r>
            <a:r>
              <a:rPr lang="en-IN" dirty="0" smtClean="0"/>
              <a:t> -NFA with almost 2s states, in O(s) time. Simulation of the above takes O(ns2) time on an input w of length n.</a:t>
            </a: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Applications of Context – Free Grammars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None/>
            </a:pPr>
            <a:r>
              <a:rPr lang="en-US" dirty="0" smtClean="0"/>
              <a:t>1.  </a:t>
            </a:r>
            <a:r>
              <a:rPr lang="en-US" dirty="0" smtClean="0">
                <a:solidFill>
                  <a:srgbClr val="0070C0"/>
                </a:solidFill>
              </a:rPr>
              <a:t>Grammars are used to describe programming language.</a:t>
            </a:r>
            <a:r>
              <a:rPr lang="en-US" dirty="0" smtClean="0"/>
              <a:t> Turning the language description as a </a:t>
            </a:r>
            <a:r>
              <a:rPr lang="en-US" dirty="0" smtClean="0">
                <a:solidFill>
                  <a:srgbClr val="FF0000"/>
                </a:solidFill>
              </a:rPr>
              <a:t>CFG into Parser</a:t>
            </a:r>
            <a:r>
              <a:rPr lang="en-US" dirty="0" smtClean="0"/>
              <a:t>.</a:t>
            </a:r>
            <a:endParaRPr lang="en-IN" dirty="0" smtClean="0"/>
          </a:p>
          <a:p>
            <a:pPr marL="457200" indent="-457200"/>
            <a:r>
              <a:rPr lang="en-US" dirty="0" smtClean="0"/>
              <a:t>Parser: the component of the compiler that discover the structure of the source program and represent the structure by a parse tree.</a:t>
            </a:r>
          </a:p>
          <a:p>
            <a:pPr marL="457200" indent="-457200">
              <a:buNone/>
            </a:pPr>
            <a:r>
              <a:rPr lang="en-US" dirty="0" smtClean="0"/>
              <a:t>2.   </a:t>
            </a:r>
            <a:r>
              <a:rPr lang="en-US" dirty="0" smtClean="0">
                <a:solidFill>
                  <a:srgbClr val="0070C0"/>
                </a:solidFill>
              </a:rPr>
              <a:t>Development of XML(Extensible Markup Language):-</a:t>
            </a:r>
            <a:r>
              <a:rPr lang="en-US" dirty="0" smtClean="0"/>
              <a:t> an essential part of XML is Document type Definition(DTD), which is essentially a CFG that describes the allowable tags and the way in which these tags may be nested.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 smtClean="0">
                <a:solidFill>
                  <a:srgbClr val="7030A0"/>
                </a:solidFill>
              </a:rPr>
              <a:t>Closure of regular languages under Boolean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Closure under Union</a:t>
            </a:r>
          </a:p>
          <a:p>
            <a:r>
              <a:rPr lang="en-IN" u="sng" dirty="0" smtClean="0">
                <a:solidFill>
                  <a:srgbClr val="00B050"/>
                </a:solidFill>
              </a:rPr>
              <a:t>Theorem:</a:t>
            </a:r>
            <a:r>
              <a:rPr lang="en-IN" dirty="0" smtClean="0"/>
              <a:t> If L and M are regular languages, then so is L </a:t>
            </a:r>
            <a:r>
              <a:rPr lang="en-IN" dirty="0" smtClean="0">
                <a:latin typeface="Times New Roman"/>
                <a:cs typeface="Times New Roman"/>
              </a:rPr>
              <a:t>ᴜ </a:t>
            </a:r>
            <a:r>
              <a:rPr lang="en-IN" dirty="0" smtClean="0"/>
              <a:t>M.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Proof : </a:t>
            </a:r>
          </a:p>
          <a:p>
            <a:r>
              <a:rPr lang="en-US" dirty="0" smtClean="0"/>
              <a:t>It is given that L and M are regular. So there exists regular expressions; say L=L(R) and M=L(S).</a:t>
            </a:r>
          </a:p>
          <a:p>
            <a:r>
              <a:rPr lang="en-US" dirty="0" smtClean="0"/>
              <a:t>Then L </a:t>
            </a:r>
            <a:r>
              <a:rPr lang="en-US" dirty="0" smtClean="0">
                <a:latin typeface="Times New Roman"/>
                <a:cs typeface="Times New Roman"/>
              </a:rPr>
              <a:t>ᴜ </a:t>
            </a:r>
            <a:r>
              <a:rPr lang="en-US" dirty="0" smtClean="0"/>
              <a:t>M = L(R+S) by the definition of the “+” operator for R.E</a:t>
            </a: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  </a:t>
            </a:r>
            <a:endParaRPr lang="en-IN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467600" cy="6096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Applications of Context – Free Grammars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407152"/>
          </a:xfrm>
        </p:spPr>
        <p:txBody>
          <a:bodyPr/>
          <a:lstStyle/>
          <a:p>
            <a:r>
              <a:rPr lang="en-IN" b="1" dirty="0" smtClean="0"/>
              <a:t>The YACC Parser Generation</a:t>
            </a:r>
          </a:p>
          <a:p>
            <a:r>
              <a:rPr lang="en-US" sz="2200" dirty="0" smtClean="0"/>
              <a:t>The generation of a parser has been institutionalized in the YACC command that appears in all YACC system. The input to YACC is CFG.</a:t>
            </a:r>
            <a:endParaRPr lang="en-IN" sz="2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590800"/>
            <a:ext cx="5448300" cy="411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Applications of Context – Free Grammars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Markup Language:</a:t>
            </a:r>
          </a:p>
          <a:p>
            <a:r>
              <a:rPr lang="en-US" dirty="0" smtClean="0"/>
              <a:t>The string in these language are document with certain marks(tags),</a:t>
            </a:r>
            <a:r>
              <a:rPr lang="en-IN" b="1" dirty="0" smtClean="0"/>
              <a:t> </a:t>
            </a:r>
          </a:p>
          <a:p>
            <a:r>
              <a:rPr lang="en-IN" b="1" dirty="0" smtClean="0"/>
              <a:t>Functions</a:t>
            </a:r>
          </a:p>
          <a:p>
            <a:r>
              <a:rPr lang="en-IN" dirty="0" smtClean="0"/>
              <a:t>•Creating links between documents</a:t>
            </a:r>
          </a:p>
          <a:p>
            <a:r>
              <a:rPr lang="en-IN" dirty="0" smtClean="0"/>
              <a:t>•Describing the format of the document</a:t>
            </a:r>
          </a:p>
          <a:p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8610600" cy="6400800"/>
          </a:xfrm>
        </p:spPr>
        <p:txBody>
          <a:bodyPr>
            <a:normAutofit/>
          </a:bodyPr>
          <a:lstStyle/>
          <a:p>
            <a:r>
              <a:rPr lang="en-IN" b="1" dirty="0" smtClean="0"/>
              <a:t>Example</a:t>
            </a:r>
          </a:p>
          <a:p>
            <a:pPr>
              <a:buNone/>
            </a:pPr>
            <a:r>
              <a:rPr lang="en-IN" dirty="0" smtClean="0"/>
              <a:t>The Things I </a:t>
            </a:r>
            <a:r>
              <a:rPr lang="en-IN" i="1" dirty="0" smtClean="0"/>
              <a:t>hate</a:t>
            </a:r>
          </a:p>
          <a:p>
            <a:pPr>
              <a:buNone/>
            </a:pPr>
            <a:r>
              <a:rPr lang="en-IN" dirty="0" smtClean="0"/>
              <a:t>    1. </a:t>
            </a:r>
            <a:r>
              <a:rPr lang="en-IN" dirty="0" err="1" smtClean="0"/>
              <a:t>Moldy</a:t>
            </a:r>
            <a:r>
              <a:rPr lang="en-IN" dirty="0" smtClean="0"/>
              <a:t> bread</a:t>
            </a:r>
          </a:p>
          <a:p>
            <a:pPr>
              <a:buNone/>
            </a:pPr>
            <a:r>
              <a:rPr lang="en-IN" dirty="0" smtClean="0"/>
              <a:t>    2. People who drive too slow</a:t>
            </a:r>
          </a:p>
          <a:p>
            <a:pPr>
              <a:buNone/>
            </a:pPr>
            <a:r>
              <a:rPr lang="en-IN" dirty="0" smtClean="0"/>
              <a:t>          In the fast lane</a:t>
            </a:r>
          </a:p>
          <a:p>
            <a:pPr>
              <a:buNone/>
            </a:pPr>
            <a:r>
              <a:rPr lang="en-IN" dirty="0" smtClean="0"/>
              <a:t>HTML Source</a:t>
            </a:r>
          </a:p>
          <a:p>
            <a:pPr>
              <a:buNone/>
            </a:pPr>
            <a:r>
              <a:rPr lang="en-IN" dirty="0" smtClean="0"/>
              <a:t>     &lt;P&gt; The things I &lt;EM&gt;hate&lt;/EM&gt;:</a:t>
            </a:r>
          </a:p>
          <a:p>
            <a:pPr>
              <a:buNone/>
            </a:pPr>
            <a:r>
              <a:rPr lang="en-IN" dirty="0" smtClean="0"/>
              <a:t>    &lt;OL&gt;</a:t>
            </a:r>
          </a:p>
          <a:p>
            <a:pPr>
              <a:buNone/>
            </a:pPr>
            <a:r>
              <a:rPr lang="en-IN" dirty="0" smtClean="0"/>
              <a:t>     &lt;LI&gt; </a:t>
            </a:r>
            <a:r>
              <a:rPr lang="en-IN" dirty="0" err="1" smtClean="0"/>
              <a:t>Moldy</a:t>
            </a:r>
            <a:r>
              <a:rPr lang="en-IN" dirty="0" smtClean="0"/>
              <a:t> bread</a:t>
            </a:r>
          </a:p>
          <a:p>
            <a:pPr>
              <a:buNone/>
            </a:pPr>
            <a:r>
              <a:rPr lang="en-IN" dirty="0" smtClean="0"/>
              <a:t>    &lt;LI&gt;People who drive too slow</a:t>
            </a:r>
          </a:p>
          <a:p>
            <a:pPr>
              <a:buNone/>
            </a:pPr>
            <a:r>
              <a:rPr lang="en-IN" dirty="0" smtClean="0"/>
              <a:t>      In the fast lane</a:t>
            </a:r>
          </a:p>
          <a:p>
            <a:pPr>
              <a:buNone/>
            </a:pPr>
            <a:r>
              <a:rPr lang="en-IN" dirty="0" smtClean="0"/>
              <a:t>     &lt;/OL&gt;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487375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HTML Grammar</a:t>
            </a:r>
          </a:p>
          <a:p>
            <a:pPr>
              <a:buNone/>
            </a:pPr>
            <a:r>
              <a:rPr lang="en-IN" dirty="0" smtClean="0"/>
              <a:t>•Char                   a | A | …</a:t>
            </a:r>
          </a:p>
          <a:p>
            <a:pPr>
              <a:buNone/>
            </a:pPr>
            <a:r>
              <a:rPr lang="en-IN" dirty="0" smtClean="0"/>
              <a:t>•Text                    e | Char Text</a:t>
            </a:r>
          </a:p>
          <a:p>
            <a:pPr>
              <a:buNone/>
            </a:pPr>
            <a:r>
              <a:rPr lang="en-IN" dirty="0" smtClean="0"/>
              <a:t>•Doc                    e | Element Doc</a:t>
            </a:r>
          </a:p>
          <a:p>
            <a:pPr>
              <a:buNone/>
            </a:pPr>
            <a:r>
              <a:rPr lang="en-IN" dirty="0" smtClean="0"/>
              <a:t>•Element              Text |</a:t>
            </a:r>
          </a:p>
          <a:p>
            <a:pPr>
              <a:buNone/>
            </a:pPr>
            <a:r>
              <a:rPr lang="en-IN" dirty="0" smtClean="0"/>
              <a:t>                              &lt;EM&gt; Doc &lt;/EM&gt;|</a:t>
            </a:r>
          </a:p>
          <a:p>
            <a:pPr>
              <a:buNone/>
            </a:pPr>
            <a:r>
              <a:rPr lang="en-IN" dirty="0" smtClean="0"/>
              <a:t>                                                   &lt;p&gt; Doc |</a:t>
            </a:r>
          </a:p>
          <a:p>
            <a:pPr>
              <a:buNone/>
            </a:pPr>
            <a:r>
              <a:rPr lang="en-IN" dirty="0" smtClean="0"/>
              <a:t>                                                         &lt;OL&gt; List &lt;/OL&gt;| …</a:t>
            </a:r>
          </a:p>
          <a:p>
            <a:pPr>
              <a:buNone/>
            </a:pPr>
            <a:r>
              <a:rPr lang="en-IN" dirty="0" smtClean="0"/>
              <a:t>5. List-Item             &lt;LI&gt; Doc</a:t>
            </a:r>
          </a:p>
          <a:p>
            <a:pPr>
              <a:buNone/>
            </a:pPr>
            <a:r>
              <a:rPr lang="en-IN" dirty="0" smtClean="0"/>
              <a:t>6. List                       e | List-Item List Start symbol</a:t>
            </a:r>
          </a:p>
          <a:p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 smtClean="0">
                <a:solidFill>
                  <a:srgbClr val="7030A0"/>
                </a:solidFill>
              </a:rPr>
              <a:t>Closure of regular languages under Boolean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Ex1.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L1={a,a</a:t>
            </a:r>
            <a:r>
              <a:rPr lang="en-IN" baseline="30000" dirty="0" smtClean="0"/>
              <a:t>3</a:t>
            </a:r>
            <a:r>
              <a:rPr lang="en-IN" dirty="0" smtClean="0"/>
              <a:t>,a</a:t>
            </a:r>
            <a:r>
              <a:rPr lang="en-IN" baseline="30000" dirty="0" smtClean="0"/>
              <a:t>5</a:t>
            </a:r>
            <a:r>
              <a:rPr lang="en-IN" dirty="0" smtClean="0"/>
              <a:t>,-----}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L2={a</a:t>
            </a:r>
            <a:r>
              <a:rPr lang="en-IN" baseline="30000" dirty="0" smtClean="0"/>
              <a:t>2</a:t>
            </a:r>
            <a:r>
              <a:rPr lang="en-IN" dirty="0" smtClean="0"/>
              <a:t>,a</a:t>
            </a:r>
            <a:r>
              <a:rPr lang="en-IN" baseline="30000" dirty="0" smtClean="0"/>
              <a:t>4</a:t>
            </a:r>
            <a:r>
              <a:rPr lang="en-IN" dirty="0" smtClean="0"/>
              <a:t>,a</a:t>
            </a:r>
            <a:r>
              <a:rPr lang="en-IN" baseline="30000" dirty="0" smtClean="0"/>
              <a:t>6</a:t>
            </a:r>
            <a:r>
              <a:rPr lang="en-IN" dirty="0" smtClean="0"/>
              <a:t>,-----}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L1 </a:t>
            </a:r>
            <a:r>
              <a:rPr lang="en-IN" dirty="0" smtClean="0">
                <a:latin typeface="Times New Roman"/>
                <a:cs typeface="Times New Roman"/>
              </a:rPr>
              <a:t>ᴜ </a:t>
            </a:r>
            <a:r>
              <a:rPr lang="en-IN" dirty="0" smtClean="0"/>
              <a:t>L2 = {a,a</a:t>
            </a:r>
            <a:r>
              <a:rPr lang="en-IN" baseline="30000" dirty="0" smtClean="0"/>
              <a:t>2</a:t>
            </a:r>
            <a:r>
              <a:rPr lang="en-IN" dirty="0" smtClean="0"/>
              <a:t>,a</a:t>
            </a:r>
            <a:r>
              <a:rPr lang="en-IN" baseline="30000" dirty="0" smtClean="0"/>
              <a:t>3</a:t>
            </a:r>
            <a:r>
              <a:rPr lang="en-IN" dirty="0" smtClean="0"/>
              <a:t>,a</a:t>
            </a:r>
            <a:r>
              <a:rPr lang="en-IN" baseline="30000" dirty="0" smtClean="0"/>
              <a:t>4</a:t>
            </a:r>
            <a:r>
              <a:rPr lang="en-IN" dirty="0" smtClean="0"/>
              <a:t>,----}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RE=a(a)*</a:t>
            </a:r>
          </a:p>
          <a:p>
            <a:r>
              <a:rPr lang="en-IN" dirty="0" smtClean="0"/>
              <a:t>Ex2.</a:t>
            </a:r>
          </a:p>
          <a:p>
            <a:pPr>
              <a:buFont typeface="Wingdings" pitchFamily="2" charset="2"/>
              <a:buChar char="§"/>
            </a:pPr>
            <a:r>
              <a:rPr lang="pt-BR" dirty="0" smtClean="0"/>
              <a:t>L1={ ab,a</a:t>
            </a:r>
            <a:r>
              <a:rPr lang="pt-BR" baseline="30000" dirty="0" smtClean="0"/>
              <a:t>2 </a:t>
            </a:r>
            <a:r>
              <a:rPr lang="pt-BR" dirty="0" smtClean="0"/>
              <a:t>b</a:t>
            </a:r>
            <a:r>
              <a:rPr lang="pt-BR" baseline="30000" dirty="0" smtClean="0"/>
              <a:t>2</a:t>
            </a:r>
            <a:r>
              <a:rPr lang="pt-BR" dirty="0" smtClean="0"/>
              <a:t>, a</a:t>
            </a:r>
            <a:r>
              <a:rPr lang="pt-BR" baseline="30000" dirty="0" smtClean="0"/>
              <a:t>3</a:t>
            </a:r>
            <a:r>
              <a:rPr lang="pt-BR" dirty="0" smtClean="0"/>
              <a:t>b</a:t>
            </a:r>
            <a:r>
              <a:rPr lang="pt-BR" baseline="30000" dirty="0" smtClean="0"/>
              <a:t>3</a:t>
            </a:r>
            <a:r>
              <a:rPr lang="pt-BR" dirty="0" smtClean="0"/>
              <a:t>, a</a:t>
            </a:r>
            <a:r>
              <a:rPr lang="pt-BR" baseline="30000" dirty="0" smtClean="0"/>
              <a:t>4</a:t>
            </a:r>
            <a:r>
              <a:rPr lang="pt-BR" dirty="0" smtClean="0"/>
              <a:t>b</a:t>
            </a:r>
            <a:r>
              <a:rPr lang="pt-BR" baseline="30000" dirty="0" smtClean="0"/>
              <a:t>4</a:t>
            </a:r>
            <a:r>
              <a:rPr lang="pt-BR" dirty="0" smtClean="0"/>
              <a:t>,-----}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L2={ab,a</a:t>
            </a:r>
            <a:r>
              <a:rPr lang="en-IN" baseline="30000" dirty="0" smtClean="0"/>
              <a:t>3</a:t>
            </a:r>
            <a:r>
              <a:rPr lang="en-IN" dirty="0" smtClean="0"/>
              <a:t> b</a:t>
            </a:r>
            <a:r>
              <a:rPr lang="en-IN" baseline="30000" dirty="0" smtClean="0"/>
              <a:t>3</a:t>
            </a:r>
            <a:r>
              <a:rPr lang="en-IN" dirty="0" smtClean="0"/>
              <a:t>,a</a:t>
            </a:r>
            <a:r>
              <a:rPr lang="en-IN" baseline="30000" dirty="0" smtClean="0"/>
              <a:t>5</a:t>
            </a:r>
            <a:r>
              <a:rPr lang="en-IN" dirty="0" smtClean="0"/>
              <a:t>b</a:t>
            </a:r>
            <a:r>
              <a:rPr lang="en-IN" baseline="30000" dirty="0" smtClean="0"/>
              <a:t>5</a:t>
            </a:r>
            <a:r>
              <a:rPr lang="en-IN" dirty="0" smtClean="0"/>
              <a:t>,-----}</a:t>
            </a:r>
          </a:p>
          <a:p>
            <a:pPr>
              <a:buFont typeface="Wingdings" pitchFamily="2" charset="2"/>
              <a:buChar char="§"/>
            </a:pPr>
            <a:r>
              <a:rPr lang="pt-BR" dirty="0" smtClean="0"/>
              <a:t>L1 </a:t>
            </a:r>
            <a:r>
              <a:rPr lang="pt-BR" dirty="0" smtClean="0">
                <a:latin typeface="Times New Roman"/>
                <a:cs typeface="Times New Roman"/>
              </a:rPr>
              <a:t>ᴜ </a:t>
            </a:r>
            <a:r>
              <a:rPr lang="pt-BR" dirty="0" smtClean="0"/>
              <a:t>L2 = {ab,a</a:t>
            </a:r>
            <a:r>
              <a:rPr lang="pt-BR" baseline="30000" dirty="0" smtClean="0"/>
              <a:t>2</a:t>
            </a:r>
            <a:r>
              <a:rPr lang="pt-BR" dirty="0" smtClean="0"/>
              <a:t>b</a:t>
            </a:r>
            <a:r>
              <a:rPr lang="pt-BR" baseline="30000" dirty="0" smtClean="0"/>
              <a:t>2</a:t>
            </a:r>
            <a:r>
              <a:rPr lang="pt-BR" dirty="0" smtClean="0"/>
              <a:t>, a</a:t>
            </a:r>
            <a:r>
              <a:rPr lang="pt-BR" baseline="30000" dirty="0" smtClean="0"/>
              <a:t>3</a:t>
            </a:r>
            <a:r>
              <a:rPr lang="pt-BR" dirty="0" smtClean="0"/>
              <a:t>b</a:t>
            </a:r>
            <a:r>
              <a:rPr lang="pt-BR" baseline="30000" dirty="0" smtClean="0"/>
              <a:t>3</a:t>
            </a:r>
            <a:r>
              <a:rPr lang="pt-BR" dirty="0" smtClean="0"/>
              <a:t>, a</a:t>
            </a:r>
            <a:r>
              <a:rPr lang="pt-BR" baseline="30000" dirty="0" smtClean="0"/>
              <a:t>4</a:t>
            </a:r>
            <a:r>
              <a:rPr lang="pt-BR" dirty="0" smtClean="0"/>
              <a:t>b</a:t>
            </a:r>
            <a:r>
              <a:rPr lang="pt-BR" baseline="30000" dirty="0" smtClean="0"/>
              <a:t>4</a:t>
            </a:r>
            <a:r>
              <a:rPr lang="pt-BR" dirty="0" smtClean="0"/>
              <a:t>, a</a:t>
            </a:r>
            <a:r>
              <a:rPr lang="pt-BR" baseline="30000" dirty="0" smtClean="0"/>
              <a:t>5</a:t>
            </a:r>
            <a:r>
              <a:rPr lang="pt-BR" dirty="0" smtClean="0"/>
              <a:t>b</a:t>
            </a:r>
            <a:r>
              <a:rPr lang="pt-BR" baseline="30000" dirty="0" smtClean="0"/>
              <a:t>5</a:t>
            </a:r>
            <a:r>
              <a:rPr lang="pt-BR" dirty="0" smtClean="0"/>
              <a:t>----}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RE=</a:t>
            </a:r>
            <a:r>
              <a:rPr lang="en-IN" dirty="0" err="1" smtClean="0"/>
              <a:t>ab</a:t>
            </a:r>
            <a:r>
              <a:rPr lang="en-IN" dirty="0" smtClean="0"/>
              <a:t>(</a:t>
            </a:r>
            <a:r>
              <a:rPr lang="en-IN" dirty="0" err="1" smtClean="0"/>
              <a:t>ab</a:t>
            </a:r>
            <a:r>
              <a:rPr lang="en-IN" dirty="0" smtClean="0"/>
              <a:t>)*</a:t>
            </a: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 smtClean="0">
                <a:solidFill>
                  <a:srgbClr val="7030A0"/>
                </a:solidFill>
              </a:rPr>
              <a:t>Closure of regular languages under Boolean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5105400"/>
          </a:xfrm>
        </p:spPr>
        <p:txBody>
          <a:bodyPr>
            <a:normAutofit fontScale="925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Closure Under Complementation</a:t>
            </a:r>
          </a:p>
          <a:p>
            <a:r>
              <a:rPr lang="en-IN" u="sng" dirty="0" smtClean="0">
                <a:solidFill>
                  <a:srgbClr val="00B050"/>
                </a:solidFill>
              </a:rPr>
              <a:t>Theorem :</a:t>
            </a:r>
            <a:r>
              <a:rPr lang="en-IN" dirty="0" smtClean="0"/>
              <a:t> If L is a regular language over alphabet S, then </a:t>
            </a:r>
            <a:r>
              <a:rPr lang="en-IN" dirty="0" smtClean="0">
                <a:solidFill>
                  <a:srgbClr val="FF0000"/>
                </a:solidFill>
              </a:rPr>
              <a:t>L </a:t>
            </a:r>
            <a:r>
              <a:rPr lang="en-IN" b="1" dirty="0" smtClean="0">
                <a:solidFill>
                  <a:srgbClr val="FF0000"/>
                </a:solidFill>
              </a:rPr>
              <a:t>= </a:t>
            </a:r>
            <a:r>
              <a:rPr lang="el-GR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Σ</a:t>
            </a:r>
            <a:r>
              <a:rPr lang="en-IN" b="1" dirty="0" smtClean="0">
                <a:solidFill>
                  <a:srgbClr val="FF0000"/>
                </a:solidFill>
              </a:rPr>
              <a:t>* - L </a:t>
            </a:r>
            <a:r>
              <a:rPr lang="en-IN" dirty="0" smtClean="0"/>
              <a:t>is also a regular language.</a:t>
            </a:r>
          </a:p>
          <a:p>
            <a:r>
              <a:rPr lang="en-IN" b="1" dirty="0" smtClean="0">
                <a:solidFill>
                  <a:srgbClr val="00B0F0"/>
                </a:solidFill>
              </a:rPr>
              <a:t>Proof:</a:t>
            </a:r>
            <a:r>
              <a:rPr lang="en-IN" dirty="0" smtClean="0"/>
              <a:t> - Let L =L(A) for some DFA. A=(Q, </a:t>
            </a:r>
            <a:r>
              <a:rPr lang="el-GR" dirty="0" smtClean="0">
                <a:latin typeface="Times New Roman"/>
                <a:cs typeface="Times New Roman"/>
              </a:rPr>
              <a:t>Σ</a:t>
            </a:r>
            <a:r>
              <a:rPr lang="en-IN" dirty="0" smtClean="0"/>
              <a:t>, </a:t>
            </a:r>
            <a:r>
              <a:rPr lang="el-GR" dirty="0" smtClean="0">
                <a:latin typeface="Calibri"/>
                <a:cs typeface="Calibri"/>
              </a:rPr>
              <a:t>δ</a:t>
            </a:r>
            <a:r>
              <a:rPr lang="en-IN" dirty="0" smtClean="0"/>
              <a:t>, q</a:t>
            </a:r>
            <a:r>
              <a:rPr lang="en-IN" baseline="-25000" dirty="0" smtClean="0"/>
              <a:t>0</a:t>
            </a:r>
            <a:r>
              <a:rPr lang="en-IN" dirty="0" smtClean="0"/>
              <a:t>, F). </a:t>
            </a:r>
          </a:p>
          <a:p>
            <a:r>
              <a:rPr lang="en-IN" dirty="0" smtClean="0"/>
              <a:t>Then L = L(B), where B is the DFA (Q, </a:t>
            </a:r>
            <a:r>
              <a:rPr lang="el-GR" dirty="0" smtClean="0">
                <a:latin typeface="Times New Roman"/>
                <a:cs typeface="Times New Roman"/>
              </a:rPr>
              <a:t>Σ</a:t>
            </a:r>
            <a:r>
              <a:rPr lang="en-IN" dirty="0" smtClean="0"/>
              <a:t>, </a:t>
            </a:r>
            <a:r>
              <a:rPr lang="el-GR" dirty="0" smtClean="0">
                <a:latin typeface="Calibri"/>
                <a:cs typeface="Calibri"/>
              </a:rPr>
              <a:t>δ</a:t>
            </a:r>
            <a:r>
              <a:rPr lang="en-IN" dirty="0" smtClean="0"/>
              <a:t>, q</a:t>
            </a:r>
            <a:r>
              <a:rPr lang="en-IN" baseline="-25000" dirty="0" smtClean="0"/>
              <a:t>0</a:t>
            </a:r>
            <a:r>
              <a:rPr lang="en-IN" dirty="0" smtClean="0"/>
              <a:t>, Q-F). </a:t>
            </a:r>
          </a:p>
          <a:p>
            <a:r>
              <a:rPr lang="en-IN" dirty="0" smtClean="0"/>
              <a:t>That is, B is exactly like A, but the accepting states of A have become non-accepting states of B, and vice versa, then w is in L(B) if and only if</a:t>
            </a:r>
            <a:r>
              <a:rPr lang="el-GR" dirty="0" smtClean="0">
                <a:latin typeface="Calibri"/>
                <a:cs typeface="Calibri"/>
              </a:rPr>
              <a:t> δ</a:t>
            </a:r>
            <a:r>
              <a:rPr lang="en-IN" dirty="0" smtClean="0">
                <a:latin typeface="Calibri"/>
                <a:cs typeface="Calibri"/>
              </a:rPr>
              <a:t>*</a:t>
            </a:r>
            <a:r>
              <a:rPr lang="en-IN" dirty="0" smtClean="0"/>
              <a:t>( q</a:t>
            </a:r>
            <a:r>
              <a:rPr lang="en-IN" baseline="-25000" dirty="0" smtClean="0"/>
              <a:t>0</a:t>
            </a:r>
            <a:r>
              <a:rPr lang="en-IN" dirty="0" smtClean="0"/>
              <a:t>, w) is in Q-F, which occurs if and only if w is not in L(A).</a:t>
            </a:r>
          </a:p>
          <a:p>
            <a:r>
              <a:rPr lang="en-IN" dirty="0" smtClean="0"/>
              <a:t>Ex1. L1={a,a3,a5,-----}</a:t>
            </a:r>
          </a:p>
          <a:p>
            <a:pPr>
              <a:buNone/>
            </a:pPr>
            <a:r>
              <a:rPr lang="en-US" b="1" dirty="0" smtClean="0">
                <a:latin typeface="Times New Roman"/>
                <a:cs typeface="Times New Roman"/>
              </a:rPr>
              <a:t>        </a:t>
            </a:r>
            <a:r>
              <a:rPr lang="el-GR" b="1" dirty="0" smtClean="0">
                <a:latin typeface="Times New Roman"/>
                <a:cs typeface="Times New Roman"/>
              </a:rPr>
              <a:t>Σ</a:t>
            </a:r>
            <a:r>
              <a:rPr lang="en-IN" b="1" dirty="0" smtClean="0"/>
              <a:t>* -L1={e,a2,a4,a6,-----}</a:t>
            </a:r>
          </a:p>
          <a:p>
            <a:pPr>
              <a:buNone/>
            </a:pPr>
            <a:r>
              <a:rPr lang="en-IN" dirty="0" smtClean="0"/>
              <a:t>           RE=(</a:t>
            </a:r>
            <a:r>
              <a:rPr lang="en-IN" dirty="0" err="1" smtClean="0"/>
              <a:t>aa</a:t>
            </a:r>
            <a:r>
              <a:rPr lang="en-IN" dirty="0" smtClean="0"/>
              <a:t>)*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447800" y="2514600"/>
            <a:ext cx="228600" cy="158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24000" y="3352800"/>
            <a:ext cx="228600" cy="158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8077200" cy="6092952"/>
          </a:xfrm>
        </p:spPr>
        <p:txBody>
          <a:bodyPr>
            <a:normAutofit/>
          </a:bodyPr>
          <a:lstStyle/>
          <a:p>
            <a:r>
              <a:rPr lang="en-IN" sz="2200" dirty="0" smtClean="0"/>
              <a:t>Ex2. Consider a DFA, A that accepts all and only the strings of 0’s and 1’s that </a:t>
            </a:r>
            <a:r>
              <a:rPr lang="en-IN" sz="2200" dirty="0" smtClean="0">
                <a:solidFill>
                  <a:srgbClr val="00B0F0"/>
                </a:solidFill>
              </a:rPr>
              <a:t>end in 01</a:t>
            </a:r>
            <a:r>
              <a:rPr lang="en-IN" sz="2200" dirty="0" smtClean="0"/>
              <a:t>. </a:t>
            </a:r>
            <a:r>
              <a:rPr lang="en-IN" sz="2200" dirty="0" err="1" smtClean="0"/>
              <a:t>i.e</a:t>
            </a:r>
            <a:r>
              <a:rPr lang="en-IN" sz="2200" dirty="0" smtClean="0"/>
              <a:t> L(A) = (0+1)*01. The complement of L(A) is therefore all string of 0’s and 1’s that </a:t>
            </a:r>
            <a:r>
              <a:rPr lang="en-IN" sz="2200" dirty="0" smtClean="0">
                <a:solidFill>
                  <a:srgbClr val="00B0F0"/>
                </a:solidFill>
              </a:rPr>
              <a:t>do not end in 01</a:t>
            </a:r>
            <a:endParaRPr lang="en-IN" sz="2200" dirty="0">
              <a:solidFill>
                <a:srgbClr val="00B0F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057400"/>
            <a:ext cx="6934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457200"/>
            <a:ext cx="8610600" cy="6096000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Closure Under Intersection</a:t>
            </a:r>
          </a:p>
          <a:p>
            <a:r>
              <a:rPr lang="en-IN" sz="2200" u="sng" dirty="0" smtClean="0">
                <a:solidFill>
                  <a:srgbClr val="00B050"/>
                </a:solidFill>
              </a:rPr>
              <a:t>Theorem :</a:t>
            </a:r>
            <a:r>
              <a:rPr lang="en-IN" sz="2200" dirty="0" smtClean="0"/>
              <a:t> If L and M are regular languages, then so is L ∩ M.</a:t>
            </a:r>
          </a:p>
          <a:p>
            <a:r>
              <a:rPr lang="en-US" sz="2200" dirty="0" smtClean="0">
                <a:solidFill>
                  <a:srgbClr val="00B0F0"/>
                </a:solidFill>
              </a:rPr>
              <a:t>Proof :</a:t>
            </a:r>
            <a:r>
              <a:rPr lang="en-US" sz="2200" dirty="0" smtClean="0"/>
              <a:t>Let L and M be the language of automata A</a:t>
            </a:r>
            <a:r>
              <a:rPr lang="en-US" sz="2200" baseline="-25000" dirty="0" smtClean="0"/>
              <a:t>L</a:t>
            </a:r>
            <a:r>
              <a:rPr lang="en-US" sz="2200" dirty="0" smtClean="0"/>
              <a:t> =(Q</a:t>
            </a:r>
            <a:r>
              <a:rPr lang="en-US" sz="2200" baseline="-25000" dirty="0" smtClean="0"/>
              <a:t>L</a:t>
            </a:r>
            <a:r>
              <a:rPr lang="en-US" sz="2200" dirty="0" smtClean="0"/>
              <a:t>, </a:t>
            </a:r>
            <a:r>
              <a:rPr lang="el-GR" sz="2200" dirty="0" smtClean="0">
                <a:latin typeface="Times New Roman"/>
                <a:cs typeface="Times New Roman"/>
              </a:rPr>
              <a:t>Σ</a:t>
            </a:r>
            <a:r>
              <a:rPr lang="en-US" sz="2200" dirty="0" smtClean="0">
                <a:latin typeface="Times New Roman"/>
                <a:cs typeface="Times New Roman"/>
              </a:rPr>
              <a:t>, </a:t>
            </a:r>
            <a:r>
              <a:rPr lang="el-GR" sz="2200" dirty="0" smtClean="0">
                <a:latin typeface="Calibri"/>
                <a:cs typeface="Calibri"/>
              </a:rPr>
              <a:t>δ</a:t>
            </a:r>
            <a:r>
              <a:rPr lang="en-US" sz="2200" baseline="-25000" dirty="0" smtClean="0">
                <a:latin typeface="Calibri"/>
                <a:cs typeface="Calibri"/>
              </a:rPr>
              <a:t>L</a:t>
            </a:r>
            <a:r>
              <a:rPr lang="en-US" sz="2200" dirty="0" smtClean="0">
                <a:latin typeface="Calibri"/>
                <a:cs typeface="Calibri"/>
              </a:rPr>
              <a:t>, q</a:t>
            </a:r>
            <a:r>
              <a:rPr lang="en-US" sz="2200" baseline="-25000" dirty="0" smtClean="0">
                <a:latin typeface="Calibri"/>
                <a:cs typeface="Calibri"/>
              </a:rPr>
              <a:t>L</a:t>
            </a:r>
            <a:r>
              <a:rPr lang="en-US" sz="2200" dirty="0" smtClean="0">
                <a:latin typeface="Calibri"/>
                <a:cs typeface="Calibri"/>
              </a:rPr>
              <a:t>, F</a:t>
            </a:r>
            <a:r>
              <a:rPr lang="en-US" sz="2200" baseline="-25000" dirty="0" smtClean="0">
                <a:latin typeface="Calibri"/>
                <a:cs typeface="Calibri"/>
              </a:rPr>
              <a:t>L</a:t>
            </a:r>
            <a:r>
              <a:rPr lang="en-US" sz="2200" dirty="0" smtClean="0"/>
              <a:t>) and A</a:t>
            </a:r>
            <a:r>
              <a:rPr lang="en-US" sz="2200" baseline="-25000" dirty="0" smtClean="0"/>
              <a:t>M</a:t>
            </a:r>
            <a:r>
              <a:rPr lang="en-US" sz="2200" dirty="0" smtClean="0"/>
              <a:t> =(Q</a:t>
            </a:r>
            <a:r>
              <a:rPr lang="en-US" sz="2200" baseline="-25000" dirty="0" smtClean="0"/>
              <a:t>M</a:t>
            </a:r>
            <a:r>
              <a:rPr lang="en-US" sz="2200" dirty="0" smtClean="0"/>
              <a:t>, </a:t>
            </a:r>
            <a:r>
              <a:rPr lang="el-GR" sz="2200" dirty="0" smtClean="0">
                <a:latin typeface="Times New Roman"/>
                <a:cs typeface="Times New Roman"/>
              </a:rPr>
              <a:t>Σ</a:t>
            </a:r>
            <a:r>
              <a:rPr lang="en-US" sz="2200" dirty="0" smtClean="0">
                <a:latin typeface="Times New Roman"/>
                <a:cs typeface="Times New Roman"/>
              </a:rPr>
              <a:t>, </a:t>
            </a:r>
            <a:r>
              <a:rPr lang="el-GR" sz="2200" dirty="0" smtClean="0">
                <a:latin typeface="Calibri"/>
                <a:cs typeface="Calibri"/>
              </a:rPr>
              <a:t>δ</a:t>
            </a:r>
            <a:r>
              <a:rPr lang="en-US" sz="2200" baseline="-25000" dirty="0" smtClean="0">
                <a:latin typeface="Calibri"/>
                <a:cs typeface="Calibri"/>
              </a:rPr>
              <a:t>M</a:t>
            </a:r>
            <a:r>
              <a:rPr lang="en-US" sz="2200" dirty="0" smtClean="0">
                <a:latin typeface="Calibri"/>
                <a:cs typeface="Calibri"/>
              </a:rPr>
              <a:t>, q</a:t>
            </a:r>
            <a:r>
              <a:rPr lang="en-US" sz="2200" baseline="-25000" dirty="0" smtClean="0">
                <a:latin typeface="Calibri"/>
                <a:cs typeface="Calibri"/>
              </a:rPr>
              <a:t>M </a:t>
            </a:r>
            <a:r>
              <a:rPr lang="en-US" sz="2200" dirty="0" smtClean="0">
                <a:latin typeface="Calibri"/>
                <a:cs typeface="Calibri"/>
              </a:rPr>
              <a:t>, F</a:t>
            </a:r>
            <a:r>
              <a:rPr lang="en-US" sz="2200" baseline="-25000" dirty="0" smtClean="0">
                <a:latin typeface="Calibri"/>
                <a:cs typeface="Calibri"/>
              </a:rPr>
              <a:t>M</a:t>
            </a:r>
            <a:r>
              <a:rPr lang="en-US" sz="2200" dirty="0" smtClean="0"/>
              <a:t>).</a:t>
            </a:r>
          </a:p>
          <a:p>
            <a:r>
              <a:rPr lang="en-US" sz="2200" dirty="0" smtClean="0"/>
              <a:t>Assume the alphabets of both automata are the same; i.e., </a:t>
            </a:r>
            <a:r>
              <a:rPr lang="el-GR" sz="2200" dirty="0" smtClean="0">
                <a:latin typeface="Times New Roman"/>
                <a:cs typeface="Times New Roman"/>
              </a:rPr>
              <a:t>Σ</a:t>
            </a:r>
            <a:r>
              <a:rPr lang="en-US" sz="2200" dirty="0" smtClean="0">
                <a:latin typeface="Times New Roman"/>
                <a:cs typeface="Times New Roman"/>
              </a:rPr>
              <a:t> </a:t>
            </a:r>
            <a:r>
              <a:rPr lang="en-US" sz="2200" dirty="0" smtClean="0">
                <a:latin typeface="+mj-lt"/>
                <a:cs typeface="Times New Roman"/>
              </a:rPr>
              <a:t>is the union of the alphabets of L and M. </a:t>
            </a:r>
            <a:r>
              <a:rPr lang="en-US" sz="2200" dirty="0" smtClean="0"/>
              <a:t>A</a:t>
            </a:r>
            <a:r>
              <a:rPr lang="en-US" sz="2200" baseline="-25000" dirty="0" smtClean="0"/>
              <a:t>L</a:t>
            </a:r>
            <a:r>
              <a:rPr lang="en-US" sz="2200" dirty="0" smtClean="0"/>
              <a:t> and A</a:t>
            </a:r>
            <a:r>
              <a:rPr lang="en-US" sz="2200" baseline="-25000" dirty="0" smtClean="0"/>
              <a:t>M </a:t>
            </a:r>
            <a:r>
              <a:rPr lang="en-US" sz="2200" dirty="0" smtClean="0"/>
              <a:t> are DFA’s.</a:t>
            </a:r>
          </a:p>
          <a:p>
            <a:r>
              <a:rPr lang="en-US" sz="2200" dirty="0" smtClean="0"/>
              <a:t>For L</a:t>
            </a:r>
            <a:r>
              <a:rPr lang="en-IN" sz="2200" dirty="0" smtClean="0"/>
              <a:t> ∩ M, we shall construct an automata A that simulate both </a:t>
            </a:r>
            <a:r>
              <a:rPr lang="en-US" sz="2200" dirty="0" smtClean="0"/>
              <a:t>A</a:t>
            </a:r>
            <a:r>
              <a:rPr lang="en-US" sz="2200" baseline="-25000" dirty="0" smtClean="0"/>
              <a:t>L</a:t>
            </a:r>
            <a:r>
              <a:rPr lang="en-US" sz="2200" dirty="0" smtClean="0"/>
              <a:t> and A</a:t>
            </a:r>
            <a:r>
              <a:rPr lang="en-US" sz="2200" baseline="-25000" dirty="0" smtClean="0"/>
              <a:t>M</a:t>
            </a:r>
            <a:r>
              <a:rPr lang="en-US" sz="2200" dirty="0" smtClean="0"/>
              <a:t> . Formally, we define</a:t>
            </a:r>
          </a:p>
          <a:p>
            <a:pPr>
              <a:buNone/>
            </a:pPr>
            <a:r>
              <a:rPr lang="en-US" sz="2200" dirty="0" smtClean="0"/>
              <a:t>                          A =(Q</a:t>
            </a:r>
            <a:r>
              <a:rPr lang="en-US" sz="2200" baseline="-25000" dirty="0" smtClean="0"/>
              <a:t>L</a:t>
            </a:r>
            <a:r>
              <a:rPr lang="en-US" sz="2200" dirty="0" smtClean="0"/>
              <a:t> x Q</a:t>
            </a:r>
            <a:r>
              <a:rPr lang="en-US" sz="2200" baseline="-25000" dirty="0" smtClean="0"/>
              <a:t>M</a:t>
            </a:r>
            <a:r>
              <a:rPr lang="en-US" sz="2200" dirty="0" smtClean="0"/>
              <a:t>, </a:t>
            </a:r>
            <a:r>
              <a:rPr lang="el-GR" sz="2200" dirty="0" smtClean="0">
                <a:latin typeface="Times New Roman"/>
                <a:cs typeface="Times New Roman"/>
              </a:rPr>
              <a:t>Σ</a:t>
            </a:r>
            <a:r>
              <a:rPr lang="en-US" sz="2200" dirty="0" smtClean="0">
                <a:latin typeface="Times New Roman"/>
                <a:cs typeface="Times New Roman"/>
              </a:rPr>
              <a:t>, </a:t>
            </a:r>
            <a:r>
              <a:rPr lang="el-GR" sz="2200" dirty="0" smtClean="0">
                <a:latin typeface="Calibri"/>
                <a:cs typeface="Calibri"/>
              </a:rPr>
              <a:t>δ</a:t>
            </a:r>
            <a:r>
              <a:rPr lang="en-US" sz="2200" dirty="0" smtClean="0">
                <a:latin typeface="Calibri"/>
                <a:cs typeface="Calibri"/>
              </a:rPr>
              <a:t>, (q</a:t>
            </a:r>
            <a:r>
              <a:rPr lang="en-US" sz="2200" baseline="-25000" dirty="0" smtClean="0">
                <a:latin typeface="Calibri"/>
                <a:cs typeface="Calibri"/>
              </a:rPr>
              <a:t>L</a:t>
            </a:r>
            <a:r>
              <a:rPr lang="en-US" sz="2200" dirty="0" smtClean="0">
                <a:latin typeface="Calibri"/>
                <a:cs typeface="Calibri"/>
              </a:rPr>
              <a:t> , q</a:t>
            </a:r>
            <a:r>
              <a:rPr lang="en-US" sz="2200" baseline="-25000" dirty="0" smtClean="0">
                <a:latin typeface="Calibri"/>
                <a:cs typeface="Calibri"/>
              </a:rPr>
              <a:t>M</a:t>
            </a:r>
            <a:r>
              <a:rPr lang="en-US" sz="2200" dirty="0" smtClean="0">
                <a:latin typeface="Calibri"/>
                <a:cs typeface="Calibri"/>
              </a:rPr>
              <a:t> ) , F</a:t>
            </a:r>
            <a:r>
              <a:rPr lang="en-US" sz="2200" baseline="-25000" dirty="0" smtClean="0">
                <a:latin typeface="Calibri"/>
                <a:cs typeface="Calibri"/>
              </a:rPr>
              <a:t>L</a:t>
            </a:r>
            <a:r>
              <a:rPr lang="en-US" sz="2200" dirty="0" smtClean="0">
                <a:latin typeface="Calibri"/>
                <a:cs typeface="Calibri"/>
              </a:rPr>
              <a:t> </a:t>
            </a:r>
            <a:r>
              <a:rPr lang="en-US" sz="2200" dirty="0" err="1" smtClean="0">
                <a:latin typeface="Calibri"/>
                <a:cs typeface="Calibri"/>
              </a:rPr>
              <a:t>xF</a:t>
            </a:r>
            <a:r>
              <a:rPr lang="en-US" sz="2200" baseline="-25000" dirty="0" err="1" smtClean="0">
                <a:latin typeface="Calibri"/>
                <a:cs typeface="Calibri"/>
              </a:rPr>
              <a:t>M</a:t>
            </a:r>
            <a:r>
              <a:rPr lang="en-US" sz="2200" baseline="-25000" dirty="0" smtClean="0">
                <a:latin typeface="Calibri"/>
                <a:cs typeface="Calibri"/>
              </a:rPr>
              <a:t>  </a:t>
            </a:r>
            <a:r>
              <a:rPr lang="en-US" sz="2200" dirty="0" smtClean="0"/>
              <a:t>)</a:t>
            </a:r>
          </a:p>
          <a:p>
            <a:pPr>
              <a:buNone/>
            </a:pPr>
            <a:r>
              <a:rPr lang="en-US" sz="2200" dirty="0" smtClean="0"/>
              <a:t>      where </a:t>
            </a:r>
            <a:r>
              <a:rPr lang="el-GR" sz="2200" dirty="0" smtClean="0">
                <a:latin typeface="Calibri"/>
                <a:cs typeface="Calibri"/>
              </a:rPr>
              <a:t>δ</a:t>
            </a:r>
            <a:r>
              <a:rPr lang="en-US" sz="2200" dirty="0" smtClean="0">
                <a:latin typeface="Calibri"/>
                <a:cs typeface="Calibri"/>
              </a:rPr>
              <a:t> ((</a:t>
            </a:r>
            <a:r>
              <a:rPr lang="en-US" sz="2200" dirty="0" err="1" smtClean="0">
                <a:latin typeface="Calibri"/>
                <a:cs typeface="Calibri"/>
              </a:rPr>
              <a:t>p,q</a:t>
            </a:r>
            <a:r>
              <a:rPr lang="en-US" sz="2200" dirty="0" smtClean="0">
                <a:latin typeface="Calibri"/>
                <a:cs typeface="Calibri"/>
              </a:rPr>
              <a:t>),a)=(</a:t>
            </a:r>
            <a:r>
              <a:rPr lang="el-GR" sz="2200" dirty="0" smtClean="0">
                <a:latin typeface="Calibri"/>
                <a:cs typeface="Calibri"/>
              </a:rPr>
              <a:t>δ</a:t>
            </a:r>
            <a:r>
              <a:rPr lang="en-US" sz="2200" baseline="-25000" dirty="0" smtClean="0">
                <a:latin typeface="Calibri"/>
                <a:cs typeface="Calibri"/>
              </a:rPr>
              <a:t>L</a:t>
            </a:r>
            <a:r>
              <a:rPr lang="en-US" sz="2200" dirty="0" smtClean="0">
                <a:latin typeface="Calibri"/>
                <a:cs typeface="Calibri"/>
              </a:rPr>
              <a:t> (</a:t>
            </a:r>
            <a:r>
              <a:rPr lang="en-US" sz="2200" dirty="0" err="1" smtClean="0">
                <a:latin typeface="Calibri"/>
                <a:cs typeface="Calibri"/>
              </a:rPr>
              <a:t>p,a</a:t>
            </a:r>
            <a:r>
              <a:rPr lang="en-US" sz="2200" dirty="0" smtClean="0">
                <a:latin typeface="Calibri"/>
                <a:cs typeface="Calibri"/>
              </a:rPr>
              <a:t>),</a:t>
            </a:r>
            <a:r>
              <a:rPr lang="el-GR" sz="2200" dirty="0" smtClean="0">
                <a:latin typeface="Calibri"/>
                <a:cs typeface="Calibri"/>
              </a:rPr>
              <a:t> δ</a:t>
            </a:r>
            <a:r>
              <a:rPr lang="en-US" sz="2200" baseline="-25000" dirty="0" smtClean="0">
                <a:latin typeface="Calibri"/>
                <a:cs typeface="Calibri"/>
              </a:rPr>
              <a:t>M</a:t>
            </a:r>
            <a:r>
              <a:rPr lang="en-US" sz="2200" dirty="0" smtClean="0">
                <a:latin typeface="Calibri"/>
                <a:cs typeface="Calibri"/>
              </a:rPr>
              <a:t>(</a:t>
            </a:r>
            <a:r>
              <a:rPr lang="en-US" sz="2200" dirty="0" err="1" smtClean="0">
                <a:latin typeface="Calibri"/>
                <a:cs typeface="Calibri"/>
              </a:rPr>
              <a:t>q,a</a:t>
            </a:r>
            <a:r>
              <a:rPr lang="en-US" sz="2200" dirty="0" smtClean="0">
                <a:latin typeface="Calibri"/>
                <a:cs typeface="Calibri"/>
              </a:rPr>
              <a:t>)).</a:t>
            </a:r>
          </a:p>
          <a:p>
            <a:r>
              <a:rPr lang="en-US" sz="2200" dirty="0" smtClean="0">
                <a:latin typeface="Calibri"/>
                <a:cs typeface="Calibri"/>
              </a:rPr>
              <a:t>“</a:t>
            </a:r>
            <a:r>
              <a:rPr lang="en-US" sz="2200" dirty="0" smtClean="0">
                <a:latin typeface="+mj-lt"/>
                <a:cs typeface="Calibri"/>
              </a:rPr>
              <a:t>w” string is accepted by A if and only if both </a:t>
            </a:r>
            <a:r>
              <a:rPr lang="en-US" sz="2200" dirty="0" smtClean="0">
                <a:latin typeface="+mj-lt"/>
              </a:rPr>
              <a:t>A</a:t>
            </a:r>
            <a:r>
              <a:rPr lang="en-US" sz="2200" baseline="-25000" dirty="0" smtClean="0">
                <a:latin typeface="+mj-lt"/>
              </a:rPr>
              <a:t>L</a:t>
            </a:r>
            <a:r>
              <a:rPr lang="en-US" sz="2200" dirty="0" smtClean="0">
                <a:latin typeface="+mj-lt"/>
              </a:rPr>
              <a:t> and A</a:t>
            </a:r>
            <a:r>
              <a:rPr lang="en-US" sz="2200" baseline="-25000" dirty="0" smtClean="0">
                <a:latin typeface="+mj-lt"/>
              </a:rPr>
              <a:t>M</a:t>
            </a:r>
            <a:r>
              <a:rPr lang="en-US" sz="2200" dirty="0" smtClean="0">
                <a:latin typeface="+mj-lt"/>
              </a:rPr>
              <a:t> accept w.</a:t>
            </a:r>
          </a:p>
          <a:p>
            <a:pPr>
              <a:buNone/>
            </a:pPr>
            <a:r>
              <a:rPr lang="en-US" sz="2200" dirty="0" smtClean="0">
                <a:latin typeface="+mj-lt"/>
              </a:rPr>
              <a:t>       </a:t>
            </a:r>
            <a:r>
              <a:rPr lang="en-US" sz="2200" dirty="0" err="1" smtClean="0">
                <a:latin typeface="+mj-lt"/>
              </a:rPr>
              <a:t>i.e</a:t>
            </a:r>
            <a:r>
              <a:rPr lang="en-US" sz="2200" dirty="0" smtClean="0">
                <a:latin typeface="+mj-lt"/>
              </a:rPr>
              <a:t> </a:t>
            </a:r>
            <a:r>
              <a:rPr lang="el-GR" sz="2200" dirty="0" smtClean="0">
                <a:latin typeface="Calibri"/>
                <a:cs typeface="Calibri"/>
              </a:rPr>
              <a:t>δ</a:t>
            </a:r>
            <a:r>
              <a:rPr lang="en-US" sz="2200" baseline="-25000" dirty="0" smtClean="0">
                <a:latin typeface="Calibri"/>
                <a:cs typeface="Calibri"/>
              </a:rPr>
              <a:t>L</a:t>
            </a:r>
            <a:r>
              <a:rPr lang="en-US" sz="2200" dirty="0" smtClean="0">
                <a:latin typeface="Calibri"/>
                <a:cs typeface="Calibri"/>
              </a:rPr>
              <a:t>*(</a:t>
            </a:r>
            <a:r>
              <a:rPr lang="en-US" sz="2200" dirty="0" err="1" smtClean="0">
                <a:latin typeface="+mj-lt"/>
                <a:cs typeface="Calibri"/>
              </a:rPr>
              <a:t>q</a:t>
            </a:r>
            <a:r>
              <a:rPr lang="en-US" sz="2200" baseline="-25000" dirty="0" err="1" smtClean="0">
                <a:latin typeface="+mj-lt"/>
                <a:cs typeface="Calibri"/>
              </a:rPr>
              <a:t>L</a:t>
            </a:r>
            <a:r>
              <a:rPr lang="en-US" sz="2200" dirty="0" err="1" smtClean="0">
                <a:latin typeface="+mj-lt"/>
                <a:cs typeface="Calibri"/>
              </a:rPr>
              <a:t>,w</a:t>
            </a:r>
            <a:r>
              <a:rPr lang="en-US" sz="2200" dirty="0" smtClean="0">
                <a:latin typeface="+mj-lt"/>
                <a:cs typeface="Calibri"/>
              </a:rPr>
              <a:t>) </a:t>
            </a:r>
            <a:r>
              <a:rPr lang="el-GR" sz="2200" dirty="0" smtClean="0">
                <a:latin typeface="Times New Roman"/>
                <a:cs typeface="Times New Roman"/>
              </a:rPr>
              <a:t>ϵ</a:t>
            </a:r>
            <a:r>
              <a:rPr lang="en-US" sz="2200" dirty="0" smtClean="0">
                <a:latin typeface="Times New Roman"/>
                <a:cs typeface="Times New Roman"/>
              </a:rPr>
              <a:t> </a:t>
            </a:r>
            <a:r>
              <a:rPr lang="en-US" sz="2200" dirty="0" smtClean="0">
                <a:latin typeface="+mj-lt"/>
                <a:cs typeface="Calibri"/>
              </a:rPr>
              <a:t>F</a:t>
            </a:r>
            <a:r>
              <a:rPr lang="en-US" sz="2200" baseline="-25000" dirty="0" smtClean="0">
                <a:latin typeface="+mj-lt"/>
                <a:cs typeface="Calibri"/>
              </a:rPr>
              <a:t>L</a:t>
            </a:r>
            <a:r>
              <a:rPr lang="en-US" sz="2200" dirty="0" smtClean="0">
                <a:latin typeface="+mj-lt"/>
                <a:cs typeface="Calibri"/>
              </a:rPr>
              <a:t> </a:t>
            </a:r>
            <a:r>
              <a:rPr lang="en-US" sz="2200" dirty="0" smtClean="0">
                <a:latin typeface="Calibri"/>
                <a:cs typeface="Calibri"/>
              </a:rPr>
              <a:t>and </a:t>
            </a:r>
            <a:r>
              <a:rPr lang="el-GR" sz="2200" dirty="0" smtClean="0">
                <a:latin typeface="Calibri"/>
                <a:cs typeface="Calibri"/>
              </a:rPr>
              <a:t>δ</a:t>
            </a:r>
            <a:r>
              <a:rPr lang="en-US" sz="2200" baseline="-25000" dirty="0" smtClean="0">
                <a:latin typeface="Calibri"/>
                <a:cs typeface="Calibri"/>
              </a:rPr>
              <a:t>M</a:t>
            </a:r>
            <a:r>
              <a:rPr lang="en-US" sz="2200" dirty="0" smtClean="0">
                <a:latin typeface="+mj-lt"/>
                <a:cs typeface="Calibri"/>
              </a:rPr>
              <a:t>*(</a:t>
            </a:r>
            <a:r>
              <a:rPr lang="en-US" sz="2200" dirty="0" err="1" smtClean="0">
                <a:latin typeface="+mj-lt"/>
                <a:cs typeface="Calibri"/>
              </a:rPr>
              <a:t>q</a:t>
            </a:r>
            <a:r>
              <a:rPr lang="en-US" sz="2200" baseline="-25000" dirty="0" err="1" smtClean="0">
                <a:latin typeface="+mj-lt"/>
                <a:cs typeface="Calibri"/>
              </a:rPr>
              <a:t>M</a:t>
            </a:r>
            <a:r>
              <a:rPr lang="en-US" sz="2200" dirty="0" err="1" smtClean="0">
                <a:latin typeface="+mj-lt"/>
                <a:cs typeface="Calibri"/>
              </a:rPr>
              <a:t>,w</a:t>
            </a:r>
            <a:r>
              <a:rPr lang="en-US" sz="2200" dirty="0" smtClean="0">
                <a:latin typeface="+mj-lt"/>
                <a:cs typeface="Calibri"/>
              </a:rPr>
              <a:t>) </a:t>
            </a:r>
            <a:r>
              <a:rPr lang="el-GR" sz="2200" dirty="0" smtClean="0">
                <a:latin typeface="Times New Roman"/>
                <a:cs typeface="Times New Roman"/>
              </a:rPr>
              <a:t>ϵ </a:t>
            </a:r>
            <a:r>
              <a:rPr lang="en-US" sz="2200" dirty="0" smtClean="0">
                <a:latin typeface="+mj-lt"/>
                <a:cs typeface="Calibri"/>
              </a:rPr>
              <a:t>F</a:t>
            </a:r>
            <a:r>
              <a:rPr lang="en-US" sz="2200" baseline="-25000" dirty="0" smtClean="0">
                <a:latin typeface="+mj-lt"/>
                <a:cs typeface="Calibri"/>
              </a:rPr>
              <a:t>M</a:t>
            </a:r>
            <a:r>
              <a:rPr lang="en-US" sz="2200" dirty="0" smtClean="0">
                <a:latin typeface="+mj-lt"/>
                <a:cs typeface="Calibri"/>
              </a:rPr>
              <a:t> 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  <a:cs typeface="Calibri"/>
              </a:rPr>
              <a:t>Thus , A accepts the intersection of L and M.  </a:t>
            </a:r>
            <a:endParaRPr lang="en-US" sz="2200" dirty="0" smtClean="0">
              <a:latin typeface="+mj-lt"/>
            </a:endParaRPr>
          </a:p>
          <a:p>
            <a:endParaRPr lang="en-IN" sz="2200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 smtClean="0">
                <a:solidFill>
                  <a:srgbClr val="7030A0"/>
                </a:solidFill>
              </a:rPr>
              <a:t>Closure of regular languages under Boolean operations</a:t>
            </a:r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3200" dirty="0" smtClean="0"/>
              <a:t>Ex1.</a:t>
            </a:r>
          </a:p>
          <a:p>
            <a:pPr>
              <a:buFont typeface="Wingdings" pitchFamily="2" charset="2"/>
              <a:buChar char="§"/>
            </a:pPr>
            <a:r>
              <a:rPr lang="en-IN" sz="2600" dirty="0" smtClean="0"/>
              <a:t>L1={a,a</a:t>
            </a:r>
            <a:r>
              <a:rPr lang="en-IN" sz="2600" baseline="30000" dirty="0" smtClean="0"/>
              <a:t>2</a:t>
            </a:r>
            <a:r>
              <a:rPr lang="en-IN" sz="2600" dirty="0" smtClean="0"/>
              <a:t>,a</a:t>
            </a:r>
            <a:r>
              <a:rPr lang="en-IN" sz="2600" baseline="30000" dirty="0" smtClean="0"/>
              <a:t>3</a:t>
            </a:r>
            <a:r>
              <a:rPr lang="en-IN" sz="2600" dirty="0" smtClean="0"/>
              <a:t>,a</a:t>
            </a:r>
            <a:r>
              <a:rPr lang="en-IN" sz="2600" baseline="30000" dirty="0" smtClean="0"/>
              <a:t>4</a:t>
            </a:r>
            <a:r>
              <a:rPr lang="en-IN" sz="2600" dirty="0" smtClean="0"/>
              <a:t>,a</a:t>
            </a:r>
            <a:r>
              <a:rPr lang="en-IN" sz="2600" baseline="30000" dirty="0" smtClean="0"/>
              <a:t>5</a:t>
            </a:r>
            <a:r>
              <a:rPr lang="en-IN" sz="2600" dirty="0" smtClean="0"/>
              <a:t>,a</a:t>
            </a:r>
            <a:r>
              <a:rPr lang="en-IN" sz="2600" baseline="30000" dirty="0" smtClean="0"/>
              <a:t>6</a:t>
            </a:r>
            <a:r>
              <a:rPr lang="en-IN" sz="2600" dirty="0" smtClean="0"/>
              <a:t>,-----}</a:t>
            </a:r>
          </a:p>
          <a:p>
            <a:pPr>
              <a:buFont typeface="Wingdings" pitchFamily="2" charset="2"/>
              <a:buChar char="§"/>
            </a:pPr>
            <a:r>
              <a:rPr lang="en-IN" sz="2600" dirty="0" smtClean="0"/>
              <a:t>L2={a</a:t>
            </a:r>
            <a:r>
              <a:rPr lang="en-IN" sz="2600" baseline="30000" dirty="0" smtClean="0"/>
              <a:t>2</a:t>
            </a:r>
            <a:r>
              <a:rPr lang="en-IN" sz="2600" dirty="0" smtClean="0"/>
              <a:t>,a</a:t>
            </a:r>
            <a:r>
              <a:rPr lang="en-IN" sz="2600" baseline="30000" dirty="0" smtClean="0"/>
              <a:t>4</a:t>
            </a:r>
            <a:r>
              <a:rPr lang="en-IN" sz="2600" dirty="0" smtClean="0"/>
              <a:t>,a</a:t>
            </a:r>
            <a:r>
              <a:rPr lang="en-IN" sz="2600" baseline="30000" dirty="0" smtClean="0"/>
              <a:t>6</a:t>
            </a:r>
            <a:r>
              <a:rPr lang="en-IN" sz="2600" dirty="0" smtClean="0"/>
              <a:t>,-----}</a:t>
            </a:r>
          </a:p>
          <a:p>
            <a:pPr>
              <a:buFont typeface="Wingdings" pitchFamily="2" charset="2"/>
              <a:buChar char="§"/>
            </a:pPr>
            <a:r>
              <a:rPr lang="en-IN" sz="2600" dirty="0" smtClean="0"/>
              <a:t>L1∩L2 = {a</a:t>
            </a:r>
            <a:r>
              <a:rPr lang="en-IN" sz="2600" baseline="30000" dirty="0" smtClean="0"/>
              <a:t>2</a:t>
            </a:r>
            <a:r>
              <a:rPr lang="en-IN" sz="2600" dirty="0" smtClean="0"/>
              <a:t>,a</a:t>
            </a:r>
            <a:r>
              <a:rPr lang="en-IN" sz="2600" baseline="30000" dirty="0" smtClean="0"/>
              <a:t>4</a:t>
            </a:r>
            <a:r>
              <a:rPr lang="en-IN" sz="2600" dirty="0" smtClean="0"/>
              <a:t>,a</a:t>
            </a:r>
            <a:r>
              <a:rPr lang="en-IN" sz="2600" baseline="30000" dirty="0" smtClean="0"/>
              <a:t>6</a:t>
            </a:r>
            <a:r>
              <a:rPr lang="en-IN" sz="2600" dirty="0" smtClean="0"/>
              <a:t>,----}</a:t>
            </a:r>
          </a:p>
          <a:p>
            <a:pPr>
              <a:buFont typeface="Wingdings" pitchFamily="2" charset="2"/>
              <a:buChar char="§"/>
            </a:pPr>
            <a:r>
              <a:rPr lang="en-IN" sz="2600" dirty="0" smtClean="0"/>
              <a:t>RE=</a:t>
            </a:r>
            <a:r>
              <a:rPr lang="en-IN" sz="2600" dirty="0" err="1" smtClean="0"/>
              <a:t>aa</a:t>
            </a:r>
            <a:r>
              <a:rPr lang="en-IN" sz="2600" dirty="0" smtClean="0"/>
              <a:t>(</a:t>
            </a:r>
            <a:r>
              <a:rPr lang="en-IN" sz="2600" dirty="0" err="1" smtClean="0"/>
              <a:t>aa</a:t>
            </a:r>
            <a:r>
              <a:rPr lang="en-IN" sz="2600" dirty="0" smtClean="0"/>
              <a:t>)*</a:t>
            </a:r>
          </a:p>
          <a:p>
            <a:r>
              <a:rPr lang="en-IN" sz="3200" dirty="0" smtClean="0"/>
              <a:t>Ex2</a:t>
            </a:r>
          </a:p>
          <a:p>
            <a:pPr>
              <a:buFont typeface="Wingdings" pitchFamily="2" charset="2"/>
              <a:buChar char="§"/>
            </a:pPr>
            <a:r>
              <a:rPr lang="en-IN" sz="2600" dirty="0" smtClean="0"/>
              <a:t>L1={ab,a</a:t>
            </a:r>
            <a:r>
              <a:rPr lang="en-IN" sz="2600" baseline="30000" dirty="0" smtClean="0"/>
              <a:t>3</a:t>
            </a:r>
            <a:r>
              <a:rPr lang="en-IN" sz="2600" dirty="0" smtClean="0"/>
              <a:t>b</a:t>
            </a:r>
            <a:r>
              <a:rPr lang="en-IN" sz="2600" baseline="30000" dirty="0" smtClean="0"/>
              <a:t>3</a:t>
            </a:r>
            <a:r>
              <a:rPr lang="en-IN" sz="2600" dirty="0" smtClean="0"/>
              <a:t>,a</a:t>
            </a:r>
            <a:r>
              <a:rPr lang="en-IN" sz="2600" baseline="30000" dirty="0" smtClean="0"/>
              <a:t>5</a:t>
            </a:r>
            <a:r>
              <a:rPr lang="en-IN" sz="2600" dirty="0" smtClean="0"/>
              <a:t>b</a:t>
            </a:r>
            <a:r>
              <a:rPr lang="en-IN" sz="2600" baseline="30000" dirty="0" smtClean="0"/>
              <a:t>5</a:t>
            </a:r>
            <a:r>
              <a:rPr lang="en-IN" sz="2600" dirty="0" smtClean="0"/>
              <a:t>,a</a:t>
            </a:r>
            <a:r>
              <a:rPr lang="en-IN" sz="2600" baseline="30000" dirty="0" smtClean="0"/>
              <a:t>7</a:t>
            </a:r>
            <a:r>
              <a:rPr lang="en-IN" sz="2600" dirty="0" smtClean="0"/>
              <a:t>b</a:t>
            </a:r>
            <a:r>
              <a:rPr lang="en-IN" sz="2600" baseline="30000" dirty="0" smtClean="0"/>
              <a:t>7</a:t>
            </a:r>
            <a:r>
              <a:rPr lang="en-IN" sz="2600" dirty="0" smtClean="0"/>
              <a:t>-----}</a:t>
            </a:r>
          </a:p>
          <a:p>
            <a:pPr>
              <a:buFont typeface="Wingdings" pitchFamily="2" charset="2"/>
              <a:buChar char="§"/>
            </a:pPr>
            <a:r>
              <a:rPr lang="pt-BR" sz="2600" dirty="0" smtClean="0"/>
              <a:t>L2={a</a:t>
            </a:r>
            <a:r>
              <a:rPr lang="pt-BR" sz="2600" baseline="30000" dirty="0" smtClean="0"/>
              <a:t>2</a:t>
            </a:r>
            <a:r>
              <a:rPr lang="pt-BR" sz="2600" dirty="0" smtClean="0"/>
              <a:t> b</a:t>
            </a:r>
            <a:r>
              <a:rPr lang="pt-BR" sz="2600" baseline="30000" dirty="0" smtClean="0"/>
              <a:t>2</a:t>
            </a:r>
            <a:r>
              <a:rPr lang="pt-BR" sz="2600" dirty="0" smtClean="0"/>
              <a:t>, a</a:t>
            </a:r>
            <a:r>
              <a:rPr lang="pt-BR" sz="2600" baseline="30000" dirty="0" smtClean="0"/>
              <a:t>4</a:t>
            </a:r>
            <a:r>
              <a:rPr lang="pt-BR" sz="2600" dirty="0" smtClean="0"/>
              <a:t>b</a:t>
            </a:r>
            <a:r>
              <a:rPr lang="pt-BR" sz="2600" baseline="30000" dirty="0" smtClean="0"/>
              <a:t>4</a:t>
            </a:r>
            <a:r>
              <a:rPr lang="pt-BR" sz="2600" dirty="0" smtClean="0"/>
              <a:t>, a</a:t>
            </a:r>
            <a:r>
              <a:rPr lang="pt-BR" sz="2600" baseline="30000" dirty="0" smtClean="0"/>
              <a:t>6</a:t>
            </a:r>
            <a:r>
              <a:rPr lang="pt-BR" sz="2600" dirty="0" smtClean="0"/>
              <a:t>b</a:t>
            </a:r>
            <a:r>
              <a:rPr lang="pt-BR" sz="2600" baseline="30000" dirty="0" smtClean="0"/>
              <a:t>6</a:t>
            </a:r>
            <a:r>
              <a:rPr lang="pt-BR" sz="2600" dirty="0" smtClean="0"/>
              <a:t>,-----}</a:t>
            </a:r>
          </a:p>
          <a:p>
            <a:pPr>
              <a:buFont typeface="Wingdings" pitchFamily="2" charset="2"/>
              <a:buChar char="§"/>
            </a:pPr>
            <a:r>
              <a:rPr lang="en-IN" sz="2600" dirty="0" smtClean="0"/>
              <a:t>L1</a:t>
            </a:r>
            <a:r>
              <a:rPr lang="en-IN" sz="2600" dirty="0" smtClean="0">
                <a:latin typeface="Times New Roman"/>
                <a:cs typeface="Times New Roman"/>
              </a:rPr>
              <a:t>∩</a:t>
            </a:r>
            <a:r>
              <a:rPr lang="en-IN" sz="2600" dirty="0" smtClean="0"/>
              <a:t>L2 = </a:t>
            </a:r>
            <a:r>
              <a:rPr lang="el-GR" sz="2600" dirty="0" smtClean="0">
                <a:latin typeface="Times New Roman"/>
                <a:cs typeface="Times New Roman"/>
              </a:rPr>
              <a:t>ϕ</a:t>
            </a:r>
            <a:endParaRPr lang="en-IN" sz="2600" dirty="0" smtClean="0"/>
          </a:p>
          <a:p>
            <a:pPr>
              <a:buFont typeface="Wingdings" pitchFamily="2" charset="2"/>
              <a:buChar char="§"/>
            </a:pPr>
            <a:r>
              <a:rPr lang="en-IN" sz="2600" dirty="0" smtClean="0"/>
              <a:t>RE= </a:t>
            </a:r>
            <a:r>
              <a:rPr lang="el-GR" sz="2600" dirty="0" smtClean="0">
                <a:latin typeface="Times New Roman"/>
                <a:cs typeface="Times New Roman"/>
              </a:rPr>
              <a:t>ϕ</a:t>
            </a:r>
            <a:endParaRPr lang="en-IN" sz="2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IN" sz="2800" b="1" dirty="0" smtClean="0">
                <a:solidFill>
                  <a:srgbClr val="7030A0"/>
                </a:solidFill>
              </a:rPr>
              <a:t>Closure of regular languages under Boolean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924800" cy="5254752"/>
          </a:xfrm>
        </p:spPr>
        <p:txBody>
          <a:bodyPr/>
          <a:lstStyle/>
          <a:p>
            <a:r>
              <a:rPr lang="en-IN" dirty="0" smtClean="0"/>
              <a:t>Ex3.</a:t>
            </a:r>
          </a:p>
          <a:p>
            <a:r>
              <a:rPr lang="en-IN" sz="2200" dirty="0" smtClean="0"/>
              <a:t>Consider a DFA that accepts all those strings that have a 0.</a:t>
            </a:r>
          </a:p>
          <a:p>
            <a:endParaRPr lang="en-IN" dirty="0" smtClean="0"/>
          </a:p>
          <a:p>
            <a:pPr>
              <a:buNone/>
            </a:pPr>
            <a:endParaRPr lang="en-US" dirty="0" smtClean="0"/>
          </a:p>
          <a:p>
            <a:r>
              <a:rPr lang="en-IN" sz="2200" dirty="0" smtClean="0"/>
              <a:t>Consider a DFA that accepts all those strings that have a 1.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The product of above two automata is given below.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133600"/>
            <a:ext cx="27432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3276600"/>
            <a:ext cx="25146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4800600"/>
            <a:ext cx="44196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2858</Words>
  <Application>Microsoft Office PowerPoint</Application>
  <PresentationFormat>On-screen Show (4:3)</PresentationFormat>
  <Paragraphs>264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Equity</vt:lpstr>
      <vt:lpstr>Properties of regular language</vt:lpstr>
      <vt:lpstr>Closure properties of regular languages </vt:lpstr>
      <vt:lpstr>Closure of regular languages under Boolean operations</vt:lpstr>
      <vt:lpstr>Closure of regular languages under Boolean operations</vt:lpstr>
      <vt:lpstr>Closure of regular languages under Boolean operations</vt:lpstr>
      <vt:lpstr>Slide 6</vt:lpstr>
      <vt:lpstr>Slide 7</vt:lpstr>
      <vt:lpstr>Closure of regular languages under Boolean operations</vt:lpstr>
      <vt:lpstr>Closure of regular languages under Boolean operations</vt:lpstr>
      <vt:lpstr>Closure of regular languages under Boolean operations</vt:lpstr>
      <vt:lpstr>Slide 11</vt:lpstr>
      <vt:lpstr>Slide 12</vt:lpstr>
      <vt:lpstr>Slide 13</vt:lpstr>
      <vt:lpstr>Closure under Reversal</vt:lpstr>
      <vt:lpstr>Closure under Reversal</vt:lpstr>
      <vt:lpstr>Closure under Reversal</vt:lpstr>
      <vt:lpstr>Closure under Reversal</vt:lpstr>
      <vt:lpstr>Closure under Reversal</vt:lpstr>
      <vt:lpstr>Closure under Homomorphism</vt:lpstr>
      <vt:lpstr>Closure under Homomorphism</vt:lpstr>
      <vt:lpstr>Closure under Homomorphism</vt:lpstr>
      <vt:lpstr>Closure under Homomorphism</vt:lpstr>
      <vt:lpstr>Closure under Homomorphism</vt:lpstr>
      <vt:lpstr>Decision properties of regular languages</vt:lpstr>
      <vt:lpstr>Converting Among Representations</vt:lpstr>
      <vt:lpstr>Converting Among Representations</vt:lpstr>
      <vt:lpstr>Testing Emptiness of Regular Languages</vt:lpstr>
      <vt:lpstr>  Testing Membership in a Regular Language </vt:lpstr>
      <vt:lpstr>Applications of Context – Free Grammars</vt:lpstr>
      <vt:lpstr>Applications of Context – Free Grammars</vt:lpstr>
      <vt:lpstr>Applications of Context – Free Grammars</vt:lpstr>
      <vt:lpstr>Slide 32</vt:lpstr>
      <vt:lpstr>Slide 33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Properties of regular language</dc:title>
  <dc:creator>roopa</dc:creator>
  <cp:lastModifiedBy>ise 2</cp:lastModifiedBy>
  <cp:revision>2</cp:revision>
  <dcterms:created xsi:type="dcterms:W3CDTF">2006-08-16T00:00:00Z</dcterms:created>
  <dcterms:modified xsi:type="dcterms:W3CDTF">2017-10-23T09:41:19Z</dcterms:modified>
</cp:coreProperties>
</file>