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327" r:id="rId2"/>
    <p:sldId id="373"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74" r:id="rId19"/>
    <p:sldId id="375" r:id="rId20"/>
    <p:sldId id="344" r:id="rId21"/>
    <p:sldId id="345" r:id="rId22"/>
    <p:sldId id="376" r:id="rId23"/>
    <p:sldId id="346" r:id="rId24"/>
    <p:sldId id="347" r:id="rId25"/>
    <p:sldId id="348" r:id="rId26"/>
    <p:sldId id="349" r:id="rId27"/>
    <p:sldId id="350" r:id="rId28"/>
    <p:sldId id="351" r:id="rId29"/>
    <p:sldId id="377" r:id="rId30"/>
    <p:sldId id="352" r:id="rId31"/>
    <p:sldId id="353" r:id="rId32"/>
    <p:sldId id="354" r:id="rId33"/>
    <p:sldId id="355" r:id="rId34"/>
    <p:sldId id="356" r:id="rId35"/>
    <p:sldId id="358" r:id="rId36"/>
    <p:sldId id="359" r:id="rId37"/>
    <p:sldId id="378" r:id="rId38"/>
    <p:sldId id="360" r:id="rId39"/>
    <p:sldId id="361" r:id="rId40"/>
    <p:sldId id="363" r:id="rId41"/>
    <p:sldId id="364" r:id="rId42"/>
    <p:sldId id="365" r:id="rId43"/>
    <p:sldId id="367" r:id="rId44"/>
    <p:sldId id="368" r:id="rId45"/>
    <p:sldId id="369" r:id="rId46"/>
    <p:sldId id="370" r:id="rId47"/>
    <p:sldId id="371" r:id="rId48"/>
    <p:sldId id="372" r:id="rId49"/>
    <p:sldId id="318" r:id="rId50"/>
    <p:sldId id="379" r:id="rId51"/>
    <p:sldId id="319" r:id="rId52"/>
    <p:sldId id="320" r:id="rId53"/>
    <p:sldId id="321" r:id="rId54"/>
    <p:sldId id="322" r:id="rId55"/>
    <p:sldId id="323" r:id="rId56"/>
    <p:sldId id="324" r:id="rId57"/>
    <p:sldId id="380" r:id="rId58"/>
    <p:sldId id="325" r:id="rId59"/>
    <p:sldId id="326" r:id="rId60"/>
    <p:sldId id="381" r:id="rId61"/>
    <p:sldId id="296" r:id="rId62"/>
    <p:sldId id="297" r:id="rId63"/>
    <p:sldId id="298" r:id="rId64"/>
    <p:sldId id="299" r:id="rId65"/>
    <p:sldId id="300" r:id="rId66"/>
    <p:sldId id="301" r:id="rId67"/>
    <p:sldId id="302"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258" r:id="rId82"/>
    <p:sldId id="289" r:id="rId83"/>
    <p:sldId id="290" r:id="rId84"/>
    <p:sldId id="291" r:id="rId85"/>
    <p:sldId id="292" r:id="rId86"/>
    <p:sldId id="293" r:id="rId87"/>
    <p:sldId id="294" r:id="rId88"/>
    <p:sldId id="295" r:id="rId89"/>
    <p:sldId id="382" r:id="rId90"/>
    <p:sldId id="383"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74" d="100"/>
          <a:sy n="74" d="100"/>
        </p:scale>
        <p:origin x="-12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47016-B4A5-4074-B32C-1BF5EC5489BE}" type="datetimeFigureOut">
              <a:rPr lang="en-US" smtClean="0"/>
              <a:pPr/>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704099-0F09-4976-9367-EB90FBEA737A}" type="slidenum">
              <a:rPr lang="en-US" smtClean="0"/>
              <a:pPr/>
              <a:t>‹#›</a:t>
            </a:fld>
            <a:endParaRPr lang="en-US"/>
          </a:p>
        </p:txBody>
      </p:sp>
    </p:spTree>
    <p:extLst>
      <p:ext uri="{BB962C8B-B14F-4D97-AF65-F5344CB8AC3E}">
        <p14:creationId xmlns:p14="http://schemas.microsoft.com/office/powerpoint/2010/main" val="29497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rammar.about.com/od/mo/g/Message.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n.wikipedia.org/wiki/Unistd.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linux.die.net/include/sys/stat.h" TargetMode="External"/><Relationship Id="rId2" Type="http://schemas.openxmlformats.org/officeDocument/2006/relationships/hyperlink" Target="https://linux.die.net/include/sys/types.h"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linux.die.net/include/sys/ipc.h" TargetMode="External"/><Relationship Id="rId2" Type="http://schemas.openxmlformats.org/officeDocument/2006/relationships/hyperlink" Target="https://linux.die.net/include/sys/types.h" TargetMode="External"/><Relationship Id="rId1" Type="http://schemas.openxmlformats.org/officeDocument/2006/relationships/slideLayout" Target="../slideLayouts/slideLayout2.xml"/><Relationship Id="rId4" Type="http://schemas.openxmlformats.org/officeDocument/2006/relationships/hyperlink" Target="https://linux.die.net/include/sys/msg.h"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linux.die.net/include/sys/ipc.h" TargetMode="External"/><Relationship Id="rId2" Type="http://schemas.openxmlformats.org/officeDocument/2006/relationships/hyperlink" Target="https://linux.die.net/include/sys/types.h" TargetMode="External"/><Relationship Id="rId1" Type="http://schemas.openxmlformats.org/officeDocument/2006/relationships/slideLayout" Target="../slideLayouts/slideLayout2.xml"/><Relationship Id="rId4" Type="http://schemas.openxmlformats.org/officeDocument/2006/relationships/hyperlink" Target="https://linux.die.net/include/sys/msg.h"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mkssoftware.com/docs/man3/msgget.3.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linux.die.net/include/sys/ipc.h" TargetMode="External"/><Relationship Id="rId2" Type="http://schemas.openxmlformats.org/officeDocument/2006/relationships/hyperlink" Target="https://linux.die.net/include/sys/types.h" TargetMode="External"/><Relationship Id="rId1" Type="http://schemas.openxmlformats.org/officeDocument/2006/relationships/slideLayout" Target="../slideLayouts/slideLayout2.xml"/><Relationship Id="rId4" Type="http://schemas.openxmlformats.org/officeDocument/2006/relationships/hyperlink" Target="https://linux.die.net/include/sys/msg.h"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mkssoftware.com/docs/man3/msgget.3.asp"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linux.die.net/include/sys/ipc.h" TargetMode="External"/><Relationship Id="rId2" Type="http://schemas.openxmlformats.org/officeDocument/2006/relationships/hyperlink" Target="https://linux.die.net/include/sys/types.h" TargetMode="External"/><Relationship Id="rId1" Type="http://schemas.openxmlformats.org/officeDocument/2006/relationships/slideLayout" Target="../slideLayouts/slideLayout2.xml"/><Relationship Id="rId4" Type="http://schemas.openxmlformats.org/officeDocument/2006/relationships/hyperlink" Target="https://linux.die.net/include/sys/sem.h"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linux.die.net/include/sys/shm.h" TargetMode="External"/><Relationship Id="rId2" Type="http://schemas.openxmlformats.org/officeDocument/2006/relationships/hyperlink" Target="https://linux.die.net/include/sys/ipc.h"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pubs.opengroup.org/onlinepubs/7908799/xsh/sysshm.h.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pubs.opengroup.org/onlinepubs/7908799/xsh/sysshm.h.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85750" y="1857375"/>
            <a:ext cx="8572500" cy="1470025"/>
          </a:xfrm>
        </p:spPr>
        <p:txBody>
          <a:bodyPr/>
          <a:lstStyle/>
          <a:p>
            <a:pPr eaLnBrk="1" hangingPunct="1"/>
            <a:r>
              <a:rPr lang="en-US" b="1" smtClean="0"/>
              <a:t>INTER PROCESS COMMUNICATION</a:t>
            </a:r>
            <a:endParaRPr lang="en-IN" b="1" smtClean="0"/>
          </a:p>
        </p:txBody>
      </p:sp>
      <p:sp>
        <p:nvSpPr>
          <p:cNvPr id="4099" name="Subtitle 3"/>
          <p:cNvSpPr>
            <a:spLocks noGrp="1"/>
          </p:cNvSpPr>
          <p:nvPr>
            <p:ph type="subTitle" idx="1"/>
          </p:nvPr>
        </p:nvSpPr>
        <p:spPr>
          <a:xfrm>
            <a:off x="1143000" y="3214688"/>
            <a:ext cx="6400800" cy="1214437"/>
          </a:xfrm>
        </p:spPr>
        <p:txBody>
          <a:bodyPr/>
          <a:lstStyle/>
          <a:p>
            <a:r>
              <a:rPr lang="en-US" smtClean="0">
                <a:solidFill>
                  <a:srgbClr val="FF0000"/>
                </a:solidFill>
              </a:rPr>
              <a:t>PUTTASWAMY B.S</a:t>
            </a:r>
          </a:p>
          <a:p>
            <a:r>
              <a:rPr lang="en-US" smtClean="0">
                <a:solidFill>
                  <a:srgbClr val="FF0000"/>
                </a:solidFill>
              </a:rPr>
              <a:t>Assistant Professor</a:t>
            </a: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l" eaLnBrk="1" fontAlgn="auto" hangingPunct="1">
              <a:spcAft>
                <a:spcPts val="0"/>
              </a:spcAft>
              <a:defRPr/>
            </a:pPr>
            <a:r>
              <a:rPr lang="en-US" dirty="0" smtClean="0">
                <a:solidFill>
                  <a:schemeClr val="accent2">
                    <a:lumMod val="75000"/>
                  </a:schemeClr>
                </a:solidFill>
                <a:effectLst>
                  <a:outerShdw blurRad="38100" dist="38100" dir="2700000" algn="tl">
                    <a:srgbClr val="000000">
                      <a:alpha val="43137"/>
                    </a:srgbClr>
                  </a:outerShdw>
                </a:effectLst>
              </a:rPr>
              <a:t>     Inter Process Communication</a:t>
            </a:r>
            <a:endParaRPr lang="en-IN" dirty="0">
              <a:solidFill>
                <a:schemeClr val="accent2">
                  <a:lumMod val="75000"/>
                </a:schemeClr>
              </a:solidFill>
              <a:effectLst>
                <a:outerShdw blurRad="38100" dist="38100" dir="2700000" algn="tl">
                  <a:srgbClr val="000000">
                    <a:alpha val="43137"/>
                  </a:srgbClr>
                </a:outerShdw>
              </a:effectLst>
            </a:endParaRPr>
          </a:p>
        </p:txBody>
      </p:sp>
      <p:graphicFrame>
        <p:nvGraphicFramePr>
          <p:cNvPr id="1026" name="Object 2"/>
          <p:cNvGraphicFramePr>
            <a:graphicFrameLocks noChangeAspect="1"/>
          </p:cNvGraphicFramePr>
          <p:nvPr/>
        </p:nvGraphicFramePr>
        <p:xfrm>
          <a:off x="1214438" y="1643063"/>
          <a:ext cx="6072187" cy="3482975"/>
        </p:xfrm>
        <a:graphic>
          <a:graphicData uri="http://schemas.openxmlformats.org/presentationml/2006/ole">
            <mc:AlternateContent xmlns:mc="http://schemas.openxmlformats.org/markup-compatibility/2006">
              <mc:Choice xmlns:v="urn:schemas-microsoft-com:vml" Requires="v">
                <p:oleObj spid="_x0000_s4105" name="SmartDraw" r:id="rId3" imgW="3447000" imgH="1618200" progId="">
                  <p:embed/>
                </p:oleObj>
              </mc:Choice>
              <mc:Fallback>
                <p:oleObj name="SmartDraw" r:id="rId3" imgW="3447000" imgH="1618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643063"/>
                        <a:ext cx="6072187"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2743200" y="0"/>
            <a:ext cx="3886200" cy="769938"/>
          </a:xfrm>
          <a:prstGeom prst="rect">
            <a:avLst/>
          </a:prstGeom>
          <a:noFill/>
          <a:ln w="9525">
            <a:noFill/>
            <a:miter lim="800000"/>
            <a:headEnd/>
            <a:tailEnd/>
          </a:ln>
        </p:spPr>
        <p:txBody>
          <a:bodyPr>
            <a:spAutoFit/>
          </a:bodyPr>
          <a:lstStyle/>
          <a:p>
            <a:r>
              <a:rPr lang="en-US" sz="4400" b="1">
                <a:solidFill>
                  <a:srgbClr val="FF0000"/>
                </a:solidFill>
              </a:rPr>
              <a:t>Introduction</a:t>
            </a:r>
            <a:r>
              <a:rPr lang="en-US"/>
              <a:t> </a:t>
            </a:r>
          </a:p>
        </p:txBody>
      </p:sp>
      <p:sp>
        <p:nvSpPr>
          <p:cNvPr id="13315" name="TextBox 2"/>
          <p:cNvSpPr txBox="1">
            <a:spLocks noChangeArrowheads="1"/>
          </p:cNvSpPr>
          <p:nvPr/>
        </p:nvSpPr>
        <p:spPr bwMode="auto">
          <a:xfrm>
            <a:off x="304800" y="1714500"/>
            <a:ext cx="8534400" cy="5724525"/>
          </a:xfrm>
          <a:prstGeom prst="rect">
            <a:avLst/>
          </a:prstGeom>
          <a:noFill/>
          <a:ln w="9525">
            <a:noFill/>
            <a:miter lim="800000"/>
            <a:headEnd/>
            <a:tailEnd/>
          </a:ln>
        </p:spPr>
        <p:txBody>
          <a:bodyPr>
            <a:spAutoFit/>
          </a:bodyPr>
          <a:lstStyle/>
          <a:p>
            <a:r>
              <a:rPr lang="en-US" sz="2400"/>
              <a:t>For two processes to communicate with each other, they must both agree to it, and the operating system must provide some facilities for the </a:t>
            </a:r>
            <a:r>
              <a:rPr lang="en-US" sz="2400" b="1">
                <a:solidFill>
                  <a:srgbClr val="FF0000"/>
                </a:solidFill>
              </a:rPr>
              <a:t>interprocess communication (IPC)</a:t>
            </a:r>
          </a:p>
          <a:p>
            <a:endParaRPr lang="en-US" sz="2400" b="1">
              <a:solidFill>
                <a:srgbClr val="FF0000"/>
              </a:solidFill>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33" name="Rectangle 32"/>
          <p:cNvSpPr/>
          <p:nvPr/>
        </p:nvSpPr>
        <p:spPr>
          <a:xfrm>
            <a:off x="1857375" y="3143250"/>
            <a:ext cx="1600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process</a:t>
            </a:r>
          </a:p>
        </p:txBody>
      </p:sp>
      <p:sp>
        <p:nvSpPr>
          <p:cNvPr id="34" name="Rectangle 33"/>
          <p:cNvSpPr/>
          <p:nvPr/>
        </p:nvSpPr>
        <p:spPr>
          <a:xfrm>
            <a:off x="5143500" y="3143250"/>
            <a:ext cx="1600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process</a:t>
            </a:r>
          </a:p>
        </p:txBody>
      </p:sp>
      <p:sp>
        <p:nvSpPr>
          <p:cNvPr id="35" name="Rectangle 34"/>
          <p:cNvSpPr/>
          <p:nvPr/>
        </p:nvSpPr>
        <p:spPr>
          <a:xfrm>
            <a:off x="3357563" y="4286250"/>
            <a:ext cx="2133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Kernel</a:t>
            </a:r>
          </a:p>
        </p:txBody>
      </p:sp>
      <p:cxnSp>
        <p:nvCxnSpPr>
          <p:cNvPr id="37" name="Shape 36"/>
          <p:cNvCxnSpPr>
            <a:endCxn id="34" idx="2"/>
          </p:cNvCxnSpPr>
          <p:nvPr/>
        </p:nvCxnSpPr>
        <p:spPr>
          <a:xfrm>
            <a:off x="2552700" y="3676650"/>
            <a:ext cx="3390900" cy="1588"/>
          </a:xfrm>
          <a:prstGeom prst="curvedConnector4">
            <a:avLst>
              <a:gd name="adj1" fmla="val 23390"/>
              <a:gd name="adj2" fmla="val 5626261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320" name="TextBox 41"/>
          <p:cNvSpPr txBox="1">
            <a:spLocks noChangeArrowheads="1"/>
          </p:cNvSpPr>
          <p:nvPr/>
        </p:nvSpPr>
        <p:spPr bwMode="auto">
          <a:xfrm>
            <a:off x="214313" y="5357813"/>
            <a:ext cx="8501062" cy="954087"/>
          </a:xfrm>
          <a:prstGeom prst="rect">
            <a:avLst/>
          </a:prstGeom>
          <a:noFill/>
          <a:ln w="9525">
            <a:noFill/>
            <a:miter lim="800000"/>
            <a:headEnd/>
            <a:tailEnd/>
          </a:ln>
        </p:spPr>
        <p:txBody>
          <a:bodyPr>
            <a:spAutoFit/>
          </a:bodyPr>
          <a:lstStyle/>
          <a:p>
            <a:r>
              <a:rPr lang="en-US" sz="2800" b="1">
                <a:solidFill>
                  <a:srgbClr val="00B0F0"/>
                </a:solidFill>
              </a:rPr>
              <a:t>IPC between two processes </a:t>
            </a:r>
          </a:p>
          <a:p>
            <a:r>
              <a:rPr lang="en-US" sz="2800" b="1">
                <a:solidFill>
                  <a:srgbClr val="00B0F0"/>
                </a:solidFill>
              </a:rPr>
              <a:t>on a single system</a:t>
            </a:r>
          </a:p>
        </p:txBody>
      </p:sp>
      <p:sp>
        <p:nvSpPr>
          <p:cNvPr id="9" name="Slide Number Placeholder 8"/>
          <p:cNvSpPr>
            <a:spLocks noGrp="1"/>
          </p:cNvSpPr>
          <p:nvPr>
            <p:ph type="sldNum" sz="quarter" idx="12"/>
          </p:nvPr>
        </p:nvSpPr>
        <p:spPr/>
        <p:txBody>
          <a:bodyPr/>
          <a:lstStyle/>
          <a:p>
            <a:pPr>
              <a:defRPr/>
            </a:pPr>
            <a:fld id="{37A4E924-3EC7-46C8-A7EA-49B26C603D29}"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625" y="2381250"/>
            <a:ext cx="154305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process</a:t>
            </a:r>
          </a:p>
        </p:txBody>
      </p:sp>
      <p:sp>
        <p:nvSpPr>
          <p:cNvPr id="4" name="Rectangle 3"/>
          <p:cNvSpPr/>
          <p:nvPr/>
        </p:nvSpPr>
        <p:spPr>
          <a:xfrm>
            <a:off x="1876425" y="3371850"/>
            <a:ext cx="1600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Kernel</a:t>
            </a:r>
          </a:p>
        </p:txBody>
      </p:sp>
      <p:sp>
        <p:nvSpPr>
          <p:cNvPr id="9" name="Round Same Side Corner Rectangle 8"/>
          <p:cNvSpPr/>
          <p:nvPr/>
        </p:nvSpPr>
        <p:spPr>
          <a:xfrm>
            <a:off x="1571625" y="2000250"/>
            <a:ext cx="2209800" cy="228600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534025" y="2305050"/>
            <a:ext cx="154305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process</a:t>
            </a:r>
          </a:p>
        </p:txBody>
      </p:sp>
      <p:sp>
        <p:nvSpPr>
          <p:cNvPr id="11" name="Rectangle 10"/>
          <p:cNvSpPr/>
          <p:nvPr/>
        </p:nvSpPr>
        <p:spPr>
          <a:xfrm>
            <a:off x="5534025" y="3295650"/>
            <a:ext cx="16002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Kernel</a:t>
            </a:r>
          </a:p>
        </p:txBody>
      </p:sp>
      <p:sp>
        <p:nvSpPr>
          <p:cNvPr id="12" name="Round Same Side Corner Rectangle 11"/>
          <p:cNvSpPr/>
          <p:nvPr/>
        </p:nvSpPr>
        <p:spPr>
          <a:xfrm>
            <a:off x="5229225" y="2000250"/>
            <a:ext cx="2209800" cy="228600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hape 13"/>
          <p:cNvCxnSpPr>
            <a:stCxn id="2" idx="2"/>
          </p:cNvCxnSpPr>
          <p:nvPr/>
        </p:nvCxnSpPr>
        <p:spPr>
          <a:xfrm rot="5400000" flipH="1" flipV="1">
            <a:off x="4586288" y="1052512"/>
            <a:ext cx="76200" cy="3800475"/>
          </a:xfrm>
          <a:prstGeom prst="curvedConnector4">
            <a:avLst>
              <a:gd name="adj1" fmla="val -857748"/>
              <a:gd name="adj2" fmla="val 9539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345" name="TextBox 18"/>
          <p:cNvSpPr txBox="1">
            <a:spLocks noChangeArrowheads="1"/>
          </p:cNvSpPr>
          <p:nvPr/>
        </p:nvSpPr>
        <p:spPr bwMode="auto">
          <a:xfrm>
            <a:off x="714375" y="4572000"/>
            <a:ext cx="7715250" cy="461963"/>
          </a:xfrm>
          <a:prstGeom prst="rect">
            <a:avLst/>
          </a:prstGeom>
          <a:noFill/>
          <a:ln w="9525">
            <a:noFill/>
            <a:miter lim="800000"/>
            <a:headEnd/>
            <a:tailEnd/>
          </a:ln>
        </p:spPr>
        <p:txBody>
          <a:bodyPr>
            <a:spAutoFit/>
          </a:bodyPr>
          <a:lstStyle/>
          <a:p>
            <a:r>
              <a:rPr lang="en-US" sz="2400" b="1">
                <a:solidFill>
                  <a:srgbClr val="00B0F0"/>
                </a:solidFill>
              </a:rPr>
              <a:t>IPC between two processes on different systems</a:t>
            </a:r>
          </a:p>
        </p:txBody>
      </p:sp>
      <p:sp>
        <p:nvSpPr>
          <p:cNvPr id="13" name="Slide Number Placeholder 12"/>
          <p:cNvSpPr>
            <a:spLocks noGrp="1"/>
          </p:cNvSpPr>
          <p:nvPr>
            <p:ph type="sldNum" sz="quarter" idx="12"/>
          </p:nvPr>
        </p:nvSpPr>
        <p:spPr/>
        <p:txBody>
          <a:bodyPr/>
          <a:lstStyle/>
          <a:p>
            <a:pPr>
              <a:defRPr/>
            </a:pPr>
            <a:fld id="{A17DB838-5190-4D20-97CC-E707DFB1DFE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accent2">
                    <a:lumMod val="75000"/>
                  </a:schemeClr>
                </a:solidFill>
                <a:effectLst>
                  <a:outerShdw blurRad="38100" dist="38100" dir="2700000" algn="tl">
                    <a:srgbClr val="000000">
                      <a:alpha val="43137"/>
                    </a:srgbClr>
                  </a:outerShdw>
                </a:effectLst>
              </a:rPr>
              <a:t>UNICAST AND MULTICAST IPC</a:t>
            </a:r>
            <a:endParaRPr lang="en-IN" dirty="0">
              <a:solidFill>
                <a:schemeClr val="accent2">
                  <a:lumMod val="75000"/>
                </a:schemeClr>
              </a:solidFill>
              <a:effectLst>
                <a:outerShdw blurRad="38100" dist="38100" dir="2700000" algn="tl">
                  <a:srgbClr val="000000">
                    <a:alpha val="43137"/>
                  </a:srgbClr>
                </a:outerShdw>
              </a:effectLst>
            </a:endParaRPr>
          </a:p>
        </p:txBody>
      </p:sp>
      <p:sp>
        <p:nvSpPr>
          <p:cNvPr id="15363" name="Rectangle 2"/>
          <p:cNvSpPr>
            <a:spLocks noChangeArrowheads="1"/>
          </p:cNvSpPr>
          <p:nvPr/>
        </p:nvSpPr>
        <p:spPr bwMode="auto">
          <a:xfrm>
            <a:off x="1143000" y="2143125"/>
            <a:ext cx="7143750" cy="1200150"/>
          </a:xfrm>
          <a:prstGeom prst="rect">
            <a:avLst/>
          </a:prstGeom>
          <a:noFill/>
          <a:ln w="9525">
            <a:noFill/>
            <a:miter lim="800000"/>
            <a:headEnd/>
            <a:tailEnd/>
          </a:ln>
        </p:spPr>
        <p:txBody>
          <a:bodyPr>
            <a:spAutoFit/>
          </a:bodyPr>
          <a:lstStyle/>
          <a:p>
            <a:r>
              <a:rPr lang="en-US" sz="2400">
                <a:latin typeface="Calibri" pitchFamily="34" charset="0"/>
                <a:cs typeface="Times New Roman" pitchFamily="18" charset="0"/>
              </a:rPr>
              <a:t>When communication is from </a:t>
            </a:r>
            <a:r>
              <a:rPr lang="en-US" sz="2400">
                <a:solidFill>
                  <a:srgbClr val="0000CC"/>
                </a:solidFill>
                <a:latin typeface="Calibri" pitchFamily="34" charset="0"/>
                <a:cs typeface="Times New Roman" pitchFamily="18" charset="0"/>
              </a:rPr>
              <a:t>one process</a:t>
            </a:r>
            <a:r>
              <a:rPr lang="en-US" sz="2400">
                <a:latin typeface="Calibri" pitchFamily="34" charset="0"/>
                <a:cs typeface="Times New Roman" pitchFamily="18" charset="0"/>
              </a:rPr>
              <a:t> to a </a:t>
            </a:r>
            <a:r>
              <a:rPr lang="en-US" sz="2400">
                <a:solidFill>
                  <a:srgbClr val="0000CC"/>
                </a:solidFill>
                <a:latin typeface="Calibri" pitchFamily="34" charset="0"/>
                <a:cs typeface="Times New Roman" pitchFamily="18" charset="0"/>
              </a:rPr>
              <a:t>single</a:t>
            </a:r>
            <a:r>
              <a:rPr lang="en-US" sz="2400">
                <a:latin typeface="Calibri" pitchFamily="34" charset="0"/>
                <a:cs typeface="Times New Roman" pitchFamily="18" charset="0"/>
              </a:rPr>
              <a:t> other </a:t>
            </a:r>
            <a:r>
              <a:rPr lang="en-US" sz="2400">
                <a:solidFill>
                  <a:srgbClr val="0000CC"/>
                </a:solidFill>
                <a:latin typeface="Calibri" pitchFamily="34" charset="0"/>
                <a:cs typeface="Times New Roman" pitchFamily="18" charset="0"/>
              </a:rPr>
              <a:t>process</a:t>
            </a:r>
            <a:r>
              <a:rPr lang="en-US" sz="2400">
                <a:latin typeface="Calibri" pitchFamily="34" charset="0"/>
                <a:cs typeface="Times New Roman" pitchFamily="18" charset="0"/>
              </a:rPr>
              <a:t>, the IPC is said to be a </a:t>
            </a:r>
            <a:r>
              <a:rPr lang="en-US" sz="2400" b="1" i="1">
                <a:solidFill>
                  <a:srgbClr val="FF3300"/>
                </a:solidFill>
                <a:latin typeface="Calibri" pitchFamily="34" charset="0"/>
                <a:cs typeface="Times New Roman" pitchFamily="18" charset="0"/>
              </a:rPr>
              <a:t>unicast.</a:t>
            </a:r>
          </a:p>
          <a:p>
            <a:r>
              <a:rPr lang="en-US" sz="2400">
                <a:latin typeface="Calibri" pitchFamily="34" charset="0"/>
                <a:cs typeface="Times New Roman" pitchFamily="18" charset="0"/>
              </a:rPr>
              <a:t> e.g.</a:t>
            </a:r>
            <a:r>
              <a:rPr lang="en-US" sz="2400" b="1" i="1">
                <a:solidFill>
                  <a:srgbClr val="FF3300"/>
                </a:solidFill>
                <a:latin typeface="Calibri" pitchFamily="34" charset="0"/>
                <a:cs typeface="Times New Roman" pitchFamily="18" charset="0"/>
              </a:rPr>
              <a:t> </a:t>
            </a:r>
            <a:r>
              <a:rPr lang="en-US" sz="2400" b="1">
                <a:solidFill>
                  <a:srgbClr val="006666"/>
                </a:solidFill>
                <a:latin typeface="Calibri" pitchFamily="34" charset="0"/>
                <a:cs typeface="Times New Roman" pitchFamily="18" charset="0"/>
              </a:rPr>
              <a:t>Socket communication.</a:t>
            </a:r>
            <a:endParaRPr lang="en-IN" sz="2400">
              <a:latin typeface="Calibri" pitchFamily="34" charset="0"/>
            </a:endParaRPr>
          </a:p>
        </p:txBody>
      </p:sp>
      <p:sp>
        <p:nvSpPr>
          <p:cNvPr id="15364" name="Rectangle 3"/>
          <p:cNvSpPr>
            <a:spLocks noChangeArrowheads="1"/>
          </p:cNvSpPr>
          <p:nvPr/>
        </p:nvSpPr>
        <p:spPr bwMode="auto">
          <a:xfrm>
            <a:off x="1143000" y="3857625"/>
            <a:ext cx="6929438" cy="1200150"/>
          </a:xfrm>
          <a:prstGeom prst="rect">
            <a:avLst/>
          </a:prstGeom>
          <a:noFill/>
          <a:ln w="9525">
            <a:noFill/>
            <a:miter lim="800000"/>
            <a:headEnd/>
            <a:tailEnd/>
          </a:ln>
        </p:spPr>
        <p:txBody>
          <a:bodyPr>
            <a:spAutoFit/>
          </a:bodyPr>
          <a:lstStyle/>
          <a:p>
            <a:r>
              <a:rPr lang="en-US" sz="2400">
                <a:latin typeface="Calibri" pitchFamily="34" charset="0"/>
                <a:cs typeface="Times New Roman" pitchFamily="18" charset="0"/>
              </a:rPr>
              <a:t>When communication is from </a:t>
            </a:r>
            <a:r>
              <a:rPr lang="en-US" sz="2400">
                <a:solidFill>
                  <a:srgbClr val="0000CC"/>
                </a:solidFill>
                <a:latin typeface="Calibri" pitchFamily="34" charset="0"/>
                <a:cs typeface="Times New Roman" pitchFamily="18" charset="0"/>
              </a:rPr>
              <a:t>one process</a:t>
            </a:r>
            <a:r>
              <a:rPr lang="en-US" sz="2400">
                <a:latin typeface="Calibri" pitchFamily="34" charset="0"/>
                <a:cs typeface="Times New Roman" pitchFamily="18" charset="0"/>
              </a:rPr>
              <a:t> to a </a:t>
            </a:r>
            <a:r>
              <a:rPr lang="en-US" sz="2400">
                <a:solidFill>
                  <a:srgbClr val="0000CC"/>
                </a:solidFill>
                <a:latin typeface="Calibri" pitchFamily="34" charset="0"/>
                <a:cs typeface="Times New Roman" pitchFamily="18" charset="0"/>
              </a:rPr>
              <a:t>group</a:t>
            </a:r>
            <a:r>
              <a:rPr lang="en-US" sz="2400">
                <a:latin typeface="Calibri" pitchFamily="34" charset="0"/>
                <a:cs typeface="Times New Roman" pitchFamily="18" charset="0"/>
              </a:rPr>
              <a:t> of </a:t>
            </a:r>
            <a:r>
              <a:rPr lang="en-US" sz="2400">
                <a:solidFill>
                  <a:srgbClr val="0000CC"/>
                </a:solidFill>
                <a:latin typeface="Calibri" pitchFamily="34" charset="0"/>
                <a:cs typeface="Times New Roman" pitchFamily="18" charset="0"/>
              </a:rPr>
              <a:t>processes</a:t>
            </a:r>
            <a:r>
              <a:rPr lang="en-US" sz="2400">
                <a:latin typeface="Calibri" pitchFamily="34" charset="0"/>
                <a:cs typeface="Times New Roman" pitchFamily="18" charset="0"/>
              </a:rPr>
              <a:t>, the IPC is said to be a </a:t>
            </a:r>
            <a:r>
              <a:rPr lang="en-US" sz="2400" b="1" i="1">
                <a:solidFill>
                  <a:srgbClr val="FF3300"/>
                </a:solidFill>
                <a:latin typeface="Calibri" pitchFamily="34" charset="0"/>
                <a:cs typeface="Times New Roman" pitchFamily="18" charset="0"/>
              </a:rPr>
              <a:t>multicast.</a:t>
            </a:r>
            <a:r>
              <a:rPr lang="en-US" sz="2400">
                <a:latin typeface="Calibri" pitchFamily="34" charset="0"/>
                <a:cs typeface="Times New Roman" pitchFamily="18" charset="0"/>
              </a:rPr>
              <a:t>            Ex: </a:t>
            </a:r>
            <a:r>
              <a:rPr lang="en-US" sz="2400" b="1">
                <a:solidFill>
                  <a:srgbClr val="006666"/>
                </a:solidFill>
                <a:latin typeface="Calibri" pitchFamily="34" charset="0"/>
                <a:cs typeface="Times New Roman" pitchFamily="18" charset="0"/>
              </a:rPr>
              <a:t>Publish/Subscribe Message model.</a:t>
            </a:r>
            <a:endParaRPr lang="en-IN" sz="2400">
              <a:latin typeface="Calibri" pitchFamily="34" charset="0"/>
            </a:endParaRPr>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accent2">
                    <a:lumMod val="75000"/>
                  </a:schemeClr>
                </a:solidFill>
                <a:effectLst>
                  <a:outerShdw blurRad="38100" dist="38100" dir="2700000" algn="tl">
                    <a:srgbClr val="000000">
                      <a:alpha val="43137"/>
                    </a:srgbClr>
                  </a:outerShdw>
                </a:effectLst>
              </a:rPr>
              <a:t>Unicast  Vs. Multicast </a:t>
            </a:r>
            <a:endParaRPr lang="en-IN" dirty="0">
              <a:solidFill>
                <a:schemeClr val="accent2">
                  <a:lumMod val="75000"/>
                </a:schemeClr>
              </a:solidFill>
              <a:effectLst>
                <a:outerShdw blurRad="38100" dist="38100" dir="2700000" algn="tl">
                  <a:srgbClr val="000000">
                    <a:alpha val="43137"/>
                  </a:srgbClr>
                </a:outerShdw>
              </a:effectLst>
            </a:endParaRPr>
          </a:p>
        </p:txBody>
      </p:sp>
      <p:graphicFrame>
        <p:nvGraphicFramePr>
          <p:cNvPr id="2050" name="Object 2"/>
          <p:cNvGraphicFramePr>
            <a:graphicFrameLocks noChangeAspect="1"/>
          </p:cNvGraphicFramePr>
          <p:nvPr/>
        </p:nvGraphicFramePr>
        <p:xfrm>
          <a:off x="642938" y="1857375"/>
          <a:ext cx="7143750" cy="3536950"/>
        </p:xfrm>
        <a:graphic>
          <a:graphicData uri="http://schemas.openxmlformats.org/presentationml/2006/ole">
            <mc:AlternateContent xmlns:mc="http://schemas.openxmlformats.org/markup-compatibility/2006">
              <mc:Choice xmlns:v="urn:schemas-microsoft-com:vml" Requires="v">
                <p:oleObj spid="_x0000_s5129" name="SmartDraw" r:id="rId3" imgW="3088800" imgH="1609200" progId="">
                  <p:embed/>
                </p:oleObj>
              </mc:Choice>
              <mc:Fallback>
                <p:oleObj name="SmartDraw" r:id="rId3" imgW="3088800" imgH="1609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857375"/>
                        <a:ext cx="7143750" cy="353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smtClean="0"/>
              <a:t>Purposes for IPC</a:t>
            </a:r>
          </a:p>
        </p:txBody>
      </p:sp>
      <p:sp>
        <p:nvSpPr>
          <p:cNvPr id="16387" name="Content Placeholder 3"/>
          <p:cNvSpPr>
            <a:spLocks noGrp="1"/>
          </p:cNvSpPr>
          <p:nvPr>
            <p:ph idx="1"/>
          </p:nvPr>
        </p:nvSpPr>
        <p:spPr/>
        <p:txBody>
          <a:bodyPr/>
          <a:lstStyle/>
          <a:p>
            <a:r>
              <a:rPr lang="en-US" smtClean="0">
                <a:solidFill>
                  <a:srgbClr val="990033"/>
                </a:solidFill>
              </a:rPr>
              <a:t>Data Transfer</a:t>
            </a:r>
          </a:p>
          <a:p>
            <a:r>
              <a:rPr lang="en-US" smtClean="0">
                <a:solidFill>
                  <a:srgbClr val="990033"/>
                </a:solidFill>
              </a:rPr>
              <a:t>Sharing Data</a:t>
            </a:r>
          </a:p>
          <a:p>
            <a:r>
              <a:rPr lang="en-US" smtClean="0">
                <a:solidFill>
                  <a:srgbClr val="990033"/>
                </a:solidFill>
              </a:rPr>
              <a:t>Event notification</a:t>
            </a:r>
          </a:p>
          <a:p>
            <a:r>
              <a:rPr lang="en-US" smtClean="0">
                <a:solidFill>
                  <a:srgbClr val="990033"/>
                </a:solidFill>
              </a:rPr>
              <a:t>Resource Sharing and Synchronization</a:t>
            </a:r>
          </a:p>
          <a:p>
            <a:r>
              <a:rPr lang="en-US" smtClean="0">
                <a:solidFill>
                  <a:srgbClr val="990033"/>
                </a:solidFill>
              </a:rPr>
              <a:t>Process Control</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rtlCol="0">
            <a:normAutofit/>
          </a:bodyPr>
          <a:lstStyle/>
          <a:p>
            <a:pPr eaLnBrk="1" fontAlgn="auto" hangingPunct="1">
              <a:spcAft>
                <a:spcPts val="0"/>
              </a:spcAft>
              <a:defRPr/>
            </a:pPr>
            <a:r>
              <a:rPr lang="en-US" b="1" dirty="0" smtClean="0">
                <a:solidFill>
                  <a:schemeClr val="tx1">
                    <a:lumMod val="65000"/>
                    <a:lumOff val="35000"/>
                  </a:schemeClr>
                </a:solidFill>
              </a:rPr>
              <a:t>IPC  Mechanisms </a:t>
            </a:r>
            <a:endParaRPr lang="en-IN" b="1" dirty="0">
              <a:solidFill>
                <a:schemeClr val="tx1">
                  <a:lumMod val="65000"/>
                  <a:lumOff val="35000"/>
                </a:schemeClr>
              </a:solidFill>
            </a:endParaRPr>
          </a:p>
        </p:txBody>
      </p:sp>
      <p:sp>
        <p:nvSpPr>
          <p:cNvPr id="3" name="Content Placeholder 2"/>
          <p:cNvSpPr>
            <a:spLocks noGrp="1"/>
          </p:cNvSpPr>
          <p:nvPr>
            <p:ph idx="1"/>
          </p:nvPr>
        </p:nvSpPr>
        <p:spPr>
          <a:xfrm>
            <a:off x="457200" y="838200"/>
            <a:ext cx="8229600" cy="5287963"/>
          </a:xfrm>
        </p:spPr>
        <p:txBody>
          <a:bodyPr rtlCol="0">
            <a:normAutofit/>
          </a:bodyPr>
          <a:lstStyle/>
          <a:p>
            <a:pPr algn="just" eaLnBrk="1" fontAlgn="auto" hangingPunct="1">
              <a:lnSpc>
                <a:spcPct val="160000"/>
              </a:lnSpc>
              <a:spcAft>
                <a:spcPts val="0"/>
              </a:spcAft>
              <a:buFont typeface="Arial" pitchFamily="34" charset="0"/>
              <a:buChar char="•"/>
              <a:defRPr/>
            </a:pPr>
            <a:r>
              <a:rPr lang="en-US" dirty="0" smtClean="0"/>
              <a:t>There are various ways in </a:t>
            </a:r>
            <a:r>
              <a:rPr lang="en-US" dirty="0" smtClean="0">
                <a:solidFill>
                  <a:schemeClr val="accent2">
                    <a:lumMod val="75000"/>
                  </a:schemeClr>
                </a:solidFill>
              </a:rPr>
              <a:t>UNIX</a:t>
            </a:r>
            <a:r>
              <a:rPr lang="en-US" dirty="0" smtClean="0"/>
              <a:t>  to share information.</a:t>
            </a:r>
          </a:p>
          <a:p>
            <a:pPr eaLnBrk="1" fontAlgn="auto" hangingPunct="1">
              <a:spcAft>
                <a:spcPts val="0"/>
              </a:spcAft>
              <a:buFont typeface="Arial" pitchFamily="34" charset="0"/>
              <a:buChar char="•"/>
              <a:defRPr/>
            </a:pPr>
            <a:endParaRPr lang="en-US" sz="1700" dirty="0" smtClean="0"/>
          </a:p>
          <a:p>
            <a:pPr>
              <a:buFont typeface="Wingdings" pitchFamily="2" charset="2"/>
              <a:buChar char="v"/>
              <a:defRPr/>
            </a:pPr>
            <a:endParaRPr lang="en-US" b="1" dirty="0">
              <a:solidFill>
                <a:srgbClr val="008000"/>
              </a:solidFill>
            </a:endParaRPr>
          </a:p>
        </p:txBody>
      </p:sp>
      <p:pic>
        <p:nvPicPr>
          <p:cNvPr id="31746" name="Picture 2" descr="C:\Users\UJWAL.P.GOWRU\Downloads\1447068477-Project031000x.png"/>
          <p:cNvPicPr>
            <a:picLocks noChangeAspect="1" noChangeArrowheads="1"/>
          </p:cNvPicPr>
          <p:nvPr/>
        </p:nvPicPr>
        <p:blipFill>
          <a:blip r:embed="rId2"/>
          <a:srcRect l="3333" t="10000"/>
          <a:stretch>
            <a:fillRect/>
          </a:stretch>
        </p:blipFill>
        <p:spPr bwMode="auto">
          <a:xfrm>
            <a:off x="304800" y="2438400"/>
            <a:ext cx="8839200" cy="4419600"/>
          </a:xfrm>
          <a:prstGeom prst="rect">
            <a:avLst/>
          </a:prstGeom>
          <a:noFill/>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ctrTitle"/>
          </p:nvPr>
        </p:nvSpPr>
        <p:spPr>
          <a:xfrm>
            <a:off x="571500" y="1857375"/>
            <a:ext cx="7772400" cy="1470025"/>
          </a:xfrm>
        </p:spPr>
        <p:txBody>
          <a:bodyPr/>
          <a:lstStyle/>
          <a:p>
            <a:r>
              <a:rPr lang="en-US" smtClean="0"/>
              <a:t>Pipes</a:t>
            </a:r>
          </a:p>
        </p:txBody>
      </p:sp>
      <p:sp>
        <p:nvSpPr>
          <p:cNvPr id="5" name="Subtitle 4"/>
          <p:cNvSpPr>
            <a:spLocks noGrp="1"/>
          </p:cNvSpPr>
          <p:nvPr>
            <p:ph type="subTitle" idx="1"/>
          </p:nvPr>
        </p:nvSpPr>
        <p:spPr>
          <a:xfrm>
            <a:off x="1214438" y="3429000"/>
            <a:ext cx="6400800" cy="1752600"/>
          </a:xfrm>
        </p:spPr>
        <p:txBody>
          <a:bodyPr/>
          <a:lstStyle/>
          <a:p>
            <a:pPr>
              <a:defRPr/>
            </a:pPr>
            <a:r>
              <a:rPr lang="en-US" dirty="0"/>
              <a:t>Pipes are the oldest form of UNIX System IPC and are provided by all UNIX systems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What is Process Communication ?</a:t>
            </a:r>
            <a:endParaRPr lang="en-US"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pPr>
              <a:lnSpc>
                <a:spcPct val="160000"/>
              </a:lnSpc>
            </a:pPr>
            <a:r>
              <a:rPr lang="en-US" dirty="0" smtClean="0"/>
              <a:t>The sharing of meaningful information between two or more people with the goal of the receiver understanding the sender's intended message.</a:t>
            </a:r>
          </a:p>
          <a:p>
            <a:pPr>
              <a:lnSpc>
                <a:spcPct val="160000"/>
              </a:lnSpc>
              <a:buNone/>
            </a:pPr>
            <a:endParaRPr lang="en-US" dirty="0" smtClean="0"/>
          </a:p>
          <a:p>
            <a:pPr>
              <a:lnSpc>
                <a:spcPct val="160000"/>
              </a:lnSpc>
            </a:pPr>
            <a:r>
              <a:rPr lang="en-US" dirty="0" smtClean="0"/>
              <a:t>Communication is a process of exchanging verbal and non verbal messages.</a:t>
            </a:r>
          </a:p>
          <a:p>
            <a:pPr>
              <a:lnSpc>
                <a:spcPct val="160000"/>
              </a:lnSpc>
              <a:buNone/>
            </a:pPr>
            <a:endParaRPr lang="en-US" dirty="0" smtClean="0"/>
          </a:p>
          <a:p>
            <a:pPr algn="just">
              <a:lnSpc>
                <a:spcPct val="160000"/>
              </a:lnSpc>
            </a:pPr>
            <a:r>
              <a:rPr lang="en-US" dirty="0" smtClean="0"/>
              <a:t>The term </a:t>
            </a:r>
            <a:r>
              <a:rPr lang="en-US" i="1" dirty="0" smtClean="0"/>
              <a:t>communication process</a:t>
            </a:r>
            <a:r>
              <a:rPr lang="en-US" dirty="0" smtClean="0"/>
              <a:t> refers to the exchange of information (a </a:t>
            </a:r>
            <a:r>
              <a:rPr lang="en-US" u="sng" dirty="0" smtClean="0">
                <a:hlinkClick r:id="rId2"/>
              </a:rPr>
              <a:t>message</a:t>
            </a:r>
            <a:r>
              <a:rPr lang="en-US" dirty="0" smtClean="0"/>
              <a:t>) between two or more people.</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rPr>
              <a:t>Pipes</a:t>
            </a:r>
            <a:endParaRPr lang="en-US" dirty="0" smtClean="0"/>
          </a:p>
        </p:txBody>
      </p:sp>
      <p:sp>
        <p:nvSpPr>
          <p:cNvPr id="19459" name="Content Placeholder 2"/>
          <p:cNvSpPr>
            <a:spLocks noGrp="1"/>
          </p:cNvSpPr>
          <p:nvPr>
            <p:ph idx="1"/>
          </p:nvPr>
        </p:nvSpPr>
        <p:spPr>
          <a:xfrm>
            <a:off x="457200" y="1066800"/>
            <a:ext cx="8229600" cy="5059363"/>
          </a:xfrm>
        </p:spPr>
        <p:txBody>
          <a:bodyPr>
            <a:normAutofit/>
          </a:bodyPr>
          <a:lstStyle/>
          <a:p>
            <a:r>
              <a:rPr lang="en-US" sz="2800" dirty="0" smtClean="0"/>
              <a:t>Most basic form of IPC on all Unix systems </a:t>
            </a:r>
          </a:p>
          <a:p>
            <a:pPr algn="just"/>
            <a:r>
              <a:rPr lang="en-US" sz="2800" dirty="0" smtClean="0"/>
              <a:t>A unidirectional data channel. </a:t>
            </a:r>
          </a:p>
          <a:p>
            <a:pPr algn="just"/>
            <a:r>
              <a:rPr lang="en-US" sz="2800" dirty="0" smtClean="0"/>
              <a:t>Data written to the write end of the pipe is buffered by the operating system until it is read from the read end of the pipe.</a:t>
            </a:r>
          </a:p>
          <a:p>
            <a:pPr algn="just">
              <a:lnSpc>
                <a:spcPct val="150000"/>
              </a:lnSpc>
            </a:pPr>
            <a:r>
              <a:rPr lang="en-US" sz="2600" dirty="0" smtClean="0">
                <a:latin typeface="Times New Roman" pitchFamily="18" charset="0"/>
                <a:cs typeface="Times New Roman" pitchFamily="18" charset="0"/>
              </a:rPr>
              <a:t>A pipe provides a </a:t>
            </a:r>
            <a:r>
              <a:rPr lang="en-US" sz="2600" dirty="0" smtClean="0">
                <a:solidFill>
                  <a:srgbClr val="00B050"/>
                </a:solidFill>
                <a:latin typeface="Times New Roman" pitchFamily="18" charset="0"/>
                <a:cs typeface="Times New Roman" pitchFamily="18" charset="0"/>
              </a:rPr>
              <a:t>one-way flow(Half-Duplex) of data</a:t>
            </a:r>
            <a:r>
              <a:rPr lang="en-US" sz="2600" dirty="0" smtClean="0">
                <a:latin typeface="Times New Roman" pitchFamily="18" charset="0"/>
                <a:cs typeface="Times New Roman" pitchFamily="18" charset="0"/>
              </a:rPr>
              <a:t>.</a:t>
            </a:r>
          </a:p>
          <a:p>
            <a:pPr algn="just">
              <a:lnSpc>
                <a:spcPct val="150000"/>
              </a:lnSpc>
            </a:pPr>
            <a:r>
              <a:rPr lang="en-US" sz="2600" dirty="0" smtClean="0">
                <a:latin typeface="Times New Roman" pitchFamily="18" charset="0"/>
                <a:cs typeface="Times New Roman" pitchFamily="18" charset="0"/>
              </a:rPr>
              <a:t> A pipe is created by the pipe system call.    </a:t>
            </a:r>
          </a:p>
          <a:p>
            <a:pPr algn="just">
              <a:lnSpc>
                <a:spcPct val="150000"/>
              </a:lnSpc>
            </a:pPr>
            <a:r>
              <a:rPr lang="en-US" sz="2600" dirty="0" smtClean="0">
                <a:latin typeface="Times New Roman" pitchFamily="18" charset="0"/>
                <a:cs typeface="Times New Roman" pitchFamily="18" charset="0"/>
              </a:rPr>
              <a:t>Two file descriptors are returned- </a:t>
            </a:r>
            <a:r>
              <a:rPr lang="en-US" sz="2600" dirty="0" err="1" smtClean="0">
                <a:solidFill>
                  <a:srgbClr val="FF0000"/>
                </a:solidFill>
                <a:latin typeface="Times New Roman" pitchFamily="18" charset="0"/>
                <a:cs typeface="Times New Roman" pitchFamily="18" charset="0"/>
              </a:rPr>
              <a:t>filedes</a:t>
            </a:r>
            <a:r>
              <a:rPr lang="en-US" sz="2600" dirty="0" smtClean="0">
                <a:solidFill>
                  <a:srgbClr val="FF0000"/>
                </a:solidFill>
                <a:latin typeface="Times New Roman" pitchFamily="18" charset="0"/>
                <a:cs typeface="Times New Roman" pitchFamily="18" charset="0"/>
              </a:rPr>
              <a:t>[0] </a:t>
            </a:r>
            <a:r>
              <a:rPr lang="en-US" sz="2600" dirty="0" smtClean="0">
                <a:latin typeface="Times New Roman" pitchFamily="18" charset="0"/>
                <a:cs typeface="Times New Roman" pitchFamily="18" charset="0"/>
              </a:rPr>
              <a:t>which is open for </a:t>
            </a:r>
            <a:r>
              <a:rPr lang="en-US" sz="2600" dirty="0" smtClean="0">
                <a:solidFill>
                  <a:srgbClr val="00B0F0"/>
                </a:solidFill>
                <a:latin typeface="Times New Roman" pitchFamily="18" charset="0"/>
                <a:cs typeface="Times New Roman" pitchFamily="18" charset="0"/>
              </a:rPr>
              <a:t>reading</a:t>
            </a:r>
            <a:r>
              <a:rPr lang="en-US" sz="2600" dirty="0" smtClean="0">
                <a:latin typeface="Times New Roman" pitchFamily="18" charset="0"/>
                <a:cs typeface="Times New Roman" pitchFamily="18" charset="0"/>
              </a:rPr>
              <a:t> , and </a:t>
            </a:r>
            <a:r>
              <a:rPr lang="en-US" sz="2600" dirty="0" err="1" smtClean="0">
                <a:solidFill>
                  <a:srgbClr val="FF0000"/>
                </a:solidFill>
                <a:latin typeface="Times New Roman" pitchFamily="18" charset="0"/>
                <a:cs typeface="Times New Roman" pitchFamily="18" charset="0"/>
              </a:rPr>
              <a:t>filedes</a:t>
            </a:r>
            <a:r>
              <a:rPr lang="en-US" sz="2600" dirty="0" smtClean="0">
                <a:solidFill>
                  <a:srgbClr val="FF000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 which is open for </a:t>
            </a:r>
            <a:r>
              <a:rPr lang="en-US" sz="2600" dirty="0" smtClean="0">
                <a:solidFill>
                  <a:srgbClr val="00B0F0"/>
                </a:solidFill>
                <a:latin typeface="Times New Roman" pitchFamily="18" charset="0"/>
                <a:cs typeface="Times New Roman" pitchFamily="18" charset="0"/>
              </a:rPr>
              <a:t>writing. </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Content Placeholder 2"/>
          <p:cNvSpPr>
            <a:spLocks noGrp="1"/>
          </p:cNvSpPr>
          <p:nvPr>
            <p:ph idx="1"/>
          </p:nvPr>
        </p:nvSpPr>
        <p:spPr/>
        <p:txBody>
          <a:bodyPr>
            <a:normAutofit lnSpcReduction="10000"/>
          </a:bodyPr>
          <a:lstStyle/>
          <a:p>
            <a:pPr algn="just">
              <a:lnSpc>
                <a:spcPct val="150000"/>
              </a:lnSpc>
            </a:pPr>
            <a:r>
              <a:rPr lang="en-US" dirty="0" smtClean="0"/>
              <a:t>create pipes by using Pipe function, which returns two files (a read file and a write file) descriptor in an integer array format. </a:t>
            </a:r>
          </a:p>
          <a:p>
            <a:pPr algn="just">
              <a:lnSpc>
                <a:spcPct val="150000"/>
              </a:lnSpc>
            </a:pPr>
            <a:r>
              <a:rPr lang="en-US" dirty="0" smtClean="0"/>
              <a:t>In C and C++ Programming Language, </a:t>
            </a:r>
            <a:r>
              <a:rPr lang="en-US" dirty="0" err="1" smtClean="0"/>
              <a:t>Interprocess</a:t>
            </a:r>
            <a:r>
              <a:rPr lang="en-US" dirty="0" smtClean="0"/>
              <a:t> Communications (IPC) Functions can be obtained from </a:t>
            </a:r>
            <a:r>
              <a:rPr lang="en-US" i="1" dirty="0" err="1" smtClean="0">
                <a:hlinkClick r:id="rId2"/>
              </a:rPr>
              <a:t>unistd.h</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PIPE </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lnSpc>
                <a:spcPct val="150000"/>
              </a:lnSpc>
              <a:buFont typeface="+mj-lt"/>
              <a:buAutoNum type="arabicPeriod"/>
            </a:pPr>
            <a:r>
              <a:rPr lang="en-US" dirty="0" smtClean="0"/>
              <a:t>Unix pipes only allow </a:t>
            </a:r>
            <a:r>
              <a:rPr lang="en-US" b="1" dirty="0" smtClean="0"/>
              <a:t>unidirectional communication. </a:t>
            </a:r>
          </a:p>
          <a:p>
            <a:pPr marL="514350" indent="-514350" algn="just">
              <a:lnSpc>
                <a:spcPct val="150000"/>
              </a:lnSpc>
              <a:buFont typeface="+mj-lt"/>
              <a:buAutoNum type="arabicPeriod"/>
            </a:pPr>
            <a:r>
              <a:rPr lang="en-US" dirty="0" smtClean="0"/>
              <a:t>Communication </a:t>
            </a:r>
            <a:r>
              <a:rPr lang="en-US" b="1" dirty="0" smtClean="0"/>
              <a:t>between parent-child. </a:t>
            </a:r>
          </a:p>
          <a:p>
            <a:pPr marL="514350" indent="-514350" algn="just">
              <a:lnSpc>
                <a:spcPct val="150000"/>
              </a:lnSpc>
              <a:buFont typeface="+mj-lt"/>
              <a:buAutoNum type="arabicPeriod"/>
            </a:pPr>
            <a:r>
              <a:rPr lang="en-US" dirty="0" smtClean="0"/>
              <a:t>Processes must be in the </a:t>
            </a:r>
            <a:r>
              <a:rPr lang="en-US" b="1" dirty="0" smtClean="0"/>
              <a:t>same OS. </a:t>
            </a:r>
          </a:p>
          <a:p>
            <a:pPr marL="514350" indent="-514350" algn="just">
              <a:lnSpc>
                <a:spcPct val="150000"/>
              </a:lnSpc>
              <a:buFont typeface="+mj-lt"/>
              <a:buAutoNum type="arabicPeriod"/>
            </a:pPr>
            <a:r>
              <a:rPr lang="en-US" dirty="0" smtClean="0"/>
              <a:t>Pipes exist only until the processes exist. </a:t>
            </a:r>
          </a:p>
          <a:p>
            <a:pPr marL="514350" indent="-514350" algn="just">
              <a:lnSpc>
                <a:spcPct val="150000"/>
              </a:lnSpc>
              <a:buFont typeface="+mj-lt"/>
              <a:buAutoNum type="arabicPeriod"/>
            </a:pPr>
            <a:r>
              <a:rPr lang="en-US" dirty="0" smtClean="0"/>
              <a:t>Data can only be collected in FIFO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Pipes have two limitations</a:t>
            </a:r>
          </a:p>
        </p:txBody>
      </p:sp>
      <p:sp>
        <p:nvSpPr>
          <p:cNvPr id="22531" name="Content Placeholder 2"/>
          <p:cNvSpPr>
            <a:spLocks noGrp="1"/>
          </p:cNvSpPr>
          <p:nvPr>
            <p:ph idx="1"/>
          </p:nvPr>
        </p:nvSpPr>
        <p:spPr/>
        <p:txBody>
          <a:bodyPr>
            <a:normAutofit fontScale="92500" lnSpcReduction="20000"/>
          </a:bodyPr>
          <a:lstStyle/>
          <a:p>
            <a:pPr algn="just">
              <a:lnSpc>
                <a:spcPct val="150000"/>
              </a:lnSpc>
            </a:pPr>
            <a:r>
              <a:rPr lang="en-US" dirty="0" smtClean="0"/>
              <a:t>Historically, they have been half duplex (i.e., data flows in only one direction). </a:t>
            </a:r>
          </a:p>
          <a:p>
            <a:pPr algn="just">
              <a:lnSpc>
                <a:spcPct val="150000"/>
              </a:lnSpc>
            </a:pPr>
            <a:r>
              <a:rPr lang="en-US" dirty="0" smtClean="0"/>
              <a:t>Pipes can be used only between processes that have a common ancestor. Normally, a pipe is created by a process, that process calls fork, and the pipe is used between the parent and the child. </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457200" y="1600200"/>
            <a:ext cx="8229600" cy="4953000"/>
          </a:xfrm>
        </p:spPr>
        <p:txBody>
          <a:bodyPr>
            <a:normAutofit/>
          </a:bodyPr>
          <a:lstStyle/>
          <a:p>
            <a:pPr algn="just">
              <a:defRPr/>
            </a:pPr>
            <a:r>
              <a:rPr lang="en-US" dirty="0"/>
              <a:t>Pipes are used for </a:t>
            </a:r>
            <a:r>
              <a:rPr lang="en-US" b="1" dirty="0"/>
              <a:t>unidirectional </a:t>
            </a:r>
            <a:r>
              <a:rPr lang="en-US" dirty="0"/>
              <a:t>communication of </a:t>
            </a:r>
            <a:r>
              <a:rPr lang="en-US" b="1" dirty="0"/>
              <a:t>related process </a:t>
            </a:r>
            <a:r>
              <a:rPr lang="en-US" dirty="0"/>
              <a:t>only. </a:t>
            </a:r>
            <a:endParaRPr lang="en-US" dirty="0" smtClean="0"/>
          </a:p>
          <a:p>
            <a:pPr algn="just">
              <a:defRPr/>
            </a:pPr>
            <a:r>
              <a:rPr lang="en-US" dirty="0" smtClean="0"/>
              <a:t>The </a:t>
            </a:r>
            <a:r>
              <a:rPr lang="en-US" dirty="0"/>
              <a:t>main </a:t>
            </a:r>
            <a:r>
              <a:rPr lang="en-US" dirty="0" smtClean="0"/>
              <a:t>limitation </a:t>
            </a:r>
            <a:r>
              <a:rPr lang="en-US" dirty="0"/>
              <a:t>of the data to be passed</a:t>
            </a:r>
            <a:r>
              <a:rPr lang="en-US" dirty="0" smtClean="0"/>
              <a:t>.</a:t>
            </a:r>
          </a:p>
          <a:p>
            <a:pPr algn="just">
              <a:defRPr/>
            </a:pPr>
            <a:r>
              <a:rPr lang="en-US" dirty="0" smtClean="0"/>
              <a:t>Yes</a:t>
            </a:r>
            <a:r>
              <a:rPr lang="en-US" dirty="0"/>
              <a:t>, the </a:t>
            </a:r>
            <a:r>
              <a:rPr lang="en-US" b="1" dirty="0"/>
              <a:t>capacity of data </a:t>
            </a:r>
            <a:r>
              <a:rPr lang="en-US" dirty="0"/>
              <a:t>to be sent through pipes are </a:t>
            </a:r>
            <a:r>
              <a:rPr lang="en-US" b="1" dirty="0"/>
              <a:t>limited</a:t>
            </a:r>
            <a:r>
              <a:rPr lang="en-US" dirty="0"/>
              <a:t>. </a:t>
            </a:r>
            <a:endParaRPr lang="en-US" dirty="0" smtClean="0"/>
          </a:p>
          <a:p>
            <a:pPr algn="just">
              <a:defRPr/>
            </a:pPr>
            <a:r>
              <a:rPr lang="en-US" dirty="0" smtClean="0"/>
              <a:t>standard </a:t>
            </a:r>
            <a:r>
              <a:rPr lang="en-US" dirty="0"/>
              <a:t>communication the output of one pipe can be given as an input of another pipe. </a:t>
            </a:r>
            <a:endParaRPr lang="en-US" dirty="0" smtClean="0"/>
          </a:p>
          <a:p>
            <a:pPr algn="just">
              <a:defRPr/>
            </a:pPr>
            <a:r>
              <a:rPr lang="en-US" dirty="0" smtClean="0"/>
              <a:t>It </a:t>
            </a:r>
            <a:r>
              <a:rPr lang="en-US" dirty="0"/>
              <a:t>is not necessary to free them after the process has been finished.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p:txBody>
          <a:bodyPr/>
          <a:lstStyle/>
          <a:p>
            <a:r>
              <a:rPr lang="en-US" smtClean="0"/>
              <a:t>Do we need to create pipes for </a:t>
            </a:r>
            <a:r>
              <a:rPr lang="en-US" b="1" smtClean="0"/>
              <a:t>child process </a:t>
            </a:r>
            <a:r>
              <a:rPr lang="en-US" smtClean="0"/>
              <a:t>separately? </a:t>
            </a:r>
          </a:p>
          <a:p>
            <a:r>
              <a:rPr lang="en-US" smtClean="0"/>
              <a:t> the child process will </a:t>
            </a:r>
            <a:r>
              <a:rPr lang="en-US" b="1" smtClean="0"/>
              <a:t>automatically inherits </a:t>
            </a:r>
            <a:r>
              <a:rPr lang="en-US" smtClean="0"/>
              <a:t>it.</a:t>
            </a:r>
          </a:p>
          <a:p>
            <a:r>
              <a:rPr lang="en-US" smtClean="0"/>
              <a:t>The process of sending and receiving the data are done in a </a:t>
            </a:r>
            <a:r>
              <a:rPr lang="en-US" b="1" smtClean="0"/>
              <a:t>linear fashion</a:t>
            </a:r>
            <a:r>
              <a:rPr lang="en-US" smtClean="0"/>
              <a:t>. </a:t>
            </a:r>
          </a:p>
          <a:p>
            <a:r>
              <a:rPr lang="en-US" smtClean="0"/>
              <a:t>The pipes can be either blocked or unblocked.</a:t>
            </a:r>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 pipe is created by calling the pipe function</a:t>
            </a:r>
          </a:p>
        </p:txBody>
      </p:sp>
      <p:pic>
        <p:nvPicPr>
          <p:cNvPr id="25603" name="Picture 2"/>
          <p:cNvPicPr>
            <a:picLocks noGrp="1" noChangeAspect="1" noChangeArrowheads="1"/>
          </p:cNvPicPr>
          <p:nvPr>
            <p:ph idx="1"/>
          </p:nvPr>
        </p:nvPicPr>
        <p:blipFill>
          <a:blip r:embed="rId2"/>
          <a:srcRect/>
          <a:stretch>
            <a:fillRect/>
          </a:stretch>
        </p:blipFill>
        <p:spPr>
          <a:xfrm>
            <a:off x="0" y="1600200"/>
            <a:ext cx="9144000" cy="57150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lgn="just">
              <a:lnSpc>
                <a:spcPct val="150000"/>
              </a:lnSpc>
              <a:defRPr/>
            </a:pPr>
            <a:r>
              <a:rPr lang="en-US" dirty="0"/>
              <a:t>Two file descriptors are returned through the </a:t>
            </a:r>
            <a:r>
              <a:rPr lang="en-US" i="1" dirty="0" err="1"/>
              <a:t>fd</a:t>
            </a:r>
            <a:r>
              <a:rPr lang="en-US" dirty="0"/>
              <a:t> argument: </a:t>
            </a:r>
            <a:endParaRPr lang="en-US" dirty="0" smtClean="0"/>
          </a:p>
          <a:p>
            <a:pPr marL="514350" indent="-514350" algn="just">
              <a:lnSpc>
                <a:spcPct val="150000"/>
              </a:lnSpc>
              <a:buFont typeface="+mj-lt"/>
              <a:buAutoNum type="arabicPeriod"/>
              <a:defRPr/>
            </a:pPr>
            <a:r>
              <a:rPr lang="en-US" i="1" dirty="0" err="1" smtClean="0"/>
              <a:t>fd</a:t>
            </a:r>
            <a:r>
              <a:rPr lang="en-US" i="1" dirty="0" smtClean="0"/>
              <a:t>[0</a:t>
            </a:r>
            <a:r>
              <a:rPr lang="en-US" i="1" dirty="0"/>
              <a:t>]</a:t>
            </a:r>
            <a:r>
              <a:rPr lang="en-US" dirty="0"/>
              <a:t> is open for reading, </a:t>
            </a:r>
          </a:p>
          <a:p>
            <a:pPr marL="514350" indent="-514350" algn="just">
              <a:lnSpc>
                <a:spcPct val="150000"/>
              </a:lnSpc>
              <a:buFont typeface="+mj-lt"/>
              <a:buAutoNum type="arabicPeriod"/>
              <a:defRPr/>
            </a:pPr>
            <a:r>
              <a:rPr lang="en-US" i="1" dirty="0" err="1" smtClean="0"/>
              <a:t>fd</a:t>
            </a:r>
            <a:r>
              <a:rPr lang="en-US" i="1" dirty="0" smtClean="0"/>
              <a:t>[1</a:t>
            </a:r>
            <a:r>
              <a:rPr lang="en-US" i="1" dirty="0"/>
              <a:t>]</a:t>
            </a:r>
            <a:r>
              <a:rPr lang="en-US" dirty="0"/>
              <a:t> is open for writing. </a:t>
            </a:r>
            <a:endParaRPr lang="en-US" dirty="0" smtClean="0"/>
          </a:p>
          <a:p>
            <a:pPr marL="514350" indent="-514350" algn="just">
              <a:lnSpc>
                <a:spcPct val="150000"/>
              </a:lnSpc>
              <a:defRPr/>
            </a:pPr>
            <a:r>
              <a:rPr lang="en-US" dirty="0" smtClean="0"/>
              <a:t>The </a:t>
            </a:r>
            <a:r>
              <a:rPr lang="en-US" dirty="0"/>
              <a:t>output of </a:t>
            </a:r>
            <a:r>
              <a:rPr lang="en-US" i="1" dirty="0" err="1"/>
              <a:t>fd</a:t>
            </a:r>
            <a:r>
              <a:rPr lang="en-US" i="1" dirty="0"/>
              <a:t>[1]</a:t>
            </a:r>
            <a:r>
              <a:rPr lang="en-US" dirty="0"/>
              <a:t>is the input for </a:t>
            </a:r>
            <a:r>
              <a:rPr lang="en-US" i="1" dirty="0" err="1"/>
              <a:t>fd</a:t>
            </a:r>
            <a:r>
              <a:rPr lang="en-US" i="1" dirty="0"/>
              <a:t>[0]</a:t>
            </a:r>
            <a:r>
              <a:rPr lang="en-US" dirty="0"/>
              <a:t>.</a:t>
            </a:r>
          </a:p>
          <a:p>
            <a:pPr algn="just">
              <a:lnSpc>
                <a:spcPct val="150000"/>
              </a:lnSpc>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who | sort | lpr</a:t>
            </a:r>
          </a:p>
        </p:txBody>
      </p:sp>
      <p:pic>
        <p:nvPicPr>
          <p:cNvPr id="27651" name="Content Placeholder 3" descr="H:\BACKUP\Unix Pipes_files\unix_pipes.gif"/>
          <p:cNvPicPr>
            <a:picLocks noGrp="1"/>
          </p:cNvPicPr>
          <p:nvPr>
            <p:ph idx="1"/>
          </p:nvPr>
        </p:nvPicPr>
        <p:blipFill>
          <a:blip r:embed="rId2"/>
          <a:srcRect l="1611" r="5634"/>
          <a:stretch>
            <a:fillRect/>
          </a:stretch>
        </p:blipFill>
        <p:spPr>
          <a:xfrm>
            <a:off x="0" y="1143000"/>
            <a:ext cx="9144000" cy="5715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Pipes commonly used in most Unix shells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output of one command is input to the next command </a:t>
            </a:r>
          </a:p>
          <a:p>
            <a:r>
              <a:rPr lang="en-US" b="1" dirty="0" smtClean="0"/>
              <a:t>example</a:t>
            </a:r>
            <a:r>
              <a:rPr lang="en-US" dirty="0" smtClean="0"/>
              <a:t>: </a:t>
            </a:r>
            <a:r>
              <a:rPr lang="en-US" dirty="0" err="1" smtClean="0"/>
              <a:t>ls</a:t>
            </a:r>
            <a:r>
              <a:rPr lang="en-US" dirty="0" smtClean="0"/>
              <a:t>| more </a:t>
            </a:r>
          </a:p>
          <a:p>
            <a:pPr marL="514350" indent="-514350" algn="just">
              <a:buFont typeface="+mj-lt"/>
              <a:buAutoNum type="arabicPeriod"/>
            </a:pPr>
            <a:r>
              <a:rPr lang="en-US" dirty="0" smtClean="0"/>
              <a:t>create a pipe </a:t>
            </a:r>
          </a:p>
          <a:p>
            <a:pPr marL="514350" indent="-514350" algn="just">
              <a:buFont typeface="+mj-lt"/>
              <a:buAutoNum type="arabicPeriod"/>
            </a:pPr>
            <a:r>
              <a:rPr lang="en-US" dirty="0" smtClean="0"/>
              <a:t>create a process to run </a:t>
            </a:r>
            <a:r>
              <a:rPr lang="en-US" dirty="0" err="1" smtClean="0"/>
              <a:t>ls</a:t>
            </a:r>
            <a:r>
              <a:rPr lang="en-US" dirty="0" smtClean="0"/>
              <a:t> </a:t>
            </a:r>
          </a:p>
          <a:p>
            <a:pPr marL="514350" indent="-514350" algn="just">
              <a:buFont typeface="+mj-lt"/>
              <a:buAutoNum type="arabicPeriod"/>
            </a:pPr>
            <a:r>
              <a:rPr lang="en-US" dirty="0" smtClean="0"/>
              <a:t>create a process to run more </a:t>
            </a:r>
          </a:p>
          <a:p>
            <a:pPr marL="514350" indent="-514350" algn="just">
              <a:buFont typeface="+mj-lt"/>
              <a:buAutoNum type="arabicPeriod"/>
            </a:pPr>
            <a:r>
              <a:rPr lang="en-US" dirty="0" smtClean="0"/>
              <a:t>the standard output of the process to run </a:t>
            </a:r>
            <a:r>
              <a:rPr lang="en-US" dirty="0" err="1" smtClean="0"/>
              <a:t>ls</a:t>
            </a:r>
            <a:r>
              <a:rPr lang="en-US" dirty="0" smtClean="0"/>
              <a:t> is forwarded to a pipe streaming to the process to run more </a:t>
            </a:r>
          </a:p>
          <a:p>
            <a:pPr marL="514350" indent="-514350" algn="just">
              <a:buFont typeface="+mj-lt"/>
              <a:buAutoNum type="arabicPeriod"/>
            </a:pPr>
            <a:r>
              <a:rPr lang="en-US" dirty="0" smtClean="0"/>
              <a:t>the standard input of the process to run more is send to be the pipe from the process running </a:t>
            </a:r>
            <a:r>
              <a:rPr lang="en-US" dirty="0" err="1" smtClean="0"/>
              <a:t>ls</a:t>
            </a:r>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smtClean="0">
                <a:solidFill>
                  <a:schemeClr val="accent2">
                    <a:lumMod val="75000"/>
                  </a:schemeClr>
                </a:solidFill>
                <a:effectLst>
                  <a:outerShdw blurRad="38100" dist="38100" dir="2700000" algn="tl">
                    <a:srgbClr val="000000">
                      <a:alpha val="43137"/>
                    </a:srgbClr>
                  </a:outerShdw>
                </a:effectLst>
              </a:rPr>
              <a:t>What is IPC ?</a:t>
            </a:r>
            <a:endParaRPr lang="en-US" dirty="0"/>
          </a:p>
        </p:txBody>
      </p:sp>
      <p:sp>
        <p:nvSpPr>
          <p:cNvPr id="6147" name="Content Placeholder 2"/>
          <p:cNvSpPr>
            <a:spLocks noGrp="1"/>
          </p:cNvSpPr>
          <p:nvPr>
            <p:ph idx="1"/>
          </p:nvPr>
        </p:nvSpPr>
        <p:spPr>
          <a:xfrm>
            <a:off x="285750" y="1600200"/>
            <a:ext cx="8643938" cy="4525963"/>
          </a:xfrm>
        </p:spPr>
        <p:txBody>
          <a:bodyPr/>
          <a:lstStyle/>
          <a:p>
            <a:r>
              <a:rPr lang="en-US" b="1" smtClean="0">
                <a:solidFill>
                  <a:schemeClr val="accent2"/>
                </a:solidFill>
              </a:rPr>
              <a:t>PROCESS</a:t>
            </a:r>
            <a:r>
              <a:rPr lang="en-US" b="1" smtClean="0"/>
              <a:t> </a:t>
            </a:r>
            <a:r>
              <a:rPr lang="en-US" smtClean="0"/>
              <a:t>:  Running program is called a  process.</a:t>
            </a:r>
          </a:p>
          <a:p>
            <a:pPr algn="just"/>
            <a:r>
              <a:rPr lang="en-US" smtClean="0"/>
              <a:t>Processes executing concurrently in the operating system. </a:t>
            </a:r>
          </a:p>
          <a:p>
            <a:pPr algn="just"/>
            <a:r>
              <a:rPr lang="en-US" b="1" smtClean="0">
                <a:solidFill>
                  <a:schemeClr val="accent2"/>
                </a:solidFill>
              </a:rPr>
              <a:t>PROCESS Types: </a:t>
            </a:r>
            <a:r>
              <a:rPr lang="en-US" b="1" smtClean="0"/>
              <a:t>independent processes</a:t>
            </a:r>
            <a:r>
              <a:rPr lang="en-US" smtClean="0"/>
              <a:t> or </a:t>
            </a:r>
            <a:r>
              <a:rPr lang="en-US" b="1" smtClean="0"/>
              <a:t>cooperate processes</a:t>
            </a:r>
            <a:r>
              <a:rPr lang="en-US"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sp>
        <p:nvSpPr>
          <p:cNvPr id="28675" name="Content Placeholder 2"/>
          <p:cNvSpPr>
            <a:spLocks noGrp="1"/>
          </p:cNvSpPr>
          <p:nvPr>
            <p:ph idx="1"/>
          </p:nvPr>
        </p:nvSpPr>
        <p:spPr/>
        <p:txBody>
          <a:bodyPr/>
          <a:lstStyle/>
          <a:p>
            <a:pPr algn="just"/>
            <a:r>
              <a:rPr lang="en-US" dirty="0" smtClean="0"/>
              <a:t>POSIX.1 allows for an implementation to support full-duplex pipes. </a:t>
            </a:r>
          </a:p>
          <a:p>
            <a:pPr algn="just"/>
            <a:r>
              <a:rPr lang="en-US" dirty="0" smtClean="0"/>
              <a:t>For these implementations, </a:t>
            </a:r>
            <a:r>
              <a:rPr lang="en-US" dirty="0" err="1" smtClean="0"/>
              <a:t>filedes</a:t>
            </a:r>
            <a:r>
              <a:rPr lang="en-US" dirty="0" smtClean="0"/>
              <a:t>[0] and</a:t>
            </a:r>
          </a:p>
          <a:p>
            <a:pPr algn="just">
              <a:buFont typeface="Arial" charset="0"/>
              <a:buNone/>
            </a:pPr>
            <a:r>
              <a:rPr lang="en-US" dirty="0" smtClean="0"/>
              <a:t> </a:t>
            </a:r>
            <a:r>
              <a:rPr lang="en-US" dirty="0" err="1" smtClean="0"/>
              <a:t>filedes</a:t>
            </a:r>
            <a:r>
              <a:rPr lang="en-US" dirty="0" smtClean="0"/>
              <a:t>[1] are open for both reading and writing.</a:t>
            </a:r>
          </a:p>
          <a:p>
            <a:pPr>
              <a:buFont typeface="Arial" charset="0"/>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Two ways to picture a half-duplex pipe</a:t>
            </a:r>
          </a:p>
        </p:txBody>
      </p:sp>
      <p:pic>
        <p:nvPicPr>
          <p:cNvPr id="29699" name="Picture 2"/>
          <p:cNvPicPr>
            <a:picLocks noGrp="1" noChangeAspect="1" noChangeArrowheads="1"/>
          </p:cNvPicPr>
          <p:nvPr>
            <p:ph idx="1"/>
          </p:nvPr>
        </p:nvPicPr>
        <p:blipFill>
          <a:blip r:embed="rId2"/>
          <a:srcRect/>
          <a:stretch>
            <a:fillRect/>
          </a:stretch>
        </p:blipFill>
        <p:spPr>
          <a:xfrm>
            <a:off x="0" y="1371600"/>
            <a:ext cx="8686800" cy="54864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endParaRPr lang="en-US" smtClean="0"/>
          </a:p>
        </p:txBody>
      </p:sp>
      <p:sp>
        <p:nvSpPr>
          <p:cNvPr id="8" name="Title 1"/>
          <p:cNvSpPr>
            <a:spLocks noGrp="1"/>
          </p:cNvSpPr>
          <p:nvPr>
            <p:ph sz="half" idx="1"/>
          </p:nvPr>
        </p:nvSpPr>
        <p:spPr/>
        <p:txBody>
          <a:bodyPr>
            <a:normAutofit fontScale="97500"/>
          </a:bodyPr>
          <a:lstStyle/>
          <a:p>
            <a:pPr>
              <a:defRPr/>
            </a:pPr>
            <a:r>
              <a:rPr lang="en-US" dirty="0"/>
              <a:t>A pipe in a single process is </a:t>
            </a:r>
            <a:r>
              <a:rPr lang="en-US" dirty="0" smtClean="0"/>
              <a:t>useless</a:t>
            </a:r>
            <a:r>
              <a:rPr lang="en-US" dirty="0"/>
              <a:t>. </a:t>
            </a:r>
            <a:endParaRPr lang="en-US" dirty="0" smtClean="0"/>
          </a:p>
          <a:p>
            <a:pPr>
              <a:defRPr/>
            </a:pPr>
            <a:r>
              <a:rPr lang="en-US" dirty="0" smtClean="0"/>
              <a:t>Normally</a:t>
            </a:r>
            <a:r>
              <a:rPr lang="en-US" dirty="0"/>
              <a:t>, the process that calls pipe then calls fork, creating an</a:t>
            </a:r>
            <a:br>
              <a:rPr lang="en-US" dirty="0"/>
            </a:br>
            <a:r>
              <a:rPr lang="en-US" dirty="0"/>
              <a:t>IPC channel from the parent to the child or vice versa</a:t>
            </a:r>
          </a:p>
        </p:txBody>
      </p:sp>
      <p:pic>
        <p:nvPicPr>
          <p:cNvPr id="30724" name="Picture 2"/>
          <p:cNvPicPr>
            <a:picLocks noGrp="1" noChangeAspect="1" noChangeArrowheads="1"/>
          </p:cNvPicPr>
          <p:nvPr>
            <p:ph sz="half" idx="2"/>
          </p:nvPr>
        </p:nvPicPr>
        <p:blipFill>
          <a:blip r:embed="rId2"/>
          <a:srcRect/>
          <a:stretch>
            <a:fillRect/>
          </a:stretch>
        </p:blipFill>
        <p:spPr>
          <a:xfrm>
            <a:off x="4572000" y="1447800"/>
            <a:ext cx="4572000" cy="54102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a:lstStyle/>
          <a:p>
            <a:endParaRPr lang="en-US" smtClean="0"/>
          </a:p>
        </p:txBody>
      </p:sp>
      <p:sp>
        <p:nvSpPr>
          <p:cNvPr id="31747" name="Content Placeholder 7"/>
          <p:cNvSpPr>
            <a:spLocks noGrp="1"/>
          </p:cNvSpPr>
          <p:nvPr>
            <p:ph sz="half" idx="1"/>
          </p:nvPr>
        </p:nvSpPr>
        <p:spPr/>
        <p:txBody>
          <a:bodyPr/>
          <a:lstStyle/>
          <a:p>
            <a:r>
              <a:rPr lang="en-US" smtClean="0"/>
              <a:t>What happens after the fork depends on which direction of data flow we want. </a:t>
            </a:r>
          </a:p>
          <a:p>
            <a:r>
              <a:rPr lang="en-US" smtClean="0"/>
              <a:t>For a pipe from the parent to the child, the parent closes the read end of the pipe (fd[0]), and the child closes the write end (fd[1]).</a:t>
            </a:r>
          </a:p>
        </p:txBody>
      </p:sp>
      <p:pic>
        <p:nvPicPr>
          <p:cNvPr id="31748" name="Picture 2"/>
          <p:cNvPicPr>
            <a:picLocks noGrp="1" noChangeAspect="1" noChangeArrowheads="1"/>
          </p:cNvPicPr>
          <p:nvPr>
            <p:ph sz="half" idx="2"/>
          </p:nvPr>
        </p:nvPicPr>
        <p:blipFill>
          <a:blip r:embed="rId2"/>
          <a:srcRect/>
          <a:stretch>
            <a:fillRect/>
          </a:stretch>
        </p:blipFill>
        <p:spPr>
          <a:xfrm>
            <a:off x="4572000" y="1524000"/>
            <a:ext cx="4572000" cy="50292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5"/>
          <p:cNvSpPr>
            <a:spLocks noGrp="1"/>
          </p:cNvSpPr>
          <p:nvPr>
            <p:ph idx="1"/>
          </p:nvPr>
        </p:nvSpPr>
        <p:spPr>
          <a:xfrm>
            <a:off x="457200" y="228600"/>
            <a:ext cx="8229600" cy="5897563"/>
          </a:xfrm>
        </p:spPr>
        <p:txBody>
          <a:bodyPr>
            <a:normAutofit lnSpcReduction="10000"/>
          </a:bodyPr>
          <a:lstStyle/>
          <a:p>
            <a:r>
              <a:rPr lang="en-US" dirty="0" smtClean="0"/>
              <a:t>a pipe from the child to the parent, the parent closes </a:t>
            </a:r>
            <a:r>
              <a:rPr lang="en-US" dirty="0" err="1" smtClean="0"/>
              <a:t>fd</a:t>
            </a:r>
            <a:r>
              <a:rPr lang="en-US" dirty="0" smtClean="0"/>
              <a:t>[1], and the child closes </a:t>
            </a:r>
            <a:r>
              <a:rPr lang="en-US" dirty="0" err="1" smtClean="0"/>
              <a:t>fd</a:t>
            </a:r>
            <a:r>
              <a:rPr lang="en-US" dirty="0" smtClean="0"/>
              <a:t>[0].</a:t>
            </a:r>
          </a:p>
          <a:p>
            <a:pPr algn="just"/>
            <a:r>
              <a:rPr lang="en-US" b="1" dirty="0" smtClean="0"/>
              <a:t>When one end of a pipe is closed, the following two rules apply.</a:t>
            </a:r>
          </a:p>
          <a:p>
            <a:pPr marL="514350" indent="-514350" algn="just">
              <a:buFont typeface="+mj-lt"/>
              <a:buAutoNum type="arabicPeriod"/>
            </a:pPr>
            <a:r>
              <a:rPr lang="en-US" dirty="0" smtClean="0"/>
              <a:t>If we read from a pipe whose write end has been closed, read returns 0 to indicate an end of file after all the data has been read.</a:t>
            </a:r>
          </a:p>
          <a:p>
            <a:pPr marL="514350" indent="-514350" algn="just">
              <a:buFont typeface="+mj-lt"/>
              <a:buAutoNum type="arabicPeriod"/>
            </a:pPr>
            <a:r>
              <a:rPr lang="en-US" dirty="0" smtClean="0"/>
              <a:t>If we write to a pipe whose read end has been closed, the signal SIGPIPE is generated. If we either ignore the signal or catch it and return from the signal handler, write returns –1 with </a:t>
            </a:r>
            <a:r>
              <a:rPr lang="en-US" dirty="0" err="1" smtClean="0"/>
              <a:t>errno</a:t>
            </a:r>
            <a:r>
              <a:rPr lang="en-US" dirty="0" smtClean="0"/>
              <a:t> set to EPIPE.</a:t>
            </a:r>
          </a:p>
          <a:p>
            <a:pPr algn="just"/>
            <a:endParaRPr lang="en-US"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200000"/>
              </a:lnSpc>
              <a:defRPr/>
            </a:pPr>
            <a:r>
              <a:rPr lang="en-US" dirty="0"/>
              <a:t>writing to a </a:t>
            </a:r>
            <a:r>
              <a:rPr lang="en-US" dirty="0" smtClean="0"/>
              <a:t>pipe, </a:t>
            </a:r>
            <a:r>
              <a:rPr lang="en-US" dirty="0"/>
              <a:t>the constant PIPE_BUF specifies the kernel's pipe buffer size. </a:t>
            </a:r>
            <a:endParaRPr lang="en-US" dirty="0" smtClean="0"/>
          </a:p>
          <a:p>
            <a:pPr algn="just">
              <a:lnSpc>
                <a:spcPct val="200000"/>
              </a:lnSpc>
              <a:defRPr/>
            </a:pPr>
            <a:r>
              <a:rPr lang="en-US" dirty="0" smtClean="0"/>
              <a:t>Determine </a:t>
            </a:r>
            <a:r>
              <a:rPr lang="en-US" dirty="0"/>
              <a:t>the value of PIPE_BUF </a:t>
            </a:r>
            <a:r>
              <a:rPr lang="en-US" dirty="0" smtClean="0"/>
              <a:t>by using </a:t>
            </a:r>
            <a:r>
              <a:rPr lang="en-US" dirty="0" err="1"/>
              <a:t>pathconf</a:t>
            </a:r>
            <a:r>
              <a:rPr lang="en-US" dirty="0"/>
              <a:t> or </a:t>
            </a:r>
            <a:r>
              <a:rPr lang="en-US" dirty="0" err="1"/>
              <a:t>fpathconf</a:t>
            </a: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program creates, writes to, and reads from a pipe.</a:t>
            </a:r>
            <a:br>
              <a:rPr lang="en-US" dirty="0"/>
            </a:br>
            <a:endParaRPr lang="en-US" dirty="0"/>
          </a:p>
        </p:txBody>
      </p:sp>
      <p:pic>
        <p:nvPicPr>
          <p:cNvPr id="35843" name="Picture 2"/>
          <p:cNvPicPr>
            <a:picLocks noGrp="1" noChangeAspect="1" noChangeArrowheads="1"/>
          </p:cNvPicPr>
          <p:nvPr>
            <p:ph idx="1"/>
          </p:nvPr>
        </p:nvPicPr>
        <p:blipFill>
          <a:blip r:embed="rId2"/>
          <a:srcRect/>
          <a:stretch>
            <a:fillRect/>
          </a:stretch>
        </p:blipFill>
        <p:spPr>
          <a:xfrm>
            <a:off x="0" y="1219200"/>
            <a:ext cx="9144000" cy="56388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2800" dirty="0" smtClean="0">
                <a:latin typeface="Times New Roman" pitchFamily="18" charset="0"/>
                <a:cs typeface="Times New Roman" pitchFamily="18" charset="0"/>
              </a:rPr>
              <a:t>create a pipe between a parent and its child and to send data down the pipe.</a:t>
            </a:r>
          </a:p>
        </p:txBody>
      </p:sp>
      <p:sp>
        <p:nvSpPr>
          <p:cNvPr id="36867" name="Content Placeholder 2"/>
          <p:cNvSpPr>
            <a:spLocks noGrp="1"/>
          </p:cNvSpPr>
          <p:nvPr>
            <p:ph idx="1"/>
          </p:nvPr>
        </p:nvSpPr>
        <p:spPr/>
        <p:txBody>
          <a:bodyPr/>
          <a:lstStyle/>
          <a:p>
            <a:pPr algn="just"/>
            <a:r>
              <a:rPr lang="en-US" dirty="0" smtClean="0"/>
              <a:t>First, we'll have the parent make a pipe. Secondly, we'll </a:t>
            </a:r>
            <a:r>
              <a:rPr lang="en-US" b="1" dirty="0" smtClean="0"/>
              <a:t>fork()</a:t>
            </a:r>
            <a:r>
              <a:rPr lang="en-US" dirty="0" smtClean="0"/>
              <a:t>. </a:t>
            </a:r>
          </a:p>
          <a:p>
            <a:pPr algn="just"/>
            <a:r>
              <a:rPr lang="en-US" dirty="0" smtClean="0"/>
              <a:t>Now, the </a:t>
            </a:r>
            <a:r>
              <a:rPr lang="en-US" b="1" dirty="0" smtClean="0"/>
              <a:t>fork()</a:t>
            </a:r>
            <a:r>
              <a:rPr lang="en-US" dirty="0" smtClean="0"/>
              <a:t> man page tells us that the child will receive a copy of all the parent's file descriptors, and this includes a copy of the pipe's file descriptors.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7171" name="Content Placeholder 2"/>
          <p:cNvSpPr>
            <a:spLocks noGrp="1"/>
          </p:cNvSpPr>
          <p:nvPr>
            <p:ph idx="1"/>
          </p:nvPr>
        </p:nvSpPr>
        <p:spPr/>
        <p:txBody>
          <a:bodyPr/>
          <a:lstStyle/>
          <a:p>
            <a:pPr algn="just">
              <a:lnSpc>
                <a:spcPct val="150000"/>
              </a:lnSpc>
            </a:pPr>
            <a:r>
              <a:rPr lang="en-US" b="1" smtClean="0">
                <a:solidFill>
                  <a:schemeClr val="accent2"/>
                </a:solidFill>
              </a:rPr>
              <a:t>independent processes: </a:t>
            </a:r>
            <a:r>
              <a:rPr lang="en-US" smtClean="0"/>
              <a:t>A process is independent if </a:t>
            </a:r>
            <a:r>
              <a:rPr lang="en-US" b="1" i="1" smtClean="0"/>
              <a:t>it cannot affect </a:t>
            </a:r>
            <a:r>
              <a:rPr lang="en-US" smtClean="0"/>
              <a:t>or be </a:t>
            </a:r>
            <a:r>
              <a:rPr lang="en-US" b="1" i="1" smtClean="0"/>
              <a:t>affected by the other processes</a:t>
            </a:r>
            <a:r>
              <a:rPr lang="en-US" smtClean="0"/>
              <a:t> executing in the system. Any process that does not share data with any other process is independent.</a:t>
            </a:r>
            <a:endParaRPr lang="en-US" smtClean="0">
              <a:solidFill>
                <a:schemeClr val="accent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b="1" dirty="0" err="1" smtClean="0"/>
              <a:t>popen</a:t>
            </a:r>
            <a:r>
              <a:rPr lang="en-US" b="1" dirty="0" smtClean="0"/>
              <a:t> and </a:t>
            </a:r>
            <a:r>
              <a:rPr lang="en-US" b="1" dirty="0" err="1" smtClean="0"/>
              <a:t>pclose</a:t>
            </a:r>
            <a:r>
              <a:rPr lang="en-US" b="1" dirty="0" smtClean="0"/>
              <a:t> Functions</a:t>
            </a:r>
            <a:endParaRPr lang="en-US" dirty="0"/>
          </a:p>
        </p:txBody>
      </p:sp>
      <p:sp>
        <p:nvSpPr>
          <p:cNvPr id="3" name="Content Placeholder 2"/>
          <p:cNvSpPr>
            <a:spLocks noGrp="1"/>
          </p:cNvSpPr>
          <p:nvPr>
            <p:ph idx="1"/>
          </p:nvPr>
        </p:nvSpPr>
        <p:spPr>
          <a:xfrm>
            <a:off x="457200" y="1066800"/>
            <a:ext cx="8229600" cy="5638800"/>
          </a:xfrm>
        </p:spPr>
        <p:txBody>
          <a:bodyPr>
            <a:normAutofit fontScale="40000" lnSpcReduction="20000"/>
          </a:bodyPr>
          <a:lstStyle/>
          <a:p>
            <a:pPr algn="just">
              <a:lnSpc>
                <a:spcPct val="160000"/>
              </a:lnSpc>
              <a:defRPr/>
            </a:pPr>
            <a:r>
              <a:rPr lang="en-US" sz="5500" dirty="0">
                <a:latin typeface="Times New Roman" pitchFamily="18" charset="0"/>
                <a:cs typeface="Times New Roman" pitchFamily="18" charset="0"/>
              </a:rPr>
              <a:t>a common operation is to create a pipe to another process, to either read its output or send it input, </a:t>
            </a:r>
            <a:endParaRPr lang="en-US" sz="5500" dirty="0" smtClean="0">
              <a:latin typeface="Times New Roman" pitchFamily="18" charset="0"/>
              <a:cs typeface="Times New Roman" pitchFamily="18" charset="0"/>
            </a:endParaRPr>
          </a:p>
          <a:p>
            <a:pPr algn="just">
              <a:lnSpc>
                <a:spcPct val="160000"/>
              </a:lnSpc>
              <a:defRPr/>
            </a:pPr>
            <a:r>
              <a:rPr lang="en-US" sz="5500" dirty="0" smtClean="0">
                <a:latin typeface="Times New Roman" pitchFamily="18" charset="0"/>
                <a:cs typeface="Times New Roman" pitchFamily="18" charset="0"/>
              </a:rPr>
              <a:t>the two functions are:  </a:t>
            </a:r>
            <a:r>
              <a:rPr lang="en-US" sz="5500" b="1" i="1" dirty="0" err="1">
                <a:latin typeface="Times New Roman" pitchFamily="18" charset="0"/>
                <a:cs typeface="Times New Roman" pitchFamily="18" charset="0"/>
              </a:rPr>
              <a:t>popen</a:t>
            </a:r>
            <a:r>
              <a:rPr lang="en-US" sz="5500" b="1" dirty="0">
                <a:latin typeface="Times New Roman" pitchFamily="18" charset="0"/>
                <a:cs typeface="Times New Roman" pitchFamily="18" charset="0"/>
              </a:rPr>
              <a:t> </a:t>
            </a:r>
            <a:r>
              <a:rPr lang="en-US" sz="5500" dirty="0">
                <a:latin typeface="Times New Roman" pitchFamily="18" charset="0"/>
                <a:cs typeface="Times New Roman" pitchFamily="18" charset="0"/>
              </a:rPr>
              <a:t>and </a:t>
            </a:r>
            <a:r>
              <a:rPr lang="en-US" sz="5500" b="1" i="1" dirty="0" err="1">
                <a:latin typeface="Times New Roman" pitchFamily="18" charset="0"/>
                <a:cs typeface="Times New Roman" pitchFamily="18" charset="0"/>
              </a:rPr>
              <a:t>pclose</a:t>
            </a:r>
            <a:r>
              <a:rPr lang="en-US" sz="5500" dirty="0">
                <a:latin typeface="Times New Roman" pitchFamily="18" charset="0"/>
                <a:cs typeface="Times New Roman" pitchFamily="18" charset="0"/>
              </a:rPr>
              <a:t> functions</a:t>
            </a:r>
            <a:r>
              <a:rPr lang="en-US" sz="5500" dirty="0" smtClean="0">
                <a:latin typeface="Times New Roman" pitchFamily="18" charset="0"/>
                <a:cs typeface="Times New Roman" pitchFamily="18" charset="0"/>
              </a:rPr>
              <a:t>.</a:t>
            </a:r>
          </a:p>
          <a:p>
            <a:pPr algn="just">
              <a:lnSpc>
                <a:spcPct val="160000"/>
              </a:lnSpc>
              <a:defRPr/>
            </a:pPr>
            <a:r>
              <a:rPr lang="en-US" sz="5500" i="1" dirty="0" err="1">
                <a:latin typeface="Times New Roman" pitchFamily="18" charset="0"/>
                <a:cs typeface="Times New Roman" pitchFamily="18" charset="0"/>
              </a:rPr>
              <a:t>popen</a:t>
            </a:r>
            <a:r>
              <a:rPr lang="en-US" sz="5500" dirty="0">
                <a:latin typeface="Times New Roman" pitchFamily="18" charset="0"/>
                <a:cs typeface="Times New Roman" pitchFamily="18" charset="0"/>
              </a:rPr>
              <a:t> - start pipe streams to or from a </a:t>
            </a:r>
            <a:r>
              <a:rPr lang="en-US" sz="5500" dirty="0" smtClean="0">
                <a:latin typeface="Times New Roman" pitchFamily="18" charset="0"/>
                <a:cs typeface="Times New Roman" pitchFamily="18" charset="0"/>
              </a:rPr>
              <a:t>process.</a:t>
            </a:r>
          </a:p>
          <a:p>
            <a:pPr algn="just">
              <a:lnSpc>
                <a:spcPct val="160000"/>
              </a:lnSpc>
              <a:defRPr/>
            </a:pPr>
            <a:r>
              <a:rPr lang="en-US" sz="5500" i="1" dirty="0" err="1" smtClean="0">
                <a:latin typeface="Times New Roman" pitchFamily="18" charset="0"/>
                <a:cs typeface="Times New Roman" pitchFamily="18" charset="0"/>
              </a:rPr>
              <a:t>pclose</a:t>
            </a:r>
            <a:r>
              <a:rPr lang="en-US" sz="5500" dirty="0" smtClean="0">
                <a:latin typeface="Times New Roman" pitchFamily="18" charset="0"/>
                <a:cs typeface="Times New Roman" pitchFamily="18" charset="0"/>
              </a:rPr>
              <a:t> – stop a </a:t>
            </a:r>
            <a:r>
              <a:rPr lang="en-US" sz="5500" dirty="0">
                <a:latin typeface="Times New Roman" pitchFamily="18" charset="0"/>
                <a:cs typeface="Times New Roman" pitchFamily="18" charset="0"/>
              </a:rPr>
              <a:t>pipe streams to or from a </a:t>
            </a:r>
            <a:r>
              <a:rPr lang="en-US" sz="5500" dirty="0" smtClean="0">
                <a:latin typeface="Times New Roman" pitchFamily="18" charset="0"/>
                <a:cs typeface="Times New Roman" pitchFamily="18" charset="0"/>
              </a:rPr>
              <a:t>process.</a:t>
            </a:r>
          </a:p>
          <a:p>
            <a:pPr algn="just">
              <a:lnSpc>
                <a:spcPct val="160000"/>
              </a:lnSpc>
              <a:defRPr/>
            </a:pPr>
            <a:r>
              <a:rPr lang="en-US" sz="5500" dirty="0">
                <a:latin typeface="Times New Roman" pitchFamily="18" charset="0"/>
                <a:cs typeface="Times New Roman" pitchFamily="18" charset="0"/>
              </a:rPr>
              <a:t>These two functions handle </a:t>
            </a:r>
            <a:r>
              <a:rPr lang="en-US" sz="5500" dirty="0" smtClean="0">
                <a:latin typeface="Times New Roman" pitchFamily="18" charset="0"/>
                <a:cs typeface="Times New Roman" pitchFamily="18" charset="0"/>
              </a:rPr>
              <a:t>all the unclean </a:t>
            </a:r>
            <a:r>
              <a:rPr lang="en-US" sz="5500" dirty="0">
                <a:latin typeface="Times New Roman" pitchFamily="18" charset="0"/>
                <a:cs typeface="Times New Roman" pitchFamily="18" charset="0"/>
              </a:rPr>
              <a:t>work that we've been doing ourselves: </a:t>
            </a:r>
            <a:r>
              <a:rPr lang="en-US" sz="5500" i="1" dirty="0">
                <a:latin typeface="Times New Roman" pitchFamily="18" charset="0"/>
                <a:cs typeface="Times New Roman" pitchFamily="18" charset="0"/>
              </a:rPr>
              <a:t>creating a pipe</a:t>
            </a:r>
            <a:r>
              <a:rPr lang="en-US" sz="5500" dirty="0">
                <a:latin typeface="Times New Roman" pitchFamily="18" charset="0"/>
                <a:cs typeface="Times New Roman" pitchFamily="18" charset="0"/>
              </a:rPr>
              <a:t>, </a:t>
            </a:r>
            <a:r>
              <a:rPr lang="en-US" sz="5500" i="1" dirty="0">
                <a:latin typeface="Times New Roman" pitchFamily="18" charset="0"/>
                <a:cs typeface="Times New Roman" pitchFamily="18" charset="0"/>
              </a:rPr>
              <a:t>forking a child</a:t>
            </a:r>
            <a:r>
              <a:rPr lang="en-US" sz="5500" dirty="0">
                <a:latin typeface="Times New Roman" pitchFamily="18" charset="0"/>
                <a:cs typeface="Times New Roman" pitchFamily="18" charset="0"/>
              </a:rPr>
              <a:t>, </a:t>
            </a:r>
            <a:r>
              <a:rPr lang="en-US" sz="5500" i="1" dirty="0">
                <a:latin typeface="Times New Roman" pitchFamily="18" charset="0"/>
                <a:cs typeface="Times New Roman" pitchFamily="18" charset="0"/>
              </a:rPr>
              <a:t>closing the unused ends of </a:t>
            </a:r>
            <a:r>
              <a:rPr lang="en-US" sz="5500" i="1" dirty="0" smtClean="0">
                <a:latin typeface="Times New Roman" pitchFamily="18" charset="0"/>
                <a:cs typeface="Times New Roman" pitchFamily="18" charset="0"/>
              </a:rPr>
              <a:t>the pipe</a:t>
            </a:r>
            <a:r>
              <a:rPr lang="en-US" sz="5500" dirty="0">
                <a:latin typeface="Times New Roman" pitchFamily="18" charset="0"/>
                <a:cs typeface="Times New Roman" pitchFamily="18" charset="0"/>
              </a:rPr>
              <a:t>, </a:t>
            </a:r>
            <a:r>
              <a:rPr lang="en-US" sz="5500" i="1" dirty="0">
                <a:latin typeface="Times New Roman" pitchFamily="18" charset="0"/>
                <a:cs typeface="Times New Roman" pitchFamily="18" charset="0"/>
              </a:rPr>
              <a:t>executing a shell to run the command</a:t>
            </a:r>
            <a:r>
              <a:rPr lang="en-US" sz="5500" dirty="0">
                <a:latin typeface="Times New Roman" pitchFamily="18" charset="0"/>
                <a:cs typeface="Times New Roman" pitchFamily="18" charset="0"/>
              </a:rPr>
              <a:t>, and </a:t>
            </a:r>
            <a:r>
              <a:rPr lang="en-US" sz="5500" i="1" dirty="0">
                <a:latin typeface="Times New Roman" pitchFamily="18" charset="0"/>
                <a:cs typeface="Times New Roman" pitchFamily="18" charset="0"/>
              </a:rPr>
              <a:t>waiting for the command to terminate</a:t>
            </a:r>
            <a:r>
              <a:rPr lang="en-US" sz="5500" dirty="0">
                <a:latin typeface="Times New Roman" pitchFamily="18" charset="0"/>
                <a:cs typeface="Times New Roman" pitchFamily="18" charset="0"/>
              </a:rPr>
              <a:t>.</a:t>
            </a:r>
          </a:p>
          <a:p>
            <a:pPr>
              <a:defRPr/>
            </a:pPr>
            <a:endParaRPr lang="en-US" dirty="0"/>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Syntax</a:t>
            </a:r>
          </a:p>
        </p:txBody>
      </p:sp>
      <p:pic>
        <p:nvPicPr>
          <p:cNvPr id="40963" name="Picture 2"/>
          <p:cNvPicPr>
            <a:picLocks noGrp="1" noChangeAspect="1" noChangeArrowheads="1"/>
          </p:cNvPicPr>
          <p:nvPr>
            <p:ph idx="1"/>
          </p:nvPr>
        </p:nvPicPr>
        <p:blipFill>
          <a:blip r:embed="rId2"/>
          <a:srcRect/>
          <a:stretch>
            <a:fillRect/>
          </a:stretch>
        </p:blipFill>
        <p:spPr>
          <a:xfrm>
            <a:off x="0" y="1371600"/>
            <a:ext cx="9144000" cy="54864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smtClean="0"/>
          </a:p>
        </p:txBody>
      </p:sp>
      <p:sp>
        <p:nvSpPr>
          <p:cNvPr id="41987" name="Content Placeholder 2"/>
          <p:cNvSpPr>
            <a:spLocks noGrp="1"/>
          </p:cNvSpPr>
          <p:nvPr>
            <p:ph idx="1"/>
          </p:nvPr>
        </p:nvSpPr>
        <p:spPr/>
        <p:txBody>
          <a:bodyPr>
            <a:normAutofit lnSpcReduction="10000"/>
          </a:bodyPr>
          <a:lstStyle/>
          <a:p>
            <a:pPr algn="just">
              <a:lnSpc>
                <a:spcPct val="150000"/>
              </a:lnSpc>
            </a:pPr>
            <a:r>
              <a:rPr lang="en-US" dirty="0" smtClean="0"/>
              <a:t>The </a:t>
            </a:r>
            <a:r>
              <a:rPr lang="en-US" i="1" dirty="0" err="1" smtClean="0"/>
              <a:t>popen</a:t>
            </a:r>
            <a:r>
              <a:rPr lang="en-US" dirty="0" smtClean="0"/>
              <a:t>() function shall execute the command specified by the string </a:t>
            </a:r>
            <a:r>
              <a:rPr lang="en-US" i="1" dirty="0" smtClean="0"/>
              <a:t>command</a:t>
            </a:r>
            <a:r>
              <a:rPr lang="en-US" dirty="0" smtClean="0"/>
              <a:t>.</a:t>
            </a:r>
          </a:p>
          <a:p>
            <a:pPr algn="just">
              <a:lnSpc>
                <a:spcPct val="150000"/>
              </a:lnSpc>
            </a:pPr>
            <a:r>
              <a:rPr lang="en-US" dirty="0" smtClean="0"/>
              <a:t> It shall create a pipe between the calling program and the executed command, and shall return a pointer to a stream that can be used to either read from or write to the pipe.</a:t>
            </a:r>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a:t>
            </a:r>
            <a:r>
              <a:rPr lang="en-US" i="1" dirty="0"/>
              <a:t>mode</a:t>
            </a:r>
            <a:r>
              <a:rPr lang="en-US" dirty="0"/>
              <a:t> argument to </a:t>
            </a:r>
            <a:r>
              <a:rPr lang="en-US" i="1" dirty="0" err="1"/>
              <a:t>popen</a:t>
            </a:r>
            <a:r>
              <a:rPr lang="en-US" dirty="0"/>
              <a:t>() is a string that specifies I/O mode</a:t>
            </a:r>
          </a:p>
        </p:txBody>
      </p:sp>
      <p:sp>
        <p:nvSpPr>
          <p:cNvPr id="3" name="Content Placeholder 2"/>
          <p:cNvSpPr>
            <a:spLocks noGrp="1"/>
          </p:cNvSpPr>
          <p:nvPr>
            <p:ph idx="1"/>
          </p:nvPr>
        </p:nvSpPr>
        <p:spPr>
          <a:xfrm>
            <a:off x="228600" y="1600200"/>
            <a:ext cx="8534400" cy="4343400"/>
          </a:xfrm>
        </p:spPr>
        <p:txBody>
          <a:bodyPr>
            <a:normAutofit fontScale="70000" lnSpcReduction="20000"/>
          </a:bodyPr>
          <a:lstStyle/>
          <a:p>
            <a:pPr marL="514350" indent="-514350" algn="just">
              <a:lnSpc>
                <a:spcPct val="170000"/>
              </a:lnSpc>
              <a:buFont typeface="+mj-lt"/>
              <a:buAutoNum type="arabicPeriod"/>
              <a:defRPr/>
            </a:pPr>
            <a:r>
              <a:rPr lang="en-US" dirty="0">
                <a:latin typeface="Times New Roman" pitchFamily="18" charset="0"/>
                <a:cs typeface="Times New Roman" pitchFamily="18" charset="0"/>
              </a:rPr>
              <a:t>If </a:t>
            </a:r>
            <a:r>
              <a:rPr lang="en-US" i="1" dirty="0">
                <a:latin typeface="Times New Roman" pitchFamily="18" charset="0"/>
                <a:cs typeface="Times New Roman" pitchFamily="18" charset="0"/>
              </a:rPr>
              <a:t>mode</a:t>
            </a:r>
            <a:r>
              <a:rPr lang="en-US" dirty="0">
                <a:latin typeface="Times New Roman" pitchFamily="18" charset="0"/>
                <a:cs typeface="Times New Roman" pitchFamily="18" charset="0"/>
              </a:rPr>
              <a:t> is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when the child process is started, its file descriptor STDOUT_FILENO shall be the writable end of the pipe, and the file descriptor </a:t>
            </a:r>
            <a:r>
              <a:rPr lang="en-US" i="1" dirty="0" err="1">
                <a:latin typeface="Times New Roman" pitchFamily="18" charset="0"/>
                <a:cs typeface="Times New Roman" pitchFamily="18" charset="0"/>
              </a:rPr>
              <a:t>fileno</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stream</a:t>
            </a:r>
            <a:r>
              <a:rPr lang="en-US" dirty="0">
                <a:latin typeface="Times New Roman" pitchFamily="18" charset="0"/>
                <a:cs typeface="Times New Roman" pitchFamily="18" charset="0"/>
              </a:rPr>
              <a:t>) in the calling process, </a:t>
            </a:r>
          </a:p>
          <a:p>
            <a:pPr marL="514350" indent="-514350" algn="just">
              <a:lnSpc>
                <a:spcPct val="170000"/>
              </a:lnSpc>
              <a:buFont typeface="+mj-lt"/>
              <a:buAutoNum type="arabicPeriod"/>
              <a:defRPr/>
            </a:pPr>
            <a:r>
              <a:rPr lang="en-US" dirty="0">
                <a:latin typeface="Times New Roman" pitchFamily="18" charset="0"/>
                <a:cs typeface="Times New Roman" pitchFamily="18" charset="0"/>
              </a:rPr>
              <a:t>If </a:t>
            </a:r>
            <a:r>
              <a:rPr lang="en-US" i="1" dirty="0">
                <a:latin typeface="Times New Roman" pitchFamily="18" charset="0"/>
                <a:cs typeface="Times New Roman" pitchFamily="18" charset="0"/>
              </a:rPr>
              <a:t>mode</a:t>
            </a:r>
            <a:r>
              <a:rPr lang="en-US" dirty="0">
                <a:latin typeface="Times New Roman" pitchFamily="18" charset="0"/>
                <a:cs typeface="Times New Roman" pitchFamily="18" charset="0"/>
              </a:rPr>
              <a:t> is </a:t>
            </a:r>
            <a:r>
              <a:rPr lang="en-US" i="1" dirty="0">
                <a:latin typeface="Times New Roman" pitchFamily="18" charset="0"/>
                <a:cs typeface="Times New Roman" pitchFamily="18" charset="0"/>
              </a:rPr>
              <a:t>w</a:t>
            </a:r>
            <a:r>
              <a:rPr lang="en-US" dirty="0">
                <a:latin typeface="Times New Roman" pitchFamily="18" charset="0"/>
                <a:cs typeface="Times New Roman" pitchFamily="18" charset="0"/>
              </a:rPr>
              <a:t>, when the child process is started its file descriptor STDIN_FILENO shall be the readable end of the pipe, and the file descriptor </a:t>
            </a:r>
            <a:r>
              <a:rPr lang="en-US" i="1" dirty="0" err="1">
                <a:latin typeface="Times New Roman" pitchFamily="18" charset="0"/>
                <a:cs typeface="Times New Roman" pitchFamily="18" charset="0"/>
              </a:rPr>
              <a:t>fileno</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stream</a:t>
            </a:r>
            <a:r>
              <a:rPr lang="en-US" dirty="0">
                <a:latin typeface="Times New Roman" pitchFamily="18" charset="0"/>
                <a:cs typeface="Times New Roman" pitchFamily="18" charset="0"/>
              </a:rPr>
              <a:t>) in the calling process, </a:t>
            </a:r>
          </a:p>
          <a:p>
            <a:pPr marL="514350" indent="-514350" algn="just">
              <a:lnSpc>
                <a:spcPct val="170000"/>
              </a:lnSpc>
              <a:buFont typeface="+mj-lt"/>
              <a:buAutoNum type="arabicPeriod"/>
              <a:defRPr/>
            </a:pPr>
            <a:r>
              <a:rPr lang="en-US" dirty="0">
                <a:latin typeface="Times New Roman" pitchFamily="18" charset="0"/>
                <a:cs typeface="Times New Roman" pitchFamily="18" charset="0"/>
              </a:rPr>
              <a:t>If </a:t>
            </a:r>
            <a:r>
              <a:rPr lang="en-US" i="1" dirty="0">
                <a:latin typeface="Times New Roman" pitchFamily="18" charset="0"/>
                <a:cs typeface="Times New Roman" pitchFamily="18" charset="0"/>
              </a:rPr>
              <a:t>mode</a:t>
            </a:r>
            <a:r>
              <a:rPr lang="en-US" dirty="0">
                <a:latin typeface="Times New Roman" pitchFamily="18" charset="0"/>
                <a:cs typeface="Times New Roman" pitchFamily="18" charset="0"/>
              </a:rPr>
              <a:t> is any other value, the result is undefined.</a:t>
            </a:r>
          </a:p>
          <a:p>
            <a:pPr>
              <a:defRPr/>
            </a:pPr>
            <a:endParaRPr lang="en-US" dirty="0"/>
          </a:p>
        </p:txBody>
      </p:sp>
      <p:sp>
        <p:nvSpPr>
          <p:cNvPr id="44036" name="Rectangle 3"/>
          <p:cNvSpPr>
            <a:spLocks noChangeArrowheads="1"/>
          </p:cNvSpPr>
          <p:nvPr/>
        </p:nvSpPr>
        <p:spPr bwMode="auto">
          <a:xfrm>
            <a:off x="457200" y="5486400"/>
            <a:ext cx="8686800" cy="647700"/>
          </a:xfrm>
          <a:prstGeom prst="rect">
            <a:avLst/>
          </a:prstGeom>
          <a:noFill/>
          <a:ln w="9525">
            <a:noFill/>
            <a:miter lim="800000"/>
            <a:headEnd/>
            <a:tailEnd/>
          </a:ln>
        </p:spPr>
        <p:txBody>
          <a:bodyPr>
            <a:spAutoFit/>
          </a:bodyPr>
          <a:lstStyle/>
          <a:p>
            <a:r>
              <a:rPr lang="en-US" dirty="0"/>
              <a:t>After </a:t>
            </a:r>
            <a:r>
              <a:rPr lang="en-US" i="1" dirty="0" err="1"/>
              <a:t>popen</a:t>
            </a:r>
            <a:r>
              <a:rPr lang="en-US" dirty="0"/>
              <a:t>(), both the parent and the child process shall be capable of executing independently before either terminates.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smtClean="0"/>
          </a:p>
        </p:txBody>
      </p:sp>
      <p:sp>
        <p:nvSpPr>
          <p:cNvPr id="45059" name="Content Placeholder 2"/>
          <p:cNvSpPr>
            <a:spLocks noGrp="1"/>
          </p:cNvSpPr>
          <p:nvPr>
            <p:ph idx="1"/>
          </p:nvPr>
        </p:nvSpPr>
        <p:spPr/>
        <p:txBody>
          <a:bodyPr/>
          <a:lstStyle/>
          <a:p>
            <a:r>
              <a:rPr lang="en-US" dirty="0" smtClean="0"/>
              <a:t>If type is "r", the file pointer is connected to the standard output of </a:t>
            </a:r>
            <a:r>
              <a:rPr lang="en-US" dirty="0" err="1" smtClean="0"/>
              <a:t>cmdstring</a:t>
            </a:r>
            <a:endParaRPr lang="en-US" dirty="0" smtClean="0"/>
          </a:p>
        </p:txBody>
      </p:sp>
      <p:pic>
        <p:nvPicPr>
          <p:cNvPr id="45060" name="Picture 2"/>
          <p:cNvPicPr>
            <a:picLocks noChangeAspect="1" noChangeArrowheads="1"/>
          </p:cNvPicPr>
          <p:nvPr/>
        </p:nvPicPr>
        <p:blipFill>
          <a:blip r:embed="rId2"/>
          <a:srcRect/>
          <a:stretch>
            <a:fillRect/>
          </a:stretch>
        </p:blipFill>
        <p:spPr bwMode="auto">
          <a:xfrm>
            <a:off x="381000" y="3429000"/>
            <a:ext cx="8077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en-US" smtClean="0"/>
          </a:p>
        </p:txBody>
      </p:sp>
      <p:sp>
        <p:nvSpPr>
          <p:cNvPr id="46083" name="Content Placeholder 2"/>
          <p:cNvSpPr>
            <a:spLocks noGrp="1"/>
          </p:cNvSpPr>
          <p:nvPr>
            <p:ph idx="1"/>
          </p:nvPr>
        </p:nvSpPr>
        <p:spPr/>
        <p:txBody>
          <a:bodyPr/>
          <a:lstStyle/>
          <a:p>
            <a:r>
              <a:rPr lang="en-US" smtClean="0"/>
              <a:t>If type is "w", the file pointer is connected to the standard input of cmdstring.</a:t>
            </a:r>
          </a:p>
          <a:p>
            <a:endParaRPr lang="en-US" smtClean="0"/>
          </a:p>
        </p:txBody>
      </p:sp>
      <p:pic>
        <p:nvPicPr>
          <p:cNvPr id="46084" name="Picture 2"/>
          <p:cNvPicPr>
            <a:picLocks noChangeAspect="1" noChangeArrowheads="1"/>
          </p:cNvPicPr>
          <p:nvPr/>
        </p:nvPicPr>
        <p:blipFill>
          <a:blip r:embed="rId2"/>
          <a:srcRect/>
          <a:stretch>
            <a:fillRect/>
          </a:stretch>
        </p:blipFill>
        <p:spPr bwMode="auto">
          <a:xfrm>
            <a:off x="0" y="2743200"/>
            <a:ext cx="9144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smtClean="0"/>
              <a:t>RETURN VALUE</a:t>
            </a:r>
            <a:endParaRPr lang="en-US" smtClean="0"/>
          </a:p>
        </p:txBody>
      </p:sp>
      <p:sp>
        <p:nvSpPr>
          <p:cNvPr id="47107" name="Content Placeholder 2"/>
          <p:cNvSpPr>
            <a:spLocks noGrp="1"/>
          </p:cNvSpPr>
          <p:nvPr>
            <p:ph idx="1"/>
          </p:nvPr>
        </p:nvSpPr>
        <p:spPr/>
        <p:txBody>
          <a:bodyPr/>
          <a:lstStyle/>
          <a:p>
            <a:r>
              <a:rPr lang="en-US" smtClean="0"/>
              <a:t>Upon successful completion, </a:t>
            </a:r>
            <a:r>
              <a:rPr lang="en-US" i="1" smtClean="0"/>
              <a:t>popen</a:t>
            </a:r>
            <a:r>
              <a:rPr lang="en-US" smtClean="0"/>
              <a:t>() shall return a pointer to an open stream that can be used to read or write to the pipe.</a:t>
            </a:r>
          </a:p>
          <a:p>
            <a:r>
              <a:rPr lang="en-US" smtClean="0"/>
              <a:t> Otherwise, it shall return a null pointer and may set </a:t>
            </a:r>
            <a:r>
              <a:rPr lang="en-US" i="1" smtClean="0"/>
              <a:t>errno</a:t>
            </a:r>
            <a:r>
              <a:rPr lang="en-US" smtClean="0"/>
              <a:t> to indicate the error.</a:t>
            </a:r>
          </a:p>
          <a:p>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a:bodyPr>
          <a:lstStyle/>
          <a:p>
            <a:pPr algn="just">
              <a:defRPr/>
            </a:pPr>
            <a:r>
              <a:rPr lang="en-US" dirty="0" smtClean="0"/>
              <a:t>The </a:t>
            </a:r>
            <a:r>
              <a:rPr lang="en-US" dirty="0" err="1"/>
              <a:t>pclose</a:t>
            </a:r>
            <a:r>
              <a:rPr lang="en-US" dirty="0"/>
              <a:t> function closes the standard I/O stream, waits for the command to terminate, and returns </a:t>
            </a:r>
            <a:r>
              <a:rPr lang="en-US" dirty="0" smtClean="0"/>
              <a:t>the termination </a:t>
            </a:r>
            <a:r>
              <a:rPr lang="en-US" dirty="0"/>
              <a:t>status of the shell. </a:t>
            </a:r>
            <a:endParaRPr lang="en-US" dirty="0" smtClean="0"/>
          </a:p>
          <a:p>
            <a:pPr algn="just">
              <a:defRPr/>
            </a:pPr>
            <a:r>
              <a:rPr lang="en-US" dirty="0" smtClean="0"/>
              <a:t>If </a:t>
            </a:r>
            <a:r>
              <a:rPr lang="en-US" dirty="0"/>
              <a:t>the shell cannot be executed, the </a:t>
            </a:r>
            <a:r>
              <a:rPr lang="en-US" dirty="0" smtClean="0"/>
              <a:t>termination status </a:t>
            </a:r>
            <a:r>
              <a:rPr lang="en-US" dirty="0"/>
              <a:t>returned by </a:t>
            </a:r>
            <a:r>
              <a:rPr lang="en-US" dirty="0" err="1"/>
              <a:t>pclose</a:t>
            </a:r>
            <a:r>
              <a:rPr lang="en-US" dirty="0"/>
              <a:t> is as if the shell had executed </a:t>
            </a:r>
            <a:r>
              <a:rPr lang="en-US" dirty="0" smtClean="0"/>
              <a:t>exit.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idx="1"/>
          </p:nvPr>
        </p:nvPicPr>
        <p:blipFill>
          <a:blip r:embed="rId2"/>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FIFOs</a:t>
            </a:r>
            <a:endParaRPr lang="en-US" dirty="0"/>
          </a:p>
        </p:txBody>
      </p:sp>
      <p:sp>
        <p:nvSpPr>
          <p:cNvPr id="3" name="Content Placeholder 2"/>
          <p:cNvSpPr>
            <a:spLocks noGrp="1"/>
          </p:cNvSpPr>
          <p:nvPr>
            <p:ph idx="1"/>
          </p:nvPr>
        </p:nvSpPr>
        <p:spPr>
          <a:xfrm>
            <a:off x="457200" y="1295400"/>
            <a:ext cx="8229600" cy="5257800"/>
          </a:xfrm>
        </p:spPr>
        <p:txBody>
          <a:bodyPr>
            <a:normAutofit fontScale="92500"/>
          </a:bodyPr>
          <a:lstStyle/>
          <a:p>
            <a:pPr algn="just">
              <a:lnSpc>
                <a:spcPct val="150000"/>
              </a:lnSpc>
            </a:pPr>
            <a:r>
              <a:rPr lang="en-US" dirty="0" smtClean="0"/>
              <a:t>It is a type of Inter-process Communication method.</a:t>
            </a:r>
          </a:p>
          <a:p>
            <a:pPr>
              <a:lnSpc>
                <a:spcPct val="150000"/>
              </a:lnSpc>
            </a:pPr>
            <a:r>
              <a:rPr lang="en-US" dirty="0" smtClean="0"/>
              <a:t>First In First Out.</a:t>
            </a:r>
          </a:p>
          <a:p>
            <a:pPr>
              <a:lnSpc>
                <a:spcPct val="150000"/>
              </a:lnSpc>
            </a:pPr>
            <a:r>
              <a:rPr lang="en-US" dirty="0" smtClean="0"/>
              <a:t>It is also called Named Pipes.</a:t>
            </a:r>
          </a:p>
          <a:p>
            <a:pPr>
              <a:lnSpc>
                <a:spcPct val="150000"/>
              </a:lnSpc>
            </a:pPr>
            <a:r>
              <a:rPr lang="en-US" dirty="0" smtClean="0"/>
              <a:t>FIFO used to exchange information between two processes.</a:t>
            </a:r>
          </a:p>
          <a:p>
            <a:pPr>
              <a:lnSpc>
                <a:spcPct val="150000"/>
              </a:lnSpc>
            </a:pPr>
            <a:r>
              <a:rPr lang="en-US" dirty="0" smtClean="0"/>
              <a:t>Unrelated processes can exchange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pPr algn="just">
              <a:lnSpc>
                <a:spcPct val="150000"/>
              </a:lnSpc>
            </a:pPr>
            <a:r>
              <a:rPr lang="en-US" b="1" smtClean="0">
                <a:solidFill>
                  <a:schemeClr val="accent2"/>
                </a:solidFill>
              </a:rPr>
              <a:t>cooperating processes: </a:t>
            </a:r>
            <a:r>
              <a:rPr lang="en-US" smtClean="0"/>
              <a:t>A process is cooperating if it can affect or be affected by the other processes executing in the system. Clearly, any process that shares data with other processes is a cooperating process.</a:t>
            </a:r>
          </a:p>
          <a:p>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600" dirty="0" smtClean="0">
                <a:latin typeface="Times New Roman" pitchFamily="18" charset="0"/>
                <a:cs typeface="Times New Roman" pitchFamily="18" charset="0"/>
              </a:rPr>
              <a:t>Named pipes allow two unrelated processes to communicate with each other. </a:t>
            </a:r>
          </a:p>
          <a:p>
            <a:pPr algn="just"/>
            <a:r>
              <a:rPr lang="en-US" sz="2600" dirty="0" smtClean="0">
                <a:latin typeface="Times New Roman" pitchFamily="18" charset="0"/>
                <a:cs typeface="Times New Roman" pitchFamily="18" charset="0"/>
              </a:rPr>
              <a:t>It is used to establish a one-way (half-duplex) flow of data.</a:t>
            </a:r>
          </a:p>
          <a:p>
            <a:pPr algn="just">
              <a:buNone/>
            </a:pPr>
            <a:r>
              <a:rPr lang="en-US" sz="2800" b="1" dirty="0" smtClean="0"/>
              <a:t>Creating a Named Pipe:</a:t>
            </a:r>
          </a:p>
          <a:p>
            <a:pPr algn="just"/>
            <a:r>
              <a:rPr lang="en-US" sz="2800" dirty="0" smtClean="0"/>
              <a:t>The </a:t>
            </a:r>
            <a:r>
              <a:rPr lang="en-US" sz="2800" b="1" dirty="0" smtClean="0"/>
              <a:t>command line </a:t>
            </a:r>
            <a:r>
              <a:rPr lang="en-US" sz="2800" dirty="0" smtClean="0"/>
              <a:t>or from within a </a:t>
            </a:r>
            <a:r>
              <a:rPr lang="en-US" sz="2800" b="1" dirty="0" smtClean="0"/>
              <a:t>program</a:t>
            </a:r>
            <a:r>
              <a:rPr lang="en-US" sz="2800" dirty="0" smtClean="0"/>
              <a:t>.</a:t>
            </a:r>
          </a:p>
          <a:p>
            <a:pPr algn="just"/>
            <a:r>
              <a:rPr lang="en-US" sz="2800" dirty="0" smtClean="0"/>
              <a:t>Command line - use either the "</a:t>
            </a:r>
            <a:r>
              <a:rPr lang="en-US" sz="2800" dirty="0" err="1" smtClean="0"/>
              <a:t>mknod</a:t>
            </a:r>
            <a:r>
              <a:rPr lang="en-US" sz="2800" dirty="0" smtClean="0"/>
              <a:t>" or "</a:t>
            </a:r>
            <a:r>
              <a:rPr lang="en-US" sz="2800" dirty="0" err="1" smtClean="0"/>
              <a:t>mkfifo</a:t>
            </a:r>
            <a:r>
              <a:rPr lang="en-US" sz="2800" dirty="0" smtClean="0"/>
              <a:t>" commands.</a:t>
            </a:r>
          </a:p>
          <a:p>
            <a:pPr algn="just"/>
            <a:r>
              <a:rPr lang="en-US" sz="2800" dirty="0"/>
              <a:t>The function "</a:t>
            </a:r>
            <a:r>
              <a:rPr lang="en-US" sz="2800" b="1" i="1" dirty="0" err="1"/>
              <a:t>mkfifo</a:t>
            </a:r>
            <a:r>
              <a:rPr lang="en-US" sz="2800" dirty="0"/>
              <a:t>" can be used to create a named pipe from within a program. </a:t>
            </a:r>
          </a:p>
          <a:p>
            <a:pPr algn="just"/>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a:bodyPr>
          <a:lstStyle/>
          <a:p>
            <a:pPr>
              <a:buNone/>
            </a:pPr>
            <a:r>
              <a:rPr lang="en-US" b="1" dirty="0" smtClean="0"/>
              <a:t>Synopsis:</a:t>
            </a:r>
          </a:p>
          <a:p>
            <a:pPr>
              <a:buNone/>
            </a:pPr>
            <a:r>
              <a:rPr lang="en-US" dirty="0" smtClean="0"/>
              <a:t>#include &lt;</a:t>
            </a:r>
            <a:r>
              <a:rPr lang="en-US" dirty="0" smtClean="0">
                <a:hlinkClick r:id="rId2"/>
              </a:rPr>
              <a:t>sys/</a:t>
            </a:r>
            <a:r>
              <a:rPr lang="en-US" dirty="0" err="1" smtClean="0">
                <a:hlinkClick r:id="rId2"/>
              </a:rPr>
              <a:t>types.h</a:t>
            </a:r>
            <a:r>
              <a:rPr lang="en-US" dirty="0" smtClean="0"/>
              <a:t>&gt;</a:t>
            </a:r>
          </a:p>
          <a:p>
            <a:pPr>
              <a:buNone/>
            </a:pPr>
            <a:r>
              <a:rPr lang="en-US" dirty="0" smtClean="0"/>
              <a:t>#include &lt;</a:t>
            </a:r>
            <a:r>
              <a:rPr lang="en-US" dirty="0" smtClean="0">
                <a:hlinkClick r:id="rId3"/>
              </a:rPr>
              <a:t>sys/</a:t>
            </a:r>
            <a:r>
              <a:rPr lang="en-US" dirty="0" err="1" smtClean="0">
                <a:hlinkClick r:id="rId3"/>
              </a:rPr>
              <a:t>stat.h</a:t>
            </a:r>
            <a:r>
              <a:rPr lang="en-US" dirty="0" smtClean="0"/>
              <a:t>&gt; </a:t>
            </a:r>
          </a:p>
          <a:p>
            <a:pPr>
              <a:buNone/>
            </a:pPr>
            <a:r>
              <a:rPr lang="en-US" dirty="0" err="1" smtClean="0"/>
              <a:t>int</a:t>
            </a:r>
            <a:r>
              <a:rPr lang="en-US" dirty="0" smtClean="0"/>
              <a:t> </a:t>
            </a:r>
            <a:r>
              <a:rPr lang="en-US" dirty="0" err="1" smtClean="0"/>
              <a:t>mkfifo</a:t>
            </a:r>
            <a:r>
              <a:rPr lang="en-US" dirty="0" smtClean="0"/>
              <a:t>(const char *pathname, </a:t>
            </a:r>
            <a:r>
              <a:rPr lang="en-US" dirty="0" err="1" smtClean="0"/>
              <a:t>mode_t</a:t>
            </a:r>
            <a:r>
              <a:rPr lang="en-US" dirty="0" smtClean="0"/>
              <a:t> mode);</a:t>
            </a:r>
          </a:p>
          <a:p>
            <a:pPr>
              <a:buNone/>
            </a:pPr>
            <a:r>
              <a:rPr lang="en-US" b="1" dirty="0" smtClean="0"/>
              <a:t>Description and Parameters:</a:t>
            </a:r>
          </a:p>
          <a:p>
            <a:pPr algn="just"/>
            <a:r>
              <a:rPr lang="en-US" b="1" dirty="0" err="1" smtClean="0"/>
              <a:t>mkfifo</a:t>
            </a:r>
            <a:r>
              <a:rPr lang="en-US" dirty="0" smtClean="0"/>
              <a:t>() makes a FIFO special file with name </a:t>
            </a:r>
            <a:r>
              <a:rPr lang="en-US" b="1" i="1" dirty="0" smtClean="0"/>
              <a:t>pathname</a:t>
            </a:r>
            <a:r>
              <a:rPr lang="en-US" dirty="0" smtClean="0"/>
              <a:t>. </a:t>
            </a:r>
          </a:p>
          <a:p>
            <a:r>
              <a:rPr lang="en-US" b="1" i="1" dirty="0" smtClean="0"/>
              <a:t>mode</a:t>
            </a:r>
            <a:r>
              <a:rPr lang="en-US" dirty="0" smtClean="0"/>
              <a:t> specifies the FIFO's permissions.</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9144000" cy="3276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971800"/>
            <a:ext cx="91440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Using FIFOs to Duplicate Output Streams </a:t>
            </a:r>
            <a:endParaRPr lang="en-US" dirty="0"/>
          </a:p>
        </p:txBody>
      </p:sp>
      <p:sp>
        <p:nvSpPr>
          <p:cNvPr id="3" name="Content Placeholder 2"/>
          <p:cNvSpPr>
            <a:spLocks noGrp="1"/>
          </p:cNvSpPr>
          <p:nvPr>
            <p:ph idx="1"/>
          </p:nvPr>
        </p:nvSpPr>
        <p:spPr/>
        <p:txBody>
          <a:bodyPr/>
          <a:lstStyle/>
          <a:p>
            <a:pPr algn="just"/>
            <a:r>
              <a:rPr lang="en-US" dirty="0" smtClean="0"/>
              <a:t>FIFOs can be used to duplicate an output stream in a series of shell commands. </a:t>
            </a:r>
          </a:p>
          <a:p>
            <a:pPr algn="just"/>
            <a:r>
              <a:rPr lang="en-US" dirty="0" smtClean="0"/>
              <a:t>This prevents writing the data to an intermediate disk file. </a:t>
            </a:r>
          </a:p>
          <a:p>
            <a:pPr algn="just"/>
            <a:r>
              <a:rPr lang="en-US" dirty="0" smtClean="0"/>
              <a:t>Consider a procedure that needs to process a filtered input stream twice. </a:t>
            </a:r>
            <a:endParaRPr lang="en-US" dirty="0"/>
          </a:p>
        </p:txBody>
      </p:sp>
      <p:pic>
        <p:nvPicPr>
          <p:cNvPr id="2050" name="Picture 2"/>
          <p:cNvPicPr>
            <a:picLocks noChangeAspect="1" noChangeArrowheads="1"/>
          </p:cNvPicPr>
          <p:nvPr/>
        </p:nvPicPr>
        <p:blipFill>
          <a:blip r:embed="rId2"/>
          <a:srcRect/>
          <a:stretch>
            <a:fillRect/>
          </a:stretch>
        </p:blipFill>
        <p:spPr bwMode="auto">
          <a:xfrm>
            <a:off x="1600200" y="4876800"/>
            <a:ext cx="6172200" cy="171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r>
              <a:rPr lang="en-US" dirty="0" smtClean="0"/>
              <a:t>With a FIFO and the UNIX program tee(1), we can accomplish this procedure without using a temporary file. </a:t>
            </a:r>
          </a:p>
          <a:p>
            <a:pPr algn="just"/>
            <a:r>
              <a:rPr lang="en-US" dirty="0" smtClean="0"/>
              <a:t>The tee program copies its standard input to both its standard output and to the file named on its command line. </a:t>
            </a:r>
          </a:p>
          <a:p>
            <a:pPr>
              <a:buNone/>
            </a:pPr>
            <a:r>
              <a:rPr lang="en-US" b="1" dirty="0" err="1" smtClean="0"/>
              <a:t>mkfifo</a:t>
            </a:r>
            <a:r>
              <a:rPr lang="en-US" b="1" dirty="0" smtClean="0"/>
              <a:t> fifo1 </a:t>
            </a:r>
          </a:p>
          <a:p>
            <a:pPr>
              <a:buNone/>
            </a:pPr>
            <a:r>
              <a:rPr lang="en-US" b="1" dirty="0" smtClean="0"/>
              <a:t>prog3 &lt; fifo1 &amp; </a:t>
            </a:r>
          </a:p>
          <a:p>
            <a:pPr>
              <a:buNone/>
            </a:pPr>
            <a:r>
              <a:rPr lang="en-US" b="1" dirty="0" smtClean="0"/>
              <a:t>prog1 &lt; </a:t>
            </a:r>
            <a:r>
              <a:rPr lang="en-US" b="1" dirty="0" err="1" smtClean="0"/>
              <a:t>infile</a:t>
            </a:r>
            <a:r>
              <a:rPr lang="en-US" b="1" dirty="0" smtClean="0"/>
              <a:t> | tee fifo1 | prog2 </a:t>
            </a:r>
          </a:p>
          <a:p>
            <a:pPr algn="just"/>
            <a:r>
              <a:rPr lang="en-US" dirty="0" smtClean="0"/>
              <a:t>We create the FIFO and then start prog3 in the background, reading from the FIFO. We then start prog1 and use tee to send its input to both the FIFO and prog2.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1447800"/>
            <a:ext cx="9144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Client-Server Communication Using a FIFO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FIFO’s can be used to send data between a client and a server. </a:t>
            </a:r>
          </a:p>
          <a:p>
            <a:pPr algn="just"/>
            <a:r>
              <a:rPr lang="en-US" dirty="0" smtClean="0"/>
              <a:t>A server that is contacted(Connected) by numerous clients, each client can write its request to a </a:t>
            </a:r>
            <a:r>
              <a:rPr lang="en-US" b="1" i="1" dirty="0" smtClean="0"/>
              <a:t>well-known FIFO </a:t>
            </a:r>
            <a:r>
              <a:rPr lang="en-US" dirty="0" smtClean="0"/>
              <a:t>that the server creates. </a:t>
            </a:r>
          </a:p>
          <a:p>
            <a:pPr algn="just"/>
            <a:r>
              <a:rPr lang="en-US" b="1" i="1" dirty="0" smtClean="0"/>
              <a:t>well-known FIFO means pathname of the FIFO is known to all the clients that need to connect it.</a:t>
            </a:r>
            <a:endParaRPr lang="en-US" dirty="0" smtClean="0"/>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0103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435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smtClean="0"/>
              <a:t>There are multiple writers for the FIFO, the requests sent by the clients to the server need to be less than </a:t>
            </a:r>
            <a:r>
              <a:rPr lang="en-US" b="1" dirty="0" smtClean="0"/>
              <a:t>PIPE_BUF</a:t>
            </a:r>
            <a:r>
              <a:rPr lang="en-US" dirty="0" smtClean="0"/>
              <a:t> bytes in size. </a:t>
            </a:r>
          </a:p>
          <a:p>
            <a:pPr algn="just">
              <a:lnSpc>
                <a:spcPct val="150000"/>
              </a:lnSpc>
            </a:pPr>
            <a:r>
              <a:rPr lang="en-US" dirty="0" smtClean="0"/>
              <a:t>prevents any interleaving of the client writes. </a:t>
            </a:r>
          </a:p>
          <a:p>
            <a:pPr algn="just">
              <a:lnSpc>
                <a:spcPct val="150000"/>
              </a:lnSpc>
            </a:pPr>
            <a:r>
              <a:rPr lang="en-US" dirty="0" smtClean="0"/>
              <a:t>The problem in using FIFOs for this type of client server communication is how to send replies back from the server to each client. </a:t>
            </a:r>
          </a:p>
          <a:p>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lnSpcReduction="10000"/>
          </a:bodyPr>
          <a:lstStyle/>
          <a:p>
            <a:pPr algn="just"/>
            <a:r>
              <a:rPr lang="en-US" dirty="0" smtClean="0">
                <a:latin typeface="Times New Roman" pitchFamily="18" charset="0"/>
                <a:cs typeface="Times New Roman" pitchFamily="18" charset="0"/>
              </a:rPr>
              <a:t>A single FIFO can’t be used, as the clients would never know when to read their response versus responses for other clients. </a:t>
            </a:r>
          </a:p>
          <a:p>
            <a:pPr algn="just"/>
            <a:r>
              <a:rPr lang="en-US" dirty="0" smtClean="0">
                <a:latin typeface="Times New Roman" pitchFamily="18" charset="0"/>
                <a:cs typeface="Times New Roman" pitchFamily="18" charset="0"/>
              </a:rPr>
              <a:t>One solution is for each client to send its process ID with the request. </a:t>
            </a:r>
          </a:p>
          <a:p>
            <a:pPr algn="just"/>
            <a:r>
              <a:rPr lang="en-US" dirty="0" smtClean="0">
                <a:latin typeface="Times New Roman" pitchFamily="18" charset="0"/>
                <a:cs typeface="Times New Roman" pitchFamily="18" charset="0"/>
              </a:rPr>
              <a:t>The server then creates a unique FIFO for each client, using a pathname based on the client’s process ID. </a:t>
            </a:r>
          </a:p>
          <a:p>
            <a:pPr algn="just">
              <a:buNone/>
            </a:pPr>
            <a:r>
              <a:rPr lang="en-US" dirty="0" smtClean="0">
                <a:latin typeface="Times New Roman" pitchFamily="18" charset="0"/>
                <a:cs typeface="Times New Roman" pitchFamily="18" charset="0"/>
              </a:rPr>
              <a:t> For example, the server can create a FIFO with the name /</a:t>
            </a:r>
            <a:r>
              <a:rPr lang="en-US" dirty="0" err="1" smtClean="0">
                <a:latin typeface="Times New Roman" pitchFamily="18" charset="0"/>
                <a:cs typeface="Times New Roman" pitchFamily="18" charset="0"/>
              </a:rPr>
              <a:t>tmp</a:t>
            </a:r>
            <a:r>
              <a:rPr lang="en-US" dirty="0" smtClean="0">
                <a:latin typeface="Times New Roman" pitchFamily="18" charset="0"/>
                <a:cs typeface="Times New Roman" pitchFamily="18" charset="0"/>
              </a:rPr>
              <a:t>/ serv1.XXXXX, where XXXXX is replaced with the client’s process ID.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4313" y="274638"/>
            <a:ext cx="8643937" cy="1143000"/>
          </a:xfrm>
        </p:spPr>
        <p:txBody>
          <a:bodyPr/>
          <a:lstStyle/>
          <a:p>
            <a:r>
              <a:rPr lang="en-US" sz="2700" smtClean="0">
                <a:latin typeface="Times New Roman" pitchFamily="18" charset="0"/>
                <a:cs typeface="Times New Roman" pitchFamily="18" charset="0"/>
              </a:rPr>
              <a:t>Reasons for providing an environment that allows process cooperation(Advantages of process cooperation)</a:t>
            </a:r>
          </a:p>
        </p:txBody>
      </p:sp>
      <p:sp>
        <p:nvSpPr>
          <p:cNvPr id="9219" name="Content Placeholder 2"/>
          <p:cNvSpPr>
            <a:spLocks noGrp="1"/>
          </p:cNvSpPr>
          <p:nvPr>
            <p:ph idx="1"/>
          </p:nvPr>
        </p:nvSpPr>
        <p:spPr/>
        <p:txBody>
          <a:bodyPr/>
          <a:lstStyle/>
          <a:p>
            <a:pPr algn="just">
              <a:lnSpc>
                <a:spcPct val="150000"/>
              </a:lnSpc>
            </a:pPr>
            <a:r>
              <a:rPr lang="en-US" sz="2400" b="1" smtClean="0">
                <a:solidFill>
                  <a:schemeClr val="accent2"/>
                </a:solidFill>
                <a:latin typeface="Times New Roman" pitchFamily="18" charset="0"/>
                <a:cs typeface="Times New Roman" pitchFamily="18" charset="0"/>
              </a:rPr>
              <a:t>Information sharing: </a:t>
            </a:r>
            <a:r>
              <a:rPr lang="en-US" sz="2400" b="1" smtClean="0">
                <a:latin typeface="Times New Roman" pitchFamily="18" charset="0"/>
                <a:cs typeface="Times New Roman" pitchFamily="18" charset="0"/>
              </a:rPr>
              <a:t>S</a:t>
            </a:r>
            <a:r>
              <a:rPr lang="en-US" sz="2400" smtClean="0">
                <a:latin typeface="Times New Roman" pitchFamily="18" charset="0"/>
                <a:cs typeface="Times New Roman" pitchFamily="18" charset="0"/>
              </a:rPr>
              <a:t>everal users may be interested in the same piece of information, we must provide an environment to allow concurrent access to such information.</a:t>
            </a:r>
          </a:p>
          <a:p>
            <a:pPr algn="just"/>
            <a:r>
              <a:rPr lang="en-US" sz="2400" b="1" smtClean="0">
                <a:solidFill>
                  <a:schemeClr val="accent2"/>
                </a:solidFill>
                <a:latin typeface="Times New Roman" pitchFamily="18" charset="0"/>
                <a:cs typeface="Times New Roman" pitchFamily="18" charset="0"/>
              </a:rPr>
              <a:t>Computation speedup:</a:t>
            </a:r>
            <a:r>
              <a:rPr lang="en-US" sz="2400" smtClean="0">
                <a:latin typeface="Times New Roman" pitchFamily="18" charset="0"/>
                <a:cs typeface="Times New Roman" pitchFamily="18" charset="0"/>
              </a:rPr>
              <a:t> If we want a particular task to run faster, </a:t>
            </a:r>
            <a:r>
              <a:rPr lang="en-US" sz="2400" b="1" smtClean="0">
                <a:latin typeface="Times New Roman" pitchFamily="18" charset="0"/>
                <a:cs typeface="Times New Roman" pitchFamily="18" charset="0"/>
              </a:rPr>
              <a:t>we must break it into subtasks</a:t>
            </a:r>
            <a:r>
              <a:rPr lang="en-US" sz="2400" smtClean="0">
                <a:latin typeface="Times New Roman" pitchFamily="18" charset="0"/>
                <a:cs typeface="Times New Roman" pitchFamily="18" charset="0"/>
              </a:rPr>
              <a:t>, each of which will be executing in parallel with the others. Notice that such a speedup can be achieved only if the computer has multiple processing elements (such as CPUs or I/O channels).</a:t>
            </a:r>
          </a:p>
          <a:p>
            <a:pPr algn="just">
              <a:lnSpc>
                <a:spcPct val="150000"/>
              </a:lnSpc>
            </a:pPr>
            <a:endParaRPr lang="en-US" sz="2400" smtClean="0">
              <a:latin typeface="Times New Roman" pitchFamily="18" charset="0"/>
              <a:cs typeface="Times New Roman" pitchFamily="18" charset="0"/>
            </a:endParaRPr>
          </a:p>
          <a:p>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6962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285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Message Queue</a:t>
            </a:r>
            <a:endParaRPr lang="en-US" b="1" dirty="0"/>
          </a:p>
        </p:txBody>
      </p:sp>
      <p:sp>
        <p:nvSpPr>
          <p:cNvPr id="3" name="Content Placeholder 2"/>
          <p:cNvSpPr>
            <a:spLocks noGrp="1"/>
          </p:cNvSpPr>
          <p:nvPr>
            <p:ph idx="1"/>
          </p:nvPr>
        </p:nvSpPr>
        <p:spPr/>
        <p:txBody>
          <a:bodyPr>
            <a:normAutofit lnSpcReduction="10000"/>
          </a:bodyPr>
          <a:lstStyle/>
          <a:p>
            <a:pPr>
              <a:buNone/>
            </a:pPr>
            <a:r>
              <a:rPr lang="en-US" b="1" dirty="0" smtClean="0"/>
              <a:t>What is Message Queue?</a:t>
            </a:r>
          </a:p>
          <a:p>
            <a:pPr lvl="0" algn="just"/>
            <a:r>
              <a:rPr lang="en-US" sz="3000" dirty="0" smtClean="0">
                <a:latin typeface="Times New Roman" pitchFamily="18" charset="0"/>
                <a:cs typeface="Times New Roman" pitchFamily="18" charset="0"/>
              </a:rPr>
              <a:t>message queues is a method is used for </a:t>
            </a:r>
            <a:r>
              <a:rPr lang="en-US" sz="3000" i="1" dirty="0" smtClean="0">
                <a:latin typeface="Times New Roman" pitchFamily="18" charset="0"/>
                <a:cs typeface="Times New Roman" pitchFamily="18" charset="0"/>
              </a:rPr>
              <a:t>inter-process communication</a:t>
            </a:r>
            <a:r>
              <a:rPr lang="en-US" sz="3000" dirty="0" smtClean="0">
                <a:latin typeface="Times New Roman" pitchFamily="18" charset="0"/>
                <a:cs typeface="Times New Roman" pitchFamily="18" charset="0"/>
              </a:rPr>
              <a:t> (IPC). </a:t>
            </a:r>
          </a:p>
          <a:p>
            <a:pPr algn="just"/>
            <a:r>
              <a:rPr lang="en-US" sz="3000" dirty="0" smtClean="0">
                <a:latin typeface="Times New Roman" pitchFamily="18" charset="0"/>
                <a:cs typeface="Times New Roman" pitchFamily="18" charset="0"/>
              </a:rPr>
              <a:t>use a queue for messaging – </a:t>
            </a:r>
            <a:r>
              <a:rPr lang="en-US" sz="3000" b="1" dirty="0" smtClean="0">
                <a:latin typeface="Times New Roman" pitchFamily="18" charset="0"/>
                <a:cs typeface="Times New Roman" pitchFamily="18" charset="0"/>
              </a:rPr>
              <a:t>the passing of control or of content. </a:t>
            </a:r>
          </a:p>
          <a:p>
            <a:pPr algn="just"/>
            <a:r>
              <a:rPr lang="en-US" sz="3000" dirty="0" smtClean="0">
                <a:latin typeface="Times New Roman" pitchFamily="18" charset="0"/>
                <a:cs typeface="Times New Roman" pitchFamily="18" charset="0"/>
              </a:rPr>
              <a:t>A message queue is a linked list of messages stored within the kernel.</a:t>
            </a:r>
          </a:p>
          <a:p>
            <a:pPr algn="just"/>
            <a:r>
              <a:rPr lang="en-US" sz="3000" dirty="0" smtClean="0">
                <a:latin typeface="Times New Roman" pitchFamily="18" charset="0"/>
                <a:cs typeface="Times New Roman" pitchFamily="18" charset="0"/>
              </a:rPr>
              <a:t>Message Queue are identified by a message queue identifier.</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800" dirty="0" smtClean="0">
                <a:latin typeface="Times New Roman" pitchFamily="18" charset="0"/>
                <a:cs typeface="Times New Roman" pitchFamily="18" charset="0"/>
              </a:rPr>
              <a:t>Message queues provide an asynchronous communications.</a:t>
            </a:r>
          </a:p>
          <a:p>
            <a:pPr algn="just"/>
            <a:r>
              <a:rPr lang="en-US" sz="2800" dirty="0" smtClean="0">
                <a:latin typeface="Times New Roman" pitchFamily="18" charset="0"/>
                <a:cs typeface="Times New Roman" pitchFamily="18" charset="0"/>
              </a:rPr>
              <a:t> Asynchronous communications means the sender and receiver of the message do not need to interact with the message queue at the same time. </a:t>
            </a:r>
          </a:p>
          <a:p>
            <a:pPr algn="just"/>
            <a:r>
              <a:rPr lang="en-US" sz="2800" dirty="0" smtClean="0">
                <a:latin typeface="Times New Roman" pitchFamily="18" charset="0"/>
                <a:cs typeface="Times New Roman" pitchFamily="18" charset="0"/>
              </a:rPr>
              <a:t>Messages placed onto the queue are stored until the recipient retrieves them. </a:t>
            </a:r>
            <a:endParaRPr lang="en-US" sz="2800" dirty="0">
              <a:latin typeface="Times New Roman" pitchFamily="18" charset="0"/>
              <a:cs typeface="Times New Roman" pitchFamily="18" charset="0"/>
            </a:endParaRPr>
          </a:p>
        </p:txBody>
      </p:sp>
      <p:pic>
        <p:nvPicPr>
          <p:cNvPr id="4" name="Picture 3" descr="Image result for message queue"/>
          <p:cNvPicPr/>
          <p:nvPr/>
        </p:nvPicPr>
        <p:blipFill>
          <a:blip r:embed="rId2"/>
          <a:srcRect/>
          <a:stretch>
            <a:fillRect/>
          </a:stretch>
        </p:blipFill>
        <p:spPr bwMode="auto">
          <a:xfrm>
            <a:off x="533400" y="3581400"/>
            <a:ext cx="8077200"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algn="just"/>
            <a:r>
              <a:rPr lang="en-US" sz="2800" dirty="0" smtClean="0">
                <a:latin typeface="Times New Roman" pitchFamily="18" charset="0"/>
                <a:cs typeface="Times New Roman" pitchFamily="18" charset="0"/>
              </a:rPr>
              <a:t>The </a:t>
            </a:r>
            <a:r>
              <a:rPr lang="en-US" sz="2800" b="1" i="1" dirty="0" smtClean="0">
                <a:latin typeface="Times New Roman" pitchFamily="18" charset="0"/>
                <a:cs typeface="Times New Roman" pitchFamily="18" charset="0"/>
              </a:rPr>
              <a:t>sending </a:t>
            </a:r>
            <a:r>
              <a:rPr lang="en-US" sz="2800" dirty="0" smtClean="0">
                <a:latin typeface="Times New Roman" pitchFamily="18" charset="0"/>
                <a:cs typeface="Times New Roman" pitchFamily="18" charset="0"/>
              </a:rPr>
              <a:t>process places message onto a queue which can be read by another process.</a:t>
            </a:r>
          </a:p>
          <a:p>
            <a:pPr lvl="0" algn="just"/>
            <a:r>
              <a:rPr lang="en-US" sz="2800" dirty="0" smtClean="0">
                <a:latin typeface="Times New Roman" pitchFamily="18" charset="0"/>
                <a:cs typeface="Times New Roman" pitchFamily="18" charset="0"/>
              </a:rPr>
              <a:t>Each message is given an identification or type so that processes can select the appropriate message. </a:t>
            </a:r>
          </a:p>
          <a:p>
            <a:pPr lvl="0" algn="just"/>
            <a:r>
              <a:rPr lang="en-US" sz="2800" dirty="0" smtClean="0">
                <a:latin typeface="Times New Roman" pitchFamily="18" charset="0"/>
                <a:cs typeface="Times New Roman" pitchFamily="18" charset="0"/>
              </a:rPr>
              <a:t>Before we start sending/receiving message, we have to initialize message queue. </a:t>
            </a:r>
          </a:p>
          <a:p>
            <a:pPr algn="just"/>
            <a:r>
              <a:rPr lang="en-US" sz="2800" dirty="0" smtClean="0">
                <a:latin typeface="Times New Roman" pitchFamily="18" charset="0"/>
                <a:cs typeface="Times New Roman" pitchFamily="18" charset="0"/>
              </a:rPr>
              <a:t> Each queue contains the </a:t>
            </a:r>
            <a:r>
              <a:rPr lang="en-US" sz="2800" dirty="0" err="1" smtClean="0">
                <a:latin typeface="Times New Roman" pitchFamily="18" charset="0"/>
                <a:cs typeface="Times New Roman" pitchFamily="18" charset="0"/>
              </a:rPr>
              <a:t>msqid_ds</a:t>
            </a:r>
            <a:r>
              <a:rPr lang="en-US" sz="2800" dirty="0" smtClean="0">
                <a:latin typeface="Times New Roman" pitchFamily="18" charset="0"/>
                <a:cs typeface="Times New Roman" pitchFamily="18" charset="0"/>
              </a:rPr>
              <a:t> structure associated with it:</a:t>
            </a:r>
          </a:p>
          <a:p>
            <a:pPr algn="just"/>
            <a:endParaRPr lang="en-US" sz="2800" dirty="0" smtClean="0">
              <a:latin typeface="Times New Roman" pitchFamily="18" charset="0"/>
              <a:cs typeface="Times New Roman" pitchFamily="18" charset="0"/>
            </a:endParaRPr>
          </a:p>
          <a:p>
            <a:endParaRPr lang="en-US" dirty="0"/>
          </a:p>
        </p:txBody>
      </p:sp>
      <p:pic>
        <p:nvPicPr>
          <p:cNvPr id="4" name="Picture 3" descr="Image result for msqid_ds structure"/>
          <p:cNvPicPr/>
          <p:nvPr/>
        </p:nvPicPr>
        <p:blipFill>
          <a:blip r:embed="rId2"/>
          <a:srcRect l="4779" t="16348" r="7169" b="11520"/>
          <a:stretch>
            <a:fillRect/>
          </a:stretch>
        </p:blipFill>
        <p:spPr bwMode="auto">
          <a:xfrm>
            <a:off x="0" y="3733800"/>
            <a:ext cx="91440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pitchFamily="18" charset="0"/>
                <a:cs typeface="Times New Roman" pitchFamily="18" charset="0"/>
              </a:rPr>
              <a:t>A new queue is created or an existing queue opened by calling </a:t>
            </a:r>
            <a:r>
              <a:rPr lang="en-US" sz="2800" b="1" dirty="0" err="1" smtClean="0">
                <a:latin typeface="Times New Roman" pitchFamily="18" charset="0"/>
                <a:cs typeface="Times New Roman" pitchFamily="18" charset="0"/>
              </a:rPr>
              <a:t>msgget</a:t>
            </a:r>
            <a:r>
              <a:rPr lang="en-US" sz="2800" b="1" dirty="0" smtClean="0">
                <a:latin typeface="Times New Roman" pitchFamily="18" charset="0"/>
                <a:cs typeface="Times New Roman" pitchFamily="18" charset="0"/>
              </a:rPr>
              <a:t>() function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msgget</a:t>
            </a:r>
            <a:r>
              <a:rPr lang="en-US" dirty="0" smtClean="0"/>
              <a:t> - get a message queue identifier.</a:t>
            </a:r>
          </a:p>
          <a:p>
            <a:pPr>
              <a:buNone/>
            </a:pPr>
            <a:r>
              <a:rPr lang="en-US" b="1" dirty="0" smtClean="0"/>
              <a:t>Synopsis</a:t>
            </a:r>
          </a:p>
          <a:p>
            <a:pPr>
              <a:buNone/>
            </a:pPr>
            <a:r>
              <a:rPr lang="en-US" dirty="0" smtClean="0"/>
              <a:t>#include &lt;</a:t>
            </a:r>
            <a:r>
              <a:rPr lang="en-US" dirty="0" smtClean="0">
                <a:hlinkClick r:id="rId2"/>
              </a:rPr>
              <a:t>sys/</a:t>
            </a:r>
            <a:r>
              <a:rPr lang="en-US" dirty="0" err="1" smtClean="0">
                <a:hlinkClick r:id="rId2"/>
              </a:rPr>
              <a:t>types.h</a:t>
            </a:r>
            <a:r>
              <a:rPr lang="en-US" dirty="0" smtClean="0"/>
              <a:t>&gt;</a:t>
            </a:r>
          </a:p>
          <a:p>
            <a:pPr>
              <a:buNone/>
            </a:pPr>
            <a:r>
              <a:rPr lang="en-US" dirty="0" smtClean="0"/>
              <a:t>#include &lt;</a:t>
            </a:r>
            <a:r>
              <a:rPr lang="en-US" dirty="0" smtClean="0">
                <a:hlinkClick r:id="rId3"/>
              </a:rPr>
              <a:t>sys/</a:t>
            </a:r>
            <a:r>
              <a:rPr lang="en-US" dirty="0" err="1" smtClean="0">
                <a:hlinkClick r:id="rId3"/>
              </a:rPr>
              <a:t>ipc.h</a:t>
            </a:r>
            <a:r>
              <a:rPr lang="en-US" dirty="0" smtClean="0"/>
              <a:t>&gt;</a:t>
            </a:r>
          </a:p>
          <a:p>
            <a:pPr>
              <a:buNone/>
            </a:pPr>
            <a:r>
              <a:rPr lang="en-US" dirty="0" smtClean="0"/>
              <a:t>#include &lt;</a:t>
            </a:r>
            <a:r>
              <a:rPr lang="en-US" dirty="0" smtClean="0">
                <a:hlinkClick r:id="rId4"/>
              </a:rPr>
              <a:t>sys/</a:t>
            </a:r>
            <a:r>
              <a:rPr lang="en-US" dirty="0" err="1" smtClean="0">
                <a:hlinkClick r:id="rId4"/>
              </a:rPr>
              <a:t>msg.h</a:t>
            </a:r>
            <a:r>
              <a:rPr lang="en-US" dirty="0" smtClean="0"/>
              <a:t>&gt;</a:t>
            </a:r>
          </a:p>
          <a:p>
            <a:pPr>
              <a:buNone/>
            </a:pPr>
            <a:r>
              <a:rPr lang="en-US" dirty="0" err="1" smtClean="0"/>
              <a:t>int</a:t>
            </a:r>
            <a:r>
              <a:rPr lang="en-US" dirty="0" smtClean="0"/>
              <a:t> </a:t>
            </a:r>
            <a:r>
              <a:rPr lang="en-US" dirty="0" err="1" smtClean="0"/>
              <a:t>msgget</a:t>
            </a:r>
            <a:r>
              <a:rPr lang="en-US" dirty="0" smtClean="0"/>
              <a:t>(</a:t>
            </a:r>
            <a:r>
              <a:rPr lang="en-US" dirty="0" err="1" smtClean="0"/>
              <a:t>key_t</a:t>
            </a:r>
            <a:r>
              <a:rPr lang="en-US" dirty="0" smtClean="0"/>
              <a:t> key, </a:t>
            </a:r>
            <a:r>
              <a:rPr lang="en-US" dirty="0" err="1" smtClean="0"/>
              <a:t>int</a:t>
            </a:r>
            <a:r>
              <a:rPr lang="en-US" dirty="0" smtClean="0"/>
              <a:t> </a:t>
            </a:r>
            <a:r>
              <a:rPr lang="en-US" dirty="0" err="1" smtClean="0"/>
              <a:t>msgflg</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553200"/>
          </a:xfrm>
        </p:spPr>
        <p:txBody>
          <a:bodyPr>
            <a:normAutofit fontScale="92500" lnSpcReduction="10000"/>
          </a:bodyPr>
          <a:lstStyle/>
          <a:p>
            <a:pPr>
              <a:buNone/>
            </a:pPr>
            <a:r>
              <a:rPr lang="en-US" b="1" dirty="0" smtClean="0"/>
              <a:t>DESCRIPTION</a:t>
            </a:r>
          </a:p>
          <a:p>
            <a:pPr algn="just">
              <a:lnSpc>
                <a:spcPct val="150000"/>
              </a:lnSpc>
            </a:pPr>
            <a:r>
              <a:rPr lang="en-US" sz="2800" dirty="0" smtClean="0">
                <a:latin typeface="Times New Roman" pitchFamily="18" charset="0"/>
                <a:cs typeface="Times New Roman" pitchFamily="18" charset="0"/>
              </a:rPr>
              <a:t>The </a:t>
            </a:r>
            <a:r>
              <a:rPr lang="en-US" sz="2800" b="1" dirty="0" err="1" smtClean="0">
                <a:latin typeface="Times New Roman" pitchFamily="18" charset="0"/>
                <a:cs typeface="Times New Roman" pitchFamily="18" charset="0"/>
              </a:rPr>
              <a:t>msgget</a:t>
            </a:r>
            <a:r>
              <a:rPr lang="en-US" sz="2800" dirty="0" smtClean="0">
                <a:latin typeface="Times New Roman" pitchFamily="18" charset="0"/>
                <a:cs typeface="Times New Roman" pitchFamily="18" charset="0"/>
              </a:rPr>
              <a:t>() system call returns the message queue identifier associated with the value of the </a:t>
            </a:r>
            <a:r>
              <a:rPr lang="en-US" sz="2800" i="1" dirty="0" smtClean="0">
                <a:latin typeface="Times New Roman" pitchFamily="18" charset="0"/>
                <a:cs typeface="Times New Roman" pitchFamily="18" charset="0"/>
              </a:rPr>
              <a:t>key</a:t>
            </a:r>
            <a:r>
              <a:rPr lang="en-US" sz="2800" dirty="0" smtClean="0">
                <a:latin typeface="Times New Roman" pitchFamily="18" charset="0"/>
                <a:cs typeface="Times New Roman" pitchFamily="18" charset="0"/>
              </a:rPr>
              <a:t> argument. </a:t>
            </a:r>
          </a:p>
          <a:p>
            <a:pPr algn="just">
              <a:lnSpc>
                <a:spcPct val="150000"/>
              </a:lnSpc>
            </a:pPr>
            <a:r>
              <a:rPr lang="en-US" sz="2800" dirty="0" smtClean="0">
                <a:latin typeface="Times New Roman" pitchFamily="18" charset="0"/>
                <a:cs typeface="Times New Roman" pitchFamily="18" charset="0"/>
              </a:rPr>
              <a:t>A new message queue is created if </a:t>
            </a:r>
            <a:r>
              <a:rPr lang="en-US" sz="2800" i="1" dirty="0" smtClean="0">
                <a:latin typeface="Times New Roman" pitchFamily="18" charset="0"/>
                <a:cs typeface="Times New Roman" pitchFamily="18" charset="0"/>
              </a:rPr>
              <a:t>key</a:t>
            </a:r>
            <a:r>
              <a:rPr lang="en-US" sz="2800" dirty="0" smtClean="0">
                <a:latin typeface="Times New Roman" pitchFamily="18" charset="0"/>
                <a:cs typeface="Times New Roman" pitchFamily="18" charset="0"/>
              </a:rPr>
              <a:t> has the value </a:t>
            </a:r>
            <a:r>
              <a:rPr lang="en-US" sz="2800" b="1" dirty="0" smtClean="0">
                <a:latin typeface="Times New Roman" pitchFamily="18" charset="0"/>
                <a:cs typeface="Times New Roman" pitchFamily="18" charset="0"/>
              </a:rPr>
              <a:t>IPC_PRIVATE</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t>
            </a:r>
          </a:p>
          <a:p>
            <a:pPr algn="just">
              <a:lnSpc>
                <a:spcPct val="150000"/>
              </a:lnSpc>
            </a:pPr>
            <a:r>
              <a:rPr lang="en-US" sz="2800" b="1" i="1" dirty="0" err="1" smtClean="0">
                <a:latin typeface="Times New Roman" pitchFamily="18" charset="0"/>
                <a:cs typeface="Times New Roman" pitchFamily="18" charset="0"/>
              </a:rPr>
              <a:t>msgflg</a:t>
            </a:r>
            <a:r>
              <a:rPr lang="en-US" sz="2800" dirty="0" smtClean="0">
                <a:latin typeface="Times New Roman" pitchFamily="18" charset="0"/>
                <a:cs typeface="Times New Roman" pitchFamily="18" charset="0"/>
              </a:rPr>
              <a:t> specifies both </a:t>
            </a:r>
            <a:r>
              <a:rPr lang="en-US" sz="2800" b="1" dirty="0" smtClean="0">
                <a:latin typeface="Times New Roman" pitchFamily="18" charset="0"/>
                <a:cs typeface="Times New Roman" pitchFamily="18" charset="0"/>
              </a:rPr>
              <a:t>IPC_CREAT</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IPC_EXCL</a:t>
            </a:r>
            <a:r>
              <a:rPr lang="en-US" sz="2800" dirty="0" smtClean="0">
                <a:latin typeface="Times New Roman" pitchFamily="18" charset="0"/>
                <a:cs typeface="Times New Roman" pitchFamily="18" charset="0"/>
              </a:rPr>
              <a:t> and a message queue already exists for </a:t>
            </a:r>
            <a:r>
              <a:rPr lang="en-US" sz="2800" i="1" dirty="0" smtClean="0">
                <a:latin typeface="Times New Roman" pitchFamily="18" charset="0"/>
                <a:cs typeface="Times New Roman" pitchFamily="18" charset="0"/>
              </a:rPr>
              <a:t>key</a:t>
            </a:r>
            <a:r>
              <a:rPr lang="en-US" sz="2800" dirty="0" smtClean="0">
                <a:latin typeface="Times New Roman" pitchFamily="18" charset="0"/>
                <a:cs typeface="Times New Roman" pitchFamily="18" charset="0"/>
              </a:rPr>
              <a:t>, then </a:t>
            </a:r>
            <a:r>
              <a:rPr lang="en-US" sz="2800" b="1" dirty="0" err="1" smtClean="0">
                <a:latin typeface="Times New Roman" pitchFamily="18" charset="0"/>
                <a:cs typeface="Times New Roman" pitchFamily="18" charset="0"/>
              </a:rPr>
              <a:t>msgget</a:t>
            </a:r>
            <a:r>
              <a:rPr lang="en-US" sz="2800" dirty="0" smtClean="0">
                <a:latin typeface="Times New Roman" pitchFamily="18" charset="0"/>
                <a:cs typeface="Times New Roman" pitchFamily="18" charset="0"/>
              </a:rPr>
              <a:t>() fails with </a:t>
            </a:r>
            <a:r>
              <a:rPr lang="en-US" sz="2800" i="1" dirty="0" err="1" smtClean="0">
                <a:latin typeface="Times New Roman" pitchFamily="18" charset="0"/>
                <a:cs typeface="Times New Roman" pitchFamily="18" charset="0"/>
              </a:rPr>
              <a:t>errno</a:t>
            </a:r>
            <a:r>
              <a:rPr lang="en-US" sz="2800" dirty="0" smtClean="0">
                <a:latin typeface="Times New Roman" pitchFamily="18" charset="0"/>
                <a:cs typeface="Times New Roman" pitchFamily="18" charset="0"/>
              </a:rPr>
              <a:t> set to </a:t>
            </a:r>
            <a:r>
              <a:rPr lang="en-US" sz="2800" b="1" dirty="0" smtClean="0">
                <a:latin typeface="Times New Roman" pitchFamily="18" charset="0"/>
                <a:cs typeface="Times New Roman" pitchFamily="18" charset="0"/>
              </a:rPr>
              <a:t>EEXIST</a:t>
            </a:r>
            <a:r>
              <a:rPr lang="en-US" sz="2800" dirty="0" smtClean="0">
                <a:latin typeface="Times New Roman" pitchFamily="18" charset="0"/>
                <a:cs typeface="Times New Roman" pitchFamily="18" charset="0"/>
              </a:rPr>
              <a:t>.</a:t>
            </a:r>
          </a:p>
          <a:p>
            <a:pPr>
              <a:buNone/>
            </a:pPr>
            <a:r>
              <a:rPr lang="en-US" sz="2800" b="1" dirty="0" smtClean="0"/>
              <a:t>Return Value</a:t>
            </a:r>
          </a:p>
          <a:p>
            <a:pPr algn="just">
              <a:lnSpc>
                <a:spcPct val="170000"/>
              </a:lnSpc>
            </a:pPr>
            <a:r>
              <a:rPr lang="en-US" sz="2800" dirty="0" smtClean="0">
                <a:latin typeface="Times New Roman" pitchFamily="18" charset="0"/>
                <a:cs typeface="Times New Roman" pitchFamily="18" charset="0"/>
              </a:rPr>
              <a:t>If successful, return the message queue identifier, otherwise -1 with </a:t>
            </a:r>
            <a:r>
              <a:rPr lang="en-US" sz="2800" i="1" dirty="0" err="1" smtClean="0">
                <a:latin typeface="Times New Roman" pitchFamily="18" charset="0"/>
                <a:cs typeface="Times New Roman" pitchFamily="18" charset="0"/>
              </a:rPr>
              <a:t>errno</a:t>
            </a:r>
            <a:r>
              <a:rPr lang="en-US" sz="2800" dirty="0" smtClean="0">
                <a:latin typeface="Times New Roman" pitchFamily="18" charset="0"/>
                <a:cs typeface="Times New Roman" pitchFamily="18" charset="0"/>
              </a:rPr>
              <a:t> indicating the error. </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lgn="just"/>
            <a:r>
              <a:rPr lang="en-US" sz="2800" dirty="0" smtClean="0">
                <a:latin typeface="Times New Roman" pitchFamily="18" charset="0"/>
                <a:cs typeface="Times New Roman" pitchFamily="18" charset="0"/>
              </a:rPr>
              <a:t>On success, </a:t>
            </a:r>
            <a:r>
              <a:rPr lang="en-US" sz="2800" dirty="0" err="1" smtClean="0">
                <a:latin typeface="Times New Roman" pitchFamily="18" charset="0"/>
                <a:cs typeface="Times New Roman" pitchFamily="18" charset="0"/>
              </a:rPr>
              <a:t>msgget</a:t>
            </a:r>
            <a:r>
              <a:rPr lang="en-US" sz="2800" dirty="0" smtClean="0">
                <a:latin typeface="Times New Roman" pitchFamily="18" charset="0"/>
                <a:cs typeface="Times New Roman" pitchFamily="18" charset="0"/>
              </a:rPr>
              <a:t> returns the non-negative queue ID. This value is then used with the other three message queue functions.</a:t>
            </a:r>
          </a:p>
          <a:p>
            <a:pPr algn="just">
              <a:buNone/>
            </a:pPr>
            <a:r>
              <a:rPr lang="en-US" sz="2800" b="1" dirty="0" err="1" smtClean="0"/>
              <a:t>msgctl</a:t>
            </a:r>
            <a:r>
              <a:rPr lang="en-US" sz="2800" b="1" dirty="0" smtClean="0"/>
              <a:t> - message control operations</a:t>
            </a:r>
          </a:p>
          <a:p>
            <a:pPr>
              <a:buNone/>
            </a:pPr>
            <a:r>
              <a:rPr lang="en-US" sz="2800" dirty="0" smtClean="0">
                <a:latin typeface="Times New Roman" pitchFamily="18" charset="0"/>
                <a:cs typeface="Times New Roman" pitchFamily="18" charset="0"/>
              </a:rPr>
              <a:t>SYNOPSIS</a:t>
            </a:r>
          </a:p>
          <a:p>
            <a:pPr>
              <a:buNone/>
            </a:pPr>
            <a:r>
              <a:rPr lang="en-US" sz="2800" dirty="0" smtClean="0">
                <a:latin typeface="Times New Roman" pitchFamily="18" charset="0"/>
                <a:cs typeface="Times New Roman" pitchFamily="18" charset="0"/>
              </a:rPr>
              <a:t>#include &lt;sys/</a:t>
            </a:r>
            <a:r>
              <a:rPr lang="en-US" sz="2800" dirty="0" err="1" smtClean="0">
                <a:latin typeface="Times New Roman" pitchFamily="18" charset="0"/>
                <a:cs typeface="Times New Roman" pitchFamily="18" charset="0"/>
              </a:rPr>
              <a:t>types.h</a:t>
            </a:r>
            <a:r>
              <a:rPr lang="en-US" sz="2800" dirty="0" smtClean="0">
                <a:latin typeface="Times New Roman" pitchFamily="18" charset="0"/>
                <a:cs typeface="Times New Roman" pitchFamily="18" charset="0"/>
              </a:rPr>
              <a:t>&gt; </a:t>
            </a:r>
          </a:p>
          <a:p>
            <a:pPr>
              <a:buNone/>
            </a:pPr>
            <a:r>
              <a:rPr lang="en-US" sz="2800" dirty="0" smtClean="0">
                <a:latin typeface="Times New Roman" pitchFamily="18" charset="0"/>
                <a:cs typeface="Times New Roman" pitchFamily="18" charset="0"/>
              </a:rPr>
              <a:t>#include &lt;sys/</a:t>
            </a:r>
            <a:r>
              <a:rPr lang="en-US" sz="2800" dirty="0" err="1" smtClean="0">
                <a:latin typeface="Times New Roman" pitchFamily="18" charset="0"/>
                <a:cs typeface="Times New Roman" pitchFamily="18" charset="0"/>
              </a:rPr>
              <a:t>ipc.h</a:t>
            </a:r>
            <a:r>
              <a:rPr lang="en-US" sz="2800" dirty="0" smtClean="0">
                <a:latin typeface="Times New Roman" pitchFamily="18" charset="0"/>
                <a:cs typeface="Times New Roman" pitchFamily="18" charset="0"/>
              </a:rPr>
              <a:t>&gt; </a:t>
            </a:r>
          </a:p>
          <a:p>
            <a:pPr>
              <a:buNone/>
            </a:pPr>
            <a:r>
              <a:rPr lang="en-US" sz="2800" dirty="0" smtClean="0">
                <a:latin typeface="Times New Roman" pitchFamily="18" charset="0"/>
                <a:cs typeface="Times New Roman" pitchFamily="18" charset="0"/>
              </a:rPr>
              <a:t>#include &lt;sys/</a:t>
            </a:r>
            <a:r>
              <a:rPr lang="en-US" sz="2800" dirty="0" err="1" smtClean="0">
                <a:latin typeface="Times New Roman" pitchFamily="18" charset="0"/>
                <a:cs typeface="Times New Roman" pitchFamily="18" charset="0"/>
              </a:rPr>
              <a:t>msg.h</a:t>
            </a:r>
            <a:r>
              <a:rPr lang="en-US" sz="2800" dirty="0" smtClean="0">
                <a:latin typeface="Times New Roman" pitchFamily="18" charset="0"/>
                <a:cs typeface="Times New Roman" pitchFamily="18" charset="0"/>
              </a:rPr>
              <a:t>&gt; </a:t>
            </a:r>
          </a:p>
          <a:p>
            <a:pPr>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msgctl</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msqid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cmd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struct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msqid_ds</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buf</a:t>
            </a:r>
            <a:r>
              <a:rPr lang="en-US" sz="2800" dirty="0" smtClean="0">
                <a:latin typeface="Times New Roman" pitchFamily="18" charset="0"/>
                <a:cs typeface="Times New Roman" pitchFamily="18" charset="0"/>
              </a:rPr>
              <a:t>); </a:t>
            </a:r>
          </a:p>
          <a:p>
            <a:pPr>
              <a:buNone/>
            </a:pPr>
            <a:r>
              <a:rPr lang="en-US" sz="2800" b="1" dirty="0" smtClean="0"/>
              <a:t>RETURN VALUE</a:t>
            </a:r>
          </a:p>
          <a:p>
            <a:pPr algn="just"/>
            <a:r>
              <a:rPr lang="en-US" sz="2800" dirty="0" smtClean="0"/>
              <a:t> successful completion - </a:t>
            </a:r>
            <a:r>
              <a:rPr lang="en-US" sz="2800" i="1" dirty="0" err="1" smtClean="0"/>
              <a:t>msgctl</a:t>
            </a:r>
            <a:r>
              <a:rPr lang="en-US" sz="2800" dirty="0" smtClean="0"/>
              <a:t>() shall return 0; otherwise, it shall return -1 and set </a:t>
            </a:r>
            <a:r>
              <a:rPr lang="en-US" sz="2800" i="1" dirty="0" err="1" smtClean="0"/>
              <a:t>errno</a:t>
            </a:r>
            <a:r>
              <a:rPr lang="en-US" sz="2800" dirty="0" smtClean="0"/>
              <a:t> to indicate the error.</a:t>
            </a:r>
          </a:p>
          <a:p>
            <a:pPr algn="just">
              <a:buNone/>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b="1" dirty="0" smtClean="0"/>
              <a:t>DESCRIPTION:</a:t>
            </a:r>
          </a:p>
          <a:p>
            <a:pPr algn="just"/>
            <a:r>
              <a:rPr lang="en-US" sz="2800" b="1" dirty="0" err="1" smtClean="0"/>
              <a:t>msgctl</a:t>
            </a:r>
            <a:r>
              <a:rPr lang="en-US" sz="2800" dirty="0" smtClean="0"/>
              <a:t>() performs the control operation specified by </a:t>
            </a:r>
            <a:r>
              <a:rPr lang="en-US" sz="2800" i="1" dirty="0" err="1" smtClean="0"/>
              <a:t>cmd</a:t>
            </a:r>
            <a:r>
              <a:rPr lang="en-US" sz="2800" dirty="0" smtClean="0"/>
              <a:t> on the message queue with identifier </a:t>
            </a:r>
            <a:r>
              <a:rPr lang="en-US" sz="2800" i="1" dirty="0" err="1" smtClean="0"/>
              <a:t>msqid</a:t>
            </a:r>
            <a:r>
              <a:rPr lang="en-US" sz="2800" dirty="0" smtClean="0"/>
              <a:t>.</a:t>
            </a:r>
          </a:p>
          <a:p>
            <a:pPr algn="just"/>
            <a:r>
              <a:rPr lang="en-US" sz="2800" dirty="0" smtClean="0"/>
              <a:t>The values for </a:t>
            </a:r>
            <a:r>
              <a:rPr lang="en-US" sz="2800" i="1" dirty="0" err="1" smtClean="0"/>
              <a:t>cmd</a:t>
            </a:r>
            <a:r>
              <a:rPr lang="en-US" sz="2800" dirty="0" smtClean="0"/>
              <a:t>, and the message control operations they specify, are:</a:t>
            </a:r>
            <a:endParaRPr lang="en-US" sz="2800"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91440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Data is placed onto a message queue by calling </a:t>
            </a:r>
            <a:r>
              <a:rPr lang="en-US" sz="3200" b="1" dirty="0" err="1" smtClean="0">
                <a:latin typeface="Times New Roman" pitchFamily="18" charset="0"/>
                <a:cs typeface="Times New Roman" pitchFamily="18" charset="0"/>
              </a:rPr>
              <a:t>msgsnd</a:t>
            </a:r>
            <a:r>
              <a:rPr lang="en-US" sz="3200" dirty="0" smtClean="0">
                <a:latin typeface="Times New Roman" pitchFamily="18" charset="0"/>
                <a:cs typeface="Times New Roman" pitchFamily="18" charset="0"/>
              </a:rPr>
              <a:t> function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b="1" dirty="0" smtClean="0"/>
              <a:t>Synopsis</a:t>
            </a:r>
          </a:p>
          <a:p>
            <a:pPr algn="just"/>
            <a:r>
              <a:rPr lang="en-US" sz="2800" b="1" dirty="0" smtClean="0">
                <a:latin typeface="Times New Roman" pitchFamily="18" charset="0"/>
                <a:cs typeface="Times New Roman" pitchFamily="18" charset="0"/>
              </a:rPr>
              <a:t>#include &lt;</a:t>
            </a:r>
            <a:r>
              <a:rPr lang="en-US" sz="2800" b="1" dirty="0" smtClean="0">
                <a:latin typeface="Times New Roman" pitchFamily="18" charset="0"/>
                <a:cs typeface="Times New Roman" pitchFamily="18" charset="0"/>
                <a:hlinkClick r:id="rId2"/>
              </a:rPr>
              <a:t>sys/</a:t>
            </a:r>
            <a:r>
              <a:rPr lang="en-US" sz="2800" b="1" dirty="0" err="1" smtClean="0">
                <a:latin typeface="Times New Roman" pitchFamily="18" charset="0"/>
                <a:cs typeface="Times New Roman" pitchFamily="18" charset="0"/>
                <a:hlinkClick r:id="rId2"/>
              </a:rPr>
              <a:t>types.h</a:t>
            </a:r>
            <a:r>
              <a:rPr lang="en-US" sz="2800" b="1" dirty="0" smtClean="0">
                <a:latin typeface="Times New Roman" pitchFamily="18" charset="0"/>
                <a:cs typeface="Times New Roman" pitchFamily="18" charset="0"/>
              </a:rPr>
              <a:t>&gt; </a:t>
            </a:r>
          </a:p>
          <a:p>
            <a:pPr algn="just"/>
            <a:r>
              <a:rPr lang="en-US" sz="2800" b="1" dirty="0" smtClean="0">
                <a:latin typeface="Times New Roman" pitchFamily="18" charset="0"/>
                <a:cs typeface="Times New Roman" pitchFamily="18" charset="0"/>
              </a:rPr>
              <a:t>#include &lt;</a:t>
            </a:r>
            <a:r>
              <a:rPr lang="en-US" sz="2800" b="1" dirty="0" smtClean="0">
                <a:latin typeface="Times New Roman" pitchFamily="18" charset="0"/>
                <a:cs typeface="Times New Roman" pitchFamily="18" charset="0"/>
                <a:hlinkClick r:id="rId3"/>
              </a:rPr>
              <a:t>sys/</a:t>
            </a:r>
            <a:r>
              <a:rPr lang="en-US" sz="2800" b="1" dirty="0" err="1" smtClean="0">
                <a:latin typeface="Times New Roman" pitchFamily="18" charset="0"/>
                <a:cs typeface="Times New Roman" pitchFamily="18" charset="0"/>
                <a:hlinkClick r:id="rId3"/>
              </a:rPr>
              <a:t>ipc.h</a:t>
            </a:r>
            <a:r>
              <a:rPr lang="en-US" sz="2800" b="1" dirty="0" smtClean="0">
                <a:latin typeface="Times New Roman" pitchFamily="18" charset="0"/>
                <a:cs typeface="Times New Roman" pitchFamily="18" charset="0"/>
              </a:rPr>
              <a:t>&gt; </a:t>
            </a:r>
          </a:p>
          <a:p>
            <a:pPr algn="just"/>
            <a:r>
              <a:rPr lang="en-US" sz="2800" b="1" dirty="0" smtClean="0">
                <a:latin typeface="Times New Roman" pitchFamily="18" charset="0"/>
                <a:cs typeface="Times New Roman" pitchFamily="18" charset="0"/>
              </a:rPr>
              <a:t>#include &lt;</a:t>
            </a:r>
            <a:r>
              <a:rPr lang="en-US" sz="2800" b="1" dirty="0" smtClean="0">
                <a:latin typeface="Times New Roman" pitchFamily="18" charset="0"/>
                <a:cs typeface="Times New Roman" pitchFamily="18" charset="0"/>
                <a:hlinkClick r:id="rId4"/>
              </a:rPr>
              <a:t>sys/</a:t>
            </a:r>
            <a:r>
              <a:rPr lang="en-US" sz="2800" b="1" dirty="0" err="1" smtClean="0">
                <a:latin typeface="Times New Roman" pitchFamily="18" charset="0"/>
                <a:cs typeface="Times New Roman" pitchFamily="18" charset="0"/>
                <a:hlinkClick r:id="rId4"/>
              </a:rPr>
              <a:t>msg.h</a:t>
            </a:r>
            <a:r>
              <a:rPr lang="en-US" sz="2800" b="1" dirty="0" smtClean="0">
                <a:latin typeface="Times New Roman" pitchFamily="18" charset="0"/>
                <a:cs typeface="Times New Roman" pitchFamily="18" charset="0"/>
              </a:rPr>
              <a:t>&gt; </a:t>
            </a:r>
          </a:p>
          <a:p>
            <a:pPr algn="just"/>
            <a:r>
              <a:rPr lang="en-US" sz="2800" b="1" dirty="0" err="1" smtClean="0">
                <a:latin typeface="Times New Roman" pitchFamily="18" charset="0"/>
                <a:cs typeface="Times New Roman" pitchFamily="18" charset="0"/>
              </a:rPr>
              <a:t>int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msgsnd</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msqid</a:t>
            </a:r>
            <a:r>
              <a:rPr lang="en-US" sz="2800" b="1" dirty="0" smtClean="0">
                <a:latin typeface="Times New Roman" pitchFamily="18" charset="0"/>
                <a:cs typeface="Times New Roman" pitchFamily="18" charset="0"/>
              </a:rPr>
              <a:t>, const void *</a:t>
            </a:r>
            <a:r>
              <a:rPr lang="en-US" sz="2800" b="1" i="1" dirty="0" err="1" smtClean="0">
                <a:latin typeface="Times New Roman" pitchFamily="18" charset="0"/>
                <a:cs typeface="Times New Roman" pitchFamily="18" charset="0"/>
              </a:rPr>
              <a:t>ptr</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size_t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msgsz</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msgflg</a:t>
            </a:r>
            <a:r>
              <a:rPr lang="en-US" sz="2800" b="1" dirty="0" smtClean="0">
                <a:latin typeface="Times New Roman" pitchFamily="18" charset="0"/>
                <a:cs typeface="Times New Roman" pitchFamily="18" charset="0"/>
              </a:rPr>
              <a:t>);</a:t>
            </a:r>
          </a:p>
          <a:p>
            <a:pPr>
              <a:buNone/>
            </a:pPr>
            <a:r>
              <a:rPr lang="en-US" sz="2800" b="1" dirty="0" smtClean="0"/>
              <a:t>Return Value</a:t>
            </a:r>
          </a:p>
          <a:p>
            <a:pPr algn="just"/>
            <a:r>
              <a:rPr lang="en-US" sz="2800" dirty="0" smtClean="0"/>
              <a:t>On failure  functions return -1 with </a:t>
            </a:r>
            <a:r>
              <a:rPr lang="en-US" sz="2800" i="1" dirty="0" err="1" smtClean="0"/>
              <a:t>errno</a:t>
            </a:r>
            <a:r>
              <a:rPr lang="en-US" sz="2800" dirty="0" smtClean="0"/>
              <a:t> indicating the error, otherwise </a:t>
            </a:r>
            <a:r>
              <a:rPr lang="en-US" sz="2800" b="1" dirty="0" err="1" smtClean="0"/>
              <a:t>msgsnd</a:t>
            </a:r>
            <a:r>
              <a:rPr lang="en-US" sz="2800" dirty="0" smtClean="0"/>
              <a:t>() returns 0</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a:buNone/>
            </a:pPr>
            <a:r>
              <a:rPr lang="en-US" b="1" dirty="0" smtClean="0"/>
              <a:t>Description:</a:t>
            </a:r>
          </a:p>
          <a:p>
            <a:pPr algn="just"/>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msgsnd</a:t>
            </a:r>
            <a:r>
              <a:rPr lang="en-US" sz="2800" dirty="0" smtClean="0">
                <a:latin typeface="Times New Roman" pitchFamily="18" charset="0"/>
                <a:cs typeface="Times New Roman" pitchFamily="18" charset="0"/>
              </a:rPr>
              <a:t>() function sends a message to the queue associated with message queue identifier </a:t>
            </a:r>
            <a:r>
              <a:rPr lang="en-US" sz="2800" i="1" dirty="0" err="1" smtClean="0">
                <a:latin typeface="Times New Roman" pitchFamily="18" charset="0"/>
                <a:cs typeface="Times New Roman" pitchFamily="18" charset="0"/>
              </a:rPr>
              <a:t>msqid</a:t>
            </a:r>
            <a:r>
              <a:rPr lang="en-US" sz="2800"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if the call completes successfully, the following actions are taken with respect to the data structure (</a:t>
            </a:r>
            <a:r>
              <a:rPr lang="en-US" sz="2800" dirty="0" err="1" smtClean="0">
                <a:latin typeface="Times New Roman" pitchFamily="18" charset="0"/>
                <a:cs typeface="Times New Roman" pitchFamily="18" charset="0"/>
              </a:rPr>
              <a:t>msqid_ds</a:t>
            </a:r>
            <a:r>
              <a:rPr lang="en-US" sz="2800" dirty="0" smtClean="0">
                <a:latin typeface="Times New Roman" pitchFamily="18" charset="0"/>
                <a:cs typeface="Times New Roman" pitchFamily="18" charset="0"/>
              </a:rPr>
              <a:t>) associated with </a:t>
            </a:r>
            <a:r>
              <a:rPr lang="en-US" sz="2800" i="1" dirty="0" err="1" smtClean="0">
                <a:latin typeface="Times New Roman" pitchFamily="18" charset="0"/>
                <a:cs typeface="Times New Roman" pitchFamily="18" charset="0"/>
              </a:rPr>
              <a:t>msqid</a:t>
            </a:r>
            <a:r>
              <a:rPr lang="en-US" sz="2800" dirty="0" smtClean="0">
                <a:latin typeface="Times New Roman" pitchFamily="18" charset="0"/>
                <a:cs typeface="Times New Roman" pitchFamily="18" charset="0"/>
              </a:rPr>
              <a:t>: </a:t>
            </a:r>
          </a:p>
          <a:p>
            <a:pPr marL="514350" indent="-514350" algn="just">
              <a:buFont typeface="+mj-lt"/>
              <a:buAutoNum type="arabicPeriod"/>
            </a:pPr>
            <a:r>
              <a:rPr lang="en-US" sz="2800" dirty="0" err="1" smtClean="0">
                <a:latin typeface="Times New Roman" pitchFamily="18" charset="0"/>
                <a:cs typeface="Times New Roman" pitchFamily="18" charset="0"/>
              </a:rPr>
              <a:t>msg_qnum</a:t>
            </a:r>
            <a:r>
              <a:rPr lang="en-US" sz="2800" dirty="0" smtClean="0">
                <a:latin typeface="Times New Roman" pitchFamily="18" charset="0"/>
                <a:cs typeface="Times New Roman" pitchFamily="18" charset="0"/>
              </a:rPr>
              <a:t> is incremented by 1. </a:t>
            </a:r>
          </a:p>
          <a:p>
            <a:pPr marL="514350" indent="-514350" algn="just">
              <a:buFont typeface="+mj-lt"/>
              <a:buAutoNum type="arabicPeriod"/>
            </a:pPr>
            <a:r>
              <a:rPr lang="en-US" sz="2800" dirty="0" err="1" smtClean="0">
                <a:latin typeface="Times New Roman" pitchFamily="18" charset="0"/>
                <a:cs typeface="Times New Roman" pitchFamily="18" charset="0"/>
              </a:rPr>
              <a:t>msg_lspid</a:t>
            </a:r>
            <a:r>
              <a:rPr lang="en-US" sz="2800" dirty="0" smtClean="0">
                <a:latin typeface="Times New Roman" pitchFamily="18" charset="0"/>
                <a:cs typeface="Times New Roman" pitchFamily="18" charset="0"/>
              </a:rPr>
              <a:t> is set to the process ID of the calling process. </a:t>
            </a:r>
          </a:p>
          <a:p>
            <a:pPr marL="514350" indent="-514350" algn="just">
              <a:buFont typeface="+mj-lt"/>
              <a:buAutoNum type="arabicPeriod"/>
            </a:pPr>
            <a:r>
              <a:rPr lang="en-US" sz="2800" dirty="0" err="1" smtClean="0">
                <a:latin typeface="Times New Roman" pitchFamily="18" charset="0"/>
                <a:cs typeface="Times New Roman" pitchFamily="18" charset="0"/>
              </a:rPr>
              <a:t>msg_stime</a:t>
            </a:r>
            <a:r>
              <a:rPr lang="en-US" sz="2800" dirty="0" smtClean="0">
                <a:latin typeface="Times New Roman" pitchFamily="18" charset="0"/>
                <a:cs typeface="Times New Roman" pitchFamily="18" charset="0"/>
              </a:rPr>
              <a:t> is set to the current time.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pPr algn="just"/>
            <a:r>
              <a:rPr lang="en-US" b="1" smtClean="0">
                <a:solidFill>
                  <a:schemeClr val="accent2"/>
                </a:solidFill>
              </a:rPr>
              <a:t>Modularity: </a:t>
            </a:r>
            <a:r>
              <a:rPr lang="en-US" smtClean="0"/>
              <a:t>We may want to construct the system in a modular fashion, dividing the system functions into separate processes or threads.</a:t>
            </a:r>
          </a:p>
          <a:p>
            <a:r>
              <a:rPr lang="en-US" b="1" smtClean="0">
                <a:solidFill>
                  <a:schemeClr val="accent2"/>
                </a:solidFill>
              </a:rPr>
              <a:t>Convenience:</a:t>
            </a:r>
            <a:r>
              <a:rPr lang="en-US" smtClean="0"/>
              <a:t> Even an individual user may work on many tasks at the same time. For instance, a user may be editing, printing, and compiling in parallel.</a:t>
            </a:r>
          </a:p>
          <a:p>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PARAMETERS</a:t>
            </a:r>
          </a:p>
          <a:p>
            <a:pPr marL="514350" indent="-514350" algn="just">
              <a:buFont typeface="+mj-lt"/>
              <a:buAutoNum type="arabicPeriod"/>
            </a:pPr>
            <a:r>
              <a:rPr lang="en-US" b="1" i="1" dirty="0" err="1" smtClean="0"/>
              <a:t>msqid</a:t>
            </a:r>
            <a:r>
              <a:rPr lang="en-US" dirty="0" smtClean="0"/>
              <a:t>  Is a unique positive integer, created by </a:t>
            </a:r>
            <a:r>
              <a:rPr lang="en-US" dirty="0" err="1" smtClean="0">
                <a:hlinkClick r:id="rId2"/>
              </a:rPr>
              <a:t>msgget</a:t>
            </a:r>
            <a:r>
              <a:rPr lang="en-US" dirty="0" smtClean="0">
                <a:hlinkClick r:id="rId2"/>
              </a:rPr>
              <a:t>()</a:t>
            </a:r>
            <a:r>
              <a:rPr lang="en-US" dirty="0" smtClean="0"/>
              <a:t>, that identifies a message queue and its associated data structure. </a:t>
            </a:r>
          </a:p>
          <a:p>
            <a:pPr marL="514350" indent="-514350" algn="just">
              <a:buFont typeface="+mj-lt"/>
              <a:buAutoNum type="arabicPeriod"/>
            </a:pPr>
            <a:r>
              <a:rPr lang="en-US" b="1" i="1" dirty="0" err="1" smtClean="0"/>
              <a:t>ptr</a:t>
            </a:r>
            <a:r>
              <a:rPr lang="en-US" dirty="0" smtClean="0"/>
              <a:t>  Points to a user-defined buffer. </a:t>
            </a:r>
          </a:p>
          <a:p>
            <a:pPr marL="514350" indent="-514350" algn="just">
              <a:buFont typeface="+mj-lt"/>
              <a:buAutoNum type="arabicPeriod"/>
            </a:pPr>
            <a:r>
              <a:rPr lang="en-US" b="1" i="1" dirty="0" err="1" smtClean="0"/>
              <a:t>msgsz</a:t>
            </a:r>
            <a:r>
              <a:rPr lang="en-US" dirty="0" smtClean="0"/>
              <a:t>  Is the length of the message to be sent. </a:t>
            </a:r>
          </a:p>
          <a:p>
            <a:pPr marL="514350" indent="-514350" algn="just">
              <a:buFont typeface="+mj-lt"/>
              <a:buAutoNum type="arabicPeriod"/>
            </a:pPr>
            <a:r>
              <a:rPr lang="en-US" b="1" i="1" dirty="0" err="1" smtClean="0"/>
              <a:t>msgflg</a:t>
            </a:r>
            <a:r>
              <a:rPr lang="en-US" b="1" dirty="0" smtClean="0"/>
              <a:t> </a:t>
            </a:r>
            <a:r>
              <a:rPr lang="en-US" dirty="0" smtClean="0"/>
              <a:t> Specifies the action to be taken</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b="1" dirty="0" err="1" smtClean="0"/>
              <a:t>msgrcv</a:t>
            </a:r>
            <a:r>
              <a:rPr lang="en-US" dirty="0" smtClean="0"/>
              <a:t> – messages are retrieved or read from a queue.</a:t>
            </a:r>
          </a:p>
          <a:p>
            <a:pPr>
              <a:buNone/>
            </a:pPr>
            <a:r>
              <a:rPr lang="en-US" b="1" dirty="0" smtClean="0"/>
              <a:t>Synopsis</a:t>
            </a:r>
          </a:p>
          <a:p>
            <a:pPr>
              <a:buNone/>
            </a:pPr>
            <a:r>
              <a:rPr lang="en-US" sz="2800" dirty="0" smtClean="0">
                <a:latin typeface="Times New Roman" pitchFamily="18" charset="0"/>
                <a:cs typeface="Times New Roman" pitchFamily="18" charset="0"/>
              </a:rPr>
              <a:t>#include &lt;</a:t>
            </a:r>
            <a:r>
              <a:rPr lang="en-US" sz="2800" dirty="0" smtClean="0">
                <a:latin typeface="Times New Roman" pitchFamily="18" charset="0"/>
                <a:cs typeface="Times New Roman" pitchFamily="18" charset="0"/>
                <a:hlinkClick r:id="rId2"/>
              </a:rPr>
              <a:t>sys/</a:t>
            </a:r>
            <a:r>
              <a:rPr lang="en-US" sz="2800" dirty="0" err="1" smtClean="0">
                <a:latin typeface="Times New Roman" pitchFamily="18" charset="0"/>
                <a:cs typeface="Times New Roman" pitchFamily="18" charset="0"/>
                <a:hlinkClick r:id="rId2"/>
              </a:rPr>
              <a:t>types.h</a:t>
            </a:r>
            <a:r>
              <a:rPr lang="en-US" sz="2800" dirty="0" smtClean="0">
                <a:latin typeface="Times New Roman" pitchFamily="18" charset="0"/>
                <a:cs typeface="Times New Roman" pitchFamily="18" charset="0"/>
              </a:rPr>
              <a:t>&gt; </a:t>
            </a:r>
          </a:p>
          <a:p>
            <a:pPr>
              <a:buNone/>
            </a:pPr>
            <a:r>
              <a:rPr lang="en-US" sz="2800" dirty="0" smtClean="0">
                <a:latin typeface="Times New Roman" pitchFamily="18" charset="0"/>
                <a:cs typeface="Times New Roman" pitchFamily="18" charset="0"/>
              </a:rPr>
              <a:t>#include &lt;</a:t>
            </a:r>
            <a:r>
              <a:rPr lang="en-US" sz="2800" dirty="0" smtClean="0">
                <a:latin typeface="Times New Roman" pitchFamily="18" charset="0"/>
                <a:cs typeface="Times New Roman" pitchFamily="18" charset="0"/>
                <a:hlinkClick r:id="rId3"/>
              </a:rPr>
              <a:t>sys/</a:t>
            </a:r>
            <a:r>
              <a:rPr lang="en-US" sz="2800" dirty="0" err="1" smtClean="0">
                <a:latin typeface="Times New Roman" pitchFamily="18" charset="0"/>
                <a:cs typeface="Times New Roman" pitchFamily="18" charset="0"/>
                <a:hlinkClick r:id="rId3"/>
              </a:rPr>
              <a:t>ipc.h</a:t>
            </a:r>
            <a:r>
              <a:rPr lang="en-US" sz="2800" dirty="0" smtClean="0">
                <a:latin typeface="Times New Roman" pitchFamily="18" charset="0"/>
                <a:cs typeface="Times New Roman" pitchFamily="18" charset="0"/>
              </a:rPr>
              <a:t>&gt;</a:t>
            </a:r>
          </a:p>
          <a:p>
            <a:pPr>
              <a:buNone/>
            </a:pPr>
            <a:r>
              <a:rPr lang="en-US" sz="2800" dirty="0" smtClean="0">
                <a:latin typeface="Times New Roman" pitchFamily="18" charset="0"/>
                <a:cs typeface="Times New Roman" pitchFamily="18" charset="0"/>
              </a:rPr>
              <a:t> #include &lt;</a:t>
            </a:r>
            <a:r>
              <a:rPr lang="en-US" sz="2800" dirty="0" smtClean="0">
                <a:latin typeface="Times New Roman" pitchFamily="18" charset="0"/>
                <a:cs typeface="Times New Roman" pitchFamily="18" charset="0"/>
                <a:hlinkClick r:id="rId4"/>
              </a:rPr>
              <a:t>sys/</a:t>
            </a:r>
            <a:r>
              <a:rPr lang="en-US" sz="2800" dirty="0" err="1" smtClean="0">
                <a:latin typeface="Times New Roman" pitchFamily="18" charset="0"/>
                <a:cs typeface="Times New Roman" pitchFamily="18" charset="0"/>
                <a:hlinkClick r:id="rId4"/>
              </a:rPr>
              <a:t>msg.h</a:t>
            </a:r>
            <a:r>
              <a:rPr lang="en-US" sz="2800" dirty="0" smtClean="0">
                <a:latin typeface="Times New Roman" pitchFamily="18" charset="0"/>
                <a:cs typeface="Times New Roman" pitchFamily="18" charset="0"/>
              </a:rPr>
              <a:t>&gt; </a:t>
            </a:r>
          </a:p>
          <a:p>
            <a:pPr algn="just">
              <a:lnSpc>
                <a:spcPct val="150000"/>
              </a:lnSpc>
              <a:buNone/>
            </a:pP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msgrcv</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msqid</a:t>
            </a:r>
            <a:r>
              <a:rPr lang="en-US" sz="2800" dirty="0" smtClean="0">
                <a:latin typeface="Times New Roman" pitchFamily="18" charset="0"/>
                <a:cs typeface="Times New Roman" pitchFamily="18" charset="0"/>
              </a:rPr>
              <a:t>, void *</a:t>
            </a:r>
            <a:r>
              <a:rPr lang="en-US" sz="2800" i="1" dirty="0" err="1" smtClean="0">
                <a:latin typeface="Times New Roman" pitchFamily="18" charset="0"/>
                <a:cs typeface="Times New Roman" pitchFamily="18" charset="0"/>
              </a:rPr>
              <a:t>msgp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size_t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msgsz</a:t>
            </a:r>
            <a:r>
              <a:rPr lang="en-US" sz="2800" dirty="0" smtClean="0">
                <a:latin typeface="Times New Roman" pitchFamily="18" charset="0"/>
                <a:cs typeface="Times New Roman" pitchFamily="18" charset="0"/>
              </a:rPr>
              <a:t>, long </a:t>
            </a:r>
            <a:r>
              <a:rPr lang="en-US" sz="2800" i="1" dirty="0" err="1" smtClean="0">
                <a:latin typeface="Times New Roman" pitchFamily="18" charset="0"/>
                <a:cs typeface="Times New Roman" pitchFamily="18" charset="0"/>
              </a:rPr>
              <a:t>msgtyp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msgflg</a:t>
            </a:r>
            <a:r>
              <a:rPr lang="en-US" sz="28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pPr>
              <a:buNone/>
            </a:pPr>
            <a:r>
              <a:rPr lang="en-US" b="1" dirty="0" smtClean="0"/>
              <a:t>DESCRIPTION</a:t>
            </a: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msgrcv</a:t>
            </a:r>
            <a:r>
              <a:rPr lang="en-US" dirty="0" smtClean="0">
                <a:latin typeface="Times New Roman" pitchFamily="18" charset="0"/>
                <a:cs typeface="Times New Roman" pitchFamily="18" charset="0"/>
              </a:rPr>
              <a:t>() function reads a message from the queue associated with the message queue identifier that </a:t>
            </a:r>
            <a:r>
              <a:rPr lang="en-US" i="1" dirty="0" err="1" smtClean="0">
                <a:latin typeface="Times New Roman" pitchFamily="18" charset="0"/>
                <a:cs typeface="Times New Roman" pitchFamily="18" charset="0"/>
              </a:rPr>
              <a:t>msqid</a:t>
            </a:r>
            <a:r>
              <a:rPr lang="en-US" dirty="0" smtClean="0">
                <a:latin typeface="Times New Roman" pitchFamily="18" charset="0"/>
                <a:cs typeface="Times New Roman" pitchFamily="18" charset="0"/>
              </a:rPr>
              <a:t> specifies and places it in the user-defined structure that </a:t>
            </a:r>
            <a:r>
              <a:rPr lang="en-US" i="1" dirty="0" err="1" smtClean="0">
                <a:latin typeface="Times New Roman" pitchFamily="18" charset="0"/>
                <a:cs typeface="Times New Roman" pitchFamily="18" charset="0"/>
              </a:rPr>
              <a:t>msgp</a:t>
            </a:r>
            <a:r>
              <a:rPr lang="en-US" dirty="0" smtClean="0">
                <a:latin typeface="Times New Roman" pitchFamily="18" charset="0"/>
                <a:cs typeface="Times New Roman" pitchFamily="18" charset="0"/>
              </a:rPr>
              <a:t> points to. </a:t>
            </a:r>
          </a:p>
          <a:p>
            <a:pPr algn="just"/>
            <a:r>
              <a:rPr lang="en-US" dirty="0" smtClean="0">
                <a:latin typeface="Times New Roman" pitchFamily="18" charset="0"/>
                <a:cs typeface="Times New Roman" pitchFamily="18" charset="0"/>
              </a:rPr>
              <a:t>When successfully completed, the following actions are taken with respect to the data structure associated with </a:t>
            </a:r>
            <a:r>
              <a:rPr lang="en-US" i="1" dirty="0" err="1" smtClean="0">
                <a:latin typeface="Times New Roman" pitchFamily="18" charset="0"/>
                <a:cs typeface="Times New Roman" pitchFamily="18" charset="0"/>
              </a:rPr>
              <a:t>msqid</a:t>
            </a:r>
            <a:r>
              <a:rPr lang="en-US" dirty="0" smtClean="0">
                <a:latin typeface="Times New Roman" pitchFamily="18" charset="0"/>
                <a:cs typeface="Times New Roman" pitchFamily="18" charset="0"/>
              </a:rPr>
              <a:t>: </a:t>
            </a:r>
          </a:p>
          <a:p>
            <a:pPr marL="514350" indent="-514350" algn="just">
              <a:buFont typeface="+mj-lt"/>
              <a:buAutoNum type="arabicPeriod"/>
            </a:pPr>
            <a:r>
              <a:rPr lang="en-US" dirty="0" err="1" smtClean="0">
                <a:latin typeface="Times New Roman" pitchFamily="18" charset="0"/>
                <a:cs typeface="Times New Roman" pitchFamily="18" charset="0"/>
              </a:rPr>
              <a:t>msg_qnum</a:t>
            </a:r>
            <a:r>
              <a:rPr lang="en-US" dirty="0" smtClean="0">
                <a:latin typeface="Times New Roman" pitchFamily="18" charset="0"/>
                <a:cs typeface="Times New Roman" pitchFamily="18" charset="0"/>
              </a:rPr>
              <a:t> is decremented by 1. </a:t>
            </a:r>
          </a:p>
          <a:p>
            <a:pPr marL="514350" indent="-514350" algn="just">
              <a:buFont typeface="+mj-lt"/>
              <a:buAutoNum type="arabicPeriod"/>
            </a:pPr>
            <a:r>
              <a:rPr lang="en-US" dirty="0" err="1" smtClean="0">
                <a:latin typeface="Times New Roman" pitchFamily="18" charset="0"/>
                <a:cs typeface="Times New Roman" pitchFamily="18" charset="0"/>
              </a:rPr>
              <a:t>msg_lrpid</a:t>
            </a:r>
            <a:r>
              <a:rPr lang="en-US" dirty="0" smtClean="0">
                <a:latin typeface="Times New Roman" pitchFamily="18" charset="0"/>
                <a:cs typeface="Times New Roman" pitchFamily="18" charset="0"/>
              </a:rPr>
              <a:t> is set to the process ID of the calling process. </a:t>
            </a:r>
          </a:p>
          <a:p>
            <a:pPr marL="514350" indent="-514350" algn="just">
              <a:buFont typeface="+mj-lt"/>
              <a:buAutoNum type="arabicPeriod"/>
            </a:pPr>
            <a:r>
              <a:rPr lang="en-US" dirty="0" err="1" smtClean="0">
                <a:latin typeface="Times New Roman" pitchFamily="18" charset="0"/>
                <a:cs typeface="Times New Roman" pitchFamily="18" charset="0"/>
              </a:rPr>
              <a:t>msg_rtime</a:t>
            </a:r>
            <a:r>
              <a:rPr lang="en-US" dirty="0" smtClean="0">
                <a:latin typeface="Times New Roman" pitchFamily="18" charset="0"/>
                <a:cs typeface="Times New Roman" pitchFamily="18" charset="0"/>
              </a:rPr>
              <a:t> is set to the current time.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normAutofit/>
          </a:bodyPr>
          <a:lstStyle/>
          <a:p>
            <a:r>
              <a:rPr lang="en-US" b="1" dirty="0" smtClean="0"/>
              <a:t>PARAMETERS</a:t>
            </a:r>
          </a:p>
          <a:p>
            <a:pPr algn="just">
              <a:lnSpc>
                <a:spcPct val="150000"/>
              </a:lnSpc>
            </a:pPr>
            <a:r>
              <a:rPr lang="en-US" sz="2900" b="1" i="1" dirty="0" err="1" smtClean="0">
                <a:latin typeface="Times New Roman" pitchFamily="18" charset="0"/>
                <a:cs typeface="Times New Roman" pitchFamily="18" charset="0"/>
              </a:rPr>
              <a:t>msqid</a:t>
            </a:r>
            <a:r>
              <a:rPr lang="en-US" sz="2900" dirty="0" smtClean="0">
                <a:latin typeface="Times New Roman" pitchFamily="18" charset="0"/>
                <a:cs typeface="Times New Roman" pitchFamily="18" charset="0"/>
              </a:rPr>
              <a:t>  - it is a unique positive integer, created by a </a:t>
            </a:r>
            <a:r>
              <a:rPr lang="en-US" sz="2900" dirty="0" err="1" smtClean="0">
                <a:latin typeface="Times New Roman" pitchFamily="18" charset="0"/>
                <a:cs typeface="Times New Roman" pitchFamily="18" charset="0"/>
                <a:hlinkClick r:id="rId2"/>
              </a:rPr>
              <a:t>msgget</a:t>
            </a:r>
            <a:r>
              <a:rPr lang="en-US" sz="2900" dirty="0" smtClean="0">
                <a:latin typeface="Times New Roman" pitchFamily="18" charset="0"/>
                <a:cs typeface="Times New Roman" pitchFamily="18" charset="0"/>
                <a:hlinkClick r:id="rId2"/>
              </a:rPr>
              <a:t>()</a:t>
            </a:r>
            <a:r>
              <a:rPr lang="en-US" sz="2900" dirty="0" smtClean="0">
                <a:latin typeface="Times New Roman" pitchFamily="18" charset="0"/>
                <a:cs typeface="Times New Roman" pitchFamily="18" charset="0"/>
              </a:rPr>
              <a:t> call, that identifies a message queue. </a:t>
            </a:r>
          </a:p>
          <a:p>
            <a:pPr algn="just">
              <a:lnSpc>
                <a:spcPct val="150000"/>
              </a:lnSpc>
            </a:pPr>
            <a:r>
              <a:rPr lang="en-US" sz="2900" b="1" i="1" dirty="0" err="1" smtClean="0">
                <a:latin typeface="Times New Roman" pitchFamily="18" charset="0"/>
                <a:cs typeface="Times New Roman" pitchFamily="18" charset="0"/>
              </a:rPr>
              <a:t>msgp</a:t>
            </a:r>
            <a:r>
              <a:rPr lang="en-US" sz="2900" dirty="0" smtClean="0">
                <a:latin typeface="Times New Roman" pitchFamily="18" charset="0"/>
                <a:cs typeface="Times New Roman" pitchFamily="18" charset="0"/>
              </a:rPr>
              <a:t>  - Points to a user-defined buffer. </a:t>
            </a:r>
          </a:p>
          <a:p>
            <a:pPr algn="just">
              <a:lnSpc>
                <a:spcPct val="150000"/>
              </a:lnSpc>
            </a:pPr>
            <a:r>
              <a:rPr lang="en-US" sz="2900" b="1" i="1" dirty="0" err="1" smtClean="0">
                <a:latin typeface="Times New Roman" pitchFamily="18" charset="0"/>
                <a:cs typeface="Times New Roman" pitchFamily="18" charset="0"/>
              </a:rPr>
              <a:t>msgsz</a:t>
            </a:r>
            <a:r>
              <a:rPr lang="en-US" sz="2900" dirty="0" smtClean="0">
                <a:latin typeface="Times New Roman" pitchFamily="18" charset="0"/>
                <a:cs typeface="Times New Roman" pitchFamily="18" charset="0"/>
              </a:rPr>
              <a:t> -  Specifies the size, in bytes, of </a:t>
            </a:r>
            <a:r>
              <a:rPr lang="en-US" sz="2900" dirty="0" err="1" smtClean="0">
                <a:latin typeface="Times New Roman" pitchFamily="18" charset="0"/>
                <a:cs typeface="Times New Roman" pitchFamily="18" charset="0"/>
              </a:rPr>
              <a:t>mtext</a:t>
            </a:r>
            <a:r>
              <a:rPr lang="en-US" sz="2900" dirty="0" smtClean="0">
                <a:latin typeface="Times New Roman" pitchFamily="18" charset="0"/>
                <a:cs typeface="Times New Roman" pitchFamily="18" charset="0"/>
              </a:rPr>
              <a:t>. </a:t>
            </a:r>
          </a:p>
          <a:p>
            <a:pPr algn="just">
              <a:lnSpc>
                <a:spcPct val="150000"/>
              </a:lnSpc>
            </a:pPr>
            <a:r>
              <a:rPr lang="en-US" sz="2900" b="1" i="1" dirty="0" err="1" smtClean="0">
                <a:latin typeface="Times New Roman" pitchFamily="18" charset="0"/>
                <a:cs typeface="Times New Roman" pitchFamily="18" charset="0"/>
              </a:rPr>
              <a:t>msgtyp</a:t>
            </a:r>
            <a:r>
              <a:rPr lang="en-US" sz="2900" dirty="0" smtClean="0">
                <a:latin typeface="Times New Roman" pitchFamily="18" charset="0"/>
                <a:cs typeface="Times New Roman" pitchFamily="18" charset="0"/>
              </a:rPr>
              <a:t>  Specifies the type of message requested. </a:t>
            </a:r>
            <a:r>
              <a:rPr lang="en-US" sz="2800" b="1" i="1" dirty="0" err="1" smtClean="0"/>
              <a:t>msgflg</a:t>
            </a:r>
            <a:r>
              <a:rPr lang="en-US" sz="2800" b="1" dirty="0" smtClean="0"/>
              <a:t> </a:t>
            </a:r>
            <a:r>
              <a:rPr lang="en-US" sz="2800" dirty="0" smtClean="0"/>
              <a:t> - Specifies the action to be taken if a message of the desired type is not in the queue.</a:t>
            </a:r>
          </a:p>
          <a:p>
            <a:pPr marL="514350" indent="-514350" algn="just">
              <a:lnSpc>
                <a:spcPct val="150000"/>
              </a:lnSpc>
              <a:buNone/>
            </a:pPr>
            <a:r>
              <a:rPr lang="en-US" sz="2900"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Semaphore</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t>semaphores are a technique for coordinating the activities in which multiple processes compete for the same operating system resources.</a:t>
            </a:r>
          </a:p>
          <a:p>
            <a:pPr algn="just"/>
            <a:r>
              <a:rPr lang="en-US" dirty="0" smtClean="0"/>
              <a:t>A semaphore is a counter used to provide access to a shared data object for multiple processes.</a:t>
            </a:r>
          </a:p>
          <a:p>
            <a:pPr algn="just"/>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To obtain a shared resource, a process needs to do the following: </a:t>
            </a:r>
          </a:p>
          <a:p>
            <a:pPr algn="just">
              <a:buNone/>
            </a:pPr>
            <a:r>
              <a:rPr lang="en-US" dirty="0" smtClean="0"/>
              <a:t>1. Test the semaphore that controls the resource. </a:t>
            </a:r>
          </a:p>
          <a:p>
            <a:pPr algn="just">
              <a:buNone/>
            </a:pPr>
            <a:r>
              <a:rPr lang="en-US" dirty="0" smtClean="0"/>
              <a:t>2. If the value of the semaphore is positive, the process can use the resource. In this case, the process decrements the semaphore value by 1, indicating that it has used one unit of the resource. </a:t>
            </a:r>
          </a:p>
          <a:p>
            <a:pPr algn="just">
              <a:buNone/>
            </a:pPr>
            <a:r>
              <a:rPr lang="en-US" dirty="0" smtClean="0"/>
              <a:t>3. Otherwise, if the value of the semaphore is 0, the process goes to sleep until the semaphore value is greater than 0. When the process wakes up, it returns to step 1. </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lnSpc>
                <a:spcPct val="150000"/>
              </a:lnSpc>
            </a:pPr>
            <a:r>
              <a:rPr lang="en-US" sz="2400" dirty="0" smtClean="0">
                <a:latin typeface="Times New Roman" pitchFamily="18" charset="0"/>
                <a:cs typeface="Times New Roman" pitchFamily="18" charset="0"/>
              </a:rPr>
              <a:t>A common form of semaphore is called a </a:t>
            </a:r>
            <a:r>
              <a:rPr lang="en-US" sz="2400" b="1" i="1" dirty="0" smtClean="0">
                <a:latin typeface="Times New Roman" pitchFamily="18" charset="0"/>
                <a:cs typeface="Times New Roman" pitchFamily="18" charset="0"/>
              </a:rPr>
              <a:t>binary semaphore</a:t>
            </a:r>
            <a:r>
              <a:rPr lang="en-US" sz="2400" i="1" dirty="0" smtClean="0">
                <a:latin typeface="Times New Roman" pitchFamily="18" charset="0"/>
                <a:cs typeface="Times New Roman" pitchFamily="18" charset="0"/>
              </a:rPr>
              <a:t>. It controls a single resource, and its value is initialized to 1.</a:t>
            </a:r>
          </a:p>
          <a:p>
            <a:pPr algn="just"/>
            <a:r>
              <a:rPr lang="en-US" sz="2400" dirty="0" smtClean="0"/>
              <a:t>The kernel maintains a </a:t>
            </a:r>
            <a:r>
              <a:rPr lang="en-US" sz="2400" dirty="0" err="1" smtClean="0"/>
              <a:t>semid_ds</a:t>
            </a:r>
            <a:r>
              <a:rPr lang="en-US" sz="2400" dirty="0" smtClean="0"/>
              <a:t> structure for each semaphore set:</a:t>
            </a:r>
          </a:p>
          <a:p>
            <a:pPr algn="just">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533400" y="2667000"/>
            <a:ext cx="8001000" cy="3857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function to call is </a:t>
            </a:r>
            <a:r>
              <a:rPr lang="en-US" sz="3200" dirty="0" err="1" smtClean="0">
                <a:latin typeface="Times New Roman" pitchFamily="18" charset="0"/>
                <a:cs typeface="Times New Roman" pitchFamily="18" charset="0"/>
              </a:rPr>
              <a:t>semget</a:t>
            </a:r>
            <a:r>
              <a:rPr lang="en-US" sz="3200" dirty="0" smtClean="0">
                <a:latin typeface="Times New Roman" pitchFamily="18" charset="0"/>
                <a:cs typeface="Times New Roman" pitchFamily="18" charset="0"/>
              </a:rPr>
              <a:t> to obtain a semaphore ID</a:t>
            </a:r>
            <a:endParaRPr lang="en-US" sz="32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28600" y="1447800"/>
            <a:ext cx="8763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400" y="0"/>
            <a:ext cx="8991599" cy="6553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smtClean="0">
                <a:latin typeface="Times New Roman" pitchFamily="18" charset="0"/>
                <a:cs typeface="Times New Roman" pitchFamily="18" charset="0"/>
              </a:rPr>
              <a:t>Dangers of process cooperation</a:t>
            </a:r>
            <a:br>
              <a:rPr lang="en-US" sz="3200" smtClean="0">
                <a:latin typeface="Times New Roman" pitchFamily="18" charset="0"/>
                <a:cs typeface="Times New Roman" pitchFamily="18" charset="0"/>
              </a:rPr>
            </a:br>
            <a:r>
              <a:rPr lang="en-US" sz="3200" smtClean="0">
                <a:latin typeface="Times New Roman" pitchFamily="18" charset="0"/>
                <a:cs typeface="Times New Roman" pitchFamily="18" charset="0"/>
              </a:rPr>
              <a:t>( Disadvantages of process cooperation)</a:t>
            </a:r>
          </a:p>
        </p:txBody>
      </p:sp>
      <p:sp>
        <p:nvSpPr>
          <p:cNvPr id="11267" name="Content Placeholder 2"/>
          <p:cNvSpPr>
            <a:spLocks noGrp="1"/>
          </p:cNvSpPr>
          <p:nvPr>
            <p:ph idx="1"/>
          </p:nvPr>
        </p:nvSpPr>
        <p:spPr/>
        <p:txBody>
          <a:bodyPr/>
          <a:lstStyle/>
          <a:p>
            <a:pPr lvl="1" algn="just"/>
            <a:r>
              <a:rPr lang="en-US" sz="3200" smtClean="0">
                <a:latin typeface="Times New Roman" pitchFamily="18" charset="0"/>
                <a:cs typeface="Times New Roman" pitchFamily="18" charset="0"/>
              </a:rPr>
              <a:t>Data corruption, </a:t>
            </a:r>
          </a:p>
          <a:p>
            <a:pPr lvl="1" algn="just"/>
            <a:r>
              <a:rPr lang="en-US" sz="3200" smtClean="0">
                <a:latin typeface="Times New Roman" pitchFamily="18" charset="0"/>
                <a:cs typeface="Times New Roman" pitchFamily="18" charset="0"/>
              </a:rPr>
              <a:t>Deadlocks, </a:t>
            </a:r>
          </a:p>
          <a:p>
            <a:pPr lvl="1" algn="just"/>
            <a:r>
              <a:rPr lang="en-US" sz="3200" smtClean="0">
                <a:latin typeface="Times New Roman" pitchFamily="18" charset="0"/>
                <a:cs typeface="Times New Roman" pitchFamily="18" charset="0"/>
              </a:rPr>
              <a:t>increased complexity</a:t>
            </a:r>
          </a:p>
          <a:p>
            <a:pPr lvl="1" algn="just"/>
            <a:r>
              <a:rPr lang="en-US" sz="3200" smtClean="0">
                <a:latin typeface="Times New Roman" pitchFamily="18" charset="0"/>
                <a:cs typeface="Times New Roman" pitchFamily="18" charset="0"/>
              </a:rPr>
              <a:t>Requires processes to synchronize their processing</a:t>
            </a:r>
          </a:p>
          <a:p>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function </a:t>
            </a:r>
            <a:r>
              <a:rPr lang="en-US" dirty="0" err="1" smtClean="0"/>
              <a:t>semop</a:t>
            </a:r>
            <a:r>
              <a:rPr lang="en-US" dirty="0" smtClean="0"/>
              <a:t> automatically performs an array of operations on a semaphore set.</a:t>
            </a:r>
          </a:p>
          <a:p>
            <a:r>
              <a:rPr lang="en-US" b="1" dirty="0" smtClean="0"/>
              <a:t>#include &lt;</a:t>
            </a:r>
            <a:r>
              <a:rPr lang="en-US" b="1" dirty="0" smtClean="0">
                <a:hlinkClick r:id="rId2"/>
              </a:rPr>
              <a:t>sys/</a:t>
            </a:r>
            <a:r>
              <a:rPr lang="en-US" b="1" dirty="0" err="1" smtClean="0">
                <a:hlinkClick r:id="rId2"/>
              </a:rPr>
              <a:t>types.h</a:t>
            </a:r>
            <a:r>
              <a:rPr lang="en-US" b="1" dirty="0" smtClean="0"/>
              <a:t>&gt; </a:t>
            </a:r>
          </a:p>
          <a:p>
            <a:r>
              <a:rPr lang="en-US" b="1" dirty="0" smtClean="0"/>
              <a:t>#include &lt;</a:t>
            </a:r>
            <a:r>
              <a:rPr lang="en-US" b="1" dirty="0" smtClean="0">
                <a:hlinkClick r:id="rId3"/>
              </a:rPr>
              <a:t>sys/</a:t>
            </a:r>
            <a:r>
              <a:rPr lang="en-US" b="1" dirty="0" err="1" smtClean="0">
                <a:hlinkClick r:id="rId3"/>
              </a:rPr>
              <a:t>ipc.h</a:t>
            </a:r>
            <a:r>
              <a:rPr lang="en-US" b="1" dirty="0" smtClean="0"/>
              <a:t>&gt;</a:t>
            </a:r>
          </a:p>
          <a:p>
            <a:r>
              <a:rPr lang="en-US" b="1" dirty="0" smtClean="0"/>
              <a:t> #include &lt;</a:t>
            </a:r>
            <a:r>
              <a:rPr lang="en-US" b="1" dirty="0" smtClean="0">
                <a:hlinkClick r:id="rId4"/>
              </a:rPr>
              <a:t>sys/</a:t>
            </a:r>
            <a:r>
              <a:rPr lang="en-US" b="1" dirty="0" err="1" smtClean="0">
                <a:hlinkClick r:id="rId4"/>
              </a:rPr>
              <a:t>sem.h</a:t>
            </a:r>
            <a:r>
              <a:rPr lang="en-US" b="1" dirty="0" smtClean="0"/>
              <a:t>&gt;</a:t>
            </a:r>
          </a:p>
          <a:p>
            <a:r>
              <a:rPr lang="en-US" b="1" dirty="0" smtClean="0"/>
              <a:t> </a:t>
            </a:r>
            <a:r>
              <a:rPr lang="en-US" b="1" dirty="0" err="1" smtClean="0"/>
              <a:t>int</a:t>
            </a:r>
            <a:r>
              <a:rPr lang="en-US" b="1" dirty="0" smtClean="0"/>
              <a:t> </a:t>
            </a:r>
            <a:r>
              <a:rPr lang="en-US" b="1" dirty="0" err="1" smtClean="0"/>
              <a:t>semop</a:t>
            </a:r>
            <a:r>
              <a:rPr lang="en-US" b="1" dirty="0" smtClean="0"/>
              <a:t>(</a:t>
            </a:r>
            <a:r>
              <a:rPr lang="en-US" b="1" dirty="0" err="1" smtClean="0"/>
              <a:t>int</a:t>
            </a:r>
            <a:r>
              <a:rPr lang="en-US" dirty="0" smtClean="0"/>
              <a:t> </a:t>
            </a:r>
            <a:r>
              <a:rPr lang="en-US" i="1" dirty="0" err="1" smtClean="0"/>
              <a:t>semid</a:t>
            </a:r>
            <a:r>
              <a:rPr lang="en-US" b="1" dirty="0" smtClean="0"/>
              <a:t>, </a:t>
            </a:r>
            <a:r>
              <a:rPr lang="en-US" b="1" dirty="0" err="1" smtClean="0"/>
              <a:t>struct</a:t>
            </a:r>
            <a:r>
              <a:rPr lang="en-US" b="1" dirty="0" smtClean="0"/>
              <a:t> </a:t>
            </a:r>
            <a:r>
              <a:rPr lang="en-US" b="1" dirty="0" err="1" smtClean="0"/>
              <a:t>sembuf</a:t>
            </a:r>
            <a:r>
              <a:rPr lang="en-US" b="1" dirty="0" smtClean="0"/>
              <a:t> *</a:t>
            </a:r>
            <a:r>
              <a:rPr lang="en-US" i="1" dirty="0" smtClean="0"/>
              <a:t>sops</a:t>
            </a:r>
            <a:r>
              <a:rPr lang="en-US" b="1" dirty="0" smtClean="0"/>
              <a:t>, unsigned</a:t>
            </a:r>
            <a:r>
              <a:rPr lang="en-US" dirty="0" smtClean="0"/>
              <a:t> </a:t>
            </a:r>
            <a:r>
              <a:rPr lang="en-US" i="1" dirty="0" err="1" smtClean="0"/>
              <a:t>nsops</a:t>
            </a:r>
            <a:r>
              <a:rPr lang="en-US" b="1" dirty="0" smtClean="0"/>
              <a:t>); </a:t>
            </a:r>
          </a:p>
          <a:p>
            <a:r>
              <a:rPr lang="en-US" dirty="0" smtClean="0"/>
              <a:t>Returns: 0 if OK, 1 on error. </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894301" y="4191000"/>
            <a:ext cx="2973099" cy="134582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Memory</a:t>
            </a:r>
          </a:p>
        </p:txBody>
      </p:sp>
      <p:sp>
        <p:nvSpPr>
          <p:cNvPr id="2" name="Title 1"/>
          <p:cNvSpPr>
            <a:spLocks noGrp="1"/>
          </p:cNvSpPr>
          <p:nvPr>
            <p:ph type="title"/>
          </p:nvPr>
        </p:nvSpPr>
        <p:spPr/>
        <p:txBody>
          <a:bodyPr/>
          <a:lstStyle/>
          <a:p>
            <a:r>
              <a:rPr lang="en-US" b="1" dirty="0" smtClean="0"/>
              <a:t>Shared Memory</a:t>
            </a:r>
            <a:endParaRPr lang="en-US" b="1" dirty="0"/>
          </a:p>
        </p:txBody>
      </p:sp>
      <p:sp>
        <p:nvSpPr>
          <p:cNvPr id="3" name="Content Placeholder 2"/>
          <p:cNvSpPr>
            <a:spLocks noGrp="1"/>
          </p:cNvSpPr>
          <p:nvPr>
            <p:ph idx="1"/>
          </p:nvPr>
        </p:nvSpPr>
        <p:spPr/>
        <p:txBody>
          <a:bodyPr/>
          <a:lstStyle/>
          <a:p>
            <a:r>
              <a:rPr lang="en-US" b="1" dirty="0" smtClean="0"/>
              <a:t>What is shared memory?</a:t>
            </a:r>
          </a:p>
          <a:p>
            <a:pPr lvl="1" algn="just"/>
            <a:r>
              <a:rPr lang="en-US" dirty="0"/>
              <a:t>Shared memory (SHM) is </a:t>
            </a:r>
            <a:r>
              <a:rPr lang="en-US" dirty="0" smtClean="0"/>
              <a:t>one method </a:t>
            </a:r>
            <a:r>
              <a:rPr lang="en-US" dirty="0"/>
              <a:t>of </a:t>
            </a:r>
            <a:r>
              <a:rPr lang="en-US" dirty="0" smtClean="0"/>
              <a:t>inter-process </a:t>
            </a:r>
            <a:r>
              <a:rPr lang="en-US" dirty="0"/>
              <a:t>communication (IPC) whereby 2 or more processes share a single </a:t>
            </a:r>
            <a:r>
              <a:rPr lang="en-US" dirty="0" smtClean="0"/>
              <a:t>amount </a:t>
            </a:r>
            <a:r>
              <a:rPr lang="en-US" dirty="0"/>
              <a:t>of memory to communicate</a:t>
            </a:r>
            <a:r>
              <a:rPr lang="en-US" dirty="0" smtClean="0"/>
              <a:t>.</a:t>
            </a:r>
          </a:p>
        </p:txBody>
      </p:sp>
      <p:sp>
        <p:nvSpPr>
          <p:cNvPr id="5" name="TextBox 4"/>
          <p:cNvSpPr txBox="1"/>
          <p:nvPr/>
        </p:nvSpPr>
        <p:spPr>
          <a:xfrm>
            <a:off x="3429000" y="4834890"/>
            <a:ext cx="190500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b="1" dirty="0" smtClean="0"/>
              <a:t>Memory Segment</a:t>
            </a:r>
            <a:endParaRPr lang="en-US" b="1" dirty="0"/>
          </a:p>
        </p:txBody>
      </p:sp>
      <p:sp>
        <p:nvSpPr>
          <p:cNvPr id="6" name="TextBox 5"/>
          <p:cNvSpPr txBox="1"/>
          <p:nvPr/>
        </p:nvSpPr>
        <p:spPr>
          <a:xfrm>
            <a:off x="2362200" y="5869424"/>
            <a:ext cx="1064202"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t>Process 1</a:t>
            </a:r>
            <a:endParaRPr lang="en-US" dirty="0"/>
          </a:p>
        </p:txBody>
      </p:sp>
      <p:sp>
        <p:nvSpPr>
          <p:cNvPr id="7" name="TextBox 6"/>
          <p:cNvSpPr txBox="1"/>
          <p:nvPr/>
        </p:nvSpPr>
        <p:spPr>
          <a:xfrm>
            <a:off x="3633354" y="5879068"/>
            <a:ext cx="1064202"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t>Process 2</a:t>
            </a:r>
            <a:endParaRPr lang="en-US" dirty="0"/>
          </a:p>
        </p:txBody>
      </p:sp>
      <p:sp>
        <p:nvSpPr>
          <p:cNvPr id="8" name="TextBox 7"/>
          <p:cNvSpPr txBox="1"/>
          <p:nvPr/>
        </p:nvSpPr>
        <p:spPr>
          <a:xfrm>
            <a:off x="5562600" y="5869424"/>
            <a:ext cx="1064202"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dirty="0" smtClean="0"/>
              <a:t>Process n</a:t>
            </a:r>
            <a:endParaRPr lang="en-US" dirty="0"/>
          </a:p>
        </p:txBody>
      </p:sp>
      <p:sp>
        <p:nvSpPr>
          <p:cNvPr id="9" name="TextBox 8"/>
          <p:cNvSpPr txBox="1"/>
          <p:nvPr/>
        </p:nvSpPr>
        <p:spPr>
          <a:xfrm>
            <a:off x="4944742" y="5869424"/>
            <a:ext cx="343364" cy="369332"/>
          </a:xfrm>
          <a:prstGeom prst="rect">
            <a:avLst/>
          </a:prstGeom>
          <a:noFill/>
        </p:spPr>
        <p:txBody>
          <a:bodyPr wrap="none" rtlCol="0">
            <a:spAutoFit/>
          </a:bodyPr>
          <a:lstStyle/>
          <a:p>
            <a:r>
              <a:rPr lang="en-US" dirty="0" smtClean="0"/>
              <a:t>…</a:t>
            </a:r>
            <a:endParaRPr lang="en-US" dirty="0"/>
          </a:p>
        </p:txBody>
      </p:sp>
      <p:cxnSp>
        <p:nvCxnSpPr>
          <p:cNvPr id="11" name="Straight Arrow Connector 10"/>
          <p:cNvCxnSpPr>
            <a:stCxn id="6" idx="0"/>
          </p:cNvCxnSpPr>
          <p:nvPr/>
        </p:nvCxnSpPr>
        <p:spPr>
          <a:xfrm flipV="1">
            <a:off x="2894301" y="5204222"/>
            <a:ext cx="532101" cy="665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4165455" y="5204222"/>
            <a:ext cx="0" cy="67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0"/>
          </p:cNvCxnSpPr>
          <p:nvPr/>
        </p:nvCxnSpPr>
        <p:spPr>
          <a:xfrm flipH="1" flipV="1">
            <a:off x="5334000" y="5204222"/>
            <a:ext cx="760701" cy="665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175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obtain shared memory identifier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To create or get access to an already created shared memory we use the function </a:t>
            </a:r>
            <a:r>
              <a:rPr lang="en-US" dirty="0" err="1" smtClean="0"/>
              <a:t>shmget</a:t>
            </a:r>
            <a:r>
              <a:rPr lang="en-US" dirty="0" smtClean="0"/>
              <a:t> (shared memory get). </a:t>
            </a:r>
          </a:p>
          <a:p>
            <a:pPr algn="just"/>
            <a:r>
              <a:rPr lang="en-US" dirty="0" err="1" smtClean="0"/>
              <a:t>shmget</a:t>
            </a:r>
            <a:r>
              <a:rPr lang="en-US" dirty="0" smtClean="0"/>
              <a:t> - allocates a shared memory segment(identifier).</a:t>
            </a:r>
          </a:p>
          <a:p>
            <a:pPr>
              <a:buNone/>
            </a:pPr>
            <a:r>
              <a:rPr lang="en-US" b="1" dirty="0" smtClean="0"/>
              <a:t>Synopsis:-</a:t>
            </a:r>
          </a:p>
          <a:p>
            <a:pPr>
              <a:lnSpc>
                <a:spcPct val="170000"/>
              </a:lnSpc>
              <a:buNone/>
            </a:pPr>
            <a:r>
              <a:rPr lang="en-US" b="1" dirty="0" smtClean="0"/>
              <a:t>    #include &lt;</a:t>
            </a:r>
            <a:r>
              <a:rPr lang="en-US" b="1" dirty="0" smtClean="0">
                <a:hlinkClick r:id="rId2"/>
              </a:rPr>
              <a:t>sys/</a:t>
            </a:r>
            <a:r>
              <a:rPr lang="en-US" b="1" dirty="0" err="1" smtClean="0">
                <a:hlinkClick r:id="rId2"/>
              </a:rPr>
              <a:t>ipc.h</a:t>
            </a:r>
            <a:r>
              <a:rPr lang="en-US" b="1" dirty="0" smtClean="0"/>
              <a:t>&gt;</a:t>
            </a:r>
            <a:br>
              <a:rPr lang="en-US" b="1" dirty="0" smtClean="0"/>
            </a:br>
            <a:r>
              <a:rPr lang="en-US" b="1" dirty="0" smtClean="0"/>
              <a:t>#include &lt;</a:t>
            </a:r>
            <a:r>
              <a:rPr lang="en-US" b="1" dirty="0" smtClean="0">
                <a:hlinkClick r:id="rId3"/>
              </a:rPr>
              <a:t>sys/</a:t>
            </a:r>
            <a:r>
              <a:rPr lang="en-US" b="1" dirty="0" err="1" smtClean="0">
                <a:hlinkClick r:id="rId3"/>
              </a:rPr>
              <a:t>shm.h</a:t>
            </a:r>
            <a:r>
              <a:rPr lang="en-US" b="1" dirty="0" smtClean="0"/>
              <a:t>&gt;</a:t>
            </a:r>
            <a:r>
              <a:rPr lang="en-US" dirty="0" smtClean="0"/>
              <a:t> </a:t>
            </a:r>
          </a:p>
          <a:p>
            <a:pPr>
              <a:lnSpc>
                <a:spcPct val="170000"/>
              </a:lnSpc>
              <a:buNone/>
            </a:pPr>
            <a:r>
              <a:rPr lang="en-US" b="1" dirty="0" smtClean="0"/>
              <a:t>    </a:t>
            </a:r>
            <a:r>
              <a:rPr lang="en-US" b="1" dirty="0" err="1" smtClean="0"/>
              <a:t>int</a:t>
            </a:r>
            <a:r>
              <a:rPr lang="en-US" b="1" dirty="0" smtClean="0"/>
              <a:t> </a:t>
            </a:r>
            <a:r>
              <a:rPr lang="en-US" b="1" dirty="0" err="1" smtClean="0"/>
              <a:t>shmget</a:t>
            </a:r>
            <a:r>
              <a:rPr lang="en-US" b="1" dirty="0" smtClean="0"/>
              <a:t>(</a:t>
            </a:r>
            <a:r>
              <a:rPr lang="en-US" b="1" dirty="0" err="1" smtClean="0"/>
              <a:t>key_t</a:t>
            </a:r>
            <a:r>
              <a:rPr lang="en-US" dirty="0" smtClean="0"/>
              <a:t> </a:t>
            </a:r>
            <a:r>
              <a:rPr lang="en-US" i="1" dirty="0" smtClean="0"/>
              <a:t>key</a:t>
            </a:r>
            <a:r>
              <a:rPr lang="en-US" b="1" dirty="0" smtClean="0"/>
              <a:t>, </a:t>
            </a:r>
            <a:r>
              <a:rPr lang="en-US" b="1" dirty="0" err="1" smtClean="0"/>
              <a:t>size_t</a:t>
            </a:r>
            <a:r>
              <a:rPr lang="en-US" dirty="0" smtClean="0"/>
              <a:t> </a:t>
            </a:r>
            <a:r>
              <a:rPr lang="en-US" i="1" dirty="0" smtClean="0"/>
              <a:t>size</a:t>
            </a:r>
            <a:r>
              <a:rPr lang="en-US" b="1" dirty="0" smtClean="0"/>
              <a:t>, </a:t>
            </a:r>
            <a:r>
              <a:rPr lang="en-US" b="1" dirty="0" err="1" smtClean="0"/>
              <a:t>int</a:t>
            </a:r>
            <a:r>
              <a:rPr lang="en-US" dirty="0" smtClean="0"/>
              <a:t> </a:t>
            </a:r>
            <a:r>
              <a:rPr lang="en-US" i="1" dirty="0" err="1" smtClean="0"/>
              <a:t>shmflg</a:t>
            </a:r>
            <a:r>
              <a:rPr lang="en-US" b="1" dirty="0" smtClean="0"/>
              <a:t>);</a:t>
            </a:r>
            <a:r>
              <a:rPr lang="en-US" dirty="0" smtClean="0"/>
              <a:t> </a:t>
            </a:r>
          </a:p>
          <a:p>
            <a:pPr algn="just">
              <a:buNone/>
            </a:pP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Arguments</a:t>
            </a: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algn="just"/>
            <a:r>
              <a:rPr lang="en-US" b="1" dirty="0" smtClean="0"/>
              <a:t>key : </a:t>
            </a:r>
            <a:r>
              <a:rPr lang="en-US" dirty="0" smtClean="0"/>
              <a:t>The key used by the process to identify the shared memory, it is assigned by the process and the other processes which want to communicate with this shared memory need to know this key. </a:t>
            </a:r>
            <a:br>
              <a:rPr lang="en-US" dirty="0" smtClean="0"/>
            </a:br>
            <a:r>
              <a:rPr lang="en-US" dirty="0" smtClean="0"/>
              <a:t/>
            </a:r>
            <a:br>
              <a:rPr lang="en-US" dirty="0" smtClean="0"/>
            </a:br>
            <a:r>
              <a:rPr lang="en-US" b="1" dirty="0" smtClean="0"/>
              <a:t>size: </a:t>
            </a:r>
            <a:r>
              <a:rPr lang="en-US" dirty="0" smtClean="0"/>
              <a:t>The size of the shared memory that is allocated. </a:t>
            </a:r>
            <a:br>
              <a:rPr lang="en-US" dirty="0" smtClean="0"/>
            </a:br>
            <a:r>
              <a:rPr lang="en-US" dirty="0" smtClean="0"/>
              <a:t/>
            </a:r>
            <a:br>
              <a:rPr lang="en-US" dirty="0" smtClean="0"/>
            </a:br>
            <a:r>
              <a:rPr lang="en-US" b="1" dirty="0" smtClean="0"/>
              <a:t>flag:</a:t>
            </a:r>
            <a:r>
              <a:rPr lang="en-US" dirty="0" smtClean="0"/>
              <a:t> If the shared memory is being created then we can use the flag IPC_CREAT as the flag. </a:t>
            </a:r>
          </a:p>
          <a:p>
            <a:pPr algn="just"/>
            <a:r>
              <a:rPr lang="en-US" dirty="0" smtClean="0"/>
              <a:t>If we are trying the get access to a shared memory already created then we can pass the mode flag specifying the rights for owner, group.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err="1" smtClean="0"/>
              <a:t>shmctl</a:t>
            </a:r>
            <a:r>
              <a:rPr lang="en-US" sz="3200" dirty="0" smtClean="0"/>
              <a:t> - shared memory control operations</a:t>
            </a:r>
            <a:endParaRPr lang="en-US" sz="3200" dirty="0"/>
          </a:p>
        </p:txBody>
      </p:sp>
      <p:sp>
        <p:nvSpPr>
          <p:cNvPr id="3" name="Content Placeholder 2"/>
          <p:cNvSpPr>
            <a:spLocks noGrp="1"/>
          </p:cNvSpPr>
          <p:nvPr>
            <p:ph idx="1"/>
          </p:nvPr>
        </p:nvSpPr>
        <p:spPr>
          <a:xfrm>
            <a:off x="228600" y="838200"/>
            <a:ext cx="8458200" cy="6019800"/>
          </a:xfrm>
        </p:spPr>
        <p:txBody>
          <a:bodyPr>
            <a:normAutofit fontScale="77500" lnSpcReduction="20000"/>
          </a:bodyPr>
          <a:lstStyle/>
          <a:p>
            <a:pPr>
              <a:buNone/>
            </a:pPr>
            <a:r>
              <a:rPr lang="en-US" b="1" dirty="0" smtClean="0"/>
              <a:t> SYNOPSIS</a:t>
            </a:r>
          </a:p>
          <a:p>
            <a:pPr>
              <a:buNone/>
            </a:pPr>
            <a:r>
              <a:rPr lang="en-US" dirty="0" smtClean="0"/>
              <a:t>   #include &lt;</a:t>
            </a:r>
            <a:r>
              <a:rPr lang="en-US" dirty="0" smtClean="0">
                <a:hlinkClick r:id="rId2"/>
              </a:rPr>
              <a:t>sys/</a:t>
            </a:r>
            <a:r>
              <a:rPr lang="en-US" dirty="0" err="1" smtClean="0">
                <a:hlinkClick r:id="rId2"/>
              </a:rPr>
              <a:t>shm.h</a:t>
            </a:r>
            <a:r>
              <a:rPr lang="en-US" dirty="0" smtClean="0"/>
              <a:t>&gt;</a:t>
            </a:r>
          </a:p>
          <a:p>
            <a:pPr algn="just">
              <a:buNone/>
            </a:pPr>
            <a:r>
              <a:rPr lang="en-US" dirty="0" smtClean="0"/>
              <a:t>  </a:t>
            </a:r>
            <a:r>
              <a:rPr lang="en-US" sz="3000" dirty="0" err="1" smtClean="0"/>
              <a:t>int</a:t>
            </a:r>
            <a:r>
              <a:rPr lang="en-US" sz="3000" dirty="0" smtClean="0"/>
              <a:t> </a:t>
            </a:r>
            <a:r>
              <a:rPr lang="en-US" sz="3000" dirty="0" err="1" smtClean="0"/>
              <a:t>shmctl</a:t>
            </a:r>
            <a:r>
              <a:rPr lang="en-US" sz="3000" dirty="0" smtClean="0"/>
              <a:t>(</a:t>
            </a:r>
            <a:r>
              <a:rPr lang="en-US" sz="3000" dirty="0" err="1" smtClean="0"/>
              <a:t>int</a:t>
            </a:r>
            <a:r>
              <a:rPr lang="en-US" sz="3000" dirty="0" smtClean="0"/>
              <a:t> </a:t>
            </a:r>
            <a:r>
              <a:rPr lang="en-US" sz="3000" i="1" dirty="0" err="1" smtClean="0"/>
              <a:t>shmid</a:t>
            </a:r>
            <a:r>
              <a:rPr lang="en-US" sz="3000" dirty="0" smtClean="0"/>
              <a:t>, </a:t>
            </a:r>
            <a:r>
              <a:rPr lang="en-US" sz="3000" dirty="0" err="1" smtClean="0"/>
              <a:t>int</a:t>
            </a:r>
            <a:r>
              <a:rPr lang="en-US" sz="3000" dirty="0" smtClean="0"/>
              <a:t> </a:t>
            </a:r>
            <a:r>
              <a:rPr lang="en-US" sz="3000" i="1" dirty="0" err="1" smtClean="0"/>
              <a:t>cmd</a:t>
            </a:r>
            <a:r>
              <a:rPr lang="en-US" sz="3000" dirty="0" smtClean="0"/>
              <a:t>, </a:t>
            </a:r>
            <a:r>
              <a:rPr lang="en-US" sz="3000" dirty="0" err="1" smtClean="0"/>
              <a:t>struct</a:t>
            </a:r>
            <a:r>
              <a:rPr lang="en-US" sz="3000" dirty="0" smtClean="0"/>
              <a:t> </a:t>
            </a:r>
            <a:r>
              <a:rPr lang="en-US" sz="3000" dirty="0" err="1" smtClean="0"/>
              <a:t>shmid_ds</a:t>
            </a:r>
            <a:r>
              <a:rPr lang="en-US" sz="3000" dirty="0" smtClean="0"/>
              <a:t> *</a:t>
            </a:r>
            <a:r>
              <a:rPr lang="en-US" sz="3000" i="1" dirty="0" err="1" smtClean="0"/>
              <a:t>buf</a:t>
            </a:r>
            <a:r>
              <a:rPr lang="en-US" sz="3000" dirty="0" smtClean="0"/>
              <a:t>);</a:t>
            </a:r>
          </a:p>
          <a:p>
            <a:pPr>
              <a:buNone/>
            </a:pPr>
            <a:r>
              <a:rPr lang="en-US" sz="2800" b="1" dirty="0" smtClean="0"/>
              <a:t>DESCRIPTION</a:t>
            </a:r>
          </a:p>
          <a:p>
            <a:r>
              <a:rPr lang="en-US" sz="2800" dirty="0" smtClean="0"/>
              <a:t>The </a:t>
            </a:r>
            <a:r>
              <a:rPr lang="en-US" sz="2800" i="1" dirty="0" err="1" smtClean="0"/>
              <a:t>shmctl</a:t>
            </a:r>
            <a:r>
              <a:rPr lang="en-US" sz="2800" i="1" dirty="0" smtClean="0"/>
              <a:t>()</a:t>
            </a:r>
            <a:r>
              <a:rPr lang="en-US" sz="2800" dirty="0" smtClean="0"/>
              <a:t> function provides a variety of shared memory control operations as specified by </a:t>
            </a:r>
            <a:r>
              <a:rPr lang="en-US" sz="2800" i="1" dirty="0" err="1" smtClean="0"/>
              <a:t>cmd</a:t>
            </a:r>
            <a:r>
              <a:rPr lang="en-US" sz="3000" dirty="0" smtClean="0"/>
              <a:t> </a:t>
            </a:r>
          </a:p>
          <a:p>
            <a:r>
              <a:rPr lang="en-US" sz="2800" dirty="0" smtClean="0"/>
              <a:t>The following values for </a:t>
            </a:r>
            <a:r>
              <a:rPr lang="en-US" sz="2800" i="1" dirty="0" err="1" smtClean="0"/>
              <a:t>cmd</a:t>
            </a:r>
            <a:r>
              <a:rPr lang="en-US" sz="2800" dirty="0" smtClean="0"/>
              <a:t> are available:</a:t>
            </a:r>
          </a:p>
          <a:p>
            <a:pPr>
              <a:buNone/>
            </a:pPr>
            <a:r>
              <a:rPr lang="en-US" sz="2800" dirty="0" smtClean="0"/>
              <a:t>1. </a:t>
            </a:r>
            <a:r>
              <a:rPr lang="en-US" sz="2800" b="1" dirty="0" smtClean="0"/>
              <a:t>IPC_STAT:</a:t>
            </a:r>
            <a:r>
              <a:rPr lang="en-US" sz="2800" dirty="0" smtClean="0"/>
              <a:t> Place the current value of each member of the </a:t>
            </a:r>
            <a:r>
              <a:rPr lang="en-US" sz="2800" b="1" dirty="0" err="1" smtClean="0"/>
              <a:t>shmid_ds</a:t>
            </a:r>
            <a:r>
              <a:rPr lang="en-US" sz="2800" dirty="0" smtClean="0"/>
              <a:t> data structure associated with </a:t>
            </a:r>
            <a:r>
              <a:rPr lang="en-US" sz="2800" i="1" dirty="0" err="1" smtClean="0"/>
              <a:t>shmid</a:t>
            </a:r>
            <a:r>
              <a:rPr lang="en-US" sz="2800" dirty="0" smtClean="0"/>
              <a:t> into the structure pointed to by </a:t>
            </a:r>
            <a:r>
              <a:rPr lang="en-US" sz="2800" i="1" dirty="0" err="1" smtClean="0"/>
              <a:t>buf</a:t>
            </a:r>
            <a:r>
              <a:rPr lang="en-US" sz="2800" dirty="0" smtClean="0"/>
              <a:t>. </a:t>
            </a:r>
          </a:p>
          <a:p>
            <a:pPr>
              <a:buNone/>
            </a:pPr>
            <a:r>
              <a:rPr lang="en-US" sz="2800" dirty="0" smtClean="0"/>
              <a:t>2. </a:t>
            </a:r>
            <a:r>
              <a:rPr lang="en-US" sz="2800" b="1" dirty="0" smtClean="0"/>
              <a:t>IPC_SET:</a:t>
            </a:r>
            <a:r>
              <a:rPr lang="en-US" sz="2800" dirty="0" smtClean="0"/>
              <a:t> Set the value of the following members of the </a:t>
            </a:r>
            <a:r>
              <a:rPr lang="en-US" sz="2800" b="1" dirty="0" err="1" smtClean="0"/>
              <a:t>shmid_ds</a:t>
            </a:r>
            <a:r>
              <a:rPr lang="en-US" sz="2800" dirty="0" smtClean="0"/>
              <a:t> data structure associated with </a:t>
            </a:r>
            <a:r>
              <a:rPr lang="en-US" sz="2800" i="1" dirty="0" err="1" smtClean="0"/>
              <a:t>shmid</a:t>
            </a:r>
            <a:r>
              <a:rPr lang="en-US" sz="2800" dirty="0" smtClean="0"/>
              <a:t> to the corresponding value found in the structure pointed to by </a:t>
            </a:r>
            <a:r>
              <a:rPr lang="en-US" sz="2800" i="1" dirty="0" err="1" smtClean="0"/>
              <a:t>buf</a:t>
            </a:r>
            <a:r>
              <a:rPr lang="en-US" sz="2800" i="1" dirty="0" smtClean="0"/>
              <a:t>.</a:t>
            </a:r>
          </a:p>
          <a:p>
            <a:pPr algn="just">
              <a:buNone/>
            </a:pPr>
            <a:r>
              <a:rPr lang="en-US" sz="2400" dirty="0" smtClean="0"/>
              <a:t>3. </a:t>
            </a:r>
            <a:r>
              <a:rPr lang="en-US" sz="2400" b="1" dirty="0" smtClean="0"/>
              <a:t>IPC_RMID:</a:t>
            </a:r>
            <a:r>
              <a:rPr lang="en-US" sz="2400" dirty="0" smtClean="0"/>
              <a:t> </a:t>
            </a:r>
            <a:r>
              <a:rPr lang="en-US" sz="3100" dirty="0" smtClean="0"/>
              <a:t>Remove the shared memory identifier specified by </a:t>
            </a:r>
            <a:r>
              <a:rPr lang="en-US" sz="3100" i="1" dirty="0" err="1" smtClean="0"/>
              <a:t>shmid</a:t>
            </a:r>
            <a:r>
              <a:rPr lang="en-US" sz="3100" dirty="0" smtClean="0"/>
              <a:t> from the system and destroy the shared memory segment and </a:t>
            </a:r>
            <a:r>
              <a:rPr lang="en-US" sz="3100" b="1" dirty="0" err="1" smtClean="0"/>
              <a:t>shmid_ds</a:t>
            </a:r>
            <a:r>
              <a:rPr lang="en-US" sz="3100" dirty="0" smtClean="0"/>
              <a:t> data structure associated with it.</a:t>
            </a:r>
          </a:p>
          <a:p>
            <a:pPr>
              <a:buNone/>
            </a:pPr>
            <a:r>
              <a:rPr lang="en-US" sz="2400" b="1" dirty="0" smtClean="0"/>
              <a:t>RETURN VALUE</a:t>
            </a:r>
          </a:p>
          <a:p>
            <a:r>
              <a:rPr lang="en-US" sz="2400" dirty="0" smtClean="0"/>
              <a:t>successful -</a:t>
            </a:r>
            <a:r>
              <a:rPr lang="en-US" sz="2400" i="1" dirty="0" err="1" smtClean="0"/>
              <a:t>shmctl</a:t>
            </a:r>
            <a:r>
              <a:rPr lang="en-US" sz="2400" i="1" dirty="0" smtClean="0"/>
              <a:t>()</a:t>
            </a:r>
            <a:r>
              <a:rPr lang="en-US" sz="2400" dirty="0" smtClean="0"/>
              <a:t> returns 0. Otherwise, it returns -1 and </a:t>
            </a:r>
            <a:r>
              <a:rPr lang="en-US" sz="2400" i="1" dirty="0" err="1" smtClean="0"/>
              <a:t>errno</a:t>
            </a:r>
            <a:r>
              <a:rPr lang="en-US" sz="2400" dirty="0" smtClean="0"/>
              <a:t> will be set to indicate the error.</a:t>
            </a:r>
            <a:endParaRPr lang="en-US" sz="31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t>Once a shared memory segment has been created, a process attaches it to its address space by calling </a:t>
            </a:r>
            <a:r>
              <a:rPr lang="en-US" b="1" i="1" dirty="0" err="1" smtClean="0"/>
              <a:t>shmat</a:t>
            </a:r>
            <a:r>
              <a:rPr lang="en-US" b="1" i="1" dirty="0" smtClean="0"/>
              <a:t>.</a:t>
            </a:r>
          </a:p>
          <a:p>
            <a:pPr algn="just">
              <a:buNone/>
            </a:pPr>
            <a:r>
              <a:rPr lang="en-US" b="1" dirty="0" smtClean="0"/>
              <a:t>SYNOPSIS</a:t>
            </a:r>
          </a:p>
          <a:p>
            <a:pPr>
              <a:buNone/>
            </a:pPr>
            <a:r>
              <a:rPr lang="en-US" dirty="0" smtClean="0"/>
              <a:t>#include &lt;sys/</a:t>
            </a:r>
            <a:r>
              <a:rPr lang="en-US" dirty="0" err="1" smtClean="0"/>
              <a:t>shm.h</a:t>
            </a:r>
            <a:r>
              <a:rPr lang="en-US" dirty="0" smtClean="0"/>
              <a:t>&gt; </a:t>
            </a:r>
          </a:p>
          <a:p>
            <a:pPr>
              <a:buNone/>
            </a:pPr>
            <a:r>
              <a:rPr lang="en-US" dirty="0" smtClean="0"/>
              <a:t>void *</a:t>
            </a:r>
            <a:r>
              <a:rPr lang="en-US" dirty="0" err="1" smtClean="0"/>
              <a:t>shmat</a:t>
            </a:r>
            <a:r>
              <a:rPr lang="en-US" dirty="0" smtClean="0"/>
              <a:t>(</a:t>
            </a:r>
            <a:r>
              <a:rPr lang="en-US" dirty="0" err="1" smtClean="0"/>
              <a:t>int</a:t>
            </a:r>
            <a:r>
              <a:rPr lang="en-US" dirty="0" smtClean="0"/>
              <a:t> </a:t>
            </a:r>
            <a:r>
              <a:rPr lang="en-US" i="1" dirty="0" err="1" smtClean="0"/>
              <a:t>shmid</a:t>
            </a:r>
            <a:r>
              <a:rPr lang="en-US" dirty="0" smtClean="0"/>
              <a:t>, const void *</a:t>
            </a:r>
            <a:r>
              <a:rPr lang="en-US" i="1" dirty="0" err="1" smtClean="0"/>
              <a:t>shmaddr</a:t>
            </a:r>
            <a:r>
              <a:rPr lang="en-US" dirty="0" smtClean="0"/>
              <a:t>, </a:t>
            </a:r>
            <a:r>
              <a:rPr lang="en-US" dirty="0" err="1" smtClean="0"/>
              <a:t>int</a:t>
            </a:r>
            <a:r>
              <a:rPr lang="en-US" dirty="0" smtClean="0"/>
              <a:t> </a:t>
            </a:r>
            <a:r>
              <a:rPr lang="en-US" i="1" dirty="0" err="1" smtClean="0"/>
              <a:t>shmflg</a:t>
            </a:r>
            <a:r>
              <a:rPr lang="en-US" dirty="0" smtClean="0"/>
              <a:t>); </a:t>
            </a:r>
          </a:p>
          <a:p>
            <a:r>
              <a:rPr lang="en-US" b="1" dirty="0" smtClean="0"/>
              <a:t>DESCRIPTION</a:t>
            </a:r>
          </a:p>
          <a:p>
            <a:pPr algn="just"/>
            <a:r>
              <a:rPr lang="en-US" dirty="0" smtClean="0"/>
              <a:t>The </a:t>
            </a:r>
            <a:r>
              <a:rPr lang="en-US" dirty="0" err="1" smtClean="0"/>
              <a:t>shmat</a:t>
            </a:r>
            <a:r>
              <a:rPr lang="en-US" dirty="0" smtClean="0"/>
              <a:t>() function attaches the shared memory segment associated with the shared memory identifier </a:t>
            </a:r>
            <a:r>
              <a:rPr lang="en-US" i="1" dirty="0" err="1" smtClean="0"/>
              <a:t>shmid</a:t>
            </a:r>
            <a:r>
              <a:rPr lang="en-US" dirty="0" smtClean="0"/>
              <a:t> to the data segment of the calling process. </a:t>
            </a:r>
            <a:endParaRPr lang="en-US" b="1" i="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10000"/>
          </a:bodyPr>
          <a:lstStyle/>
          <a:p>
            <a:pPr algn="just"/>
            <a:r>
              <a:rPr lang="en-US" dirty="0" smtClean="0"/>
              <a:t>The segment is attached at the address specified by one of the following criteria: </a:t>
            </a:r>
          </a:p>
          <a:p>
            <a:pPr marL="514350" indent="-514350" algn="just">
              <a:buFont typeface="+mj-lt"/>
              <a:buAutoNum type="arabicPeriod"/>
            </a:pPr>
            <a:r>
              <a:rPr lang="en-US" dirty="0" smtClean="0"/>
              <a:t>If </a:t>
            </a:r>
            <a:r>
              <a:rPr lang="en-US" i="1" dirty="0" err="1" smtClean="0"/>
              <a:t>shmaddr</a:t>
            </a:r>
            <a:r>
              <a:rPr lang="en-US" dirty="0" smtClean="0"/>
              <a:t> is a NULL pointer, the segment is attached at the first available address as selected by the </a:t>
            </a:r>
            <a:r>
              <a:rPr lang="en-US" dirty="0" err="1" smtClean="0"/>
              <a:t>kernal</a:t>
            </a:r>
            <a:r>
              <a:rPr lang="en-US" dirty="0" smtClean="0"/>
              <a:t>.</a:t>
            </a:r>
          </a:p>
          <a:p>
            <a:pPr marL="514350" indent="-514350" algn="just">
              <a:buFont typeface="+mj-lt"/>
              <a:buAutoNum type="arabicPeriod"/>
            </a:pPr>
            <a:r>
              <a:rPr lang="en-US" dirty="0" smtClean="0"/>
              <a:t> If </a:t>
            </a:r>
            <a:r>
              <a:rPr lang="en-US" i="1" dirty="0" err="1" smtClean="0"/>
              <a:t>shmaddr</a:t>
            </a:r>
            <a:r>
              <a:rPr lang="en-US" dirty="0" smtClean="0"/>
              <a:t> is not a NULL pointer and SHM_RND is non-zero, the segment is attached at the address given by </a:t>
            </a:r>
            <a:r>
              <a:rPr lang="en-US" dirty="0" err="1" smtClean="0"/>
              <a:t>addr</a:t>
            </a:r>
            <a:r>
              <a:rPr lang="en-US" dirty="0" smtClean="0"/>
              <a:t>.</a:t>
            </a:r>
          </a:p>
          <a:p>
            <a:pPr algn="just"/>
            <a:r>
              <a:rPr lang="en-US" dirty="0" smtClean="0"/>
              <a:t>If </a:t>
            </a:r>
            <a:r>
              <a:rPr lang="en-US" dirty="0" err="1" smtClean="0"/>
              <a:t>addr</a:t>
            </a:r>
            <a:r>
              <a:rPr lang="en-US" dirty="0" smtClean="0"/>
              <a:t> is nonzero and SHM_RND is specified, the segment is attached at the address given by (</a:t>
            </a:r>
            <a:r>
              <a:rPr lang="en-US" dirty="0" err="1" smtClean="0"/>
              <a:t>addr</a:t>
            </a:r>
            <a:r>
              <a:rPr lang="en-US" dirty="0" smtClean="0"/>
              <a:t> - (</a:t>
            </a:r>
            <a:r>
              <a:rPr lang="en-US" dirty="0" err="1" smtClean="0"/>
              <a:t>addrmodulus</a:t>
            </a:r>
            <a:r>
              <a:rPr lang="en-US" dirty="0" smtClean="0"/>
              <a:t> SHMLBA)).</a:t>
            </a:r>
          </a:p>
          <a:p>
            <a:pPr algn="just"/>
            <a:r>
              <a:rPr lang="en-US" dirty="0" smtClean="0"/>
              <a:t>SHM_RND stands for "round." </a:t>
            </a:r>
          </a:p>
          <a:p>
            <a:pPr algn="just"/>
            <a:r>
              <a:rPr lang="en-US" dirty="0" smtClean="0"/>
              <a:t>SHMLBA stands for "low boundary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err="1" smtClean="0"/>
              <a:t>shmdt</a:t>
            </a:r>
            <a:r>
              <a:rPr lang="en-US" sz="3200" dirty="0" smtClean="0"/>
              <a:t> - shared memory detach operation </a:t>
            </a:r>
            <a:endParaRPr lang="en-US" sz="3200" dirty="0"/>
          </a:p>
        </p:txBody>
      </p:sp>
      <p:sp>
        <p:nvSpPr>
          <p:cNvPr id="3" name="Content Placeholder 2"/>
          <p:cNvSpPr>
            <a:spLocks noGrp="1"/>
          </p:cNvSpPr>
          <p:nvPr>
            <p:ph idx="1"/>
          </p:nvPr>
        </p:nvSpPr>
        <p:spPr>
          <a:xfrm>
            <a:off x="457200" y="914400"/>
            <a:ext cx="8458200" cy="5211763"/>
          </a:xfrm>
        </p:spPr>
        <p:txBody>
          <a:bodyPr>
            <a:normAutofit lnSpcReduction="10000"/>
          </a:bodyPr>
          <a:lstStyle/>
          <a:p>
            <a:pPr algn="just"/>
            <a:r>
              <a:rPr lang="en-US" b="1" dirty="0" err="1" smtClean="0"/>
              <a:t>shmat</a:t>
            </a:r>
            <a:r>
              <a:rPr lang="en-US" dirty="0" smtClean="0"/>
              <a:t>() attaches the shared memory segment identified by </a:t>
            </a:r>
            <a:r>
              <a:rPr lang="en-US" i="1" dirty="0" err="1" smtClean="0"/>
              <a:t>shmid</a:t>
            </a:r>
            <a:r>
              <a:rPr lang="en-US" dirty="0" smtClean="0"/>
              <a:t> to the address space of the calling process. </a:t>
            </a:r>
          </a:p>
          <a:p>
            <a:pPr algn="just"/>
            <a:r>
              <a:rPr lang="en-US" dirty="0" smtClean="0"/>
              <a:t>The attaching address is specified by </a:t>
            </a:r>
            <a:r>
              <a:rPr lang="en-US" i="1" dirty="0" err="1" smtClean="0"/>
              <a:t>shmaddr</a:t>
            </a:r>
            <a:r>
              <a:rPr lang="en-US" dirty="0" smtClean="0"/>
              <a:t> .</a:t>
            </a:r>
          </a:p>
          <a:p>
            <a:pPr algn="just"/>
            <a:r>
              <a:rPr lang="en-US" b="1" dirty="0" err="1" smtClean="0"/>
              <a:t>shmdt</a:t>
            </a:r>
            <a:r>
              <a:rPr lang="en-US" dirty="0" smtClean="0"/>
              <a:t>() detaches the shared memory segment located at the address specified by </a:t>
            </a:r>
            <a:r>
              <a:rPr lang="en-US" i="1" dirty="0" err="1" smtClean="0"/>
              <a:t>shmaddr</a:t>
            </a:r>
            <a:r>
              <a:rPr lang="en-US" dirty="0" smtClean="0"/>
              <a:t> from the address space of the calling process.</a:t>
            </a:r>
          </a:p>
          <a:p>
            <a:pPr>
              <a:buNone/>
            </a:pPr>
            <a:r>
              <a:rPr lang="en-US" b="1" dirty="0" smtClean="0"/>
              <a:t>SYNOPSIS</a:t>
            </a:r>
          </a:p>
          <a:p>
            <a:r>
              <a:rPr lang="en-US" dirty="0" smtClean="0"/>
              <a:t>#include &lt;</a:t>
            </a:r>
            <a:r>
              <a:rPr lang="en-US" dirty="0" smtClean="0">
                <a:hlinkClick r:id="rId2"/>
              </a:rPr>
              <a:t>sys/</a:t>
            </a:r>
            <a:r>
              <a:rPr lang="en-US" dirty="0" err="1" smtClean="0">
                <a:hlinkClick r:id="rId2"/>
              </a:rPr>
              <a:t>shm.h</a:t>
            </a:r>
            <a:r>
              <a:rPr lang="en-US" dirty="0" smtClean="0"/>
              <a:t>&gt; </a:t>
            </a:r>
          </a:p>
          <a:p>
            <a:r>
              <a:rPr lang="en-US" dirty="0" err="1" smtClean="0"/>
              <a:t>int</a:t>
            </a:r>
            <a:r>
              <a:rPr lang="en-US" dirty="0" smtClean="0"/>
              <a:t> </a:t>
            </a:r>
            <a:r>
              <a:rPr lang="en-US" dirty="0" err="1" smtClean="0"/>
              <a:t>shmdt</a:t>
            </a:r>
            <a:r>
              <a:rPr lang="en-US" dirty="0" smtClean="0"/>
              <a:t>(const void *</a:t>
            </a:r>
            <a:r>
              <a:rPr lang="en-US" i="1" dirty="0" err="1" smtClean="0"/>
              <a:t>shmaddr</a:t>
            </a:r>
            <a:r>
              <a:rPr lang="en-US" dirty="0" smtClean="0"/>
              <a:t>);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DESCRIPTION:</a:t>
            </a:r>
          </a:p>
          <a:p>
            <a:pPr algn="just"/>
            <a:r>
              <a:rPr lang="en-US" dirty="0" smtClean="0"/>
              <a:t>The </a:t>
            </a:r>
            <a:r>
              <a:rPr lang="en-US" i="1" dirty="0" err="1" smtClean="0"/>
              <a:t>shmdt</a:t>
            </a:r>
            <a:r>
              <a:rPr lang="en-US" i="1" dirty="0" smtClean="0"/>
              <a:t>()</a:t>
            </a:r>
            <a:r>
              <a:rPr lang="en-US" dirty="0" smtClean="0"/>
              <a:t> function detaches the shared memory segment located at the address specified by </a:t>
            </a:r>
            <a:r>
              <a:rPr lang="en-US" i="1" dirty="0" err="1" smtClean="0"/>
              <a:t>shmaddr</a:t>
            </a:r>
            <a:r>
              <a:rPr lang="en-US" dirty="0" smtClean="0"/>
              <a:t>. from the address space of the calling process. </a:t>
            </a:r>
          </a:p>
          <a:p>
            <a:pPr algn="just">
              <a:buNone/>
            </a:pPr>
            <a:r>
              <a:rPr lang="en-US" b="1" dirty="0" smtClean="0"/>
              <a:t>Return Value:</a:t>
            </a:r>
          </a:p>
          <a:p>
            <a:pPr algn="just"/>
            <a:r>
              <a:rPr lang="en-US" dirty="0" smtClean="0"/>
              <a:t>On success </a:t>
            </a:r>
            <a:r>
              <a:rPr lang="en-US" b="1" dirty="0" err="1" smtClean="0"/>
              <a:t>shmdt</a:t>
            </a:r>
            <a:r>
              <a:rPr lang="en-US" dirty="0" smtClean="0"/>
              <a:t>() returns 0; on error -1 is returned, and </a:t>
            </a:r>
            <a:r>
              <a:rPr lang="en-US" i="1" dirty="0" err="1" smtClean="0"/>
              <a:t>errno</a:t>
            </a:r>
            <a:r>
              <a:rPr lang="en-US" dirty="0" smtClean="0"/>
              <a:t> is set to indicate the cause of the error. </a:t>
            </a:r>
            <a:endParaRPr lang="en-US" b="1" dirty="0" smtClean="0"/>
          </a:p>
          <a:p>
            <a:pPr algn="just"/>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Coprocesses</a:t>
            </a:r>
            <a:endParaRPr lang="en-US" dirty="0"/>
          </a:p>
        </p:txBody>
      </p:sp>
      <p:sp>
        <p:nvSpPr>
          <p:cNvPr id="3" name="Content Placeholder 2"/>
          <p:cNvSpPr>
            <a:spLocks noGrp="1"/>
          </p:cNvSpPr>
          <p:nvPr>
            <p:ph idx="1"/>
          </p:nvPr>
        </p:nvSpPr>
        <p:spPr/>
        <p:txBody>
          <a:bodyPr/>
          <a:lstStyle/>
          <a:p>
            <a:r>
              <a:rPr lang="en-US" dirty="0"/>
              <a:t>A co process is a special two-way </a:t>
            </a:r>
            <a:r>
              <a:rPr lang="en-US" dirty="0" smtClean="0"/>
              <a:t>pipeline.</a:t>
            </a:r>
          </a:p>
          <a:p>
            <a:r>
              <a:rPr lang="en-US" dirty="0" smtClean="0"/>
              <a:t>A </a:t>
            </a:r>
            <a:r>
              <a:rPr lang="en-US" dirty="0" err="1" smtClean="0"/>
              <a:t>Coprocess</a:t>
            </a:r>
            <a:r>
              <a:rPr lang="en-US" dirty="0" smtClean="0"/>
              <a:t> is also called filter.</a:t>
            </a:r>
          </a:p>
          <a:p>
            <a:r>
              <a:rPr lang="en-US" dirty="0" smtClean="0"/>
              <a:t>It allows </a:t>
            </a:r>
            <a:r>
              <a:rPr lang="en-US" dirty="0"/>
              <a:t>shell scripts to write to the standard input of another command and to read from its standard output. </a:t>
            </a:r>
            <a:endParaRPr lang="en-US" dirty="0" smtClean="0"/>
          </a:p>
          <a:p>
            <a:r>
              <a:rPr lang="en-US" dirty="0" smtClean="0"/>
              <a:t>It provides </a:t>
            </a:r>
            <a:r>
              <a:rPr lang="en-US" dirty="0"/>
              <a:t>a way to create a new interface for an existing program</a:t>
            </a:r>
            <a:r>
              <a:rPr lang="en-US" dirty="0" smtClean="0"/>
              <a:t>.</a:t>
            </a:r>
          </a:p>
          <a:p>
            <a:endParaRPr lang="en-US" dirty="0"/>
          </a:p>
        </p:txBody>
      </p:sp>
    </p:spTree>
    <p:extLst>
      <p:ext uri="{BB962C8B-B14F-4D97-AF65-F5344CB8AC3E}">
        <p14:creationId xmlns:p14="http://schemas.microsoft.com/office/powerpoint/2010/main" val="172461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a:xfrm>
            <a:off x="0" y="1600200"/>
            <a:ext cx="8786813" cy="4525963"/>
          </a:xfrm>
        </p:spPr>
        <p:txBody>
          <a:bodyPr/>
          <a:lstStyle/>
          <a:p>
            <a:pPr algn="just"/>
            <a:r>
              <a:rPr lang="en-US" sz="3000" smtClean="0">
                <a:latin typeface="Times New Roman" pitchFamily="18" charset="0"/>
                <a:cs typeface="Times New Roman" pitchFamily="18" charset="0"/>
              </a:rPr>
              <a:t>Cooperating processes require an inter-process communication (IPC) mechanism that will allow them to exchange data and information.</a:t>
            </a:r>
          </a:p>
          <a:p>
            <a:pPr algn="just" eaLnBrk="1" hangingPunct="1"/>
            <a:r>
              <a:rPr lang="en-US" sz="3000" smtClean="0">
                <a:solidFill>
                  <a:schemeClr val="accent2"/>
                </a:solidFill>
                <a:latin typeface="Times New Roman" pitchFamily="18" charset="0"/>
                <a:cs typeface="Times New Roman" pitchFamily="18" charset="0"/>
              </a:rPr>
              <a:t>         IPC </a:t>
            </a:r>
            <a:r>
              <a:rPr lang="en-US" sz="3000" smtClean="0">
                <a:latin typeface="Times New Roman" pitchFamily="18" charset="0"/>
                <a:cs typeface="Times New Roman" pitchFamily="18" charset="0"/>
              </a:rPr>
              <a:t>: </a:t>
            </a:r>
            <a:r>
              <a:rPr lang="en-US" sz="3000" b="1" smtClean="0">
                <a:solidFill>
                  <a:srgbClr val="008000"/>
                </a:solidFill>
                <a:latin typeface="Times New Roman" pitchFamily="18" charset="0"/>
                <a:cs typeface="Times New Roman" pitchFamily="18" charset="0"/>
              </a:rPr>
              <a:t>Exchange of data</a:t>
            </a:r>
            <a:r>
              <a:rPr lang="en-US" sz="3000" smtClean="0">
                <a:latin typeface="Times New Roman" pitchFamily="18" charset="0"/>
                <a:cs typeface="Times New Roman" pitchFamily="18" charset="0"/>
              </a:rPr>
              <a:t> between two or more     </a:t>
            </a:r>
          </a:p>
          <a:p>
            <a:pPr algn="just" eaLnBrk="1" hangingPunct="1">
              <a:buFont typeface="Arial" charset="0"/>
              <a:buNone/>
            </a:pPr>
            <a:r>
              <a:rPr lang="en-US" sz="3000" smtClean="0">
                <a:latin typeface="Times New Roman" pitchFamily="18" charset="0"/>
                <a:cs typeface="Times New Roman" pitchFamily="18" charset="0"/>
              </a:rPr>
              <a:t>          separate, independent </a:t>
            </a:r>
            <a:r>
              <a:rPr lang="en-US" sz="3000" b="1" smtClean="0">
                <a:solidFill>
                  <a:srgbClr val="9900CC"/>
                </a:solidFill>
                <a:latin typeface="Times New Roman" pitchFamily="18" charset="0"/>
                <a:cs typeface="Times New Roman" pitchFamily="18" charset="0"/>
              </a:rPr>
              <a:t>processes</a:t>
            </a:r>
          </a:p>
          <a:p>
            <a:pPr algn="just" eaLnBrk="1" hangingPunct="1">
              <a:buFont typeface="Arial" charset="0"/>
              <a:buNone/>
            </a:pPr>
            <a:r>
              <a:rPr lang="en-US" sz="3000" b="1" smtClean="0">
                <a:solidFill>
                  <a:srgbClr val="9900CC"/>
                </a:solidFill>
                <a:latin typeface="Times New Roman" pitchFamily="18" charset="0"/>
                <a:cs typeface="Times New Roman" pitchFamily="18" charset="0"/>
              </a:rPr>
              <a:t>          </a:t>
            </a:r>
            <a:r>
              <a:rPr lang="en-US" sz="3000" b="1" smtClean="0">
                <a:solidFill>
                  <a:srgbClr val="008000"/>
                </a:solidFill>
                <a:latin typeface="Times New Roman" pitchFamily="18" charset="0"/>
                <a:cs typeface="Times New Roman" pitchFamily="18" charset="0"/>
              </a:rPr>
              <a:t>Operating systems</a:t>
            </a:r>
            <a:r>
              <a:rPr lang="en-US" sz="3000" smtClean="0">
                <a:latin typeface="Times New Roman" pitchFamily="18" charset="0"/>
                <a:cs typeface="Times New Roman" pitchFamily="18" charset="0"/>
              </a:rPr>
              <a:t> provide </a:t>
            </a:r>
            <a:r>
              <a:rPr lang="en-US" sz="3000" smtClean="0">
                <a:solidFill>
                  <a:srgbClr val="FF0000"/>
                </a:solidFill>
                <a:latin typeface="Times New Roman" pitchFamily="18" charset="0"/>
                <a:cs typeface="Times New Roman" pitchFamily="18" charset="0"/>
              </a:rPr>
              <a:t>facilities</a:t>
            </a:r>
            <a:r>
              <a:rPr lang="en-US" sz="3000" smtClean="0">
                <a:latin typeface="Times New Roman" pitchFamily="18" charset="0"/>
                <a:cs typeface="Times New Roman" pitchFamily="18" charset="0"/>
              </a:rPr>
              <a:t> for        </a:t>
            </a:r>
          </a:p>
          <a:p>
            <a:pPr algn="just" eaLnBrk="1" hangingPunct="1">
              <a:buFont typeface="Arial" charset="0"/>
              <a:buNone/>
            </a:pPr>
            <a:r>
              <a:rPr lang="en-US" sz="3000" smtClean="0">
                <a:latin typeface="Times New Roman" pitchFamily="18" charset="0"/>
                <a:cs typeface="Times New Roman" pitchFamily="18" charset="0"/>
              </a:rPr>
              <a:t>          inter-process communications(</a:t>
            </a:r>
            <a:r>
              <a:rPr lang="en-US" sz="3000" b="1" smtClean="0">
                <a:solidFill>
                  <a:srgbClr val="00B050"/>
                </a:solidFill>
                <a:latin typeface="Times New Roman" pitchFamily="18" charset="0"/>
                <a:cs typeface="Times New Roman" pitchFamily="18" charset="0"/>
              </a:rPr>
              <a:t>IPC</a:t>
            </a:r>
            <a:r>
              <a:rPr lang="en-US" sz="3000" smtClean="0">
                <a:latin typeface="Times New Roman" pitchFamily="18" charset="0"/>
                <a:cs typeface="Times New Roman" pitchFamily="18" charset="0"/>
              </a:rPr>
              <a:t>). </a:t>
            </a:r>
          </a:p>
          <a:p>
            <a:pPr algn="just"/>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append operator, &amp; , is placed at the end of the command to initiate the command as a </a:t>
            </a:r>
            <a:r>
              <a:rPr lang="en-US" dirty="0" err="1"/>
              <a:t>coprocess</a:t>
            </a:r>
            <a:r>
              <a:rPr lang="en-US" dirty="0"/>
              <a:t>. </a:t>
            </a:r>
            <a:endParaRPr lang="en-US" dirty="0" smtClean="0"/>
          </a:p>
          <a:p>
            <a:pPr algn="just"/>
            <a:r>
              <a:rPr lang="en-US" dirty="0" smtClean="0"/>
              <a:t>Normal </a:t>
            </a:r>
            <a:r>
              <a:rPr lang="en-US" dirty="0"/>
              <a:t>redirection and background processing should not be used on </a:t>
            </a:r>
            <a:r>
              <a:rPr lang="en-US" dirty="0" err="1"/>
              <a:t>coprocesses</a:t>
            </a:r>
            <a:r>
              <a:rPr lang="en-US" dirty="0" smtClean="0"/>
              <a:t>.</a:t>
            </a:r>
          </a:p>
          <a:p>
            <a:pPr algn="just"/>
            <a:endParaRPr lang="en-US" dirty="0"/>
          </a:p>
        </p:txBody>
      </p:sp>
    </p:spTree>
    <p:extLst>
      <p:ext uri="{BB962C8B-B14F-4D97-AF65-F5344CB8AC3E}">
        <p14:creationId xmlns:p14="http://schemas.microsoft.com/office/powerpoint/2010/main" val="3898639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3573</Words>
  <Application>Microsoft Office PowerPoint</Application>
  <PresentationFormat>On-screen Show (4:3)</PresentationFormat>
  <Paragraphs>346</Paragraphs>
  <Slides>90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2" baseType="lpstr">
      <vt:lpstr>Office Theme</vt:lpstr>
      <vt:lpstr>SmartDraw</vt:lpstr>
      <vt:lpstr>INTER PROCESS COMMUNICATION</vt:lpstr>
      <vt:lpstr>What is Process Communication ?</vt:lpstr>
      <vt:lpstr>What is IPC ?</vt:lpstr>
      <vt:lpstr>PowerPoint Presentation</vt:lpstr>
      <vt:lpstr>PowerPoint Presentation</vt:lpstr>
      <vt:lpstr>Reasons for providing an environment that allows process cooperation(Advantages of process cooperation)</vt:lpstr>
      <vt:lpstr>PowerPoint Presentation</vt:lpstr>
      <vt:lpstr>Dangers of process cooperation ( Disadvantages of process cooperation)</vt:lpstr>
      <vt:lpstr>PowerPoint Presentation</vt:lpstr>
      <vt:lpstr>     Inter Process Communication</vt:lpstr>
      <vt:lpstr>PowerPoint Presentation</vt:lpstr>
      <vt:lpstr>PowerPoint Presentation</vt:lpstr>
      <vt:lpstr>UNICAST AND MULTICAST IPC</vt:lpstr>
      <vt:lpstr>Unicast  Vs. Multicast </vt:lpstr>
      <vt:lpstr>Purposes for IPC</vt:lpstr>
      <vt:lpstr>IPC  Mechanisms </vt:lpstr>
      <vt:lpstr>Pipes</vt:lpstr>
      <vt:lpstr>PowerPoint Presentation</vt:lpstr>
      <vt:lpstr>PowerPoint Presentation</vt:lpstr>
      <vt:lpstr>Pipes</vt:lpstr>
      <vt:lpstr>PowerPoint Presentation</vt:lpstr>
      <vt:lpstr>Characteristics of PIPE </vt:lpstr>
      <vt:lpstr>Pipes have two limitations</vt:lpstr>
      <vt:lpstr>PowerPoint Presentation</vt:lpstr>
      <vt:lpstr>PowerPoint Presentation</vt:lpstr>
      <vt:lpstr>A pipe is created by calling the pipe function</vt:lpstr>
      <vt:lpstr>PowerPoint Presentation</vt:lpstr>
      <vt:lpstr>Example:-   who | sort | lpr</vt:lpstr>
      <vt:lpstr>Pipes commonly used in most Unix shells </vt:lpstr>
      <vt:lpstr>PowerPoint Presentation</vt:lpstr>
      <vt:lpstr>Two ways to picture a half-duplex pipe</vt:lpstr>
      <vt:lpstr>PowerPoint Presentation</vt:lpstr>
      <vt:lpstr>PowerPoint Presentation</vt:lpstr>
      <vt:lpstr>PowerPoint Presentation</vt:lpstr>
      <vt:lpstr>PowerPoint Presentation</vt:lpstr>
      <vt:lpstr>program creates, writes to, and reads from a pipe. </vt:lpstr>
      <vt:lpstr>PowerPoint Presentation</vt:lpstr>
      <vt:lpstr>create a pipe between a parent and its child and to send data down the pipe.</vt:lpstr>
      <vt:lpstr>PowerPoint Presentation</vt:lpstr>
      <vt:lpstr>popen and pclose Functions</vt:lpstr>
      <vt:lpstr>Syntax</vt:lpstr>
      <vt:lpstr>PowerPoint Presentation</vt:lpstr>
      <vt:lpstr>The mode argument to popen() is a string that specifies I/O mode</vt:lpstr>
      <vt:lpstr>PowerPoint Presentation</vt:lpstr>
      <vt:lpstr>PowerPoint Presentation</vt:lpstr>
      <vt:lpstr>RETURN VALUE</vt:lpstr>
      <vt:lpstr>PowerPoint Presentation</vt:lpstr>
      <vt:lpstr>PowerPoint Presentation</vt:lpstr>
      <vt:lpstr>FIFOs</vt:lpstr>
      <vt:lpstr>PowerPoint Presentation</vt:lpstr>
      <vt:lpstr>PowerPoint Presentation</vt:lpstr>
      <vt:lpstr>PowerPoint Presentation</vt:lpstr>
      <vt:lpstr>Example Using FIFOs to Duplicate Output Streams </vt:lpstr>
      <vt:lpstr>PowerPoint Presentation</vt:lpstr>
      <vt:lpstr>PowerPoint Presentation</vt:lpstr>
      <vt:lpstr>Example Client-Server Communication Using a FIFO </vt:lpstr>
      <vt:lpstr>PowerPoint Presentation</vt:lpstr>
      <vt:lpstr>PowerPoint Presentation</vt:lpstr>
      <vt:lpstr>PowerPoint Presentation</vt:lpstr>
      <vt:lpstr>PowerPoint Presentation</vt:lpstr>
      <vt:lpstr>Message Queue</vt:lpstr>
      <vt:lpstr>PowerPoint Presentation</vt:lpstr>
      <vt:lpstr>PowerPoint Presentation</vt:lpstr>
      <vt:lpstr>A new queue is created or an existing queue opened by calling msgget() function</vt:lpstr>
      <vt:lpstr>PowerPoint Presentation</vt:lpstr>
      <vt:lpstr>PowerPoint Presentation</vt:lpstr>
      <vt:lpstr>PowerPoint Presentation</vt:lpstr>
      <vt:lpstr>Data is placed onto a message queue by calling msgsnd function</vt:lpstr>
      <vt:lpstr>PowerPoint Presentation</vt:lpstr>
      <vt:lpstr>PowerPoint Presentation</vt:lpstr>
      <vt:lpstr>PowerPoint Presentation</vt:lpstr>
      <vt:lpstr>PowerPoint Presentation</vt:lpstr>
      <vt:lpstr>PowerPoint Presentation</vt:lpstr>
      <vt:lpstr>Semaphore</vt:lpstr>
      <vt:lpstr>PowerPoint Presentation</vt:lpstr>
      <vt:lpstr>PowerPoint Presentation</vt:lpstr>
      <vt:lpstr>function to call is semget to obtain a semaphore ID</vt:lpstr>
      <vt:lpstr>PowerPoint Presentation</vt:lpstr>
      <vt:lpstr>PowerPoint Presentation</vt:lpstr>
      <vt:lpstr>PowerPoint Presentation</vt:lpstr>
      <vt:lpstr>Shared Memory</vt:lpstr>
      <vt:lpstr>To obtain shared memory identifier</vt:lpstr>
      <vt:lpstr>Arguments</vt:lpstr>
      <vt:lpstr>shmctl - shared memory control operations</vt:lpstr>
      <vt:lpstr>PowerPoint Presentation</vt:lpstr>
      <vt:lpstr>PowerPoint Presentation</vt:lpstr>
      <vt:lpstr>shmdt - shared memory detach operation </vt:lpstr>
      <vt:lpstr>PowerPoint Presentation</vt:lpstr>
      <vt:lpstr>Coprocesses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&amp; Named Pipes</dc:title>
  <dc:creator>fazeen</dc:creator>
  <cp:lastModifiedBy>UJWAL.P.GOWDRU</cp:lastModifiedBy>
  <cp:revision>117</cp:revision>
  <dcterms:created xsi:type="dcterms:W3CDTF">2006-08-16T00:00:00Z</dcterms:created>
  <dcterms:modified xsi:type="dcterms:W3CDTF">2016-11-04T05:49:58Z</dcterms:modified>
</cp:coreProperties>
</file>