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301" r:id="rId4"/>
    <p:sldId id="258" r:id="rId5"/>
    <p:sldId id="259" r:id="rId6"/>
    <p:sldId id="260" r:id="rId7"/>
    <p:sldId id="261" r:id="rId8"/>
    <p:sldId id="262" r:id="rId9"/>
    <p:sldId id="302" r:id="rId10"/>
    <p:sldId id="303" r:id="rId11"/>
    <p:sldId id="304" r:id="rId12"/>
    <p:sldId id="263" r:id="rId13"/>
    <p:sldId id="264" r:id="rId14"/>
    <p:sldId id="306" r:id="rId15"/>
    <p:sldId id="266" r:id="rId16"/>
    <p:sldId id="267" r:id="rId17"/>
    <p:sldId id="268" r:id="rId18"/>
    <p:sldId id="270" r:id="rId19"/>
    <p:sldId id="271" r:id="rId20"/>
    <p:sldId id="272" r:id="rId21"/>
    <p:sldId id="273" r:id="rId22"/>
    <p:sldId id="274" r:id="rId23"/>
    <p:sldId id="275" r:id="rId24"/>
    <p:sldId id="276" r:id="rId25"/>
    <p:sldId id="305" r:id="rId26"/>
    <p:sldId id="277" r:id="rId27"/>
    <p:sldId id="278" r:id="rId28"/>
    <p:sldId id="279" r:id="rId29"/>
    <p:sldId id="281" r:id="rId30"/>
    <p:sldId id="282" r:id="rId31"/>
    <p:sldId id="283" r:id="rId32"/>
    <p:sldId id="284" r:id="rId33"/>
    <p:sldId id="285" r:id="rId34"/>
    <p:sldId id="286" r:id="rId35"/>
    <p:sldId id="287" r:id="rId36"/>
    <p:sldId id="288" r:id="rId37"/>
    <p:sldId id="289" r:id="rId38"/>
    <p:sldId id="290" r:id="rId39"/>
    <p:sldId id="311" r:id="rId40"/>
    <p:sldId id="292" r:id="rId41"/>
    <p:sldId id="307" r:id="rId42"/>
    <p:sldId id="308" r:id="rId43"/>
    <p:sldId id="296" r:id="rId44"/>
    <p:sldId id="309" r:id="rId45"/>
    <p:sldId id="310" r:id="rId46"/>
    <p:sldId id="312" r:id="rId47"/>
    <p:sldId id="313" r:id="rId48"/>
    <p:sldId id="314" r:id="rId49"/>
    <p:sldId id="315" r:id="rId50"/>
    <p:sldId id="316" r:id="rId51"/>
    <p:sldId id="317" r:id="rId52"/>
    <p:sldId id="318" r:id="rId53"/>
    <p:sldId id="319" r:id="rId54"/>
    <p:sldId id="294" r:id="rId55"/>
    <p:sldId id="297" r:id="rId56"/>
    <p:sldId id="298" r:id="rId57"/>
    <p:sldId id="299" r:id="rId58"/>
    <p:sldId id="300"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6" r:id="rId74"/>
    <p:sldId id="337" r:id="rId75"/>
    <p:sldId id="338" r:id="rId76"/>
    <p:sldId id="335" r:id="rId77"/>
    <p:sldId id="339" r:id="rId78"/>
    <p:sldId id="343" r:id="rId79"/>
    <p:sldId id="341" r:id="rId80"/>
    <p:sldId id="342" r:id="rId81"/>
    <p:sldId id="345" r:id="rId82"/>
    <p:sldId id="346" r:id="rId83"/>
    <p:sldId id="344" r:id="rId84"/>
    <p:sldId id="347" r:id="rId85"/>
    <p:sldId id="348" r:id="rId86"/>
    <p:sldId id="349" r:id="rId87"/>
    <p:sldId id="350" r:id="rId88"/>
    <p:sldId id="351" r:id="rId89"/>
    <p:sldId id="352" r:id="rId90"/>
    <p:sldId id="353" r:id="rId91"/>
    <p:sldId id="354" r:id="rId92"/>
    <p:sldId id="355" r:id="rId93"/>
    <p:sldId id="334" r:id="rId94"/>
    <p:sldId id="356" r:id="rId95"/>
    <p:sldId id="357" r:id="rId96"/>
    <p:sldId id="358" r:id="rId97"/>
    <p:sldId id="359" r:id="rId98"/>
    <p:sldId id="360" r:id="rId99"/>
    <p:sldId id="362" r:id="rId100"/>
    <p:sldId id="363" r:id="rId101"/>
    <p:sldId id="364" r:id="rId102"/>
    <p:sldId id="365" r:id="rId103"/>
    <p:sldId id="366" r:id="rId104"/>
    <p:sldId id="367" r:id="rId105"/>
    <p:sldId id="368" r:id="rId106"/>
    <p:sldId id="369" r:id="rId107"/>
    <p:sldId id="370" r:id="rId108"/>
    <p:sldId id="371" r:id="rId109"/>
    <p:sldId id="372" r:id="rId110"/>
    <p:sldId id="377" r:id="rId111"/>
    <p:sldId id="378" r:id="rId112"/>
    <p:sldId id="379" r:id="rId113"/>
    <p:sldId id="380" r:id="rId114"/>
    <p:sldId id="381"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566" autoAdjust="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02DD6-3154-424A-8002-1FDDADFF524A}" type="datetimeFigureOut">
              <a:rPr lang="en-US" smtClean="0"/>
              <a:pPr/>
              <a:t>11/20/2016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F291B-2043-4D89-B26A-1A8AA981428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5F291B-2043-4D89-B26A-1A8AA9814281}" type="slidenum">
              <a:rPr lang="en-US" smtClean="0"/>
              <a:pPr/>
              <a:t>80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EA29AB-FC14-4704-B31B-E2EA89D0B5AD}" type="datetimeFigureOut">
              <a:rPr lang="en-US" smtClean="0"/>
              <a:pPr/>
              <a:t>11/20/2016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A096F-3641-4140-A835-64595160E32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A29AB-FC14-4704-B31B-E2EA89D0B5AD}" type="datetimeFigureOut">
              <a:rPr lang="en-US" smtClean="0"/>
              <a:pPr/>
              <a:t>11/20/2016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A096F-3641-4140-A835-64595160E32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oolley.org/man.cgi/2/wait4"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en.wikipedia.org/wiki/Pointer_(computer_programm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en.wikipedia.org/wiki/Null_pointer"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Process </a:t>
            </a:r>
            <a:r>
              <a:rPr lang="en-IN" b="1" dirty="0" smtClean="0"/>
              <a:t>Control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POSIX standard introduced </a:t>
            </a:r>
            <a:r>
              <a:rPr lang="en-US" b="1" dirty="0" smtClean="0"/>
              <a:t>three different UID fields</a:t>
            </a:r>
            <a:r>
              <a:rPr lang="en-US" dirty="0" smtClean="0"/>
              <a:t> into the process descriptor table, to allow privileged processes to take on different roles dynamically:</a:t>
            </a:r>
          </a:p>
          <a:p>
            <a:pPr marL="514350" indent="-514350" algn="just">
              <a:buFont typeface="+mj-lt"/>
              <a:buAutoNum type="arabicPeriod"/>
            </a:pPr>
            <a:r>
              <a:rPr lang="en-US" b="1" dirty="0" smtClean="0"/>
              <a:t>Effective user ID</a:t>
            </a:r>
          </a:p>
          <a:p>
            <a:pPr marL="514350" indent="-514350" algn="just">
              <a:buFont typeface="+mj-lt"/>
              <a:buAutoNum type="arabicPeriod"/>
            </a:pPr>
            <a:r>
              <a:rPr lang="en-US" b="1" dirty="0" smtClean="0"/>
              <a:t>File system user ID</a:t>
            </a:r>
          </a:p>
          <a:p>
            <a:pPr marL="514350" indent="-514350" algn="just">
              <a:buFont typeface="+mj-lt"/>
              <a:buAutoNum type="arabicPeriod"/>
            </a:pPr>
            <a:r>
              <a:rPr lang="en-US" b="1" dirty="0" smtClean="0"/>
              <a:t>Saved user ID</a:t>
            </a:r>
          </a:p>
          <a:p>
            <a:pPr marL="514350" indent="-514350" algn="just">
              <a:buFont typeface="+mj-lt"/>
              <a:buAutoNum type="arabicPeriod"/>
            </a:pPr>
            <a:r>
              <a:rPr lang="en-US" b="1" dirty="0" smtClean="0"/>
              <a:t>Real user ID</a:t>
            </a:r>
          </a:p>
          <a:p>
            <a:pPr algn="just"/>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150000"/>
              </a:lnSpc>
            </a:pPr>
            <a:r>
              <a:rPr lang="en-US" dirty="0" smtClean="0"/>
              <a:t>supply a value of 1 for any of the arguments to indicate that the corresponding ID should remain unchanged. </a:t>
            </a:r>
          </a:p>
          <a:p>
            <a:pPr algn="just">
              <a:lnSpc>
                <a:spcPct val="150000"/>
              </a:lnSpc>
            </a:pPr>
            <a:r>
              <a:rPr lang="en-US" dirty="0" smtClean="0"/>
              <a:t>This allows a set-user-ID program to swap to the user’s normal permissions and swap back again later for set-user- ID operations. </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seteuid</a:t>
            </a:r>
            <a:r>
              <a:rPr lang="en-US" b="1" dirty="0" smtClean="0"/>
              <a:t> and </a:t>
            </a:r>
            <a:r>
              <a:rPr lang="en-US" b="1" dirty="0" err="1" smtClean="0"/>
              <a:t>setegid</a:t>
            </a:r>
            <a:r>
              <a:rPr lang="en-US" b="1" dirty="0" smtClean="0"/>
              <a:t> functions </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US" dirty="0" smtClean="0"/>
              <a:t>POSIX.1 includes the two functions </a:t>
            </a:r>
            <a:r>
              <a:rPr lang="en-US" dirty="0" err="1" smtClean="0"/>
              <a:t>seteuid</a:t>
            </a:r>
            <a:r>
              <a:rPr lang="en-US" dirty="0" smtClean="0"/>
              <a:t> and </a:t>
            </a:r>
            <a:r>
              <a:rPr lang="en-US" dirty="0" err="1" smtClean="0"/>
              <a:t>setegid</a:t>
            </a:r>
            <a:r>
              <a:rPr lang="en-US" dirty="0" smtClean="0"/>
              <a:t>. </a:t>
            </a:r>
          </a:p>
          <a:p>
            <a:pPr algn="just"/>
            <a:r>
              <a:rPr lang="en-US" dirty="0" smtClean="0"/>
              <a:t>functions are similar to </a:t>
            </a:r>
            <a:r>
              <a:rPr lang="en-US" dirty="0" err="1" smtClean="0"/>
              <a:t>setuid</a:t>
            </a:r>
            <a:r>
              <a:rPr lang="en-US" dirty="0" smtClean="0"/>
              <a:t> and </a:t>
            </a:r>
            <a:r>
              <a:rPr lang="en-US" dirty="0" err="1" smtClean="0"/>
              <a:t>setgid</a:t>
            </a:r>
            <a:r>
              <a:rPr lang="en-US" dirty="0" smtClean="0"/>
              <a:t>, </a:t>
            </a:r>
          </a:p>
          <a:p>
            <a:pPr algn="just"/>
            <a:r>
              <a:rPr lang="en-US" dirty="0" smtClean="0"/>
              <a:t> only the effective user ID or effective group ID is changed is the difference.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228600" y="3810000"/>
            <a:ext cx="8915400" cy="2867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 unprivileged user can set its effective user ID to either its real user ID or its saved set-user-ID.</a:t>
            </a:r>
          </a:p>
          <a:p>
            <a:pPr algn="just"/>
            <a:r>
              <a:rPr lang="en-US" dirty="0" smtClean="0"/>
              <a:t> For a privileged user, only the effective user ID is set to </a:t>
            </a:r>
            <a:r>
              <a:rPr lang="en-US" dirty="0" err="1" smtClean="0"/>
              <a:t>uid</a:t>
            </a:r>
            <a:r>
              <a:rPr lang="en-US" dirty="0" smtClean="0"/>
              <a:t>. </a:t>
            </a:r>
          </a:p>
          <a:p>
            <a:pPr algn="just"/>
            <a:r>
              <a:rPr lang="en-US" dirty="0" smtClean="0"/>
              <a:t>(This differs from the </a:t>
            </a:r>
            <a:r>
              <a:rPr lang="en-US" dirty="0" err="1" smtClean="0"/>
              <a:t>setuid</a:t>
            </a:r>
            <a:r>
              <a:rPr lang="en-US" dirty="0" smtClean="0"/>
              <a:t> function, which changes all three user IDs.)</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228600"/>
            <a:ext cx="91440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IDs</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Everything in the changing user IDs steps is also applies in a similar fashion to group IDs.</a:t>
            </a:r>
          </a:p>
          <a:p>
            <a:pPr algn="just">
              <a:lnSpc>
                <a:spcPct val="150000"/>
              </a:lnSpc>
            </a:pPr>
            <a:r>
              <a:rPr lang="en-US" dirty="0" smtClean="0"/>
              <a:t> The supplementary group IDs are not affected by </a:t>
            </a:r>
            <a:r>
              <a:rPr lang="en-US" dirty="0" err="1" smtClean="0"/>
              <a:t>setgid</a:t>
            </a:r>
            <a:r>
              <a:rPr lang="en-US" dirty="0" smtClean="0"/>
              <a:t>, </a:t>
            </a:r>
            <a:r>
              <a:rPr lang="en-US" dirty="0" err="1" smtClean="0"/>
              <a:t>setregid</a:t>
            </a:r>
            <a:r>
              <a:rPr lang="en-US" dirty="0" smtClean="0"/>
              <a:t>, or </a:t>
            </a:r>
            <a:r>
              <a:rPr lang="en-US" dirty="0" err="1" smtClean="0"/>
              <a:t>setegid</a:t>
            </a:r>
            <a:r>
              <a:rPr lang="en-US" dirty="0" smtClean="0"/>
              <a:t>.</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Process Accounting</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Most UNIX systems provide an option to do process accounting. </a:t>
            </a:r>
          </a:p>
          <a:p>
            <a:pPr algn="just"/>
            <a:r>
              <a:rPr lang="en-US" dirty="0" smtClean="0"/>
              <a:t>Process accounting is enabled, the kernel writes an accounting record each time a process terminates. </a:t>
            </a:r>
          </a:p>
          <a:p>
            <a:pPr algn="just"/>
            <a:r>
              <a:rPr lang="en-US" dirty="0" smtClean="0"/>
              <a:t>accounting records are small amount of data with the name of the command - the amount of CPU time used, the user ID and group ID, the starting time, and so on. </a:t>
            </a:r>
          </a:p>
          <a:p>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A super-user executes </a:t>
            </a:r>
            <a:r>
              <a:rPr lang="en-US" b="1" i="1" dirty="0" err="1" smtClean="0"/>
              <a:t>accton</a:t>
            </a:r>
            <a:r>
              <a:rPr lang="en-US" dirty="0" smtClean="0"/>
              <a:t> with a pathname argument to enable accounting. </a:t>
            </a:r>
          </a:p>
          <a:p>
            <a:pPr algn="just"/>
            <a:r>
              <a:rPr lang="en-US" dirty="0" smtClean="0"/>
              <a:t>The accounting records are </a:t>
            </a:r>
            <a:r>
              <a:rPr lang="en-US" b="1" dirty="0" smtClean="0"/>
              <a:t>written</a:t>
            </a:r>
            <a:r>
              <a:rPr lang="en-US" dirty="0" smtClean="0"/>
              <a:t> to the </a:t>
            </a:r>
            <a:r>
              <a:rPr lang="en-US" b="1" dirty="0" smtClean="0"/>
              <a:t>specified file -</a:t>
            </a:r>
            <a:r>
              <a:rPr lang="en-US" dirty="0" smtClean="0"/>
              <a:t> /</a:t>
            </a:r>
            <a:r>
              <a:rPr lang="en-US" dirty="0" err="1" smtClean="0"/>
              <a:t>var</a:t>
            </a:r>
            <a:r>
              <a:rPr lang="en-US" dirty="0" smtClean="0"/>
              <a:t>/account/acct. </a:t>
            </a:r>
          </a:p>
          <a:p>
            <a:pPr algn="just"/>
            <a:r>
              <a:rPr lang="en-US" dirty="0" smtClean="0"/>
              <a:t>Accounting is turned off by executing </a:t>
            </a:r>
            <a:r>
              <a:rPr lang="en-US" b="1" i="1" dirty="0" err="1" smtClean="0"/>
              <a:t>accton</a:t>
            </a:r>
            <a:r>
              <a:rPr lang="en-US" b="1" i="1" dirty="0" smtClean="0"/>
              <a:t> without any arguments. </a:t>
            </a:r>
          </a:p>
          <a:p>
            <a:pPr algn="just"/>
            <a:r>
              <a:rPr lang="en-US" dirty="0" smtClean="0"/>
              <a:t>Each accounting record is written when the process terminates. </a:t>
            </a:r>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order of the records in the accounting file corresponds to the </a:t>
            </a:r>
            <a:r>
              <a:rPr lang="en-US" b="1" i="1" dirty="0" smtClean="0"/>
              <a:t>termination order of the processes, not the order in which they were started. </a:t>
            </a:r>
          </a:p>
          <a:p>
            <a:pPr algn="just"/>
            <a:r>
              <a:rPr lang="en-US" dirty="0" smtClean="0"/>
              <a:t>The accounting records correspond to processes, not programs. </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 structure of the accounting records is defined in the </a:t>
            </a:r>
            <a:r>
              <a:rPr lang="en-US" b="1" i="1" dirty="0" smtClean="0"/>
              <a:t>header &lt;sys/</a:t>
            </a:r>
            <a:r>
              <a:rPr lang="en-US" b="1" i="1" dirty="0" err="1" smtClean="0"/>
              <a:t>acct.h</a:t>
            </a:r>
            <a:r>
              <a:rPr lang="en-US" b="1" i="1" dirty="0" smtClean="0"/>
              <a:t>&gt;.</a:t>
            </a:r>
          </a:p>
          <a:p>
            <a:pPr algn="just"/>
            <a:endParaRPr lang="en-US" b="1" dirty="0" smtClean="0"/>
          </a:p>
          <a:p>
            <a:pPr algn="just"/>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0" y="1447800"/>
            <a:ext cx="91440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3519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Group identifier</a:t>
            </a:r>
            <a:endParaRPr lang="en-US" dirty="0"/>
          </a:p>
        </p:txBody>
      </p:sp>
      <p:sp>
        <p:nvSpPr>
          <p:cNvPr id="3" name="Content Placeholder 2"/>
          <p:cNvSpPr>
            <a:spLocks noGrp="1"/>
          </p:cNvSpPr>
          <p:nvPr>
            <p:ph idx="1"/>
          </p:nvPr>
        </p:nvSpPr>
        <p:spPr/>
        <p:txBody>
          <a:bodyPr/>
          <a:lstStyle/>
          <a:p>
            <a:pPr algn="just"/>
            <a:r>
              <a:rPr lang="en-US" dirty="0" smtClean="0"/>
              <a:t>In Unix-like systems, multiple users can be categorized into </a:t>
            </a:r>
            <a:r>
              <a:rPr lang="en-US" i="1" dirty="0" smtClean="0"/>
              <a:t>groups</a:t>
            </a:r>
            <a:r>
              <a:rPr lang="en-US" dirty="0" smtClean="0"/>
              <a:t>. </a:t>
            </a:r>
          </a:p>
          <a:p>
            <a:pPr algn="just"/>
            <a:r>
              <a:rPr lang="en-US" dirty="0" smtClean="0"/>
              <a:t>POSIX and conventional Unix file system permissions are organized into three classes, </a:t>
            </a:r>
            <a:r>
              <a:rPr lang="en-US" i="1" dirty="0" smtClean="0"/>
              <a:t>user</a:t>
            </a:r>
            <a:r>
              <a:rPr lang="en-US" dirty="0" smtClean="0"/>
              <a:t>, </a:t>
            </a:r>
            <a:r>
              <a:rPr lang="en-US" i="1" dirty="0" smtClean="0"/>
              <a:t>group</a:t>
            </a:r>
            <a:r>
              <a:rPr lang="en-US" dirty="0" smtClean="0"/>
              <a:t>, and </a:t>
            </a:r>
            <a:r>
              <a:rPr lang="en-US" i="1" dirty="0" smtClean="0"/>
              <a:t>others</a:t>
            </a:r>
            <a:r>
              <a:rPr lang="en-US" dirty="0" smtClean="0"/>
              <a:t>. </a:t>
            </a:r>
          </a:p>
          <a:p>
            <a:pPr algn="just"/>
            <a:r>
              <a:rPr lang="en-US" dirty="0" smtClean="0"/>
              <a:t>The use of groups allows additional abilities to be assign in an organized fashion, such as access to disks, printers, and other peripherals</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INTERPRETER FILES</a:t>
            </a:r>
            <a:endParaRPr lang="en-US" dirty="0"/>
          </a:p>
        </p:txBody>
      </p:sp>
      <p:sp>
        <p:nvSpPr>
          <p:cNvPr id="3" name="Content Placeholder 2"/>
          <p:cNvSpPr>
            <a:spLocks noGrp="1"/>
          </p:cNvSpPr>
          <p:nvPr>
            <p:ph idx="1"/>
          </p:nvPr>
        </p:nvSpPr>
        <p:spPr>
          <a:xfrm>
            <a:off x="457200" y="1600201"/>
            <a:ext cx="8229600" cy="2514599"/>
          </a:xfrm>
        </p:spPr>
        <p:txBody>
          <a:bodyPr/>
          <a:lstStyle/>
          <a:p>
            <a:r>
              <a:rPr lang="en-US" b="1" dirty="0" smtClean="0"/>
              <a:t>Predictor</a:t>
            </a:r>
          </a:p>
          <a:p>
            <a:r>
              <a:rPr lang="en-US" b="1" dirty="0" smtClean="0"/>
              <a:t>Analyst</a:t>
            </a:r>
          </a:p>
          <a:p>
            <a:r>
              <a:rPr lang="en-US" b="1" dirty="0" smtClean="0"/>
              <a:t>Judge</a:t>
            </a:r>
          </a:p>
          <a:p>
            <a:r>
              <a:rPr lang="en-US" b="1" dirty="0" smtClean="0"/>
              <a:t>forward planner</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smtClean="0"/>
              <a:t>Interpreter files are text files that are read in (interpreted) by the program specified on the first line. </a:t>
            </a:r>
          </a:p>
          <a:p>
            <a:pPr algn="just"/>
            <a:r>
              <a:rPr lang="en-US" dirty="0" smtClean="0"/>
              <a:t>Syntax of interpreter file is:</a:t>
            </a:r>
          </a:p>
          <a:p>
            <a:pPr algn="just">
              <a:buNone/>
            </a:pPr>
            <a:r>
              <a:rPr lang="en-US" b="1" dirty="0" smtClean="0"/>
              <a:t>                 #! pathname [ optional-argument ] </a:t>
            </a:r>
            <a:endParaRPr lang="en-US" dirty="0" smtClean="0"/>
          </a:p>
          <a:p>
            <a:r>
              <a:rPr lang="en-US" dirty="0" smtClean="0"/>
              <a:t>The space between the exclamation point and the pathname is optional. </a:t>
            </a:r>
          </a:p>
          <a:p>
            <a:r>
              <a:rPr lang="en-US" dirty="0" smtClean="0"/>
              <a:t>The most common of these interpreter files begin with the line:</a:t>
            </a:r>
          </a:p>
          <a:p>
            <a:pPr>
              <a:buNone/>
            </a:pPr>
            <a:r>
              <a:rPr lang="en-US" b="1" dirty="0" smtClean="0"/>
              <a:t>                    #!/bin/</a:t>
            </a:r>
            <a:r>
              <a:rPr lang="en-US" b="1" dirty="0" err="1" smtClean="0"/>
              <a:t>sh</a:t>
            </a:r>
            <a:endParaRPr lang="en-US" b="1" dirty="0" smtClean="0"/>
          </a:p>
          <a:p>
            <a:pPr>
              <a:buNone/>
            </a:pPr>
            <a:endParaRPr lang="en-US" b="1"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dirty="0" smtClean="0"/>
              <a:t>Why and how are they used has:</a:t>
            </a:r>
          </a:p>
          <a:p>
            <a:pPr algn="just"/>
            <a:r>
              <a:rPr lang="en-US" dirty="0" smtClean="0"/>
              <a:t>can say "it depends". When should you write a script. write a program - it depends. </a:t>
            </a:r>
          </a:p>
          <a:p>
            <a:pPr algn="just"/>
            <a:r>
              <a:rPr lang="en-US" dirty="0" smtClean="0"/>
              <a:t>Which scripting language should you use - it depends numerous interpreters - </a:t>
            </a:r>
            <a:r>
              <a:rPr lang="en-US" dirty="0" err="1" smtClean="0"/>
              <a:t>perl</a:t>
            </a:r>
            <a:r>
              <a:rPr lang="en-US" dirty="0" smtClean="0"/>
              <a:t>, python, bash, </a:t>
            </a:r>
            <a:r>
              <a:rPr lang="en-US" dirty="0" err="1" smtClean="0"/>
              <a:t>ksh</a:t>
            </a:r>
            <a:r>
              <a:rPr lang="en-US" dirty="0" smtClean="0"/>
              <a:t>, </a:t>
            </a:r>
            <a:r>
              <a:rPr lang="en-US" dirty="0" err="1" smtClean="0"/>
              <a:t>awk</a:t>
            </a:r>
            <a:r>
              <a:rPr lang="en-US" dirty="0" smtClean="0"/>
              <a:t>.</a:t>
            </a:r>
          </a:p>
          <a:p>
            <a:pPr algn="just"/>
            <a:r>
              <a:rPr lang="en-US" dirty="0" smtClean="0"/>
              <a:t>The interpreter file is the program that runs the rest of the script. </a:t>
            </a:r>
          </a:p>
          <a:p>
            <a:pPr algn="just"/>
            <a:r>
              <a:rPr lang="en-US" dirty="0" smtClean="0"/>
              <a:t>The main use of specifying an interpreter file is to make it easier to run the program and to make sure the correct interpreter is used</a:t>
            </a:r>
          </a:p>
          <a:p>
            <a:pPr algn="just"/>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dirty="0" smtClean="0"/>
              <a:t> #! pathname [ optional-argument ]:</a:t>
            </a:r>
          </a:p>
          <a:p>
            <a:pPr algn="just"/>
            <a:r>
              <a:rPr lang="en-US" b="1" dirty="0" smtClean="0"/>
              <a:t> </a:t>
            </a:r>
            <a:r>
              <a:rPr lang="en-US" dirty="0" smtClean="0"/>
              <a:t>The pathname is normally an absolute pathname, since no special operations are performed on it.</a:t>
            </a:r>
          </a:p>
          <a:p>
            <a:pPr algn="just"/>
            <a:r>
              <a:rPr lang="en-US" dirty="0" smtClean="0"/>
              <a:t> The recognition of these files is done within the kernel as part of processing the exec system call. </a:t>
            </a:r>
          </a:p>
          <a:p>
            <a:pPr algn="just"/>
            <a:r>
              <a:rPr lang="en-US" dirty="0" smtClean="0"/>
              <a:t>The actual file that gets executed by the kernel is not the interpreter file, but the file specified by the pathname on the first line of the interpreter file.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ny queries ಗೆ ಚಿತ್ರದ ಫಲಿತಾಂಶ"/>
          <p:cNvPicPr>
            <a:picLocks noChangeAspect="1" noChangeArrowheads="1"/>
          </p:cNvPicPr>
          <p:nvPr/>
        </p:nvPicPr>
        <p:blipFill>
          <a:blip r:embed="rId2" cstate="print"/>
          <a:srcRect t="16701"/>
          <a:stretch>
            <a:fillRect/>
          </a:stretch>
        </p:blipFill>
        <p:spPr bwMode="auto">
          <a:xfrm>
            <a:off x="0" y="914400"/>
            <a:ext cx="9144000" cy="4191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These process Ids are getting using the following functions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IN" dirty="0"/>
              <a:t>#include</a:t>
            </a:r>
            <a:r>
              <a:rPr lang="en-IN" b="1" dirty="0"/>
              <a:t>&lt;</a:t>
            </a:r>
            <a:r>
              <a:rPr lang="en-IN" b="1" dirty="0" err="1"/>
              <a:t>unistd.h</a:t>
            </a:r>
            <a:r>
              <a:rPr lang="en-IN" b="1" dirty="0"/>
              <a:t>&gt;</a:t>
            </a:r>
            <a:endParaRPr lang="en-US" dirty="0"/>
          </a:p>
          <a:p>
            <a:pPr>
              <a:buNone/>
            </a:pPr>
            <a:r>
              <a:rPr lang="en-IN" dirty="0" err="1"/>
              <a:t>pid_t</a:t>
            </a:r>
            <a:r>
              <a:rPr lang="en-IN" dirty="0"/>
              <a:t> </a:t>
            </a:r>
            <a:r>
              <a:rPr lang="en-IN" dirty="0" err="1"/>
              <a:t>getpid</a:t>
            </a:r>
            <a:r>
              <a:rPr lang="en-IN" dirty="0"/>
              <a:t>(void);</a:t>
            </a:r>
            <a:endParaRPr lang="en-US" dirty="0"/>
          </a:p>
          <a:p>
            <a:r>
              <a:rPr lang="en-IN" b="1" dirty="0"/>
              <a:t>Returns:</a:t>
            </a:r>
            <a:r>
              <a:rPr lang="en-IN" dirty="0"/>
              <a:t> process ID of calling process</a:t>
            </a:r>
            <a:endParaRPr lang="en-US" dirty="0"/>
          </a:p>
          <a:p>
            <a:pPr>
              <a:buNone/>
            </a:pPr>
            <a:r>
              <a:rPr lang="en-IN" dirty="0" err="1"/>
              <a:t>pid_t</a:t>
            </a:r>
            <a:r>
              <a:rPr lang="en-IN" dirty="0"/>
              <a:t> </a:t>
            </a:r>
            <a:r>
              <a:rPr lang="en-IN" dirty="0" err="1"/>
              <a:t>getppid</a:t>
            </a:r>
            <a:r>
              <a:rPr lang="en-IN" dirty="0"/>
              <a:t>(void);</a:t>
            </a:r>
            <a:endParaRPr lang="en-US" dirty="0"/>
          </a:p>
          <a:p>
            <a:r>
              <a:rPr lang="en-IN" b="1" dirty="0"/>
              <a:t>Returns:</a:t>
            </a:r>
            <a:r>
              <a:rPr lang="en-IN" dirty="0"/>
              <a:t> parent process ID of calling process</a:t>
            </a:r>
            <a:endParaRPr lang="en-US" dirty="0"/>
          </a:p>
          <a:p>
            <a:pPr>
              <a:buNone/>
            </a:pPr>
            <a:r>
              <a:rPr lang="en-IN" dirty="0" err="1"/>
              <a:t>uid_t</a:t>
            </a:r>
            <a:r>
              <a:rPr lang="en-IN" dirty="0"/>
              <a:t> </a:t>
            </a:r>
            <a:r>
              <a:rPr lang="en-IN" dirty="0" err="1"/>
              <a:t>getuid</a:t>
            </a:r>
            <a:r>
              <a:rPr lang="en-IN" dirty="0"/>
              <a:t>(void);</a:t>
            </a:r>
            <a:endParaRPr lang="en-US" dirty="0"/>
          </a:p>
          <a:p>
            <a:r>
              <a:rPr lang="en-IN" b="1" dirty="0"/>
              <a:t>Returns:</a:t>
            </a:r>
            <a:r>
              <a:rPr lang="en-IN" dirty="0"/>
              <a:t> real user ID of calling process</a:t>
            </a:r>
            <a:endParaRPr lang="en-US" dirty="0"/>
          </a:p>
          <a:p>
            <a:pPr>
              <a:buNone/>
            </a:pPr>
            <a:r>
              <a:rPr lang="en-IN" dirty="0"/>
              <a:t> </a:t>
            </a:r>
            <a:endParaRPr lang="en-US" dirty="0"/>
          </a:p>
          <a:p>
            <a:pPr>
              <a:buNone/>
            </a:pPr>
            <a:r>
              <a:rPr lang="en-IN" dirty="0" err="1"/>
              <a:t>uid_t</a:t>
            </a:r>
            <a:r>
              <a:rPr lang="en-IN" dirty="0"/>
              <a:t> </a:t>
            </a:r>
            <a:r>
              <a:rPr lang="en-IN" dirty="0" err="1"/>
              <a:t>geteuid</a:t>
            </a:r>
            <a:r>
              <a:rPr lang="en-IN" dirty="0"/>
              <a:t>(void);</a:t>
            </a:r>
            <a:endParaRPr lang="en-US" dirty="0"/>
          </a:p>
          <a:p>
            <a:r>
              <a:rPr lang="en-IN" b="1" dirty="0"/>
              <a:t>Returns:</a:t>
            </a:r>
            <a:r>
              <a:rPr lang="en-IN" dirty="0"/>
              <a:t> effective user ID of calling process</a:t>
            </a:r>
            <a:endParaRPr lang="en-US" dirty="0"/>
          </a:p>
          <a:p>
            <a:pPr>
              <a:buNone/>
            </a:pPr>
            <a:r>
              <a:rPr lang="en-IN" dirty="0" err="1"/>
              <a:t>gid_t</a:t>
            </a:r>
            <a:r>
              <a:rPr lang="en-IN" dirty="0"/>
              <a:t> </a:t>
            </a:r>
            <a:r>
              <a:rPr lang="en-IN" dirty="0" err="1"/>
              <a:t>getgid</a:t>
            </a:r>
            <a:r>
              <a:rPr lang="en-IN" dirty="0"/>
              <a:t>(void);</a:t>
            </a:r>
            <a:endParaRPr lang="en-US" dirty="0"/>
          </a:p>
          <a:p>
            <a:r>
              <a:rPr lang="en-IN" b="1" dirty="0"/>
              <a:t>Returns:</a:t>
            </a:r>
            <a:r>
              <a:rPr lang="en-IN" dirty="0"/>
              <a:t> real group ID of calling process</a:t>
            </a:r>
            <a:endParaRPr lang="en-US" dirty="0"/>
          </a:p>
          <a:p>
            <a:pPr>
              <a:buNone/>
            </a:pPr>
            <a:r>
              <a:rPr lang="en-IN" dirty="0" err="1"/>
              <a:t>gid_t</a:t>
            </a:r>
            <a:r>
              <a:rPr lang="en-IN" dirty="0"/>
              <a:t> </a:t>
            </a:r>
            <a:r>
              <a:rPr lang="en-IN" dirty="0" err="1"/>
              <a:t>getegid</a:t>
            </a:r>
            <a:r>
              <a:rPr lang="en-IN" dirty="0"/>
              <a:t>(void);</a:t>
            </a:r>
            <a:endParaRPr lang="en-US" dirty="0"/>
          </a:p>
          <a:p>
            <a:r>
              <a:rPr lang="en-IN" b="1" dirty="0"/>
              <a:t>Returns:</a:t>
            </a:r>
            <a:r>
              <a:rPr lang="en-IN" dirty="0"/>
              <a:t> effective group ID of calling process</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fork ( ) </a:t>
            </a:r>
            <a:r>
              <a:rPr lang="en-IN" b="1" dirty="0" smtClean="0"/>
              <a:t>Function</a:t>
            </a:r>
            <a:endParaRPr lang="en-US" dirty="0"/>
          </a:p>
        </p:txBody>
      </p:sp>
      <p:sp>
        <p:nvSpPr>
          <p:cNvPr id="3" name="Content Placeholder 2"/>
          <p:cNvSpPr>
            <a:spLocks noGrp="1"/>
          </p:cNvSpPr>
          <p:nvPr>
            <p:ph idx="1"/>
          </p:nvPr>
        </p:nvSpPr>
        <p:spPr/>
        <p:txBody>
          <a:bodyPr/>
          <a:lstStyle/>
          <a:p>
            <a:pPr algn="just"/>
            <a:r>
              <a:rPr lang="en-IN" dirty="0"/>
              <a:t>The </a:t>
            </a:r>
            <a:r>
              <a:rPr lang="en-IN" b="1" dirty="0"/>
              <a:t>fork ( ) </a:t>
            </a:r>
            <a:r>
              <a:rPr lang="en-IN" dirty="0"/>
              <a:t>function is used to create </a:t>
            </a:r>
            <a:r>
              <a:rPr lang="en-IN" dirty="0" smtClean="0"/>
              <a:t>a new </a:t>
            </a:r>
            <a:r>
              <a:rPr lang="en-IN" dirty="0"/>
              <a:t>process from within </a:t>
            </a:r>
            <a:r>
              <a:rPr lang="en-IN" dirty="0" smtClean="0"/>
              <a:t>a current process.</a:t>
            </a:r>
          </a:p>
          <a:p>
            <a:pPr algn="just"/>
            <a:r>
              <a:rPr lang="en-IN" dirty="0" smtClean="0"/>
              <a:t>It is </a:t>
            </a:r>
            <a:r>
              <a:rPr lang="en-IN" dirty="0"/>
              <a:t>used to create new process by duplicating the current calling </a:t>
            </a:r>
            <a:r>
              <a:rPr lang="en-IN" dirty="0" smtClean="0"/>
              <a:t>process.</a:t>
            </a:r>
          </a:p>
          <a:p>
            <a:pPr algn="just"/>
            <a:r>
              <a:rPr lang="en-IN" dirty="0" smtClean="0"/>
              <a:t>Newly created </a:t>
            </a:r>
            <a:r>
              <a:rPr lang="en-IN" dirty="0"/>
              <a:t>process is known as child process </a:t>
            </a:r>
          </a:p>
          <a:p>
            <a:pPr algn="just"/>
            <a:r>
              <a:rPr lang="en-IN" dirty="0" smtClean="0"/>
              <a:t> </a:t>
            </a:r>
            <a:r>
              <a:rPr lang="en-IN" dirty="0"/>
              <a:t>the current calling process is known as parent process.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Syntax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838200"/>
            <a:ext cx="4953000" cy="1828800"/>
          </a:xfrm>
          <a:prstGeom prst="rect">
            <a:avLst/>
          </a:prstGeom>
          <a:noFill/>
          <a:ln w="9525">
            <a:noFill/>
            <a:miter lim="800000"/>
            <a:headEnd/>
            <a:tailEnd/>
          </a:ln>
          <a:effectLst/>
        </p:spPr>
      </p:pic>
      <p:sp>
        <p:nvSpPr>
          <p:cNvPr id="5" name="Rectangle 4"/>
          <p:cNvSpPr/>
          <p:nvPr/>
        </p:nvSpPr>
        <p:spPr>
          <a:xfrm>
            <a:off x="457200" y="2895600"/>
            <a:ext cx="7848600" cy="461665"/>
          </a:xfrm>
          <a:prstGeom prst="rect">
            <a:avLst/>
          </a:prstGeom>
        </p:spPr>
        <p:txBody>
          <a:bodyPr wrap="square">
            <a:spAutoFit/>
          </a:bodyPr>
          <a:lstStyle/>
          <a:p>
            <a:pPr algn="just">
              <a:buFont typeface="Arial" pitchFamily="34" charset="0"/>
              <a:buChar char="•"/>
            </a:pPr>
            <a:r>
              <a:rPr lang="en-IN" sz="2400" b="1" dirty="0" smtClean="0"/>
              <a:t> Returns</a:t>
            </a:r>
            <a:r>
              <a:rPr lang="en-IN" sz="2400" dirty="0" smtClean="0"/>
              <a:t>: 0 in child, process ID of child in parent, -1 on error.</a:t>
            </a:r>
          </a:p>
        </p:txBody>
      </p:sp>
      <p:sp>
        <p:nvSpPr>
          <p:cNvPr id="6" name="Rectangle 5"/>
          <p:cNvSpPr/>
          <p:nvPr/>
        </p:nvSpPr>
        <p:spPr>
          <a:xfrm>
            <a:off x="533400" y="3505200"/>
            <a:ext cx="7620000" cy="523220"/>
          </a:xfrm>
          <a:prstGeom prst="rect">
            <a:avLst/>
          </a:prstGeom>
        </p:spPr>
        <p:txBody>
          <a:bodyPr wrap="square">
            <a:spAutoFit/>
          </a:bodyPr>
          <a:lstStyle/>
          <a:p>
            <a:pPr>
              <a:buFont typeface="Arial" pitchFamily="34" charset="0"/>
              <a:buChar char="•"/>
            </a:pPr>
            <a:r>
              <a:rPr lang="en-IN" sz="2800" dirty="0" smtClean="0"/>
              <a:t> fork() is called once, but it returns twice</a:t>
            </a:r>
            <a:endParaRPr lang="en-US" sz="2800" dirty="0"/>
          </a:p>
        </p:txBody>
      </p:sp>
      <p:sp>
        <p:nvSpPr>
          <p:cNvPr id="7" name="TextBox 6"/>
          <p:cNvSpPr txBox="1"/>
          <p:nvPr/>
        </p:nvSpPr>
        <p:spPr>
          <a:xfrm>
            <a:off x="609600" y="4114800"/>
            <a:ext cx="8001000" cy="954107"/>
          </a:xfrm>
          <a:prstGeom prst="rect">
            <a:avLst/>
          </a:prstGeom>
          <a:noFill/>
        </p:spPr>
        <p:txBody>
          <a:bodyPr wrap="square" rtlCol="0">
            <a:spAutoFit/>
          </a:bodyPr>
          <a:lstStyle/>
          <a:p>
            <a:pPr algn="just">
              <a:buFont typeface="Arial" pitchFamily="34" charset="0"/>
              <a:buChar char="•"/>
            </a:pPr>
            <a:r>
              <a:rPr lang="en-US" sz="2800" dirty="0" smtClean="0"/>
              <a:t>The return value in the child is 0. The return value in the parent is the PID of the new Child.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t>The </a:t>
            </a:r>
            <a:r>
              <a:rPr lang="en-IN" dirty="0"/>
              <a:t>order of execution of the parent and the child may vary depending upon the process scheduling </a:t>
            </a:r>
            <a:r>
              <a:rPr lang="en-IN" dirty="0" smtClean="0"/>
              <a:t>algorithm.</a:t>
            </a:r>
          </a:p>
          <a:p>
            <a:pPr algn="just"/>
            <a:r>
              <a:rPr lang="en-US" dirty="0"/>
              <a:t>The reason the child's </a:t>
            </a:r>
            <a:r>
              <a:rPr lang="en-US" dirty="0" smtClean="0"/>
              <a:t>PID </a:t>
            </a:r>
            <a:r>
              <a:rPr lang="en-US" dirty="0"/>
              <a:t>is returned to the parent is that a process can have more than one </a:t>
            </a:r>
            <a:r>
              <a:rPr lang="en-US" dirty="0" smtClean="0"/>
              <a:t>child.</a:t>
            </a:r>
          </a:p>
          <a:p>
            <a:pPr algn="just"/>
            <a:r>
              <a:rPr lang="en-US" dirty="0" smtClean="0"/>
              <a:t>No function are to </a:t>
            </a:r>
            <a:r>
              <a:rPr lang="en-US" dirty="0"/>
              <a:t>obtain the </a:t>
            </a:r>
            <a:r>
              <a:rPr lang="en-US" dirty="0" smtClean="0"/>
              <a:t>PIDs </a:t>
            </a:r>
            <a:r>
              <a:rPr lang="en-US" dirty="0"/>
              <a:t>of its children. </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150000"/>
              </a:lnSpc>
            </a:pPr>
            <a:r>
              <a:rPr lang="en-US" dirty="0"/>
              <a:t>The reason fork returns 0 to the child is that a process can have only a single </a:t>
            </a:r>
            <a:r>
              <a:rPr lang="en-US" dirty="0" smtClean="0"/>
              <a:t>parent.</a:t>
            </a:r>
          </a:p>
          <a:p>
            <a:pPr algn="just">
              <a:lnSpc>
                <a:spcPct val="150000"/>
              </a:lnSpc>
            </a:pPr>
            <a:r>
              <a:rPr lang="en-US" dirty="0" smtClean="0"/>
              <a:t>The </a:t>
            </a:r>
            <a:r>
              <a:rPr lang="en-US" dirty="0"/>
              <a:t>child can always call </a:t>
            </a:r>
            <a:r>
              <a:rPr lang="en-US" b="1" dirty="0" err="1"/>
              <a:t>getppid</a:t>
            </a:r>
            <a:r>
              <a:rPr lang="en-US" dirty="0"/>
              <a:t> to obtain the </a:t>
            </a:r>
            <a:r>
              <a:rPr lang="en-US" dirty="0" smtClean="0"/>
              <a:t>PID </a:t>
            </a:r>
            <a:r>
              <a:rPr lang="en-US" dirty="0"/>
              <a:t>of its parent</a:t>
            </a:r>
            <a:r>
              <a:rPr lang="en-US" dirty="0" smtClean="0"/>
              <a:t>.</a:t>
            </a:r>
          </a:p>
          <a:p>
            <a:pPr algn="just">
              <a:lnSpc>
                <a:spcPct val="150000"/>
              </a:lnSpc>
            </a:pPr>
            <a:r>
              <a:rPr lang="en-IN" dirty="0"/>
              <a:t>using fork() function, we can create a exact same copy of the calling process, </a:t>
            </a:r>
            <a:endParaRPr lang="en-IN" dirty="0" smtClean="0"/>
          </a:p>
          <a:p>
            <a:pPr algn="just"/>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a:bodyPr>
          <a:lstStyle/>
          <a:p>
            <a:pPr algn="just"/>
            <a:r>
              <a:rPr lang="en-US" dirty="0"/>
              <a:t>Both the child and the parent continue executing with the instruction that follows the call to fork. </a:t>
            </a:r>
          </a:p>
          <a:p>
            <a:pPr algn="just"/>
            <a:r>
              <a:rPr lang="en-US" dirty="0"/>
              <a:t>The child is a copy of the parent. </a:t>
            </a:r>
          </a:p>
          <a:p>
            <a:pPr algn="just"/>
            <a:r>
              <a:rPr lang="en-US" dirty="0"/>
              <a:t>For example, the child gets a copy of the parent's data space, heap, and stack.</a:t>
            </a:r>
          </a:p>
          <a:p>
            <a:pPr algn="just"/>
            <a:r>
              <a:rPr lang="en-US" dirty="0"/>
              <a:t>the parent and the child do not share these portions of memory. </a:t>
            </a:r>
            <a:endParaRPr lang="en-US" dirty="0" smtClean="0"/>
          </a:p>
          <a:p>
            <a:pPr algn="just"/>
            <a:r>
              <a:rPr lang="en-US" dirty="0" smtClean="0"/>
              <a:t>The parent and the child share the text segment .</a:t>
            </a:r>
          </a:p>
          <a:p>
            <a:pPr algn="just"/>
            <a:r>
              <a:rPr lang="en-IN" b="1" dirty="0" smtClean="0"/>
              <a:t>Fork duplicates a process: </a:t>
            </a:r>
            <a:r>
              <a:rPr lang="en-IN" dirty="0" smtClean="0"/>
              <a:t>it creates a child process which is almost identical to the parent process </a:t>
            </a:r>
          </a:p>
          <a:p>
            <a:pPr algn="just"/>
            <a:endParaRPr lang="en-US" dirty="0"/>
          </a:p>
          <a:p>
            <a:pPr algn="just"/>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IN" b="1" dirty="0"/>
              <a:t>fork()</a:t>
            </a:r>
            <a:r>
              <a:rPr lang="en-IN" dirty="0"/>
              <a:t> </a:t>
            </a:r>
            <a:r>
              <a:rPr lang="en-IN" dirty="0" smtClean="0"/>
              <a:t> </a:t>
            </a:r>
            <a:r>
              <a:rPr lang="en-IN" dirty="0"/>
              <a:t>takes no arguments and returns a process ID</a:t>
            </a:r>
            <a:r>
              <a:rPr lang="en-IN" dirty="0" smtClean="0"/>
              <a:t>.</a:t>
            </a:r>
          </a:p>
          <a:p>
            <a:pPr marL="514350" lvl="0" indent="-514350">
              <a:buFont typeface="+mj-lt"/>
              <a:buAutoNum type="arabicPeriod"/>
            </a:pPr>
            <a:r>
              <a:rPr lang="en-IN" dirty="0"/>
              <a:t>If </a:t>
            </a:r>
            <a:r>
              <a:rPr lang="en-IN" b="1" dirty="0"/>
              <a:t>fork()</a:t>
            </a:r>
            <a:r>
              <a:rPr lang="en-IN" dirty="0"/>
              <a:t> returns a negative value, the creation of a child process was unsuccessful.</a:t>
            </a:r>
            <a:endParaRPr lang="en-US" dirty="0"/>
          </a:p>
          <a:p>
            <a:pPr marL="514350" lvl="0" indent="-514350">
              <a:buFont typeface="+mj-lt"/>
              <a:buAutoNum type="arabicPeriod"/>
            </a:pPr>
            <a:r>
              <a:rPr lang="en-IN" b="1" dirty="0"/>
              <a:t>fork()</a:t>
            </a:r>
            <a:r>
              <a:rPr lang="en-IN" dirty="0"/>
              <a:t> returns a zero to the newly created child process.</a:t>
            </a:r>
            <a:endParaRPr lang="en-US" dirty="0"/>
          </a:p>
          <a:p>
            <a:pPr marL="514350" lvl="0" indent="-514350">
              <a:buFont typeface="+mj-lt"/>
              <a:buAutoNum type="arabicPeriod"/>
            </a:pPr>
            <a:r>
              <a:rPr lang="en-IN" b="1" dirty="0"/>
              <a:t>fork()</a:t>
            </a:r>
            <a:r>
              <a:rPr lang="en-IN" dirty="0"/>
              <a:t> returns a positive value, the </a:t>
            </a:r>
            <a:r>
              <a:rPr lang="en-IN" b="1" i="1" dirty="0"/>
              <a:t>process ID</a:t>
            </a:r>
            <a:r>
              <a:rPr lang="en-IN" dirty="0"/>
              <a:t> of the child process, to the parent. </a:t>
            </a:r>
            <a:endParaRPr lang="en-IN" dirty="0" smtClean="0"/>
          </a:p>
          <a:p>
            <a:pPr lvl="0"/>
            <a:r>
              <a:rPr lang="en-IN" dirty="0" smtClean="0"/>
              <a:t>The </a:t>
            </a:r>
            <a:r>
              <a:rPr lang="en-IN" dirty="0"/>
              <a:t>returned process ID is of type </a:t>
            </a:r>
            <a:r>
              <a:rPr lang="en-IN" b="1" dirty="0" err="1"/>
              <a:t>pid_t</a:t>
            </a:r>
            <a:r>
              <a:rPr lang="en-IN" dirty="0"/>
              <a:t> defined in </a:t>
            </a:r>
            <a:r>
              <a:rPr lang="en-IN" b="1" dirty="0"/>
              <a:t>sys/</a:t>
            </a:r>
            <a:r>
              <a:rPr lang="en-IN" b="1" dirty="0" err="1"/>
              <a:t>types.h</a:t>
            </a:r>
            <a:r>
              <a:rPr lang="en-IN" dirty="0"/>
              <a:t>.</a:t>
            </a:r>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IN" b="1" dirty="0"/>
              <a:t>What is a Process</a:t>
            </a:r>
            <a:r>
              <a:rPr lang="en-IN" b="1" dirty="0" smtClean="0"/>
              <a:t>?</a:t>
            </a:r>
          </a:p>
          <a:p>
            <a:pPr algn="just"/>
            <a:r>
              <a:rPr lang="en-IN" dirty="0"/>
              <a:t>A process can be idea of as an </a:t>
            </a:r>
            <a:r>
              <a:rPr lang="en-IN" b="1" i="1" dirty="0"/>
              <a:t>instance of a program in execution</a:t>
            </a:r>
            <a:r>
              <a:rPr lang="en-IN" dirty="0"/>
              <a:t>. </a:t>
            </a:r>
            <a:endParaRPr lang="en-IN" dirty="0" smtClean="0"/>
          </a:p>
          <a:p>
            <a:pPr algn="just"/>
            <a:r>
              <a:rPr lang="en-IN" dirty="0" smtClean="0"/>
              <a:t>We </a:t>
            </a:r>
            <a:r>
              <a:rPr lang="en-IN" dirty="0"/>
              <a:t>called this an </a:t>
            </a:r>
            <a:r>
              <a:rPr lang="en-IN" b="1" i="1" dirty="0"/>
              <a:t>‘instance of a program</a:t>
            </a:r>
            <a:r>
              <a:rPr lang="en-IN" b="1" i="1" dirty="0" smtClean="0"/>
              <a:t>’</a:t>
            </a:r>
            <a:r>
              <a:rPr lang="en-IN" dirty="0" smtClean="0"/>
              <a:t>,</a:t>
            </a:r>
          </a:p>
          <a:p>
            <a:pPr algn="just"/>
            <a:r>
              <a:rPr lang="en-IN" dirty="0" smtClean="0"/>
              <a:t>Because </a:t>
            </a:r>
            <a:r>
              <a:rPr lang="en-IN" dirty="0"/>
              <a:t>if the same program is run </a:t>
            </a:r>
            <a:r>
              <a:rPr lang="en-IN" dirty="0" smtClean="0"/>
              <a:t>10 </a:t>
            </a:r>
            <a:r>
              <a:rPr lang="en-IN" dirty="0"/>
              <a:t>times then there will be 10 corresponding processes</a:t>
            </a:r>
            <a:r>
              <a:rPr lang="en-IN" dirty="0" smtClean="0"/>
              <a:t>.</a:t>
            </a:r>
          </a:p>
          <a:p>
            <a:pPr algn="just"/>
            <a:r>
              <a:rPr lang="en-US" b="1" dirty="0" smtClean="0"/>
              <a:t>Process control</a:t>
            </a:r>
            <a:r>
              <a:rPr lang="en-US" dirty="0" smtClean="0"/>
              <a:t> is a discipline that deals with architectures, mechanisms and                 algorithms for maintaining the output of a specific process within a desired range.</a:t>
            </a:r>
            <a:endParaRPr lang="en-US" dirty="0"/>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 executes up to the point of the call to </a:t>
            </a:r>
            <a:r>
              <a:rPr lang="en-IN" b="1" dirty="0"/>
              <a:t>fork()</a:t>
            </a:r>
            <a:r>
              <a:rPr lang="en-IN" dirty="0"/>
              <a:t> (marked in red </a:t>
            </a:r>
            <a:r>
              <a:rPr lang="en-IN" dirty="0" err="1"/>
              <a:t>color</a:t>
            </a:r>
            <a:r>
              <a:rPr lang="en-IN" dirty="0" smtClean="0"/>
              <a:t>)</a:t>
            </a:r>
            <a:endParaRPr lang="en-US" dirty="0"/>
          </a:p>
        </p:txBody>
      </p:sp>
      <p:pic>
        <p:nvPicPr>
          <p:cNvPr id="4" name="Content Placeholder 3" descr="http://www.csl.mtu.edu/cs4411.ck/www/NOTES/process/fork/fork-1.jpg"/>
          <p:cNvPicPr>
            <a:picLocks noGrp="1"/>
          </p:cNvPicPr>
          <p:nvPr>
            <p:ph idx="1"/>
          </p:nvPr>
        </p:nvPicPr>
        <p:blipFill>
          <a:blip r:embed="rId2" cstate="print"/>
          <a:srcRect/>
          <a:stretch>
            <a:fillRect/>
          </a:stretch>
        </p:blipFill>
        <p:spPr bwMode="auto">
          <a:xfrm>
            <a:off x="0" y="1524000"/>
            <a:ext cx="91440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If the call to </a:t>
            </a:r>
            <a:r>
              <a:rPr lang="en-IN" b="1" i="1" dirty="0"/>
              <a:t>fork</a:t>
            </a:r>
            <a:r>
              <a:rPr lang="en-IN" b="1" dirty="0"/>
              <a:t> ()</a:t>
            </a:r>
            <a:r>
              <a:rPr lang="en-IN" dirty="0"/>
              <a:t> is executed successfully</a:t>
            </a:r>
            <a:endParaRPr lang="en-US" dirty="0"/>
          </a:p>
        </p:txBody>
      </p:sp>
      <p:sp>
        <p:nvSpPr>
          <p:cNvPr id="3" name="Content Placeholder 2"/>
          <p:cNvSpPr>
            <a:spLocks noGrp="1"/>
          </p:cNvSpPr>
          <p:nvPr>
            <p:ph idx="1"/>
          </p:nvPr>
        </p:nvSpPr>
        <p:spPr/>
        <p:txBody>
          <a:bodyPr/>
          <a:lstStyle/>
          <a:p>
            <a:pPr lvl="0" algn="just"/>
            <a:r>
              <a:rPr lang="en-IN" sz="2800" dirty="0"/>
              <a:t>Make two identical copies of address spaces, one for the parent and the other for the child.</a:t>
            </a:r>
            <a:endParaRPr lang="en-US" sz="2800" dirty="0"/>
          </a:p>
          <a:p>
            <a:pPr lvl="0" algn="just"/>
            <a:r>
              <a:rPr lang="en-IN" sz="2800" dirty="0"/>
              <a:t>Both processes will start their execution at the next statement following the         </a:t>
            </a:r>
            <a:r>
              <a:rPr lang="en-IN" sz="2800" b="1" i="1" dirty="0"/>
              <a:t>fork</a:t>
            </a:r>
            <a:r>
              <a:rPr lang="en-IN" sz="2800" b="1" dirty="0"/>
              <a:t> ()</a:t>
            </a:r>
            <a:r>
              <a:rPr lang="en-IN" sz="2800" dirty="0"/>
              <a:t> call. In this case, both processes will start their execution at the assignment statement as shown below:</a:t>
            </a:r>
            <a:endParaRPr lang="en-US" sz="2800" dirty="0"/>
          </a:p>
          <a:p>
            <a:endParaRPr lang="en-US" dirty="0"/>
          </a:p>
        </p:txBody>
      </p:sp>
      <p:pic>
        <p:nvPicPr>
          <p:cNvPr id="4" name="Picture 3" descr="http://www.csl.mtu.edu/cs4411.ck/www/NOTES/process/fork/fork-2.jpg"/>
          <p:cNvPicPr/>
          <p:nvPr/>
        </p:nvPicPr>
        <p:blipFill>
          <a:blip r:embed="rId2" cstate="print"/>
          <a:srcRect/>
          <a:stretch>
            <a:fillRect/>
          </a:stretch>
        </p:blipFill>
        <p:spPr bwMode="auto">
          <a:xfrm>
            <a:off x="457200" y="4267200"/>
            <a:ext cx="8686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IN" dirty="0"/>
              <a:t>Both processes start their execution right after the system call </a:t>
            </a:r>
            <a:r>
              <a:rPr lang="en-IN" b="1" dirty="0"/>
              <a:t>fork()</a:t>
            </a:r>
            <a:r>
              <a:rPr lang="en-IN" dirty="0"/>
              <a:t>. </a:t>
            </a:r>
            <a:endParaRPr lang="en-IN" dirty="0" smtClean="0"/>
          </a:p>
          <a:p>
            <a:pPr algn="just"/>
            <a:r>
              <a:rPr lang="en-IN" dirty="0" smtClean="0"/>
              <a:t>Since both </a:t>
            </a:r>
            <a:r>
              <a:rPr lang="en-IN" dirty="0"/>
              <a:t>processes have identical but separate address spaces, those variables initialized </a:t>
            </a:r>
            <a:r>
              <a:rPr lang="en-IN" b="1" dirty="0"/>
              <a:t>before</a:t>
            </a:r>
            <a:r>
              <a:rPr lang="en-IN" dirty="0"/>
              <a:t> the </a:t>
            </a:r>
            <a:r>
              <a:rPr lang="en-IN" b="1" dirty="0"/>
              <a:t>fork()</a:t>
            </a:r>
            <a:r>
              <a:rPr lang="en-IN" dirty="0"/>
              <a:t> call have the same values in both address spaces. </a:t>
            </a:r>
            <a:endParaRPr lang="en-IN" dirty="0" smtClean="0"/>
          </a:p>
          <a:p>
            <a:pPr algn="just"/>
            <a:r>
              <a:rPr lang="en-IN" dirty="0" smtClean="0"/>
              <a:t>Since </a:t>
            </a:r>
            <a:r>
              <a:rPr lang="en-IN" dirty="0"/>
              <a:t>every process has its own address space, any modifications will be independent of the others.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www.csl.mtu.edu/cs4411.ck/www/NOTES/process/fork/fork-3.jpg"/>
          <p:cNvPicPr>
            <a:picLocks noGrp="1"/>
          </p:cNvPicPr>
          <p:nvPr>
            <p:ph idx="1"/>
          </p:nvPr>
        </p:nvPicPr>
        <p:blipFill>
          <a:blip r:embed="rId2" cstate="print"/>
          <a:srcRect l="1832" t="2564" r="2175" b="3984"/>
          <a:stretch>
            <a:fillRect/>
          </a:stretch>
        </p:blipFill>
        <p:spPr bwMode="auto">
          <a:xfrm>
            <a:off x="0" y="0"/>
            <a:ext cx="89916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File Sharing</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File Sharing</a:t>
            </a:r>
            <a:endParaRPr lang="en-US" dirty="0"/>
          </a:p>
        </p:txBody>
      </p:sp>
      <p:pic>
        <p:nvPicPr>
          <p:cNvPr id="4" name="Content Placeholder 3" descr="G:\10-08-2016\figure_8.2.png"/>
          <p:cNvPicPr>
            <a:picLocks noGrp="1"/>
          </p:cNvPicPr>
          <p:nvPr>
            <p:ph idx="1"/>
          </p:nvPr>
        </p:nvPicPr>
        <p:blipFill>
          <a:blip r:embed="rId2" cstate="print"/>
          <a:srcRect/>
          <a:stretch>
            <a:fillRect/>
          </a:stretch>
        </p:blipFill>
        <p:spPr bwMode="auto">
          <a:xfrm>
            <a:off x="0" y="1371600"/>
            <a:ext cx="8915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IN" dirty="0"/>
              <a:t>one characteristic of fork is that all file descriptors that are open in the parent are duplicated in the child</a:t>
            </a:r>
            <a:r>
              <a:rPr lang="en-IN" dirty="0" smtClean="0"/>
              <a:t>.</a:t>
            </a:r>
          </a:p>
          <a:p>
            <a:pPr algn="just"/>
            <a:r>
              <a:rPr lang="en-IN" dirty="0"/>
              <a:t>The parent and the child share a file table entry for every open </a:t>
            </a:r>
            <a:r>
              <a:rPr lang="en-IN" dirty="0" smtClean="0"/>
              <a:t>descriptor.</a:t>
            </a:r>
          </a:p>
          <a:p>
            <a:pPr algn="just"/>
            <a:r>
              <a:rPr lang="en-IN" dirty="0"/>
              <a:t>the parent and the child share the same file offset</a:t>
            </a:r>
            <a:r>
              <a:rPr lang="en-IN" dirty="0" smtClean="0"/>
              <a:t>.</a:t>
            </a:r>
          </a:p>
          <a:p>
            <a:pPr lvl="0" algn="just"/>
            <a:r>
              <a:rPr lang="en-IN" dirty="0"/>
              <a:t>a process that forks a child, then waits for the child to complete. Assume that both processes write to standard output as part of their normal processing.</a:t>
            </a:r>
            <a:endParaRPr lang="en-US" dirty="0"/>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IN" dirty="0"/>
              <a:t>the child can write to standard output while the parent is waiting for it; on completion of the child, the parent can continue writing to standard </a:t>
            </a:r>
            <a:r>
              <a:rPr lang="en-IN" dirty="0" smtClean="0"/>
              <a:t>output.</a:t>
            </a:r>
          </a:p>
          <a:p>
            <a:pPr algn="just"/>
            <a:r>
              <a:rPr lang="en-IN" b="1" dirty="0"/>
              <a:t>There are two normal cases for handling the descriptors after a </a:t>
            </a:r>
            <a:r>
              <a:rPr lang="en-IN" b="1" dirty="0" smtClean="0"/>
              <a:t>fork:</a:t>
            </a:r>
          </a:p>
          <a:p>
            <a:pPr lvl="0" algn="just">
              <a:buFont typeface="Wingdings" pitchFamily="2" charset="2"/>
              <a:buChar char="Ø"/>
            </a:pPr>
            <a:r>
              <a:rPr lang="en-IN" dirty="0"/>
              <a:t>The parent waits for the child to complete. In this case, the parent does not need to do anything with its descriptors. </a:t>
            </a:r>
            <a:endParaRPr lang="en-IN" dirty="0" smtClean="0"/>
          </a:p>
          <a:p>
            <a:pPr lvl="0" algn="just">
              <a:buFont typeface="Wingdings" pitchFamily="2" charset="2"/>
              <a:buChar char="Ø"/>
            </a:pPr>
            <a:r>
              <a:rPr lang="en-IN" dirty="0" smtClean="0"/>
              <a:t>When </a:t>
            </a:r>
            <a:r>
              <a:rPr lang="en-IN" dirty="0"/>
              <a:t>the child terminates, any of the shared descriptors that the child read from or wrote to will have their file offsets updated accordingly.</a:t>
            </a:r>
            <a:endParaRPr lang="en-US" dirty="0"/>
          </a:p>
          <a:p>
            <a:pPr>
              <a:buNone/>
            </a:pPr>
            <a:endParaRPr lang="en-US" b="1" dirty="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IN" sz="2400" dirty="0"/>
              <a:t>Besides the open files, there are numerous other properties of the parent that are inherited by the child</a:t>
            </a:r>
            <a:r>
              <a:rPr lang="en-IN" sz="2400" dirty="0" smtClean="0"/>
              <a:t>:</a:t>
            </a:r>
            <a:endParaRPr lang="en-US" sz="2400"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marL="514350" lvl="0" indent="-514350">
              <a:buFont typeface="+mj-lt"/>
              <a:buAutoNum type="arabicPeriod"/>
            </a:pPr>
            <a:r>
              <a:rPr lang="en-IN" dirty="0"/>
              <a:t>Real user ID, real group ID, effective user ID, effective group ID</a:t>
            </a:r>
            <a:endParaRPr lang="en-US" dirty="0"/>
          </a:p>
          <a:p>
            <a:pPr marL="514350" lvl="0" indent="-514350">
              <a:buFont typeface="+mj-lt"/>
              <a:buAutoNum type="arabicPeriod"/>
            </a:pPr>
            <a:r>
              <a:rPr lang="en-IN" dirty="0"/>
              <a:t>Supplementary group IDs</a:t>
            </a:r>
            <a:endParaRPr lang="en-US" dirty="0"/>
          </a:p>
          <a:p>
            <a:pPr marL="514350" lvl="0" indent="-514350">
              <a:buFont typeface="+mj-lt"/>
              <a:buAutoNum type="arabicPeriod"/>
            </a:pPr>
            <a:r>
              <a:rPr lang="en-IN" dirty="0"/>
              <a:t>Process group ID</a:t>
            </a:r>
            <a:endParaRPr lang="en-US" dirty="0"/>
          </a:p>
          <a:p>
            <a:pPr marL="514350" lvl="0" indent="-514350">
              <a:buFont typeface="+mj-lt"/>
              <a:buAutoNum type="arabicPeriod"/>
            </a:pPr>
            <a:r>
              <a:rPr lang="en-IN" dirty="0"/>
              <a:t>Session ID</a:t>
            </a:r>
            <a:endParaRPr lang="en-US" dirty="0"/>
          </a:p>
          <a:p>
            <a:pPr marL="514350" lvl="0" indent="-514350">
              <a:buFont typeface="+mj-lt"/>
              <a:buAutoNum type="arabicPeriod"/>
            </a:pPr>
            <a:r>
              <a:rPr lang="en-IN" dirty="0"/>
              <a:t>Controlling terminal</a:t>
            </a:r>
            <a:endParaRPr lang="en-US" dirty="0"/>
          </a:p>
          <a:p>
            <a:pPr marL="514350" lvl="0" indent="-514350">
              <a:buFont typeface="+mj-lt"/>
              <a:buAutoNum type="arabicPeriod"/>
            </a:pPr>
            <a:r>
              <a:rPr lang="en-IN" dirty="0"/>
              <a:t>The set-user-ID and set-group-ID flags</a:t>
            </a:r>
            <a:endParaRPr lang="en-US" dirty="0"/>
          </a:p>
          <a:p>
            <a:pPr marL="514350" lvl="0" indent="-514350">
              <a:buFont typeface="+mj-lt"/>
              <a:buAutoNum type="arabicPeriod"/>
            </a:pPr>
            <a:r>
              <a:rPr lang="en-IN" dirty="0"/>
              <a:t>Current working directory</a:t>
            </a:r>
            <a:endParaRPr lang="en-US" dirty="0"/>
          </a:p>
          <a:p>
            <a:pPr marL="514350" lvl="0" indent="-514350">
              <a:buFont typeface="+mj-lt"/>
              <a:buAutoNum type="arabicPeriod"/>
            </a:pPr>
            <a:r>
              <a:rPr lang="en-IN" dirty="0"/>
              <a:t>Root directory</a:t>
            </a:r>
            <a:endParaRPr lang="en-US" dirty="0"/>
          </a:p>
          <a:p>
            <a:pPr marL="514350" lvl="0" indent="-514350">
              <a:buFont typeface="+mj-lt"/>
              <a:buAutoNum type="arabicPeriod"/>
            </a:pPr>
            <a:r>
              <a:rPr lang="en-IN" dirty="0"/>
              <a:t>File mode creation mask</a:t>
            </a:r>
            <a:endParaRPr lang="en-US" dirty="0"/>
          </a:p>
          <a:p>
            <a:pPr marL="514350" lvl="0" indent="-514350">
              <a:buFont typeface="+mj-lt"/>
              <a:buAutoNum type="arabicPeriod"/>
            </a:pPr>
            <a:r>
              <a:rPr lang="en-IN" dirty="0"/>
              <a:t>Signal mask and dispositions</a:t>
            </a:r>
            <a:endParaRPr lang="en-US" dirty="0"/>
          </a:p>
          <a:p>
            <a:pPr marL="514350" lvl="0" indent="-514350">
              <a:buFont typeface="+mj-lt"/>
              <a:buAutoNum type="arabicPeriod"/>
            </a:pPr>
            <a:r>
              <a:rPr lang="en-IN" dirty="0"/>
              <a:t>The close-on-exec flag for any open file descriptors</a:t>
            </a:r>
            <a:endParaRPr lang="en-US" dirty="0"/>
          </a:p>
          <a:p>
            <a:pPr marL="514350" lvl="0" indent="-514350">
              <a:buFont typeface="+mj-lt"/>
              <a:buAutoNum type="arabicPeriod"/>
            </a:pPr>
            <a:r>
              <a:rPr lang="en-IN" dirty="0"/>
              <a:t>Environment</a:t>
            </a:r>
            <a:endParaRPr lang="en-US" dirty="0"/>
          </a:p>
          <a:p>
            <a:pPr marL="514350" lvl="0" indent="-514350">
              <a:buFont typeface="+mj-lt"/>
              <a:buAutoNum type="arabicPeriod"/>
            </a:pPr>
            <a:r>
              <a:rPr lang="en-IN" dirty="0"/>
              <a:t>Attached shared memory segments</a:t>
            </a:r>
            <a:endParaRPr lang="en-US" dirty="0"/>
          </a:p>
          <a:p>
            <a:pPr marL="514350" lvl="0" indent="-514350">
              <a:buFont typeface="+mj-lt"/>
              <a:buAutoNum type="arabicPeriod"/>
            </a:pPr>
            <a:r>
              <a:rPr lang="en-IN" dirty="0"/>
              <a:t>Memory mappings</a:t>
            </a:r>
            <a:endParaRPr lang="en-US" dirty="0"/>
          </a:p>
          <a:p>
            <a:pPr marL="514350" lvl="0" indent="-514350">
              <a:buFont typeface="+mj-lt"/>
              <a:buAutoNum type="arabicPeriod"/>
            </a:pPr>
            <a:r>
              <a:rPr lang="en-IN" dirty="0"/>
              <a:t>Resource limits</a:t>
            </a:r>
            <a:endParaRPr lang="en-US" dirty="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algn="just"/>
            <a:r>
              <a:rPr lang="en-US" dirty="0" smtClean="0">
                <a:latin typeface="Times New Roman" pitchFamily="18" charset="0"/>
                <a:cs typeface="Times New Roman" pitchFamily="18" charset="0"/>
              </a:rPr>
              <a:t>Process Control is the active changing of the process based on the results of process monitoring.</a:t>
            </a:r>
          </a:p>
          <a:p>
            <a:pPr algn="just"/>
            <a:r>
              <a:rPr lang="en-US" dirty="0" smtClean="0">
                <a:latin typeface="Times New Roman" pitchFamily="18" charset="0"/>
                <a:cs typeface="Times New Roman" pitchFamily="18" charset="0"/>
              </a:rPr>
              <a:t>Activities involved in ensuring a process is expected, constant, and again and again operating at the target level of performance with only normal variation.</a:t>
            </a:r>
          </a:p>
          <a:p>
            <a:pPr algn="just"/>
            <a:r>
              <a:rPr lang="en-US" dirty="0" smtClean="0">
                <a:latin typeface="Times New Roman" pitchFamily="18" charset="0"/>
                <a:cs typeface="Times New Roman" pitchFamily="18" charset="0"/>
              </a:rPr>
              <a:t>A process control system monitors the manufacturing environment and electronically          </a:t>
            </a:r>
          </a:p>
          <a:p>
            <a:pPr>
              <a:buNone/>
            </a:pPr>
            <a:r>
              <a:rPr lang="en-US" dirty="0" smtClean="0">
                <a:latin typeface="Times New Roman" pitchFamily="18" charset="0"/>
                <a:cs typeface="Times New Roman" pitchFamily="18" charset="0"/>
              </a:rPr>
              <a:t> controls the process.</a:t>
            </a:r>
            <a:br>
              <a:rPr lang="en-US" dirty="0" smtClean="0">
                <a:latin typeface="Times New Roman" pitchFamily="18" charset="0"/>
                <a:cs typeface="Times New Roman" pitchFamily="18" charset="0"/>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differences between the parent and child</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lgn="just">
              <a:lnSpc>
                <a:spcPct val="170000"/>
              </a:lnSpc>
              <a:buFont typeface="+mj-lt"/>
              <a:buAutoNum type="arabicPeriod"/>
            </a:pPr>
            <a:r>
              <a:rPr lang="en-IN" dirty="0"/>
              <a:t>The return value from fork</a:t>
            </a:r>
            <a:endParaRPr lang="en-US" dirty="0"/>
          </a:p>
          <a:p>
            <a:pPr marL="514350" lvl="0" indent="-514350" algn="just">
              <a:lnSpc>
                <a:spcPct val="170000"/>
              </a:lnSpc>
              <a:buFont typeface="+mj-lt"/>
              <a:buAutoNum type="arabicPeriod"/>
            </a:pPr>
            <a:r>
              <a:rPr lang="en-IN" dirty="0"/>
              <a:t>The process IDs are different</a:t>
            </a:r>
            <a:endParaRPr lang="en-US" dirty="0"/>
          </a:p>
          <a:p>
            <a:pPr marL="514350" lvl="0" indent="-514350" algn="just">
              <a:lnSpc>
                <a:spcPct val="170000"/>
              </a:lnSpc>
              <a:buFont typeface="+mj-lt"/>
              <a:buAutoNum type="arabicPeriod"/>
            </a:pPr>
            <a:r>
              <a:rPr lang="en-IN" dirty="0"/>
              <a:t>The two processes have different parent process IDs: the parent process ID of the child is the parent; the parent process ID of the parent doesn't change</a:t>
            </a:r>
            <a:endParaRPr lang="en-US" dirty="0"/>
          </a:p>
          <a:p>
            <a:pPr marL="514350" lvl="0" indent="-514350" algn="just">
              <a:lnSpc>
                <a:spcPct val="170000"/>
              </a:lnSpc>
              <a:buFont typeface="+mj-lt"/>
              <a:buAutoNum type="arabicPeriod"/>
            </a:pPr>
            <a:r>
              <a:rPr lang="en-IN" dirty="0"/>
              <a:t>The child's </a:t>
            </a:r>
            <a:r>
              <a:rPr lang="en-IN" dirty="0" err="1"/>
              <a:t>tms_utime</a:t>
            </a:r>
            <a:r>
              <a:rPr lang="en-IN" dirty="0"/>
              <a:t>, </a:t>
            </a:r>
            <a:r>
              <a:rPr lang="en-IN" dirty="0" err="1"/>
              <a:t>tms_stime</a:t>
            </a:r>
            <a:r>
              <a:rPr lang="en-IN" dirty="0"/>
              <a:t>, </a:t>
            </a:r>
            <a:r>
              <a:rPr lang="en-IN" dirty="0" err="1"/>
              <a:t>tms_cutime</a:t>
            </a:r>
            <a:r>
              <a:rPr lang="en-IN" dirty="0"/>
              <a:t>, and </a:t>
            </a:r>
            <a:r>
              <a:rPr lang="en-IN" dirty="0" err="1"/>
              <a:t>tms_cstime</a:t>
            </a:r>
            <a:r>
              <a:rPr lang="en-IN" dirty="0"/>
              <a:t> values are set to 0</a:t>
            </a:r>
            <a:endParaRPr lang="en-US" dirty="0"/>
          </a:p>
          <a:p>
            <a:pPr marL="514350" lvl="0" indent="-514350" algn="just">
              <a:lnSpc>
                <a:spcPct val="170000"/>
              </a:lnSpc>
              <a:buFont typeface="+mj-lt"/>
              <a:buAutoNum type="arabicPeriod"/>
            </a:pPr>
            <a:r>
              <a:rPr lang="en-IN" dirty="0"/>
              <a:t>File locks set by the parent are not inherited by the child</a:t>
            </a:r>
            <a:endParaRPr lang="en-US" dirty="0"/>
          </a:p>
          <a:p>
            <a:pPr marL="514350" lvl="0" indent="-514350" algn="just">
              <a:lnSpc>
                <a:spcPct val="170000"/>
              </a:lnSpc>
              <a:buFont typeface="+mj-lt"/>
              <a:buAutoNum type="arabicPeriod"/>
            </a:pPr>
            <a:r>
              <a:rPr lang="en-IN" dirty="0"/>
              <a:t>Pending alarms are cleared for the child</a:t>
            </a:r>
            <a:endParaRPr lang="en-US" dirty="0"/>
          </a:p>
          <a:p>
            <a:pPr marL="514350" lvl="0" indent="-514350" algn="just">
              <a:lnSpc>
                <a:spcPct val="170000"/>
              </a:lnSpc>
              <a:buFont typeface="+mj-lt"/>
              <a:buAutoNum type="arabicPeriod"/>
            </a:pPr>
            <a:r>
              <a:rPr lang="en-IN" dirty="0"/>
              <a:t>The set of pending signals for the child is set to the empty set</a:t>
            </a:r>
            <a:endParaRPr lang="en-US" dirty="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two main reasons for fork to fail are</a:t>
            </a:r>
            <a:endParaRPr lang="en-US" dirty="0"/>
          </a:p>
        </p:txBody>
      </p:sp>
      <p:sp>
        <p:nvSpPr>
          <p:cNvPr id="3" name="Content Placeholder 2"/>
          <p:cNvSpPr>
            <a:spLocks noGrp="1"/>
          </p:cNvSpPr>
          <p:nvPr>
            <p:ph idx="1"/>
          </p:nvPr>
        </p:nvSpPr>
        <p:spPr/>
        <p:txBody>
          <a:bodyPr/>
          <a:lstStyle/>
          <a:p>
            <a:r>
              <a:rPr lang="en-IN" dirty="0"/>
              <a:t>if too many processes are already in the system, which usually means that something else is wrong, or</a:t>
            </a:r>
            <a:endParaRPr lang="en-US" dirty="0"/>
          </a:p>
          <a:p>
            <a:r>
              <a:rPr lang="en-IN" dirty="0"/>
              <a:t> </a:t>
            </a:r>
            <a:r>
              <a:rPr lang="en-IN" dirty="0" smtClean="0"/>
              <a:t> </a:t>
            </a:r>
            <a:r>
              <a:rPr lang="en-IN" dirty="0"/>
              <a:t>if the total number of processes for this real user ID exceeds the system's limit.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uses for fork</a:t>
            </a:r>
            <a:endParaRPr lang="en-US" dirty="0"/>
          </a:p>
        </p:txBody>
      </p:sp>
      <p:sp>
        <p:nvSpPr>
          <p:cNvPr id="3" name="Content Placeholder 2"/>
          <p:cNvSpPr>
            <a:spLocks noGrp="1"/>
          </p:cNvSpPr>
          <p:nvPr>
            <p:ph idx="1"/>
          </p:nvPr>
        </p:nvSpPr>
        <p:spPr/>
        <p:txBody>
          <a:bodyPr>
            <a:normAutofit fontScale="70000" lnSpcReduction="20000"/>
          </a:bodyPr>
          <a:lstStyle/>
          <a:p>
            <a:pPr lvl="0" algn="just">
              <a:lnSpc>
                <a:spcPct val="170000"/>
              </a:lnSpc>
            </a:pPr>
            <a:r>
              <a:rPr lang="en-IN" dirty="0"/>
              <a:t>When a process wants to duplicate itself so that the parent and child can each execute different sections of code at the same time. </a:t>
            </a:r>
            <a:endParaRPr lang="en-IN" dirty="0" smtClean="0"/>
          </a:p>
          <a:p>
            <a:pPr lvl="0" algn="just">
              <a:lnSpc>
                <a:spcPct val="170000"/>
              </a:lnSpc>
            </a:pPr>
            <a:r>
              <a:rPr lang="en-IN" dirty="0" smtClean="0"/>
              <a:t>This </a:t>
            </a:r>
            <a:r>
              <a:rPr lang="en-IN" dirty="0"/>
              <a:t>is common for network servers </a:t>
            </a:r>
            <a:endParaRPr lang="en-IN" dirty="0" smtClean="0"/>
          </a:p>
          <a:p>
            <a:pPr lvl="0" algn="just">
              <a:lnSpc>
                <a:spcPct val="170000"/>
              </a:lnSpc>
            </a:pPr>
            <a:r>
              <a:rPr lang="en-IN" dirty="0" smtClean="0"/>
              <a:t>the </a:t>
            </a:r>
            <a:r>
              <a:rPr lang="en-IN" dirty="0"/>
              <a:t>parent waits for a service request from a client. </a:t>
            </a:r>
            <a:endParaRPr lang="en-IN" dirty="0" smtClean="0"/>
          </a:p>
          <a:p>
            <a:pPr lvl="0" algn="just">
              <a:lnSpc>
                <a:spcPct val="170000"/>
              </a:lnSpc>
            </a:pPr>
            <a:r>
              <a:rPr lang="en-IN" dirty="0" smtClean="0"/>
              <a:t>When </a:t>
            </a:r>
            <a:r>
              <a:rPr lang="en-IN" dirty="0"/>
              <a:t>the request arrives, the parent calls fork and lets the child handle the request</a:t>
            </a:r>
            <a:r>
              <a:rPr lang="en-IN" dirty="0" smtClean="0"/>
              <a:t>.</a:t>
            </a:r>
          </a:p>
          <a:p>
            <a:pPr lvl="0" algn="just">
              <a:lnSpc>
                <a:spcPct val="170000"/>
              </a:lnSpc>
            </a:pPr>
            <a:r>
              <a:rPr lang="en-IN" dirty="0" smtClean="0"/>
              <a:t> </a:t>
            </a:r>
            <a:r>
              <a:rPr lang="en-IN" dirty="0"/>
              <a:t>The parent goes back to waiting for the next service request to arrive.</a:t>
            </a:r>
            <a:endParaRPr lang="en-US" dirty="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lgn="just"/>
            <a:r>
              <a:rPr lang="en-IN" dirty="0"/>
              <a:t>When a process wants to execute a different program. This is common for shells. In this case, the child does an exec right after it returns from the fork.</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vfork</a:t>
            </a:r>
            <a:r>
              <a:rPr lang="en-US" b="1" dirty="0"/>
              <a:t> ( )FUNCTION</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IN" dirty="0">
                <a:latin typeface="Times New Roman" pitchFamily="18" charset="0"/>
                <a:cs typeface="Times New Roman" pitchFamily="18" charset="0"/>
              </a:rPr>
              <a:t>The </a:t>
            </a:r>
            <a:r>
              <a:rPr lang="en-IN" b="1" dirty="0">
                <a:latin typeface="Times New Roman" pitchFamily="18" charset="0"/>
                <a:cs typeface="Times New Roman" pitchFamily="18" charset="0"/>
              </a:rPr>
              <a:t>fork()</a:t>
            </a:r>
            <a:r>
              <a:rPr lang="en-IN" dirty="0">
                <a:latin typeface="Times New Roman" pitchFamily="18" charset="0"/>
                <a:cs typeface="Times New Roman" pitchFamily="18" charset="0"/>
              </a:rPr>
              <a:t> function generates two identical processes with separate memory.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But The</a:t>
            </a:r>
            <a:r>
              <a:rPr lang="en-IN" dirty="0">
                <a:latin typeface="Times New Roman" pitchFamily="18" charset="0"/>
                <a:cs typeface="Times New Roman" pitchFamily="18" charset="0"/>
              </a:rPr>
              <a:t> </a:t>
            </a:r>
            <a:r>
              <a:rPr lang="en-IN" b="1" dirty="0" err="1">
                <a:latin typeface="Times New Roman" pitchFamily="18" charset="0"/>
                <a:cs typeface="Times New Roman" pitchFamily="18" charset="0"/>
              </a:rPr>
              <a:t>vfork</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function generates two processes that share the same memory</a:t>
            </a:r>
            <a:r>
              <a:rPr lang="en-IN" dirty="0" smtClean="0">
                <a:latin typeface="Times New Roman" pitchFamily="18" charset="0"/>
                <a:cs typeface="Times New Roman" pitchFamily="18" charset="0"/>
              </a:rPr>
              <a:t>.</a:t>
            </a:r>
          </a:p>
          <a:p>
            <a:pPr algn="just"/>
            <a:r>
              <a:rPr lang="en-IN" b="1" dirty="0" err="1">
                <a:latin typeface="Times New Roman" pitchFamily="18" charset="0"/>
                <a:cs typeface="Times New Roman" pitchFamily="18" charset="0"/>
              </a:rPr>
              <a:t>vfork</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the parent will wait for the </a:t>
            </a:r>
            <a:r>
              <a:rPr lang="en-IN" dirty="0" smtClean="0">
                <a:latin typeface="Times New Roman" pitchFamily="18" charset="0"/>
                <a:cs typeface="Times New Roman" pitchFamily="18" charset="0"/>
              </a:rPr>
              <a:t>child </a:t>
            </a:r>
            <a:r>
              <a:rPr lang="en-IN" dirty="0">
                <a:latin typeface="Times New Roman" pitchFamily="18" charset="0"/>
                <a:cs typeface="Times New Roman" pitchFamily="18" charset="0"/>
              </a:rPr>
              <a:t>terminates</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parent inherits from the variables that the program is sharing</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after the child was called, all variables modified inside the child will still be modified inside the parent.</a:t>
            </a:r>
            <a:endParaRPr lang="en-US" dirty="0">
              <a:latin typeface="Times New Roman" pitchFamily="18" charset="0"/>
              <a:cs typeface="Times New Roman" pitchFamily="18" charset="0"/>
            </a:endParaRPr>
          </a:p>
          <a:p>
            <a:pPr algn="just"/>
            <a:endParaRPr lang="en-US"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exit </a:t>
            </a:r>
            <a:r>
              <a:rPr lang="en-IN" b="1" dirty="0" smtClean="0"/>
              <a:t>Functions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IN" dirty="0"/>
              <a:t>Executing a return from the main function</a:t>
            </a:r>
            <a:r>
              <a:rPr lang="en-IN" dirty="0" smtClean="0"/>
              <a:t>.</a:t>
            </a:r>
          </a:p>
          <a:p>
            <a:pPr marL="514350" indent="-514350" algn="just">
              <a:buFont typeface="+mj-lt"/>
              <a:buAutoNum type="arabicPeriod"/>
            </a:pPr>
            <a:r>
              <a:rPr lang="en-IN" dirty="0"/>
              <a:t>Calling the exit function</a:t>
            </a:r>
            <a:r>
              <a:rPr lang="en-IN" dirty="0" smtClean="0"/>
              <a:t>.</a:t>
            </a:r>
          </a:p>
          <a:p>
            <a:pPr marL="514350" indent="-514350" algn="just">
              <a:buFont typeface="+mj-lt"/>
              <a:buAutoNum type="arabicPeriod"/>
            </a:pPr>
            <a:r>
              <a:rPr lang="en-IN" dirty="0"/>
              <a:t>Calling the _exit or _Exit function</a:t>
            </a:r>
            <a:r>
              <a:rPr lang="en-IN" dirty="0" smtClean="0"/>
              <a:t>.</a:t>
            </a:r>
          </a:p>
          <a:p>
            <a:pPr marL="514350" indent="-514350" algn="just">
              <a:buFont typeface="+mj-lt"/>
              <a:buAutoNum type="arabicPeriod"/>
            </a:pPr>
            <a:r>
              <a:rPr lang="en-IN" dirty="0"/>
              <a:t>Executing a return from the start routine of the last thread in the process</a:t>
            </a:r>
            <a:r>
              <a:rPr lang="en-IN" dirty="0" smtClean="0"/>
              <a:t>.</a:t>
            </a:r>
          </a:p>
          <a:p>
            <a:pPr marL="514350" indent="-514350" algn="just">
              <a:buFont typeface="+mj-lt"/>
              <a:buAutoNum type="arabicPeriod"/>
            </a:pPr>
            <a:r>
              <a:rPr lang="en-IN" dirty="0"/>
              <a:t>Calling the </a:t>
            </a:r>
            <a:r>
              <a:rPr lang="en-IN" dirty="0" err="1"/>
              <a:t>pthread_exit</a:t>
            </a:r>
            <a:r>
              <a:rPr lang="en-IN" dirty="0"/>
              <a:t> function from the last thread in the process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 forms of abnormal termination</a:t>
            </a:r>
            <a:endParaRPr lang="en-US" dirty="0"/>
          </a:p>
        </p:txBody>
      </p:sp>
      <p:sp>
        <p:nvSpPr>
          <p:cNvPr id="3" name="Content Placeholder 2"/>
          <p:cNvSpPr>
            <a:spLocks noGrp="1"/>
          </p:cNvSpPr>
          <p:nvPr>
            <p:ph idx="1"/>
          </p:nvPr>
        </p:nvSpPr>
        <p:spPr/>
        <p:txBody>
          <a:bodyPr>
            <a:normAutofit fontScale="92500"/>
          </a:bodyPr>
          <a:lstStyle/>
          <a:p>
            <a:pPr lvl="0" algn="just">
              <a:lnSpc>
                <a:spcPct val="150000"/>
              </a:lnSpc>
            </a:pPr>
            <a:r>
              <a:rPr lang="en-IN" b="1" dirty="0"/>
              <a:t>Calling abort. </a:t>
            </a:r>
            <a:r>
              <a:rPr lang="en-IN" dirty="0"/>
              <a:t>This is a special case of the next item, as it generates the SIGABRT signal.</a:t>
            </a:r>
            <a:endParaRPr lang="en-US" dirty="0"/>
          </a:p>
          <a:p>
            <a:pPr lvl="0" algn="just">
              <a:lnSpc>
                <a:spcPct val="150000"/>
              </a:lnSpc>
            </a:pPr>
            <a:r>
              <a:rPr lang="en-IN" b="1" dirty="0"/>
              <a:t>When the process receives certain </a:t>
            </a:r>
            <a:r>
              <a:rPr lang="en-IN" b="1" dirty="0" smtClean="0"/>
              <a:t>signals </a:t>
            </a:r>
            <a:r>
              <a:rPr lang="en-IN" dirty="0" smtClean="0"/>
              <a:t>-The </a:t>
            </a:r>
            <a:r>
              <a:rPr lang="en-IN" dirty="0"/>
              <a:t>signal can be generated by the process </a:t>
            </a:r>
            <a:r>
              <a:rPr lang="en-IN" dirty="0" smtClean="0"/>
              <a:t>itself for </a:t>
            </a:r>
            <a:r>
              <a:rPr lang="en-IN" dirty="0"/>
              <a:t>example, by calling the abort </a:t>
            </a:r>
            <a:r>
              <a:rPr lang="en-IN" dirty="0" smtClean="0"/>
              <a:t>function by </a:t>
            </a:r>
            <a:r>
              <a:rPr lang="en-IN" dirty="0"/>
              <a:t>some other process, or by the kernel</a:t>
            </a:r>
            <a:r>
              <a:rPr lang="en-IN" dirty="0" smtClean="0"/>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a:t>The last thread responds to a cancellation request. By default, cancellation occurs in a deferred manner: one thread requests that another be </a:t>
            </a:r>
            <a:r>
              <a:rPr lang="en-IN" dirty="0" err="1"/>
              <a:t>canceled</a:t>
            </a:r>
            <a:r>
              <a:rPr lang="en-IN" dirty="0"/>
              <a:t>, and sometime later, the target thread terminates.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b="1" dirty="0" smtClean="0"/>
              <a:t>_exit( ) and _Exit ( ) function:-</a:t>
            </a:r>
          </a:p>
          <a:p>
            <a:pPr algn="just"/>
            <a:r>
              <a:rPr lang="en-US" b="1" dirty="0" smtClean="0"/>
              <a:t>_exit </a:t>
            </a:r>
            <a:r>
              <a:rPr lang="en-US" dirty="0" smtClean="0"/>
              <a:t>and </a:t>
            </a:r>
            <a:r>
              <a:rPr lang="en-US" b="1" dirty="0" smtClean="0"/>
              <a:t>_Exit:- </a:t>
            </a:r>
            <a:r>
              <a:rPr lang="en-US" dirty="0" smtClean="0"/>
              <a:t>which return to the kernel immediately.</a:t>
            </a:r>
          </a:p>
          <a:p>
            <a:pPr algn="just">
              <a:buNone/>
            </a:pPr>
            <a:r>
              <a:rPr lang="en-US" b="1" dirty="0" smtClean="0"/>
              <a:t>Exit ( ) function:-</a:t>
            </a:r>
          </a:p>
          <a:p>
            <a:pPr algn="just"/>
            <a:r>
              <a:rPr lang="en-US" b="1" dirty="0" smtClean="0"/>
              <a:t>exit</a:t>
            </a:r>
            <a:r>
              <a:rPr lang="en-US" dirty="0" smtClean="0"/>
              <a:t>, which performs certain cleanup processing and then returns to the kernel. </a:t>
            </a:r>
          </a:p>
          <a:p>
            <a:pPr algn="just">
              <a:buNone/>
            </a:pPr>
            <a:r>
              <a:rPr lang="en-US" b="1" dirty="0" smtClean="0"/>
              <a:t>What is a zombie process?</a:t>
            </a:r>
          </a:p>
          <a:p>
            <a:pPr algn="just"/>
            <a:r>
              <a:rPr lang="en-US" dirty="0" smtClean="0"/>
              <a:t>In Linux OS, a zombie process is a finished (dead) process, but it has still occupied an entry in the process table.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Process Identifiers</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IN" dirty="0" smtClean="0"/>
              <a:t>Each </a:t>
            </a:r>
            <a:r>
              <a:rPr lang="en-IN" dirty="0"/>
              <a:t>process has its own unique process ID </a:t>
            </a:r>
            <a:r>
              <a:rPr lang="en-IN" dirty="0" smtClean="0"/>
              <a:t>which </a:t>
            </a:r>
            <a:r>
              <a:rPr lang="en-IN" dirty="0"/>
              <a:t>it is identified in the system</a:t>
            </a:r>
            <a:r>
              <a:rPr lang="en-IN" dirty="0" smtClean="0"/>
              <a:t>.</a:t>
            </a:r>
          </a:p>
          <a:p>
            <a:pPr algn="just">
              <a:lnSpc>
                <a:spcPct val="150000"/>
              </a:lnSpc>
            </a:pPr>
            <a:r>
              <a:rPr lang="en-IN" dirty="0" smtClean="0"/>
              <a:t> </a:t>
            </a:r>
            <a:r>
              <a:rPr lang="en-IN" dirty="0"/>
              <a:t>Besides it own ID, a parent’s process ID is also associated with a process</a:t>
            </a:r>
            <a:r>
              <a:rPr lang="en-IN" dirty="0" smtClean="0"/>
              <a:t>.</a:t>
            </a:r>
          </a:p>
          <a:p>
            <a:pPr algn="just">
              <a:lnSpc>
                <a:spcPct val="150000"/>
              </a:lnSpc>
            </a:pPr>
            <a:r>
              <a:rPr lang="en-IN" dirty="0"/>
              <a:t>The process control provided by UNIX. Process includes the creation of new processes, executing programs, and process termination.</a:t>
            </a:r>
            <a:endParaRPr lang="en-US" dirty="0"/>
          </a:p>
          <a:p>
            <a:pPr algn="just">
              <a:lnSpc>
                <a:spcPct val="150000"/>
              </a:lnSpc>
            </a:pP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wait() and </a:t>
            </a:r>
            <a:r>
              <a:rPr lang="en-US" b="1" dirty="0" err="1" smtClean="0"/>
              <a:t>waitpid</a:t>
            </a:r>
            <a:r>
              <a:rPr lang="en-US" b="1" dirty="0" smtClean="0"/>
              <a:t>() Functions</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lvl="0" algn="just"/>
            <a:r>
              <a:rPr lang="en-US" dirty="0" smtClean="0"/>
              <a:t>There are some certain situations:</a:t>
            </a:r>
          </a:p>
          <a:p>
            <a:pPr lvl="0" algn="just"/>
            <a:r>
              <a:rPr lang="en-US" dirty="0" smtClean="0"/>
              <a:t>when a child process terminates or changes state.</a:t>
            </a:r>
          </a:p>
          <a:p>
            <a:pPr lvl="0" algn="just"/>
            <a:r>
              <a:rPr lang="en-US" dirty="0" smtClean="0"/>
              <a:t>Then the parent process should come to know about the change of the state or termination status of the child process.</a:t>
            </a:r>
          </a:p>
          <a:p>
            <a:pPr lvl="0" algn="just"/>
            <a:r>
              <a:rPr lang="en-US" dirty="0" smtClean="0"/>
              <a:t> In that case functions like </a:t>
            </a:r>
            <a:r>
              <a:rPr lang="en-US" b="1" dirty="0" smtClean="0"/>
              <a:t>wait() </a:t>
            </a:r>
            <a:r>
              <a:rPr lang="en-US" dirty="0" smtClean="0"/>
              <a:t>are used by the parent process where the parent can query the change in state of the child process using these functions.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lvl="0" algn="just"/>
            <a:r>
              <a:rPr lang="en-US" dirty="0" smtClean="0"/>
              <a:t>The system call </a:t>
            </a:r>
            <a:r>
              <a:rPr lang="en-US" b="1" dirty="0" smtClean="0"/>
              <a:t>wait()</a:t>
            </a:r>
            <a:r>
              <a:rPr lang="en-US" dirty="0" smtClean="0"/>
              <a:t> is easy. </a:t>
            </a:r>
          </a:p>
          <a:p>
            <a:pPr lvl="0" algn="just"/>
            <a:r>
              <a:rPr lang="en-US" dirty="0" smtClean="0"/>
              <a:t>The wait() function blocks the calling process until one of its </a:t>
            </a:r>
            <a:r>
              <a:rPr lang="en-US" i="1" dirty="0" smtClean="0"/>
              <a:t>child</a:t>
            </a:r>
            <a:r>
              <a:rPr lang="en-US" dirty="0" smtClean="0"/>
              <a:t> processes exits or a signal is received. </a:t>
            </a:r>
          </a:p>
          <a:p>
            <a:pPr lvl="0" algn="just"/>
            <a:r>
              <a:rPr lang="en-US" dirty="0" smtClean="0"/>
              <a:t>For our purpose, we shall ignore signals. </a:t>
            </a:r>
            <a:r>
              <a:rPr lang="en-US" b="1" dirty="0" smtClean="0"/>
              <a:t>wait()</a:t>
            </a:r>
            <a:r>
              <a:rPr lang="en-US" dirty="0" smtClean="0"/>
              <a:t> takes the address of an integer variable and returns the PID of the completed process. </a:t>
            </a:r>
          </a:p>
          <a:p>
            <a:pPr lvl="0" algn="just"/>
            <a:r>
              <a:rPr lang="en-US" dirty="0" smtClean="0"/>
              <a:t>Some flags that indicate the completion status of the child process are passed back with the integer pointer. </a:t>
            </a:r>
          </a:p>
          <a:p>
            <a:pPr lvl="0" algn="just"/>
            <a:r>
              <a:rPr lang="en-US" dirty="0" smtClean="0"/>
              <a:t>One of the main purposes of </a:t>
            </a:r>
            <a:r>
              <a:rPr lang="en-US" b="1" dirty="0" smtClean="0"/>
              <a:t>wait()</a:t>
            </a:r>
            <a:r>
              <a:rPr lang="en-US" dirty="0" smtClean="0"/>
              <a:t> is to wait for completion of child processes.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process that calls wait or </a:t>
            </a:r>
            <a:r>
              <a:rPr lang="en-US" dirty="0" err="1" smtClean="0"/>
              <a:t>waitpid</a:t>
            </a:r>
            <a:r>
              <a:rPr lang="en-US" dirty="0" smtClean="0"/>
              <a:t>:</a:t>
            </a:r>
          </a:p>
          <a:p>
            <a:pPr marL="514350" indent="-514350">
              <a:buFont typeface="+mj-lt"/>
              <a:buAutoNum type="arabicPeriod"/>
            </a:pPr>
            <a:r>
              <a:rPr lang="en-US" dirty="0" smtClean="0"/>
              <a:t>Block( if all of its children are still running).</a:t>
            </a:r>
          </a:p>
          <a:p>
            <a:pPr marL="514350" indent="-514350">
              <a:buFont typeface="+mj-lt"/>
              <a:buAutoNum type="arabicPeriod"/>
            </a:pPr>
            <a:r>
              <a:rPr lang="en-US" dirty="0" smtClean="0"/>
              <a:t>Return immediately with the termination status of a child.(if child has terminated and is waiting for its termination status to be fetched)</a:t>
            </a:r>
          </a:p>
          <a:p>
            <a:pPr marL="514350" indent="-514350">
              <a:buFont typeface="+mj-lt"/>
              <a:buAutoNum type="arabicPeriod"/>
            </a:pPr>
            <a:r>
              <a:rPr lang="en-US" dirty="0" smtClean="0"/>
              <a:t>Return immediately with an error( if doesn’t have any child processes)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syntax of wait() is  :</a:t>
            </a:r>
          </a:p>
          <a:p>
            <a:pPr algn="ctr">
              <a:buNone/>
            </a:pPr>
            <a:r>
              <a:rPr lang="en-US" b="1" dirty="0" smtClean="0"/>
              <a:t>#include&lt;sys/</a:t>
            </a:r>
            <a:r>
              <a:rPr lang="en-US" b="1" dirty="0" err="1" smtClean="0"/>
              <a:t>types.h</a:t>
            </a:r>
            <a:r>
              <a:rPr lang="en-US" b="1" dirty="0" smtClean="0"/>
              <a:t>&gt;</a:t>
            </a:r>
          </a:p>
          <a:p>
            <a:pPr algn="ctr">
              <a:buNone/>
            </a:pPr>
            <a:r>
              <a:rPr lang="en-US" b="1" dirty="0" smtClean="0"/>
              <a:t>#include&lt;sys/</a:t>
            </a:r>
            <a:r>
              <a:rPr lang="en-US" b="1" dirty="0" err="1" smtClean="0"/>
              <a:t>wait.h</a:t>
            </a:r>
            <a:r>
              <a:rPr lang="en-US" b="1" dirty="0" smtClean="0"/>
              <a:t>&gt;</a:t>
            </a:r>
          </a:p>
          <a:p>
            <a:pPr algn="ctr">
              <a:buNone/>
            </a:pPr>
            <a:r>
              <a:rPr lang="en-US" b="1" dirty="0" err="1" smtClean="0"/>
              <a:t>pid_t</a:t>
            </a:r>
            <a:r>
              <a:rPr lang="en-US" b="1" dirty="0" smtClean="0"/>
              <a:t> wait(</a:t>
            </a:r>
            <a:r>
              <a:rPr lang="en-US" b="1" dirty="0" err="1" smtClean="0"/>
              <a:t>int</a:t>
            </a:r>
            <a:r>
              <a:rPr lang="en-US" b="1" dirty="0" smtClean="0"/>
              <a:t> *status);</a:t>
            </a:r>
          </a:p>
          <a:p>
            <a:pPr algn="ctr">
              <a:buNone/>
            </a:pPr>
            <a:r>
              <a:rPr lang="en-US" b="1" dirty="0" err="1" smtClean="0"/>
              <a:t>pid_t</a:t>
            </a:r>
            <a:r>
              <a:rPr lang="en-US" b="1" dirty="0" smtClean="0"/>
              <a:t> </a:t>
            </a:r>
            <a:r>
              <a:rPr lang="en-US" b="1" dirty="0" err="1" smtClean="0"/>
              <a:t>waitpid</a:t>
            </a:r>
            <a:r>
              <a:rPr lang="en-US" b="1" dirty="0" smtClean="0"/>
              <a:t>(</a:t>
            </a:r>
            <a:r>
              <a:rPr lang="en-US" b="1" dirty="0" err="1" smtClean="0"/>
              <a:t>pid_t</a:t>
            </a:r>
            <a:r>
              <a:rPr lang="en-US" dirty="0" smtClean="0"/>
              <a:t> </a:t>
            </a:r>
            <a:r>
              <a:rPr lang="en-US" i="1" dirty="0" err="1" smtClean="0"/>
              <a:t>pid</a:t>
            </a:r>
            <a:r>
              <a:rPr lang="en-US" b="1" dirty="0" smtClean="0"/>
              <a:t>, </a:t>
            </a:r>
            <a:r>
              <a:rPr lang="en-US" b="1" dirty="0" err="1" smtClean="0"/>
              <a:t>int</a:t>
            </a:r>
            <a:r>
              <a:rPr lang="en-US" b="1" dirty="0" smtClean="0"/>
              <a:t> *</a:t>
            </a:r>
            <a:r>
              <a:rPr lang="en-US" i="1" dirty="0" smtClean="0"/>
              <a:t>status</a:t>
            </a:r>
            <a:r>
              <a:rPr lang="en-US" b="1" dirty="0" smtClean="0"/>
              <a:t>, </a:t>
            </a:r>
            <a:r>
              <a:rPr lang="en-US" b="1" dirty="0" err="1" smtClean="0"/>
              <a:t>int</a:t>
            </a:r>
            <a:r>
              <a:rPr lang="en-US" i="1" dirty="0" err="1" smtClean="0"/>
              <a:t>options</a:t>
            </a:r>
            <a:r>
              <a:rPr lang="en-US" b="1" dirty="0" smtClean="0"/>
              <a:t>);</a:t>
            </a:r>
          </a:p>
          <a:p>
            <a:pPr algn="ct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wait and </a:t>
            </a:r>
            <a:r>
              <a:rPr lang="en-US" dirty="0" err="1" smtClean="0"/>
              <a:t>waitpid</a:t>
            </a:r>
            <a:endParaRPr lang="en-US" dirty="0"/>
          </a:p>
        </p:txBody>
      </p:sp>
      <p:sp>
        <p:nvSpPr>
          <p:cNvPr id="3" name="Content Placeholder 2"/>
          <p:cNvSpPr>
            <a:spLocks noGrp="1"/>
          </p:cNvSpPr>
          <p:nvPr>
            <p:ph idx="1"/>
          </p:nvPr>
        </p:nvSpPr>
        <p:spPr/>
        <p:txBody>
          <a:bodyPr/>
          <a:lstStyle/>
          <a:p>
            <a:pPr algn="just"/>
            <a:r>
              <a:rPr lang="en-US" dirty="0" smtClean="0"/>
              <a:t>The </a:t>
            </a:r>
            <a:r>
              <a:rPr lang="en-US" b="1" dirty="0" smtClean="0"/>
              <a:t>wait function </a:t>
            </a:r>
            <a:r>
              <a:rPr lang="en-US" dirty="0" smtClean="0"/>
              <a:t>can block the caller until a child process terminates.</a:t>
            </a:r>
          </a:p>
          <a:p>
            <a:pPr algn="just"/>
            <a:r>
              <a:rPr lang="en-US" dirty="0" err="1" smtClean="0"/>
              <a:t>waitpid</a:t>
            </a:r>
            <a:r>
              <a:rPr lang="en-US" dirty="0" smtClean="0"/>
              <a:t> has an option that prevents it from blocking.</a:t>
            </a:r>
          </a:p>
          <a:p>
            <a:r>
              <a:rPr lang="en-US" dirty="0" smtClean="0"/>
              <a:t>The </a:t>
            </a:r>
            <a:r>
              <a:rPr lang="en-US" dirty="0" err="1" smtClean="0"/>
              <a:t>waitpid</a:t>
            </a:r>
            <a:r>
              <a:rPr lang="en-US" dirty="0" smtClean="0"/>
              <a:t> function doesn't wait for the child that terminates first; it has a number of options that control which process it waits for.</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If a child has already terminated and is a zombie, </a:t>
            </a:r>
            <a:r>
              <a:rPr lang="en-US" b="1" dirty="0" smtClean="0"/>
              <a:t>wait returns immediately with that child's status</a:t>
            </a:r>
            <a:r>
              <a:rPr lang="en-US" dirty="0" smtClean="0"/>
              <a:t>. Otherwise, it </a:t>
            </a:r>
            <a:r>
              <a:rPr lang="en-US" b="1" dirty="0" smtClean="0"/>
              <a:t>blocks the caller until a child terminates.</a:t>
            </a:r>
          </a:p>
          <a:p>
            <a:pPr algn="just"/>
            <a:r>
              <a:rPr lang="en-US" dirty="0" smtClean="0"/>
              <a:t>If the caller </a:t>
            </a:r>
            <a:r>
              <a:rPr lang="en-US" b="1" dirty="0" smtClean="0"/>
              <a:t>blocks</a:t>
            </a:r>
            <a:r>
              <a:rPr lang="en-US" dirty="0" smtClean="0"/>
              <a:t> and has </a:t>
            </a:r>
            <a:r>
              <a:rPr lang="en-US" b="1" dirty="0" smtClean="0"/>
              <a:t>multiple children</a:t>
            </a:r>
            <a:r>
              <a:rPr lang="en-US" dirty="0" smtClean="0"/>
              <a:t>, </a:t>
            </a:r>
            <a:r>
              <a:rPr lang="en-US" b="1" dirty="0" smtClean="0"/>
              <a:t>wait returns when one terminates</a:t>
            </a:r>
            <a:r>
              <a:rPr lang="en-US" dirty="0" smtClean="0"/>
              <a:t>. </a:t>
            </a:r>
          </a:p>
          <a:p>
            <a:pPr algn="just"/>
            <a:r>
              <a:rPr lang="en-US" dirty="0" smtClean="0"/>
              <a:t>Function always tell which child terminated, because the process ID is returned by the function.</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t>For both functions, </a:t>
            </a:r>
            <a:r>
              <a:rPr lang="en-US" b="1" dirty="0" smtClean="0"/>
              <a:t>the argument status </a:t>
            </a:r>
            <a:r>
              <a:rPr lang="en-US" dirty="0" smtClean="0"/>
              <a:t>is a pointer to an integer. </a:t>
            </a:r>
          </a:p>
          <a:p>
            <a:pPr algn="just"/>
            <a:r>
              <a:rPr lang="en-US" dirty="0" smtClean="0"/>
              <a:t>If this argument is not a null pointer, the termination status of the terminated process is stored in the location pointed to by the argument.</a:t>
            </a:r>
          </a:p>
          <a:p>
            <a:pPr algn="just"/>
            <a:r>
              <a:rPr lang="en-US" dirty="0" smtClean="0"/>
              <a:t> If we don't care about the termination status, we simply pass a null pointer as this argument.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lnSpc>
                <a:spcPct val="150000"/>
              </a:lnSpc>
            </a:pPr>
            <a:r>
              <a:rPr lang="en-US" dirty="0" smtClean="0"/>
              <a:t>The integer status is returned by these two function has defined by the implementation with certain bits indicating the exit status         ( for normal termination).</a:t>
            </a:r>
          </a:p>
          <a:p>
            <a:pPr algn="just">
              <a:lnSpc>
                <a:spcPct val="150000"/>
              </a:lnSpc>
            </a:pPr>
            <a:r>
              <a:rPr lang="en-US" dirty="0" smtClean="0"/>
              <a:t>The integer status is returned by these two function has defined by the implementation with certain bits indicating the signal number  ( for abnormal termination).</a:t>
            </a:r>
          </a:p>
          <a:p>
            <a:pPr>
              <a:lnSpc>
                <a:spcPct val="150000"/>
              </a:lnSpc>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POSIX.1 specifies that the </a:t>
            </a:r>
            <a:r>
              <a:rPr lang="en-US" b="1" dirty="0" smtClean="0"/>
              <a:t>termination status </a:t>
            </a:r>
            <a:r>
              <a:rPr lang="en-US" dirty="0" smtClean="0"/>
              <a:t>is to be looked at using various macros that are defined in </a:t>
            </a:r>
            <a:r>
              <a:rPr lang="en-US" b="1" dirty="0" smtClean="0"/>
              <a:t>&lt;sys/</a:t>
            </a:r>
            <a:r>
              <a:rPr lang="en-US" b="1" dirty="0" err="1" smtClean="0"/>
              <a:t>wait.h</a:t>
            </a:r>
            <a:r>
              <a:rPr lang="en-US" b="1" dirty="0" smtClean="0"/>
              <a:t>&gt;.</a:t>
            </a:r>
          </a:p>
          <a:p>
            <a:r>
              <a:rPr lang="en-US" dirty="0" smtClean="0"/>
              <a:t>There are three mutually exclusive macros tell us how the process terminated, and they all begin with WIF.</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228600" y="3810000"/>
            <a:ext cx="8762999"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Process </a:t>
            </a:r>
            <a:r>
              <a:rPr lang="en-IN" b="1" dirty="0" smtClean="0"/>
              <a:t>Identifiers</a:t>
            </a:r>
            <a:endParaRPr lang="en-US" dirty="0"/>
          </a:p>
        </p:txBody>
      </p:sp>
      <p:sp>
        <p:nvSpPr>
          <p:cNvPr id="3" name="Content Placeholder 2"/>
          <p:cNvSpPr>
            <a:spLocks noGrp="1"/>
          </p:cNvSpPr>
          <p:nvPr>
            <p:ph idx="1"/>
          </p:nvPr>
        </p:nvSpPr>
        <p:spPr/>
        <p:txBody>
          <a:bodyPr/>
          <a:lstStyle/>
          <a:p>
            <a:pPr algn="just"/>
            <a:r>
              <a:rPr lang="en-IN" dirty="0"/>
              <a:t>Process IDs are the process identifiers that are non negative numbers associated with a process. </a:t>
            </a:r>
            <a:endParaRPr lang="en-IN" dirty="0" smtClean="0"/>
          </a:p>
          <a:p>
            <a:pPr algn="just"/>
            <a:r>
              <a:rPr lang="en-IN" dirty="0"/>
              <a:t>These numbers are unique across the processes running in the system.</a:t>
            </a:r>
            <a:endParaRPr lang="en-US" dirty="0"/>
          </a:p>
          <a:p>
            <a:pPr algn="just"/>
            <a:r>
              <a:rPr lang="en-IN" dirty="0"/>
              <a:t>This uniqueness of the process ID sometimes is used by the process to create some unique filenames.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0" y="0"/>
            <a:ext cx="91440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The understanding of the </a:t>
            </a:r>
            <a:r>
              <a:rPr lang="en-US" sz="3200" dirty="0" err="1" smtClean="0"/>
              <a:t>pid</a:t>
            </a:r>
            <a:r>
              <a:rPr lang="en-US" sz="3200" dirty="0" smtClean="0"/>
              <a:t> argument for </a:t>
            </a:r>
            <a:r>
              <a:rPr lang="en-US" sz="3200" dirty="0" err="1" smtClean="0"/>
              <a:t>waitpid</a:t>
            </a:r>
            <a:r>
              <a:rPr lang="en-US" sz="3200" dirty="0" smtClean="0"/>
              <a:t> depends on its value</a:t>
            </a:r>
            <a:endParaRPr lang="en-US" sz="3200" dirty="0"/>
          </a:p>
        </p:txBody>
      </p:sp>
      <p:sp>
        <p:nvSpPr>
          <p:cNvPr id="3" name="Content Placeholder 2"/>
          <p:cNvSpPr>
            <a:spLocks noGrp="1"/>
          </p:cNvSpPr>
          <p:nvPr>
            <p:ph idx="1"/>
          </p:nvPr>
        </p:nvSpPr>
        <p:spPr/>
        <p:txBody>
          <a:bodyPr/>
          <a:lstStyle/>
          <a:p>
            <a:pPr algn="just"/>
            <a:r>
              <a:rPr lang="en-US" dirty="0" err="1" smtClean="0"/>
              <a:t>pid</a:t>
            </a:r>
            <a:r>
              <a:rPr lang="en-US" dirty="0" smtClean="0"/>
              <a:t> == –1 Waits for any child process. In this respect, </a:t>
            </a:r>
            <a:r>
              <a:rPr lang="en-US" dirty="0" err="1" smtClean="0"/>
              <a:t>waitpid</a:t>
            </a:r>
            <a:r>
              <a:rPr lang="en-US" dirty="0" smtClean="0"/>
              <a:t> is equivalent to wait.</a:t>
            </a:r>
          </a:p>
          <a:p>
            <a:pPr algn="just"/>
            <a:r>
              <a:rPr lang="en-US" dirty="0" err="1" smtClean="0"/>
              <a:t>pid</a:t>
            </a:r>
            <a:r>
              <a:rPr lang="en-US" dirty="0" smtClean="0"/>
              <a:t> &gt; 0 Waits for the child whose process ID equals </a:t>
            </a:r>
            <a:r>
              <a:rPr lang="en-US" dirty="0" err="1" smtClean="0"/>
              <a:t>pid</a:t>
            </a:r>
            <a:r>
              <a:rPr lang="en-US" dirty="0" smtClean="0"/>
              <a:t>.</a:t>
            </a:r>
          </a:p>
          <a:p>
            <a:pPr algn="just"/>
            <a:r>
              <a:rPr lang="en-US" dirty="0" err="1" smtClean="0"/>
              <a:t>pid</a:t>
            </a:r>
            <a:r>
              <a:rPr lang="en-US" dirty="0" smtClean="0"/>
              <a:t> == 0 Waits for any child whose process group ID equals that of the calling process.</a:t>
            </a:r>
          </a:p>
          <a:p>
            <a:pPr algn="just"/>
            <a:r>
              <a:rPr lang="en-US" dirty="0" err="1" smtClean="0"/>
              <a:t>pid</a:t>
            </a:r>
            <a:r>
              <a:rPr lang="en-US" dirty="0" smtClean="0"/>
              <a:t> &lt; –1 Waits for any child whose process group ID equals the absolute value of </a:t>
            </a:r>
            <a:r>
              <a:rPr lang="en-US" dirty="0" err="1" smtClean="0"/>
              <a:t>pid</a:t>
            </a: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a:t>
            </a:r>
            <a:r>
              <a:rPr lang="en-US" sz="2800" dirty="0" err="1" smtClean="0"/>
              <a:t>waitpid</a:t>
            </a:r>
            <a:r>
              <a:rPr lang="en-US" sz="2800" dirty="0" smtClean="0"/>
              <a:t> function provides three features that aren't provided by the wait function</a:t>
            </a:r>
            <a:endParaRPr lang="en-US" sz="2800" dirty="0"/>
          </a:p>
        </p:txBody>
      </p:sp>
      <p:sp>
        <p:nvSpPr>
          <p:cNvPr id="3" name="Content Placeholder 2"/>
          <p:cNvSpPr>
            <a:spLocks noGrp="1"/>
          </p:cNvSpPr>
          <p:nvPr>
            <p:ph idx="1"/>
          </p:nvPr>
        </p:nvSpPr>
        <p:spPr>
          <a:xfrm>
            <a:off x="457200" y="1295400"/>
            <a:ext cx="8229600" cy="5410200"/>
          </a:xfrm>
        </p:spPr>
        <p:txBody>
          <a:bodyPr>
            <a:normAutofit fontScale="92500" lnSpcReduction="10000"/>
          </a:bodyPr>
          <a:lstStyle/>
          <a:p>
            <a:pPr marL="514350" indent="-514350" algn="just">
              <a:buFont typeface="+mj-lt"/>
              <a:buAutoNum type="arabicPeriod"/>
            </a:pPr>
            <a:r>
              <a:rPr lang="en-US" dirty="0" smtClean="0"/>
              <a:t>The </a:t>
            </a:r>
            <a:r>
              <a:rPr lang="en-US" dirty="0" err="1" smtClean="0"/>
              <a:t>waitpid</a:t>
            </a:r>
            <a:r>
              <a:rPr lang="en-US" dirty="0" smtClean="0"/>
              <a:t> function lets us wait for one particular process, whereas the wait function returns the status of any terminated child. We'll return to this feature when we discuss the </a:t>
            </a:r>
            <a:r>
              <a:rPr lang="en-US" dirty="0" err="1" smtClean="0"/>
              <a:t>popen</a:t>
            </a:r>
            <a:r>
              <a:rPr lang="en-US" dirty="0" smtClean="0"/>
              <a:t> function.</a:t>
            </a:r>
          </a:p>
          <a:p>
            <a:pPr marL="514350" indent="-514350" algn="just">
              <a:buFont typeface="+mj-lt"/>
              <a:buAutoNum type="arabicPeriod"/>
            </a:pPr>
            <a:r>
              <a:rPr lang="en-US" dirty="0" smtClean="0"/>
              <a:t>The </a:t>
            </a:r>
            <a:r>
              <a:rPr lang="en-US" dirty="0" err="1" smtClean="0"/>
              <a:t>waitpid</a:t>
            </a:r>
            <a:r>
              <a:rPr lang="en-US" dirty="0" smtClean="0"/>
              <a:t> function provides a </a:t>
            </a:r>
            <a:r>
              <a:rPr lang="en-US" dirty="0" err="1" smtClean="0"/>
              <a:t>nonblocking</a:t>
            </a:r>
            <a:r>
              <a:rPr lang="en-US" dirty="0" smtClean="0"/>
              <a:t> version of wait. There are times when we want to fetch a child's status, but we don't want to block.</a:t>
            </a:r>
          </a:p>
          <a:p>
            <a:pPr marL="514350" indent="-514350" algn="just">
              <a:buFont typeface="+mj-lt"/>
              <a:buAutoNum type="arabicPeriod"/>
            </a:pPr>
            <a:r>
              <a:rPr lang="en-US" dirty="0" smtClean="0"/>
              <a:t>The </a:t>
            </a:r>
            <a:r>
              <a:rPr lang="en-US" dirty="0" err="1" smtClean="0"/>
              <a:t>waitpid</a:t>
            </a:r>
            <a:r>
              <a:rPr lang="en-US" dirty="0" smtClean="0"/>
              <a:t> function provides support for job control with the WUNTRACED and WCONTINUED options.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Wait3 and wait4 functions</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Additional two functions.</a:t>
            </a:r>
          </a:p>
          <a:p>
            <a:r>
              <a:rPr lang="en-US" dirty="0" smtClean="0"/>
              <a:t>wait for child process to change state.</a:t>
            </a:r>
          </a:p>
          <a:p>
            <a:r>
              <a:rPr lang="en-US" dirty="0" smtClean="0"/>
              <a:t>wait for process termination</a:t>
            </a: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3048000"/>
            <a:ext cx="83820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150000"/>
              </a:lnSpc>
            </a:pPr>
            <a:r>
              <a:rPr lang="en-US" dirty="0" smtClean="0"/>
              <a:t>The </a:t>
            </a:r>
            <a:r>
              <a:rPr lang="en-US" i="1" u="sng" dirty="0" smtClean="0">
                <a:hlinkClick r:id="rId2" tooltip="Alias for wait3: wait4(2) - wait3, wait4, wait3, wait4 - wait for process termination, BSD style"/>
              </a:rPr>
              <a:t>wait3</a:t>
            </a:r>
            <a:r>
              <a:rPr lang="en-US" dirty="0" smtClean="0"/>
              <a:t> function suspends execution of the current process pending a child has exited, or until a signal is delivered whose action is to terminate the current process.</a:t>
            </a:r>
          </a:p>
          <a:p>
            <a:pPr algn="just">
              <a:lnSpc>
                <a:spcPct val="150000"/>
              </a:lnSpc>
            </a:pPr>
            <a:r>
              <a:rPr lang="en-US" dirty="0" smtClean="0"/>
              <a:t>If a child has already exited by the time of the call the function returns immediately.</a:t>
            </a:r>
          </a:p>
          <a:p>
            <a:pPr algn="just"/>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The wait4 function suspends execution of the current process until a child as specified by the pid argument has exited, or until a signal is delivered whose action is to terminate the current process or to call a signal handling function.</a:t>
            </a:r>
          </a:p>
          <a:p>
            <a:pPr algn="just"/>
            <a:r>
              <a:rPr lang="en-US" dirty="0" smtClean="0"/>
              <a:t> If a child as requested by pid has already exited by the time of the call, the function returns immediately.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Race Conditions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 race condition is an undesirable situation that occurs when a device or system attempts to perform two or more operations at the same time.</a:t>
            </a:r>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 </a:t>
            </a:r>
            <a:r>
              <a:rPr lang="en-US" dirty="0" smtClean="0">
                <a:latin typeface="Times New Roman" pitchFamily="18" charset="0"/>
                <a:cs typeface="Times New Roman" pitchFamily="18" charset="0"/>
              </a:rPr>
              <a:t>but because of the nature of the device or system, the operations must be done in the proper sequence to be done correctly.</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 functions</a:t>
            </a:r>
            <a:endParaRPr lang="en-US" dirty="0"/>
          </a:p>
        </p:txBody>
      </p:sp>
      <p:sp>
        <p:nvSpPr>
          <p:cNvPr id="3" name="Content Placeholder 2"/>
          <p:cNvSpPr>
            <a:spLocks noGrp="1"/>
          </p:cNvSpPr>
          <p:nvPr>
            <p:ph idx="1"/>
          </p:nvPr>
        </p:nvSpPr>
        <p:spPr/>
        <p:txBody>
          <a:bodyPr>
            <a:normAutofit lnSpcReduction="10000"/>
          </a:bodyPr>
          <a:lstStyle/>
          <a:p>
            <a:pPr lvl="0" algn="just"/>
            <a:r>
              <a:rPr lang="en-IN" b="1" dirty="0" smtClean="0"/>
              <a:t>exec</a:t>
            </a:r>
            <a:r>
              <a:rPr lang="en-IN" dirty="0" smtClean="0"/>
              <a:t> is a functionality of an operating system that runs an executable file        (process ) in the context of an already existing process, replacing the previous executable.</a:t>
            </a:r>
          </a:p>
          <a:p>
            <a:pPr algn="just"/>
            <a:r>
              <a:rPr lang="en-IN" dirty="0" smtClean="0"/>
              <a:t>When a process calls one of the exec functions, that process is completely replaced by the new program, and the new program starts executing at its main function. </a:t>
            </a:r>
            <a:endParaRPr lang="en-US" dirty="0" smtClean="0"/>
          </a:p>
          <a:p>
            <a:pPr lvl="0" algn="just"/>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IN" dirty="0"/>
              <a:t>When a process is terminated from system, its process ID is made available for reuse.</a:t>
            </a:r>
            <a:endParaRPr lang="en-US" dirty="0"/>
          </a:p>
          <a:p>
            <a:pPr algn="just">
              <a:lnSpc>
                <a:spcPct val="150000"/>
              </a:lnSpc>
            </a:pPr>
            <a:r>
              <a:rPr lang="en-IN" dirty="0" smtClean="0"/>
              <a:t>specific </a:t>
            </a:r>
            <a:r>
              <a:rPr lang="en-IN" dirty="0"/>
              <a:t>delay that is accounted before making the process ID available for reuse. </a:t>
            </a:r>
            <a:endParaRPr lang="en-IN" dirty="0" smtClean="0"/>
          </a:p>
          <a:p>
            <a:pPr algn="just">
              <a:lnSpc>
                <a:spcPct val="150000"/>
              </a:lnSpc>
            </a:pPr>
            <a:r>
              <a:rPr lang="en-IN" dirty="0" smtClean="0"/>
              <a:t>So </a:t>
            </a:r>
            <a:r>
              <a:rPr lang="en-IN" dirty="0"/>
              <a:t>a delay is added before reusing the same process ID.</a:t>
            </a:r>
            <a:endParaRPr lang="en-US" dirty="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lvl="0" algn="just"/>
            <a:r>
              <a:rPr lang="en-IN" dirty="0" smtClean="0"/>
              <a:t>The process ID does not change across an exec, because a new process is not created; exec only replaces the current process. </a:t>
            </a:r>
          </a:p>
          <a:p>
            <a:pPr lvl="0" algn="just"/>
            <a:r>
              <a:rPr lang="en-IN" dirty="0" smtClean="0"/>
              <a:t>But the machine code, data, heap, and stack of the process are replaced by those of the new program.</a:t>
            </a:r>
          </a:p>
          <a:p>
            <a:pPr lvl="0"/>
            <a:r>
              <a:rPr lang="en-IN" dirty="0" smtClean="0"/>
              <a:t>Fork creates new processes, and exec functions initiate new programs.</a:t>
            </a:r>
            <a:endParaRPr lang="en-US" dirty="0" smtClean="0"/>
          </a:p>
          <a:p>
            <a:pPr lvl="0"/>
            <a:r>
              <a:rPr lang="en-IN" dirty="0" smtClean="0"/>
              <a:t>The exit and wait functions handle termination and waiting for termination.</a:t>
            </a:r>
            <a:endParaRPr lang="en-US" dirty="0" smtClean="0"/>
          </a:p>
          <a:p>
            <a:pPr lvl="0" algn="just"/>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There are six exec functions, these six exec functions round out the UNIX control primitives.</a:t>
            </a:r>
            <a:r>
              <a:rPr lang="en-US" sz="2800" dirty="0" smtClean="0"/>
              <a:t/>
            </a:r>
            <a:br>
              <a:rPr lang="en-US" sz="2800" dirty="0" smtClean="0"/>
            </a:br>
            <a:endParaRPr lang="en-US" sz="2800" dirty="0"/>
          </a:p>
        </p:txBody>
      </p:sp>
      <p:graphicFrame>
        <p:nvGraphicFramePr>
          <p:cNvPr id="4" name="Content Placeholder 3"/>
          <p:cNvGraphicFramePr>
            <a:graphicFrameLocks noGrp="1"/>
          </p:cNvGraphicFramePr>
          <p:nvPr>
            <p:ph idx="1"/>
          </p:nvPr>
        </p:nvGraphicFramePr>
        <p:xfrm>
          <a:off x="152400" y="1219199"/>
          <a:ext cx="8991600" cy="5486400"/>
        </p:xfrm>
        <a:graphic>
          <a:graphicData uri="http://schemas.openxmlformats.org/drawingml/2006/table">
            <a:tbl>
              <a:tblPr/>
              <a:tblGrid>
                <a:gridCol w="8991600"/>
              </a:tblGrid>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#include&lt;unistd.h&gt;</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int execl(const char *pathname, const char *arg0,………./*(char *) 0 */ );</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int execv(const char *pathname, const char *argv[] );</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int execle(const char *pathname, const char *arg0,………./*(char *) 0, char *const envp[ ] */ );</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int execve(const char *pathname, const char *argv[],char *const envp[ ]);</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int execlp(const char *filename, const char *arg0,………./*(char *) 0 */ );</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a:latin typeface="Times New Roman"/>
                          <a:ea typeface="Calibri"/>
                          <a:cs typeface="Times New Roman"/>
                        </a:rPr>
                        <a:t>int execvp(const char * filename, const char *argv[] );</a:t>
                      </a:r>
                      <a:endParaRPr lang="en-US" sz="110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r h="685800">
                <a:tc>
                  <a:txBody>
                    <a:bodyPr/>
                    <a:lstStyle/>
                    <a:p>
                      <a:pPr marL="0" marR="0" algn="just">
                        <a:lnSpc>
                          <a:spcPct val="150000"/>
                        </a:lnSpc>
                        <a:spcBef>
                          <a:spcPts val="0"/>
                        </a:spcBef>
                        <a:spcAft>
                          <a:spcPts val="0"/>
                        </a:spcAft>
                      </a:pPr>
                      <a:r>
                        <a:rPr lang="en-IN" sz="1400" b="1" dirty="0">
                          <a:latin typeface="Times New Roman"/>
                          <a:ea typeface="Times New Roman"/>
                          <a:cs typeface="Times New Roman"/>
                        </a:rPr>
                        <a:t>All six return: -1 on error, no return on success.</a:t>
                      </a:r>
                      <a:endParaRPr lang="en-US" sz="1100" dirty="0">
                        <a:latin typeface="Calibri"/>
                        <a:ea typeface="Calibri"/>
                        <a:cs typeface="Times New Roman"/>
                      </a:endParaRPr>
                    </a:p>
                  </a:txBody>
                  <a:tcPr marL="68580" marR="68580" marT="0" marB="0">
                    <a:lnL w="57150" cap="flat" cmpd="dbl" algn="ctr">
                      <a:solidFill>
                        <a:srgbClr val="984806"/>
                      </a:solidFill>
                      <a:prstDash val="solid"/>
                      <a:round/>
                      <a:headEnd type="none" w="med" len="med"/>
                      <a:tailEnd type="none" w="med" len="med"/>
                    </a:lnL>
                    <a:lnR w="57150" cap="flat" cmpd="dbl" algn="ctr">
                      <a:solidFill>
                        <a:srgbClr val="984806"/>
                      </a:solidFill>
                      <a:prstDash val="solid"/>
                      <a:round/>
                      <a:headEnd type="none" w="med" len="med"/>
                      <a:tailEnd type="none" w="med" len="med"/>
                    </a:lnR>
                    <a:lnT w="57150" cap="flat" cmpd="dbl" algn="ctr">
                      <a:solidFill>
                        <a:srgbClr val="984806"/>
                      </a:solidFill>
                      <a:prstDash val="solid"/>
                      <a:round/>
                      <a:headEnd type="none" w="med" len="med"/>
                      <a:tailEnd type="none" w="med" len="med"/>
                    </a:lnT>
                    <a:lnB w="57150" cap="flat" cmpd="dbl" algn="ctr">
                      <a:solidFill>
                        <a:srgbClr val="98480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The base of each is </a:t>
            </a:r>
            <a:r>
              <a:rPr lang="en-IN" sz="2800" b="1" dirty="0" smtClean="0"/>
              <a:t>exec</a:t>
            </a:r>
            <a:r>
              <a:rPr lang="en-IN" sz="2800" dirty="0" smtClean="0"/>
              <a:t> (execute), followed by one or more letters</a:t>
            </a:r>
            <a:endParaRPr lang="en-US" sz="2800" dirty="0"/>
          </a:p>
        </p:txBody>
      </p:sp>
      <p:sp>
        <p:nvSpPr>
          <p:cNvPr id="3" name="Content Placeholder 2"/>
          <p:cNvSpPr>
            <a:spLocks noGrp="1"/>
          </p:cNvSpPr>
          <p:nvPr>
            <p:ph idx="1"/>
          </p:nvPr>
        </p:nvSpPr>
        <p:spPr/>
        <p:txBody>
          <a:bodyPr>
            <a:normAutofit fontScale="92500" lnSpcReduction="10000"/>
          </a:bodyPr>
          <a:lstStyle/>
          <a:p>
            <a:pPr lvl="0" algn="just"/>
            <a:r>
              <a:rPr lang="en-IN" b="1" dirty="0" smtClean="0"/>
              <a:t>e</a:t>
            </a:r>
            <a:r>
              <a:rPr lang="en-IN" dirty="0" smtClean="0"/>
              <a:t> – An array of pointers to environment variables is explicitly passed to the new process image.</a:t>
            </a:r>
            <a:endParaRPr lang="en-US" dirty="0" smtClean="0"/>
          </a:p>
          <a:p>
            <a:pPr lvl="0" algn="just"/>
            <a:r>
              <a:rPr lang="en-IN" b="1" dirty="0" smtClean="0"/>
              <a:t>l</a:t>
            </a:r>
            <a:r>
              <a:rPr lang="en-IN" dirty="0" smtClean="0"/>
              <a:t> – Command-line arguments are passed individually (a </a:t>
            </a:r>
            <a:r>
              <a:rPr lang="en-IN" b="1" dirty="0" smtClean="0"/>
              <a:t>l</a:t>
            </a:r>
            <a:r>
              <a:rPr lang="en-IN" dirty="0" smtClean="0"/>
              <a:t>ist) to the function.</a:t>
            </a:r>
            <a:endParaRPr lang="en-US" dirty="0" smtClean="0"/>
          </a:p>
          <a:p>
            <a:pPr lvl="0" algn="just"/>
            <a:r>
              <a:rPr lang="en-IN" b="1" dirty="0" smtClean="0"/>
              <a:t>p</a:t>
            </a:r>
            <a:r>
              <a:rPr lang="en-IN" dirty="0" smtClean="0"/>
              <a:t> – Uses the PATH environment variable to find the file named in the </a:t>
            </a:r>
            <a:r>
              <a:rPr lang="en-IN" i="1" dirty="0" smtClean="0"/>
              <a:t>file</a:t>
            </a:r>
            <a:r>
              <a:rPr lang="en-IN" dirty="0" smtClean="0"/>
              <a:t> argument to be executed.</a:t>
            </a:r>
            <a:endParaRPr lang="en-US" dirty="0" smtClean="0"/>
          </a:p>
          <a:p>
            <a:pPr lvl="0" algn="just"/>
            <a:r>
              <a:rPr lang="en-IN" b="1" dirty="0" smtClean="0"/>
              <a:t>v</a:t>
            </a:r>
            <a:r>
              <a:rPr lang="en-IN" dirty="0" smtClean="0"/>
              <a:t> – Command-line arguments are passed to the function as an array (</a:t>
            </a:r>
            <a:r>
              <a:rPr lang="en-IN" b="1" dirty="0" smtClean="0"/>
              <a:t>v</a:t>
            </a:r>
            <a:r>
              <a:rPr lang="en-IN" dirty="0" smtClean="0"/>
              <a:t>ector) of pointers.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IN" b="1" dirty="0" smtClean="0"/>
              <a:t>Parameters</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pPr>
              <a:buNone/>
            </a:pPr>
            <a:r>
              <a:rPr lang="en-IN" b="1" dirty="0" smtClean="0"/>
              <a:t>path</a:t>
            </a:r>
            <a:endParaRPr lang="en-US" dirty="0" smtClean="0"/>
          </a:p>
          <a:p>
            <a:pPr algn="just"/>
            <a:r>
              <a:rPr lang="en-IN" dirty="0" smtClean="0"/>
              <a:t>The argument specifies the path name of the file to execute as the new process image. Arguments beginning at </a:t>
            </a:r>
            <a:r>
              <a:rPr lang="en-IN" i="1" dirty="0" smtClean="0"/>
              <a:t>arg0</a:t>
            </a:r>
            <a:r>
              <a:rPr lang="en-IN" dirty="0" smtClean="0"/>
              <a:t> are </a:t>
            </a:r>
            <a:r>
              <a:rPr lang="en-IN" dirty="0" smtClean="0">
                <a:hlinkClick r:id="rId2" tooltip="Pointer (computer programming)"/>
              </a:rPr>
              <a:t>pointers</a:t>
            </a:r>
            <a:r>
              <a:rPr lang="en-IN" dirty="0" smtClean="0"/>
              <a:t> to arguments to be passed to the new process image. The </a:t>
            </a:r>
            <a:r>
              <a:rPr lang="en-IN" i="1" dirty="0" err="1" smtClean="0"/>
              <a:t>argv</a:t>
            </a:r>
            <a:r>
              <a:rPr lang="en-IN" dirty="0" smtClean="0"/>
              <a:t> value is an array of pointers to arguments.</a:t>
            </a:r>
            <a:endParaRPr lang="en-US" dirty="0" smtClean="0"/>
          </a:p>
          <a:p>
            <a:pPr algn="just">
              <a:buNone/>
            </a:pPr>
            <a:r>
              <a:rPr lang="en-IN" b="1" dirty="0" smtClean="0"/>
              <a:t>arg0</a:t>
            </a:r>
            <a:endParaRPr lang="en-US" dirty="0" smtClean="0"/>
          </a:p>
          <a:p>
            <a:pPr algn="just"/>
            <a:r>
              <a:rPr lang="en-IN" dirty="0" smtClean="0"/>
              <a:t>The first argument </a:t>
            </a:r>
            <a:r>
              <a:rPr lang="en-IN" i="1" dirty="0" smtClean="0"/>
              <a:t>arg0</a:t>
            </a:r>
            <a:r>
              <a:rPr lang="en-IN" dirty="0" smtClean="0"/>
              <a:t> should be the name of the executable file. Usually it is the same value as the </a:t>
            </a:r>
            <a:r>
              <a:rPr lang="en-IN" i="1" dirty="0" smtClean="0"/>
              <a:t>path</a:t>
            </a:r>
            <a:r>
              <a:rPr lang="en-IN" dirty="0" smtClean="0"/>
              <a:t> argument. Some programs may incorrectly rely on this argument providing the location of the executable, but there is no guarantee of this nor is it standardized across platforms.</a:t>
            </a:r>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None/>
            </a:pPr>
            <a:r>
              <a:rPr lang="en-IN" b="1" dirty="0" err="1" smtClean="0"/>
              <a:t>envp</a:t>
            </a:r>
            <a:endParaRPr lang="en-US" dirty="0" smtClean="0"/>
          </a:p>
          <a:p>
            <a:pPr algn="just"/>
            <a:r>
              <a:rPr lang="en-IN" dirty="0" smtClean="0"/>
              <a:t>Argument </a:t>
            </a:r>
            <a:r>
              <a:rPr lang="en-IN" i="1" dirty="0" err="1" smtClean="0"/>
              <a:t>envp</a:t>
            </a:r>
            <a:r>
              <a:rPr lang="en-IN" dirty="0" smtClean="0"/>
              <a:t> is an array of pointers to environment settings. </a:t>
            </a:r>
          </a:p>
          <a:p>
            <a:pPr algn="just"/>
            <a:r>
              <a:rPr lang="en-IN" dirty="0" smtClean="0"/>
              <a:t>The </a:t>
            </a:r>
            <a:r>
              <a:rPr lang="en-IN" i="1" dirty="0" smtClean="0"/>
              <a:t>exec</a:t>
            </a:r>
            <a:r>
              <a:rPr lang="en-IN" dirty="0" smtClean="0"/>
              <a:t> calls named ending with an </a:t>
            </a:r>
            <a:r>
              <a:rPr lang="en-IN" i="1" dirty="0" smtClean="0"/>
              <a:t>e</a:t>
            </a:r>
            <a:r>
              <a:rPr lang="en-IN" dirty="0" smtClean="0"/>
              <a:t> alter the environment for the new process image by passing a list of environment settings through the </a:t>
            </a:r>
            <a:r>
              <a:rPr lang="en-IN" i="1" dirty="0" err="1" smtClean="0"/>
              <a:t>envp</a:t>
            </a:r>
            <a:r>
              <a:rPr lang="en-IN" dirty="0" smtClean="0"/>
              <a:t> argument.</a:t>
            </a:r>
          </a:p>
          <a:p>
            <a:r>
              <a:rPr lang="en-IN" dirty="0" smtClean="0"/>
              <a:t>Each null-terminated string has the form:</a:t>
            </a:r>
            <a:endParaRPr lang="en-US" dirty="0" smtClean="0"/>
          </a:p>
          <a:p>
            <a:r>
              <a:rPr lang="en-IN" dirty="0" smtClean="0"/>
              <a:t>name=value</a:t>
            </a:r>
            <a:endParaRPr lang="en-US" dirty="0" smtClean="0"/>
          </a:p>
          <a:p>
            <a:r>
              <a:rPr lang="en-IN" dirty="0" smtClean="0"/>
              <a:t>where </a:t>
            </a:r>
            <a:r>
              <a:rPr lang="en-IN" i="1" dirty="0" smtClean="0"/>
              <a:t>name</a:t>
            </a:r>
            <a:r>
              <a:rPr lang="en-IN" dirty="0" smtClean="0"/>
              <a:t> is the environment variable name, and </a:t>
            </a:r>
            <a:r>
              <a:rPr lang="en-IN" i="1" dirty="0" smtClean="0"/>
              <a:t>value</a:t>
            </a:r>
            <a:r>
              <a:rPr lang="en-IN" dirty="0" smtClean="0"/>
              <a:t> is the value of that that variable. The final element of the </a:t>
            </a:r>
            <a:r>
              <a:rPr lang="en-IN" i="1" dirty="0" err="1" smtClean="0"/>
              <a:t>envp</a:t>
            </a:r>
            <a:r>
              <a:rPr lang="en-IN" dirty="0" smtClean="0"/>
              <a:t> array must be </a:t>
            </a:r>
            <a:r>
              <a:rPr lang="en-IN" dirty="0" smtClean="0">
                <a:hlinkClick r:id="rId2" tooltip="Null pointer"/>
              </a:rPr>
              <a:t>null</a:t>
            </a:r>
            <a:r>
              <a:rPr lang="en-IN" dirty="0" smtClean="0"/>
              <a: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b="1" dirty="0" smtClean="0"/>
              <a:t>difference between exec functions</a:t>
            </a:r>
            <a:endParaRPr lang="en-US" dirty="0"/>
          </a:p>
        </p:txBody>
      </p:sp>
      <p:sp>
        <p:nvSpPr>
          <p:cNvPr id="3" name="Content Placeholder 2"/>
          <p:cNvSpPr>
            <a:spLocks noGrp="1"/>
          </p:cNvSpPr>
          <p:nvPr>
            <p:ph idx="1"/>
          </p:nvPr>
        </p:nvSpPr>
        <p:spPr>
          <a:xfrm>
            <a:off x="457200" y="762000"/>
            <a:ext cx="8229600" cy="5364163"/>
          </a:xfrm>
        </p:spPr>
        <p:txBody>
          <a:bodyPr/>
          <a:lstStyle/>
          <a:p>
            <a:pPr marL="514350" lvl="0" indent="-514350" algn="just">
              <a:buAutoNum type="arabicPeriod"/>
            </a:pPr>
            <a:r>
              <a:rPr lang="en-IN" dirty="0" err="1" smtClean="0"/>
              <a:t>execl</a:t>
            </a:r>
            <a:r>
              <a:rPr lang="en-IN" dirty="0" smtClean="0"/>
              <a:t>, </a:t>
            </a:r>
            <a:r>
              <a:rPr lang="en-IN" dirty="0" err="1" smtClean="0"/>
              <a:t>execv</a:t>
            </a:r>
            <a:r>
              <a:rPr lang="en-IN" dirty="0" smtClean="0"/>
              <a:t>, </a:t>
            </a:r>
            <a:r>
              <a:rPr lang="en-IN" dirty="0" err="1" smtClean="0"/>
              <a:t>execle</a:t>
            </a:r>
            <a:r>
              <a:rPr lang="en-IN" dirty="0" smtClean="0"/>
              <a:t> and </a:t>
            </a:r>
            <a:r>
              <a:rPr lang="en-IN" dirty="0" err="1" smtClean="0"/>
              <a:t>execve</a:t>
            </a:r>
            <a:r>
              <a:rPr lang="en-IN" dirty="0" smtClean="0"/>
              <a:t> take a pathname argument, whereas </a:t>
            </a:r>
            <a:r>
              <a:rPr lang="en-IN" dirty="0" err="1" smtClean="0"/>
              <a:t>execlp</a:t>
            </a:r>
            <a:r>
              <a:rPr lang="en-IN" dirty="0" smtClean="0"/>
              <a:t> and </a:t>
            </a:r>
            <a:r>
              <a:rPr lang="en-IN" dirty="0" err="1" smtClean="0"/>
              <a:t>execvp</a:t>
            </a:r>
            <a:r>
              <a:rPr lang="en-IN" dirty="0" smtClean="0"/>
              <a:t> take a filename argument. </a:t>
            </a:r>
          </a:p>
          <a:p>
            <a:pPr lvl="0"/>
            <a:r>
              <a:rPr lang="en-IN" dirty="0" smtClean="0"/>
              <a:t>When a filename argument is specified:</a:t>
            </a:r>
            <a:endParaRPr lang="en-US" dirty="0" smtClean="0"/>
          </a:p>
          <a:p>
            <a:pPr lvl="0"/>
            <a:r>
              <a:rPr lang="en-IN" dirty="0" smtClean="0"/>
              <a:t>If filename contains a slash, it is taken as a pathname.</a:t>
            </a:r>
            <a:endParaRPr lang="en-US" dirty="0" smtClean="0"/>
          </a:p>
          <a:p>
            <a:pPr lvl="0"/>
            <a:r>
              <a:rPr lang="en-IN" dirty="0" smtClean="0"/>
              <a:t>Otherwise, the executable file is searched for in the directories specified by the PATH environment variable.</a:t>
            </a:r>
            <a:endParaRPr lang="en-US" dirty="0" smtClean="0"/>
          </a:p>
          <a:p>
            <a:pPr marL="514350" lvl="0" indent="-514350" algn="just">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lgn="just"/>
            <a:r>
              <a:rPr lang="en-IN" dirty="0" smtClean="0"/>
              <a:t>The path variable contains a list of directories that are separated by colons (:),</a:t>
            </a:r>
            <a:endParaRPr lang="en-US" dirty="0" smtClean="0"/>
          </a:p>
          <a:p>
            <a:pPr lvl="0" algn="just"/>
            <a:r>
              <a:rPr lang="en-IN" dirty="0" smtClean="0"/>
              <a:t>Example: PATH = /bin:/</a:t>
            </a:r>
            <a:r>
              <a:rPr lang="en-IN" dirty="0" err="1" smtClean="0"/>
              <a:t>usr</a:t>
            </a:r>
            <a:r>
              <a:rPr lang="en-IN" dirty="0" smtClean="0"/>
              <a:t>/bin:/</a:t>
            </a:r>
            <a:r>
              <a:rPr lang="en-IN" dirty="0" err="1" smtClean="0"/>
              <a:t>usr</a:t>
            </a:r>
            <a:r>
              <a:rPr lang="en-IN" dirty="0" smtClean="0"/>
              <a:t>/local/bin:.</a:t>
            </a:r>
            <a:endParaRPr lang="en-US" dirty="0" smtClean="0"/>
          </a:p>
          <a:p>
            <a:pPr lvl="0" algn="just"/>
            <a:r>
              <a:rPr lang="en-IN" dirty="0" smtClean="0"/>
              <a:t>The two functions </a:t>
            </a:r>
            <a:r>
              <a:rPr lang="en-IN" dirty="0" err="1" smtClean="0"/>
              <a:t>execlp</a:t>
            </a:r>
            <a:r>
              <a:rPr lang="en-IN" dirty="0" smtClean="0"/>
              <a:t> and </a:t>
            </a:r>
            <a:r>
              <a:rPr lang="en-IN" dirty="0" err="1" smtClean="0"/>
              <a:t>execvp</a:t>
            </a:r>
            <a:r>
              <a:rPr lang="en-IN" dirty="0" smtClean="0"/>
              <a:t> finds an executable file using one of the path prefixes, but the file isn’t a machine executable that was generated by the link editor, for example, the file is a shell script and tries to invoke /bin/</a:t>
            </a:r>
            <a:r>
              <a:rPr lang="en-IN" dirty="0" err="1" smtClean="0"/>
              <a:t>sh</a:t>
            </a:r>
            <a:r>
              <a:rPr lang="en-IN" dirty="0" smtClean="0"/>
              <a:t> with the file name as input to the shell.</a:t>
            </a:r>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buNone/>
            </a:pPr>
            <a:r>
              <a:rPr lang="en-IN" dirty="0" smtClean="0"/>
              <a:t>2. the passing of the argument list ( </a:t>
            </a:r>
            <a:r>
              <a:rPr lang="en-IN" i="1" dirty="0" smtClean="0"/>
              <a:t>l</a:t>
            </a:r>
            <a:r>
              <a:rPr lang="en-IN" dirty="0" smtClean="0"/>
              <a:t> stands for list and </a:t>
            </a:r>
            <a:r>
              <a:rPr lang="en-IN" i="1" dirty="0" smtClean="0"/>
              <a:t>v </a:t>
            </a:r>
            <a:r>
              <a:rPr lang="en-IN" dirty="0" smtClean="0"/>
              <a:t>stands for vector). </a:t>
            </a:r>
            <a:endParaRPr lang="en-US" dirty="0" smtClean="0"/>
          </a:p>
          <a:p>
            <a:pPr lvl="0"/>
            <a:r>
              <a:rPr lang="en-IN" dirty="0" smtClean="0"/>
              <a:t>The functions </a:t>
            </a:r>
            <a:r>
              <a:rPr lang="en-IN" dirty="0" err="1" smtClean="0"/>
              <a:t>execl</a:t>
            </a:r>
            <a:r>
              <a:rPr lang="en-IN" dirty="0" smtClean="0"/>
              <a:t>, </a:t>
            </a:r>
            <a:r>
              <a:rPr lang="en-IN" dirty="0" err="1" smtClean="0"/>
              <a:t>execlp</a:t>
            </a:r>
            <a:r>
              <a:rPr lang="en-IN" dirty="0" smtClean="0"/>
              <a:t>, and </a:t>
            </a:r>
            <a:r>
              <a:rPr lang="en-IN" dirty="0" err="1" smtClean="0"/>
              <a:t>execle</a:t>
            </a:r>
            <a:r>
              <a:rPr lang="en-IN" dirty="0" smtClean="0"/>
              <a:t> require each of the command-line arguments to the new program to be specified as separate arguments.</a:t>
            </a:r>
            <a:endParaRPr lang="en-US" dirty="0" smtClean="0"/>
          </a:p>
          <a:p>
            <a:pPr lvl="0"/>
            <a:r>
              <a:rPr lang="en-IN" dirty="0" smtClean="0"/>
              <a:t>For the other three functions (</a:t>
            </a:r>
            <a:r>
              <a:rPr lang="en-IN" dirty="0" err="1" smtClean="0"/>
              <a:t>execv</a:t>
            </a:r>
            <a:r>
              <a:rPr lang="en-IN" dirty="0" smtClean="0"/>
              <a:t>, </a:t>
            </a:r>
            <a:r>
              <a:rPr lang="en-IN" dirty="0" err="1" smtClean="0"/>
              <a:t>execvp</a:t>
            </a:r>
            <a:r>
              <a:rPr lang="en-IN" dirty="0" smtClean="0"/>
              <a:t>, and </a:t>
            </a:r>
            <a:r>
              <a:rPr lang="en-IN" dirty="0" err="1" smtClean="0"/>
              <a:t>execve</a:t>
            </a:r>
            <a:r>
              <a:rPr lang="en-IN" dirty="0" smtClean="0"/>
              <a:t>), we have to build an array of pointers to the arguments, and the address of this array is the argument to these three functions.</a:t>
            </a:r>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buNone/>
            </a:pPr>
            <a:r>
              <a:rPr lang="en-IN" dirty="0" smtClean="0"/>
              <a:t>3. the passing of the environment list to the new program. </a:t>
            </a:r>
          </a:p>
          <a:p>
            <a:pPr lvl="0"/>
            <a:r>
              <a:rPr lang="en-IN" dirty="0" smtClean="0"/>
              <a:t>The two functions whose names end in an e (</a:t>
            </a:r>
            <a:r>
              <a:rPr lang="en-IN" dirty="0" err="1" smtClean="0"/>
              <a:t>execle</a:t>
            </a:r>
            <a:r>
              <a:rPr lang="en-IN" dirty="0" smtClean="0"/>
              <a:t> and </a:t>
            </a:r>
            <a:r>
              <a:rPr lang="en-IN" dirty="0" err="1" smtClean="0"/>
              <a:t>execve</a:t>
            </a:r>
            <a:r>
              <a:rPr lang="en-IN" dirty="0" smtClean="0"/>
              <a:t>) allow us to pass a pointer to an array of pointers to the environment strings. </a:t>
            </a:r>
            <a:endParaRPr lang="en-US" dirty="0" smtClean="0"/>
          </a:p>
          <a:p>
            <a:pPr lvl="0"/>
            <a:r>
              <a:rPr lang="en-IN" dirty="0" smtClean="0"/>
              <a:t>The other four functions, however, use the environ variable in the calling process to copy the existing environment for the new program.</a:t>
            </a:r>
            <a:endParaRPr lang="en-US" dirty="0" smtClean="0"/>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The arguments of these six function hard to remember, but letter in the function names help somewhat.</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fontScale="92500"/>
          </a:bodyPr>
          <a:lstStyle/>
          <a:p>
            <a:pPr algn="just"/>
            <a:r>
              <a:rPr lang="en-IN" dirty="0" smtClean="0"/>
              <a:t>The letter p means the functions takes filename argument and uses the PATH environment variable to find the executable file.</a:t>
            </a:r>
            <a:endParaRPr lang="en-US" dirty="0" smtClean="0"/>
          </a:p>
          <a:p>
            <a:pPr algn="just"/>
            <a:r>
              <a:rPr lang="en-IN" dirty="0" smtClean="0"/>
              <a:t>The letter l means the function takes a list of arguments and is mutually exclusive with the letter v, which means it takes an </a:t>
            </a:r>
            <a:r>
              <a:rPr lang="en-IN" dirty="0" err="1" smtClean="0"/>
              <a:t>argv</a:t>
            </a:r>
            <a:r>
              <a:rPr lang="en-IN" dirty="0" smtClean="0"/>
              <a:t> [ ] vector. </a:t>
            </a:r>
            <a:endParaRPr lang="en-US" dirty="0" smtClean="0"/>
          </a:p>
          <a:p>
            <a:pPr algn="just"/>
            <a:r>
              <a:rPr lang="en-IN" dirty="0" smtClean="0"/>
              <a:t>The letter e means the function takes an </a:t>
            </a:r>
            <a:r>
              <a:rPr lang="en-IN" dirty="0" err="1" smtClean="0"/>
              <a:t>envp</a:t>
            </a:r>
            <a:r>
              <a:rPr lang="en-IN" dirty="0" smtClean="0"/>
              <a:t> [ ] array, instead of using the current environment.</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There are some special processes, they are: process ID 0 and process ID 1</a:t>
            </a:r>
            <a:r>
              <a:rPr lang="en-IN" dirty="0" smtClean="0"/>
              <a:t>.</a:t>
            </a:r>
            <a:endParaRPr lang="en-US" dirty="0"/>
          </a:p>
        </p:txBody>
      </p:sp>
      <p:sp>
        <p:nvSpPr>
          <p:cNvPr id="3" name="Content Placeholder 2"/>
          <p:cNvSpPr>
            <a:spLocks noGrp="1"/>
          </p:cNvSpPr>
          <p:nvPr>
            <p:ph idx="1"/>
          </p:nvPr>
        </p:nvSpPr>
        <p:spPr/>
        <p:txBody>
          <a:bodyPr>
            <a:normAutofit lnSpcReduction="10000"/>
          </a:bodyPr>
          <a:lstStyle/>
          <a:p>
            <a:pPr lvl="0" algn="just">
              <a:buNone/>
            </a:pPr>
            <a:r>
              <a:rPr lang="en-IN" b="1" dirty="0"/>
              <a:t>Process ID </a:t>
            </a:r>
            <a:r>
              <a:rPr lang="en-IN" b="1" dirty="0" smtClean="0"/>
              <a:t>1:- it</a:t>
            </a:r>
            <a:r>
              <a:rPr lang="en-IN" dirty="0" smtClean="0"/>
              <a:t> </a:t>
            </a:r>
            <a:r>
              <a:rPr lang="en-IN" dirty="0"/>
              <a:t>is for the </a:t>
            </a:r>
            <a:r>
              <a:rPr lang="en-IN" b="1" i="1" dirty="0"/>
              <a:t>init</a:t>
            </a:r>
            <a:r>
              <a:rPr lang="en-IN" dirty="0"/>
              <a:t> process. </a:t>
            </a:r>
            <a:endParaRPr lang="en-IN" dirty="0" smtClean="0"/>
          </a:p>
          <a:p>
            <a:pPr lvl="0" algn="just"/>
            <a:r>
              <a:rPr lang="en-IN" dirty="0" smtClean="0"/>
              <a:t>This </a:t>
            </a:r>
            <a:r>
              <a:rPr lang="en-IN" dirty="0"/>
              <a:t>is the first process that is started once a system boots up. </a:t>
            </a:r>
            <a:endParaRPr lang="en-IN" dirty="0" smtClean="0"/>
          </a:p>
          <a:p>
            <a:pPr lvl="0" algn="just"/>
            <a:r>
              <a:rPr lang="en-IN" dirty="0" smtClean="0"/>
              <a:t>The </a:t>
            </a:r>
            <a:r>
              <a:rPr lang="en-IN" dirty="0"/>
              <a:t>program file for the </a:t>
            </a:r>
            <a:r>
              <a:rPr lang="en-IN" b="1" i="1" dirty="0"/>
              <a:t>init</a:t>
            </a:r>
            <a:r>
              <a:rPr lang="en-IN" dirty="0"/>
              <a:t> process can be found either in /etc/init or in /</a:t>
            </a:r>
            <a:r>
              <a:rPr lang="en-IN" dirty="0" err="1"/>
              <a:t>sbin</a:t>
            </a:r>
            <a:r>
              <a:rPr lang="en-IN" dirty="0"/>
              <a:t>/init</a:t>
            </a:r>
            <a:r>
              <a:rPr lang="en-IN" dirty="0" smtClean="0"/>
              <a:t>.</a:t>
            </a:r>
          </a:p>
          <a:p>
            <a:pPr lvl="0" algn="just"/>
            <a:r>
              <a:rPr lang="en-IN" dirty="0" smtClean="0"/>
              <a:t> </a:t>
            </a:r>
            <a:r>
              <a:rPr lang="en-IN" dirty="0"/>
              <a:t>The init process is a user level process but runs with root privileges and is responsible for bringing the system up to a state once the kernel has bootstrapped. </a:t>
            </a:r>
            <a:endParaRPr lang="en-IN"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0"/>
            <a:ext cx="9143999"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smtClean="0"/>
              <a:t>the process ID does not change after an exec, but the new program inherits additional properties from the calling process</a:t>
            </a:r>
            <a:endParaRPr lang="en-US" sz="2800" dirty="0"/>
          </a:p>
        </p:txBody>
      </p:sp>
      <p:sp>
        <p:nvSpPr>
          <p:cNvPr id="3" name="Content Placeholder 2"/>
          <p:cNvSpPr>
            <a:spLocks noGrp="1"/>
          </p:cNvSpPr>
          <p:nvPr>
            <p:ph idx="1"/>
          </p:nvPr>
        </p:nvSpPr>
        <p:spPr/>
        <p:txBody>
          <a:bodyPr>
            <a:normAutofit fontScale="55000" lnSpcReduction="20000"/>
          </a:bodyPr>
          <a:lstStyle/>
          <a:p>
            <a:pPr lvl="0"/>
            <a:r>
              <a:rPr lang="en-IN" dirty="0" smtClean="0"/>
              <a:t>Process ID and parent process ID</a:t>
            </a:r>
            <a:endParaRPr lang="en-US" dirty="0" smtClean="0"/>
          </a:p>
          <a:p>
            <a:pPr lvl="0"/>
            <a:r>
              <a:rPr lang="en-IN" dirty="0" smtClean="0"/>
              <a:t>Real user ID and real group ID</a:t>
            </a:r>
            <a:endParaRPr lang="en-US" dirty="0" smtClean="0"/>
          </a:p>
          <a:p>
            <a:pPr lvl="0"/>
            <a:r>
              <a:rPr lang="en-IN" dirty="0" smtClean="0"/>
              <a:t>Supplementary group IDs</a:t>
            </a:r>
            <a:endParaRPr lang="en-US" dirty="0" smtClean="0"/>
          </a:p>
          <a:p>
            <a:pPr lvl="0"/>
            <a:r>
              <a:rPr lang="en-IN" dirty="0" smtClean="0"/>
              <a:t>Process group ID</a:t>
            </a:r>
            <a:endParaRPr lang="en-US" dirty="0" smtClean="0"/>
          </a:p>
          <a:p>
            <a:pPr lvl="0"/>
            <a:r>
              <a:rPr lang="en-IN" dirty="0" smtClean="0"/>
              <a:t>Session ID</a:t>
            </a:r>
            <a:endParaRPr lang="en-US" dirty="0" smtClean="0"/>
          </a:p>
          <a:p>
            <a:pPr lvl="0"/>
            <a:r>
              <a:rPr lang="en-IN" dirty="0" smtClean="0"/>
              <a:t>Controlling terminal</a:t>
            </a:r>
            <a:endParaRPr lang="en-US" dirty="0" smtClean="0"/>
          </a:p>
          <a:p>
            <a:pPr lvl="0"/>
            <a:r>
              <a:rPr lang="en-IN" dirty="0" smtClean="0"/>
              <a:t>Time left until alarm clock</a:t>
            </a:r>
            <a:endParaRPr lang="en-US" dirty="0" smtClean="0"/>
          </a:p>
          <a:p>
            <a:pPr lvl="0"/>
            <a:r>
              <a:rPr lang="en-IN" dirty="0" smtClean="0"/>
              <a:t>Current working directory</a:t>
            </a:r>
            <a:endParaRPr lang="en-US" dirty="0" smtClean="0"/>
          </a:p>
          <a:p>
            <a:pPr lvl="0"/>
            <a:r>
              <a:rPr lang="en-IN" dirty="0" smtClean="0"/>
              <a:t>Root directory</a:t>
            </a:r>
            <a:endParaRPr lang="en-US" dirty="0" smtClean="0"/>
          </a:p>
          <a:p>
            <a:pPr lvl="0"/>
            <a:r>
              <a:rPr lang="en-IN" dirty="0" smtClean="0"/>
              <a:t>File mode creation mask</a:t>
            </a:r>
            <a:endParaRPr lang="en-US" dirty="0" smtClean="0"/>
          </a:p>
          <a:p>
            <a:pPr lvl="0"/>
            <a:r>
              <a:rPr lang="en-IN" dirty="0" smtClean="0"/>
              <a:t>File locks</a:t>
            </a:r>
            <a:endParaRPr lang="en-US" dirty="0" smtClean="0"/>
          </a:p>
          <a:p>
            <a:pPr lvl="0"/>
            <a:r>
              <a:rPr lang="en-IN" dirty="0" smtClean="0"/>
              <a:t>Process signal mask</a:t>
            </a:r>
            <a:endParaRPr lang="en-US" dirty="0" smtClean="0"/>
          </a:p>
          <a:p>
            <a:pPr lvl="0"/>
            <a:r>
              <a:rPr lang="en-IN" dirty="0" smtClean="0"/>
              <a:t>Pending signals</a:t>
            </a:r>
            <a:endParaRPr lang="en-US" dirty="0" smtClean="0"/>
          </a:p>
          <a:p>
            <a:pPr lvl="0"/>
            <a:r>
              <a:rPr lang="en-IN" dirty="0" smtClean="0"/>
              <a:t>Resource limits</a:t>
            </a:r>
            <a:endParaRPr lang="en-US" dirty="0" smtClean="0"/>
          </a:p>
          <a:p>
            <a:pPr lvl="0"/>
            <a:r>
              <a:rPr lang="en-IN" dirty="0" smtClean="0"/>
              <a:t>Values for </a:t>
            </a:r>
            <a:r>
              <a:rPr lang="en-IN" dirty="0" err="1" smtClean="0"/>
              <a:t>tms_utime</a:t>
            </a:r>
            <a:r>
              <a:rPr lang="en-IN" dirty="0" smtClean="0"/>
              <a:t>, </a:t>
            </a:r>
            <a:r>
              <a:rPr lang="en-IN" dirty="0" err="1" smtClean="0"/>
              <a:t>tms_stime</a:t>
            </a:r>
            <a:r>
              <a:rPr lang="en-IN" dirty="0" smtClean="0"/>
              <a:t>, </a:t>
            </a:r>
            <a:r>
              <a:rPr lang="en-IN" dirty="0" err="1" smtClean="0"/>
              <a:t>tms_cutime</a:t>
            </a:r>
            <a:r>
              <a:rPr lang="en-IN" dirty="0" smtClean="0"/>
              <a:t>, and </a:t>
            </a:r>
            <a:r>
              <a:rPr lang="en-IN" dirty="0" err="1" smtClean="0"/>
              <a:t>tms_cstime</a:t>
            </a:r>
            <a:r>
              <a:rPr lang="en-IN"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srcRect/>
          <a:stretch>
            <a:fillRect/>
          </a:stretch>
        </p:blipFill>
        <p:spPr bwMode="auto">
          <a:xfrm>
            <a:off x="304800" y="533400"/>
            <a:ext cx="85344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function</a:t>
            </a:r>
            <a:endParaRPr lang="en-US" dirty="0"/>
          </a:p>
        </p:txBody>
      </p:sp>
      <p:sp>
        <p:nvSpPr>
          <p:cNvPr id="3" name="Content Placeholder 2"/>
          <p:cNvSpPr>
            <a:spLocks noGrp="1"/>
          </p:cNvSpPr>
          <p:nvPr>
            <p:ph idx="1"/>
          </p:nvPr>
        </p:nvSpPr>
        <p:spPr/>
        <p:txBody>
          <a:bodyPr/>
          <a:lstStyle/>
          <a:p>
            <a:pPr algn="just">
              <a:buNone/>
            </a:pPr>
            <a:r>
              <a:rPr lang="en-US" b="1" dirty="0" smtClean="0"/>
              <a:t>Time () function:-</a:t>
            </a:r>
          </a:p>
          <a:p>
            <a:pPr algn="just"/>
            <a:r>
              <a:rPr lang="en-US" dirty="0" smtClean="0"/>
              <a:t>The time() function returns the current time and date.</a:t>
            </a:r>
          </a:p>
          <a:p>
            <a:pPr algn="just"/>
            <a:endParaRPr lang="en-US" dirty="0" smtClean="0"/>
          </a:p>
          <a:p>
            <a:pPr algn="just">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3124200"/>
            <a:ext cx="6781800"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Localtime</a:t>
            </a:r>
            <a:r>
              <a:rPr lang="en-US" dirty="0" smtClean="0"/>
              <a:t>() function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4191000"/>
            <a:ext cx="8382000" cy="2371725"/>
          </a:xfrm>
          <a:prstGeom prst="rect">
            <a:avLst/>
          </a:prstGeom>
          <a:noFill/>
          <a:ln w="9525">
            <a:noFill/>
            <a:miter lim="800000"/>
            <a:headEnd/>
            <a:tailEnd/>
          </a:ln>
          <a:effectLst/>
        </p:spPr>
      </p:pic>
      <p:sp>
        <p:nvSpPr>
          <p:cNvPr id="5" name="Rectangle 4"/>
          <p:cNvSpPr/>
          <p:nvPr/>
        </p:nvSpPr>
        <p:spPr>
          <a:xfrm>
            <a:off x="533400" y="914400"/>
            <a:ext cx="8077200" cy="3323987"/>
          </a:xfrm>
          <a:prstGeom prst="rect">
            <a:avLst/>
          </a:prstGeom>
        </p:spPr>
        <p:txBody>
          <a:bodyPr wrap="square">
            <a:spAutoFit/>
          </a:bodyPr>
          <a:lstStyle/>
          <a:p>
            <a:pPr algn="just">
              <a:lnSpc>
                <a:spcPct val="150000"/>
              </a:lnSpc>
              <a:buFont typeface="Arial" pitchFamily="34" charset="0"/>
              <a:buChar cha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localtime</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gmtime</a:t>
            </a:r>
            <a:r>
              <a:rPr lang="en-US" sz="2800" dirty="0" smtClean="0">
                <a:latin typeface="Times New Roman" pitchFamily="18" charset="0"/>
                <a:cs typeface="Times New Roman" pitchFamily="18" charset="0"/>
              </a:rPr>
              <a:t>:- The first converts the calendar time to the local time, taking into account the local time zone and daylight saving time flag, whereas the latter converts the calendar time into a broken-down time expressed as UTC.</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Strftime</a:t>
            </a:r>
            <a:r>
              <a:rPr lang="en-US" dirty="0" smtClean="0"/>
              <a:t>() function</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The final time function, </a:t>
            </a:r>
            <a:r>
              <a:rPr lang="en-US" dirty="0" err="1" smtClean="0"/>
              <a:t>strftime</a:t>
            </a:r>
            <a:r>
              <a:rPr lang="en-US" dirty="0" smtClean="0"/>
              <a:t>. It is a </a:t>
            </a:r>
            <a:r>
              <a:rPr lang="en-US" dirty="0" err="1" smtClean="0"/>
              <a:t>printf</a:t>
            </a:r>
            <a:r>
              <a:rPr lang="en-US" dirty="0" smtClean="0"/>
              <a:t>-like function for time values.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28600" y="3200400"/>
            <a:ext cx="86868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System() Function</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lgn="just">
              <a:spcBef>
                <a:spcPts val="1200"/>
              </a:spcBef>
              <a:spcAft>
                <a:spcPts val="1200"/>
              </a:spcAft>
            </a:pPr>
            <a:r>
              <a:rPr lang="en-US" sz="3000" dirty="0" smtClean="0">
                <a:latin typeface="Times New Roman" pitchFamily="18" charset="0"/>
                <a:cs typeface="Times New Roman" pitchFamily="18" charset="0"/>
              </a:rPr>
              <a:t>System() function is to execute a command string from within a program.</a:t>
            </a:r>
          </a:p>
          <a:p>
            <a:pPr algn="just">
              <a:spcBef>
                <a:spcPts val="1200"/>
              </a:spcBef>
              <a:spcAft>
                <a:spcPts val="1200"/>
              </a:spcAft>
            </a:pPr>
            <a:r>
              <a:rPr lang="en-US" sz="3000" dirty="0" smtClean="0">
                <a:latin typeface="Times New Roman" pitchFamily="18" charset="0"/>
                <a:cs typeface="Times New Roman" pitchFamily="18" charset="0"/>
              </a:rPr>
              <a:t>Invokes the command processor to execute a </a:t>
            </a:r>
            <a:r>
              <a:rPr lang="en-US" sz="3000" i="1" dirty="0" smtClean="0">
                <a:latin typeface="Times New Roman" pitchFamily="18" charset="0"/>
                <a:cs typeface="Times New Roman" pitchFamily="18" charset="0"/>
              </a:rPr>
              <a:t>command</a:t>
            </a:r>
            <a:r>
              <a:rPr lang="en-US" sz="3000" dirty="0" smtClean="0">
                <a:latin typeface="Times New Roman" pitchFamily="18" charset="0"/>
                <a:cs typeface="Times New Roman" pitchFamily="18" charset="0"/>
              </a:rPr>
              <a:t>.</a:t>
            </a:r>
          </a:p>
          <a:p>
            <a:pPr algn="just">
              <a:spcBef>
                <a:spcPts val="1200"/>
              </a:spcBef>
              <a:spcAft>
                <a:spcPts val="1200"/>
              </a:spcAft>
            </a:pPr>
            <a:r>
              <a:rPr lang="en-US" sz="3000" b="1" dirty="0" smtClean="0">
                <a:latin typeface="Times New Roman" pitchFamily="18" charset="0"/>
                <a:cs typeface="Times New Roman" pitchFamily="18" charset="0"/>
              </a:rPr>
              <a:t>Example:-</a:t>
            </a:r>
            <a:r>
              <a:rPr lang="en-US" sz="3000" dirty="0" smtClean="0">
                <a:latin typeface="Times New Roman" pitchFamily="18" charset="0"/>
                <a:cs typeface="Times New Roman" pitchFamily="18" charset="0"/>
              </a:rPr>
              <a:t> Assume we want to put a time-and-date stamp into a certain file.</a:t>
            </a:r>
          </a:p>
          <a:p>
            <a:pPr algn="just">
              <a:spcBef>
                <a:spcPts val="1200"/>
              </a:spcBef>
              <a:spcAft>
                <a:spcPts val="1200"/>
              </a:spcAft>
            </a:pPr>
            <a:r>
              <a:rPr lang="en-US" sz="3000" dirty="0" smtClean="0">
                <a:latin typeface="Times New Roman" pitchFamily="18" charset="0"/>
                <a:cs typeface="Times New Roman" pitchFamily="18" charset="0"/>
              </a:rPr>
              <a:t>First call </a:t>
            </a:r>
            <a:r>
              <a:rPr lang="en-US" sz="3000" b="1" i="1" dirty="0" smtClean="0">
                <a:latin typeface="Times New Roman" pitchFamily="18" charset="0"/>
                <a:cs typeface="Times New Roman" pitchFamily="18" charset="0"/>
              </a:rPr>
              <a:t>time() </a:t>
            </a:r>
            <a:r>
              <a:rPr lang="en-US" sz="3000" dirty="0" smtClean="0">
                <a:latin typeface="Times New Roman" pitchFamily="18" charset="0"/>
                <a:cs typeface="Times New Roman" pitchFamily="18" charset="0"/>
              </a:rPr>
              <a:t>to get the current calendar time, then call </a:t>
            </a:r>
            <a:r>
              <a:rPr lang="en-US" sz="3000" b="1" i="1" dirty="0" err="1" smtClean="0">
                <a:latin typeface="Times New Roman" pitchFamily="18" charset="0"/>
                <a:cs typeface="Times New Roman" pitchFamily="18" charset="0"/>
              </a:rPr>
              <a:t>localtime</a:t>
            </a:r>
            <a:r>
              <a:rPr lang="en-US" sz="3000" b="1" i="1"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to convert it to a broken-down time, and then call </a:t>
            </a:r>
            <a:r>
              <a:rPr lang="en-US" sz="3000" b="1" i="1" dirty="0" err="1" smtClean="0">
                <a:latin typeface="Times New Roman" pitchFamily="18" charset="0"/>
                <a:cs typeface="Times New Roman" pitchFamily="18" charset="0"/>
              </a:rPr>
              <a:t>strftime</a:t>
            </a:r>
            <a:r>
              <a:rPr lang="en-US" sz="3000" b="1" i="1"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 to format the result, and write the results to the file.</a:t>
            </a: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It is much easier, by using</a:t>
            </a:r>
          </a:p>
          <a:p>
            <a:pPr algn="just">
              <a:buNone/>
            </a:pPr>
            <a:r>
              <a:rPr lang="en-US" b="1" dirty="0" smtClean="0"/>
              <a:t>                           system("date &gt; file");</a:t>
            </a:r>
          </a:p>
          <a:p>
            <a:pPr algn="just"/>
            <a:r>
              <a:rPr lang="en-US" dirty="0" smtClean="0"/>
              <a:t>ISO C defines the system function, but its operation is strongly system dependent. POSIX.1 includes the system interface.</a:t>
            </a:r>
          </a:p>
          <a:p>
            <a:pPr algn="just"/>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0" y="4343400"/>
            <a:ext cx="91440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b="1" dirty="0" smtClean="0"/>
              <a:t>Parameters: </a:t>
            </a:r>
            <a:r>
              <a:rPr lang="en-US" dirty="0" err="1" smtClean="0"/>
              <a:t>cmdstring</a:t>
            </a:r>
            <a:endParaRPr lang="en-US" dirty="0" smtClean="0"/>
          </a:p>
          <a:p>
            <a:pPr marL="514350" indent="-514350">
              <a:buFont typeface="+mj-lt"/>
              <a:buAutoNum type="arabicPeriod"/>
            </a:pPr>
            <a:r>
              <a:rPr lang="en-US" dirty="0" smtClean="0"/>
              <a:t>C-string containing the system command to be executed.  Or</a:t>
            </a:r>
          </a:p>
          <a:p>
            <a:pPr marL="514350" indent="-514350">
              <a:buFont typeface="+mj-lt"/>
              <a:buAutoNum type="arabicPeriod"/>
            </a:pPr>
            <a:r>
              <a:rPr lang="en-US" dirty="0" smtClean="0"/>
              <a:t>alternatively, a </a:t>
            </a:r>
            <a:r>
              <a:rPr lang="en-US" i="1" dirty="0" smtClean="0"/>
              <a:t>null pointer</a:t>
            </a:r>
            <a:r>
              <a:rPr lang="en-US" dirty="0" smtClean="0"/>
              <a:t>, to check for a command processor.</a:t>
            </a:r>
          </a:p>
          <a:p>
            <a:pPr marL="514350" indent="-514350" algn="just"/>
            <a:r>
              <a:rPr lang="en-US" dirty="0" smtClean="0"/>
              <a:t> If </a:t>
            </a:r>
            <a:r>
              <a:rPr lang="en-US" dirty="0" err="1" smtClean="0"/>
              <a:t>cmdstring</a:t>
            </a:r>
            <a:r>
              <a:rPr lang="en-US" dirty="0" smtClean="0"/>
              <a:t> is a null pointer, system returns nonzero only if a command processor is available. </a:t>
            </a:r>
          </a:p>
          <a:p>
            <a:pPr marL="514350" indent="-514350" algn="just"/>
            <a:r>
              <a:rPr lang="en-US" dirty="0" smtClean="0"/>
              <a:t>This feature determines whether the system function is supported on a given operating system. </a:t>
            </a:r>
          </a:p>
          <a:p>
            <a:pPr marL="514350" indent="-514350" algn="just"/>
            <a:r>
              <a:rPr lang="en-US" dirty="0" smtClean="0"/>
              <a:t>Under the UNIX System, system is always available.</a:t>
            </a:r>
          </a:p>
          <a:p>
            <a:pPr marL="514350" indent="-514350" algn="just"/>
            <a:endParaRPr lang="en-US" dirty="0" smtClean="0"/>
          </a:p>
          <a:p>
            <a:pPr marL="514350" indent="-514350" algn="just"/>
            <a:endParaRPr lang="en-US" dirty="0" smtClean="0"/>
          </a:p>
          <a:p>
            <a:pPr marL="514350" indent="-514350" algn="just"/>
            <a:endParaRPr lang="en-US"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system is implemented by calling </a:t>
            </a:r>
            <a:r>
              <a:rPr lang="en-US" sz="3200" b="1" i="1" dirty="0" smtClean="0"/>
              <a:t>fork</a:t>
            </a:r>
            <a:r>
              <a:rPr lang="en-US" sz="3200" dirty="0" smtClean="0"/>
              <a:t>, </a:t>
            </a:r>
            <a:r>
              <a:rPr lang="en-US" sz="3200" b="1" i="1" dirty="0" smtClean="0"/>
              <a:t>exec</a:t>
            </a:r>
            <a:r>
              <a:rPr lang="en-US" sz="3200" dirty="0" smtClean="0"/>
              <a:t>, and </a:t>
            </a:r>
            <a:r>
              <a:rPr lang="en-US" sz="3200" b="1" i="1" dirty="0" err="1" smtClean="0"/>
              <a:t>waitpid</a:t>
            </a:r>
            <a:r>
              <a:rPr lang="en-US" sz="3200" dirty="0" smtClean="0"/>
              <a:t>, there are three types of return values. </a:t>
            </a:r>
            <a:endParaRPr lang="en-US" sz="3200" dirty="0"/>
          </a:p>
        </p:txBody>
      </p:sp>
      <p:sp>
        <p:nvSpPr>
          <p:cNvPr id="3" name="Content Placeholder 2"/>
          <p:cNvSpPr>
            <a:spLocks noGrp="1"/>
          </p:cNvSpPr>
          <p:nvPr>
            <p:ph idx="1"/>
          </p:nvPr>
        </p:nvSpPr>
        <p:spPr/>
        <p:txBody>
          <a:bodyPr>
            <a:noAutofit/>
          </a:bodyPr>
          <a:lstStyle/>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If either the fork fails or </a:t>
            </a:r>
            <a:r>
              <a:rPr lang="en-US" sz="2400" dirty="0" err="1" smtClean="0">
                <a:latin typeface="Times New Roman" pitchFamily="18" charset="0"/>
                <a:cs typeface="Times New Roman" pitchFamily="18" charset="0"/>
              </a:rPr>
              <a:t>waitpid</a:t>
            </a:r>
            <a:r>
              <a:rPr lang="en-US" sz="2400" dirty="0" smtClean="0">
                <a:latin typeface="Times New Roman" pitchFamily="18" charset="0"/>
                <a:cs typeface="Times New Roman" pitchFamily="18" charset="0"/>
              </a:rPr>
              <a:t> returns an error other than EINTR, system returns –1 with </a:t>
            </a:r>
            <a:r>
              <a:rPr lang="en-US" sz="2400" dirty="0" err="1" smtClean="0">
                <a:latin typeface="Times New Roman" pitchFamily="18" charset="0"/>
                <a:cs typeface="Times New Roman" pitchFamily="18" charset="0"/>
              </a:rPr>
              <a:t>errno</a:t>
            </a:r>
            <a:r>
              <a:rPr lang="en-US" sz="2400" dirty="0" smtClean="0">
                <a:latin typeface="Times New Roman" pitchFamily="18" charset="0"/>
                <a:cs typeface="Times New Roman" pitchFamily="18" charset="0"/>
              </a:rPr>
              <a:t> set to indicate the error.</a:t>
            </a:r>
          </a:p>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if the exec fails, involve that the shell can't be executed, the return value is as if the shell had executed exit.</a:t>
            </a:r>
          </a:p>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Otherwise, all three functions—fork, exec, and </a:t>
            </a:r>
            <a:r>
              <a:rPr lang="en-US" sz="2400" dirty="0" err="1" smtClean="0">
                <a:latin typeface="Times New Roman" pitchFamily="18" charset="0"/>
                <a:cs typeface="Times New Roman" pitchFamily="18" charset="0"/>
              </a:rPr>
              <a:t>waitpid</a:t>
            </a:r>
            <a:r>
              <a:rPr lang="en-US" sz="2400" dirty="0" smtClean="0">
                <a:latin typeface="Times New Roman" pitchFamily="18" charset="0"/>
                <a:cs typeface="Times New Roman" pitchFamily="18" charset="0"/>
              </a:rPr>
              <a:t>—succeed, and the return value from system is the termination status of the shell, in the format specified for </a:t>
            </a:r>
            <a:r>
              <a:rPr lang="en-US" sz="2400" dirty="0" err="1" smtClean="0">
                <a:latin typeface="Times New Roman" pitchFamily="18" charset="0"/>
                <a:cs typeface="Times New Roman" pitchFamily="18" charset="0"/>
              </a:rPr>
              <a:t>waitpid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lvl="0" algn="just">
              <a:buNone/>
            </a:pPr>
            <a:r>
              <a:rPr lang="en-IN" b="1" dirty="0"/>
              <a:t>Process ID </a:t>
            </a:r>
            <a:r>
              <a:rPr lang="en-IN" b="1" dirty="0" smtClean="0"/>
              <a:t>0: </a:t>
            </a:r>
            <a:r>
              <a:rPr lang="en-IN" dirty="0" smtClean="0"/>
              <a:t> </a:t>
            </a:r>
            <a:r>
              <a:rPr lang="en-IN" dirty="0"/>
              <a:t>is usually scheduler process </a:t>
            </a:r>
            <a:endParaRPr lang="en-IN" dirty="0" smtClean="0"/>
          </a:p>
          <a:p>
            <a:pPr algn="just"/>
            <a:r>
              <a:rPr lang="en-IN" dirty="0" smtClean="0"/>
              <a:t>it </a:t>
            </a:r>
            <a:r>
              <a:rPr lang="en-IN" dirty="0"/>
              <a:t>is also known as swapper </a:t>
            </a:r>
            <a:endParaRPr lang="en-IN" dirty="0" smtClean="0"/>
          </a:p>
          <a:p>
            <a:pPr algn="just"/>
            <a:r>
              <a:rPr lang="en-IN" dirty="0" smtClean="0"/>
              <a:t> </a:t>
            </a:r>
            <a:r>
              <a:rPr lang="en-IN" dirty="0"/>
              <a:t>it is the scheduler of the system. </a:t>
            </a:r>
            <a:endParaRPr lang="en-IN" dirty="0" smtClean="0"/>
          </a:p>
          <a:p>
            <a:pPr algn="just"/>
            <a:r>
              <a:rPr lang="en-IN" dirty="0" smtClean="0"/>
              <a:t>It </a:t>
            </a:r>
            <a:r>
              <a:rPr lang="en-IN" dirty="0"/>
              <a:t>is a kernel level process responsible for all the process scheduling that takes place inside the system.</a:t>
            </a:r>
            <a:endParaRPr lang="en-US" dirty="0"/>
          </a:p>
          <a:p>
            <a:pPr>
              <a:buNone/>
            </a:pPr>
            <a:endParaRPr lang="en-IN" dirty="0" smtClean="0"/>
          </a:p>
          <a:p>
            <a:pPr>
              <a:buNone/>
            </a:pPr>
            <a:r>
              <a:rPr lang="en-IN" dirty="0" smtClean="0"/>
              <a:t>In </a:t>
            </a:r>
            <a:r>
              <a:rPr lang="en-IN" dirty="0"/>
              <a:t>addition to the process ID, there are other identifiers for every process. </a:t>
            </a:r>
            <a:endParaRPr lang="en-US" dirty="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55000" lnSpcReduction="20000"/>
          </a:bodyPr>
          <a:lstStyle/>
          <a:p>
            <a:pPr algn="ctr">
              <a:buNone/>
            </a:pPr>
            <a:r>
              <a:rPr lang="en-US" b="1" dirty="0" smtClean="0"/>
              <a:t>/* system() example */ </a:t>
            </a:r>
          </a:p>
          <a:p>
            <a:pPr>
              <a:buNone/>
            </a:pPr>
            <a:r>
              <a:rPr lang="en-US" sz="4900" dirty="0" smtClean="0">
                <a:latin typeface="Times New Roman" pitchFamily="18" charset="0"/>
                <a:cs typeface="Times New Roman" pitchFamily="18" charset="0"/>
              </a:rPr>
              <a:t>#include &lt;</a:t>
            </a:r>
            <a:r>
              <a:rPr lang="en-US" sz="4900" dirty="0" err="1" smtClean="0">
                <a:latin typeface="Times New Roman" pitchFamily="18" charset="0"/>
                <a:cs typeface="Times New Roman" pitchFamily="18" charset="0"/>
              </a:rPr>
              <a:t>stdio.h</a:t>
            </a:r>
            <a:r>
              <a:rPr lang="en-US" sz="4900" dirty="0" smtClean="0">
                <a:latin typeface="Times New Roman" pitchFamily="18" charset="0"/>
                <a:cs typeface="Times New Roman" pitchFamily="18" charset="0"/>
              </a:rPr>
              <a:t>&gt; </a:t>
            </a:r>
          </a:p>
          <a:p>
            <a:pPr>
              <a:buNone/>
            </a:pPr>
            <a:r>
              <a:rPr lang="en-US" sz="4900" dirty="0" smtClean="0">
                <a:latin typeface="Times New Roman" pitchFamily="18" charset="0"/>
                <a:cs typeface="Times New Roman" pitchFamily="18" charset="0"/>
              </a:rPr>
              <a:t> #include &lt;</a:t>
            </a:r>
            <a:r>
              <a:rPr lang="en-US" sz="4900" dirty="0" err="1" smtClean="0">
                <a:latin typeface="Times New Roman" pitchFamily="18" charset="0"/>
                <a:cs typeface="Times New Roman" pitchFamily="18" charset="0"/>
              </a:rPr>
              <a:t>stdlib.h</a:t>
            </a:r>
            <a:r>
              <a:rPr lang="en-US" sz="4900" dirty="0" smtClean="0">
                <a:latin typeface="Times New Roman" pitchFamily="18" charset="0"/>
                <a:cs typeface="Times New Roman" pitchFamily="18" charset="0"/>
              </a:rPr>
              <a:t>&gt;</a:t>
            </a:r>
          </a:p>
          <a:p>
            <a:pPr>
              <a:buNone/>
            </a:pPr>
            <a:r>
              <a:rPr lang="en-US" sz="4900" dirty="0" err="1" smtClean="0">
                <a:latin typeface="Times New Roman" pitchFamily="18" charset="0"/>
                <a:cs typeface="Times New Roman" pitchFamily="18" charset="0"/>
              </a:rPr>
              <a:t>int</a:t>
            </a:r>
            <a:r>
              <a:rPr lang="en-US" sz="4900" dirty="0" smtClean="0">
                <a:latin typeface="Times New Roman" pitchFamily="18" charset="0"/>
                <a:cs typeface="Times New Roman" pitchFamily="18" charset="0"/>
              </a:rPr>
              <a:t> main ()</a:t>
            </a:r>
          </a:p>
          <a:p>
            <a:pPr>
              <a:buNone/>
            </a:pPr>
            <a:r>
              <a:rPr lang="en-US" sz="4900" dirty="0" smtClean="0">
                <a:latin typeface="Times New Roman" pitchFamily="18" charset="0"/>
                <a:cs typeface="Times New Roman" pitchFamily="18" charset="0"/>
              </a:rPr>
              <a:t> { </a:t>
            </a:r>
          </a:p>
          <a:p>
            <a:pPr>
              <a:buNone/>
            </a:pPr>
            <a:r>
              <a:rPr lang="en-US" sz="4900" dirty="0" err="1" smtClean="0">
                <a:latin typeface="Times New Roman" pitchFamily="18" charset="0"/>
                <a:cs typeface="Times New Roman" pitchFamily="18" charset="0"/>
              </a:rPr>
              <a:t>int</a:t>
            </a:r>
            <a:r>
              <a:rPr lang="en-US" sz="4900" dirty="0" smtClean="0">
                <a:latin typeface="Times New Roman" pitchFamily="18" charset="0"/>
                <a:cs typeface="Times New Roman" pitchFamily="18" charset="0"/>
              </a:rPr>
              <a:t> </a:t>
            </a:r>
            <a:r>
              <a:rPr lang="en-US" sz="4900" dirty="0" err="1" smtClean="0">
                <a:latin typeface="Times New Roman" pitchFamily="18" charset="0"/>
                <a:cs typeface="Times New Roman" pitchFamily="18" charset="0"/>
              </a:rPr>
              <a:t>i</a:t>
            </a:r>
            <a:r>
              <a:rPr lang="en-US" sz="4900" dirty="0" smtClean="0">
                <a:latin typeface="Times New Roman" pitchFamily="18" charset="0"/>
                <a:cs typeface="Times New Roman" pitchFamily="18" charset="0"/>
              </a:rPr>
              <a:t>; </a:t>
            </a:r>
          </a:p>
          <a:p>
            <a:pPr>
              <a:buNone/>
            </a:pPr>
            <a:r>
              <a:rPr lang="en-US" sz="4900" dirty="0" err="1" smtClean="0">
                <a:latin typeface="Times New Roman" pitchFamily="18" charset="0"/>
                <a:cs typeface="Times New Roman" pitchFamily="18" charset="0"/>
              </a:rPr>
              <a:t>printf</a:t>
            </a:r>
            <a:r>
              <a:rPr lang="en-US" sz="4900" dirty="0" smtClean="0">
                <a:latin typeface="Times New Roman" pitchFamily="18" charset="0"/>
                <a:cs typeface="Times New Roman" pitchFamily="18" charset="0"/>
              </a:rPr>
              <a:t> ("Checking if processor is available..."); </a:t>
            </a:r>
          </a:p>
          <a:p>
            <a:pPr>
              <a:buNone/>
            </a:pPr>
            <a:r>
              <a:rPr lang="en-US" sz="4900" dirty="0" smtClean="0">
                <a:latin typeface="Times New Roman" pitchFamily="18" charset="0"/>
                <a:cs typeface="Times New Roman" pitchFamily="18" charset="0"/>
              </a:rPr>
              <a:t>if (system(NULL)) puts ("Ok"); </a:t>
            </a:r>
          </a:p>
          <a:p>
            <a:pPr>
              <a:buNone/>
            </a:pPr>
            <a:r>
              <a:rPr lang="en-US" sz="4900" dirty="0" smtClean="0">
                <a:latin typeface="Times New Roman" pitchFamily="18" charset="0"/>
                <a:cs typeface="Times New Roman" pitchFamily="18" charset="0"/>
              </a:rPr>
              <a:t>Else</a:t>
            </a:r>
          </a:p>
          <a:p>
            <a:pPr>
              <a:buNone/>
            </a:pPr>
            <a:r>
              <a:rPr lang="en-US" sz="4900" dirty="0" smtClean="0">
                <a:latin typeface="Times New Roman" pitchFamily="18" charset="0"/>
                <a:cs typeface="Times New Roman" pitchFamily="18" charset="0"/>
              </a:rPr>
              <a:t> exit (EXIT_FAILURE); </a:t>
            </a:r>
          </a:p>
          <a:p>
            <a:pPr>
              <a:buNone/>
            </a:pPr>
            <a:r>
              <a:rPr lang="en-US" sz="4900" dirty="0" err="1" smtClean="0">
                <a:latin typeface="Times New Roman" pitchFamily="18" charset="0"/>
                <a:cs typeface="Times New Roman" pitchFamily="18" charset="0"/>
              </a:rPr>
              <a:t>printf</a:t>
            </a:r>
            <a:r>
              <a:rPr lang="en-US" sz="4900" dirty="0" smtClean="0">
                <a:latin typeface="Times New Roman" pitchFamily="18" charset="0"/>
                <a:cs typeface="Times New Roman" pitchFamily="18" charset="0"/>
              </a:rPr>
              <a:t> ("Executing command DIR...\n"); </a:t>
            </a:r>
          </a:p>
          <a:p>
            <a:pPr>
              <a:buNone/>
            </a:pPr>
            <a:r>
              <a:rPr lang="en-US" sz="4900" dirty="0" err="1" smtClean="0">
                <a:latin typeface="Times New Roman" pitchFamily="18" charset="0"/>
                <a:cs typeface="Times New Roman" pitchFamily="18" charset="0"/>
              </a:rPr>
              <a:t>i</a:t>
            </a:r>
            <a:r>
              <a:rPr lang="en-US" sz="4900" dirty="0" smtClean="0">
                <a:latin typeface="Times New Roman" pitchFamily="18" charset="0"/>
                <a:cs typeface="Times New Roman" pitchFamily="18" charset="0"/>
              </a:rPr>
              <a:t>=system ("dir"); </a:t>
            </a:r>
          </a:p>
          <a:p>
            <a:pPr>
              <a:buNone/>
            </a:pPr>
            <a:r>
              <a:rPr lang="en-US" sz="4900" dirty="0" err="1" smtClean="0">
                <a:latin typeface="Times New Roman" pitchFamily="18" charset="0"/>
                <a:cs typeface="Times New Roman" pitchFamily="18" charset="0"/>
              </a:rPr>
              <a:t>printf</a:t>
            </a:r>
            <a:r>
              <a:rPr lang="en-US" sz="4900" dirty="0" smtClean="0">
                <a:latin typeface="Times New Roman" pitchFamily="18" charset="0"/>
                <a:cs typeface="Times New Roman" pitchFamily="18" charset="0"/>
              </a:rPr>
              <a:t> ("The value returned was: %d.\</a:t>
            </a:r>
            <a:r>
              <a:rPr lang="en-US" sz="4900" dirty="0" err="1" smtClean="0">
                <a:latin typeface="Times New Roman" pitchFamily="18" charset="0"/>
                <a:cs typeface="Times New Roman" pitchFamily="18" charset="0"/>
              </a:rPr>
              <a:t>n",i</a:t>
            </a:r>
            <a:r>
              <a:rPr lang="en-US" sz="4900" dirty="0" smtClean="0">
                <a:latin typeface="Times New Roman" pitchFamily="18" charset="0"/>
                <a:cs typeface="Times New Roman" pitchFamily="18" charset="0"/>
              </a:rPr>
              <a:t>); </a:t>
            </a:r>
          </a:p>
          <a:p>
            <a:pPr>
              <a:buNone/>
            </a:pPr>
            <a:r>
              <a:rPr lang="en-US" sz="4900" dirty="0" smtClean="0">
                <a:latin typeface="Times New Roman" pitchFamily="18" charset="0"/>
                <a:cs typeface="Times New Roman" pitchFamily="18" charset="0"/>
              </a:rPr>
              <a:t>return 0; </a:t>
            </a:r>
          </a:p>
          <a:p>
            <a:pPr>
              <a:buNone/>
            </a:pPr>
            <a:r>
              <a:rPr lang="en-US" sz="4900" dirty="0" smtClean="0">
                <a:latin typeface="Times New Roman" pitchFamily="18" charset="0"/>
                <a:cs typeface="Times New Roman" pitchFamily="18" charset="0"/>
              </a:rPr>
              <a:t>}</a:t>
            </a:r>
            <a:endParaRPr lang="en-US" sz="4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Effective user ID:- </a:t>
            </a:r>
            <a:r>
              <a:rPr lang="en-US" dirty="0" smtClean="0"/>
              <a:t>The effective UID (</a:t>
            </a:r>
            <a:r>
              <a:rPr lang="en-US" dirty="0" err="1" smtClean="0"/>
              <a:t>euid</a:t>
            </a:r>
            <a:r>
              <a:rPr lang="en-US" dirty="0" smtClean="0"/>
              <a:t>) of a process is used for most access checks.</a:t>
            </a:r>
          </a:p>
          <a:p>
            <a:pPr algn="just"/>
            <a:r>
              <a:rPr lang="en-US" b="1" dirty="0" smtClean="0"/>
              <a:t>Saved user ID:-</a:t>
            </a:r>
            <a:r>
              <a:rPr lang="en-US" dirty="0" smtClean="0"/>
              <a:t>The saved user ID (</a:t>
            </a:r>
            <a:r>
              <a:rPr lang="en-US" dirty="0" err="1" smtClean="0"/>
              <a:t>suid</a:t>
            </a:r>
            <a:r>
              <a:rPr lang="en-US" dirty="0" smtClean="0"/>
              <a:t>) is used when a program running with important rights needs to temporarily do some unprivileged work: it changes its effective user ID from a privileged value (typically root) to some unprivileged one, and this triggers a copy of the privileged user ID to the saved user ID slot.</a:t>
            </a:r>
          </a:p>
          <a:p>
            <a:endParaRPr lang="en-US"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Real user ID:-</a:t>
            </a:r>
            <a:r>
              <a:rPr lang="en-US" dirty="0" smtClean="0"/>
              <a:t>The real UID (</a:t>
            </a:r>
            <a:r>
              <a:rPr lang="en-US" dirty="0" err="1" smtClean="0"/>
              <a:t>ruid</a:t>
            </a:r>
            <a:r>
              <a:rPr lang="en-US" dirty="0" smtClean="0"/>
              <a:t>) and real GID (</a:t>
            </a:r>
            <a:r>
              <a:rPr lang="en-US" dirty="0" err="1" smtClean="0"/>
              <a:t>rgid</a:t>
            </a:r>
            <a:r>
              <a:rPr lang="en-US" dirty="0" smtClean="0"/>
              <a:t>) identify the real owner of the process and affect the permissions for sending signals.</a:t>
            </a:r>
          </a:p>
          <a:p>
            <a:pPr algn="just"/>
            <a:r>
              <a:rPr lang="en-US" dirty="0" smtClean="0"/>
              <a:t> A process without </a:t>
            </a:r>
            <a:r>
              <a:rPr lang="en-US" dirty="0" err="1" smtClean="0"/>
              <a:t>superuser</a:t>
            </a:r>
            <a:r>
              <a:rPr lang="en-US" dirty="0" smtClean="0"/>
              <a:t> privilege can signal another process only if the sender's real or effective UID matches the real or saved UID of the receiver.</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User identification</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pPr algn="just"/>
            <a:r>
              <a:rPr lang="en-US" dirty="0" smtClean="0">
                <a:latin typeface="Times New Roman" pitchFamily="18" charset="0"/>
                <a:cs typeface="Times New Roman" pitchFamily="18" charset="0"/>
              </a:rPr>
              <a:t>Any process can find out its real and effective user ID and group ID. </a:t>
            </a:r>
          </a:p>
          <a:p>
            <a:pPr algn="just"/>
            <a:r>
              <a:rPr lang="en-US" dirty="0" smtClean="0">
                <a:latin typeface="Times New Roman" pitchFamily="18" charset="0"/>
                <a:cs typeface="Times New Roman" pitchFamily="18" charset="0"/>
              </a:rPr>
              <a:t>Sometimes, we want to find out the login name of the user who's running the program. </a:t>
            </a:r>
          </a:p>
          <a:p>
            <a:pPr algn="just"/>
            <a:r>
              <a:rPr lang="en-US" dirty="0" smtClean="0">
                <a:latin typeface="Times New Roman" pitchFamily="18" charset="0"/>
                <a:cs typeface="Times New Roman" pitchFamily="18" charset="0"/>
              </a:rPr>
              <a:t>call </a:t>
            </a:r>
            <a:r>
              <a:rPr lang="en-US" dirty="0" err="1" smtClean="0">
                <a:latin typeface="Times New Roman" pitchFamily="18" charset="0"/>
                <a:cs typeface="Times New Roman" pitchFamily="18" charset="0"/>
              </a:rPr>
              <a:t>getpwuid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getuid</a:t>
            </a:r>
            <a:r>
              <a:rPr lang="en-US" dirty="0" smtClean="0">
                <a:latin typeface="Times New Roman" pitchFamily="18" charset="0"/>
                <a:cs typeface="Times New Roman" pitchFamily="18" charset="0"/>
              </a:rPr>
              <a:t>()), but what if a single user has multiple login names, each with the same user ID. ( person might have multiple entries in the password file with the same user ID to have a different login shell for each entry.) </a:t>
            </a:r>
          </a:p>
          <a:p>
            <a:pPr algn="just"/>
            <a:r>
              <a:rPr lang="en-US" dirty="0" smtClean="0">
                <a:latin typeface="Times New Roman" pitchFamily="18" charset="0"/>
                <a:cs typeface="Times New Roman" pitchFamily="18" charset="0"/>
              </a:rPr>
              <a:t>The system normally keeps track of the name we log in and the </a:t>
            </a:r>
            <a:r>
              <a:rPr lang="en-US" b="1" i="1" dirty="0" err="1" smtClean="0">
                <a:latin typeface="Times New Roman" pitchFamily="18" charset="0"/>
                <a:cs typeface="Times New Roman" pitchFamily="18" charset="0"/>
              </a:rPr>
              <a:t>getlogin</a:t>
            </a:r>
            <a:r>
              <a:rPr lang="en-US" dirty="0" smtClean="0">
                <a:latin typeface="Times New Roman" pitchFamily="18" charset="0"/>
                <a:cs typeface="Times New Roman" pitchFamily="18" charset="0"/>
              </a:rPr>
              <a:t> function provides a way to fetch that login name.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8382000" cy="4648200"/>
          </a:xfrm>
        </p:spPr>
        <p:txBody>
          <a:bodyPr>
            <a:normAutofit fontScale="77500" lnSpcReduction="20000"/>
          </a:bodyPr>
          <a:lstStyle/>
          <a:p>
            <a:pPr algn="just">
              <a:lnSpc>
                <a:spcPct val="170000"/>
              </a:lnSpc>
            </a:pPr>
            <a:r>
              <a:rPr lang="en-US" dirty="0" smtClean="0"/>
              <a:t>This function can fail if the process is not attached to a terminal that a user logged in to.</a:t>
            </a:r>
          </a:p>
          <a:p>
            <a:pPr algn="just">
              <a:lnSpc>
                <a:spcPct val="160000"/>
              </a:lnSpc>
            </a:pPr>
            <a:r>
              <a:rPr lang="en-US" dirty="0" smtClean="0"/>
              <a:t>To find the login name, UNIX systems have historically called the </a:t>
            </a:r>
            <a:r>
              <a:rPr lang="en-US" b="1" i="1" dirty="0" err="1" smtClean="0"/>
              <a:t>ttyname</a:t>
            </a:r>
            <a:r>
              <a:rPr lang="en-US" dirty="0" smtClean="0"/>
              <a:t> function  and then tried to find a matching entry in the </a:t>
            </a:r>
            <a:r>
              <a:rPr lang="en-US" dirty="0" err="1" smtClean="0"/>
              <a:t>utmp</a:t>
            </a:r>
            <a:r>
              <a:rPr lang="en-US" dirty="0" smtClean="0"/>
              <a:t> file.</a:t>
            </a:r>
          </a:p>
          <a:p>
            <a:pPr algn="just">
              <a:lnSpc>
                <a:spcPct val="160000"/>
              </a:lnSpc>
            </a:pPr>
            <a:r>
              <a:rPr lang="en-US" dirty="0" smtClean="0"/>
              <a:t> FreeBSD and Mac OS X store the login name in the session structure associated with the process table entry and provide system calls to fetch and store this name.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81000" y="152400"/>
            <a:ext cx="8382000"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dirty="0" smtClean="0"/>
              <a:t>System V provided the </a:t>
            </a:r>
            <a:r>
              <a:rPr lang="en-US" b="1" i="1" dirty="0" err="1" smtClean="0"/>
              <a:t>cuserid</a:t>
            </a:r>
            <a:r>
              <a:rPr lang="en-US" dirty="0" smtClean="0"/>
              <a:t> function to return the login name. </a:t>
            </a:r>
          </a:p>
          <a:p>
            <a:pPr algn="just">
              <a:lnSpc>
                <a:spcPct val="150000"/>
              </a:lnSpc>
              <a:buNone/>
            </a:pPr>
            <a:endParaRPr lang="en-US" dirty="0" smtClean="0"/>
          </a:p>
          <a:p>
            <a:pPr algn="just">
              <a:lnSpc>
                <a:spcPct val="150000"/>
              </a:lnSpc>
            </a:pPr>
            <a:r>
              <a:rPr lang="en-US" dirty="0" smtClean="0"/>
              <a:t>This function called </a:t>
            </a:r>
            <a:r>
              <a:rPr lang="en-US" dirty="0" err="1" smtClean="0"/>
              <a:t>getlogin</a:t>
            </a:r>
            <a:r>
              <a:rPr lang="en-US" dirty="0" smtClean="0"/>
              <a:t> and, if that failed, did a </a:t>
            </a:r>
            <a:r>
              <a:rPr lang="en-US" dirty="0" err="1" smtClean="0"/>
              <a:t>getpwuid</a:t>
            </a:r>
            <a:r>
              <a:rPr lang="en-US" dirty="0" smtClean="0"/>
              <a:t>(</a:t>
            </a:r>
            <a:r>
              <a:rPr lang="en-US" dirty="0" err="1" smtClean="0"/>
              <a:t>getuid</a:t>
            </a:r>
            <a:r>
              <a:rPr lang="en-US" dirty="0" smtClean="0"/>
              <a: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Times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smtClean="0">
                <a:latin typeface="Times New Roman" pitchFamily="18" charset="0"/>
                <a:cs typeface="Times New Roman" pitchFamily="18" charset="0"/>
              </a:rPr>
              <a:t>UNIX systems have maintained </a:t>
            </a:r>
            <a:r>
              <a:rPr lang="en-US" b="1" i="1" dirty="0" smtClean="0">
                <a:latin typeface="Times New Roman" pitchFamily="18" charset="0"/>
                <a:cs typeface="Times New Roman" pitchFamily="18" charset="0"/>
              </a:rPr>
              <a:t>two</a:t>
            </a:r>
            <a:r>
              <a:rPr lang="en-US" dirty="0" smtClean="0">
                <a:latin typeface="Times New Roman" pitchFamily="18" charset="0"/>
                <a:cs typeface="Times New Roman" pitchFamily="18" charset="0"/>
              </a:rPr>
              <a:t> different time values:</a:t>
            </a:r>
          </a:p>
          <a:p>
            <a:pPr marL="514350" indent="-514350" algn="just">
              <a:buFont typeface="+mj-lt"/>
              <a:buAutoNum type="arabicPeriod"/>
            </a:pPr>
            <a:r>
              <a:rPr lang="en-US" dirty="0" smtClean="0">
                <a:latin typeface="Times New Roman" pitchFamily="18" charset="0"/>
                <a:cs typeface="Times New Roman" pitchFamily="18" charset="0"/>
              </a:rPr>
              <a:t>Calendar time</a:t>
            </a:r>
          </a:p>
          <a:p>
            <a:pPr marL="514350" indent="-514350" algn="just">
              <a:buFont typeface="+mj-lt"/>
              <a:buAutoNum type="arabicPeriod"/>
            </a:pPr>
            <a:r>
              <a:rPr lang="en-US" dirty="0" smtClean="0">
                <a:latin typeface="Times New Roman" pitchFamily="18" charset="0"/>
                <a:cs typeface="Times New Roman" pitchFamily="18" charset="0"/>
              </a:rPr>
              <a:t>Process time</a:t>
            </a:r>
          </a:p>
          <a:p>
            <a:pPr algn="just"/>
            <a:r>
              <a:rPr lang="en-US" b="1" dirty="0" smtClean="0">
                <a:latin typeface="Times New Roman" pitchFamily="18" charset="0"/>
                <a:cs typeface="Times New Roman" pitchFamily="18" charset="0"/>
              </a:rPr>
              <a:t>Calendar time: </a:t>
            </a:r>
            <a:r>
              <a:rPr lang="en-US" dirty="0" smtClean="0">
                <a:latin typeface="Times New Roman" pitchFamily="18" charset="0"/>
                <a:cs typeface="Times New Roman" pitchFamily="18" charset="0"/>
              </a:rPr>
              <a:t>This value counts the number of seconds since the Epoch: 00:00:00 January 1, 1970, Coordinated Universal Time (UTC). </a:t>
            </a:r>
          </a:p>
          <a:p>
            <a:pPr algn="just"/>
            <a:r>
              <a:rPr lang="en-US" dirty="0" smtClean="0">
                <a:latin typeface="Times New Roman" pitchFamily="18" charset="0"/>
                <a:cs typeface="Times New Roman" pitchFamily="18" charset="0"/>
              </a:rPr>
              <a:t>These time values are used to record the time when a file was last modified.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b="1" dirty="0" smtClean="0"/>
              <a:t>Process time:</a:t>
            </a:r>
            <a:r>
              <a:rPr lang="en-US" dirty="0" smtClean="0"/>
              <a:t> This is also called CPU time and measures the central processor resources used by a process.</a:t>
            </a:r>
          </a:p>
          <a:p>
            <a:pPr algn="just"/>
            <a:r>
              <a:rPr lang="en-US" dirty="0" smtClean="0"/>
              <a:t> Process time is measured in clock ticks, which have historically been 50, 60, or 100 ticks per second.</a:t>
            </a:r>
          </a:p>
          <a:p>
            <a:pPr algn="just">
              <a:buNone/>
            </a:pPr>
            <a:endParaRPr lang="en-US" sz="1000" dirty="0" smtClean="0"/>
          </a:p>
          <a:p>
            <a:pPr algn="just"/>
            <a:r>
              <a:rPr lang="en-US" dirty="0" smtClean="0"/>
              <a:t>When we measure the execution time of a process, the UNIX System maintains three values for a process:</a:t>
            </a:r>
          </a:p>
          <a:p>
            <a:pPr marL="514350" indent="-514350" algn="just">
              <a:buFont typeface="+mj-lt"/>
              <a:buAutoNum type="arabicPeriod"/>
            </a:pPr>
            <a:r>
              <a:rPr lang="en-US" dirty="0" smtClean="0"/>
              <a:t>Clock time</a:t>
            </a:r>
          </a:p>
          <a:p>
            <a:pPr marL="514350" indent="-514350" algn="just">
              <a:buFont typeface="+mj-lt"/>
              <a:buAutoNum type="arabicPeriod"/>
            </a:pPr>
            <a:r>
              <a:rPr lang="en-US" dirty="0" smtClean="0"/>
              <a:t>User CPU time</a:t>
            </a:r>
          </a:p>
          <a:p>
            <a:pPr marL="514350" indent="-514350" algn="just">
              <a:buFont typeface="+mj-lt"/>
              <a:buAutoNum type="arabicPeriod"/>
            </a:pPr>
            <a:r>
              <a:rPr lang="en-US" dirty="0" smtClean="0"/>
              <a:t>System CPU time</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buNone/>
            </a:pPr>
            <a:r>
              <a:rPr lang="en-US" b="1" i="1" dirty="0" smtClean="0"/>
              <a:t>clock time:- </a:t>
            </a:r>
          </a:p>
          <a:p>
            <a:pPr algn="just">
              <a:lnSpc>
                <a:spcPct val="150000"/>
              </a:lnSpc>
            </a:pPr>
            <a:r>
              <a:rPr lang="en-US" dirty="0" smtClean="0"/>
              <a:t>sometimes called wall clock time.</a:t>
            </a:r>
          </a:p>
          <a:p>
            <a:pPr algn="just">
              <a:lnSpc>
                <a:spcPct val="150000"/>
              </a:lnSpc>
            </a:pPr>
            <a:r>
              <a:rPr lang="en-US" dirty="0" smtClean="0"/>
              <a:t>Clock time is the </a:t>
            </a:r>
            <a:r>
              <a:rPr lang="en-US" b="1" i="1" dirty="0" smtClean="0"/>
              <a:t>amount of time the process takes to run</a:t>
            </a:r>
            <a:r>
              <a:rPr lang="en-US" dirty="0" smtClean="0"/>
              <a:t>, and its value depends on the number of other processes being run on the system. </a:t>
            </a:r>
          </a:p>
          <a:p>
            <a:pPr algn="just">
              <a:lnSpc>
                <a:spcPct val="150000"/>
              </a:lnSpc>
            </a:pPr>
            <a:r>
              <a:rPr lang="en-US" dirty="0" smtClean="0"/>
              <a:t>Whenever we report the clock time, the measurements are made with no other activities on the system.</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buNone/>
            </a:pPr>
            <a:r>
              <a:rPr lang="en-US" b="1" dirty="0" smtClean="0"/>
              <a:t>user CPU time and system CPU time:-</a:t>
            </a:r>
          </a:p>
          <a:p>
            <a:pPr algn="just"/>
            <a:r>
              <a:rPr lang="en-US" dirty="0" smtClean="0"/>
              <a:t>User CPU time is the CPU time attributed (qualified) to user instructions. </a:t>
            </a:r>
          </a:p>
          <a:p>
            <a:pPr algn="just"/>
            <a:r>
              <a:rPr lang="en-US" dirty="0" smtClean="0"/>
              <a:t>The system CPU time is the CPU time attributed to the kernel when it executes on behalf of the process. </a:t>
            </a:r>
          </a:p>
          <a:p>
            <a:pPr algn="just">
              <a:buNone/>
            </a:pPr>
            <a:r>
              <a:rPr lang="en-US" b="1" dirty="0" smtClean="0"/>
              <a:t>Example:- </a:t>
            </a:r>
          </a:p>
          <a:p>
            <a:pPr algn="just"/>
            <a:r>
              <a:rPr lang="en-US" dirty="0" smtClean="0"/>
              <a:t>whenever a process executes a system service, such as read or write, the time spent within the kernel performing that system service is charged to the process. </a:t>
            </a:r>
          </a:p>
          <a:p>
            <a:pPr algn="just"/>
            <a:r>
              <a:rPr lang="en-US" dirty="0" smtClean="0"/>
              <a:t>The sum of user CPU time and system CPU time is often called the CPU time.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User identifier:</a:t>
            </a:r>
          </a:p>
          <a:p>
            <a:pPr algn="just">
              <a:buNone/>
            </a:pPr>
            <a:r>
              <a:rPr lang="en-US" dirty="0" smtClean="0"/>
              <a:t>Unix-like operating systems identify a user within the kernel by a value called a </a:t>
            </a:r>
            <a:r>
              <a:rPr lang="en-US" b="1" dirty="0" smtClean="0"/>
              <a:t>user identifier</a:t>
            </a:r>
            <a:r>
              <a:rPr lang="en-US" dirty="0" smtClean="0"/>
              <a:t>, often abbreviated to </a:t>
            </a:r>
            <a:r>
              <a:rPr lang="en-US" b="1" dirty="0" smtClean="0"/>
              <a:t>user ID</a:t>
            </a:r>
            <a:r>
              <a:rPr lang="en-US" dirty="0" smtClean="0"/>
              <a:t> or </a:t>
            </a:r>
            <a:r>
              <a:rPr lang="en-US" b="1" dirty="0" smtClean="0"/>
              <a:t>UID</a:t>
            </a:r>
            <a:r>
              <a:rPr lang="en-US" dirty="0" smtClean="0"/>
              <a:t>.</a:t>
            </a:r>
            <a:endParaRPr lang="en-US" b="1" dirty="0" smtClean="0"/>
          </a:p>
          <a:p>
            <a:r>
              <a:rPr lang="en-US" b="1" dirty="0" smtClean="0"/>
              <a:t>The UID</a:t>
            </a:r>
            <a:r>
              <a:rPr lang="en-US" dirty="0" smtClean="0"/>
              <a:t>, along with the group identifier (GID) and other access control criteria, </a:t>
            </a:r>
            <a:r>
              <a:rPr lang="en-US" b="1" dirty="0" smtClean="0"/>
              <a:t>is used to determine which system resources a user can access.</a:t>
            </a:r>
            <a:endParaRPr lang="en-US"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821363"/>
          </a:xfrm>
        </p:spPr>
        <p:txBody>
          <a:bodyPr/>
          <a:lstStyle/>
          <a:p>
            <a:pPr algn="just">
              <a:lnSpc>
                <a:spcPct val="150000"/>
              </a:lnSpc>
            </a:pPr>
            <a:r>
              <a:rPr lang="en-US" dirty="0" smtClean="0"/>
              <a:t>Any process can </a:t>
            </a:r>
            <a:r>
              <a:rPr lang="en-US" b="1" i="1" dirty="0" smtClean="0"/>
              <a:t>call the times function </a:t>
            </a:r>
            <a:r>
              <a:rPr lang="en-US" dirty="0" smtClean="0"/>
              <a:t>to obtain </a:t>
            </a:r>
            <a:r>
              <a:rPr lang="en-US" b="1" i="1" dirty="0" smtClean="0"/>
              <a:t>wall clock time</a:t>
            </a:r>
            <a:r>
              <a:rPr lang="en-US" dirty="0" smtClean="0"/>
              <a:t>, </a:t>
            </a:r>
            <a:r>
              <a:rPr lang="en-US" b="1" i="1" dirty="0" smtClean="0"/>
              <a:t>user CPU time</a:t>
            </a:r>
            <a:r>
              <a:rPr lang="en-US" dirty="0" smtClean="0"/>
              <a:t>, and </a:t>
            </a:r>
            <a:r>
              <a:rPr lang="en-US" b="1" i="1" dirty="0" smtClean="0"/>
              <a:t>system CPU time</a:t>
            </a:r>
            <a:r>
              <a:rPr lang="en-US" dirty="0" smtClean="0"/>
              <a:t> values </a:t>
            </a:r>
            <a:r>
              <a:rPr lang="en-US" b="1" i="1" dirty="0" smtClean="0"/>
              <a:t>for itself </a:t>
            </a:r>
            <a:r>
              <a:rPr lang="en-US" dirty="0" smtClean="0"/>
              <a:t>and </a:t>
            </a:r>
            <a:r>
              <a:rPr lang="en-US" b="1" i="1" dirty="0" smtClean="0"/>
              <a:t>any terminated children.</a:t>
            </a:r>
          </a:p>
          <a:p>
            <a:pPr algn="just">
              <a:lnSpc>
                <a:spcPct val="150000"/>
              </a:lnSpc>
            </a:pPr>
            <a:endParaRPr lang="en-US" b="1" i="1" dirty="0"/>
          </a:p>
        </p:txBody>
      </p:sp>
      <p:pic>
        <p:nvPicPr>
          <p:cNvPr id="6146" name="Picture 2"/>
          <p:cNvPicPr>
            <a:picLocks noChangeAspect="1" noChangeArrowheads="1"/>
          </p:cNvPicPr>
          <p:nvPr/>
        </p:nvPicPr>
        <p:blipFill>
          <a:blip r:embed="rId2" cstate="print"/>
          <a:srcRect/>
          <a:stretch>
            <a:fillRect/>
          </a:stretch>
        </p:blipFill>
        <p:spPr bwMode="auto">
          <a:xfrm>
            <a:off x="304800" y="3429000"/>
            <a:ext cx="8610600"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times function fill in the </a:t>
            </a:r>
            <a:r>
              <a:rPr lang="en-US" dirty="0" err="1" smtClean="0"/>
              <a:t>tms</a:t>
            </a:r>
            <a:r>
              <a:rPr lang="en-US" dirty="0" smtClean="0"/>
              <a:t> structure pointed to by </a:t>
            </a:r>
            <a:r>
              <a:rPr lang="en-US" dirty="0" err="1" smtClean="0"/>
              <a:t>buf</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1600200"/>
            <a:ext cx="8229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structure does not contain any measurement for the wall clock time. </a:t>
            </a:r>
          </a:p>
          <a:p>
            <a:pPr algn="just"/>
            <a:r>
              <a:rPr lang="en-US" dirty="0" smtClean="0"/>
              <a:t>as an alternative, the function returns the wall clock time as the value of the function, each time it's called. </a:t>
            </a:r>
          </a:p>
          <a:p>
            <a:pPr algn="just"/>
            <a:r>
              <a:rPr lang="en-US" dirty="0" smtClean="0"/>
              <a:t>This value is measured from some arbitrary point in the past, so we can't use its absolute value; instead, we use its relative value.</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Changing User IDs and group IDs</a:t>
            </a: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lgn="just">
              <a:lnSpc>
                <a:spcPct val="160000"/>
              </a:lnSpc>
            </a:pPr>
            <a:r>
              <a:rPr lang="en-US" dirty="0" smtClean="0"/>
              <a:t>When our programs </a:t>
            </a:r>
            <a:r>
              <a:rPr lang="en-US" b="1" i="1" dirty="0" smtClean="0"/>
              <a:t>need</a:t>
            </a:r>
            <a:r>
              <a:rPr lang="en-US" b="1" dirty="0" smtClean="0"/>
              <a:t> </a:t>
            </a:r>
            <a:r>
              <a:rPr lang="en-US" b="1" i="1" dirty="0" smtClean="0"/>
              <a:t>additional</a:t>
            </a:r>
            <a:r>
              <a:rPr lang="en-US" b="1" dirty="0" smtClean="0"/>
              <a:t> </a:t>
            </a:r>
            <a:r>
              <a:rPr lang="en-US" b="1" i="1" dirty="0" smtClean="0"/>
              <a:t>privileges</a:t>
            </a:r>
            <a:r>
              <a:rPr lang="en-US" b="1" dirty="0" smtClean="0"/>
              <a:t> </a:t>
            </a:r>
            <a:r>
              <a:rPr lang="en-US" dirty="0" smtClean="0"/>
              <a:t>or </a:t>
            </a:r>
            <a:r>
              <a:rPr lang="en-US" b="1" i="1" dirty="0" smtClean="0"/>
              <a:t>resources.</a:t>
            </a:r>
          </a:p>
          <a:p>
            <a:pPr algn="just">
              <a:lnSpc>
                <a:spcPct val="160000"/>
              </a:lnSpc>
            </a:pPr>
            <a:r>
              <a:rPr lang="en-US" dirty="0" smtClean="0"/>
              <a:t>They currently aren't allowed to access, they need to change their user or group ID to an ID that has the appropriate privilege or access.</a:t>
            </a:r>
          </a:p>
          <a:p>
            <a:pPr algn="just">
              <a:lnSpc>
                <a:spcPct val="160000"/>
              </a:lnSpc>
            </a:pPr>
            <a:r>
              <a:rPr lang="en-US" dirty="0" smtClean="0"/>
              <a:t> Similarly, when our programs need to lower their privileges or prevent(stop) access to certain resources, they do so by changing either their user ID or group ID to an ID without the privilege or ability access to the resource.</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set the </a:t>
            </a:r>
            <a:r>
              <a:rPr lang="en-US" b="1" dirty="0" smtClean="0"/>
              <a:t>real user ID </a:t>
            </a:r>
            <a:r>
              <a:rPr lang="en-US" dirty="0" smtClean="0"/>
              <a:t>and </a:t>
            </a:r>
            <a:r>
              <a:rPr lang="en-US" b="1" dirty="0" smtClean="0"/>
              <a:t>effective user ID </a:t>
            </a:r>
            <a:r>
              <a:rPr lang="en-US" dirty="0" smtClean="0"/>
              <a:t>using  </a:t>
            </a:r>
            <a:r>
              <a:rPr lang="en-US" b="1" i="1" dirty="0" err="1" smtClean="0"/>
              <a:t>setuid</a:t>
            </a:r>
            <a:r>
              <a:rPr lang="en-US" dirty="0" smtClean="0"/>
              <a:t> function. </a:t>
            </a:r>
          </a:p>
          <a:p>
            <a:pPr algn="just"/>
            <a:r>
              <a:rPr lang="en-US" dirty="0" smtClean="0"/>
              <a:t>set the </a:t>
            </a:r>
            <a:r>
              <a:rPr lang="en-US" b="1" dirty="0" smtClean="0"/>
              <a:t>real group ID </a:t>
            </a:r>
            <a:r>
              <a:rPr lang="en-US" dirty="0" smtClean="0"/>
              <a:t>and the </a:t>
            </a:r>
            <a:r>
              <a:rPr lang="en-US" b="1" dirty="0" smtClean="0"/>
              <a:t>effective group ID</a:t>
            </a:r>
            <a:r>
              <a:rPr lang="en-US" dirty="0" smtClean="0"/>
              <a:t> using </a:t>
            </a:r>
            <a:r>
              <a:rPr lang="en-US" b="1" i="1" dirty="0" err="1" smtClean="0"/>
              <a:t>setgid</a:t>
            </a:r>
            <a:r>
              <a:rPr lang="en-US" dirty="0" smtClean="0"/>
              <a:t> function.</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0" y="3733801"/>
            <a:ext cx="91440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some rules for who can change the IDs.</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just"/>
            <a:r>
              <a:rPr lang="en-US" dirty="0" smtClean="0"/>
              <a:t>If the process has super user privileges, the </a:t>
            </a:r>
            <a:r>
              <a:rPr lang="en-US" dirty="0" err="1" smtClean="0"/>
              <a:t>setuid</a:t>
            </a:r>
            <a:r>
              <a:rPr lang="en-US" dirty="0" smtClean="0"/>
              <a:t> function sets the real user ID, effective user ID, and saved set-user-ID to </a:t>
            </a:r>
            <a:r>
              <a:rPr lang="en-US" dirty="0" err="1" smtClean="0"/>
              <a:t>uid</a:t>
            </a:r>
            <a:r>
              <a:rPr lang="en-US" dirty="0" smtClean="0"/>
              <a:t>. </a:t>
            </a:r>
          </a:p>
          <a:p>
            <a:pPr algn="just"/>
            <a:r>
              <a:rPr lang="en-US" dirty="0" smtClean="0"/>
              <a:t>If the process does not have super user privileges, but </a:t>
            </a:r>
            <a:r>
              <a:rPr lang="en-US" dirty="0" err="1" smtClean="0"/>
              <a:t>uid</a:t>
            </a:r>
            <a:r>
              <a:rPr lang="en-US" dirty="0" smtClean="0"/>
              <a:t> equals either the real user ID or the saved set-user-ID, </a:t>
            </a:r>
            <a:r>
              <a:rPr lang="en-US" dirty="0" err="1" smtClean="0"/>
              <a:t>setuid</a:t>
            </a:r>
            <a:r>
              <a:rPr lang="en-US" dirty="0" smtClean="0"/>
              <a:t> sets only the effective user ID to </a:t>
            </a:r>
            <a:r>
              <a:rPr lang="en-US" dirty="0" err="1" smtClean="0"/>
              <a:t>uid</a:t>
            </a:r>
            <a:r>
              <a:rPr lang="en-US" dirty="0" smtClean="0"/>
              <a:t>. The real user ID and the saved set-user-ID are not changed. </a:t>
            </a:r>
          </a:p>
          <a:p>
            <a:pPr algn="just"/>
            <a:r>
              <a:rPr lang="en-US" dirty="0" smtClean="0"/>
              <a:t>If neither of these two conditions is true, </a:t>
            </a:r>
            <a:r>
              <a:rPr lang="en-US" dirty="0" err="1" smtClean="0"/>
              <a:t>errno</a:t>
            </a:r>
            <a:r>
              <a:rPr lang="en-US" dirty="0" smtClean="0"/>
              <a:t> is set to EPERM, and 1 is returned. </a:t>
            </a: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 few statements about the three user IDs that the kernel maintains</a:t>
            </a:r>
            <a:endParaRPr lang="en-US" dirty="0"/>
          </a:p>
        </p:txBody>
      </p:sp>
      <p:sp>
        <p:nvSpPr>
          <p:cNvPr id="3" name="Content Placeholder 2"/>
          <p:cNvSpPr>
            <a:spLocks noGrp="1"/>
          </p:cNvSpPr>
          <p:nvPr>
            <p:ph idx="1"/>
          </p:nvPr>
        </p:nvSpPr>
        <p:spPr>
          <a:xfrm>
            <a:off x="457200" y="1295400"/>
            <a:ext cx="8229600" cy="4830763"/>
          </a:xfrm>
        </p:spPr>
        <p:txBody>
          <a:bodyPr/>
          <a:lstStyle/>
          <a:p>
            <a:pPr marL="514350" indent="-514350" algn="just">
              <a:buAutoNum type="arabicPeriod"/>
            </a:pPr>
            <a:r>
              <a:rPr lang="en-US" dirty="0" smtClean="0"/>
              <a:t>Only a </a:t>
            </a:r>
            <a:r>
              <a:rPr lang="en-US" dirty="0" err="1" smtClean="0"/>
              <a:t>superuser</a:t>
            </a:r>
            <a:r>
              <a:rPr lang="en-US" dirty="0" smtClean="0"/>
              <a:t> process can change the real user ID. </a:t>
            </a:r>
          </a:p>
          <a:p>
            <a:pPr marL="514350" indent="-514350" algn="just">
              <a:buAutoNum type="arabicPeriod"/>
            </a:pPr>
            <a:r>
              <a:rPr lang="en-US" dirty="0" smtClean="0"/>
              <a:t>Normally, the real user ID is set by the login(1) program when we log in and never changes. </a:t>
            </a:r>
          </a:p>
          <a:p>
            <a:pPr marL="514350" indent="-514350" algn="just">
              <a:buAutoNum type="arabicPeriod"/>
            </a:pPr>
            <a:r>
              <a:rPr lang="en-US" dirty="0" smtClean="0"/>
              <a:t>Because login is a </a:t>
            </a:r>
            <a:r>
              <a:rPr lang="en-US" dirty="0" err="1" smtClean="0"/>
              <a:t>superuser</a:t>
            </a:r>
            <a:r>
              <a:rPr lang="en-US" dirty="0" smtClean="0"/>
              <a:t> process, it sets all three user IDs when it calls </a:t>
            </a:r>
            <a:r>
              <a:rPr lang="en-US" dirty="0" err="1" smtClean="0"/>
              <a:t>setuid</a:t>
            </a:r>
            <a:r>
              <a:rPr lang="en-US" dirty="0" smtClean="0"/>
              <a:t>. </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US" dirty="0" smtClean="0"/>
              <a:t>2. The effective user ID is set by the </a:t>
            </a:r>
            <a:r>
              <a:rPr lang="en-US" b="1" dirty="0" smtClean="0"/>
              <a:t>exec</a:t>
            </a:r>
            <a:r>
              <a:rPr lang="en-US" dirty="0" smtClean="0"/>
              <a:t> functions only if the set-user-ID bit is set for the program file. </a:t>
            </a:r>
          </a:p>
          <a:p>
            <a:pPr algn="just"/>
            <a:r>
              <a:rPr lang="en-US" dirty="0" smtClean="0"/>
              <a:t>If the set-user-ID bit is not set, the exec functions leave the effective user ID as its current value. </a:t>
            </a:r>
          </a:p>
          <a:p>
            <a:pPr algn="just"/>
            <a:r>
              <a:rPr lang="en-US" dirty="0" smtClean="0"/>
              <a:t>We can call </a:t>
            </a:r>
            <a:r>
              <a:rPr lang="en-US" dirty="0" err="1" smtClean="0"/>
              <a:t>setuid</a:t>
            </a:r>
            <a:r>
              <a:rPr lang="en-US" dirty="0" smtClean="0"/>
              <a:t> at any time to set the effective user ID to either the real user ID or the saved set-user-ID. </a:t>
            </a:r>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3. The saved set-user-ID is copied from the effective user ID by exec. </a:t>
            </a:r>
          </a:p>
          <a:p>
            <a:pPr algn="just"/>
            <a:r>
              <a:rPr lang="en-US" dirty="0" smtClean="0"/>
              <a:t>If the file's set-user-ID bit is set, this copy is saved after exec stores the effective user ID from the file's user ID. </a:t>
            </a:r>
          </a:p>
          <a:p>
            <a:pPr algn="just"/>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err="1" smtClean="0"/>
              <a:t>setreuid</a:t>
            </a:r>
            <a:r>
              <a:rPr lang="en-US" b="1" dirty="0" smtClean="0"/>
              <a:t> and </a:t>
            </a:r>
            <a:r>
              <a:rPr lang="en-US" b="1" dirty="0" err="1" smtClean="0"/>
              <a:t>setregid</a:t>
            </a:r>
            <a:r>
              <a:rPr lang="en-US" b="1" dirty="0" smtClean="0"/>
              <a:t> Functions</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smtClean="0"/>
              <a:t>The exchange of the real user ID and the effective user ID with the </a:t>
            </a:r>
            <a:r>
              <a:rPr lang="en-US" b="1" i="1" dirty="0" err="1" smtClean="0"/>
              <a:t>setreuid</a:t>
            </a:r>
            <a:r>
              <a:rPr lang="en-US" dirty="0" smtClean="0"/>
              <a:t> function.</a:t>
            </a:r>
          </a:p>
          <a:p>
            <a:pPr algn="just"/>
            <a:r>
              <a:rPr lang="en-US" dirty="0" smtClean="0"/>
              <a:t>The swapping of the real group ID and the effective group ID with the </a:t>
            </a:r>
            <a:r>
              <a:rPr lang="en-US" b="1" i="1" dirty="0" err="1" smtClean="0"/>
              <a:t>setregid</a:t>
            </a:r>
            <a:r>
              <a:rPr lang="en-US" dirty="0" smtClean="0"/>
              <a:t> function.</a:t>
            </a:r>
          </a:p>
          <a:p>
            <a:pPr algn="just"/>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533400" y="3276600"/>
            <a:ext cx="78486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4985</Words>
  <Application>Microsoft Office PowerPoint</Application>
  <PresentationFormat>On-screen Show (4:3)</PresentationFormat>
  <Paragraphs>429</Paragraphs>
  <Slides>114</Slides>
  <Notes>1</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Process Control</vt:lpstr>
      <vt:lpstr>Slide 2</vt:lpstr>
      <vt:lpstr>Slide 3</vt:lpstr>
      <vt:lpstr>Process Identifiers</vt:lpstr>
      <vt:lpstr>Process Identifiers</vt:lpstr>
      <vt:lpstr>Slide 6</vt:lpstr>
      <vt:lpstr>There are some special processes, they are: process ID 0 and process ID 1.</vt:lpstr>
      <vt:lpstr>Slide 8</vt:lpstr>
      <vt:lpstr>Slide 9</vt:lpstr>
      <vt:lpstr>Slide 10</vt:lpstr>
      <vt:lpstr>Group identifier</vt:lpstr>
      <vt:lpstr>These process Ids are getting using the following functions</vt:lpstr>
      <vt:lpstr>fork ( ) Function</vt:lpstr>
      <vt:lpstr>Syntax </vt:lpstr>
      <vt:lpstr>Slide 15</vt:lpstr>
      <vt:lpstr>Slide 16</vt:lpstr>
      <vt:lpstr>Slide 17</vt:lpstr>
      <vt:lpstr>Slide 18</vt:lpstr>
      <vt:lpstr>Slide 19</vt:lpstr>
      <vt:lpstr>program executes up to the point of the call to fork() (marked in red color)</vt:lpstr>
      <vt:lpstr>If the call to fork () is executed successfully</vt:lpstr>
      <vt:lpstr>Slide 22</vt:lpstr>
      <vt:lpstr>Slide 23</vt:lpstr>
      <vt:lpstr>Slide 24</vt:lpstr>
      <vt:lpstr>File Sharing</vt:lpstr>
      <vt:lpstr>File Sharing</vt:lpstr>
      <vt:lpstr>Slide 27</vt:lpstr>
      <vt:lpstr>Slide 28</vt:lpstr>
      <vt:lpstr>Besides the open files, there are numerous other properties of the parent that are inherited by the child:</vt:lpstr>
      <vt:lpstr>differences between the parent and child</vt:lpstr>
      <vt:lpstr>two main reasons for fork to fail are</vt:lpstr>
      <vt:lpstr>two uses for fork</vt:lpstr>
      <vt:lpstr>Slide 33</vt:lpstr>
      <vt:lpstr>vfork ( )FUNCTION</vt:lpstr>
      <vt:lpstr>Slide 35</vt:lpstr>
      <vt:lpstr>exit Functions</vt:lpstr>
      <vt:lpstr>three forms of abnormal termination</vt:lpstr>
      <vt:lpstr>Slide 38</vt:lpstr>
      <vt:lpstr>Slide 39</vt:lpstr>
      <vt:lpstr>wait() and waitpid() Functions</vt:lpstr>
      <vt:lpstr>Slide 41</vt:lpstr>
      <vt:lpstr>Slide 42</vt:lpstr>
      <vt:lpstr>Slide 43</vt:lpstr>
      <vt:lpstr>Difference between wait and waitpid</vt:lpstr>
      <vt:lpstr>Slide 45</vt:lpstr>
      <vt:lpstr>Slide 46</vt:lpstr>
      <vt:lpstr>Slide 47</vt:lpstr>
      <vt:lpstr>Slide 48</vt:lpstr>
      <vt:lpstr>Slide 49</vt:lpstr>
      <vt:lpstr>Slide 50</vt:lpstr>
      <vt:lpstr>Slide 51</vt:lpstr>
      <vt:lpstr>The understanding of the pid argument for waitpid depends on its value</vt:lpstr>
      <vt:lpstr>The waitpid function provides three features that aren't provided by the wait function</vt:lpstr>
      <vt:lpstr>Wait3 and wait4 functions</vt:lpstr>
      <vt:lpstr>Slide 55</vt:lpstr>
      <vt:lpstr>Slide 56</vt:lpstr>
      <vt:lpstr>Slide 57</vt:lpstr>
      <vt:lpstr>Race Conditions</vt:lpstr>
      <vt:lpstr>Exec functions</vt:lpstr>
      <vt:lpstr>Slide 60</vt:lpstr>
      <vt:lpstr>There are six exec functions, these six exec functions round out the UNIX control primitives. </vt:lpstr>
      <vt:lpstr>The base of each is exec (execute), followed by one or more letters</vt:lpstr>
      <vt:lpstr>Parameters</vt:lpstr>
      <vt:lpstr>Slide 64</vt:lpstr>
      <vt:lpstr>difference between exec functions</vt:lpstr>
      <vt:lpstr>Slide 66</vt:lpstr>
      <vt:lpstr>Slide 67</vt:lpstr>
      <vt:lpstr>Slide 68</vt:lpstr>
      <vt:lpstr>The arguments of these six function hard to remember, but letter in the function names help somewhat. </vt:lpstr>
      <vt:lpstr>Slide 70</vt:lpstr>
      <vt:lpstr>the process ID does not change after an exec, but the new program inherits additional properties from the calling process</vt:lpstr>
      <vt:lpstr>Slide 72</vt:lpstr>
      <vt:lpstr>System() function</vt:lpstr>
      <vt:lpstr>Localtime() function</vt:lpstr>
      <vt:lpstr>Strftime() function</vt:lpstr>
      <vt:lpstr>System() Function</vt:lpstr>
      <vt:lpstr>Slide 77</vt:lpstr>
      <vt:lpstr>Slide 78</vt:lpstr>
      <vt:lpstr>system is implemented by calling fork, exec, and waitpid, there are three types of return values. </vt:lpstr>
      <vt:lpstr>Slide 80</vt:lpstr>
      <vt:lpstr>Slide 81</vt:lpstr>
      <vt:lpstr>Slide 82</vt:lpstr>
      <vt:lpstr>User identification</vt:lpstr>
      <vt:lpstr>Slide 84</vt:lpstr>
      <vt:lpstr>Slide 85</vt:lpstr>
      <vt:lpstr>Process Times</vt:lpstr>
      <vt:lpstr>Slide 87</vt:lpstr>
      <vt:lpstr>Slide 88</vt:lpstr>
      <vt:lpstr>Slide 89</vt:lpstr>
      <vt:lpstr>Slide 90</vt:lpstr>
      <vt:lpstr>times function fill in the tms structure pointed to by buf</vt:lpstr>
      <vt:lpstr>Slide 92</vt:lpstr>
      <vt:lpstr>Changing User IDs and group IDs</vt:lpstr>
      <vt:lpstr>Slide 94</vt:lpstr>
      <vt:lpstr>There are some rules for who can change the IDs.</vt:lpstr>
      <vt:lpstr>A few statements about the three user IDs that the kernel maintains</vt:lpstr>
      <vt:lpstr>Slide 97</vt:lpstr>
      <vt:lpstr>Slide 98</vt:lpstr>
      <vt:lpstr>setreuid and setregid Functions</vt:lpstr>
      <vt:lpstr>Slide 100</vt:lpstr>
      <vt:lpstr>seteuid and setegid functions </vt:lpstr>
      <vt:lpstr>Slide 102</vt:lpstr>
      <vt:lpstr>Slide 103</vt:lpstr>
      <vt:lpstr>Group IDs</vt:lpstr>
      <vt:lpstr>Process Accounting</vt:lpstr>
      <vt:lpstr>Slide 106</vt:lpstr>
      <vt:lpstr>Slide 107</vt:lpstr>
      <vt:lpstr>Slide 108</vt:lpstr>
      <vt:lpstr>Slide 109</vt:lpstr>
      <vt:lpstr>INTERPRETER FILES</vt:lpstr>
      <vt:lpstr>Slide 111</vt:lpstr>
      <vt:lpstr>Slide 112</vt:lpstr>
      <vt:lpstr>Slide 113</vt:lpstr>
      <vt:lpstr>Slide 114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Control</dc:title>
  <dc:creator>UJWAL.P.GOWRU</dc:creator>
  <cp:lastModifiedBy>Shreyas</cp:lastModifiedBy>
  <cp:revision>81</cp:revision>
  <dcterms:created xsi:type="dcterms:W3CDTF">2016-10-03T15:40:15Z</dcterms:created>
  <dcterms:modified xsi:type="dcterms:W3CDTF">2016-11-20T14:07:37Z</dcterms:modified>
</cp:coreProperties>
</file>