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106"/>
  </p:notesMasterIdLst>
  <p:sldIdLst>
    <p:sldId id="305" r:id="rId2"/>
    <p:sldId id="307" r:id="rId3"/>
    <p:sldId id="508" r:id="rId4"/>
    <p:sldId id="308" r:id="rId5"/>
    <p:sldId id="335" r:id="rId6"/>
    <p:sldId id="425" r:id="rId7"/>
    <p:sldId id="426" r:id="rId8"/>
    <p:sldId id="497" r:id="rId9"/>
    <p:sldId id="428" r:id="rId10"/>
    <p:sldId id="429" r:id="rId11"/>
    <p:sldId id="427" r:id="rId12"/>
    <p:sldId id="541" r:id="rId13"/>
    <p:sldId id="542" r:id="rId14"/>
    <p:sldId id="430" r:id="rId15"/>
    <p:sldId id="529" r:id="rId16"/>
    <p:sldId id="432" r:id="rId17"/>
    <p:sldId id="433" r:id="rId18"/>
    <p:sldId id="509" r:id="rId19"/>
    <p:sldId id="436" r:id="rId20"/>
    <p:sldId id="499" r:id="rId21"/>
    <p:sldId id="439" r:id="rId22"/>
    <p:sldId id="440" r:id="rId23"/>
    <p:sldId id="510" r:id="rId24"/>
    <p:sldId id="543" r:id="rId25"/>
    <p:sldId id="544" r:id="rId26"/>
    <p:sldId id="545" r:id="rId27"/>
    <p:sldId id="441" r:id="rId28"/>
    <p:sldId id="442" r:id="rId29"/>
    <p:sldId id="443" r:id="rId30"/>
    <p:sldId id="444" r:id="rId31"/>
    <p:sldId id="445" r:id="rId32"/>
    <p:sldId id="446" r:id="rId33"/>
    <p:sldId id="449" r:id="rId34"/>
    <p:sldId id="511" r:id="rId35"/>
    <p:sldId id="450" r:id="rId36"/>
    <p:sldId id="500" r:id="rId37"/>
    <p:sldId id="501" r:id="rId38"/>
    <p:sldId id="502" r:id="rId39"/>
    <p:sldId id="521" r:id="rId40"/>
    <p:sldId id="503" r:id="rId41"/>
    <p:sldId id="522" r:id="rId42"/>
    <p:sldId id="530" r:id="rId43"/>
    <p:sldId id="531" r:id="rId44"/>
    <p:sldId id="532" r:id="rId45"/>
    <p:sldId id="517" r:id="rId46"/>
    <p:sldId id="518" r:id="rId47"/>
    <p:sldId id="523" r:id="rId48"/>
    <p:sldId id="519" r:id="rId49"/>
    <p:sldId id="524" r:id="rId50"/>
    <p:sldId id="512" r:id="rId51"/>
    <p:sldId id="513" r:id="rId52"/>
    <p:sldId id="537" r:id="rId53"/>
    <p:sldId id="538" r:id="rId54"/>
    <p:sldId id="505" r:id="rId55"/>
    <p:sldId id="506" r:id="rId56"/>
    <p:sldId id="507" r:id="rId57"/>
    <p:sldId id="533" r:id="rId58"/>
    <p:sldId id="534" r:id="rId59"/>
    <p:sldId id="535" r:id="rId60"/>
    <p:sldId id="536" r:id="rId61"/>
    <p:sldId id="451" r:id="rId62"/>
    <p:sldId id="514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465" r:id="rId75"/>
    <p:sldId id="51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5" r:id="rId85"/>
    <p:sldId id="474" r:id="rId86"/>
    <p:sldId id="525" r:id="rId87"/>
    <p:sldId id="476" r:id="rId88"/>
    <p:sldId id="477" r:id="rId89"/>
    <p:sldId id="478" r:id="rId90"/>
    <p:sldId id="479" r:id="rId91"/>
    <p:sldId id="480" r:id="rId92"/>
    <p:sldId id="481" r:id="rId93"/>
    <p:sldId id="483" r:id="rId94"/>
    <p:sldId id="482" r:id="rId95"/>
    <p:sldId id="484" r:id="rId96"/>
    <p:sldId id="485" r:id="rId97"/>
    <p:sldId id="486" r:id="rId98"/>
    <p:sldId id="487" r:id="rId99"/>
    <p:sldId id="489" r:id="rId100"/>
    <p:sldId id="540" r:id="rId101"/>
    <p:sldId id="526" r:id="rId102"/>
    <p:sldId id="539" r:id="rId103"/>
    <p:sldId id="490" r:id="rId104"/>
    <p:sldId id="375" r:id="rId10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DEF"/>
    <a:srgbClr val="CCCCFF"/>
    <a:srgbClr val="FF3300"/>
    <a:srgbClr val="FFCC00"/>
    <a:srgbClr val="9933FF"/>
    <a:srgbClr val="3366FF"/>
    <a:srgbClr val="FF33CC"/>
    <a:srgbClr val="8925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52" autoAdjust="0"/>
    <p:restoredTop sz="94667" autoAdjust="0"/>
  </p:normalViewPr>
  <p:slideViewPr>
    <p:cSldViewPr>
      <p:cViewPr>
        <p:scale>
          <a:sx n="55" d="100"/>
          <a:sy n="55" d="100"/>
        </p:scale>
        <p:origin x="-16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90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F2E35878-6969-4B0A-BDC2-909F506D6D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1EE2D-5411-4599-B39B-395AED941461}" type="slidenum">
              <a:rPr lang="en-US"/>
              <a:pPr/>
              <a:t>53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BCD7A244-75F0-4AED-89E9-6E224ED679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grpSp>
        <p:nvGrpSpPr>
          <p:cNvPr id="542732" name="Group 12"/>
          <p:cNvGrpSpPr>
            <a:grpSpLocks/>
          </p:cNvGrpSpPr>
          <p:nvPr userDrawn="1"/>
        </p:nvGrpSpPr>
        <p:grpSpPr bwMode="auto">
          <a:xfrm>
            <a:off x="3657600" y="4419600"/>
            <a:ext cx="4876800" cy="319088"/>
            <a:chOff x="2288" y="3080"/>
            <a:chExt cx="3072" cy="201"/>
          </a:xfrm>
        </p:grpSpPr>
        <p:sp>
          <p:nvSpPr>
            <p:cNvPr id="542733" name="AutoShape 13"/>
            <p:cNvSpPr>
              <a:spLocks noChangeArrowheads="1"/>
            </p:cNvSpPr>
            <p:nvPr userDrawn="1"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4" name="AutoShape 14"/>
            <p:cNvSpPr>
              <a:spLocks noChangeArrowheads="1"/>
            </p:cNvSpPr>
            <p:nvPr userDrawn="1"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7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A4280-96AA-4935-9095-9B6C3EE5D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3A379-F7FC-4EB2-9D60-6ACCD9F4C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9F233BF6-4B83-4A89-A9D8-571F97557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5190D8A6-4D5F-452A-B46A-FC7196A70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9B261-547C-4AF8-AF35-8E0B308CD1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BDFF-B7CA-456E-84E4-0F3FAF6E6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64EF6-BA29-404B-BEB6-0D3BD3803E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6E09B-E0E4-4328-AFFF-18AE65A71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F7121-E049-486A-919D-B56AC67E2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C3132-870B-4C37-BFBD-B94F845B0D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F163D-BCC4-4581-8920-59152A7CC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ED7F0-1E15-4BC3-B1F7-E39FB8309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1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485AB94-5DA5-473A-A1E2-BB31F55A64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41707" name="Rectangle 11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708" name="Freeform 12"/>
          <p:cNvSpPr>
            <a:spLocks/>
          </p:cNvSpPr>
          <p:nvPr userDrawn="1"/>
        </p:nvSpPr>
        <p:spPr bwMode="auto">
          <a:xfrm>
            <a:off x="0" y="0"/>
            <a:ext cx="2590800" cy="5334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1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1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1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1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1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19400"/>
            <a:ext cx="5715000" cy="1371600"/>
          </a:xfrm>
        </p:spPr>
        <p:txBody>
          <a:bodyPr/>
          <a:lstStyle/>
          <a:p>
            <a:pPr algn="ctr" eaLnBrk="0" hangingPunct="0">
              <a:buClrTx/>
              <a:buFont typeface="Arial" charset="0"/>
              <a:buNone/>
            </a:pPr>
            <a:r>
              <a:rPr lang="en-US" sz="5400">
                <a:solidFill>
                  <a:srgbClr val="800000"/>
                </a:solidFill>
              </a:rPr>
              <a:t>Database Design </a:t>
            </a:r>
            <a:r>
              <a:rPr lang="en-US" sz="5400" b="1">
                <a:solidFill>
                  <a:srgbClr val="003300"/>
                </a:solidFill>
              </a:rPr>
              <a:t>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8E07-36F6-4B15-BC53-A3C732423E6B}" type="slidenum">
              <a:rPr lang="en-US"/>
              <a:pPr/>
              <a:t>10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38862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Update anomalies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Update anomalies can be classified into following: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pPr lvl="1"/>
            <a:r>
              <a:rPr lang="en-US">
                <a:solidFill>
                  <a:srgbClr val="000066"/>
                </a:solidFill>
              </a:rPr>
              <a:t>Insertion Anomalies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Deletion Anomalies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Modification (Update) Anomalies</a:t>
            </a:r>
          </a:p>
          <a:p>
            <a:pPr lvl="1"/>
            <a:endParaRPr 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6E50-9E09-4345-B43B-1B7411796869}" type="slidenum">
              <a:rPr lang="en-US"/>
              <a:pPr/>
              <a:t>100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5626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TEACH that is in 3NF but not in BCNF</a:t>
            </a:r>
          </a:p>
        </p:txBody>
      </p:sp>
      <p:pic>
        <p:nvPicPr>
          <p:cNvPr id="561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72400" cy="4705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A49-C216-4838-A021-A81D91C76700}" type="slidenum">
              <a:rPr lang="en-US"/>
              <a:pPr/>
              <a:t>101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TEACH that is in 3NF but not in BCNF</a:t>
            </a:r>
          </a:p>
        </p:txBody>
      </p:sp>
      <p:grpSp>
        <p:nvGrpSpPr>
          <p:cNvPr id="529482" name="Group 74"/>
          <p:cNvGrpSpPr>
            <a:grpSpLocks/>
          </p:cNvGrpSpPr>
          <p:nvPr/>
        </p:nvGrpSpPr>
        <p:grpSpPr bwMode="auto">
          <a:xfrm>
            <a:off x="838200" y="1295400"/>
            <a:ext cx="7239000" cy="2392363"/>
            <a:chOff x="528" y="816"/>
            <a:chExt cx="4560" cy="1507"/>
          </a:xfrm>
        </p:grpSpPr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3567" y="816"/>
              <a:ext cx="1521" cy="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>
                  <a:solidFill>
                    <a:srgbClr val="003300"/>
                  </a:solidFill>
                </a:rPr>
                <a:t>Instructor</a:t>
              </a:r>
              <a:endParaRPr lang="en-IN" sz="2600">
                <a:solidFill>
                  <a:srgbClr val="003300"/>
                </a:solidFill>
              </a:endParaRPr>
            </a:p>
          </p:txBody>
        </p:sp>
        <p:sp>
          <p:nvSpPr>
            <p:cNvPr id="529414" name="Rectangle 6"/>
            <p:cNvSpPr>
              <a:spLocks noChangeArrowheads="1"/>
            </p:cNvSpPr>
            <p:nvPr/>
          </p:nvSpPr>
          <p:spPr bwMode="auto">
            <a:xfrm>
              <a:off x="2049" y="816"/>
              <a:ext cx="1518" cy="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Course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29413" name="Rectangle 5"/>
            <p:cNvSpPr>
              <a:spLocks noChangeArrowheads="1"/>
            </p:cNvSpPr>
            <p:nvPr/>
          </p:nvSpPr>
          <p:spPr bwMode="auto">
            <a:xfrm>
              <a:off x="528" y="816"/>
              <a:ext cx="1521" cy="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Student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29416" name="Line 8"/>
            <p:cNvSpPr>
              <a:spLocks noChangeShapeType="1"/>
            </p:cNvSpPr>
            <p:nvPr/>
          </p:nvSpPr>
          <p:spPr bwMode="auto">
            <a:xfrm>
              <a:off x="528" y="816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17" name="Line 9"/>
            <p:cNvSpPr>
              <a:spLocks noChangeShapeType="1"/>
            </p:cNvSpPr>
            <p:nvPr/>
          </p:nvSpPr>
          <p:spPr bwMode="auto">
            <a:xfrm>
              <a:off x="528" y="1161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18" name="Line 10"/>
            <p:cNvSpPr>
              <a:spLocks noChangeShapeType="1"/>
            </p:cNvSpPr>
            <p:nvPr/>
          </p:nvSpPr>
          <p:spPr bwMode="auto">
            <a:xfrm>
              <a:off x="528" y="816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19" name="Line 11"/>
            <p:cNvSpPr>
              <a:spLocks noChangeShapeType="1"/>
            </p:cNvSpPr>
            <p:nvPr/>
          </p:nvSpPr>
          <p:spPr bwMode="auto">
            <a:xfrm>
              <a:off x="2049" y="816"/>
              <a:ext cx="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20" name="Line 12"/>
            <p:cNvSpPr>
              <a:spLocks noChangeShapeType="1"/>
            </p:cNvSpPr>
            <p:nvPr/>
          </p:nvSpPr>
          <p:spPr bwMode="auto">
            <a:xfrm>
              <a:off x="3567" y="816"/>
              <a:ext cx="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21" name="Line 13"/>
            <p:cNvSpPr>
              <a:spLocks noChangeShapeType="1"/>
            </p:cNvSpPr>
            <p:nvPr/>
          </p:nvSpPr>
          <p:spPr bwMode="auto">
            <a:xfrm>
              <a:off x="5088" y="816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58" name="Line 50"/>
            <p:cNvSpPr>
              <a:spLocks noChangeShapeType="1"/>
            </p:cNvSpPr>
            <p:nvPr/>
          </p:nvSpPr>
          <p:spPr bwMode="auto">
            <a:xfrm>
              <a:off x="1248" y="1161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59" name="Line 51"/>
            <p:cNvSpPr>
              <a:spLocks noChangeShapeType="1"/>
            </p:cNvSpPr>
            <p:nvPr/>
          </p:nvSpPr>
          <p:spPr bwMode="auto">
            <a:xfrm>
              <a:off x="2784" y="1161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60" name="Line 52"/>
            <p:cNvSpPr>
              <a:spLocks noChangeShapeType="1"/>
            </p:cNvSpPr>
            <p:nvPr/>
          </p:nvSpPr>
          <p:spPr bwMode="auto">
            <a:xfrm>
              <a:off x="1248" y="1376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61" name="Line 53"/>
            <p:cNvSpPr>
              <a:spLocks noChangeShapeType="1"/>
            </p:cNvSpPr>
            <p:nvPr/>
          </p:nvSpPr>
          <p:spPr bwMode="auto">
            <a:xfrm flipV="1">
              <a:off x="4368" y="1161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66" name="Line 58"/>
            <p:cNvSpPr>
              <a:spLocks noChangeShapeType="1"/>
            </p:cNvSpPr>
            <p:nvPr/>
          </p:nvSpPr>
          <p:spPr bwMode="auto">
            <a:xfrm>
              <a:off x="4320" y="1462"/>
              <a:ext cx="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67" name="Line 59"/>
            <p:cNvSpPr>
              <a:spLocks noChangeShapeType="1"/>
            </p:cNvSpPr>
            <p:nvPr/>
          </p:nvSpPr>
          <p:spPr bwMode="auto">
            <a:xfrm flipH="1">
              <a:off x="2640" y="1634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68" name="Line 60"/>
            <p:cNvSpPr>
              <a:spLocks noChangeShapeType="1"/>
            </p:cNvSpPr>
            <p:nvPr/>
          </p:nvSpPr>
          <p:spPr bwMode="auto">
            <a:xfrm flipV="1">
              <a:off x="2640" y="1462"/>
              <a:ext cx="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73" name="Text Box 65"/>
            <p:cNvSpPr txBox="1">
              <a:spLocks noChangeArrowheads="1"/>
            </p:cNvSpPr>
            <p:nvPr/>
          </p:nvSpPr>
          <p:spPr bwMode="auto">
            <a:xfrm>
              <a:off x="624" y="1204"/>
              <a:ext cx="4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FD1</a:t>
              </a:r>
              <a:endParaRPr lang="en-IN"/>
            </a:p>
          </p:txBody>
        </p:sp>
        <p:sp>
          <p:nvSpPr>
            <p:cNvPr id="529474" name="Text Box 66"/>
            <p:cNvSpPr txBox="1">
              <a:spLocks noChangeArrowheads="1"/>
            </p:cNvSpPr>
            <p:nvPr/>
          </p:nvSpPr>
          <p:spPr bwMode="auto">
            <a:xfrm>
              <a:off x="2064" y="1427"/>
              <a:ext cx="4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FD2</a:t>
              </a:r>
              <a:endParaRPr lang="en-IN"/>
            </a:p>
          </p:txBody>
        </p:sp>
        <p:sp>
          <p:nvSpPr>
            <p:cNvPr id="529477" name="Line 69"/>
            <p:cNvSpPr>
              <a:spLocks noChangeShapeType="1"/>
            </p:cNvSpPr>
            <p:nvPr/>
          </p:nvSpPr>
          <p:spPr bwMode="auto">
            <a:xfrm>
              <a:off x="2880" y="1764"/>
              <a:ext cx="0" cy="55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80" name="Text Box 72"/>
            <p:cNvSpPr txBox="1">
              <a:spLocks noChangeArrowheads="1"/>
            </p:cNvSpPr>
            <p:nvPr/>
          </p:nvSpPr>
          <p:spPr bwMode="auto">
            <a:xfrm>
              <a:off x="3264" y="1979"/>
              <a:ext cx="18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BCNF Normalization</a:t>
              </a:r>
              <a:endParaRPr lang="en-IN" sz="2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CE1A-301D-4F71-B17D-5E38F92C455E}" type="slidenum">
              <a:rPr lang="en-US"/>
              <a:pPr/>
              <a:t>102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TEACH that is in 3NF but not in BCNF</a:t>
            </a:r>
          </a:p>
        </p:txBody>
      </p:sp>
      <p:grpSp>
        <p:nvGrpSpPr>
          <p:cNvPr id="559107" name="Group 3"/>
          <p:cNvGrpSpPr>
            <a:grpSpLocks/>
          </p:cNvGrpSpPr>
          <p:nvPr/>
        </p:nvGrpSpPr>
        <p:grpSpPr bwMode="auto">
          <a:xfrm>
            <a:off x="838200" y="1295400"/>
            <a:ext cx="7239000" cy="4824413"/>
            <a:chOff x="528" y="672"/>
            <a:chExt cx="4560" cy="3387"/>
          </a:xfrm>
        </p:grpSpPr>
        <p:sp>
          <p:nvSpPr>
            <p:cNvPr id="559108" name="Rectangle 4"/>
            <p:cNvSpPr>
              <a:spLocks noChangeArrowheads="1"/>
            </p:cNvSpPr>
            <p:nvPr/>
          </p:nvSpPr>
          <p:spPr bwMode="auto">
            <a:xfrm>
              <a:off x="3567" y="672"/>
              <a:ext cx="1521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>
                  <a:solidFill>
                    <a:srgbClr val="003300"/>
                  </a:solidFill>
                </a:rPr>
                <a:t>Instructor</a:t>
              </a:r>
              <a:endParaRPr lang="en-IN" sz="2600">
                <a:solidFill>
                  <a:srgbClr val="003300"/>
                </a:solidFill>
              </a:endParaRPr>
            </a:p>
          </p:txBody>
        </p:sp>
        <p:sp>
          <p:nvSpPr>
            <p:cNvPr id="559109" name="Rectangle 5"/>
            <p:cNvSpPr>
              <a:spLocks noChangeArrowheads="1"/>
            </p:cNvSpPr>
            <p:nvPr/>
          </p:nvSpPr>
          <p:spPr bwMode="auto">
            <a:xfrm>
              <a:off x="2049" y="672"/>
              <a:ext cx="1518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Course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59110" name="Rectangle 6"/>
            <p:cNvSpPr>
              <a:spLocks noChangeArrowheads="1"/>
            </p:cNvSpPr>
            <p:nvPr/>
          </p:nvSpPr>
          <p:spPr bwMode="auto">
            <a:xfrm>
              <a:off x="528" y="672"/>
              <a:ext cx="1521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Student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59111" name="Line 7"/>
            <p:cNvSpPr>
              <a:spLocks noChangeShapeType="1"/>
            </p:cNvSpPr>
            <p:nvPr/>
          </p:nvSpPr>
          <p:spPr bwMode="auto">
            <a:xfrm>
              <a:off x="528" y="672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2" name="Line 8"/>
            <p:cNvSpPr>
              <a:spLocks noChangeShapeType="1"/>
            </p:cNvSpPr>
            <p:nvPr/>
          </p:nvSpPr>
          <p:spPr bwMode="auto">
            <a:xfrm>
              <a:off x="528" y="1056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3" name="Line 9"/>
            <p:cNvSpPr>
              <a:spLocks noChangeShapeType="1"/>
            </p:cNvSpPr>
            <p:nvPr/>
          </p:nvSpPr>
          <p:spPr bwMode="auto">
            <a:xfrm>
              <a:off x="528" y="672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4" name="Line 10"/>
            <p:cNvSpPr>
              <a:spLocks noChangeShapeType="1"/>
            </p:cNvSpPr>
            <p:nvPr/>
          </p:nvSpPr>
          <p:spPr bwMode="auto">
            <a:xfrm>
              <a:off x="2049" y="6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5" name="Line 11"/>
            <p:cNvSpPr>
              <a:spLocks noChangeShapeType="1"/>
            </p:cNvSpPr>
            <p:nvPr/>
          </p:nvSpPr>
          <p:spPr bwMode="auto">
            <a:xfrm>
              <a:off x="3567" y="67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6" name="Line 12"/>
            <p:cNvSpPr>
              <a:spLocks noChangeShapeType="1"/>
            </p:cNvSpPr>
            <p:nvPr/>
          </p:nvSpPr>
          <p:spPr bwMode="auto">
            <a:xfrm>
              <a:off x="5088" y="672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17" name="Rectangle 13"/>
            <p:cNvSpPr>
              <a:spLocks noChangeArrowheads="1"/>
            </p:cNvSpPr>
            <p:nvPr/>
          </p:nvSpPr>
          <p:spPr bwMode="auto">
            <a:xfrm>
              <a:off x="2845" y="2496"/>
              <a:ext cx="1187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>
                  <a:solidFill>
                    <a:srgbClr val="003300"/>
                  </a:solidFill>
                </a:rPr>
                <a:t>Instructor</a:t>
              </a:r>
              <a:endParaRPr lang="en-IN" sz="2600">
                <a:solidFill>
                  <a:srgbClr val="003300"/>
                </a:solidFill>
              </a:endParaRPr>
            </a:p>
          </p:txBody>
        </p:sp>
        <p:sp>
          <p:nvSpPr>
            <p:cNvPr id="559118" name="Rectangle 14"/>
            <p:cNvSpPr>
              <a:spLocks noChangeArrowheads="1"/>
            </p:cNvSpPr>
            <p:nvPr/>
          </p:nvSpPr>
          <p:spPr bwMode="auto">
            <a:xfrm>
              <a:off x="1657" y="2496"/>
              <a:ext cx="1188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Student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1657" y="2496"/>
              <a:ext cx="23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0" name="Line 16"/>
            <p:cNvSpPr>
              <a:spLocks noChangeShapeType="1"/>
            </p:cNvSpPr>
            <p:nvPr/>
          </p:nvSpPr>
          <p:spPr bwMode="auto">
            <a:xfrm>
              <a:off x="1657" y="2832"/>
              <a:ext cx="23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1" name="Line 17"/>
            <p:cNvSpPr>
              <a:spLocks noChangeShapeType="1"/>
            </p:cNvSpPr>
            <p:nvPr/>
          </p:nvSpPr>
          <p:spPr bwMode="auto">
            <a:xfrm>
              <a:off x="1657" y="24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2" name="Line 18"/>
            <p:cNvSpPr>
              <a:spLocks noChangeShapeType="1"/>
            </p:cNvSpPr>
            <p:nvPr/>
          </p:nvSpPr>
          <p:spPr bwMode="auto">
            <a:xfrm>
              <a:off x="2845" y="24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3" name="Line 19"/>
            <p:cNvSpPr>
              <a:spLocks noChangeShapeType="1"/>
            </p:cNvSpPr>
            <p:nvPr/>
          </p:nvSpPr>
          <p:spPr bwMode="auto">
            <a:xfrm>
              <a:off x="4032" y="24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4" name="Rectangle 20"/>
            <p:cNvSpPr>
              <a:spLocks noChangeArrowheads="1"/>
            </p:cNvSpPr>
            <p:nvPr/>
          </p:nvSpPr>
          <p:spPr bwMode="auto">
            <a:xfrm>
              <a:off x="2916" y="3408"/>
              <a:ext cx="1187" cy="3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>
                  <a:solidFill>
                    <a:srgbClr val="003300"/>
                  </a:solidFill>
                </a:rPr>
                <a:t>Course</a:t>
              </a:r>
              <a:endParaRPr lang="en-IN" sz="2600">
                <a:solidFill>
                  <a:srgbClr val="003300"/>
                </a:solidFill>
              </a:endParaRPr>
            </a:p>
          </p:txBody>
        </p:sp>
        <p:sp>
          <p:nvSpPr>
            <p:cNvPr id="559125" name="Rectangle 21"/>
            <p:cNvSpPr>
              <a:spLocks noChangeArrowheads="1"/>
            </p:cNvSpPr>
            <p:nvPr/>
          </p:nvSpPr>
          <p:spPr bwMode="auto">
            <a:xfrm>
              <a:off x="1728" y="3408"/>
              <a:ext cx="1188" cy="3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600" u="sng">
                  <a:solidFill>
                    <a:srgbClr val="003300"/>
                  </a:solidFill>
                </a:rPr>
                <a:t>Instructor</a:t>
              </a:r>
              <a:endParaRPr lang="en-IN" sz="2600" u="sng">
                <a:solidFill>
                  <a:srgbClr val="003300"/>
                </a:solidFill>
              </a:endParaRPr>
            </a:p>
          </p:txBody>
        </p:sp>
        <p:sp>
          <p:nvSpPr>
            <p:cNvPr id="559126" name="Line 22"/>
            <p:cNvSpPr>
              <a:spLocks noChangeShapeType="1"/>
            </p:cNvSpPr>
            <p:nvPr/>
          </p:nvSpPr>
          <p:spPr bwMode="auto">
            <a:xfrm>
              <a:off x="1728" y="3408"/>
              <a:ext cx="23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7" name="Line 23"/>
            <p:cNvSpPr>
              <a:spLocks noChangeShapeType="1"/>
            </p:cNvSpPr>
            <p:nvPr/>
          </p:nvSpPr>
          <p:spPr bwMode="auto">
            <a:xfrm>
              <a:off x="1728" y="3786"/>
              <a:ext cx="23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8" name="Line 24"/>
            <p:cNvSpPr>
              <a:spLocks noChangeShapeType="1"/>
            </p:cNvSpPr>
            <p:nvPr/>
          </p:nvSpPr>
          <p:spPr bwMode="auto">
            <a:xfrm>
              <a:off x="1728" y="3408"/>
              <a:ext cx="0" cy="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29" name="Line 25"/>
            <p:cNvSpPr>
              <a:spLocks noChangeShapeType="1"/>
            </p:cNvSpPr>
            <p:nvPr/>
          </p:nvSpPr>
          <p:spPr bwMode="auto">
            <a:xfrm>
              <a:off x="2916" y="3408"/>
              <a:ext cx="0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0" name="Line 26"/>
            <p:cNvSpPr>
              <a:spLocks noChangeShapeType="1"/>
            </p:cNvSpPr>
            <p:nvPr/>
          </p:nvSpPr>
          <p:spPr bwMode="auto">
            <a:xfrm>
              <a:off x="4103" y="3408"/>
              <a:ext cx="0" cy="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1" name="Line 27"/>
            <p:cNvSpPr>
              <a:spLocks noChangeShapeType="1"/>
            </p:cNvSpPr>
            <p:nvPr/>
          </p:nvSpPr>
          <p:spPr bwMode="auto">
            <a:xfrm>
              <a:off x="1248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2" name="Line 28"/>
            <p:cNvSpPr>
              <a:spLocks noChangeShapeType="1"/>
            </p:cNvSpPr>
            <p:nvPr/>
          </p:nvSpPr>
          <p:spPr bwMode="auto">
            <a:xfrm>
              <a:off x="2784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3" name="Line 29"/>
            <p:cNvSpPr>
              <a:spLocks noChangeShapeType="1"/>
            </p:cNvSpPr>
            <p:nvPr/>
          </p:nvSpPr>
          <p:spPr bwMode="auto">
            <a:xfrm>
              <a:off x="1248" y="1296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4" name="Line 30"/>
            <p:cNvSpPr>
              <a:spLocks noChangeShapeType="1"/>
            </p:cNvSpPr>
            <p:nvPr/>
          </p:nvSpPr>
          <p:spPr bwMode="auto">
            <a:xfrm flipV="1">
              <a:off x="4368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5" name="Line 31"/>
            <p:cNvSpPr>
              <a:spLocks noChangeShapeType="1"/>
            </p:cNvSpPr>
            <p:nvPr/>
          </p:nvSpPr>
          <p:spPr bwMode="auto">
            <a:xfrm>
              <a:off x="2112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6" name="Line 32"/>
            <p:cNvSpPr>
              <a:spLocks noChangeShapeType="1"/>
            </p:cNvSpPr>
            <p:nvPr/>
          </p:nvSpPr>
          <p:spPr bwMode="auto">
            <a:xfrm flipV="1">
              <a:off x="3552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7" name="Line 33"/>
            <p:cNvSpPr>
              <a:spLocks noChangeShapeType="1"/>
            </p:cNvSpPr>
            <p:nvPr/>
          </p:nvSpPr>
          <p:spPr bwMode="auto">
            <a:xfrm>
              <a:off x="2112" y="3024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8" name="Line 34"/>
            <p:cNvSpPr>
              <a:spLocks noChangeShapeType="1"/>
            </p:cNvSpPr>
            <p:nvPr/>
          </p:nvSpPr>
          <p:spPr bwMode="auto">
            <a:xfrm>
              <a:off x="4320" y="13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39" name="Line 35"/>
            <p:cNvSpPr>
              <a:spLocks noChangeShapeType="1"/>
            </p:cNvSpPr>
            <p:nvPr/>
          </p:nvSpPr>
          <p:spPr bwMode="auto">
            <a:xfrm flipH="1">
              <a:off x="2640" y="1584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0" name="Line 36"/>
            <p:cNvSpPr>
              <a:spLocks noChangeShapeType="1"/>
            </p:cNvSpPr>
            <p:nvPr/>
          </p:nvSpPr>
          <p:spPr bwMode="auto">
            <a:xfrm flipV="1">
              <a:off x="2640" y="13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1" name="Line 37"/>
            <p:cNvSpPr>
              <a:spLocks noChangeShapeType="1"/>
            </p:cNvSpPr>
            <p:nvPr/>
          </p:nvSpPr>
          <p:spPr bwMode="auto">
            <a:xfrm>
              <a:off x="2256" y="37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2" name="Line 38"/>
            <p:cNvSpPr>
              <a:spLocks noChangeShapeType="1"/>
            </p:cNvSpPr>
            <p:nvPr/>
          </p:nvSpPr>
          <p:spPr bwMode="auto">
            <a:xfrm>
              <a:off x="2256" y="398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3" name="Line 39"/>
            <p:cNvSpPr>
              <a:spLocks noChangeShapeType="1"/>
            </p:cNvSpPr>
            <p:nvPr/>
          </p:nvSpPr>
          <p:spPr bwMode="auto">
            <a:xfrm flipV="1">
              <a:off x="3600" y="37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4" name="Text Box 40"/>
            <p:cNvSpPr txBox="1">
              <a:spLocks noChangeArrowheads="1"/>
            </p:cNvSpPr>
            <p:nvPr/>
          </p:nvSpPr>
          <p:spPr bwMode="auto">
            <a:xfrm>
              <a:off x="624" y="1104"/>
              <a:ext cx="432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FD1</a:t>
              </a:r>
              <a:endParaRPr lang="en-IN"/>
            </a:p>
          </p:txBody>
        </p:sp>
        <p:sp>
          <p:nvSpPr>
            <p:cNvPr id="559145" name="Text Box 41"/>
            <p:cNvSpPr txBox="1">
              <a:spLocks noChangeArrowheads="1"/>
            </p:cNvSpPr>
            <p:nvPr/>
          </p:nvSpPr>
          <p:spPr bwMode="auto">
            <a:xfrm>
              <a:off x="2064" y="1353"/>
              <a:ext cx="432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FD2</a:t>
              </a:r>
              <a:endParaRPr lang="en-IN"/>
            </a:p>
          </p:txBody>
        </p:sp>
        <p:sp>
          <p:nvSpPr>
            <p:cNvPr id="559146" name="Text Box 42"/>
            <p:cNvSpPr txBox="1">
              <a:spLocks noChangeArrowheads="1"/>
            </p:cNvSpPr>
            <p:nvPr/>
          </p:nvSpPr>
          <p:spPr bwMode="auto">
            <a:xfrm>
              <a:off x="1632" y="2832"/>
              <a:ext cx="432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3300"/>
                  </a:solidFill>
                </a:rPr>
                <a:t>FD1</a:t>
              </a:r>
              <a:endParaRPr lang="en-IN">
                <a:solidFill>
                  <a:srgbClr val="003300"/>
                </a:solidFill>
              </a:endParaRPr>
            </a:p>
          </p:txBody>
        </p:sp>
        <p:sp>
          <p:nvSpPr>
            <p:cNvPr id="559147" name="Text Box 43"/>
            <p:cNvSpPr txBox="1">
              <a:spLocks noChangeArrowheads="1"/>
            </p:cNvSpPr>
            <p:nvPr/>
          </p:nvSpPr>
          <p:spPr bwMode="auto">
            <a:xfrm>
              <a:off x="1776" y="3801"/>
              <a:ext cx="432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FD2</a:t>
              </a:r>
              <a:endParaRPr lang="en-IN"/>
            </a:p>
          </p:txBody>
        </p:sp>
        <p:sp>
          <p:nvSpPr>
            <p:cNvPr id="559148" name="Line 44"/>
            <p:cNvSpPr>
              <a:spLocks noChangeShapeType="1"/>
            </p:cNvSpPr>
            <p:nvPr/>
          </p:nvSpPr>
          <p:spPr bwMode="auto">
            <a:xfrm>
              <a:off x="2880" y="1728"/>
              <a:ext cx="0" cy="624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9149" name="Text Box 45"/>
            <p:cNvSpPr txBox="1">
              <a:spLocks noChangeArrowheads="1"/>
            </p:cNvSpPr>
            <p:nvPr/>
          </p:nvSpPr>
          <p:spPr bwMode="auto">
            <a:xfrm>
              <a:off x="3264" y="1968"/>
              <a:ext cx="1824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BCNF Normalization</a:t>
              </a:r>
              <a:endParaRPr lang="en-IN" sz="2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C2A3-B0A5-4435-8997-088C5E6D56E0}" type="slidenum">
              <a:rPr lang="en-US"/>
              <a:pPr/>
              <a:t>103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TEACH that is in 3NF but not in BCNF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r>
              <a:rPr lang="en-US" sz="2600" dirty="0">
                <a:solidFill>
                  <a:srgbClr val="003300"/>
                </a:solidFill>
              </a:rPr>
              <a:t>Three possible decompositions for relation TEACH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3300"/>
                </a:solidFill>
              </a:rPr>
              <a:t>1. {student, instructor} and {student, course}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3300"/>
                </a:solidFill>
              </a:rPr>
              <a:t>2. {course, instructor } and {course, student}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3300"/>
                </a:solidFill>
              </a:rPr>
              <a:t>3. {instructor, course } and {instructor, student}</a:t>
            </a:r>
          </a:p>
          <a:p>
            <a:r>
              <a:rPr lang="en-US" sz="2600" dirty="0">
                <a:solidFill>
                  <a:srgbClr val="003300"/>
                </a:solidFill>
              </a:rPr>
              <a:t>All three decompositions will lose fd1. </a:t>
            </a:r>
          </a:p>
          <a:p>
            <a:r>
              <a:rPr lang="en-US" sz="2600" dirty="0">
                <a:solidFill>
                  <a:srgbClr val="003300"/>
                </a:solidFill>
              </a:rPr>
              <a:t>We have to settle for sacrificing the functional dependency preservation. But we cannot sacrifice the non-additive property after decomposition.</a:t>
            </a:r>
          </a:p>
          <a:p>
            <a:r>
              <a:rPr lang="en-US" sz="2600" dirty="0">
                <a:solidFill>
                  <a:srgbClr val="003300"/>
                </a:solidFill>
              </a:rPr>
              <a:t>Out of the above three, only the 3rd decomposition will not generate spurious </a:t>
            </a:r>
            <a:r>
              <a:rPr lang="en-US" sz="2600" dirty="0" err="1">
                <a:solidFill>
                  <a:srgbClr val="003300"/>
                </a:solidFill>
              </a:rPr>
              <a:t>tuples</a:t>
            </a:r>
            <a:r>
              <a:rPr lang="en-US" sz="2600" dirty="0">
                <a:solidFill>
                  <a:srgbClr val="003300"/>
                </a:solidFill>
              </a:rPr>
              <a:t> after join. (and hence has the non-additive property).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4406-C5C3-40D4-B08C-00F26E6E1524}" type="slidenum">
              <a:rPr lang="en-US"/>
              <a:pPr/>
              <a:t>104</a:t>
            </a:fld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613" y="2882900"/>
            <a:ext cx="5691187" cy="10033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5100" dirty="0">
                <a:solidFill>
                  <a:srgbClr val="800000"/>
                </a:solidFill>
              </a:rPr>
              <a:t>End of Chapter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181F-B902-4573-8D5D-478EC9B2F4D6}" type="slidenum">
              <a:rPr lang="en-US"/>
              <a:pPr/>
              <a:t>11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2743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Poor Design</a:t>
            </a:r>
          </a:p>
        </p:txBody>
      </p:sp>
      <p:pic>
        <p:nvPicPr>
          <p:cNvPr id="317493" name="Picture 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2063"/>
            <a:ext cx="9144000" cy="49863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261-547C-4AF8-AF35-8E0B308CD1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762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Poor Design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261-547C-4AF8-AF35-8E0B308CD1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3124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Poor Design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0CEB-95D8-407A-A309-B1275FF5A6AB}" type="slidenum">
              <a:rPr lang="en-US"/>
              <a:pPr/>
              <a:t>14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343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Insertion Anomalies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It may not be possible to store certain information unless some other, unrelated information is stored also.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e.g.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2800" dirty="0">
                <a:solidFill>
                  <a:srgbClr val="000066"/>
                </a:solidFill>
              </a:rPr>
              <a:t>To insert a new employee </a:t>
            </a:r>
            <a:r>
              <a:rPr lang="en-US" sz="2800" dirty="0" err="1">
                <a:solidFill>
                  <a:srgbClr val="000066"/>
                </a:solidFill>
              </a:rPr>
              <a:t>tuple</a:t>
            </a:r>
            <a:r>
              <a:rPr lang="en-US" sz="2800" dirty="0">
                <a:solidFill>
                  <a:srgbClr val="000066"/>
                </a:solidFill>
              </a:rPr>
              <a:t> into EMP_DEPT, we must include attribute values for the department that the employee works for, or NULLS.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0066"/>
                </a:solidFill>
              </a:rPr>
              <a:t>	Inserting all the department attributes values along with each employee may lead to inconsistency.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0A61-A381-40EE-888C-9B8C78DEF0EB}" type="slidenum">
              <a:rPr lang="en-US"/>
              <a:pPr/>
              <a:t>15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343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Insertion Anomalies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 startAt="2"/>
            </a:pPr>
            <a:r>
              <a:rPr lang="en-US" sz="2800">
                <a:solidFill>
                  <a:srgbClr val="000066"/>
                </a:solidFill>
              </a:rPr>
              <a:t>Attributes of a new department can not be inserted if it has no employee yet.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Or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NULLS have to be inserted for attributes of employee but SSN being primary key can not be NULL.</a:t>
            </a:r>
          </a:p>
          <a:p>
            <a:pPr marL="571500" indent="-571500">
              <a:buFont typeface="Wingdings" pitchFamily="2" charset="2"/>
              <a:buAutoNum type="arabicPeriod" startAt="2"/>
            </a:pP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5F32-473A-477A-BFD2-431BA73BF076}" type="slidenum">
              <a:rPr lang="en-US"/>
              <a:pPr/>
              <a:t>16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343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Deletion Anomalies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It may not be possible to delete certain information without losing some other unrelated information is also deleted.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2600"/>
                </a:solidFill>
              </a:rPr>
              <a:t>e.g.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 	</a:t>
            </a:r>
            <a:r>
              <a:rPr lang="en-US" sz="2800">
                <a:solidFill>
                  <a:srgbClr val="000066"/>
                </a:solidFill>
              </a:rPr>
              <a:t>If an employee tuple has to be deleted which happens to be last employee in a department, that department information will also be lost.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7220-BD6E-468A-8B94-0A986C0221B8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953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Modification Anomalies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If one copy of such repeated data is updated, an inconsistency is created unless all copies are similarly updated.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2600"/>
                </a:solidFill>
              </a:rPr>
              <a:t>E.g.</a:t>
            </a:r>
          </a:p>
          <a:p>
            <a:r>
              <a:rPr lang="en-US" sz="2800">
                <a:solidFill>
                  <a:srgbClr val="000066"/>
                </a:solidFill>
              </a:rPr>
              <a:t>If we change any attribute of the department, all the employee tuples should also be modified otherwise inconsistency will occur.</a:t>
            </a:r>
          </a:p>
          <a:p>
            <a:pPr>
              <a:buFont typeface="Wingdings" pitchFamily="2" charset="2"/>
              <a:buNone/>
            </a:pPr>
            <a:endParaRPr lang="en-US" sz="2800">
              <a:solidFill>
                <a:srgbClr val="000066"/>
              </a:solidFill>
            </a:endParaRP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FF08-E0BD-49CC-9F85-75F948601B9D}" type="slidenum">
              <a:rPr lang="en-US"/>
              <a:pPr/>
              <a:t>18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2743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Guideline 2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Design a schema that does not suffer from any of the Update anomalies (insertion, deletion and update anomalies). </a:t>
            </a:r>
            <a:endParaRPr lang="en-US" sz="14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These guidelines sometimes have to be violated to improve the query performance.</a:t>
            </a:r>
            <a:endParaRPr lang="en-US" sz="14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If any anomalies are present, it should be handled by programs.</a:t>
            </a:r>
            <a:endParaRPr lang="en-US" sz="14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Instead of grouping attributes from different relations, views can be used to have such query where attributes from different relations can be displayed.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203D-BFDA-47AD-B2AD-E6B67D0AE939}" type="slidenum">
              <a:rPr lang="en-US"/>
              <a:pPr/>
              <a:t>19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76200"/>
            <a:ext cx="5105400" cy="6096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3. NULL values in Tuples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NULLS can have multiple interpretations: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The attribute does not apply to that particular tuple.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The attribute value for this tuple is unknown.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The value is known but not provided yet.</a:t>
            </a:r>
          </a:p>
          <a:p>
            <a:r>
              <a:rPr lang="en-US" sz="2800">
                <a:solidFill>
                  <a:srgbClr val="003300"/>
                </a:solidFill>
              </a:rPr>
              <a:t>But representation for all above is same i.e. NULL.</a:t>
            </a:r>
          </a:p>
          <a:p>
            <a:r>
              <a:rPr lang="en-US" sz="2800">
                <a:solidFill>
                  <a:srgbClr val="003300"/>
                </a:solidFill>
              </a:rPr>
              <a:t>Too many NULLS can waste space at the storage level.</a:t>
            </a:r>
          </a:p>
          <a:p>
            <a:r>
              <a:rPr lang="en-US" sz="2800">
                <a:solidFill>
                  <a:srgbClr val="003300"/>
                </a:solidFill>
              </a:rPr>
              <a:t>Accounting NULLS in aggregate operations such as COUNT or SUM is difficult.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A37-CEF3-4317-A176-DF5F7EE225C9}" type="slidenum">
              <a:rPr lang="en-US"/>
              <a:pPr/>
              <a:t>2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534400" cy="533400"/>
          </a:xfrm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Chapter 5: Database Design T1: Page 337-373</a:t>
            </a:r>
            <a:r>
              <a:rPr lang="en-US" sz="3000" b="1"/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3300"/>
                </a:solidFill>
              </a:rPr>
              <a:t>Informal Design Guidelines for Relation Schemas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3300"/>
                </a:solidFill>
              </a:rPr>
              <a:t>Functional Dependencies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3300"/>
                </a:solidFill>
              </a:rPr>
              <a:t>Normal Forms Based on Primary Keys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3300"/>
                </a:solidFill>
              </a:rPr>
              <a:t>General Definition of 2nd &amp; 3rd Normal forms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3300"/>
                </a:solidFill>
              </a:rPr>
              <a:t>Boyce-</a:t>
            </a:r>
            <a:r>
              <a:rPr lang="en-US" sz="2800" dirty="0" err="1">
                <a:solidFill>
                  <a:srgbClr val="003300"/>
                </a:solidFill>
              </a:rPr>
              <a:t>Codd</a:t>
            </a:r>
            <a:r>
              <a:rPr lang="en-US" sz="2800" dirty="0">
                <a:solidFill>
                  <a:srgbClr val="003300"/>
                </a:solidFill>
              </a:rPr>
              <a:t> Normal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765-AC1D-408B-905F-755B0E30E1BC}" type="slidenum">
              <a:rPr lang="en-US"/>
              <a:pPr/>
              <a:t>20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2895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Guideline 3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Relations should be designed such that their tuples will have as few NULL values as possible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Attributes that are NULL frequently could be placed in separate relations (with the primary key)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6479-C29F-4BBF-9BAF-A6CF6DF44AA6}" type="slidenum">
              <a:rPr lang="en-US"/>
              <a:pPr/>
              <a:t>21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4648200" cy="6096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NULL values in Tuples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E.g.</a:t>
            </a:r>
          </a:p>
          <a:p>
            <a:r>
              <a:rPr lang="en-US" sz="2800">
                <a:solidFill>
                  <a:srgbClr val="003300"/>
                </a:solidFill>
              </a:rPr>
              <a:t>If only 10% employees have individual offices, it is not preferable to have attribute OFFICE_ADDRESS in employee relation because 90% employees will have NULL values for that attribute.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A relation EMP_OFFICE can be created having attribute SSN &amp; OFFICE_ADDRESS.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495A-A63B-46A7-A3DE-D194BB0911FF}" type="slidenum">
              <a:rPr lang="en-US"/>
              <a:pPr/>
              <a:t>22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228600"/>
            <a:ext cx="68532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4. Generation of Spurious Tuples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Additional tuples due to join operation will be generated which are wrong or have invalid information; these are called Spurious tuples.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The nonadditive ("lossless join") property is used to guarantee meaningful results for join operations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A7F1-9E89-4351-985D-CF9DB70DF2E0}" type="slidenum">
              <a:rPr lang="en-US"/>
              <a:pPr/>
              <a:t>23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4. Generation of Spurious Tuples:  Example</a:t>
            </a: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429000" y="3733800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IN" sz="2400"/>
          </a:p>
        </p:txBody>
      </p:sp>
      <p:pic>
        <p:nvPicPr>
          <p:cNvPr id="4085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01000" cy="1143000"/>
          </a:xfrm>
          <a:prstGeom prst="rect">
            <a:avLst/>
          </a:prstGeom>
          <a:noFill/>
        </p:spPr>
      </p:pic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8610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rgbClr val="003300"/>
                </a:solidFill>
              </a:rPr>
              <a:t>Natural join of EMP_PRJ1 and EMP_LOCS will give spurious tuples</a:t>
            </a:r>
          </a:p>
        </p:txBody>
      </p:sp>
      <p:pic>
        <p:nvPicPr>
          <p:cNvPr id="40858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6553200" cy="2133600"/>
          </a:xfrm>
          <a:prstGeom prst="rect">
            <a:avLst/>
          </a:prstGeom>
          <a:noFill/>
        </p:spPr>
      </p:pic>
      <p:sp>
        <p:nvSpPr>
          <p:cNvPr id="408589" name="AutoShape 13"/>
          <p:cNvSpPr>
            <a:spLocks noChangeArrowheads="1"/>
          </p:cNvSpPr>
          <p:nvPr/>
        </p:nvSpPr>
        <p:spPr bwMode="auto">
          <a:xfrm>
            <a:off x="4267200" y="2590800"/>
            <a:ext cx="485775" cy="685800"/>
          </a:xfrm>
          <a:prstGeom prst="down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261-547C-4AF8-AF35-8E0B308CD1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556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261-547C-4AF8-AF35-8E0B308CD1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3657600" cy="6476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Natural Join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261-547C-4AF8-AF35-8E0B308CD1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8C22-5E6C-45A7-B8F2-95DF8147F8BF}" type="slidenum">
              <a:rPr lang="en-US"/>
              <a:pPr/>
              <a:t>27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76200"/>
            <a:ext cx="2971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Guideline 4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r>
              <a:rPr lang="en-US" sz="2700">
                <a:solidFill>
                  <a:srgbClr val="002600"/>
                </a:solidFill>
              </a:rPr>
              <a:t>The relations should be designed to satisfy the lossless join condition. No spurious tuples should be generated by doing a natural-join of any relations.</a:t>
            </a:r>
          </a:p>
          <a:p>
            <a:r>
              <a:rPr lang="en-US" sz="2700">
                <a:solidFill>
                  <a:srgbClr val="002600"/>
                </a:solidFill>
              </a:rPr>
              <a:t>Design relation schema so that they can be joined with equality condition on attributes that are either Primary keys or foreign keys and guarantee no spurious tuples are generated.</a:t>
            </a:r>
          </a:p>
          <a:p>
            <a:r>
              <a:rPr lang="en-US" sz="2700">
                <a:solidFill>
                  <a:srgbClr val="002600"/>
                </a:solidFill>
              </a:rPr>
              <a:t>Avoid relations that contain matching attributes which are not Primary keys or foreign keys combinations, because joining of such attributes may generate spurious tuples. </a:t>
            </a:r>
            <a:endParaRPr lang="en-US" sz="27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5CE6-AAA5-4ED2-929A-46B9BC645BEF}" type="slidenum">
              <a:rPr lang="en-US"/>
              <a:pPr/>
              <a:t>28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715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Design Guidelines: Summary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  <a:cs typeface="Tahoma" pitchFamily="34" charset="0"/>
              </a:rPr>
              <a:t>1. Do not combine attributes from multiple entity types relationship type into a single relation.</a:t>
            </a:r>
          </a:p>
          <a:p>
            <a:endParaRPr lang="en-US" sz="2800">
              <a:solidFill>
                <a:srgbClr val="002600"/>
              </a:solidFill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2.	 Anomalies that cause redundant work to be done during insertion and modification of a relation, and that may cause accidental loss of information during a deletion from a relation, should be avoided.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9C5A-2DE7-4D8B-A356-45C150767EE6}" type="slidenum">
              <a:rPr lang="en-US"/>
              <a:pPr/>
              <a:t>29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638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Design Guidelines: Summary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3. Waste of storage space due to nulls and difficulty of performing aggregation operations and joins due to null values.</a:t>
            </a:r>
          </a:p>
          <a:p>
            <a:endParaRPr lang="en-US" sz="2800">
              <a:solidFill>
                <a:srgbClr val="0026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4. Generation of invalid and spurious data during joins on improperly related base relations.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EBDC-7D89-4C12-A7D7-5FBD07772D17}" type="slidenum">
              <a:rPr lang="en-US"/>
              <a:pPr/>
              <a:t>3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2133600" cy="533400"/>
          </a:xfrm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Overview 	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5334000"/>
          </a:xfrm>
        </p:spPr>
        <p:txBody>
          <a:bodyPr/>
          <a:lstStyle/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Two levels to make relational database schema ‘good’:</a:t>
            </a:r>
          </a:p>
          <a:p>
            <a:pPr marL="982663" lvl="1" indent="-525463"/>
            <a:r>
              <a:rPr lang="en-US">
                <a:solidFill>
                  <a:srgbClr val="000066"/>
                </a:solidFill>
              </a:rPr>
              <a:t>Logical level: Database design</a:t>
            </a:r>
          </a:p>
          <a:p>
            <a:pPr marL="982663" lvl="1" indent="-525463"/>
            <a:r>
              <a:rPr lang="en-US">
                <a:solidFill>
                  <a:srgbClr val="000066"/>
                </a:solidFill>
              </a:rPr>
              <a:t>Physical level: Storage etc.</a:t>
            </a:r>
          </a:p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Database design may be performed using two approaches</a:t>
            </a:r>
          </a:p>
          <a:p>
            <a:pPr marL="982663" lvl="1" indent="-525463"/>
            <a:r>
              <a:rPr lang="en-US">
                <a:solidFill>
                  <a:srgbClr val="000066"/>
                </a:solidFill>
              </a:rPr>
              <a:t>Bottom-up design methodology (design by synthesis)</a:t>
            </a:r>
          </a:p>
          <a:p>
            <a:pPr marL="982663" lvl="1" indent="-525463"/>
            <a:r>
              <a:rPr lang="en-US">
                <a:solidFill>
                  <a:srgbClr val="000066"/>
                </a:solidFill>
              </a:rPr>
              <a:t>Top-down design methodology (design by analysis)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F-82BD-4DA9-B897-3028694D6834}" type="slidenum">
              <a:rPr lang="en-US"/>
              <a:pPr/>
              <a:t>30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181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Functional Dependencies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r>
              <a:rPr lang="en-US" sz="2800">
                <a:solidFill>
                  <a:srgbClr val="002600"/>
                </a:solidFill>
              </a:rPr>
              <a:t>Functional Dependency is a constraint between two sets of attributes from the database.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Definition: </a:t>
            </a:r>
          </a:p>
          <a:p>
            <a:r>
              <a:rPr lang="en-US" sz="2800">
                <a:solidFill>
                  <a:srgbClr val="000066"/>
                </a:solidFill>
              </a:rPr>
              <a:t>A  functional dependency, denoted by X </a:t>
            </a:r>
            <a:r>
              <a:rPr lang="en-US" sz="2800">
                <a:solidFill>
                  <a:srgbClr val="000066"/>
                </a:solidFill>
                <a:sym typeface="Symbol" pitchFamily="18" charset="2"/>
              </a:rPr>
              <a:t></a:t>
            </a:r>
            <a:r>
              <a:rPr lang="en-US" sz="2800">
                <a:solidFill>
                  <a:srgbClr val="000066"/>
                </a:solidFill>
              </a:rPr>
              <a:t> Y (between two sets of attributes X and Y  that are subsets of R) specifies a constraint on the possible tuples for every state r of relation R. </a:t>
            </a:r>
          </a:p>
          <a:p>
            <a:r>
              <a:rPr lang="en-US" sz="2800">
                <a:solidFill>
                  <a:srgbClr val="000066"/>
                </a:solidFill>
              </a:rPr>
              <a:t>The constraint is  that, for any two tuples t1 and t2 in r that have t1[X]= t2[X],  they must also have 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t1[Y]=t2[Y].</a:t>
            </a: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96C7-3DC3-4AF6-BC43-DD4AB8BBFB06}" type="slidenum">
              <a:rPr lang="en-US"/>
              <a:pPr/>
              <a:t>31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334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Functional Dependencies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r>
              <a:rPr lang="en-US" sz="2800">
                <a:solidFill>
                  <a:srgbClr val="002600"/>
                </a:solidFill>
              </a:rPr>
              <a:t>There is a functional dependency from X to Y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	(or the value of Y is determined by the value of X (or X uniquely determines the value of Y)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	(or Y is functionally dependent on X)</a:t>
            </a:r>
          </a:p>
          <a:p>
            <a:r>
              <a:rPr lang="en-US" sz="2800">
                <a:solidFill>
                  <a:srgbClr val="002600"/>
                </a:solidFill>
              </a:rPr>
              <a:t>The abbreviation for functional dependency is FD or f.d.</a:t>
            </a:r>
          </a:p>
          <a:p>
            <a:r>
              <a:rPr lang="en-US" sz="2800">
                <a:solidFill>
                  <a:srgbClr val="002600"/>
                </a:solidFill>
              </a:rPr>
              <a:t>The set of attributes </a:t>
            </a:r>
            <a:r>
              <a:rPr lang="en-US" sz="2800" b="1">
                <a:solidFill>
                  <a:srgbClr val="002600"/>
                </a:solidFill>
              </a:rPr>
              <a:t>X</a:t>
            </a:r>
            <a:r>
              <a:rPr lang="en-US" sz="2800">
                <a:solidFill>
                  <a:srgbClr val="002600"/>
                </a:solidFill>
              </a:rPr>
              <a:t> is called the left-hand side of the FD, and Y is called the right-hand side of the FD.</a:t>
            </a: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F4D1-A9F6-4BC2-A16D-16408CF8B2B4}" type="slidenum">
              <a:rPr lang="en-US"/>
              <a:pPr/>
              <a:t>32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181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Functional Dependencies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2600"/>
                </a:solidFill>
              </a:rPr>
              <a:t>If a constraint on R states that there cannot be more than one tuple with a given X  value in any relation instance r(R) (that is, X  is a candidate key  of R), this implies that X </a:t>
            </a:r>
            <a:r>
              <a:rPr lang="en-US" sz="2800">
                <a:solidFill>
                  <a:srgbClr val="002600"/>
                </a:solidFill>
                <a:sym typeface="Symbol" pitchFamily="18" charset="2"/>
              </a:rPr>
              <a:t></a:t>
            </a:r>
            <a:r>
              <a:rPr lang="en-US" sz="2800">
                <a:solidFill>
                  <a:srgbClr val="002600"/>
                </a:solidFill>
              </a:rPr>
              <a:t> Y is true for any subset of attributes Y of R.</a:t>
            </a:r>
          </a:p>
          <a:p>
            <a:endParaRPr lang="en-US" sz="2800">
              <a:solidFill>
                <a:srgbClr val="002600"/>
              </a:solidFill>
            </a:endParaRPr>
          </a:p>
          <a:p>
            <a:r>
              <a:rPr lang="en-US" sz="2800">
                <a:solidFill>
                  <a:srgbClr val="002600"/>
                </a:solidFill>
              </a:rPr>
              <a:t>If X </a:t>
            </a:r>
            <a:r>
              <a:rPr lang="en-US" sz="2800">
                <a:solidFill>
                  <a:srgbClr val="002600"/>
                </a:solidFill>
                <a:sym typeface="Symbol" pitchFamily="18" charset="2"/>
              </a:rPr>
              <a:t></a:t>
            </a:r>
            <a:r>
              <a:rPr lang="en-US" sz="2800">
                <a:solidFill>
                  <a:srgbClr val="002600"/>
                </a:solidFill>
              </a:rPr>
              <a:t> Y in a R, this does not say whether or not  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2600"/>
                </a:solidFill>
              </a:rPr>
              <a:t>	Y </a:t>
            </a:r>
            <a:r>
              <a:rPr lang="en-US" sz="2800">
                <a:solidFill>
                  <a:srgbClr val="002600"/>
                </a:solidFill>
                <a:sym typeface="Symbol" pitchFamily="18" charset="2"/>
              </a:rPr>
              <a:t></a:t>
            </a:r>
            <a:r>
              <a:rPr lang="en-US" sz="2800">
                <a:solidFill>
                  <a:srgbClr val="002600"/>
                </a:solidFill>
              </a:rPr>
              <a:t> X in R 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EBD5-0FB8-448C-B6C8-21EBDB1C08CD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410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Functional Dependencies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2600"/>
                </a:solidFill>
              </a:rPr>
              <a:t>A functional dependency is the property of relation schema not of a particular state (r) of R.</a:t>
            </a:r>
          </a:p>
          <a:p>
            <a:r>
              <a:rPr lang="en-US" sz="2800">
                <a:solidFill>
                  <a:srgbClr val="002600"/>
                </a:solidFill>
              </a:rPr>
              <a:t>Thus functional dependency is true for all the possible states of the relation.</a:t>
            </a:r>
          </a:p>
          <a:p>
            <a:r>
              <a:rPr lang="en-US" sz="2800">
                <a:solidFill>
                  <a:srgbClr val="002600"/>
                </a:solidFill>
              </a:rPr>
              <a:t>Relation extensions that satisfy the functional dependency, are called legal relation states (or relation extensions). </a:t>
            </a:r>
          </a:p>
          <a:p>
            <a:r>
              <a:rPr lang="en-US" sz="2800">
                <a:solidFill>
                  <a:srgbClr val="002600"/>
                </a:solidFill>
              </a:rPr>
              <a:t>An FD can not be inferred automatically from a given relational state but must be defined for the relation schema.</a:t>
            </a: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5E44-A066-4992-8DA3-B51EC91367D9}" type="slidenum">
              <a:rPr lang="en-US"/>
              <a:pPr/>
              <a:t>34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228600"/>
            <a:ext cx="68532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Functional Dependencies: 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91000"/>
            <a:ext cx="86868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2600"/>
                </a:solidFill>
              </a:rPr>
              <a:t>FD2:     </a:t>
            </a:r>
            <a:r>
              <a:rPr lang="en-US" sz="2800">
                <a:solidFill>
                  <a:srgbClr val="000066"/>
                </a:solidFill>
              </a:rPr>
              <a:t>SSN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 ENAME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00"/>
                </a:solidFill>
              </a:rPr>
              <a:t>FD3:     </a:t>
            </a:r>
            <a:r>
              <a:rPr lang="en-US" sz="2800">
                <a:solidFill>
                  <a:srgbClr val="000066"/>
                </a:solidFill>
              </a:rPr>
              <a:t>PNUMBER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 {PNAME, PLOCATION}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FD1:    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{SSN, PNUMBER}  HOURS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Set of all specified dependencies is denoted by F</a:t>
            </a:r>
            <a:endParaRPr lang="en-US" sz="2800">
              <a:solidFill>
                <a:srgbClr val="002600"/>
              </a:solidFill>
            </a:endParaRPr>
          </a:p>
          <a:p>
            <a:pPr>
              <a:lnSpc>
                <a:spcPct val="90000"/>
              </a:lnSpc>
            </a:pPr>
            <a:endParaRPr lang="en-US" sz="2800">
              <a:solidFill>
                <a:srgbClr val="002600"/>
              </a:solidFill>
            </a:endParaRPr>
          </a:p>
        </p:txBody>
      </p:sp>
      <p:pic>
        <p:nvPicPr>
          <p:cNvPr id="409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924800" cy="2667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7E4D-170B-44A3-A67B-72D6C0EB8711}" type="slidenum">
              <a:rPr lang="en-US"/>
              <a:pPr/>
              <a:t>35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86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38100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en-US" sz="2800">
                <a:solidFill>
                  <a:srgbClr val="003300"/>
                </a:solidFill>
              </a:rPr>
              <a:t>Designer specifies functional dependencies that are semantically obvious.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en-US" sz="2800">
                <a:solidFill>
                  <a:srgbClr val="003300"/>
                </a:solidFill>
              </a:rPr>
              <a:t>Formally, the set of all dependencies that include F as well as all dependencies that can be inferred from F (given set of dependencies) is called the closure of F and it is denoted by F+.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593-D149-4166-B115-322A1D596923}" type="slidenum">
              <a:rPr lang="en-US"/>
              <a:pPr/>
              <a:t>36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304800"/>
            <a:ext cx="86058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534400" cy="3581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3300"/>
                </a:solidFill>
              </a:rPr>
              <a:t>e.g. </a:t>
            </a:r>
          </a:p>
          <a:p>
            <a:r>
              <a:rPr lang="en-US" sz="2600">
                <a:solidFill>
                  <a:srgbClr val="003300"/>
                </a:solidFill>
              </a:rPr>
              <a:t>F = {SSN</a:t>
            </a:r>
            <a:r>
              <a:rPr lang="en-US" sz="2600">
                <a:solidFill>
                  <a:srgbClr val="003300"/>
                </a:solidFill>
                <a:sym typeface="Wingdings" pitchFamily="2" charset="2"/>
              </a:rPr>
              <a:t>{ENAME, BDATE, ADDRESS, DNUMBER}, DNUMBER{DNAME,DMGRSSN}}</a:t>
            </a:r>
            <a:endParaRPr lang="en-US" sz="2600">
              <a:solidFill>
                <a:srgbClr val="00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600">
                <a:solidFill>
                  <a:srgbClr val="003300"/>
                </a:solidFill>
              </a:rPr>
              <a:t>We can infer the following additional functional </a:t>
            </a:r>
          </a:p>
          <a:p>
            <a:pPr>
              <a:buFont typeface="Wingdings" pitchFamily="2" charset="2"/>
              <a:buNone/>
            </a:pPr>
            <a:r>
              <a:rPr lang="en-US" sz="2600">
                <a:solidFill>
                  <a:srgbClr val="003300"/>
                </a:solidFill>
              </a:rPr>
              <a:t>dependencies from F:</a:t>
            </a:r>
          </a:p>
          <a:p>
            <a:r>
              <a:rPr lang="en-US" sz="2600">
                <a:solidFill>
                  <a:srgbClr val="000066"/>
                </a:solidFill>
              </a:rPr>
              <a:t>SSN</a:t>
            </a:r>
            <a:r>
              <a:rPr lang="en-US" sz="2600">
                <a:solidFill>
                  <a:srgbClr val="000066"/>
                </a:solidFill>
                <a:sym typeface="Wingdings" pitchFamily="2" charset="2"/>
              </a:rPr>
              <a:t> {DNAME,DMGRSSN}</a:t>
            </a:r>
            <a:endParaRPr lang="en-US" sz="2600">
              <a:solidFill>
                <a:srgbClr val="000066"/>
              </a:solidFill>
            </a:endParaRPr>
          </a:p>
          <a:p>
            <a:r>
              <a:rPr lang="en-US" sz="2600">
                <a:solidFill>
                  <a:srgbClr val="000066"/>
                </a:solidFill>
              </a:rPr>
              <a:t>SSN</a:t>
            </a:r>
            <a:r>
              <a:rPr lang="en-US" sz="2600">
                <a:solidFill>
                  <a:srgbClr val="000066"/>
                </a:solidFill>
                <a:sym typeface="Wingdings" pitchFamily="2" charset="2"/>
              </a:rPr>
              <a:t>SSN</a:t>
            </a:r>
          </a:p>
          <a:p>
            <a:r>
              <a:rPr lang="en-US" sz="2600">
                <a:solidFill>
                  <a:srgbClr val="000066"/>
                </a:solidFill>
                <a:sym typeface="Wingdings" pitchFamily="2" charset="2"/>
              </a:rPr>
              <a:t>DNUMBERDNAME</a:t>
            </a:r>
            <a:endParaRPr lang="en-US" sz="2600">
              <a:solidFill>
                <a:srgbClr val="000066"/>
              </a:solidFill>
            </a:endParaRPr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78486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10CC-CCB8-4448-A1C1-2B3944218F58}" type="slidenum">
              <a:rPr lang="en-US"/>
              <a:pPr/>
              <a:t>37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534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A set of inference rules can be applied to infer new dependencies from a given set of dependencies 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F╞ X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Y denotes that functional dependency XY is inferred from the set of given functional dependencies F.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Armstrong's inference rules is a complete set of inference rules and can be applied to get closure of functional dependencies.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F386-BDB2-4E45-926C-F493D6CFDE64}" type="slidenum">
              <a:rPr lang="en-US"/>
              <a:pPr/>
              <a:t>38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28600"/>
            <a:ext cx="85296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/>
          <a:lstStyle/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Armstrong's inference rules: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IR1. (Reflexive rule) </a:t>
            </a:r>
            <a:r>
              <a:rPr lang="en-US" sz="2800">
                <a:solidFill>
                  <a:srgbClr val="000066"/>
                </a:solidFill>
              </a:rPr>
              <a:t>If Y is </a:t>
            </a:r>
            <a:r>
              <a:rPr lang="en-US" sz="2800" i="1">
                <a:solidFill>
                  <a:srgbClr val="000066"/>
                </a:solidFill>
              </a:rPr>
              <a:t>subset-of </a:t>
            </a:r>
            <a:r>
              <a:rPr lang="en-US" sz="2800">
                <a:solidFill>
                  <a:srgbClr val="000066"/>
                </a:solidFill>
              </a:rPr>
              <a:t>X, then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2800">
              <a:solidFill>
                <a:srgbClr val="000066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IR2. (Augmentation rule) </a:t>
            </a:r>
            <a:r>
              <a:rPr lang="en-US" sz="2800">
                <a:solidFill>
                  <a:srgbClr val="000066"/>
                </a:solidFill>
              </a:rPr>
              <a:t>If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Y, then XZ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			or 		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</a:t>
            </a:r>
            <a:r>
              <a:rPr lang="en-US" sz="2800">
                <a:solidFill>
                  <a:srgbClr val="003300"/>
                </a:solidFill>
              </a:rPr>
              <a:t>╞</a:t>
            </a:r>
            <a:r>
              <a:rPr lang="en-US" sz="2800">
                <a:solidFill>
                  <a:srgbClr val="000066"/>
                </a:solidFill>
              </a:rPr>
              <a:t> XZ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</a:t>
            </a: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 startAt="3"/>
            </a:pPr>
            <a:r>
              <a:rPr lang="en-US" sz="2800">
                <a:solidFill>
                  <a:srgbClr val="003300"/>
                </a:solidFill>
              </a:rPr>
              <a:t>IR3. (Transitive rule) </a:t>
            </a:r>
            <a:r>
              <a:rPr lang="en-US" sz="2800">
                <a:solidFill>
                  <a:srgbClr val="000066"/>
                </a:solidFill>
              </a:rPr>
              <a:t>If X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Y and Y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Z, then X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Z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			or {X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Y, Y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Z} </a:t>
            </a:r>
            <a:r>
              <a:rPr lang="en-US" sz="2800">
                <a:solidFill>
                  <a:srgbClr val="003300"/>
                </a:solidFill>
              </a:rPr>
              <a:t>╞</a:t>
            </a:r>
            <a:r>
              <a:rPr lang="en-US" sz="2800">
                <a:solidFill>
                  <a:srgbClr val="000066"/>
                </a:solidFill>
              </a:rPr>
              <a:t>  X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Z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IR1, IR2, IR3 form a </a:t>
            </a:r>
            <a:r>
              <a:rPr lang="en-US" sz="2800" i="1">
                <a:solidFill>
                  <a:srgbClr val="003300"/>
                </a:solidFill>
              </a:rPr>
              <a:t>sound </a:t>
            </a:r>
            <a:r>
              <a:rPr lang="en-US" sz="2800">
                <a:solidFill>
                  <a:srgbClr val="003300"/>
                </a:solidFill>
              </a:rPr>
              <a:t>and </a:t>
            </a:r>
            <a:r>
              <a:rPr lang="en-US" sz="2800" i="1">
                <a:solidFill>
                  <a:srgbClr val="003300"/>
                </a:solidFill>
              </a:rPr>
              <a:t>complete </a:t>
            </a:r>
            <a:r>
              <a:rPr lang="en-US" sz="2800">
                <a:solidFill>
                  <a:srgbClr val="003300"/>
                </a:solidFill>
              </a:rPr>
              <a:t>set of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inference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EFD5-56B9-464C-9DDE-355491456768}" type="slidenum">
              <a:rPr lang="en-US"/>
              <a:pPr/>
              <a:t>39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29638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sz="2600">
                <a:solidFill>
                  <a:srgbClr val="003300"/>
                </a:solidFill>
              </a:rPr>
              <a:t>The reflexive rule (IR1) states that a set of attributes always determine itself or any of its subsets</a:t>
            </a:r>
          </a:p>
          <a:p>
            <a:pPr>
              <a:spcAft>
                <a:spcPct val="25000"/>
              </a:spcAft>
            </a:pPr>
            <a:r>
              <a:rPr lang="en-US" sz="2600">
                <a:solidFill>
                  <a:srgbClr val="003300"/>
                </a:solidFill>
              </a:rPr>
              <a:t>Because IR1 generates dependencies that are always true and are known as trivial.</a:t>
            </a:r>
          </a:p>
          <a:p>
            <a:pPr>
              <a:spcAft>
                <a:spcPct val="25000"/>
              </a:spcAft>
            </a:pPr>
            <a:r>
              <a:rPr lang="en-US" sz="2600">
                <a:solidFill>
                  <a:srgbClr val="003300"/>
                </a:solidFill>
              </a:rPr>
              <a:t>The augmentation rule (IR2) states that adding the same set of attributes to both the left- and right-hand sides of a dependency results in another valid dependency.</a:t>
            </a:r>
          </a:p>
          <a:p>
            <a:pPr>
              <a:spcAft>
                <a:spcPct val="25000"/>
              </a:spcAft>
            </a:pPr>
            <a:r>
              <a:rPr lang="en-US" sz="2600">
                <a:solidFill>
                  <a:srgbClr val="003300"/>
                </a:solidFill>
              </a:rPr>
              <a:t>The transitive rule (IR3) states that functional dependencies are transitive.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34D9-70F0-4EDC-BCD1-1EEC813A6153}" type="slidenum">
              <a:rPr lang="en-US"/>
              <a:pPr/>
              <a:t>4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5410200" cy="9906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Informal Design Guidelines for Relation Schemas 	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5105400"/>
          </a:xfrm>
        </p:spPr>
        <p:txBody>
          <a:bodyPr/>
          <a:lstStyle/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Four informal measures are considered for relation schema design.</a:t>
            </a:r>
          </a:p>
          <a:p>
            <a:pPr marL="609600" indent="-609600"/>
            <a:endParaRPr lang="en-US" sz="2800">
              <a:solidFill>
                <a:srgbClr val="003300"/>
              </a:solidFill>
            </a:endParaRPr>
          </a:p>
          <a:p>
            <a:pPr marL="982663" lvl="1" indent="-525463">
              <a:buSzTx/>
              <a:buFont typeface="Wingdings" pitchFamily="2" charset="2"/>
              <a:buAutoNum type="arabicPeriod"/>
            </a:pPr>
            <a:r>
              <a:rPr lang="en-US">
                <a:solidFill>
                  <a:srgbClr val="000066"/>
                </a:solidFill>
              </a:rPr>
              <a:t>Semantics of the attributes</a:t>
            </a:r>
          </a:p>
          <a:p>
            <a:pPr marL="982663" lvl="1" indent="-525463">
              <a:buSzTx/>
              <a:buFont typeface="Wingdings" pitchFamily="2" charset="2"/>
              <a:buAutoNum type="arabicPeriod"/>
            </a:pPr>
            <a:r>
              <a:rPr lang="en-US">
                <a:solidFill>
                  <a:srgbClr val="000066"/>
                </a:solidFill>
              </a:rPr>
              <a:t>Reducing the redundant values in tuples.</a:t>
            </a:r>
          </a:p>
          <a:p>
            <a:pPr marL="982663" lvl="1" indent="-525463">
              <a:buSzTx/>
              <a:buFont typeface="Wingdings" pitchFamily="2" charset="2"/>
              <a:buAutoNum type="arabicPeriod"/>
            </a:pPr>
            <a:r>
              <a:rPr lang="en-US">
                <a:solidFill>
                  <a:srgbClr val="000066"/>
                </a:solidFill>
              </a:rPr>
              <a:t>Reducing the Null values in tuples.</a:t>
            </a:r>
          </a:p>
          <a:p>
            <a:pPr marL="982663" lvl="1" indent="-525463">
              <a:buSzTx/>
              <a:buFont typeface="Wingdings" pitchFamily="2" charset="2"/>
              <a:buAutoNum type="arabicPeriod"/>
            </a:pPr>
            <a:r>
              <a:rPr lang="en-US">
                <a:solidFill>
                  <a:srgbClr val="000066"/>
                </a:solidFill>
              </a:rPr>
              <a:t>Disallowing the possibility of generating spurious tuples. </a:t>
            </a:r>
          </a:p>
          <a:p>
            <a:pPr marL="609600" indent="-609600"/>
            <a:endParaRPr 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149F-6940-4CC8-9FE8-513C8AC24013}" type="slidenum">
              <a:rPr lang="en-US"/>
              <a:pPr/>
              <a:t>40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28600"/>
            <a:ext cx="85296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Some additional useful inference rules: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IR4. (Decomposition) </a:t>
            </a:r>
            <a:r>
              <a:rPr lang="en-US" sz="2800">
                <a:solidFill>
                  <a:srgbClr val="000066"/>
                </a:solidFill>
              </a:rPr>
              <a:t>If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YZ, then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and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IR5. (Union) </a:t>
            </a:r>
            <a:r>
              <a:rPr lang="en-US" sz="2800">
                <a:solidFill>
                  <a:srgbClr val="000066"/>
                </a:solidFill>
              </a:rPr>
              <a:t>If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and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Z, then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IR6. (Psuedotransitivity) </a:t>
            </a:r>
            <a:r>
              <a:rPr lang="en-US" sz="2800">
                <a:solidFill>
                  <a:srgbClr val="000066"/>
                </a:solidFill>
              </a:rPr>
              <a:t>If 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and WY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Z,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>
                <a:solidFill>
                  <a:srgbClr val="000066"/>
                </a:solidFill>
              </a:rPr>
              <a:t>	then WX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</a:t>
            </a:r>
          </a:p>
          <a:p>
            <a:pPr marL="533400" indent="-533400"/>
            <a:r>
              <a:rPr lang="en-US" sz="2800">
                <a:solidFill>
                  <a:srgbClr val="003300"/>
                </a:solidFill>
              </a:rPr>
              <a:t>The last three inference rules, as well as any other inference rules, can be deduced from IR1, IR2, and IR3 (completeness property)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8E98-8845-486A-A0E1-6B22871D4E07}" type="slidenum">
              <a:rPr lang="en-US"/>
              <a:pPr/>
              <a:t>41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29638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Decomposition rule (IR4) says that attributes from right-hand side can be removed and applying the rule repeatedly can decompose a FD into set of FDs.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800">
                <a:solidFill>
                  <a:srgbClr val="003300"/>
                </a:solidFill>
              </a:rPr>
              <a:t>Union (IR5) is opposite of IR4 i.e. set of FDs can be combined into a single FD</a:t>
            </a:r>
          </a:p>
          <a:p>
            <a:pPr marL="609600" indent="-609600">
              <a:buFont typeface="Wingdings" pitchFamily="2" charset="2"/>
              <a:buAutoNum type="arabicPeriod" startAt="2"/>
            </a:pPr>
            <a:endParaRPr lang="en-US" sz="2800">
              <a:solidFill>
                <a:srgbClr val="000066"/>
              </a:solidFill>
            </a:endParaRP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800">
                <a:solidFill>
                  <a:srgbClr val="003300"/>
                </a:solidFill>
              </a:rPr>
              <a:t>Psuedotransitivity (IR6) is similar to transitive.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4EF-8171-4EB6-8EAA-6FCE4972A694}" type="slidenum">
              <a:rPr lang="en-US"/>
              <a:pPr/>
              <a:t>42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28600"/>
            <a:ext cx="85296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Derivation of IR4. (Decomposition) </a:t>
            </a:r>
          </a:p>
          <a:p>
            <a:pPr marL="571500" indent="-571500"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  (given)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YZ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 Y (using IR1)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(using IR3 on 1 &amp; 2)</a:t>
            </a:r>
            <a:endParaRPr lang="en-US" sz="2800">
              <a:solidFill>
                <a:srgbClr val="000066"/>
              </a:solidFill>
            </a:endParaRPr>
          </a:p>
          <a:p>
            <a:pPr marL="571500" indent="-571500">
              <a:buFont typeface="Wingdings" pitchFamily="2" charset="2"/>
              <a:buChar char="n"/>
            </a:pPr>
            <a:endParaRPr 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6E23-E649-4209-A804-23E72FEA8475}" type="slidenum">
              <a:rPr lang="en-US"/>
              <a:pPr/>
              <a:t>43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28600"/>
            <a:ext cx="85296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Derivation of IR5. (Union) 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(given)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 (given)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XY (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using</a:t>
            </a:r>
            <a:r>
              <a:rPr lang="en-US" sz="2800">
                <a:solidFill>
                  <a:srgbClr val="000066"/>
                </a:solidFill>
              </a:rPr>
              <a:t> IR2 on 1)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XY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 (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using</a:t>
            </a:r>
            <a:r>
              <a:rPr lang="en-US" sz="2800">
                <a:solidFill>
                  <a:srgbClr val="000066"/>
                </a:solidFill>
              </a:rPr>
              <a:t> IR2 on 2)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YZ (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using</a:t>
            </a:r>
            <a:r>
              <a:rPr lang="en-US" sz="2800">
                <a:solidFill>
                  <a:srgbClr val="000066"/>
                </a:solidFill>
              </a:rPr>
              <a:t> IR3 on 3 &amp; 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B60A-04EC-42F7-B865-908E97C14891}" type="slidenum">
              <a:rPr lang="en-US"/>
              <a:pPr/>
              <a:t>44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28600"/>
            <a:ext cx="85296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Derivation of IR6. (Psuedotransitivity)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 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Y (given)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WY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 (given)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WX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WY (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using</a:t>
            </a:r>
            <a:r>
              <a:rPr lang="en-US" sz="2800">
                <a:solidFill>
                  <a:srgbClr val="000066"/>
                </a:solidFill>
              </a:rPr>
              <a:t> IR2 on 1)</a:t>
            </a:r>
          </a:p>
          <a:p>
            <a:pPr marL="571500" indent="-571500">
              <a:buFont typeface="Wingdings" pitchFamily="2" charset="2"/>
              <a:buChar char="n"/>
            </a:pPr>
            <a:r>
              <a:rPr lang="en-US" sz="2800">
                <a:solidFill>
                  <a:srgbClr val="000066"/>
                </a:solidFill>
              </a:rPr>
              <a:t>WX 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0066"/>
                </a:solidFill>
              </a:rPr>
              <a:t> Z (</a:t>
            </a:r>
            <a:r>
              <a:rPr lang="en-US" sz="2800">
                <a:solidFill>
                  <a:srgbClr val="000066"/>
                </a:solidFill>
                <a:sym typeface="Wingdings" pitchFamily="2" charset="2"/>
              </a:rPr>
              <a:t>using</a:t>
            </a:r>
            <a:r>
              <a:rPr lang="en-US" sz="2800">
                <a:solidFill>
                  <a:srgbClr val="000066"/>
                </a:solidFill>
              </a:rPr>
              <a:t> IR3 on 3 &amp;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33A3-0248-46B5-AA21-F3C41FF3FEA9}" type="slidenum">
              <a:rPr lang="en-US"/>
              <a:pPr/>
              <a:t>45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152400"/>
            <a:ext cx="6015037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 (Example)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Contracts (</a:t>
            </a:r>
            <a:r>
              <a:rPr lang="en-US" sz="2800" i="1">
                <a:solidFill>
                  <a:srgbClr val="003300"/>
                </a:solidFill>
              </a:rPr>
              <a:t>contractid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supplierid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projectid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deptid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partid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qty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value</a:t>
            </a:r>
            <a:r>
              <a:rPr lang="en-US" sz="2800">
                <a:solidFill>
                  <a:srgbClr val="003300"/>
                </a:solidFill>
              </a:rPr>
              <a:t>)</a:t>
            </a:r>
          </a:p>
          <a:p>
            <a:r>
              <a:rPr lang="en-US" sz="2800">
                <a:solidFill>
                  <a:srgbClr val="003300"/>
                </a:solidFill>
              </a:rPr>
              <a:t>Schema  is denoted for Contracts as </a:t>
            </a:r>
            <a:r>
              <a:rPr lang="en-US" sz="2800" i="1">
                <a:solidFill>
                  <a:srgbClr val="003300"/>
                </a:solidFill>
              </a:rPr>
              <a:t>CSJDPQV</a:t>
            </a:r>
            <a:r>
              <a:rPr lang="en-US" sz="2800">
                <a:solidFill>
                  <a:srgbClr val="003300"/>
                </a:solidFill>
              </a:rPr>
              <a:t>. </a:t>
            </a:r>
          </a:p>
          <a:p>
            <a:r>
              <a:rPr lang="en-US" sz="2800">
                <a:solidFill>
                  <a:srgbClr val="003300"/>
                </a:solidFill>
              </a:rPr>
              <a:t>The meaning of a tuple in this relation is that the contract with </a:t>
            </a:r>
            <a:r>
              <a:rPr lang="en-US" sz="2800" i="1">
                <a:solidFill>
                  <a:srgbClr val="003300"/>
                </a:solidFill>
              </a:rPr>
              <a:t>contractid C </a:t>
            </a:r>
            <a:r>
              <a:rPr lang="en-US" sz="2800">
                <a:solidFill>
                  <a:srgbClr val="003300"/>
                </a:solidFill>
              </a:rPr>
              <a:t>is an agreement that supplier </a:t>
            </a:r>
            <a:r>
              <a:rPr lang="en-US" sz="2800" i="1">
                <a:solidFill>
                  <a:srgbClr val="003300"/>
                </a:solidFill>
              </a:rPr>
              <a:t>S </a:t>
            </a:r>
            <a:r>
              <a:rPr lang="en-US" sz="2800">
                <a:solidFill>
                  <a:srgbClr val="003300"/>
                </a:solidFill>
              </a:rPr>
              <a:t>(</a:t>
            </a:r>
            <a:r>
              <a:rPr lang="en-US" sz="2800" i="1">
                <a:solidFill>
                  <a:srgbClr val="003300"/>
                </a:solidFill>
              </a:rPr>
              <a:t>supplierid</a:t>
            </a:r>
            <a:r>
              <a:rPr lang="en-US" sz="2800">
                <a:solidFill>
                  <a:srgbClr val="003300"/>
                </a:solidFill>
              </a:rPr>
              <a:t>) will supply </a:t>
            </a:r>
            <a:r>
              <a:rPr lang="en-US" sz="2800" i="1">
                <a:solidFill>
                  <a:srgbClr val="003300"/>
                </a:solidFill>
              </a:rPr>
              <a:t>Q </a:t>
            </a:r>
            <a:r>
              <a:rPr lang="en-US" sz="2800">
                <a:solidFill>
                  <a:srgbClr val="003300"/>
                </a:solidFill>
              </a:rPr>
              <a:t>items of part </a:t>
            </a:r>
            <a:r>
              <a:rPr lang="en-US" sz="2800" i="1">
                <a:solidFill>
                  <a:srgbClr val="003300"/>
                </a:solidFill>
              </a:rPr>
              <a:t>P </a:t>
            </a:r>
            <a:r>
              <a:rPr lang="en-US" sz="2800">
                <a:solidFill>
                  <a:srgbClr val="003300"/>
                </a:solidFill>
              </a:rPr>
              <a:t>(</a:t>
            </a:r>
            <a:r>
              <a:rPr lang="en-US" sz="2800" i="1">
                <a:solidFill>
                  <a:srgbClr val="003300"/>
                </a:solidFill>
              </a:rPr>
              <a:t>partid</a:t>
            </a:r>
            <a:r>
              <a:rPr lang="en-US" sz="2800">
                <a:solidFill>
                  <a:srgbClr val="003300"/>
                </a:solidFill>
              </a:rPr>
              <a:t>) to project </a:t>
            </a:r>
            <a:r>
              <a:rPr lang="en-US" sz="2800" i="1">
                <a:solidFill>
                  <a:srgbClr val="003300"/>
                </a:solidFill>
              </a:rPr>
              <a:t>J </a:t>
            </a:r>
            <a:r>
              <a:rPr lang="en-US" sz="2800">
                <a:solidFill>
                  <a:srgbClr val="003300"/>
                </a:solidFill>
              </a:rPr>
              <a:t>(</a:t>
            </a:r>
            <a:r>
              <a:rPr lang="en-US" sz="2800" i="1">
                <a:solidFill>
                  <a:srgbClr val="003300"/>
                </a:solidFill>
              </a:rPr>
              <a:t>projectid</a:t>
            </a:r>
            <a:r>
              <a:rPr lang="en-US" sz="2800">
                <a:solidFill>
                  <a:srgbClr val="003300"/>
                </a:solidFill>
              </a:rPr>
              <a:t>) associated with department </a:t>
            </a:r>
            <a:r>
              <a:rPr lang="en-US" sz="2800" i="1">
                <a:solidFill>
                  <a:srgbClr val="003300"/>
                </a:solidFill>
              </a:rPr>
              <a:t>D </a:t>
            </a:r>
            <a:r>
              <a:rPr lang="en-US" sz="2800">
                <a:solidFill>
                  <a:srgbClr val="003300"/>
                </a:solidFill>
              </a:rPr>
              <a:t>(</a:t>
            </a:r>
            <a:r>
              <a:rPr lang="en-US" sz="2800" i="1">
                <a:solidFill>
                  <a:srgbClr val="003300"/>
                </a:solidFill>
              </a:rPr>
              <a:t>deptid</a:t>
            </a:r>
            <a:r>
              <a:rPr lang="en-US" sz="2800">
                <a:solidFill>
                  <a:srgbClr val="003300"/>
                </a:solidFill>
              </a:rPr>
              <a:t>); the value </a:t>
            </a:r>
            <a:r>
              <a:rPr lang="en-US" sz="2800" i="1">
                <a:solidFill>
                  <a:srgbClr val="003300"/>
                </a:solidFill>
              </a:rPr>
              <a:t>V </a:t>
            </a:r>
            <a:r>
              <a:rPr lang="en-US" sz="2800">
                <a:solidFill>
                  <a:srgbClr val="003300"/>
                </a:solidFill>
              </a:rPr>
              <a:t>of this contract is equal to </a:t>
            </a:r>
            <a:r>
              <a:rPr lang="en-US" sz="2800" i="1">
                <a:solidFill>
                  <a:srgbClr val="003300"/>
                </a:solidFill>
              </a:rPr>
              <a:t>value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64E2-9B9D-4098-ABFC-D15BB3F187D2}" type="slidenum">
              <a:rPr lang="en-US"/>
              <a:pPr/>
              <a:t>46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 (Example)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The following FDs are known to hold: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The contract id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</a:rPr>
              <a:t>is a key: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rgbClr val="003300"/>
                </a:solidFill>
              </a:rPr>
              <a:t>CSJDPQV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A project purchases a given part using a single contract: </a:t>
            </a:r>
            <a:r>
              <a:rPr lang="en-US" sz="2800" i="1">
                <a:solidFill>
                  <a:srgbClr val="003300"/>
                </a:solidFill>
              </a:rPr>
              <a:t>JP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A department purchases one part from a supplier: </a:t>
            </a:r>
            <a:r>
              <a:rPr lang="en-US" sz="2800" i="1">
                <a:solidFill>
                  <a:srgbClr val="003300"/>
                </a:solidFill>
              </a:rPr>
              <a:t>SD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P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8016-ECF6-4B2B-A8C6-88E34F7085B2}" type="slidenum">
              <a:rPr lang="en-US"/>
              <a:pPr/>
              <a:t>47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 (Example)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Several additional FDs hold in the closure of the set of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given FDs: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From </a:t>
            </a:r>
            <a:r>
              <a:rPr lang="en-US" sz="2800" i="1">
                <a:solidFill>
                  <a:srgbClr val="003300"/>
                </a:solidFill>
              </a:rPr>
              <a:t>JP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CSJDPQV </a:t>
            </a:r>
            <a:r>
              <a:rPr lang="en-US" sz="2800">
                <a:solidFill>
                  <a:srgbClr val="003300"/>
                </a:solidFill>
              </a:rPr>
              <a:t>and transitivity,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we infer </a:t>
            </a:r>
            <a:r>
              <a:rPr lang="en-US" sz="2800" i="1">
                <a:solidFill>
                  <a:srgbClr val="003300"/>
                </a:solidFill>
              </a:rPr>
              <a:t>JP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CSJDPQV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800">
                <a:solidFill>
                  <a:srgbClr val="003300"/>
                </a:solidFill>
              </a:rPr>
              <a:t>From </a:t>
            </a:r>
            <a:r>
              <a:rPr lang="en-US" sz="2800" i="1">
                <a:solidFill>
                  <a:srgbClr val="003300"/>
                </a:solidFill>
              </a:rPr>
              <a:t>SD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P </a:t>
            </a:r>
            <a:r>
              <a:rPr lang="en-US" sz="2800">
                <a:solidFill>
                  <a:srgbClr val="003300"/>
                </a:solidFill>
              </a:rPr>
              <a:t>and augmentation,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we infer </a:t>
            </a:r>
            <a:r>
              <a:rPr lang="en-US" sz="2800" i="1">
                <a:solidFill>
                  <a:srgbClr val="003300"/>
                </a:solidFill>
              </a:rPr>
              <a:t>SDJ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JP</a:t>
            </a:r>
            <a:r>
              <a:rPr lang="en-US" sz="2800">
                <a:solidFill>
                  <a:srgbClr val="0033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9434-293E-4632-A75C-83DF48492562}" type="slidenum">
              <a:rPr lang="en-US"/>
              <a:pPr/>
              <a:t>48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 (Example)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0292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From </a:t>
            </a:r>
            <a:r>
              <a:rPr lang="en-US" sz="2800" i="1">
                <a:solidFill>
                  <a:srgbClr val="003300"/>
                </a:solidFill>
              </a:rPr>
              <a:t>SDJ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JP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JP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CSJDPQV </a:t>
            </a:r>
            <a:r>
              <a:rPr lang="en-US" sz="2800">
                <a:solidFill>
                  <a:srgbClr val="003300"/>
                </a:solidFill>
              </a:rPr>
              <a:t>and transitivity, we infer </a:t>
            </a:r>
            <a:r>
              <a:rPr lang="en-US" sz="2800" i="1">
                <a:solidFill>
                  <a:srgbClr val="003300"/>
                </a:solidFill>
              </a:rPr>
              <a:t>SDJ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CSJDPQV</a:t>
            </a:r>
            <a:r>
              <a:rPr lang="en-US" sz="2800">
                <a:solidFill>
                  <a:srgbClr val="003300"/>
                </a:solidFill>
              </a:rPr>
              <a:t>. </a:t>
            </a:r>
          </a:p>
          <a:p>
            <a:r>
              <a:rPr lang="en-US" sz="2800">
                <a:solidFill>
                  <a:srgbClr val="003300"/>
                </a:solidFill>
              </a:rPr>
              <a:t>We can infer several additional FDs that are in the closure by using augmentation or decomposition. </a:t>
            </a:r>
          </a:p>
          <a:p>
            <a:r>
              <a:rPr lang="en-US" sz="2800">
                <a:solidFill>
                  <a:srgbClr val="003300"/>
                </a:solidFill>
              </a:rPr>
              <a:t>For example, from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CSJDPQV</a:t>
            </a:r>
            <a:r>
              <a:rPr lang="en-US" sz="2800">
                <a:solidFill>
                  <a:srgbClr val="003300"/>
                </a:solidFill>
              </a:rPr>
              <a:t>, using decomposition we can infer:</a:t>
            </a:r>
          </a:p>
          <a:p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C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S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J</a:t>
            </a:r>
            <a:r>
              <a:rPr lang="en-US" sz="2800">
                <a:solidFill>
                  <a:srgbClr val="003300"/>
                </a:solidFill>
              </a:rPr>
              <a:t>, </a:t>
            </a:r>
            <a:r>
              <a:rPr lang="en-US" sz="2800" i="1">
                <a:solidFill>
                  <a:srgbClr val="003300"/>
                </a:solidFill>
              </a:rPr>
              <a:t>C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i="1">
                <a:solidFill>
                  <a:srgbClr val="003300"/>
                </a:solidFill>
              </a:rPr>
              <a:t> D</a:t>
            </a:r>
            <a:r>
              <a:rPr lang="en-US" sz="2800">
                <a:solidFill>
                  <a:srgbClr val="003300"/>
                </a:solidFill>
              </a:rPr>
              <a:t>, etc.</a:t>
            </a:r>
          </a:p>
          <a:p>
            <a:r>
              <a:rPr lang="en-US" sz="2800">
                <a:solidFill>
                  <a:srgbClr val="003300"/>
                </a:solidFill>
              </a:rPr>
              <a:t>Finally, we have a number of trivial FDs from the reflexivity rule.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2F4F-F063-45B7-93B2-BD8257CE3F8A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19100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Closure of a set F of FDs is F+  that includes F as well as all dependencies that can be inferred from F 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Closure of a set of attributes X with respect to F is the set X+ of all attributes that are functionally determined by X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X+ can be calculated by repeatedly applying IR1, IR2, IR3 using the FDs in 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2B6B-FCCD-4DBD-B841-9952D7E5378E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486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1.Semantics of the relation attributes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4196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Semantics specify the interpretation of the attribute values stored in a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 of the </a:t>
            </a:r>
            <a:r>
              <a:rPr lang="en-US" sz="2800" dirty="0" smtClean="0">
                <a:solidFill>
                  <a:srgbClr val="003300"/>
                </a:solidFill>
              </a:rPr>
              <a:t>relation .</a:t>
            </a:r>
          </a:p>
          <a:p>
            <a:r>
              <a:rPr lang="en-US" sz="2800" dirty="0" smtClean="0">
                <a:solidFill>
                  <a:srgbClr val="003300"/>
                </a:solidFill>
              </a:rPr>
              <a:t>Values </a:t>
            </a:r>
            <a:r>
              <a:rPr lang="en-US" sz="2800" dirty="0">
                <a:solidFill>
                  <a:srgbClr val="003300"/>
                </a:solidFill>
              </a:rPr>
              <a:t>of different attributes in a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 of the relation should be related to each other.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For a better relation schema design, semantics of the relation should be easier to understand</a:t>
            </a:r>
            <a:r>
              <a:rPr lang="en-US" sz="2800" dirty="0">
                <a:solidFill>
                  <a:srgbClr val="002600"/>
                </a:solidFill>
              </a:rPr>
              <a:t>.</a:t>
            </a:r>
          </a:p>
          <a:p>
            <a:endParaRPr lang="en-US" sz="2800" dirty="0">
              <a:solidFill>
                <a:srgbClr val="002600"/>
              </a:solidFill>
            </a:endParaRP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4D9-3737-4744-8113-A0BC390F616F}" type="slidenum">
              <a:rPr lang="en-US"/>
              <a:pPr/>
              <a:t>50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610600" cy="2590800"/>
          </a:xfrm>
        </p:spPr>
        <p:txBody>
          <a:bodyPr/>
          <a:lstStyle/>
          <a:p>
            <a:pPr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Given set of functional dependencies</a:t>
            </a:r>
          </a:p>
          <a:p>
            <a:r>
              <a:rPr lang="en-US" sz="2800">
                <a:solidFill>
                  <a:srgbClr val="002600"/>
                </a:solidFill>
              </a:rPr>
              <a:t>SSN </a:t>
            </a:r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 ENAME</a:t>
            </a:r>
          </a:p>
          <a:p>
            <a:r>
              <a:rPr lang="en-US" sz="2800">
                <a:solidFill>
                  <a:srgbClr val="002600"/>
                </a:solidFill>
              </a:rPr>
              <a:t>PNUMBER </a:t>
            </a:r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 {PNAME, PLOCATION}</a:t>
            </a:r>
          </a:p>
          <a:p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{SSN, PNUMBER}  HOURS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58200" cy="2190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B164-EE54-4B0E-A160-AE10B8E6886A}" type="slidenum">
              <a:rPr lang="en-US"/>
              <a:pPr/>
              <a:t>51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Inferences Rules for  functional dependencies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648200"/>
          </a:xfrm>
        </p:spPr>
        <p:txBody>
          <a:bodyPr/>
          <a:lstStyle/>
          <a:p>
            <a:pPr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Closure sets with respect to F</a:t>
            </a:r>
          </a:p>
          <a:p>
            <a:r>
              <a:rPr lang="en-US" sz="2800">
                <a:solidFill>
                  <a:srgbClr val="003300"/>
                </a:solidFill>
              </a:rPr>
              <a:t>{SSN}</a:t>
            </a:r>
            <a:r>
              <a:rPr lang="en-US" sz="2800" baseline="30000">
                <a:solidFill>
                  <a:srgbClr val="003300"/>
                </a:solidFill>
              </a:rPr>
              <a:t>+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 {SSN, ENAME}</a:t>
            </a:r>
          </a:p>
          <a:p>
            <a:r>
              <a:rPr lang="en-US" sz="2800">
                <a:solidFill>
                  <a:srgbClr val="003300"/>
                </a:solidFill>
              </a:rPr>
              <a:t>{PNUMBER}</a:t>
            </a:r>
            <a:r>
              <a:rPr lang="en-US" sz="2800" baseline="30000">
                <a:solidFill>
                  <a:srgbClr val="003300"/>
                </a:solidFill>
              </a:rPr>
              <a:t>+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 {</a:t>
            </a:r>
            <a:r>
              <a:rPr lang="en-US" sz="2800">
                <a:solidFill>
                  <a:srgbClr val="003300"/>
                </a:solidFill>
              </a:rPr>
              <a:t>PNUMBER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, PNAME, PLOCATION}</a:t>
            </a:r>
          </a:p>
          <a:p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{SSN, PNUMBER}</a:t>
            </a:r>
            <a:r>
              <a:rPr lang="en-US" sz="2800" baseline="30000">
                <a:solidFill>
                  <a:srgbClr val="003300"/>
                </a:solidFill>
              </a:rPr>
              <a:t>+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  {SSN, </a:t>
            </a:r>
            <a:r>
              <a:rPr lang="en-US" sz="2800">
                <a:solidFill>
                  <a:srgbClr val="003300"/>
                </a:solidFill>
              </a:rPr>
              <a:t>PNUMBER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, ENAME, PNAME, PLOCATION, HOURS}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178-221A-4B33-8267-9428BC6B14E7}" type="slidenum">
              <a:rPr lang="en-US"/>
              <a:pPr/>
              <a:t>52</a:t>
            </a:fld>
            <a:endParaRPr lang="en-US"/>
          </a:p>
        </p:txBody>
      </p:sp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000">
                <a:solidFill>
                  <a:schemeClr val="tx2"/>
                </a:solidFill>
              </a:rPr>
              <a:t>Let’s consider a relation with attributes A, B, C, D, E and F. Suppose that this relation satisfies the FD’s: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</a:t>
            </a:r>
            <a:r>
              <a:rPr lang="en-US" sz="2000">
                <a:solidFill>
                  <a:srgbClr val="FF0000"/>
                </a:solidFill>
              </a:rPr>
              <a:t>AB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C,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		BCAD,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		DE,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		CFB.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	What is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{A,B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}</a:t>
            </a:r>
            <a:r>
              <a:rPr lang="en-US" sz="2000" b="1" baseline="30000">
                <a:solidFill>
                  <a:schemeClr val="tx2"/>
                </a:solidFill>
                <a:sym typeface="Symbol" pitchFamily="18" charset="2"/>
              </a:rPr>
              <a:t>+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?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2000">
              <a:solidFill>
                <a:schemeClr val="tx2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Iterations: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X = {A,B}		Use: </a:t>
            </a:r>
            <a:r>
              <a:rPr lang="en-US" sz="2000">
                <a:solidFill>
                  <a:schemeClr val="tx2"/>
                </a:solidFill>
              </a:rPr>
              <a:t>AB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C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X = {A,B,C}	Use: BCAD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X = {A,B,C,D}	Use: DE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X = {A,B,C,D,E}	No more changes to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 are possible so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X = {A,B}</a:t>
            </a:r>
            <a:r>
              <a:rPr lang="en-US" sz="2000" b="1" baseline="30000">
                <a:solidFill>
                  <a:schemeClr val="tx2"/>
                </a:solidFill>
                <a:sym typeface="Symbol" pitchFamily="18" charset="2"/>
              </a:rPr>
              <a:t>+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.</a:t>
            </a:r>
            <a:endParaRPr lang="en-US" sz="200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000" b="1">
                <a:solidFill>
                  <a:srgbClr val="800000"/>
                </a:solidFill>
              </a:rPr>
              <a:t>Computing the Closure of Attributes -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6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6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6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6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1875-AD24-4985-BA7C-4ACE5F2A5F60}" type="slidenum">
              <a:rPr lang="en-US"/>
              <a:pPr/>
              <a:t>53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571500"/>
          </a:xfrm>
        </p:spPr>
        <p:txBody>
          <a:bodyPr/>
          <a:lstStyle/>
          <a:p>
            <a:r>
              <a:rPr lang="en-GB" sz="3000" b="1">
                <a:solidFill>
                  <a:srgbClr val="800000"/>
                </a:solidFill>
              </a:rPr>
              <a:t>Closure of a Set of Attributes</a:t>
            </a:r>
            <a:endParaRPr lang="en-US" sz="3000" b="1">
              <a:solidFill>
                <a:srgbClr val="800000"/>
              </a:solidFill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876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2600">
                <a:solidFill>
                  <a:srgbClr val="003300"/>
                </a:solidFill>
              </a:rPr>
              <a:t>Consider the relation scheme R(A,B,C,D) with functional dependencies {A}</a:t>
            </a: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{C} and {B}{D}. </a:t>
            </a:r>
          </a:p>
          <a:p>
            <a:pPr>
              <a:buFont typeface="Wingdings" pitchFamily="2" charset="2"/>
              <a:buChar char="§"/>
            </a:pPr>
            <a:endParaRPr lang="en-US" sz="2600">
              <a:solidFill>
                <a:srgbClr val="003300"/>
              </a:solidFill>
              <a:sym typeface="Symbol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{A}+ = {A,C}</a:t>
            </a:r>
          </a:p>
          <a:p>
            <a:pPr>
              <a:buFont typeface="Wingdings" pitchFamily="2" charset="2"/>
              <a:buChar char="§"/>
            </a:pP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{B}+ = {B,D}</a:t>
            </a:r>
          </a:p>
          <a:p>
            <a:pPr>
              <a:buFont typeface="Wingdings" pitchFamily="2" charset="2"/>
              <a:buChar char="§"/>
            </a:pP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{C}+={C}</a:t>
            </a:r>
          </a:p>
          <a:p>
            <a:pPr>
              <a:buFont typeface="Wingdings" pitchFamily="2" charset="2"/>
              <a:buChar char="§"/>
            </a:pP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{D}+={D}</a:t>
            </a:r>
          </a:p>
          <a:p>
            <a:pPr>
              <a:buFont typeface="Wingdings" pitchFamily="2" charset="2"/>
              <a:buChar char="§"/>
            </a:pPr>
            <a:r>
              <a:rPr lang="en-US" sz="2600">
                <a:solidFill>
                  <a:srgbClr val="003300"/>
                </a:solidFill>
                <a:sym typeface="Symbol" pitchFamily="18" charset="2"/>
              </a:rPr>
              <a:t>{A,B}+ = {A,B,C,D}</a:t>
            </a:r>
            <a:endParaRPr lang="en-GB" sz="2600">
              <a:solidFill>
                <a:srgbClr val="0033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1F1-001A-4BE9-861C-1A37FF21EB18}" type="slidenum">
              <a:rPr lang="en-US"/>
              <a:pPr/>
              <a:t>54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Equivalence of sets of functional dependencies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3300"/>
                </a:solidFill>
              </a:rPr>
              <a:t>Equivalence of Sets of FDs</a:t>
            </a:r>
          </a:p>
          <a:p>
            <a:r>
              <a:rPr lang="en-US" sz="2600" dirty="0">
                <a:solidFill>
                  <a:srgbClr val="003300"/>
                </a:solidFill>
              </a:rPr>
              <a:t>Two sets of FDs F and E are equivalent if:</a:t>
            </a:r>
          </a:p>
          <a:p>
            <a:pPr lvl="1"/>
            <a:r>
              <a:rPr lang="en-US" sz="2600" dirty="0">
                <a:solidFill>
                  <a:srgbClr val="000066"/>
                </a:solidFill>
              </a:rPr>
              <a:t>Every FD in F can be inferred from E, </a:t>
            </a:r>
            <a:r>
              <a:rPr lang="en-US" sz="2600" i="1" dirty="0">
                <a:solidFill>
                  <a:srgbClr val="000066"/>
                </a:solidFill>
              </a:rPr>
              <a:t>and</a:t>
            </a:r>
          </a:p>
          <a:p>
            <a:pPr lvl="1"/>
            <a:r>
              <a:rPr lang="en-US" sz="2600" dirty="0">
                <a:solidFill>
                  <a:srgbClr val="000066"/>
                </a:solidFill>
              </a:rPr>
              <a:t>Every FD in E can be inferred from F</a:t>
            </a:r>
          </a:p>
          <a:p>
            <a:pPr lvl="1"/>
            <a:r>
              <a:rPr lang="en-US" sz="2600" dirty="0">
                <a:solidFill>
                  <a:srgbClr val="000066"/>
                </a:solidFill>
              </a:rPr>
              <a:t>Hence, F and E are equivalent if F+ =E+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3300"/>
                </a:solidFill>
              </a:rPr>
              <a:t>Definition: </a:t>
            </a:r>
          </a:p>
          <a:p>
            <a:r>
              <a:rPr lang="en-US" sz="2600" dirty="0" smtClean="0">
                <a:solidFill>
                  <a:srgbClr val="003300"/>
                </a:solidFill>
              </a:rPr>
              <a:t>A set of functional dependencies F is said to cover another FD E, if every FD in E is also in F+, that is, if every dependency in E can be inferred from F, we say that E is covered by 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D251-01B2-40E1-BB94-4551177648D8}" type="slidenum">
              <a:rPr lang="en-US"/>
              <a:pPr/>
              <a:t>55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Minimal Sets of functional dependencies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48768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A set of FDs is minimal if it satisfies the following conditions: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</a:rPr>
              <a:t>(1) Every dependency in F has a single attribute for its     RHS.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</a:rPr>
              <a:t>(2) We cannot replace any dependency X </a:t>
            </a: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3300"/>
                </a:solidFill>
              </a:rPr>
              <a:t> A in F with a dependency Y </a:t>
            </a: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3300"/>
                </a:solidFill>
              </a:rPr>
              <a:t> A, where Y proper-subset-of X and still have a set of dependencies that is equivalent to F.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</a:rPr>
              <a:t>(3) We cannot remove any dependency from F and have a set of dependencies that is equivalent to F.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4F09-9E1D-47F4-AF84-C03E85CF43D4}" type="slidenum">
              <a:rPr lang="en-US"/>
              <a:pPr/>
              <a:t>56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0038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Minimal Sets of functional dependencies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487680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Every set of FDs has an equivalent minimal set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There can be several equivalent minimal sets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There is no simple algorithm for computing a minimal set of FDs </a:t>
            </a:r>
          </a:p>
          <a:p>
            <a:pPr>
              <a:spcAft>
                <a:spcPct val="25000"/>
              </a:spcAft>
            </a:pPr>
            <a:r>
              <a:rPr lang="en-US" sz="2800">
                <a:solidFill>
                  <a:srgbClr val="003300"/>
                </a:solidFill>
              </a:rPr>
              <a:t>To synthesize a set of relations, we assume that we start with a set of dependencies that is a minimal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5485-12D2-4423-80FF-D5E41E9762E3}" type="slidenum">
              <a:rPr lang="en-US"/>
              <a:pPr/>
              <a:t>57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Algorithm to find Minimal cover F for a set of functional dependencies E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4876800"/>
          </a:xfrm>
        </p:spPr>
        <p:txBody>
          <a:bodyPr/>
          <a:lstStyle/>
          <a:p>
            <a:pPr marL="571500" indent="-571500"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Set F:=E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Replace each functional dependency 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</a:t>
            </a:r>
            <a:r>
              <a:rPr lang="en-US" sz="2800">
                <a:solidFill>
                  <a:srgbClr val="3366FF"/>
                </a:solidFill>
              </a:rPr>
              <a:t>X </a:t>
            </a:r>
            <a:r>
              <a:rPr lang="en-US" sz="2800">
                <a:solidFill>
                  <a:srgbClr val="3366FF"/>
                </a:solidFill>
                <a:sym typeface="Wingdings" pitchFamily="2" charset="2"/>
              </a:rPr>
              <a:t> {A1, A2,……, An</a:t>
            </a:r>
            <a:r>
              <a:rPr lang="en-US" sz="2800">
                <a:solidFill>
                  <a:srgbClr val="3366FF"/>
                </a:solidFill>
              </a:rPr>
              <a:t>}</a:t>
            </a:r>
            <a:r>
              <a:rPr lang="en-US" sz="2800">
                <a:solidFill>
                  <a:srgbClr val="003300"/>
                </a:solidFill>
              </a:rPr>
              <a:t> in F by the n functional dependencies </a:t>
            </a:r>
            <a:r>
              <a:rPr lang="en-US" sz="2800">
                <a:solidFill>
                  <a:srgbClr val="3366FF"/>
                </a:solidFill>
              </a:rPr>
              <a:t>X </a:t>
            </a:r>
            <a:r>
              <a:rPr lang="en-US" sz="2800">
                <a:solidFill>
                  <a:srgbClr val="3366FF"/>
                </a:solidFill>
                <a:sym typeface="Wingdings" pitchFamily="2" charset="2"/>
              </a:rPr>
              <a:t> A1, X  A2</a:t>
            </a:r>
            <a:r>
              <a:rPr lang="en-US" sz="2800">
                <a:solidFill>
                  <a:srgbClr val="3366FF"/>
                </a:solidFill>
              </a:rPr>
              <a:t>, ….X </a:t>
            </a:r>
            <a:r>
              <a:rPr lang="en-US" sz="2800">
                <a:solidFill>
                  <a:srgbClr val="3366FF"/>
                </a:solidFill>
                <a:sym typeface="Wingdings" pitchFamily="2" charset="2"/>
              </a:rPr>
              <a:t> An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.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AutoNum type="arabicPeriod" startAt="3"/>
            </a:pPr>
            <a:r>
              <a:rPr lang="en-US" sz="2800">
                <a:solidFill>
                  <a:srgbClr val="003300"/>
                </a:solidFill>
              </a:rPr>
              <a:t>For each functional dependency X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 A in F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	for each attribute B that is an element of X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	if </a:t>
            </a:r>
            <a:r>
              <a:rPr lang="en-US" sz="2800">
                <a:solidFill>
                  <a:srgbClr val="FF3300"/>
                </a:solidFill>
              </a:rPr>
              <a:t>{{F- {X</a:t>
            </a:r>
            <a:r>
              <a:rPr lang="en-US" sz="2800">
                <a:solidFill>
                  <a:srgbClr val="FF3300"/>
                </a:solidFill>
                <a:sym typeface="Wingdings" pitchFamily="2" charset="2"/>
              </a:rPr>
              <a:t>A}} U {(X- {B})A}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is equivalent to </a:t>
            </a:r>
            <a:r>
              <a:rPr lang="en-US" sz="2800">
                <a:solidFill>
                  <a:srgbClr val="FF3300"/>
                </a:solidFill>
                <a:sym typeface="Wingdings" pitchFamily="2" charset="2"/>
              </a:rPr>
              <a:t>F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, 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	then replace </a:t>
            </a:r>
            <a:r>
              <a:rPr lang="en-US" sz="2800">
                <a:solidFill>
                  <a:srgbClr val="FF33CC"/>
                </a:solidFill>
              </a:rPr>
              <a:t>X </a:t>
            </a:r>
            <a:r>
              <a:rPr lang="en-US" sz="2800">
                <a:solidFill>
                  <a:srgbClr val="FF33CC"/>
                </a:solidFill>
                <a:sym typeface="Wingdings" pitchFamily="2" charset="2"/>
              </a:rPr>
              <a:t> A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 with </a:t>
            </a:r>
            <a:r>
              <a:rPr lang="en-US" sz="2800">
                <a:solidFill>
                  <a:srgbClr val="FF33CC"/>
                </a:solidFill>
                <a:sym typeface="Wingdings" pitchFamily="2" charset="2"/>
              </a:rPr>
              <a:t>(X- {B})  A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 in F.</a:t>
            </a: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6BE2-3D76-4446-81B5-231F9FB00306}" type="slidenum">
              <a:rPr lang="en-US"/>
              <a:pPr/>
              <a:t>58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Algorithm to find Minimal cover F for a set of functional dependencies E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4876800"/>
          </a:xfrm>
        </p:spPr>
        <p:txBody>
          <a:bodyPr/>
          <a:lstStyle/>
          <a:p>
            <a:pPr marL="571500" indent="-571500">
              <a:spcAft>
                <a:spcPct val="25000"/>
              </a:spcAft>
              <a:buFont typeface="Wingdings" pitchFamily="2" charset="2"/>
              <a:buAutoNum type="arabicPeriod" startAt="4"/>
            </a:pPr>
            <a:r>
              <a:rPr lang="en-US" sz="2800">
                <a:solidFill>
                  <a:srgbClr val="003300"/>
                </a:solidFill>
              </a:rPr>
              <a:t>For each remaining functional dependency X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A in F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if </a:t>
            </a:r>
            <a:r>
              <a:rPr lang="en-US" sz="2800">
                <a:solidFill>
                  <a:srgbClr val="3366FF"/>
                </a:solidFill>
              </a:rPr>
              <a:t>{{F- {X</a:t>
            </a:r>
            <a:r>
              <a:rPr lang="en-US" sz="2800">
                <a:solidFill>
                  <a:srgbClr val="3366FF"/>
                </a:solidFill>
                <a:sym typeface="Wingdings" pitchFamily="2" charset="2"/>
              </a:rPr>
              <a:t>A}} is equivalent to F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	then remove </a:t>
            </a:r>
            <a:r>
              <a:rPr lang="en-US" sz="2800">
                <a:solidFill>
                  <a:srgbClr val="FF3300"/>
                </a:solidFill>
                <a:sym typeface="Wingdings" pitchFamily="2" charset="2"/>
              </a:rPr>
              <a:t>X  A from 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60A-CF8A-4C36-82CE-3F23F8F3E9A8}" type="slidenum">
              <a:rPr lang="en-US"/>
              <a:pPr/>
              <a:t>59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019800" cy="6096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Example to find Minimal cover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257800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spcAft>
                <a:spcPct val="25000"/>
              </a:spcAft>
            </a:pP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Given FDs E: {B  A, D  A, AB  D}, 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	find minimal cover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Step1: given FDs are already in canonical form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Step2: can we replace AB  D with AD and BD?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Apply Augmentation rule on </a:t>
            </a: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BA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 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We get, </a:t>
            </a:r>
            <a:r>
              <a:rPr lang="en-US" sz="2800" dirty="0">
                <a:solidFill>
                  <a:srgbClr val="FF33CC"/>
                </a:solidFill>
                <a:sym typeface="Wingdings" pitchFamily="2" charset="2"/>
              </a:rPr>
              <a:t>BB  AB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Given is </a:t>
            </a: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ABD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, 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By transitivity rule </a:t>
            </a:r>
            <a:r>
              <a:rPr lang="en-US" sz="2800" dirty="0">
                <a:solidFill>
                  <a:srgbClr val="FF33CC"/>
                </a:solidFill>
                <a:sym typeface="Wingdings" pitchFamily="2" charset="2"/>
              </a:rPr>
              <a:t>BD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 can be inferred</a:t>
            </a:r>
          </a:p>
          <a:p>
            <a:pPr marL="571500" indent="-57150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Thus </a:t>
            </a:r>
            <a:r>
              <a:rPr lang="en-US" sz="2800" dirty="0">
                <a:solidFill>
                  <a:srgbClr val="FF33CC"/>
                </a:solidFill>
                <a:sym typeface="Wingdings" pitchFamily="2" charset="2"/>
              </a:rPr>
              <a:t>ABD can be replaced by BD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875A-AC4C-431D-8EFD-3AF9BE7479FA}" type="slidenum">
              <a:rPr lang="en-US"/>
              <a:pPr/>
              <a:t>6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4495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Company Database</a:t>
            </a:r>
          </a:p>
        </p:txBody>
      </p:sp>
      <p:grpSp>
        <p:nvGrpSpPr>
          <p:cNvPr id="315531" name="Group 139"/>
          <p:cNvGrpSpPr>
            <a:grpSpLocks/>
          </p:cNvGrpSpPr>
          <p:nvPr/>
        </p:nvGrpSpPr>
        <p:grpSpPr bwMode="auto">
          <a:xfrm>
            <a:off x="304800" y="990600"/>
            <a:ext cx="8839200" cy="5867400"/>
            <a:chOff x="192" y="768"/>
            <a:chExt cx="4848" cy="3552"/>
          </a:xfrm>
        </p:grpSpPr>
        <p:pic>
          <p:nvPicPr>
            <p:cNvPr id="315529" name="Picture 13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768"/>
              <a:ext cx="4752" cy="2112"/>
            </a:xfrm>
            <a:prstGeom prst="rect">
              <a:avLst/>
            </a:prstGeom>
            <a:noFill/>
          </p:spPr>
        </p:pic>
        <p:pic>
          <p:nvPicPr>
            <p:cNvPr id="315530" name="Picture 13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2748"/>
              <a:ext cx="4080" cy="15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A505-1D7D-42F5-94BB-87ACD76CF03A}" type="slidenum">
              <a:rPr lang="en-US"/>
              <a:pPr/>
              <a:t>60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019800" cy="6096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Example to find Minimal cover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257800"/>
          </a:xfrm>
        </p:spPr>
        <p:txBody>
          <a:bodyPr/>
          <a:lstStyle/>
          <a:p>
            <a:pPr marL="571500" indent="-571500">
              <a:spcAft>
                <a:spcPct val="25000"/>
              </a:spcAft>
            </a:pP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Given FDs E: {B  A, D  A, AB  D}, 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	find minimal cover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FF33CC"/>
                </a:solidFill>
                <a:sym typeface="Wingdings" pitchFamily="2" charset="2"/>
              </a:rPr>
              <a:t>Now E: {BA, DA, BD}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Step3: </a:t>
            </a: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BA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 can be inferred by applying transitivity rule on </a:t>
            </a: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BD 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and</a:t>
            </a: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 DA </a:t>
            </a:r>
          </a:p>
          <a:p>
            <a:pPr marL="571500" indent="-571500">
              <a:spcAft>
                <a:spcPct val="25000"/>
              </a:spcAft>
              <a:buFont typeface="Wingdings" pitchFamily="2" charset="2"/>
              <a:buNone/>
            </a:pPr>
            <a:r>
              <a:rPr lang="en-US" sz="2800" dirty="0">
                <a:solidFill>
                  <a:srgbClr val="FF3300"/>
                </a:solidFill>
                <a:sym typeface="Wingdings" pitchFamily="2" charset="2"/>
              </a:rPr>
              <a:t>	Thus BA</a:t>
            </a: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  is redundant and can be removed </a:t>
            </a:r>
          </a:p>
          <a:p>
            <a:pPr marL="571500" indent="-571500">
              <a:spcAft>
                <a:spcPct val="25000"/>
              </a:spcAft>
            </a:pPr>
            <a:r>
              <a:rPr lang="en-US" sz="2800" dirty="0">
                <a:solidFill>
                  <a:srgbClr val="3366FF"/>
                </a:solidFill>
                <a:sym typeface="Wingdings" pitchFamily="2" charset="2"/>
              </a:rPr>
              <a:t>Hence minimal cover is </a:t>
            </a:r>
            <a:r>
              <a:rPr lang="en-US" sz="2800" dirty="0">
                <a:solidFill>
                  <a:srgbClr val="FF33CC"/>
                </a:solidFill>
                <a:sym typeface="Wingdings" pitchFamily="2" charset="2"/>
              </a:rPr>
              <a:t>{BD, DA}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B4CC-8E0D-4BCF-AB31-45619FAEC727}" type="slidenum">
              <a:rPr lang="en-US"/>
              <a:pPr/>
              <a:t>61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162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Normal Forms based on Primary Keys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700">
                <a:solidFill>
                  <a:srgbClr val="003300"/>
                </a:solidFill>
              </a:rPr>
              <a:t>If a set of functional dependencies is given for each relation and each relation has a designated primary key</a:t>
            </a:r>
          </a:p>
          <a:p>
            <a:pPr lvl="1"/>
            <a:r>
              <a:rPr lang="en-US" sz="2700">
                <a:solidFill>
                  <a:srgbClr val="003300"/>
                </a:solidFill>
              </a:rPr>
              <a:t>Above information and tests for normal forms drives the normalization process for relational schema design.</a:t>
            </a:r>
          </a:p>
          <a:p>
            <a:r>
              <a:rPr lang="en-US" sz="2700">
                <a:solidFill>
                  <a:srgbClr val="003300"/>
                </a:solidFill>
              </a:rPr>
              <a:t>For relational design two approaches are followed:</a:t>
            </a:r>
          </a:p>
          <a:p>
            <a:pPr lvl="1"/>
            <a:r>
              <a:rPr lang="en-US" sz="2700">
                <a:solidFill>
                  <a:srgbClr val="003300"/>
                </a:solidFill>
              </a:rPr>
              <a:t>First perform conceptual design (ER or EER model) then map to set of relations.</a:t>
            </a:r>
          </a:p>
          <a:p>
            <a:pPr lvl="1"/>
            <a:r>
              <a:rPr lang="en-US" sz="2700">
                <a:solidFill>
                  <a:srgbClr val="003300"/>
                </a:solidFill>
              </a:rPr>
              <a:t>Design the relations based on external knowledge (existing implementations, reports, forms etc.)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7D02-1C5A-4DF2-A8FE-D051F3186E73}" type="slidenum">
              <a:rPr lang="en-US"/>
              <a:pPr/>
              <a:t>62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Normal Forms based on Primary Keys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Then we have to evaluate the relations for goodness and decompose them further and further as needed to achieve higher normal forms using normalization theory.</a:t>
            </a:r>
          </a:p>
          <a:p>
            <a:r>
              <a:rPr lang="en-US" sz="2800">
                <a:solidFill>
                  <a:srgbClr val="003300"/>
                </a:solidFill>
              </a:rPr>
              <a:t>Normalization is carried out in practice so that the resulting designs are of high quality and meet the desirable properties.</a:t>
            </a:r>
          </a:p>
          <a:p>
            <a:r>
              <a:rPr lang="en-US" sz="2800">
                <a:solidFill>
                  <a:srgbClr val="003300"/>
                </a:solidFill>
              </a:rPr>
              <a:t>The normalization process (proposed by Codd, 1972) takes a relation schema through a series of tests to certify whether it satisfies certain normal form.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5942-9CFF-4C93-B319-6B78578EE174}" type="slidenum">
              <a:rPr lang="en-US"/>
              <a:pPr/>
              <a:t>63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943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Introduction to Normalization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Three normal forms were proposed by Codd (1972).</a:t>
            </a:r>
          </a:p>
          <a:p>
            <a:r>
              <a:rPr lang="en-US" sz="2800">
                <a:solidFill>
                  <a:srgbClr val="003300"/>
                </a:solidFill>
              </a:rPr>
              <a:t>Normalization of data</a:t>
            </a:r>
            <a:r>
              <a:rPr lang="en-US" sz="2800" b="1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</a:rPr>
              <a:t>can be looked upon as a process of analyzing the given relation schemas based on their FDs and primary keys to achieve the desirable  properties which are as follows: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2800">
                <a:solidFill>
                  <a:srgbClr val="000066"/>
                </a:solidFill>
              </a:rPr>
              <a:t>Minimizing redundancy  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2800">
                <a:solidFill>
                  <a:srgbClr val="000066"/>
                </a:solidFill>
              </a:rPr>
              <a:t>Minimizing the insertion , deletion , and update anomalies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2A6-EFDF-4F79-81AB-93B6181C2D58}" type="slidenum">
              <a:rPr lang="en-US"/>
              <a:pPr/>
              <a:t>64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943600" cy="533400"/>
          </a:xfrm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Introduction to Normalization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If unsatisfactory relation schemas don’t  meet certain conditions i.e. the normal form test</a:t>
            </a:r>
            <a:r>
              <a:rPr lang="en-US" sz="2800" b="1">
                <a:solidFill>
                  <a:srgbClr val="003300"/>
                </a:solidFill>
              </a:rPr>
              <a:t>, </a:t>
            </a:r>
            <a:r>
              <a:rPr lang="en-US" sz="2800">
                <a:solidFill>
                  <a:srgbClr val="003300"/>
                </a:solidFill>
              </a:rPr>
              <a:t>these</a:t>
            </a:r>
            <a:r>
              <a:rPr lang="en-US" sz="2800" b="1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</a:rPr>
              <a:t>are decomposed  into smaller relation schemas that meet the tests and hence posses the  desirable properties . 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E50D-1EA0-47AE-BDD3-4668DFF6FAF1}" type="slidenum">
              <a:rPr lang="en-US"/>
              <a:pPr/>
              <a:t>65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019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Introduction to Normalization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Thus, the normalization procedure provides database designers with  the following :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2800" dirty="0">
                <a:solidFill>
                  <a:srgbClr val="000066"/>
                </a:solidFill>
              </a:rPr>
              <a:t>A formal frame work for analyzing relation schemas based on their keys and on the functional dependencies among their attributes.</a:t>
            </a:r>
          </a:p>
          <a:p>
            <a:pPr>
              <a:buFont typeface="Wingdings" pitchFamily="2" charset="2"/>
              <a:buAutoNum type="arabicPeriod"/>
            </a:pPr>
            <a:r>
              <a:rPr lang="en-US" sz="2800" dirty="0">
                <a:solidFill>
                  <a:srgbClr val="000066"/>
                </a:solidFill>
              </a:rPr>
              <a:t>A series of normal form tests that can be carried out on individual relation schemas so that relational database can be normalized  to any desired degree</a:t>
            </a:r>
          </a:p>
          <a:p>
            <a:pPr>
              <a:buFont typeface="Wingdings" pitchFamily="2" charset="2"/>
              <a:buAutoNum type="arabicPeriod"/>
            </a:pPr>
            <a:endParaRPr lang="en-US" sz="2800" dirty="0">
              <a:solidFill>
                <a:srgbClr val="000066"/>
              </a:solidFill>
            </a:endParaRP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4FD8-AD79-4149-B111-AF4A168D0A05}" type="slidenum">
              <a:rPr lang="en-US"/>
              <a:pPr/>
              <a:t>66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715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Introduction to Normalization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The normal form of a relation refers to the highest normal form condition that it meets and hence indicates the degree to which it has been normalized.</a:t>
            </a:r>
          </a:p>
          <a:p>
            <a:r>
              <a:rPr lang="en-US" sz="2800">
                <a:solidFill>
                  <a:srgbClr val="003300"/>
                </a:solidFill>
              </a:rPr>
              <a:t>But normalization can not be considered in isolation for a good database design.</a:t>
            </a:r>
          </a:p>
          <a:p>
            <a:r>
              <a:rPr lang="en-US" sz="2800">
                <a:solidFill>
                  <a:srgbClr val="003300"/>
                </a:solidFill>
              </a:rPr>
              <a:t>The process of normalization through decomposition must also confirm the existence of two additional properties that the relational schemas (together) should possess . 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6CDD-5260-4E8E-9F14-D8CE74251587}" type="slidenum">
              <a:rPr lang="en-US"/>
              <a:pPr/>
              <a:t>67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791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Introduction to Normalization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9067800" cy="52578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The lossless  join  or nonadditive join  property 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It guarantees that the spurious tuple generation problem does not occur with respect to the relation schemas created after decomposition.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It is extremely critical and must be achieved at any cost.</a:t>
            </a:r>
          </a:p>
          <a:p>
            <a:r>
              <a:rPr lang="en-US" sz="2800">
                <a:solidFill>
                  <a:srgbClr val="003300"/>
                </a:solidFill>
              </a:rPr>
              <a:t>The dependency preservation property 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It ensures that each functional dependency is represented in some individual relation resulting after decomposition.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Sometimes sacrificed for higher performance.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F4BF-2561-47CE-A609-348D3B78246F}" type="slidenum">
              <a:rPr lang="en-US"/>
              <a:pPr/>
              <a:t>68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019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Practical Use of Normal Forms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Database design in industry today pays particular attention to normalization only up to 3NF, BCNF, 4NF.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Sometimes relations may be left in a lower normalization status, such as 2NF, for performance reasons.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The process of storing the join of higher normal form relations as a base relation – which is in a lower normal form – is known as </a:t>
            </a:r>
            <a:r>
              <a:rPr lang="en-US" sz="2800" dirty="0" err="1">
                <a:solidFill>
                  <a:srgbClr val="003300"/>
                </a:solidFill>
              </a:rPr>
              <a:t>denormalization</a:t>
            </a:r>
            <a:r>
              <a:rPr lang="en-US" sz="2800" dirty="0">
                <a:solidFill>
                  <a:srgbClr val="0033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A741-199A-46E2-BFA8-448075F9B709}" type="slidenum">
              <a:rPr lang="en-US"/>
              <a:pPr/>
              <a:t>69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1722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Definitions of keys and Attributes Participating in keys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4876800"/>
          </a:xfrm>
        </p:spPr>
        <p:txBody>
          <a:bodyPr/>
          <a:lstStyle/>
          <a:p>
            <a:r>
              <a:rPr lang="en-US" sz="2800" dirty="0" err="1">
                <a:solidFill>
                  <a:srgbClr val="003300"/>
                </a:solidFill>
              </a:rPr>
              <a:t>Superkey</a:t>
            </a:r>
            <a:r>
              <a:rPr lang="en-US" sz="2800" dirty="0">
                <a:solidFill>
                  <a:srgbClr val="0033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A </a:t>
            </a:r>
            <a:r>
              <a:rPr lang="en-US" dirty="0" err="1">
                <a:solidFill>
                  <a:srgbClr val="000066"/>
                </a:solidFill>
              </a:rPr>
              <a:t>superkey</a:t>
            </a:r>
            <a:r>
              <a:rPr lang="en-US" dirty="0">
                <a:solidFill>
                  <a:srgbClr val="000066"/>
                </a:solidFill>
              </a:rPr>
              <a:t> of a relation schema R= {A1, A2 …. An} is a set of attributes S </a:t>
            </a:r>
            <a:r>
              <a:rPr lang="en-US" i="1" u="sng" dirty="0">
                <a:solidFill>
                  <a:srgbClr val="003300"/>
                </a:solidFill>
              </a:rPr>
              <a:t>subset-of</a:t>
            </a:r>
            <a:r>
              <a:rPr lang="en-US" u="sng" dirty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 R with a property that no two </a:t>
            </a:r>
            <a:r>
              <a:rPr lang="en-US" dirty="0" err="1">
                <a:solidFill>
                  <a:srgbClr val="000066"/>
                </a:solidFill>
              </a:rPr>
              <a:t>tuples</a:t>
            </a:r>
            <a:r>
              <a:rPr lang="en-US" dirty="0">
                <a:solidFill>
                  <a:srgbClr val="000066"/>
                </a:solidFill>
              </a:rPr>
              <a:t> t1 and t2 in any legal relation state r of R will have t1[S] = t2[S]</a:t>
            </a:r>
          </a:p>
          <a:p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dirty="0">
                <a:solidFill>
                  <a:srgbClr val="003300"/>
                </a:solidFill>
              </a:rPr>
              <a:t>Key (minimal </a:t>
            </a:r>
            <a:r>
              <a:rPr lang="en-US" sz="2800" dirty="0" err="1">
                <a:solidFill>
                  <a:srgbClr val="003300"/>
                </a:solidFill>
              </a:rPr>
              <a:t>superkey</a:t>
            </a:r>
            <a:r>
              <a:rPr lang="en-US" sz="2800" dirty="0">
                <a:solidFill>
                  <a:srgbClr val="003300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A key K is a </a:t>
            </a:r>
            <a:r>
              <a:rPr lang="en-US" dirty="0" err="1">
                <a:solidFill>
                  <a:srgbClr val="000066"/>
                </a:solidFill>
              </a:rPr>
              <a:t>superkey</a:t>
            </a:r>
            <a:r>
              <a:rPr lang="en-US" dirty="0">
                <a:solidFill>
                  <a:srgbClr val="000066"/>
                </a:solidFill>
              </a:rPr>
              <a:t> with additional property  that removal of any attribute from K will cause K not to be a </a:t>
            </a:r>
            <a:r>
              <a:rPr lang="en-US" dirty="0" err="1">
                <a:solidFill>
                  <a:srgbClr val="000066"/>
                </a:solidFill>
              </a:rPr>
              <a:t>superkey</a:t>
            </a:r>
            <a:endParaRPr 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8DC4-EC92-4521-8FBA-96E5EBC07DB7}" type="slidenum">
              <a:rPr lang="en-US"/>
              <a:pPr/>
              <a:t>7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2743200" cy="609600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800000"/>
                </a:solidFill>
              </a:rPr>
              <a:t>Guideline 1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4953000"/>
          </a:xfrm>
        </p:spPr>
        <p:txBody>
          <a:bodyPr/>
          <a:lstStyle/>
          <a:p>
            <a:r>
              <a:rPr lang="en-US" sz="2600">
                <a:solidFill>
                  <a:srgbClr val="003300"/>
                </a:solidFill>
              </a:rPr>
              <a:t>Informally, each tuple in a relation should represent one entity or relationship instance.</a:t>
            </a:r>
          </a:p>
          <a:p>
            <a:pPr lvl="1"/>
            <a:r>
              <a:rPr lang="en-US" sz="2600">
                <a:solidFill>
                  <a:srgbClr val="000066"/>
                </a:solidFill>
              </a:rPr>
              <a:t>Attributes of different entities (EMPLOYEEs, DEPARTMENTs, PROJECTs) should not be combined in the same relation</a:t>
            </a:r>
          </a:p>
          <a:p>
            <a:pPr lvl="1"/>
            <a:r>
              <a:rPr lang="en-US" sz="2600">
                <a:solidFill>
                  <a:srgbClr val="000066"/>
                </a:solidFill>
              </a:rPr>
              <a:t>Only foreign keys should be used to refer to other entities</a:t>
            </a:r>
          </a:p>
          <a:p>
            <a:pPr lvl="1"/>
            <a:r>
              <a:rPr lang="en-US" sz="2600">
                <a:solidFill>
                  <a:srgbClr val="000066"/>
                </a:solidFill>
              </a:rPr>
              <a:t>Entity and relationship attributes should be kept apart as much as possible.</a:t>
            </a:r>
          </a:p>
          <a:p>
            <a:r>
              <a:rPr lang="en-US" sz="2600">
                <a:solidFill>
                  <a:srgbClr val="003300"/>
                </a:solidFill>
                <a:cs typeface="Tahoma" pitchFamily="34" charset="0"/>
              </a:rPr>
              <a:t>Do not combine attributes from multiple entity types and relationship types into a single relation.</a:t>
            </a:r>
            <a:endParaRPr lang="en-US" sz="2600">
              <a:solidFill>
                <a:srgbClr val="000066"/>
              </a:solidFill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7070-C3C0-4018-89DB-97D9DD3438D7}" type="slidenum">
              <a:rPr lang="en-US"/>
              <a:pPr/>
              <a:t>70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6294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Definitions of keys and Attributes Participating in keys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44196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Candidate key: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If a relation schema has more than one key, each is  called a candidate key. 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One of the candidate key is designated as primary key, and others are called Secondary keys.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Each relation schema must have a primary key.</a:t>
            </a:r>
          </a:p>
          <a:p>
            <a:pPr lvl="1"/>
            <a:endParaRPr lang="en-US" dirty="0">
              <a:solidFill>
                <a:srgbClr val="000066"/>
              </a:solidFill>
            </a:endParaRPr>
          </a:p>
          <a:p>
            <a:endParaRPr lang="en-US" sz="28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8C5-8737-4482-B3A7-9F2A71D8E1A4}" type="slidenum">
              <a:rPr lang="en-US"/>
              <a:pPr/>
              <a:t>71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818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Definitions of keys and Attributes Participating in keys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958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An attribute of relation schema R is called a </a:t>
            </a:r>
            <a:r>
              <a:rPr lang="en-US" sz="2800" b="1" dirty="0">
                <a:solidFill>
                  <a:srgbClr val="003300"/>
                </a:solidFill>
              </a:rPr>
              <a:t> </a:t>
            </a:r>
            <a:r>
              <a:rPr lang="en-US" sz="2800" dirty="0">
                <a:solidFill>
                  <a:srgbClr val="003300"/>
                </a:solidFill>
              </a:rPr>
              <a:t>prime attribute  of R  if it is a member of some </a:t>
            </a:r>
            <a:r>
              <a:rPr lang="en-US" sz="2800" i="1" dirty="0">
                <a:solidFill>
                  <a:srgbClr val="003300"/>
                </a:solidFill>
              </a:rPr>
              <a:t>candidate key </a:t>
            </a:r>
            <a:r>
              <a:rPr lang="en-US" sz="2800" dirty="0">
                <a:solidFill>
                  <a:srgbClr val="003300"/>
                </a:solidFill>
              </a:rPr>
              <a:t> of R. </a:t>
            </a:r>
          </a:p>
          <a:p>
            <a:r>
              <a:rPr lang="en-US" sz="2800" dirty="0">
                <a:solidFill>
                  <a:srgbClr val="003300"/>
                </a:solidFill>
              </a:rPr>
              <a:t>An attribute is called  nonprime, if it is not a member of any candidate key.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rgbClr val="003300"/>
                </a:solidFill>
              </a:rPr>
              <a:t>SSN and PNUMBER are the prime attributes of the relation WORKS_ON whereas other attributes are non-prime.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3F42-11FB-411A-A0F2-A913014DE971}" type="slidenum">
              <a:rPr lang="en-US"/>
              <a:pPr/>
              <a:t>72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267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First Normal Form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It states that the domain of an attribute must include only </a:t>
            </a:r>
            <a:r>
              <a:rPr lang="en-US" sz="2800" i="1" dirty="0">
                <a:solidFill>
                  <a:srgbClr val="003300"/>
                </a:solidFill>
              </a:rPr>
              <a:t> atomic </a:t>
            </a:r>
            <a:r>
              <a:rPr lang="en-US" sz="2800" dirty="0">
                <a:solidFill>
                  <a:srgbClr val="003300"/>
                </a:solidFill>
              </a:rPr>
              <a:t>(simple , indivisible ) </a:t>
            </a:r>
            <a:r>
              <a:rPr lang="en-US" sz="2800" i="1" dirty="0">
                <a:solidFill>
                  <a:srgbClr val="003300"/>
                </a:solidFill>
              </a:rPr>
              <a:t>values. </a:t>
            </a:r>
            <a:r>
              <a:rPr lang="en-US" sz="2800" dirty="0">
                <a:solidFill>
                  <a:srgbClr val="003300"/>
                </a:solidFill>
              </a:rPr>
              <a:t> </a:t>
            </a:r>
          </a:p>
          <a:p>
            <a:r>
              <a:rPr lang="en-US" sz="2800" dirty="0">
                <a:solidFill>
                  <a:srgbClr val="003300"/>
                </a:solidFill>
              </a:rPr>
              <a:t>The value of any attribute in a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 must be a single value from the domain of that attribute.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Hence, 1NF disallows having a set of values, a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 of values, or a combination of both as an attribute value for a single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.</a:t>
            </a:r>
          </a:p>
          <a:p>
            <a:endParaRPr lang="en-US" sz="2800" dirty="0">
              <a:solidFill>
                <a:srgbClr val="003300"/>
              </a:solidFill>
            </a:endParaRPr>
          </a:p>
          <a:p>
            <a:r>
              <a:rPr lang="en-US" sz="2800" dirty="0">
                <a:solidFill>
                  <a:srgbClr val="003300"/>
                </a:solidFill>
              </a:rPr>
              <a:t>1NF disallows “relations within the relations”.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E5F8-E6C6-4E3B-87F1-9A4469230A7C}" type="slidenum">
              <a:rPr lang="en-US"/>
              <a:pPr/>
              <a:t>73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162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schema which is not in 1 NF</a:t>
            </a:r>
          </a:p>
        </p:txBody>
      </p:sp>
      <p:pic>
        <p:nvPicPr>
          <p:cNvPr id="35435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153400" cy="3810000"/>
          </a:xfrm>
          <a:prstGeom prst="rect">
            <a:avLst/>
          </a:prstGeom>
          <a:noFill/>
        </p:spPr>
      </p:pic>
      <p:sp>
        <p:nvSpPr>
          <p:cNvPr id="354352" name="Rectangle 48"/>
          <p:cNvSpPr>
            <a:spLocks noChangeArrowheads="1"/>
          </p:cNvSpPr>
          <p:nvPr/>
        </p:nvSpPr>
        <p:spPr bwMode="auto">
          <a:xfrm>
            <a:off x="381000" y="5656263"/>
            <a:ext cx="8693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solidFill>
                  <a:srgbClr val="003300"/>
                </a:solidFill>
              </a:rPr>
              <a:t>There are three main techniques to achieve first normal form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CEF-C138-446D-BDA2-3E7CD869E64E}" type="slidenum">
              <a:rPr lang="en-US"/>
              <a:pPr/>
              <a:t>74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228600"/>
            <a:ext cx="68532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First Normal Form (first technique)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6868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>
                <a:solidFill>
                  <a:srgbClr val="003300"/>
                </a:solidFill>
              </a:rPr>
              <a:t>Remove the attribute  DLOCATIONS  that violates 1NF and place it  in a separate relation DEPT_LOCATIONS</a:t>
            </a:r>
            <a:r>
              <a:rPr lang="en-US" sz="2800" b="1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</a:rPr>
              <a:t>along  with the primary key DNUMBER OF DEPARTMENT.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2800">
              <a:solidFill>
                <a:srgbClr val="003300"/>
              </a:solidFill>
            </a:endParaRPr>
          </a:p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The primary  key of relation DEPT_LOCATIONS     is the combination {DNUMBER, DLOCATION}.</a:t>
            </a:r>
          </a:p>
          <a:p>
            <a:pPr marL="609600" indent="-609600"/>
            <a:endParaRPr lang="en-US" sz="2800">
              <a:solidFill>
                <a:srgbClr val="003300"/>
              </a:solidFill>
            </a:endParaRPr>
          </a:p>
          <a:p>
            <a:pPr marL="609600" indent="-609600"/>
            <a:r>
              <a:rPr lang="en-US" sz="2800">
                <a:solidFill>
                  <a:srgbClr val="003300"/>
                </a:solidFill>
              </a:rPr>
              <a:t>This method is best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01D9-FD61-47B3-84D0-A2EFBAE0406E}" type="slidenum">
              <a:rPr lang="en-US"/>
              <a:pPr/>
              <a:t>75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172200" cy="762000"/>
          </a:xfrm>
          <a:noFill/>
          <a:ln/>
        </p:spPr>
        <p:txBody>
          <a:bodyPr/>
          <a:lstStyle/>
          <a:p>
            <a:pPr algn="ctr"/>
            <a:r>
              <a:rPr lang="en-US" sz="3000" b="1">
                <a:solidFill>
                  <a:srgbClr val="800000"/>
                </a:solidFill>
              </a:rPr>
              <a:t>First Normal Form </a:t>
            </a:r>
            <a:br>
              <a:rPr lang="en-US" sz="3000" b="1">
                <a:solidFill>
                  <a:srgbClr val="800000"/>
                </a:solidFill>
              </a:rPr>
            </a:br>
            <a:r>
              <a:rPr lang="en-US" sz="3000" b="1">
                <a:solidFill>
                  <a:srgbClr val="800000"/>
                </a:solidFill>
              </a:rPr>
              <a:t>(first technique: best approach)</a:t>
            </a:r>
          </a:p>
        </p:txBody>
      </p:sp>
      <p:pic>
        <p:nvPicPr>
          <p:cNvPr id="414751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257800"/>
            <a:ext cx="6134100" cy="1314450"/>
          </a:xfrm>
          <a:prstGeom prst="rect">
            <a:avLst/>
          </a:prstGeom>
          <a:noFill/>
        </p:spPr>
      </p:pic>
      <p:pic>
        <p:nvPicPr>
          <p:cNvPr id="414752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3" y="3733800"/>
            <a:ext cx="6675437" cy="1504950"/>
          </a:xfrm>
          <a:prstGeom prst="rect">
            <a:avLst/>
          </a:prstGeom>
          <a:noFill/>
        </p:spPr>
      </p:pic>
      <p:pic>
        <p:nvPicPr>
          <p:cNvPr id="414753" name="Picture 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388" y="1371600"/>
            <a:ext cx="6856412" cy="1524000"/>
          </a:xfrm>
          <a:prstGeom prst="rect">
            <a:avLst/>
          </a:prstGeom>
          <a:noFill/>
        </p:spPr>
      </p:pic>
      <p:sp>
        <p:nvSpPr>
          <p:cNvPr id="414754" name="AutoShape 34"/>
          <p:cNvSpPr>
            <a:spLocks noChangeArrowheads="1"/>
          </p:cNvSpPr>
          <p:nvPr/>
        </p:nvSpPr>
        <p:spPr bwMode="auto">
          <a:xfrm>
            <a:off x="35052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9A9-E10B-4389-97E1-644C2D12B0EE}" type="slidenum">
              <a:rPr lang="en-US"/>
              <a:pPr/>
              <a:t>76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239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First Normal Form (second technique) 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003300"/>
                </a:solidFill>
              </a:rPr>
              <a:t>2. Expand the key so that there will be a separate </a:t>
            </a:r>
            <a:r>
              <a:rPr lang="en-US" sz="2800" dirty="0" err="1">
                <a:solidFill>
                  <a:srgbClr val="003300"/>
                </a:solidFill>
              </a:rPr>
              <a:t>tuple</a:t>
            </a:r>
            <a:r>
              <a:rPr lang="en-US" sz="2800" dirty="0">
                <a:solidFill>
                  <a:srgbClr val="003300"/>
                </a:solidFill>
              </a:rPr>
              <a:t> in the original DEPARTMENT for each location of  a DEPARTMENT.</a:t>
            </a:r>
          </a:p>
          <a:p>
            <a:endParaRPr lang="en-US" sz="2800" dirty="0">
              <a:solidFill>
                <a:srgbClr val="003300"/>
              </a:solidFill>
            </a:endParaRPr>
          </a:p>
          <a:p>
            <a:r>
              <a:rPr lang="en-US" sz="2800" dirty="0">
                <a:solidFill>
                  <a:srgbClr val="003300"/>
                </a:solidFill>
              </a:rPr>
              <a:t>Then Primary Key becomes {DNUMBER, DLOCATION} and redundancy is introduced</a:t>
            </a:r>
            <a:r>
              <a:rPr lang="en-US" sz="2800" dirty="0">
                <a:solidFill>
                  <a:srgbClr val="002600"/>
                </a:solidFill>
              </a:rPr>
              <a:t>.</a:t>
            </a:r>
          </a:p>
          <a:p>
            <a:endParaRPr lang="en-US" sz="2800" dirty="0">
              <a:solidFill>
                <a:srgbClr val="002600"/>
              </a:solidFill>
            </a:endParaRP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9C60-69C8-4A13-A974-C1408061C4E4}" type="slidenum">
              <a:rPr lang="en-US"/>
              <a:pPr/>
              <a:t>77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105400" cy="990600"/>
          </a:xfrm>
          <a:noFill/>
          <a:ln/>
        </p:spPr>
        <p:txBody>
          <a:bodyPr/>
          <a:lstStyle/>
          <a:p>
            <a:pPr algn="ctr"/>
            <a:r>
              <a:rPr lang="en-US" sz="3000" b="1">
                <a:solidFill>
                  <a:srgbClr val="800000"/>
                </a:solidFill>
              </a:rPr>
              <a:t>1NF version of same relation with redundancy</a:t>
            </a:r>
          </a:p>
        </p:txBody>
      </p:sp>
      <p:graphicFrame>
        <p:nvGraphicFramePr>
          <p:cNvPr id="358446" name="Group 46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8839200" cy="4267201"/>
        </p:xfrm>
        <a:graphic>
          <a:graphicData uri="http://schemas.openxmlformats.org/drawingml/2006/table">
            <a:tbl>
              <a:tblPr/>
              <a:tblGrid>
                <a:gridCol w="1730375"/>
                <a:gridCol w="2046288"/>
                <a:gridCol w="2195512"/>
                <a:gridCol w="2867025"/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DNUMBER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DMGRENO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DLOCATIONS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MCA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Bangalore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Hyderabad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MCA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Pune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MCA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Bangalore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502-3ED9-461B-BFD8-053A46E11168}" type="slidenum">
              <a:rPr lang="en-US"/>
              <a:pPr/>
              <a:t>78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28600"/>
            <a:ext cx="6853237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First Normal Form (third technique) 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05400"/>
          </a:xfrm>
        </p:spPr>
        <p:txBody>
          <a:bodyPr/>
          <a:lstStyle/>
          <a:p>
            <a:pPr marL="533400" indent="-533400">
              <a:buSzTx/>
              <a:buFont typeface="Wingdings" pitchFamily="2" charset="2"/>
              <a:buAutoNum type="arabicPeriod" startAt="3"/>
            </a:pPr>
            <a:r>
              <a:rPr lang="en-US" sz="2800" dirty="0">
                <a:solidFill>
                  <a:srgbClr val="003300"/>
                </a:solidFill>
              </a:rPr>
              <a:t>Replace the DLOCATIONS  attribute by two atomic attributes : </a:t>
            </a:r>
          </a:p>
          <a:p>
            <a:pPr marL="906463" lvl="1" indent="-449263">
              <a:buSzTx/>
            </a:pPr>
            <a:r>
              <a:rPr lang="en-US" dirty="0">
                <a:solidFill>
                  <a:srgbClr val="000066"/>
                </a:solidFill>
              </a:rPr>
              <a:t>DLOCATION1</a:t>
            </a:r>
          </a:p>
          <a:p>
            <a:pPr marL="906463" lvl="1" indent="-449263">
              <a:buSzTx/>
            </a:pPr>
            <a:r>
              <a:rPr lang="en-US" dirty="0">
                <a:solidFill>
                  <a:srgbClr val="000066"/>
                </a:solidFill>
              </a:rPr>
              <a:t>DLOCATION2</a:t>
            </a:r>
            <a:endParaRPr lang="en-US" sz="2600" dirty="0">
              <a:solidFill>
                <a:srgbClr val="003300"/>
              </a:solidFill>
            </a:endParaRPr>
          </a:p>
          <a:p>
            <a:pPr marL="533400" indent="-533400"/>
            <a:r>
              <a:rPr lang="en-US" sz="2800" dirty="0">
                <a:solidFill>
                  <a:srgbClr val="003300"/>
                </a:solidFill>
              </a:rPr>
              <a:t>If a maximum number of values is known  for the attributes:</a:t>
            </a:r>
          </a:p>
          <a:p>
            <a:pPr marL="533400" indent="-533400"/>
            <a:r>
              <a:rPr lang="en-US" sz="2800" dirty="0">
                <a:solidFill>
                  <a:srgbClr val="003300"/>
                </a:solidFill>
              </a:rPr>
              <a:t>for example , if it is known that at most two locations can exist for a department</a:t>
            </a:r>
          </a:p>
          <a:p>
            <a:pPr marL="533400" indent="-533400"/>
            <a:r>
              <a:rPr lang="en-US" sz="2800" dirty="0">
                <a:solidFill>
                  <a:srgbClr val="003300"/>
                </a:solidFill>
              </a:rPr>
              <a:t>It leads to introduction of more NULL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BAA4-7FDF-4CA1-9726-F5C3DCC105A2}" type="slidenum">
              <a:rPr lang="en-US"/>
              <a:pPr/>
              <a:t>79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1NF version of same relation with more nulls </a:t>
            </a:r>
          </a:p>
        </p:txBody>
      </p:sp>
      <p:pic>
        <p:nvPicPr>
          <p:cNvPr id="360487" name="Picture 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90813"/>
            <a:ext cx="8305800" cy="1500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130B-F285-45FB-8F74-B5C73CA69398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76200"/>
            <a:ext cx="3276600" cy="533400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800000"/>
                </a:solidFill>
              </a:rPr>
              <a:t>Poor Design</a:t>
            </a:r>
          </a:p>
        </p:txBody>
      </p:sp>
      <p:pic>
        <p:nvPicPr>
          <p:cNvPr id="394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09775"/>
            <a:ext cx="8858250" cy="2838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C0-6CC1-4611-9C5D-7BE0E233C2C4}" type="slidenum">
              <a:rPr lang="en-US"/>
              <a:pPr/>
              <a:t>80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41148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First Normal Form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2600"/>
                </a:solidFill>
              </a:rPr>
              <a:t>First technique is generally considered to be best.</a:t>
            </a:r>
          </a:p>
          <a:p>
            <a:endParaRPr lang="en-US" sz="2800" dirty="0">
              <a:solidFill>
                <a:srgbClr val="002600"/>
              </a:solidFill>
            </a:endParaRPr>
          </a:p>
          <a:p>
            <a:r>
              <a:rPr lang="en-US" sz="2800" dirty="0">
                <a:solidFill>
                  <a:srgbClr val="002600"/>
                </a:solidFill>
              </a:rPr>
              <a:t>First normal form also disallows </a:t>
            </a:r>
            <a:r>
              <a:rPr lang="en-US" sz="2800" dirty="0" err="1">
                <a:solidFill>
                  <a:srgbClr val="002600"/>
                </a:solidFill>
              </a:rPr>
              <a:t>multivalued</a:t>
            </a:r>
            <a:r>
              <a:rPr lang="en-US" sz="2800" dirty="0">
                <a:solidFill>
                  <a:srgbClr val="002600"/>
                </a:solidFill>
              </a:rPr>
              <a:t> attributes that are themselves composite, which are called nested relations</a:t>
            </a:r>
            <a:r>
              <a:rPr lang="en-US" sz="2800" b="1" dirty="0">
                <a:solidFill>
                  <a:srgbClr val="002600"/>
                </a:solidFill>
              </a:rPr>
              <a:t> </a:t>
            </a:r>
            <a:r>
              <a:rPr lang="en-US" sz="2800" dirty="0">
                <a:solidFill>
                  <a:srgbClr val="002600"/>
                </a:solidFill>
              </a:rPr>
              <a:t>because each </a:t>
            </a:r>
            <a:r>
              <a:rPr lang="en-US" sz="2800" dirty="0" err="1">
                <a:solidFill>
                  <a:srgbClr val="002600"/>
                </a:solidFill>
              </a:rPr>
              <a:t>tuple</a:t>
            </a:r>
            <a:r>
              <a:rPr lang="en-US" sz="2800" dirty="0">
                <a:solidFill>
                  <a:srgbClr val="002600"/>
                </a:solidFill>
              </a:rPr>
              <a:t> can have a relation within it.</a:t>
            </a:r>
          </a:p>
          <a:p>
            <a:endParaRPr lang="en-US" sz="2800" dirty="0">
              <a:solidFill>
                <a:srgbClr val="002600"/>
              </a:solidFill>
            </a:endParaRPr>
          </a:p>
          <a:p>
            <a:r>
              <a:rPr lang="en-US" sz="2800" dirty="0">
                <a:solidFill>
                  <a:srgbClr val="002600"/>
                </a:solidFill>
              </a:rPr>
              <a:t>To normalize a relation into 1NF, nested relation attributes are removed and a new relation with the primary key of other new relation, is created.</a:t>
            </a: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65E0-7689-42A6-9DC2-FC76D45EEC0C}" type="slidenum">
              <a:rPr lang="en-US"/>
              <a:pPr/>
              <a:t>81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Normalizing nested relations into 1NF</a:t>
            </a:r>
          </a:p>
        </p:txBody>
      </p:sp>
      <p:grpSp>
        <p:nvGrpSpPr>
          <p:cNvPr id="362500" name="Group 4"/>
          <p:cNvGrpSpPr>
            <a:grpSpLocks/>
          </p:cNvGrpSpPr>
          <p:nvPr/>
        </p:nvGrpSpPr>
        <p:grpSpPr bwMode="auto">
          <a:xfrm>
            <a:off x="569913" y="1219200"/>
            <a:ext cx="8193087" cy="4956175"/>
            <a:chOff x="288" y="960"/>
            <a:chExt cx="5161" cy="3122"/>
          </a:xfrm>
        </p:grpSpPr>
        <p:sp>
          <p:nvSpPr>
            <p:cNvPr id="362501" name="Rectangle 5"/>
            <p:cNvSpPr>
              <a:spLocks noChangeArrowheads="1"/>
            </p:cNvSpPr>
            <p:nvPr/>
          </p:nvSpPr>
          <p:spPr bwMode="auto">
            <a:xfrm>
              <a:off x="3611" y="1321"/>
              <a:ext cx="13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HOURS</a:t>
              </a:r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252" y="1321"/>
              <a:ext cx="13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PNUMBER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2252" y="960"/>
              <a:ext cx="2715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PROJS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87" y="960"/>
              <a:ext cx="1065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ENAME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336" y="960"/>
              <a:ext cx="851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62506" name="Line 10"/>
            <p:cNvSpPr>
              <a:spLocks noChangeShapeType="1"/>
            </p:cNvSpPr>
            <p:nvPr/>
          </p:nvSpPr>
          <p:spPr bwMode="auto">
            <a:xfrm>
              <a:off x="336" y="96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7" name="Line 11"/>
            <p:cNvSpPr>
              <a:spLocks noChangeShapeType="1"/>
            </p:cNvSpPr>
            <p:nvPr/>
          </p:nvSpPr>
          <p:spPr bwMode="auto">
            <a:xfrm>
              <a:off x="336" y="1647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336" y="960"/>
              <a:ext cx="0" cy="6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1187" y="960"/>
              <a:ext cx="0" cy="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>
              <a:off x="2252" y="960"/>
              <a:ext cx="0" cy="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>
              <a:off x="4967" y="960"/>
              <a:ext cx="0" cy="6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>
              <a:off x="2252" y="1321"/>
              <a:ext cx="27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>
              <a:off x="3611" y="1321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3937" y="3433"/>
              <a:ext cx="151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45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54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2423" y="3433"/>
              <a:ext cx="1514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3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236" y="3433"/>
              <a:ext cx="1187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Mina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288" y="3433"/>
              <a:ext cx="94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22222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3937" y="2784"/>
              <a:ext cx="151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78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87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2423" y="2784"/>
              <a:ext cx="1514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1   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1236" y="2784"/>
              <a:ext cx="1187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Ram</a:t>
              </a: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288" y="2784"/>
              <a:ext cx="94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11111</a:t>
              </a: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3937" y="2448"/>
              <a:ext cx="15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HOURS</a:t>
              </a:r>
            </a:p>
          </p:txBody>
        </p:sp>
        <p:sp>
          <p:nvSpPr>
            <p:cNvPr id="362523" name="Rectangle 27"/>
            <p:cNvSpPr>
              <a:spLocks noChangeArrowheads="1"/>
            </p:cNvSpPr>
            <p:nvPr/>
          </p:nvSpPr>
          <p:spPr bwMode="auto">
            <a:xfrm>
              <a:off x="2423" y="2448"/>
              <a:ext cx="151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PNUMBER</a:t>
              </a:r>
            </a:p>
          </p:txBody>
        </p:sp>
        <p:sp>
          <p:nvSpPr>
            <p:cNvPr id="362524" name="Rectangle 28"/>
            <p:cNvSpPr>
              <a:spLocks noChangeArrowheads="1"/>
            </p:cNvSpPr>
            <p:nvPr/>
          </p:nvSpPr>
          <p:spPr bwMode="auto">
            <a:xfrm>
              <a:off x="1236" y="2448"/>
              <a:ext cx="11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ENAME</a:t>
              </a:r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88" y="2448"/>
              <a:ext cx="94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88" y="2448"/>
              <a:ext cx="51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>
              <a:off x="288" y="4082"/>
              <a:ext cx="51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288" y="2448"/>
              <a:ext cx="0" cy="16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9" name="Line 33"/>
            <p:cNvSpPr>
              <a:spLocks noChangeShapeType="1"/>
            </p:cNvSpPr>
            <p:nvPr/>
          </p:nvSpPr>
          <p:spPr bwMode="auto">
            <a:xfrm>
              <a:off x="1236" y="2448"/>
              <a:ext cx="0" cy="16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0" name="Line 34"/>
            <p:cNvSpPr>
              <a:spLocks noChangeShapeType="1"/>
            </p:cNvSpPr>
            <p:nvPr/>
          </p:nvSpPr>
          <p:spPr bwMode="auto">
            <a:xfrm>
              <a:off x="2423" y="2448"/>
              <a:ext cx="0" cy="16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>
              <a:off x="5449" y="2448"/>
              <a:ext cx="0" cy="16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3937" y="2448"/>
              <a:ext cx="0" cy="16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3" name="Line 37"/>
            <p:cNvSpPr>
              <a:spLocks noChangeShapeType="1"/>
            </p:cNvSpPr>
            <p:nvPr/>
          </p:nvSpPr>
          <p:spPr bwMode="auto">
            <a:xfrm>
              <a:off x="288" y="2784"/>
              <a:ext cx="5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4" name="Line 38"/>
            <p:cNvSpPr>
              <a:spLocks noChangeShapeType="1"/>
            </p:cNvSpPr>
            <p:nvPr/>
          </p:nvSpPr>
          <p:spPr bwMode="auto">
            <a:xfrm>
              <a:off x="288" y="3433"/>
              <a:ext cx="5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35" name="Text Box 39"/>
            <p:cNvSpPr txBox="1">
              <a:spLocks noChangeArrowheads="1"/>
            </p:cNvSpPr>
            <p:nvPr/>
          </p:nvSpPr>
          <p:spPr bwMode="auto">
            <a:xfrm>
              <a:off x="336" y="1753"/>
              <a:ext cx="44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3300"/>
                  </a:solidFill>
                </a:rPr>
                <a:t>Relation with nested relation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D929-7713-497E-96D6-818284097794}" type="slidenum">
              <a:rPr lang="en-US"/>
              <a:pPr/>
              <a:t>82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76200"/>
            <a:ext cx="1371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1 NF</a:t>
            </a:r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685800" y="1371600"/>
            <a:ext cx="7162800" cy="4648200"/>
            <a:chOff x="240" y="864"/>
            <a:chExt cx="4512" cy="2928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525" y="1271"/>
              <a:ext cx="977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ENAME</a:t>
              </a: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745" y="1271"/>
              <a:ext cx="78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63527" name="Line 7"/>
            <p:cNvSpPr>
              <a:spLocks noChangeShapeType="1"/>
            </p:cNvSpPr>
            <p:nvPr/>
          </p:nvSpPr>
          <p:spPr bwMode="auto">
            <a:xfrm>
              <a:off x="745" y="1271"/>
              <a:ext cx="17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>
              <a:off x="745" y="1680"/>
              <a:ext cx="17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>
              <a:off x="745" y="1271"/>
              <a:ext cx="0" cy="4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1525" y="1271"/>
              <a:ext cx="0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2502" y="1271"/>
              <a:ext cx="0" cy="4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2513" y="3034"/>
              <a:ext cx="12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>
                  <a:solidFill>
                    <a:schemeClr val="tx2"/>
                  </a:solidFill>
                </a:rPr>
                <a:t>HOURS</a:t>
              </a:r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1256" y="3034"/>
              <a:ext cx="12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PNUMBER</a:t>
              </a: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480" y="3034"/>
              <a:ext cx="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sz="2400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>
              <a:off x="480" y="3034"/>
              <a:ext cx="32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480" y="3360"/>
              <a:ext cx="32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480" y="303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1256" y="303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3750" y="303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>
              <a:off x="2513" y="303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41" name="Text Box 21"/>
            <p:cNvSpPr txBox="1">
              <a:spLocks noChangeArrowheads="1"/>
            </p:cNvSpPr>
            <p:nvPr/>
          </p:nvSpPr>
          <p:spPr bwMode="auto">
            <a:xfrm>
              <a:off x="240" y="3504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</a:rPr>
                <a:t>Primary Key: {SSN, PNUMBER}</a:t>
              </a:r>
            </a:p>
          </p:txBody>
        </p:sp>
        <p:sp>
          <p:nvSpPr>
            <p:cNvPr id="363542" name="Text Box 22"/>
            <p:cNvSpPr txBox="1">
              <a:spLocks noChangeArrowheads="1"/>
            </p:cNvSpPr>
            <p:nvPr/>
          </p:nvSpPr>
          <p:spPr bwMode="auto">
            <a:xfrm>
              <a:off x="240" y="1776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</a:rPr>
                <a:t>Primary Key: SSN</a:t>
              </a:r>
            </a:p>
          </p:txBody>
        </p:sp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240" y="864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</a:rPr>
                <a:t>EMPLOEE</a:t>
              </a:r>
            </a:p>
          </p:txBody>
        </p:sp>
        <p:sp>
          <p:nvSpPr>
            <p:cNvPr id="363544" name="Text Box 24"/>
            <p:cNvSpPr txBox="1">
              <a:spLocks noChangeArrowheads="1"/>
            </p:cNvSpPr>
            <p:nvPr/>
          </p:nvSpPr>
          <p:spPr bwMode="auto">
            <a:xfrm>
              <a:off x="240" y="2736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800000"/>
                  </a:solidFill>
                </a:rPr>
                <a:t>EMP_PRJ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023-B233-44FA-BBE3-98E2593D7C1B}" type="slidenum">
              <a:rPr lang="en-US"/>
              <a:pPr/>
              <a:t>83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495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Second Normal From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Second normal form (2NF) is based on the concept of </a:t>
            </a:r>
            <a:r>
              <a:rPr lang="en-US" sz="2800" i="1">
                <a:solidFill>
                  <a:srgbClr val="003300"/>
                </a:solidFill>
              </a:rPr>
              <a:t>full functional dependency . </a:t>
            </a:r>
            <a:endParaRPr lang="en-US" sz="2800">
              <a:solidFill>
                <a:srgbClr val="003300"/>
              </a:solidFill>
            </a:endParaRPr>
          </a:p>
          <a:p>
            <a:pPr lvl="1"/>
            <a:r>
              <a:rPr lang="en-US">
                <a:solidFill>
                  <a:srgbClr val="000066"/>
                </a:solidFill>
              </a:rPr>
              <a:t>full functional dependency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partial  dependency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0066"/>
                </a:solidFill>
              </a:rPr>
              <a:t>  </a:t>
            </a:r>
          </a:p>
          <a:p>
            <a:r>
              <a:rPr lang="en-US" sz="2800">
                <a:solidFill>
                  <a:srgbClr val="003300"/>
                </a:solidFill>
              </a:rPr>
              <a:t>Definition : A relation schema R is in 2NF if every nonprime attribute A in R is </a:t>
            </a:r>
            <a:r>
              <a:rPr lang="en-US" sz="2800" i="1">
                <a:solidFill>
                  <a:srgbClr val="003300"/>
                </a:solidFill>
              </a:rPr>
              <a:t>fully functionally dependent</a:t>
            </a:r>
            <a:r>
              <a:rPr lang="en-US" sz="2800">
                <a:solidFill>
                  <a:srgbClr val="003300"/>
                </a:solidFill>
              </a:rPr>
              <a:t> on the primary key.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3D0-AD46-40D5-8C9E-637F41CA9DFB}" type="slidenum">
              <a:rPr lang="en-US"/>
              <a:pPr/>
              <a:t>84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495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Second Normal From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A functional dependency X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 Y is a full functional dependency, if removal of any attribute A from X means dependency does not hold any more.</a:t>
            </a:r>
          </a:p>
          <a:p>
            <a:endParaRPr lang="en-US" sz="2800">
              <a:solidFill>
                <a:srgbClr val="003300"/>
              </a:solidFill>
              <a:sym typeface="Wingdings" pitchFamily="2" charset="2"/>
            </a:endParaRPr>
          </a:p>
          <a:p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For any attribute A </a:t>
            </a:r>
            <a:r>
              <a:rPr lang="ru-RU" sz="2800">
                <a:solidFill>
                  <a:srgbClr val="003300"/>
                </a:solidFill>
                <a:sym typeface="Wingdings" pitchFamily="2" charset="2"/>
              </a:rPr>
              <a:t>Є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 X, (X – {A}) does not functionally determine Y.</a:t>
            </a:r>
          </a:p>
          <a:p>
            <a:pPr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  <a:sym typeface="Wingdings" pitchFamily="2" charset="2"/>
            </a:endParaRPr>
          </a:p>
          <a:p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(X – {A})  Y is partial dependency</a:t>
            </a:r>
          </a:p>
          <a:p>
            <a:endParaRPr lang="ru-RU" sz="2800">
              <a:solidFill>
                <a:srgbClr val="003300"/>
              </a:solidFill>
            </a:endParaRP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A5A-B247-4F12-95A8-0D5C195B12AB}" type="slidenum">
              <a:rPr lang="en-US"/>
              <a:pPr/>
              <a:t>85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46482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Second Normal From</a:t>
            </a:r>
          </a:p>
        </p:txBody>
      </p:sp>
      <p:pic>
        <p:nvPicPr>
          <p:cNvPr id="365643" name="Picture 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1276350"/>
            <a:ext cx="9085262" cy="4972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F1D8-7ACB-418C-A101-1F51539817C3}" type="slidenum">
              <a:rPr lang="en-US"/>
              <a:pPr/>
              <a:t>86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572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Second Normal From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003300"/>
                </a:solidFill>
              </a:rPr>
              <a:t>{SSN, PNUMBER}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ru-RU" sz="2800">
                <a:solidFill>
                  <a:srgbClr val="003300"/>
                </a:solidFill>
              </a:rPr>
              <a:t> HOURS is a full FD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ru-RU" sz="2800">
                <a:solidFill>
                  <a:srgbClr val="003300"/>
                </a:solidFill>
              </a:rPr>
              <a:t>since </a:t>
            </a: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</a:t>
            </a:r>
            <a:r>
              <a:rPr lang="ru-RU" sz="2800">
                <a:solidFill>
                  <a:srgbClr val="003300"/>
                </a:solidFill>
              </a:rPr>
              <a:t>neither SSN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ru-RU" sz="2800">
                <a:solidFill>
                  <a:srgbClr val="003300"/>
                </a:solidFill>
              </a:rPr>
              <a:t> HOURS </a:t>
            </a: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</a:t>
            </a:r>
            <a:r>
              <a:rPr lang="ru-RU" sz="2800">
                <a:solidFill>
                  <a:srgbClr val="003300"/>
                </a:solidFill>
              </a:rPr>
              <a:t>nor PNUMBER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ru-RU" sz="2800">
                <a:solidFill>
                  <a:srgbClr val="003300"/>
                </a:solidFill>
              </a:rPr>
              <a:t> HOURS hold</a:t>
            </a:r>
            <a:r>
              <a:rPr lang="en-US" sz="2800">
                <a:solidFill>
                  <a:srgbClr val="0033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800">
                <a:solidFill>
                  <a:srgbClr val="003300"/>
                </a:solidFill>
              </a:rPr>
              <a:t>{SSN, PNUMBER}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ru-RU" sz="2800">
                <a:solidFill>
                  <a:srgbClr val="003300"/>
                </a:solidFill>
              </a:rPr>
              <a:t> ENAME is </a:t>
            </a:r>
            <a:r>
              <a:rPr lang="ru-RU" sz="2800" i="1">
                <a:solidFill>
                  <a:srgbClr val="003300"/>
                </a:solidFill>
              </a:rPr>
              <a:t>not </a:t>
            </a:r>
            <a:r>
              <a:rPr lang="ru-RU" sz="2800">
                <a:solidFill>
                  <a:srgbClr val="003300"/>
                </a:solidFill>
              </a:rPr>
              <a:t>a full FD (it is called a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ru-RU" sz="2800" i="1">
                <a:solidFill>
                  <a:srgbClr val="003300"/>
                </a:solidFill>
              </a:rPr>
              <a:t>partial dependency </a:t>
            </a:r>
            <a:r>
              <a:rPr lang="ru-RU" sz="2800">
                <a:solidFill>
                  <a:srgbClr val="003300"/>
                </a:solidFill>
              </a:rPr>
              <a:t>) since </a:t>
            </a: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</a:t>
            </a:r>
            <a:r>
              <a:rPr lang="ru-RU" sz="2800">
                <a:solidFill>
                  <a:srgbClr val="003300"/>
                </a:solidFill>
              </a:rPr>
              <a:t>SSN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ru-RU" sz="2800">
                <a:solidFill>
                  <a:srgbClr val="003300"/>
                </a:solidFill>
              </a:rPr>
              <a:t> ENAME holds</a:t>
            </a: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800">
                <a:solidFill>
                  <a:srgbClr val="003300"/>
                </a:solidFill>
              </a:rPr>
              <a:t>{SSN, PNUMBER}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PNAME, PLOCATION </a:t>
            </a:r>
            <a:r>
              <a:rPr lang="ru-RU" sz="2800">
                <a:solidFill>
                  <a:srgbClr val="003300"/>
                </a:solidFill>
              </a:rPr>
              <a:t>is </a:t>
            </a:r>
            <a:r>
              <a:rPr lang="ru-RU" sz="2800" i="1">
                <a:solidFill>
                  <a:srgbClr val="003300"/>
                </a:solidFill>
              </a:rPr>
              <a:t>not </a:t>
            </a:r>
            <a:r>
              <a:rPr lang="ru-RU" sz="2800">
                <a:solidFill>
                  <a:srgbClr val="003300"/>
                </a:solidFill>
              </a:rPr>
              <a:t>a full FD (it is called a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ru-RU" sz="2800" i="1">
                <a:solidFill>
                  <a:srgbClr val="003300"/>
                </a:solidFill>
              </a:rPr>
              <a:t>partial dependency </a:t>
            </a:r>
            <a:r>
              <a:rPr lang="ru-RU" sz="2800">
                <a:solidFill>
                  <a:srgbClr val="003300"/>
                </a:solidFill>
              </a:rPr>
              <a:t>) since </a:t>
            </a:r>
            <a:endParaRPr lang="en-US" sz="28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</a:t>
            </a:r>
            <a:r>
              <a:rPr lang="ru-RU" sz="2800">
                <a:solidFill>
                  <a:srgbClr val="003300"/>
                </a:solidFill>
              </a:rPr>
              <a:t>PNUMBER</a:t>
            </a:r>
            <a:r>
              <a:rPr lang="en-US" sz="2800">
                <a:solidFill>
                  <a:srgbClr val="003300"/>
                </a:solidFill>
              </a:rPr>
              <a:t>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PNAME, PLOCATION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F235-19A3-4E92-8D6C-824D0C71A85A}" type="slidenum">
              <a:rPr lang="en-US"/>
              <a:pPr/>
              <a:t>87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4572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Second Normal From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If Primary Key contains single attribute, the test need not be applied.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EF90-705F-4C13-96D7-C8DC0FCF0493}" type="slidenum">
              <a:rPr lang="en-US"/>
              <a:pPr/>
              <a:t>88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8768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Third normal form(3NF)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Third normal form(3NF) is based on the concept of </a:t>
            </a:r>
            <a:r>
              <a:rPr lang="en-US" sz="2800" i="1">
                <a:solidFill>
                  <a:srgbClr val="003300"/>
                </a:solidFill>
              </a:rPr>
              <a:t> transitive dependency. 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A functional dependency X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Y  in a relation schema R is transitive dependency  if there is a set of attributes Z that is neither a candidate key nor a subset of any key of R and both X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Z and Z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Y hold.</a:t>
            </a:r>
          </a:p>
          <a:p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F6B3-0F4E-4C85-83AE-EAA0BBFC82D8}" type="slidenum">
              <a:rPr lang="en-US"/>
              <a:pPr/>
              <a:t>89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51054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Third normal form(3NF)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Definition: According to Codd’s  original definition, a relation schema R is in 3NF if it satisfies 2NF and no nonprime attribute of R is transitively dependent on the primary key.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SSN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 DMGRSSN is a </a:t>
            </a:r>
            <a:r>
              <a:rPr lang="en-US" sz="2800" i="1">
                <a:solidFill>
                  <a:srgbClr val="003300"/>
                </a:solidFill>
              </a:rPr>
              <a:t>transitive </a:t>
            </a:r>
            <a:r>
              <a:rPr lang="en-US" sz="2800">
                <a:solidFill>
                  <a:srgbClr val="003300"/>
                </a:solidFill>
              </a:rPr>
              <a:t>FD since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3300"/>
                </a:solidFill>
              </a:rPr>
              <a:t>	SSN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 DNUMBER and DNUMBER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 DMGRSSN hold 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3300"/>
                </a:solidFill>
              </a:rPr>
              <a:t>SSN </a:t>
            </a:r>
            <a:r>
              <a:rPr lang="en-US" sz="2800">
                <a:solidFill>
                  <a:srgbClr val="0033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3300"/>
                </a:solidFill>
              </a:rPr>
              <a:t> ENAME is </a:t>
            </a:r>
            <a:r>
              <a:rPr lang="en-US" sz="2800" i="1">
                <a:solidFill>
                  <a:srgbClr val="003300"/>
                </a:solidFill>
              </a:rPr>
              <a:t>non-transitive</a:t>
            </a:r>
            <a:endParaRPr lang="en-US" sz="2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4F0C-C522-4CBF-B6E9-386D83C7C8E5}" type="slidenum">
              <a:rPr lang="en-US"/>
              <a:pPr/>
              <a:t>9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914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2. Redundant Information in Tuples and Update Anomalies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00"/>
                </a:solidFill>
              </a:rPr>
              <a:t>Good schema design minimizes the storage space used by the base tables.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00"/>
                </a:solidFill>
              </a:rPr>
              <a:t>Grouping attributes into relation schema has a significant effect on storage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9260-6C86-4513-AECE-0685CE5E686B}" type="slidenum">
              <a:rPr lang="en-US"/>
              <a:pPr/>
              <a:t>90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800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Third normal form(3NF)</a:t>
            </a:r>
          </a:p>
        </p:txBody>
      </p:sp>
      <p:pic>
        <p:nvPicPr>
          <p:cNvPr id="370748" name="Picture 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8" y="1447800"/>
            <a:ext cx="8875712" cy="45243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B037-A6D1-4C7E-9783-9B071D50F3A1}" type="slidenum">
              <a:rPr lang="en-US"/>
              <a:pPr/>
              <a:t>91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457200"/>
          </a:xfrm>
          <a:noFill/>
          <a:ln/>
        </p:spPr>
        <p:txBody>
          <a:bodyPr/>
          <a:lstStyle/>
          <a:p>
            <a:r>
              <a:rPr lang="en-US" sz="2600" b="1">
                <a:solidFill>
                  <a:srgbClr val="800000"/>
                </a:solidFill>
              </a:rPr>
              <a:t>General Definitions of Second and Third Normal Forms</a:t>
            </a:r>
          </a:p>
        </p:txBody>
      </p:sp>
      <p:graphicFrame>
        <p:nvGraphicFramePr>
          <p:cNvPr id="371788" name="Group 76"/>
          <p:cNvGraphicFramePr>
            <a:graphicFrameLocks noGrp="1"/>
          </p:cNvGraphicFramePr>
          <p:nvPr>
            <p:ph idx="1"/>
          </p:nvPr>
        </p:nvGraphicFramePr>
        <p:xfrm>
          <a:off x="76200" y="1142999"/>
          <a:ext cx="8991600" cy="5715000"/>
        </p:xfrm>
        <a:graphic>
          <a:graphicData uri="http://schemas.openxmlformats.org/drawingml/2006/table">
            <a:tbl>
              <a:tblPr/>
              <a:tblGrid>
                <a:gridCol w="1250950"/>
                <a:gridCol w="3754438"/>
                <a:gridCol w="3986212"/>
              </a:tblGrid>
              <a:tr h="65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 FORM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REMEDY(NORMALIZATION)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First (1NF)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Relation should have no nonatomic attributes  or nested relations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new relations for each nonatomic  attribute of nested relation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6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Second (2NF)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relations where primary key contains multiple attributes , no nonkey attribute should be functionally dependent on a part of the primary key.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Decompose and set up a new relation for each partial key with its dependent attribute (s). Make sure to keep the original primary key and any attributes that are fully functionally dependent on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5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Third (3NF)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Relation should not have a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 functionally determined by another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attribute( or by a set of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attributes .) that is , there should be no transitive dependency of a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 on the primary key.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Decompose and set up a relation that include the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attribute(s) that functionally determine(s) other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nonkey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attribute(s).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1F3-5C64-4F04-8622-67C804E4CD78}" type="slidenum">
              <a:rPr lang="en-US"/>
              <a:pPr/>
              <a:t>92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534400" cy="457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General  Definition of second Normal Form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The previous definitions consider the primary key only.</a:t>
            </a:r>
          </a:p>
          <a:p>
            <a:r>
              <a:rPr lang="en-US" sz="2800" dirty="0">
                <a:solidFill>
                  <a:srgbClr val="003300"/>
                </a:solidFill>
              </a:rPr>
              <a:t>The following more general definitions take into account relations with multiple candidate keys. </a:t>
            </a:r>
          </a:p>
          <a:p>
            <a:r>
              <a:rPr lang="en-US" sz="2800" dirty="0">
                <a:solidFill>
                  <a:srgbClr val="003300"/>
                </a:solidFill>
              </a:rPr>
              <a:t>A relation schema R is in second normal form (2NF) if every non-prime attribute A in R is fully functionally dependent on </a:t>
            </a:r>
            <a:r>
              <a:rPr lang="en-US" sz="2800" i="1" dirty="0">
                <a:solidFill>
                  <a:srgbClr val="003300"/>
                </a:solidFill>
              </a:rPr>
              <a:t>every key </a:t>
            </a:r>
            <a:r>
              <a:rPr lang="en-US" sz="2800" dirty="0">
                <a:solidFill>
                  <a:srgbClr val="003300"/>
                </a:solidFill>
              </a:rPr>
              <a:t>of R         </a:t>
            </a:r>
            <a:r>
              <a:rPr lang="en-US" sz="2800" dirty="0">
                <a:solidFill>
                  <a:srgbClr val="800000"/>
                </a:solidFill>
              </a:rPr>
              <a:t>or</a:t>
            </a:r>
          </a:p>
          <a:p>
            <a:r>
              <a:rPr lang="en-US" sz="2800" dirty="0">
                <a:solidFill>
                  <a:srgbClr val="003300"/>
                </a:solidFill>
              </a:rPr>
              <a:t>A relation schema R is in second normal form(2NF)  if every nonprime attribute A in R is not partially dependent on any key of R.</a:t>
            </a: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8852-FB2D-49AA-A6C3-26B51DD45848}" type="slidenum">
              <a:rPr lang="en-US"/>
              <a:pPr/>
              <a:t>93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5334000" cy="914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Decomposing a relation into 2NF relations (Example)</a:t>
            </a:r>
          </a:p>
        </p:txBody>
      </p:sp>
      <p:sp>
        <p:nvSpPr>
          <p:cNvPr id="374877" name="Line 93"/>
          <p:cNvSpPr>
            <a:spLocks noChangeShapeType="1"/>
          </p:cNvSpPr>
          <p:nvPr/>
        </p:nvSpPr>
        <p:spPr bwMode="auto">
          <a:xfrm>
            <a:off x="2362200" y="6248400"/>
            <a:ext cx="1676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74878" name="Picture 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219200"/>
            <a:ext cx="8810625" cy="563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2C3D-E6CD-4E8D-9E9C-869EA1EAA658}" type="slidenum">
              <a:rPr lang="en-US"/>
              <a:pPr/>
              <a:t>94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486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General definition of Third Normal Form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r>
              <a:rPr lang="en-US" sz="2800">
                <a:solidFill>
                  <a:srgbClr val="003300"/>
                </a:solidFill>
              </a:rPr>
              <a:t>Superkey of relation schema R is a set of attributes S of R that contains a key of R</a:t>
            </a:r>
          </a:p>
          <a:p>
            <a:endParaRPr lang="en-US" sz="2800">
              <a:solidFill>
                <a:srgbClr val="003300"/>
              </a:solidFill>
            </a:endParaRPr>
          </a:p>
          <a:p>
            <a:r>
              <a:rPr lang="en-US" sz="2800">
                <a:solidFill>
                  <a:srgbClr val="002600"/>
                </a:solidFill>
              </a:rPr>
              <a:t>Definition: A relation schema R is in third normal form(3NF) if , whenever a nontrivial functional dependency X</a:t>
            </a:r>
            <a:r>
              <a:rPr lang="en-US" sz="2800">
                <a:solidFill>
                  <a:srgbClr val="002600"/>
                </a:solidFill>
                <a:sym typeface="Wingdings" pitchFamily="2" charset="2"/>
              </a:rPr>
              <a:t></a:t>
            </a:r>
            <a:r>
              <a:rPr lang="en-US" sz="2800">
                <a:solidFill>
                  <a:srgbClr val="002600"/>
                </a:solidFill>
              </a:rPr>
              <a:t>A holds in R , either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X is a superkey of R , or</a:t>
            </a:r>
          </a:p>
          <a:p>
            <a:pPr lvl="1"/>
            <a:r>
              <a:rPr lang="en-US">
                <a:solidFill>
                  <a:srgbClr val="000066"/>
                </a:solidFill>
              </a:rPr>
              <a:t>A is a prime attribute of R</a:t>
            </a:r>
          </a:p>
          <a:p>
            <a:endParaRPr 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3E3C-B751-4133-8D05-93208DFDE684}" type="slidenum">
              <a:rPr lang="en-US"/>
              <a:pPr/>
              <a:t>95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9436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Decomposing a relation into 3NF relations (Example)</a:t>
            </a:r>
          </a:p>
        </p:txBody>
      </p:sp>
      <p:pic>
        <p:nvPicPr>
          <p:cNvPr id="375886" name="Picture 7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458200" cy="518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C431-0D6C-4857-A42E-62A2242626DF}" type="slidenum">
              <a:rPr lang="en-US"/>
              <a:pPr/>
              <a:t>96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853238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Decomposing a relation into 2NF &amp; 3NF relations (Example)</a:t>
            </a:r>
          </a:p>
        </p:txBody>
      </p:sp>
      <p:pic>
        <p:nvPicPr>
          <p:cNvPr id="37685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1704975"/>
            <a:ext cx="7732712" cy="3933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9D20-B483-4C16-9B1E-4F8F98FE453C}" type="slidenum">
              <a:rPr lang="en-US"/>
              <a:pPr/>
              <a:t>97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5334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Boyce-Codd Normal From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BCNF was proposed as a simpler form of 3NF, but it was found to be stricter than 3NF.</a:t>
            </a:r>
          </a:p>
          <a:p>
            <a:endParaRPr lang="en-US" sz="2800" dirty="0">
              <a:solidFill>
                <a:srgbClr val="003300"/>
              </a:solidFill>
            </a:endParaRPr>
          </a:p>
          <a:p>
            <a:r>
              <a:rPr lang="en-US" sz="2800" dirty="0">
                <a:solidFill>
                  <a:srgbClr val="003300"/>
                </a:solidFill>
              </a:rPr>
              <a:t>Every relation in BCNF is also in 3NF, but a relation in 3NF not necessarily be in BCNF.</a:t>
            </a:r>
          </a:p>
          <a:p>
            <a:endParaRPr lang="en-US" sz="2800" dirty="0">
              <a:solidFill>
                <a:srgbClr val="003300"/>
              </a:solidFill>
            </a:endParaRPr>
          </a:p>
          <a:p>
            <a:r>
              <a:rPr lang="en-US" sz="2800" dirty="0">
                <a:solidFill>
                  <a:srgbClr val="003300"/>
                </a:solidFill>
              </a:rPr>
              <a:t>A relation schema R is in BCNF if whenever a </a:t>
            </a:r>
            <a:r>
              <a:rPr lang="en-US" sz="2800" dirty="0" err="1">
                <a:solidFill>
                  <a:srgbClr val="003300"/>
                </a:solidFill>
              </a:rPr>
              <a:t>nontrival</a:t>
            </a:r>
            <a:r>
              <a:rPr lang="en-US" sz="2800" dirty="0">
                <a:solidFill>
                  <a:srgbClr val="003300"/>
                </a:solidFill>
              </a:rPr>
              <a:t> functional dependency X </a:t>
            </a: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 A holds in R, then X is a </a:t>
            </a:r>
            <a:r>
              <a:rPr lang="en-US" sz="2800" dirty="0" err="1">
                <a:solidFill>
                  <a:srgbClr val="003300"/>
                </a:solidFill>
                <a:sym typeface="Wingdings" pitchFamily="2" charset="2"/>
              </a:rPr>
              <a:t>superkey</a:t>
            </a:r>
            <a:r>
              <a:rPr lang="en-US" sz="2800" dirty="0">
                <a:solidFill>
                  <a:srgbClr val="003300"/>
                </a:solidFill>
                <a:sym typeface="Wingdings" pitchFamily="2" charset="2"/>
              </a:rPr>
              <a:t> of R.</a:t>
            </a:r>
            <a:endParaRPr lang="en-US" sz="2800" dirty="0">
              <a:solidFill>
                <a:srgbClr val="003300"/>
              </a:solidFill>
            </a:endParaRPr>
          </a:p>
          <a:p>
            <a:endParaRPr 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E02F-4A67-4D15-8FE5-45E31E623185}" type="slidenum">
              <a:rPr lang="en-US"/>
              <a:pPr/>
              <a:t>98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5943600" cy="8382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Decomposing a relation into BCNF relations (Example)</a:t>
            </a:r>
          </a:p>
        </p:txBody>
      </p:sp>
      <p:pic>
        <p:nvPicPr>
          <p:cNvPr id="3788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839200" cy="5257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B81C-14D8-44D8-A5DD-7369FAED98CF}" type="slidenum">
              <a:rPr lang="en-US"/>
              <a:pPr/>
              <a:t>99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029200" cy="762000"/>
          </a:xfrm>
          <a:noFill/>
          <a:ln/>
        </p:spPr>
        <p:txBody>
          <a:bodyPr/>
          <a:lstStyle/>
          <a:p>
            <a:r>
              <a:rPr lang="en-US" sz="3000" b="1">
                <a:solidFill>
                  <a:srgbClr val="800000"/>
                </a:solidFill>
              </a:rPr>
              <a:t>A relation TEACH that is in 3NF but not in BCNF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>
                <a:solidFill>
                  <a:srgbClr val="003300"/>
                </a:solidFill>
              </a:rPr>
              <a:t>Two FDs exist in the relation TEACH: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fd1: { student, course} </a:t>
            </a:r>
            <a:r>
              <a:rPr lang="en-US" dirty="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66"/>
                </a:solidFill>
              </a:rPr>
              <a:t> instructor</a:t>
            </a:r>
          </a:p>
          <a:p>
            <a:pPr lvl="1"/>
            <a:r>
              <a:rPr lang="en-US" dirty="0">
                <a:solidFill>
                  <a:srgbClr val="000066"/>
                </a:solidFill>
              </a:rPr>
              <a:t>fd2: instructor </a:t>
            </a:r>
            <a:r>
              <a:rPr lang="en-US" dirty="0">
                <a:solidFill>
                  <a:srgbClr val="0000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66"/>
                </a:solidFill>
              </a:rPr>
              <a:t> course</a:t>
            </a:r>
          </a:p>
          <a:p>
            <a:r>
              <a:rPr lang="en-US" sz="2800" dirty="0">
                <a:solidFill>
                  <a:srgbClr val="003300"/>
                </a:solidFill>
              </a:rPr>
              <a:t>{student, course} is a candidate key for this relation </a:t>
            </a:r>
          </a:p>
          <a:p>
            <a:r>
              <a:rPr lang="en-US" sz="2800" dirty="0">
                <a:solidFill>
                  <a:srgbClr val="003300"/>
                </a:solidFill>
              </a:rPr>
              <a:t>This relation is in 3NF but not in BCNF</a:t>
            </a:r>
          </a:p>
          <a:p>
            <a:r>
              <a:rPr lang="en-US" sz="2800" dirty="0">
                <a:solidFill>
                  <a:srgbClr val="003300"/>
                </a:solidFill>
              </a:rPr>
              <a:t>A relation </a:t>
            </a:r>
            <a:r>
              <a:rPr lang="en-US" sz="2800" b="1" dirty="0">
                <a:solidFill>
                  <a:srgbClr val="003300"/>
                </a:solidFill>
              </a:rPr>
              <a:t>NOT </a:t>
            </a:r>
            <a:r>
              <a:rPr lang="en-US" sz="2800" dirty="0">
                <a:solidFill>
                  <a:srgbClr val="003300"/>
                </a:solidFill>
              </a:rPr>
              <a:t>in BCNF should be decomposed so as to meet this property, while possibly forgoing the preservation of all functional dependencies in the decomposed relations.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5880</TotalTime>
  <Words>4769</Words>
  <Application>Microsoft PowerPoint</Application>
  <PresentationFormat>On-screen Show (4:3)</PresentationFormat>
  <Paragraphs>661</Paragraphs>
  <Slides>104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Echo</vt:lpstr>
      <vt:lpstr>Slide 1</vt:lpstr>
      <vt:lpstr>Chapter 5: Database Design T1: Page 337-373 </vt:lpstr>
      <vt:lpstr>Overview  </vt:lpstr>
      <vt:lpstr>Informal Design Guidelines for Relation Schemas  </vt:lpstr>
      <vt:lpstr>1.Semantics of the relation attributes</vt:lpstr>
      <vt:lpstr>A Company Database</vt:lpstr>
      <vt:lpstr>Guideline 1</vt:lpstr>
      <vt:lpstr>Poor Design</vt:lpstr>
      <vt:lpstr>2. Redundant Information in Tuples and Update Anomalies</vt:lpstr>
      <vt:lpstr>Update anomalies</vt:lpstr>
      <vt:lpstr>Poor Design</vt:lpstr>
      <vt:lpstr>Slide 12</vt:lpstr>
      <vt:lpstr>Poor Design</vt:lpstr>
      <vt:lpstr>Insertion Anomalies</vt:lpstr>
      <vt:lpstr>Insertion Anomalies</vt:lpstr>
      <vt:lpstr>Deletion Anomalies</vt:lpstr>
      <vt:lpstr>Modification Anomalies</vt:lpstr>
      <vt:lpstr>Guideline 2</vt:lpstr>
      <vt:lpstr>3. NULL values in Tuples</vt:lpstr>
      <vt:lpstr>Guideline 3</vt:lpstr>
      <vt:lpstr>NULL values in Tuples</vt:lpstr>
      <vt:lpstr>4. Generation of Spurious Tuples</vt:lpstr>
      <vt:lpstr>4. Generation of Spurious Tuples:  Example</vt:lpstr>
      <vt:lpstr>Slide 24</vt:lpstr>
      <vt:lpstr>Slide 25</vt:lpstr>
      <vt:lpstr>Natural Join </vt:lpstr>
      <vt:lpstr>Guideline 4</vt:lpstr>
      <vt:lpstr>Design Guidelines: Summary</vt:lpstr>
      <vt:lpstr>Design Guidelines: Summary</vt:lpstr>
      <vt:lpstr>Functional Dependencies</vt:lpstr>
      <vt:lpstr>Functional Dependencies</vt:lpstr>
      <vt:lpstr>Functional Dependencies</vt:lpstr>
      <vt:lpstr>Functional Dependencies</vt:lpstr>
      <vt:lpstr>Functional Dependencies: Example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</vt:lpstr>
      <vt:lpstr>Inferences Rules for  functional dependencies (Example)</vt:lpstr>
      <vt:lpstr>Inferences Rules for  functional dependencies (Example)</vt:lpstr>
      <vt:lpstr>Inferences Rules for  functional dependencies (Example)</vt:lpstr>
      <vt:lpstr>Inferences Rules for  functional dependencies (Example)</vt:lpstr>
      <vt:lpstr>Inferences Rules for  functional dependencies</vt:lpstr>
      <vt:lpstr>Inferences Rules for  functional dependencies</vt:lpstr>
      <vt:lpstr>Inferences Rules for  functional dependencies</vt:lpstr>
      <vt:lpstr>Slide 52</vt:lpstr>
      <vt:lpstr>Closure of a Set of Attributes</vt:lpstr>
      <vt:lpstr>Equivalence of sets of functional dependencies</vt:lpstr>
      <vt:lpstr>Minimal Sets of functional dependencies </vt:lpstr>
      <vt:lpstr>Minimal Sets of functional dependencies</vt:lpstr>
      <vt:lpstr>Algorithm to find Minimal cover F for a set of functional dependencies E</vt:lpstr>
      <vt:lpstr>Algorithm to find Minimal cover F for a set of functional dependencies E</vt:lpstr>
      <vt:lpstr>Example to find Minimal cover</vt:lpstr>
      <vt:lpstr>Example to find Minimal cover</vt:lpstr>
      <vt:lpstr>Normal Forms based on Primary Keys</vt:lpstr>
      <vt:lpstr>Normal Forms based on Primary Keys</vt:lpstr>
      <vt:lpstr>Introduction to Normalization</vt:lpstr>
      <vt:lpstr>Introduction to Normalization</vt:lpstr>
      <vt:lpstr>Introduction to Normalization</vt:lpstr>
      <vt:lpstr>Introduction to Normalization</vt:lpstr>
      <vt:lpstr>Introduction to Normalization</vt:lpstr>
      <vt:lpstr>Practical Use of Normal Forms</vt:lpstr>
      <vt:lpstr>Definitions of keys and Attributes Participating in keys</vt:lpstr>
      <vt:lpstr>Definitions of keys and Attributes Participating in keys</vt:lpstr>
      <vt:lpstr>Definitions of keys and Attributes Participating in keys</vt:lpstr>
      <vt:lpstr>First Normal Form</vt:lpstr>
      <vt:lpstr>A relation schema which is not in 1 NF</vt:lpstr>
      <vt:lpstr>First Normal Form (first technique)</vt:lpstr>
      <vt:lpstr>First Normal Form  (first technique: best approach)</vt:lpstr>
      <vt:lpstr>First Normal Form (second technique) </vt:lpstr>
      <vt:lpstr>1NF version of same relation with redundancy</vt:lpstr>
      <vt:lpstr>First Normal Form (third technique) </vt:lpstr>
      <vt:lpstr>1NF version of same relation with more nulls </vt:lpstr>
      <vt:lpstr>First Normal Form</vt:lpstr>
      <vt:lpstr>Normalizing nested relations into 1NF</vt:lpstr>
      <vt:lpstr>1 NF</vt:lpstr>
      <vt:lpstr>Second Normal From</vt:lpstr>
      <vt:lpstr>Second Normal From</vt:lpstr>
      <vt:lpstr>Second Normal From</vt:lpstr>
      <vt:lpstr>Second Normal From</vt:lpstr>
      <vt:lpstr>Second Normal From</vt:lpstr>
      <vt:lpstr>Third normal form(3NF)</vt:lpstr>
      <vt:lpstr>Third normal form(3NF)</vt:lpstr>
      <vt:lpstr>Third normal form(3NF)</vt:lpstr>
      <vt:lpstr>General Definitions of Second and Third Normal Forms</vt:lpstr>
      <vt:lpstr>General  Definition of second Normal Form</vt:lpstr>
      <vt:lpstr>Decomposing a relation into 2NF relations (Example)</vt:lpstr>
      <vt:lpstr>General definition of Third Normal Form</vt:lpstr>
      <vt:lpstr>Decomposing a relation into 3NF relations (Example)</vt:lpstr>
      <vt:lpstr>Decomposing a relation into 2NF &amp; 3NF relations (Example)</vt:lpstr>
      <vt:lpstr>Boyce-Codd Normal From</vt:lpstr>
      <vt:lpstr>Decomposing a relation into BCNF relations (Example)</vt:lpstr>
      <vt:lpstr>A relation TEACH that is in 3NF but not in BCNF</vt:lpstr>
      <vt:lpstr>A relation TEACH that is in 3NF but not in BCNF</vt:lpstr>
      <vt:lpstr>A relation TEACH that is in 3NF but not in BCNF</vt:lpstr>
      <vt:lpstr>A relation TEACH that is in 3NF but not in BCNF</vt:lpstr>
      <vt:lpstr>A relation TEACH that is in 3NF but not in BCNF</vt:lpstr>
      <vt:lpstr>Slide 104</vt:lpstr>
    </vt:vector>
  </TitlesOfParts>
  <Company>PESIT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 IN CONSTRUCION INDUSTRY</dc:title>
  <dc:creator>Neelam</dc:creator>
  <cp:lastModifiedBy>user</cp:lastModifiedBy>
  <cp:revision>436</cp:revision>
  <dcterms:created xsi:type="dcterms:W3CDTF">2007-02-06T07:42:02Z</dcterms:created>
  <dcterms:modified xsi:type="dcterms:W3CDTF">2012-11-07T02:51:03Z</dcterms:modified>
</cp:coreProperties>
</file>