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2F5203-7634-44E6-985E-6B7679944CA2}" type="datetimeFigureOut">
              <a:rPr lang="en-US" smtClean="0"/>
              <a:pPr/>
              <a:t>11/16/2017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B38FFA-94B9-4A5A-9EAF-968723C9B8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Introduction to Transaction Processing</a:t>
            </a:r>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91BFB6E-BC3C-4613-873F-E765D975EBA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BFB6E-BC3C-4613-873F-E765D975EBA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91BFB6E-BC3C-4613-873F-E765D975EBA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4572000" y="6404984"/>
            <a:ext cx="4264152" cy="365760"/>
          </a:xfrm>
        </p:spPr>
        <p:txBody>
          <a:bodyPr/>
          <a:lstStyle/>
          <a:p>
            <a:r>
              <a:rPr lang="en-US" smtClean="0"/>
              <a:t>Introduction to Transaction Processing</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691BFB6E-BC3C-4613-873F-E765D975EBA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91BFB6E-BC3C-4613-873F-E765D975EBA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US" smtClean="0"/>
              <a:t>Introduction to Transaction Processing</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BFB6E-BC3C-4613-873F-E765D975EBA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Introduction to Transaction Processing</a:t>
            </a:r>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91BFB6E-BC3C-4613-873F-E765D975EBA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91BFB6E-BC3C-4613-873F-E765D975EB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US" smtClean="0"/>
              <a:t>Introduction to Transaction Processing</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91BFB6E-BC3C-4613-873F-E765D975EB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91BFB6E-BC3C-4613-873F-E765D975EBA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US" smtClean="0"/>
              <a:t>Introduction to Transaction Processing</a:t>
            </a:r>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91BFB6E-BC3C-4613-873F-E765D975EBA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US" smtClean="0"/>
              <a:t>Introduction to Transaction Processing</a:t>
            </a:r>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US" smtClean="0"/>
              <a:t>Introduction to Transaction Processing</a:t>
            </a: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91BFB6E-BC3C-4613-873F-E765D975EBA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INTRODUCTION TO TRANSACTION PROCESSING</a:t>
            </a:r>
            <a:br>
              <a:rPr lang="en-US" b="1" dirty="0"/>
            </a:br>
            <a:endParaRPr lang="en-US" dirty="0"/>
          </a:p>
        </p:txBody>
      </p:sp>
      <p:sp>
        <p:nvSpPr>
          <p:cNvPr id="4" name="Date Placeholder 3"/>
          <p:cNvSpPr>
            <a:spLocks noGrp="1"/>
          </p:cNvSpPr>
          <p:nvPr>
            <p:ph type="dt" sz="half" idx="10"/>
          </p:nvPr>
        </p:nvSpPr>
        <p:spPr/>
        <p:txBody>
          <a:bodyPr/>
          <a:lstStyle/>
          <a:p>
            <a:r>
              <a:rPr lang="en-US" dirty="0" smtClean="0"/>
              <a:t>Introduction to Transaction Processing</a:t>
            </a:r>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1</a:t>
            </a:fld>
            <a:endParaRPr lang="en-US"/>
          </a:p>
        </p:txBody>
      </p:sp>
      <p:sp>
        <p:nvSpPr>
          <p:cNvPr id="6" name="Footer Placeholder 5"/>
          <p:cNvSpPr>
            <a:spLocks noGrp="1"/>
          </p:cNvSpPr>
          <p:nvPr>
            <p:ph type="ftr" sz="quarter" idx="11"/>
          </p:nvPr>
        </p:nvSpPr>
        <p:spPr/>
        <p:txBody>
          <a:bodyPr/>
          <a:lstStyle/>
          <a:p>
            <a:endParaRPr lang="en-US"/>
          </a:p>
        </p:txBody>
      </p:sp>
      <p:sp>
        <p:nvSpPr>
          <p:cNvPr id="7" name="Subtitle 6"/>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Buffers</a:t>
            </a:r>
            <a:endParaRPr lang="en-US" dirty="0"/>
          </a:p>
        </p:txBody>
      </p:sp>
      <p:sp>
        <p:nvSpPr>
          <p:cNvPr id="3" name="Content Placeholder 2"/>
          <p:cNvSpPr>
            <a:spLocks noGrp="1"/>
          </p:cNvSpPr>
          <p:nvPr>
            <p:ph sz="quarter" idx="1"/>
          </p:nvPr>
        </p:nvSpPr>
        <p:spPr/>
        <p:txBody>
          <a:bodyPr/>
          <a:lstStyle/>
          <a:p>
            <a:pPr algn="just"/>
            <a:r>
              <a:rPr lang="en-US" dirty="0" smtClean="0"/>
              <a:t>The DBMS will generally maintain a number of buffers in main memory that hold database disk blocks containing the database items being processed. </a:t>
            </a:r>
          </a:p>
          <a:p>
            <a:pPr algn="just"/>
            <a:r>
              <a:rPr lang="en-US" dirty="0" smtClean="0"/>
              <a:t>When these buffers are all occupied, and additional database blocks must be copied into memory, some buffer replacement policy is used to choose which of the current buffers is to be replaced.</a:t>
            </a:r>
          </a:p>
          <a:p>
            <a:pPr algn="just"/>
            <a:r>
              <a:rPr lang="en-US" dirty="0" smtClean="0"/>
              <a:t> If the chosen buffer has been modified, it must be written back to disk before it is reused.</a:t>
            </a:r>
            <a:endParaRPr lang="en-US" dirty="0"/>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10</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Concurrency Control Is Needed</a:t>
            </a:r>
            <a:endParaRPr lang="en-US" b="1" dirty="0"/>
          </a:p>
        </p:txBody>
      </p:sp>
      <p:sp>
        <p:nvSpPr>
          <p:cNvPr id="3" name="Content Placeholder 2"/>
          <p:cNvSpPr>
            <a:spLocks noGrp="1"/>
          </p:cNvSpPr>
          <p:nvPr>
            <p:ph sz="quarter" idx="1"/>
          </p:nvPr>
        </p:nvSpPr>
        <p:spPr/>
        <p:txBody>
          <a:bodyPr/>
          <a:lstStyle/>
          <a:p>
            <a:r>
              <a:rPr lang="en-US" dirty="0" smtClean="0"/>
              <a:t>Several problems can occur when concurrent transactions execute in an uncontrolled manner. </a:t>
            </a:r>
          </a:p>
          <a:p>
            <a:r>
              <a:rPr lang="en-US" dirty="0" smtClean="0"/>
              <a:t>Figure 2( a)  shows a transaction T1 that </a:t>
            </a:r>
            <a:r>
              <a:rPr lang="en-US" i="1" dirty="0" smtClean="0"/>
              <a:t>transfers </a:t>
            </a:r>
            <a:r>
              <a:rPr lang="en-US" dirty="0" smtClean="0"/>
              <a:t>N reservations from one flight whose number of reserved seats is stored in the database item  named X to another flight whose number of reserved seats is stored in the database item named Y. </a:t>
            </a:r>
          </a:p>
          <a:p>
            <a:r>
              <a:rPr lang="en-US" dirty="0" smtClean="0"/>
              <a:t>Figure 2(b)  shows a simpler transaction T2 that just </a:t>
            </a:r>
            <a:r>
              <a:rPr lang="en-US" i="1" dirty="0" smtClean="0"/>
              <a:t>reserves </a:t>
            </a:r>
            <a:r>
              <a:rPr lang="en-US" dirty="0" smtClean="0"/>
              <a:t>M seats on the first flight (X) referenced in transaction T1.</a:t>
            </a:r>
          </a:p>
          <a:p>
            <a:endParaRPr lang="en-US" dirty="0"/>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11</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Concurrency Control Is Needed</a:t>
            </a:r>
            <a:endParaRPr lang="en-US" dirty="0"/>
          </a:p>
        </p:txBody>
      </p:sp>
      <p:sp>
        <p:nvSpPr>
          <p:cNvPr id="3" name="Content Placeholder 2"/>
          <p:cNvSpPr>
            <a:spLocks noGrp="1"/>
          </p:cNvSpPr>
          <p:nvPr>
            <p:ph sz="quarter" idx="1"/>
          </p:nvPr>
        </p:nvSpPr>
        <p:spPr>
          <a:xfrm>
            <a:off x="301752" y="4343400"/>
            <a:ext cx="8503920" cy="1755648"/>
          </a:xfrm>
        </p:spPr>
        <p:txBody>
          <a:bodyPr/>
          <a:lstStyle/>
          <a:p>
            <a:r>
              <a:rPr lang="en-US" b="1" dirty="0" smtClean="0"/>
              <a:t>The Lost Update Problem:</a:t>
            </a:r>
            <a:r>
              <a:rPr lang="en-US" dirty="0" smtClean="0"/>
              <a:t> This problem occurs when two transactions that access the same database items have their operations interleaved in a way that makes the value of some database items incorrect. </a:t>
            </a:r>
            <a:endParaRPr lang="en-US" dirty="0"/>
          </a:p>
        </p:txBody>
      </p:sp>
      <p:pic>
        <p:nvPicPr>
          <p:cNvPr id="4" name="Picture 3"/>
          <p:cNvPicPr/>
          <p:nvPr/>
        </p:nvPicPr>
        <p:blipFill>
          <a:blip r:embed="rId2"/>
          <a:srcRect l="15510" t="51691" r="52665" b="26629"/>
          <a:stretch>
            <a:fillRect/>
          </a:stretch>
        </p:blipFill>
        <p:spPr bwMode="auto">
          <a:xfrm>
            <a:off x="2362200" y="1524000"/>
            <a:ext cx="4572000" cy="28194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r>
              <a:rPr lang="en-US" smtClean="0"/>
              <a:t>Introduction to Transaction Processing</a:t>
            </a:r>
            <a:endParaRPr lang="en-US"/>
          </a:p>
        </p:txBody>
      </p:sp>
      <p:sp>
        <p:nvSpPr>
          <p:cNvPr id="6" name="Slide Number Placeholder 5"/>
          <p:cNvSpPr>
            <a:spLocks noGrp="1"/>
          </p:cNvSpPr>
          <p:nvPr>
            <p:ph type="sldNum" sz="quarter" idx="12"/>
          </p:nvPr>
        </p:nvSpPr>
        <p:spPr/>
        <p:txBody>
          <a:bodyPr/>
          <a:lstStyle/>
          <a:p>
            <a:fld id="{691BFB6E-BC3C-4613-873F-E765D975EBA6}" type="slidenum">
              <a:rPr lang="en-US" smtClean="0"/>
              <a:pPr/>
              <a:t>12</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Concurrency Control Is Needed</a:t>
            </a:r>
            <a:endParaRPr lang="en-US" dirty="0"/>
          </a:p>
        </p:txBody>
      </p:sp>
      <p:pic>
        <p:nvPicPr>
          <p:cNvPr id="4" name="Picture 3"/>
          <p:cNvPicPr/>
          <p:nvPr/>
        </p:nvPicPr>
        <p:blipFill>
          <a:blip r:embed="rId2"/>
          <a:srcRect l="22115" t="11966" r="8333" b="47929"/>
          <a:stretch>
            <a:fillRect/>
          </a:stretch>
        </p:blipFill>
        <p:spPr bwMode="auto">
          <a:xfrm>
            <a:off x="685800" y="1600200"/>
            <a:ext cx="7924800" cy="43434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r>
              <a:rPr lang="en-US" smtClean="0"/>
              <a:t>Introduction to Transaction Processing</a:t>
            </a:r>
            <a:endParaRPr lang="en-US"/>
          </a:p>
        </p:txBody>
      </p:sp>
      <p:sp>
        <p:nvSpPr>
          <p:cNvPr id="6" name="Slide Number Placeholder 5"/>
          <p:cNvSpPr>
            <a:spLocks noGrp="1"/>
          </p:cNvSpPr>
          <p:nvPr>
            <p:ph type="sldNum" sz="quarter" idx="12"/>
          </p:nvPr>
        </p:nvSpPr>
        <p:spPr/>
        <p:txBody>
          <a:bodyPr/>
          <a:lstStyle/>
          <a:p>
            <a:fld id="{691BFB6E-BC3C-4613-873F-E765D975EBA6}" type="slidenum">
              <a:rPr lang="en-US" smtClean="0"/>
              <a:pPr/>
              <a:t>13</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Concurrency Control Is Needed</a:t>
            </a:r>
            <a:endParaRPr lang="en-US" dirty="0"/>
          </a:p>
        </p:txBody>
      </p:sp>
      <p:sp>
        <p:nvSpPr>
          <p:cNvPr id="3" name="Content Placeholder 2"/>
          <p:cNvSpPr>
            <a:spLocks noGrp="1"/>
          </p:cNvSpPr>
          <p:nvPr>
            <p:ph sz="quarter" idx="1"/>
          </p:nvPr>
        </p:nvSpPr>
        <p:spPr/>
        <p:txBody>
          <a:bodyPr/>
          <a:lstStyle/>
          <a:p>
            <a:r>
              <a:rPr lang="en-US" b="1" dirty="0" smtClean="0"/>
              <a:t>The Temporary Update (or Dirty Read) Problem.</a:t>
            </a:r>
            <a:r>
              <a:rPr lang="en-US" dirty="0" smtClean="0"/>
              <a:t> </a:t>
            </a:r>
          </a:p>
          <a:p>
            <a:r>
              <a:rPr lang="en-US" dirty="0" smtClean="0"/>
              <a:t>This problem occurs when one transaction updates a database item and then the transaction fails for some reason. </a:t>
            </a:r>
          </a:p>
          <a:p>
            <a:r>
              <a:rPr lang="en-US" dirty="0" smtClean="0"/>
              <a:t>The updated item is accessed by another transaction before it is changed back to its original value. </a:t>
            </a:r>
            <a:endParaRPr lang="en-US" dirty="0"/>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14</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Concurrency Control Is Needed</a:t>
            </a:r>
            <a:endParaRPr lang="en-US" dirty="0"/>
          </a:p>
        </p:txBody>
      </p:sp>
      <p:pic>
        <p:nvPicPr>
          <p:cNvPr id="4" name="Content Placeholder 3"/>
          <p:cNvPicPr>
            <a:picLocks noGrp="1"/>
          </p:cNvPicPr>
          <p:nvPr>
            <p:ph sz="quarter" idx="1"/>
          </p:nvPr>
        </p:nvPicPr>
        <p:blipFill>
          <a:blip r:embed="rId2"/>
          <a:srcRect l="12019" t="42094" r="11859" b="11538"/>
          <a:stretch>
            <a:fillRect/>
          </a:stretch>
        </p:blipFill>
        <p:spPr bwMode="auto">
          <a:xfrm>
            <a:off x="762000" y="1524000"/>
            <a:ext cx="7848600" cy="3276600"/>
          </a:xfrm>
          <a:prstGeom prst="rect">
            <a:avLst/>
          </a:prstGeom>
          <a:noFill/>
          <a:ln w="9525">
            <a:noFill/>
            <a:miter lim="800000"/>
            <a:headEnd/>
            <a:tailEnd/>
          </a:ln>
        </p:spPr>
      </p:pic>
      <p:sp>
        <p:nvSpPr>
          <p:cNvPr id="2049" name="Rectangle 1"/>
          <p:cNvSpPr>
            <a:spLocks noChangeArrowheads="1"/>
          </p:cNvSpPr>
          <p:nvPr/>
        </p:nvSpPr>
        <p:spPr bwMode="auto">
          <a:xfrm>
            <a:off x="381000" y="4724400"/>
            <a:ext cx="8534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Georgia" pitchFamily="18" charset="0"/>
                <a:ea typeface="Calibri" pitchFamily="34" charset="0"/>
                <a:cs typeface="Times New Roman" pitchFamily="18" charset="0"/>
              </a:rPr>
              <a:t>The value of item X that is read by T</a:t>
            </a:r>
            <a:r>
              <a:rPr kumimoji="0" lang="en-US" sz="1200" b="0" i="0" u="none" strike="noStrike" cap="none" normalizeH="0" baseline="0" dirty="0" smtClean="0">
                <a:ln>
                  <a:noFill/>
                </a:ln>
                <a:solidFill>
                  <a:schemeClr val="tx1"/>
                </a:solidFill>
                <a:effectLst/>
                <a:latin typeface="Georgia" pitchFamily="18" charset="0"/>
                <a:ea typeface="Calibri" pitchFamily="34" charset="0"/>
                <a:cs typeface="Times New Roman" pitchFamily="18" charset="0"/>
              </a:rPr>
              <a:t>2 </a:t>
            </a:r>
            <a:r>
              <a:rPr kumimoji="0" lang="en-US" sz="2400" b="0" i="0" u="none" strike="noStrike" cap="none" normalizeH="0" baseline="0" dirty="0" smtClean="0">
                <a:ln>
                  <a:noFill/>
                </a:ln>
                <a:solidFill>
                  <a:schemeClr val="tx1"/>
                </a:solidFill>
                <a:effectLst/>
                <a:latin typeface="Georgia" pitchFamily="18" charset="0"/>
                <a:ea typeface="Calibri" pitchFamily="34" charset="0"/>
                <a:cs typeface="Times New Roman" pitchFamily="18" charset="0"/>
              </a:rPr>
              <a:t>is called </a:t>
            </a:r>
            <a:r>
              <a:rPr kumimoji="0" lang="en-US" sz="2400" b="1" i="1" u="none" strike="noStrike" cap="none" normalizeH="0" baseline="0" dirty="0" smtClean="0">
                <a:ln>
                  <a:noFill/>
                </a:ln>
                <a:solidFill>
                  <a:schemeClr val="tx1"/>
                </a:solidFill>
                <a:effectLst/>
                <a:latin typeface="Georgia" pitchFamily="18" charset="0"/>
                <a:ea typeface="Calibri" pitchFamily="34" charset="0"/>
                <a:cs typeface="Times New Roman" pitchFamily="18" charset="0"/>
              </a:rPr>
              <a:t>dirty data</a:t>
            </a:r>
            <a:r>
              <a:rPr kumimoji="0" lang="en-US" sz="2400" b="0" i="1" u="none" strike="noStrike" cap="none" normalizeH="0" baseline="0" dirty="0" smtClean="0">
                <a:ln>
                  <a:noFill/>
                </a:ln>
                <a:solidFill>
                  <a:schemeClr val="tx1"/>
                </a:solidFill>
                <a:effectLst/>
                <a:latin typeface="Georgia"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Georgia" pitchFamily="18" charset="0"/>
                <a:ea typeface="Calibri" pitchFamily="34" charset="0"/>
                <a:cs typeface="Times New Roman" pitchFamily="18" charset="0"/>
              </a:rPr>
              <a:t>because it has been created by a transaction that has not completed and committed yet; hence, this problem is also known as the </a:t>
            </a:r>
            <a:r>
              <a:rPr kumimoji="0" lang="en-US" sz="2400" b="1" i="1" u="none" strike="noStrike" cap="none" normalizeH="0" baseline="0" dirty="0" smtClean="0">
                <a:ln>
                  <a:noFill/>
                </a:ln>
                <a:solidFill>
                  <a:schemeClr val="tx1"/>
                </a:solidFill>
                <a:effectLst/>
                <a:latin typeface="Georgia" pitchFamily="18" charset="0"/>
                <a:ea typeface="Calibri" pitchFamily="34" charset="0"/>
                <a:cs typeface="Times New Roman" pitchFamily="18" charset="0"/>
              </a:rPr>
              <a:t>dirty read problem.</a:t>
            </a:r>
            <a:endParaRPr kumimoji="0" lang="en-US" sz="4000" b="0" i="0" u="none" strike="noStrike" cap="none" normalizeH="0" baseline="0" dirty="0" smtClean="0">
              <a:ln>
                <a:noFill/>
              </a:ln>
              <a:solidFill>
                <a:schemeClr val="tx1"/>
              </a:solidFill>
              <a:effectLst/>
              <a:latin typeface="Georgia" pitchFamily="18" charset="0"/>
            </a:endParaRPr>
          </a:p>
        </p:txBody>
      </p:sp>
      <p:sp>
        <p:nvSpPr>
          <p:cNvPr id="6" name="Date Placeholder 5"/>
          <p:cNvSpPr>
            <a:spLocks noGrp="1"/>
          </p:cNvSpPr>
          <p:nvPr>
            <p:ph type="dt" sz="half" idx="10"/>
          </p:nvPr>
        </p:nvSpPr>
        <p:spPr/>
        <p:txBody>
          <a:bodyPr/>
          <a:lstStyle/>
          <a:p>
            <a:r>
              <a:rPr lang="en-US" smtClean="0"/>
              <a:t>Introduction to Transaction Processing</a:t>
            </a:r>
            <a:endParaRPr lang="en-US"/>
          </a:p>
        </p:txBody>
      </p:sp>
      <p:sp>
        <p:nvSpPr>
          <p:cNvPr id="7" name="Slide Number Placeholder 6"/>
          <p:cNvSpPr>
            <a:spLocks noGrp="1"/>
          </p:cNvSpPr>
          <p:nvPr>
            <p:ph type="sldNum" sz="quarter" idx="12"/>
          </p:nvPr>
        </p:nvSpPr>
        <p:spPr/>
        <p:txBody>
          <a:bodyPr/>
          <a:lstStyle/>
          <a:p>
            <a:fld id="{691BFB6E-BC3C-4613-873F-E765D975EBA6}" type="slidenum">
              <a:rPr lang="en-US" smtClean="0"/>
              <a:pPr/>
              <a:t>15</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Concurrency Control Is Needed</a:t>
            </a:r>
            <a:endParaRPr lang="en-US" dirty="0"/>
          </a:p>
        </p:txBody>
      </p:sp>
      <p:sp>
        <p:nvSpPr>
          <p:cNvPr id="3" name="Content Placeholder 2"/>
          <p:cNvSpPr>
            <a:spLocks noGrp="1"/>
          </p:cNvSpPr>
          <p:nvPr>
            <p:ph sz="quarter" idx="1"/>
          </p:nvPr>
        </p:nvSpPr>
        <p:spPr/>
        <p:txBody>
          <a:bodyPr/>
          <a:lstStyle/>
          <a:p>
            <a:r>
              <a:rPr lang="en-US" b="1" dirty="0" smtClean="0"/>
              <a:t>The Incorrect Summary Problem:</a:t>
            </a:r>
            <a:r>
              <a:rPr lang="en-US" dirty="0" smtClean="0"/>
              <a:t> </a:t>
            </a:r>
          </a:p>
          <a:p>
            <a:r>
              <a:rPr lang="en-US" dirty="0" smtClean="0"/>
              <a:t>If one transaction is calculating an aggregate summary function on a number of records while other transactions are updating some of these records, the aggregate function may calculate some values before they are updated and others after they are updated. </a:t>
            </a:r>
            <a:endParaRPr lang="en-US" dirty="0"/>
          </a:p>
        </p:txBody>
      </p:sp>
      <p:sp>
        <p:nvSpPr>
          <p:cNvPr id="4" name="Date Placeholder 3"/>
          <p:cNvSpPr>
            <a:spLocks noGrp="1"/>
          </p:cNvSpPr>
          <p:nvPr>
            <p:ph type="dt" sz="half" idx="10"/>
          </p:nvPr>
        </p:nvSpPr>
        <p:spPr/>
        <p:txBody>
          <a:bodyPr/>
          <a:lstStyle/>
          <a:p>
            <a:r>
              <a:rPr lang="en-US" dirty="0" smtClean="0"/>
              <a:t>Introduction to Transaction Processing</a:t>
            </a:r>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16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Concurrency Control Is Needed</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17</a:t>
            </a:fld>
            <a:endParaRPr lang="en-US"/>
          </a:p>
        </p:txBody>
      </p:sp>
      <p:sp>
        <p:nvSpPr>
          <p:cNvPr id="6" name="Content Placeholder 5"/>
          <p:cNvSpPr>
            <a:spLocks noGrp="1"/>
          </p:cNvSpPr>
          <p:nvPr>
            <p:ph sz="quarter" idx="1"/>
          </p:nvPr>
        </p:nvSpPr>
        <p:spPr/>
        <p:txBody>
          <a:bodyPr/>
          <a:lstStyle/>
          <a:p>
            <a:r>
              <a:rPr lang="en-US" b="1" dirty="0" smtClean="0"/>
              <a:t>For example: </a:t>
            </a:r>
            <a:r>
              <a:rPr lang="en-US" dirty="0" smtClean="0"/>
              <a:t>Suppose that a transaction T3 is calculating the total number of reservations on all the flights; meanwhile, transaction T1 is executing.</a:t>
            </a:r>
          </a:p>
          <a:p>
            <a:r>
              <a:rPr lang="en-US" dirty="0" smtClean="0"/>
              <a:t>If the interleaving of operations occurs, the result of </a:t>
            </a:r>
            <a:r>
              <a:rPr lang="en-US" i="1" dirty="0" smtClean="0"/>
              <a:t>T3 </a:t>
            </a:r>
            <a:r>
              <a:rPr lang="en-US" dirty="0" smtClean="0"/>
              <a:t>will be off by an amount N because T3 reads the value of X </a:t>
            </a:r>
            <a:r>
              <a:rPr lang="en-US" i="1" dirty="0" smtClean="0"/>
              <a:t>after </a:t>
            </a:r>
            <a:r>
              <a:rPr lang="en-US" dirty="0" smtClean="0"/>
              <a:t>N seats have been subtracted from it but reads the value of </a:t>
            </a:r>
            <a:r>
              <a:rPr lang="en-US" i="1" dirty="0" smtClean="0"/>
              <a:t>Y before </a:t>
            </a:r>
            <a:r>
              <a:rPr lang="en-US" dirty="0" smtClean="0"/>
              <a:t>those N seats have been added to it.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Concurrency Control Is Needed</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18</a:t>
            </a:fld>
            <a:endParaRPr lang="en-US"/>
          </a:p>
        </p:txBody>
      </p:sp>
      <p:sp>
        <p:nvSpPr>
          <p:cNvPr id="6" name="Content Placeholder 5"/>
          <p:cNvSpPr>
            <a:spLocks noGrp="1"/>
          </p:cNvSpPr>
          <p:nvPr>
            <p:ph sz="quarter" idx="1"/>
          </p:nvPr>
        </p:nvSpPr>
        <p:spPr/>
        <p:txBody>
          <a:bodyPr/>
          <a:lstStyle/>
          <a:p>
            <a:r>
              <a:rPr lang="en-US" dirty="0" smtClean="0"/>
              <a:t>Another problem that may occur is called unrepeatable read, where a transaction T reads an item twice and the item is changed by another transaction T' between the two reads. </a:t>
            </a:r>
          </a:p>
          <a:p>
            <a:r>
              <a:rPr lang="en-US" dirty="0" smtClean="0"/>
              <a:t>Hence, T receives </a:t>
            </a:r>
            <a:r>
              <a:rPr lang="en-US" i="1" dirty="0" smtClean="0"/>
              <a:t>different values </a:t>
            </a:r>
            <a:r>
              <a:rPr lang="en-US" dirty="0" smtClean="0"/>
              <a:t>for its two reads of the same item.</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Recovery Is Needed</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19</a:t>
            </a:fld>
            <a:endParaRPr lang="en-US"/>
          </a:p>
        </p:txBody>
      </p:sp>
      <p:sp>
        <p:nvSpPr>
          <p:cNvPr id="6" name="Content Placeholder 5"/>
          <p:cNvSpPr>
            <a:spLocks noGrp="1"/>
          </p:cNvSpPr>
          <p:nvPr>
            <p:ph sz="quarter" idx="1"/>
          </p:nvPr>
        </p:nvSpPr>
        <p:spPr/>
        <p:txBody>
          <a:bodyPr>
            <a:normAutofit lnSpcReduction="10000"/>
          </a:bodyPr>
          <a:lstStyle/>
          <a:p>
            <a:r>
              <a:rPr lang="en-US" dirty="0" smtClean="0"/>
              <a:t>Whenever a transaction is submitted to a DBMS for execution, the system is responsible for making sure that either </a:t>
            </a:r>
          </a:p>
          <a:p>
            <a:r>
              <a:rPr lang="en-US" dirty="0" smtClean="0"/>
              <a:t>all the operations in the transaction are completed successfully and their effect is recorded permanently in the database, or </a:t>
            </a:r>
          </a:p>
          <a:p>
            <a:r>
              <a:rPr lang="en-US" dirty="0" smtClean="0"/>
              <a:t>the transaction has no effect whatsoever on the database or on any other transactions. </a:t>
            </a:r>
          </a:p>
          <a:p>
            <a:r>
              <a:rPr lang="en-US" dirty="0" smtClean="0"/>
              <a:t>The DBMS must not permit some operations of a transaction </a:t>
            </a:r>
            <a:r>
              <a:rPr lang="en-US" i="1" dirty="0" smtClean="0"/>
              <a:t>T </a:t>
            </a:r>
            <a:r>
              <a:rPr lang="en-US" dirty="0" smtClean="0"/>
              <a:t>to be applied to the database while other operations of T are not.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One criterion for classifying a database system is according to the number of users who can use the system concurrently-that is, at the same time. </a:t>
            </a:r>
          </a:p>
          <a:p>
            <a:r>
              <a:rPr lang="en-US" dirty="0" smtClean="0"/>
              <a:t>A DBMS is single-user if at most one user at a time can use the system, and it is multiuser if many users can use the system-and hence access the database-concurrently. </a:t>
            </a:r>
          </a:p>
          <a:p>
            <a:r>
              <a:rPr lang="en-US" dirty="0" smtClean="0"/>
              <a:t>Single-user DBMSs are mostly restricted to personal computer systems; most other DBMSs are multiuser. </a:t>
            </a:r>
            <a:endParaRPr lang="en-US" dirty="0"/>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Failures</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20</a:t>
            </a:fld>
            <a:endParaRPr lang="en-US"/>
          </a:p>
        </p:txBody>
      </p:sp>
      <p:sp>
        <p:nvSpPr>
          <p:cNvPr id="6" name="Content Placeholder 5"/>
          <p:cNvSpPr>
            <a:spLocks noGrp="1"/>
          </p:cNvSpPr>
          <p:nvPr>
            <p:ph sz="quarter" idx="1"/>
          </p:nvPr>
        </p:nvSpPr>
        <p:spPr/>
        <p:txBody>
          <a:bodyPr>
            <a:normAutofit lnSpcReduction="10000"/>
          </a:bodyPr>
          <a:lstStyle/>
          <a:p>
            <a:pPr lvl="0"/>
            <a:r>
              <a:rPr lang="en-US" b="1" i="1" dirty="0" smtClean="0"/>
              <a:t>A computer failure (system crash): </a:t>
            </a:r>
          </a:p>
          <a:p>
            <a:pPr lvl="1"/>
            <a:r>
              <a:rPr lang="en-US" dirty="0" smtClean="0"/>
              <a:t>A hardware, software, or network error occurs in the computer system during transaction execution.</a:t>
            </a:r>
          </a:p>
          <a:p>
            <a:pPr lvl="1"/>
            <a:r>
              <a:rPr lang="en-US" dirty="0" smtClean="0"/>
              <a:t> Hardware crashes are usually media failures-for example, main memory failure.</a:t>
            </a:r>
          </a:p>
          <a:p>
            <a:r>
              <a:rPr lang="en-US" b="1" i="1" dirty="0" smtClean="0"/>
              <a:t>A transaction or system error: </a:t>
            </a:r>
          </a:p>
          <a:p>
            <a:pPr lvl="1"/>
            <a:r>
              <a:rPr lang="en-US" dirty="0" smtClean="0"/>
              <a:t>Some operation in the transaction may cause it to fail, such as integer overflow or division by zero.</a:t>
            </a:r>
          </a:p>
          <a:p>
            <a:pPr lvl="1"/>
            <a:r>
              <a:rPr lang="en-US" dirty="0" smtClean="0"/>
              <a:t>Transaction failure may also occur because of erroneous parameter values or because of a logical programming error.</a:t>
            </a:r>
          </a:p>
          <a:p>
            <a:pPr lvl="1"/>
            <a:r>
              <a:rPr lang="en-US" dirty="0" smtClean="0"/>
              <a:t>In addition, the user may interrupt the transaction during its execution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Failures</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21</a:t>
            </a:fld>
            <a:endParaRPr lang="en-US"/>
          </a:p>
        </p:txBody>
      </p:sp>
      <p:sp>
        <p:nvSpPr>
          <p:cNvPr id="6" name="Content Placeholder 5"/>
          <p:cNvSpPr>
            <a:spLocks noGrp="1"/>
          </p:cNvSpPr>
          <p:nvPr>
            <p:ph sz="quarter" idx="1"/>
          </p:nvPr>
        </p:nvSpPr>
        <p:spPr/>
        <p:txBody>
          <a:bodyPr>
            <a:normAutofit/>
          </a:bodyPr>
          <a:lstStyle/>
          <a:p>
            <a:pPr lvl="0"/>
            <a:r>
              <a:rPr lang="en-US" b="1" i="1" dirty="0" smtClean="0"/>
              <a:t>Local errors or exception conditions detected by the transaction: </a:t>
            </a:r>
          </a:p>
          <a:p>
            <a:pPr lvl="1"/>
            <a:r>
              <a:rPr lang="en-US" dirty="0" smtClean="0"/>
              <a:t>During transaction execution, certain conditions may occur that necessitate cancellation of the transaction. </a:t>
            </a:r>
          </a:p>
          <a:p>
            <a:pPr lvl="1"/>
            <a:r>
              <a:rPr lang="en-US" dirty="0" smtClean="0"/>
              <a:t>For example, data for the transaction may not be found. Notice that an exception condition," such as insufficient account balance in a banking database, may cause a transaction, such as a fund withdrawal, to be canceled. </a:t>
            </a:r>
          </a:p>
          <a:p>
            <a:pPr lvl="1"/>
            <a:r>
              <a:rPr lang="en-US" dirty="0" smtClean="0"/>
              <a:t>This exception should be programmed in the transaction itself, and hence would not be considered a failure.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Failures</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22</a:t>
            </a:fld>
            <a:endParaRPr lang="en-US"/>
          </a:p>
        </p:txBody>
      </p:sp>
      <p:sp>
        <p:nvSpPr>
          <p:cNvPr id="6" name="Content Placeholder 5"/>
          <p:cNvSpPr>
            <a:spLocks noGrp="1"/>
          </p:cNvSpPr>
          <p:nvPr>
            <p:ph sz="quarter" idx="1"/>
          </p:nvPr>
        </p:nvSpPr>
        <p:spPr/>
        <p:txBody>
          <a:bodyPr>
            <a:normAutofit fontScale="92500"/>
          </a:bodyPr>
          <a:lstStyle/>
          <a:p>
            <a:pPr lvl="0"/>
            <a:r>
              <a:rPr lang="en-US" b="1" i="1" dirty="0" smtClean="0"/>
              <a:t>Concurrency control enforcement: </a:t>
            </a:r>
          </a:p>
          <a:p>
            <a:pPr lvl="1"/>
            <a:r>
              <a:rPr lang="en-US" dirty="0" smtClean="0"/>
              <a:t>The concurrency control method may decide to abort the transaction, to be restarted later, because it violates serializability or because several transactions are in a state of deadlock.</a:t>
            </a:r>
          </a:p>
          <a:p>
            <a:pPr lvl="0"/>
            <a:r>
              <a:rPr lang="en-US" b="1" i="1" dirty="0" smtClean="0"/>
              <a:t>Disk failure: </a:t>
            </a:r>
          </a:p>
          <a:p>
            <a:pPr lvl="1"/>
            <a:r>
              <a:rPr lang="en-US" dirty="0" smtClean="0"/>
              <a:t>Some disk blocks may lose their data because of a read or write malfunction or because of a disk read/write head crash. This may happen during a read or a write operation of the transaction.</a:t>
            </a:r>
          </a:p>
          <a:p>
            <a:pPr lvl="0"/>
            <a:r>
              <a:rPr lang="en-US" b="1" i="1" dirty="0" smtClean="0"/>
              <a:t>Physical problems and catastrophes: </a:t>
            </a:r>
          </a:p>
          <a:p>
            <a:pPr lvl="1"/>
            <a:r>
              <a:rPr lang="en-US" dirty="0" smtClean="0"/>
              <a:t>This refers to an endless list of problems that includes power or air-conditioning failure, fire, theft, sabotage, overwriting disks or tapes by mistake, and mounting of a wrong tape by the operator.</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TRANSACTION AND SYSTEM CONCEPTS</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23</a:t>
            </a:fld>
            <a:endParaRPr lang="en-US"/>
          </a:p>
        </p:txBody>
      </p:sp>
      <p:sp>
        <p:nvSpPr>
          <p:cNvPr id="6" name="Content Placeholder 5"/>
          <p:cNvSpPr>
            <a:spLocks noGrp="1"/>
          </p:cNvSpPr>
          <p:nvPr>
            <p:ph sz="quarter" idx="1"/>
          </p:nvPr>
        </p:nvSpPr>
        <p:spPr/>
        <p:txBody>
          <a:bodyPr/>
          <a:lstStyle/>
          <a:p>
            <a:r>
              <a:rPr lang="en-US" dirty="0" smtClean="0"/>
              <a:t>A transaction is an atomic unit of work that is either completed in its entirety or not done at all. </a:t>
            </a:r>
          </a:p>
          <a:p>
            <a:r>
              <a:rPr lang="en-US" dirty="0" smtClean="0"/>
              <a:t>For recovery purposes, the system needs to keep track of when the transaction starts, terminates, and commits or aborts.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Transaction Operations</a:t>
            </a:r>
            <a:endParaRPr lang="en-US" b="1"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24</a:t>
            </a:fld>
            <a:endParaRPr lang="en-US"/>
          </a:p>
        </p:txBody>
      </p:sp>
      <p:sp>
        <p:nvSpPr>
          <p:cNvPr id="6" name="Content Placeholder 5"/>
          <p:cNvSpPr>
            <a:spLocks noGrp="1"/>
          </p:cNvSpPr>
          <p:nvPr>
            <p:ph sz="quarter" idx="1"/>
          </p:nvPr>
        </p:nvSpPr>
        <p:spPr/>
        <p:txBody>
          <a:bodyPr/>
          <a:lstStyle/>
          <a:p>
            <a:pPr lvl="0"/>
            <a:r>
              <a:rPr lang="en-US" dirty="0" smtClean="0"/>
              <a:t>BEGIN_TRANSACTION: This marks the beginning of transaction execution.</a:t>
            </a:r>
          </a:p>
          <a:p>
            <a:pPr lvl="0"/>
            <a:r>
              <a:rPr lang="en-US" dirty="0" smtClean="0"/>
              <a:t>READ DR WRITE: These specify read or write operations on the database items that are executed as part of a transaction.</a:t>
            </a:r>
          </a:p>
          <a:p>
            <a:r>
              <a:rPr lang="en-US" dirty="0" smtClean="0"/>
              <a:t>END_TRANSACTION: This specifies that READ and WRITE transaction operations have ended and marks the end of transaction execution.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Transaction Operations</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25</a:t>
            </a:fld>
            <a:endParaRPr lang="en-US"/>
          </a:p>
        </p:txBody>
      </p:sp>
      <p:sp>
        <p:nvSpPr>
          <p:cNvPr id="6" name="Content Placeholder 5"/>
          <p:cNvSpPr>
            <a:spLocks noGrp="1"/>
          </p:cNvSpPr>
          <p:nvPr>
            <p:ph sz="quarter" idx="1"/>
          </p:nvPr>
        </p:nvSpPr>
        <p:spPr/>
        <p:txBody>
          <a:bodyPr/>
          <a:lstStyle/>
          <a:p>
            <a:pPr lvl="0"/>
            <a:r>
              <a:rPr lang="en-US" dirty="0" smtClean="0"/>
              <a:t>COMMIT_TRANSACTION: This signals a </a:t>
            </a:r>
            <a:r>
              <a:rPr lang="en-US" i="1" dirty="0" smtClean="0"/>
              <a:t>successful end </a:t>
            </a:r>
            <a:r>
              <a:rPr lang="en-US" dirty="0" smtClean="0"/>
              <a:t>of the transaction so that any changes (updates) executed by the transaction can be safely committed to the database and will not be undone.</a:t>
            </a:r>
          </a:p>
          <a:p>
            <a:pPr lvl="0"/>
            <a:r>
              <a:rPr lang="en-US" dirty="0" smtClean="0"/>
              <a:t>ROLLBACK (OR ABORT): This signals that the transaction has ended </a:t>
            </a:r>
            <a:r>
              <a:rPr lang="en-US" i="1" dirty="0" smtClean="0"/>
              <a:t>unsuccessfully, </a:t>
            </a:r>
            <a:r>
              <a:rPr lang="en-US" dirty="0" smtClean="0"/>
              <a:t>so that any changes or effects that the transaction may have applied to the database must be </a:t>
            </a:r>
            <a:r>
              <a:rPr lang="en-US" i="1" dirty="0" smtClean="0"/>
              <a:t>undone.</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Transaction States</a:t>
            </a:r>
            <a:endParaRPr lang="en-US" b="1"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26</a:t>
            </a:fld>
            <a:endParaRPr lang="en-US"/>
          </a:p>
        </p:txBody>
      </p:sp>
      <p:pic>
        <p:nvPicPr>
          <p:cNvPr id="7" name="Content Placeholder 6"/>
          <p:cNvPicPr>
            <a:picLocks noGrp="1"/>
          </p:cNvPicPr>
          <p:nvPr>
            <p:ph sz="quarter" idx="1"/>
          </p:nvPr>
        </p:nvPicPr>
        <p:blipFill>
          <a:blip r:embed="rId2"/>
          <a:srcRect l="22276" t="34829" r="7692" b="27137"/>
          <a:stretch>
            <a:fillRect/>
          </a:stretch>
        </p:blipFill>
        <p:spPr bwMode="auto">
          <a:xfrm>
            <a:off x="609600" y="1600200"/>
            <a:ext cx="8077200" cy="3276600"/>
          </a:xfrm>
          <a:prstGeom prst="rect">
            <a:avLst/>
          </a:prstGeom>
          <a:noFill/>
          <a:ln w="9525">
            <a:noFill/>
            <a:miter lim="800000"/>
            <a:headEnd/>
            <a:tailEnd/>
          </a:ln>
        </p:spPr>
      </p:pic>
      <p:sp>
        <p:nvSpPr>
          <p:cNvPr id="8" name="Rectangle 7"/>
          <p:cNvSpPr/>
          <p:nvPr/>
        </p:nvSpPr>
        <p:spPr>
          <a:xfrm>
            <a:off x="381000" y="4953000"/>
            <a:ext cx="8382000" cy="1384995"/>
          </a:xfrm>
          <a:prstGeom prst="rect">
            <a:avLst/>
          </a:prstGeom>
        </p:spPr>
        <p:txBody>
          <a:bodyPr wrap="square">
            <a:spAutoFit/>
          </a:bodyPr>
          <a:lstStyle/>
          <a:p>
            <a:pPr algn="just"/>
            <a:r>
              <a:rPr lang="en-US" sz="2800" dirty="0"/>
              <a:t>Figure </a:t>
            </a:r>
            <a:r>
              <a:rPr lang="en-US" sz="2800" dirty="0" smtClean="0"/>
              <a:t> </a:t>
            </a:r>
            <a:r>
              <a:rPr lang="en-US" sz="2800" dirty="0"/>
              <a:t>shows a state transition diagram that describes how a transaction moves through its execution states.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Transaction States</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27</a:t>
            </a:fld>
            <a:endParaRPr lang="en-US"/>
          </a:p>
        </p:txBody>
      </p:sp>
      <p:sp>
        <p:nvSpPr>
          <p:cNvPr id="6" name="Content Placeholder 5"/>
          <p:cNvSpPr>
            <a:spLocks noGrp="1"/>
          </p:cNvSpPr>
          <p:nvPr>
            <p:ph sz="quarter" idx="1"/>
          </p:nvPr>
        </p:nvSpPr>
        <p:spPr/>
        <p:txBody>
          <a:bodyPr>
            <a:normAutofit lnSpcReduction="10000"/>
          </a:bodyPr>
          <a:lstStyle/>
          <a:p>
            <a:r>
              <a:rPr lang="en-US" dirty="0" smtClean="0"/>
              <a:t>A transaction goes into an active state immediately after it starts execution, where it can issue READ and WRITE operations. </a:t>
            </a:r>
          </a:p>
          <a:p>
            <a:r>
              <a:rPr lang="en-US" dirty="0" smtClean="0"/>
              <a:t>When the transaction ends, it moves to the partially</a:t>
            </a:r>
            <a:r>
              <a:rPr lang="en-US" b="1" dirty="0" smtClean="0"/>
              <a:t> </a:t>
            </a:r>
            <a:r>
              <a:rPr lang="en-US" dirty="0" smtClean="0"/>
              <a:t>committed state. </a:t>
            </a:r>
            <a:br>
              <a:rPr lang="en-US" dirty="0" smtClean="0"/>
            </a:br>
            <a:r>
              <a:rPr lang="en-US" dirty="0" smtClean="0"/>
              <a:t>At this point, some recovery protocols need to ensure that a system failure will not result in an inability to record the changes of the transaction permanently.</a:t>
            </a:r>
          </a:p>
          <a:p>
            <a:r>
              <a:rPr lang="en-US" dirty="0" smtClean="0"/>
              <a:t>Once this check is successful, the transaction is said to have reached its commit point and enters the committed state. </a:t>
            </a:r>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Transaction States</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28</a:t>
            </a:fld>
            <a:endParaRPr lang="en-US"/>
          </a:p>
        </p:txBody>
      </p:sp>
      <p:sp>
        <p:nvSpPr>
          <p:cNvPr id="6" name="Content Placeholder 5"/>
          <p:cNvSpPr>
            <a:spLocks noGrp="1"/>
          </p:cNvSpPr>
          <p:nvPr>
            <p:ph sz="quarter" idx="1"/>
          </p:nvPr>
        </p:nvSpPr>
        <p:spPr/>
        <p:txBody>
          <a:bodyPr>
            <a:normAutofit lnSpcReduction="10000"/>
          </a:bodyPr>
          <a:lstStyle/>
          <a:p>
            <a:r>
              <a:rPr lang="en-US" dirty="0" smtClean="0"/>
              <a:t>Once a transaction is committed, it has concluded its execution successfully and all its changes must be recorded permanently in the database. </a:t>
            </a:r>
          </a:p>
          <a:p>
            <a:r>
              <a:rPr lang="en-US" dirty="0" smtClean="0"/>
              <a:t>However, a transaction can go to the failed state if one of the checks fails or if the transaction is aborted during its active state. </a:t>
            </a:r>
          </a:p>
          <a:p>
            <a:r>
              <a:rPr lang="en-US" dirty="0" smtClean="0"/>
              <a:t>The transaction may then have to be rolled back to undo the effect of its WRITE operations on the database.</a:t>
            </a:r>
          </a:p>
          <a:p>
            <a:r>
              <a:rPr lang="en-US" dirty="0" smtClean="0"/>
              <a:t> The terminated state corresponds to the transaction leaving the system.</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System Log</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29</a:t>
            </a:fld>
            <a:endParaRPr lang="en-US"/>
          </a:p>
        </p:txBody>
      </p:sp>
      <p:sp>
        <p:nvSpPr>
          <p:cNvPr id="6" name="Content Placeholder 5"/>
          <p:cNvSpPr>
            <a:spLocks noGrp="1"/>
          </p:cNvSpPr>
          <p:nvPr>
            <p:ph sz="quarter" idx="1"/>
          </p:nvPr>
        </p:nvSpPr>
        <p:spPr/>
        <p:txBody>
          <a:bodyPr/>
          <a:lstStyle/>
          <a:p>
            <a:r>
              <a:rPr lang="en-US" dirty="0" smtClean="0"/>
              <a:t>To be able to recover from failures that affect transactions, the system maintains a log to keep track of all transaction operations that affect the values of database items. </a:t>
            </a:r>
          </a:p>
          <a:p>
            <a:r>
              <a:rPr lang="en-US" dirty="0" smtClean="0"/>
              <a:t>This information may be needed to permit recovery from failures.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dirty="0" smtClean="0"/>
              <a:t>Multiple users can access databases-and use computer systems-simultaneously because of the concept of multiprogramming, which allows the computer to execute multiple programs-or processes-at the same time. </a:t>
            </a:r>
          </a:p>
          <a:p>
            <a:r>
              <a:rPr lang="en-US" dirty="0" smtClean="0"/>
              <a:t>If only a single central processing unit (CPU) exists, it can actually execute at most one process at a time. </a:t>
            </a:r>
            <a:endParaRPr lang="en-US" dirty="0"/>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3</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Commit Point of a Transaction</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30</a:t>
            </a:fld>
            <a:endParaRPr lang="en-US"/>
          </a:p>
        </p:txBody>
      </p:sp>
      <p:sp>
        <p:nvSpPr>
          <p:cNvPr id="6" name="Content Placeholder 5"/>
          <p:cNvSpPr>
            <a:spLocks noGrp="1"/>
          </p:cNvSpPr>
          <p:nvPr>
            <p:ph sz="quarter" idx="1"/>
          </p:nvPr>
        </p:nvSpPr>
        <p:spPr/>
        <p:txBody>
          <a:bodyPr/>
          <a:lstStyle/>
          <a:p>
            <a:r>
              <a:rPr lang="en-US" dirty="0" smtClean="0"/>
              <a:t>A transaction T reaches its </a:t>
            </a:r>
            <a:r>
              <a:rPr lang="en-US" b="1" dirty="0" smtClean="0"/>
              <a:t>commit point </a:t>
            </a:r>
            <a:r>
              <a:rPr lang="en-US" dirty="0" smtClean="0"/>
              <a:t>when all its operations that access the database have been executed successfully </a:t>
            </a:r>
            <a:r>
              <a:rPr lang="en-US" i="1" dirty="0" smtClean="0"/>
              <a:t>and </a:t>
            </a:r>
            <a:r>
              <a:rPr lang="en-US" dirty="0" smtClean="0"/>
              <a:t>the effect of all the transaction operations on the database have been recorded in the log. </a:t>
            </a:r>
          </a:p>
          <a:p>
            <a:r>
              <a:rPr lang="en-US" dirty="0" smtClean="0"/>
              <a:t>Beyond the commit point, the transaction is said to be </a:t>
            </a:r>
            <a:r>
              <a:rPr lang="en-US" b="1" dirty="0" smtClean="0"/>
              <a:t>committed, </a:t>
            </a:r>
            <a:r>
              <a:rPr lang="en-US" dirty="0" smtClean="0"/>
              <a:t>and its effect is assumed to be </a:t>
            </a:r>
            <a:r>
              <a:rPr lang="en-US" i="1" dirty="0" smtClean="0"/>
              <a:t>permanently recorded </a:t>
            </a:r>
            <a:r>
              <a:rPr lang="en-US" dirty="0" smtClean="0"/>
              <a:t>in the database. The transaction then writes a commit record [</a:t>
            </a:r>
            <a:r>
              <a:rPr lang="en-US" dirty="0" err="1" smtClean="0"/>
              <a:t>commit,T</a:t>
            </a:r>
            <a:r>
              <a:rPr lang="en-US" dirty="0" smtClean="0"/>
              <a:t>] into the log.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DESIRABLE PROPERTIES OF TRANSACTIONS</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31</a:t>
            </a:fld>
            <a:endParaRPr lang="en-US"/>
          </a:p>
        </p:txBody>
      </p:sp>
      <p:sp>
        <p:nvSpPr>
          <p:cNvPr id="6" name="Content Placeholder 5"/>
          <p:cNvSpPr>
            <a:spLocks noGrp="1"/>
          </p:cNvSpPr>
          <p:nvPr>
            <p:ph sz="quarter" idx="1"/>
          </p:nvPr>
        </p:nvSpPr>
        <p:spPr/>
        <p:txBody>
          <a:bodyPr>
            <a:normAutofit/>
          </a:bodyPr>
          <a:lstStyle/>
          <a:p>
            <a:pPr lvl="0"/>
            <a:r>
              <a:rPr lang="en-US" b="1" i="1" dirty="0" smtClean="0"/>
              <a:t>Atomicity:</a:t>
            </a:r>
            <a:r>
              <a:rPr lang="en-US" b="1" dirty="0" smtClean="0"/>
              <a:t> </a:t>
            </a:r>
            <a:r>
              <a:rPr lang="en-US" dirty="0" smtClean="0"/>
              <a:t>A transaction is an atomic unit of processing; it is either performed in its entirety or not performed at all.</a:t>
            </a:r>
          </a:p>
          <a:p>
            <a:pPr lvl="0"/>
            <a:r>
              <a:rPr lang="en-US" b="1" i="1" dirty="0" smtClean="0"/>
              <a:t>Consistency preservation:</a:t>
            </a:r>
            <a:r>
              <a:rPr lang="en-US" b="1" dirty="0" smtClean="0"/>
              <a:t> </a:t>
            </a:r>
            <a:r>
              <a:rPr lang="en-US" dirty="0" smtClean="0"/>
              <a:t>A transaction is consistency preserving if its complete execution takes the database from one consistent state to another.</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DESIRABLE PROPERTIES OF TRANSACTIONS</a:t>
            </a:r>
            <a:endParaRPr lang="en-US" dirty="0"/>
          </a:p>
        </p:txBody>
      </p:sp>
      <p:sp>
        <p:nvSpPr>
          <p:cNvPr id="3" name="Date Placeholder 2"/>
          <p:cNvSpPr>
            <a:spLocks noGrp="1"/>
          </p:cNvSpPr>
          <p:nvPr>
            <p:ph type="dt" sz="half" idx="10"/>
          </p:nvPr>
        </p:nvSpPr>
        <p:spPr/>
        <p:txBody>
          <a:bodyPr/>
          <a:lstStyle/>
          <a:p>
            <a:r>
              <a:rPr lang="en-US" smtClean="0"/>
              <a:t>Introduction to Transaction Processing</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1BFB6E-BC3C-4613-873F-E765D975EBA6}" type="slidenum">
              <a:rPr lang="en-US" smtClean="0"/>
              <a:pPr/>
              <a:t>32</a:t>
            </a:fld>
            <a:endParaRPr lang="en-US"/>
          </a:p>
        </p:txBody>
      </p:sp>
      <p:sp>
        <p:nvSpPr>
          <p:cNvPr id="6" name="Content Placeholder 5"/>
          <p:cNvSpPr>
            <a:spLocks noGrp="1"/>
          </p:cNvSpPr>
          <p:nvPr>
            <p:ph sz="quarter" idx="1"/>
          </p:nvPr>
        </p:nvSpPr>
        <p:spPr/>
        <p:txBody>
          <a:bodyPr/>
          <a:lstStyle/>
          <a:p>
            <a:pPr lvl="0"/>
            <a:r>
              <a:rPr lang="en-US" b="1" i="1" dirty="0" smtClean="0"/>
              <a:t>Isolation:</a:t>
            </a:r>
            <a:r>
              <a:rPr lang="en-US" b="1" dirty="0" smtClean="0"/>
              <a:t> </a:t>
            </a:r>
            <a:r>
              <a:rPr lang="en-US" dirty="0" smtClean="0"/>
              <a:t>A transaction should appear as though it is being executed in isolation from other transactions. That is, the execution of a transaction should not be interfered with by any other transactions executing concurrently. </a:t>
            </a:r>
          </a:p>
          <a:p>
            <a:pPr lvl="0"/>
            <a:r>
              <a:rPr lang="en-US" b="1" i="1" dirty="0" smtClean="0"/>
              <a:t>Durability or permanency:</a:t>
            </a:r>
            <a:r>
              <a:rPr lang="en-US" b="1" dirty="0" smtClean="0"/>
              <a:t> </a:t>
            </a:r>
            <a:r>
              <a:rPr lang="en-US" dirty="0" smtClean="0"/>
              <a:t>The changes applied to the database by a committed transaction must persist in the database. These changes must not be lost because of any failure.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However, multiprogramming operating systems execute some commands from one process, then suspend that process and execute some commands from the next process, and so on. </a:t>
            </a:r>
          </a:p>
          <a:p>
            <a:r>
              <a:rPr lang="en-US" dirty="0" smtClean="0"/>
              <a:t>A process is resumed at the point where it was suspended whenever it gets its turn to use the CPU again. </a:t>
            </a:r>
          </a:p>
          <a:p>
            <a:r>
              <a:rPr lang="en-US" dirty="0" smtClean="0"/>
              <a:t>Hence, concurrent execution of processes is actually interleaved.</a:t>
            </a:r>
            <a:endParaRPr lang="en-US" dirty="0"/>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4</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a:xfrm>
            <a:off x="301752" y="3810000"/>
            <a:ext cx="8503920" cy="2289048"/>
          </a:xfrm>
        </p:spPr>
        <p:txBody>
          <a:bodyPr/>
          <a:lstStyle/>
          <a:p>
            <a:r>
              <a:rPr lang="en-US" dirty="0" smtClean="0"/>
              <a:t>Figure , shows two processes A and B executing concurrently in an interleaved fashion.</a:t>
            </a:r>
          </a:p>
          <a:p>
            <a:r>
              <a:rPr lang="en-US" dirty="0" smtClean="0"/>
              <a:t>Interleaving keeps the CPU busy when a process requires an input or output (r/o) operation, such as reading a block from disk.</a:t>
            </a:r>
            <a:endParaRPr lang="en-US" dirty="0"/>
          </a:p>
        </p:txBody>
      </p:sp>
      <p:pic>
        <p:nvPicPr>
          <p:cNvPr id="4" name="Picture 3"/>
          <p:cNvPicPr/>
          <p:nvPr/>
        </p:nvPicPr>
        <p:blipFill>
          <a:blip r:embed="rId2"/>
          <a:srcRect l="17097" t="43387" r="26962" b="18550"/>
          <a:stretch>
            <a:fillRect/>
          </a:stretch>
        </p:blipFill>
        <p:spPr bwMode="auto">
          <a:xfrm>
            <a:off x="1981200" y="1447800"/>
            <a:ext cx="5105400" cy="22860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r>
              <a:rPr lang="en-US" smtClean="0"/>
              <a:t>Introduction to Transaction Processing</a:t>
            </a:r>
            <a:endParaRPr lang="en-US"/>
          </a:p>
        </p:txBody>
      </p:sp>
      <p:sp>
        <p:nvSpPr>
          <p:cNvPr id="6" name="Slide Number Placeholder 5"/>
          <p:cNvSpPr>
            <a:spLocks noGrp="1"/>
          </p:cNvSpPr>
          <p:nvPr>
            <p:ph type="sldNum" sz="quarter" idx="12"/>
          </p:nvPr>
        </p:nvSpPr>
        <p:spPr/>
        <p:txBody>
          <a:bodyPr/>
          <a:lstStyle/>
          <a:p>
            <a:fld id="{691BFB6E-BC3C-4613-873F-E765D975EBA6}" type="slidenum">
              <a:rPr lang="en-US" smtClean="0"/>
              <a:pPr/>
              <a:t>5</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The CPU is switched to execute another process rather than remaining idle during r/o time. </a:t>
            </a:r>
          </a:p>
          <a:p>
            <a:r>
              <a:rPr lang="en-US" dirty="0" smtClean="0"/>
              <a:t>Interleaving also prevents a long process from delaying other processes.</a:t>
            </a:r>
          </a:p>
          <a:p>
            <a:r>
              <a:rPr lang="en-US" dirty="0" smtClean="0"/>
              <a:t>If the computer system has multiple hardware processors (CPUs), parallel processing of multiple processes is possible, as illustrated by processes C and D in Figure.</a:t>
            </a:r>
            <a:endParaRPr lang="en-US" dirty="0"/>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Transactions</a:t>
            </a:r>
            <a:endParaRPr lang="en-US" dirty="0"/>
          </a:p>
        </p:txBody>
      </p:sp>
      <p:sp>
        <p:nvSpPr>
          <p:cNvPr id="3" name="Content Placeholder 2"/>
          <p:cNvSpPr>
            <a:spLocks noGrp="1"/>
          </p:cNvSpPr>
          <p:nvPr>
            <p:ph sz="quarter" idx="1"/>
          </p:nvPr>
        </p:nvSpPr>
        <p:spPr/>
        <p:txBody>
          <a:bodyPr>
            <a:normAutofit/>
          </a:bodyPr>
          <a:lstStyle/>
          <a:p>
            <a:r>
              <a:rPr lang="en-US" dirty="0" smtClean="0"/>
              <a:t>A </a:t>
            </a:r>
            <a:r>
              <a:rPr lang="en-US" b="1" dirty="0" smtClean="0"/>
              <a:t>transaction</a:t>
            </a:r>
            <a:r>
              <a:rPr lang="en-US" dirty="0" smtClean="0"/>
              <a:t> is an executing program that forms a logical unit of database processing.  </a:t>
            </a:r>
          </a:p>
          <a:p>
            <a:r>
              <a:rPr lang="en-US" dirty="0" smtClean="0"/>
              <a:t>A transaction includes one or more database access operations-these can include insertion, deletion, modification, or retrieval operations.</a:t>
            </a:r>
          </a:p>
          <a:p>
            <a:r>
              <a:rPr lang="en-US" dirty="0" smtClean="0"/>
              <a:t> The database operations that form a transaction can either be embedded within an application program or they can be specified interactively via a high-level query language such as SQL. </a:t>
            </a:r>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7</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One way of specifying the transaction boundaries is by specifying explicit </a:t>
            </a:r>
            <a:r>
              <a:rPr lang="en-US" b="1" dirty="0" smtClean="0"/>
              <a:t>begin transaction</a:t>
            </a:r>
            <a:r>
              <a:rPr lang="en-US" dirty="0" smtClean="0"/>
              <a:t> and </a:t>
            </a:r>
            <a:r>
              <a:rPr lang="en-US" b="1" dirty="0" smtClean="0"/>
              <a:t>end transaction</a:t>
            </a:r>
            <a:r>
              <a:rPr lang="en-US" dirty="0" smtClean="0"/>
              <a:t> statements in an application program; in this case, all database access operations between the two are considered as forming one transaction.</a:t>
            </a:r>
            <a:endParaRPr lang="en-US" dirty="0"/>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8</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and Write Operations</a:t>
            </a:r>
            <a:endParaRPr lang="en-US" dirty="0"/>
          </a:p>
        </p:txBody>
      </p:sp>
      <p:sp>
        <p:nvSpPr>
          <p:cNvPr id="3" name="Content Placeholder 2"/>
          <p:cNvSpPr>
            <a:spLocks noGrp="1"/>
          </p:cNvSpPr>
          <p:nvPr>
            <p:ph sz="quarter" idx="1"/>
          </p:nvPr>
        </p:nvSpPr>
        <p:spPr/>
        <p:txBody>
          <a:bodyPr/>
          <a:lstStyle/>
          <a:p>
            <a:r>
              <a:rPr lang="en-US" dirty="0" smtClean="0"/>
              <a:t>The basic database access operations that a transaction can include are as follows:</a:t>
            </a:r>
          </a:p>
          <a:p>
            <a:pPr lvl="0"/>
            <a:r>
              <a:rPr lang="en-US" b="1" dirty="0" err="1" smtClean="0"/>
              <a:t>read_item</a:t>
            </a:r>
            <a:r>
              <a:rPr lang="en-US" b="1" dirty="0" smtClean="0"/>
              <a:t>(X): </a:t>
            </a:r>
            <a:r>
              <a:rPr lang="en-US" dirty="0" smtClean="0"/>
              <a:t>Reads a database item named X into a program variable.</a:t>
            </a:r>
          </a:p>
          <a:p>
            <a:pPr lvl="0"/>
            <a:r>
              <a:rPr lang="en-US" b="1" dirty="0" err="1" smtClean="0"/>
              <a:t>write_item</a:t>
            </a:r>
            <a:r>
              <a:rPr lang="en-US" b="1" dirty="0" smtClean="0"/>
              <a:t>(X): </a:t>
            </a:r>
            <a:r>
              <a:rPr lang="en-US" dirty="0" smtClean="0"/>
              <a:t>Writes the value of program variable X into the database item </a:t>
            </a:r>
            <a:r>
              <a:rPr lang="en-US" dirty="0" err="1" smtClean="0"/>
              <a:t>namedX</a:t>
            </a:r>
            <a:r>
              <a:rPr lang="en-US" dirty="0" smtClean="0"/>
              <a:t>.</a:t>
            </a:r>
          </a:p>
          <a:p>
            <a:endParaRPr lang="en-US" dirty="0"/>
          </a:p>
        </p:txBody>
      </p:sp>
      <p:sp>
        <p:nvSpPr>
          <p:cNvPr id="4" name="Date Placeholder 3"/>
          <p:cNvSpPr>
            <a:spLocks noGrp="1"/>
          </p:cNvSpPr>
          <p:nvPr>
            <p:ph type="dt" sz="half" idx="10"/>
          </p:nvPr>
        </p:nvSpPr>
        <p:spPr/>
        <p:txBody>
          <a:bodyPr/>
          <a:lstStyle/>
          <a:p>
            <a:r>
              <a:rPr lang="en-US" smtClean="0"/>
              <a:t>Introduction to Transaction Processing</a:t>
            </a:r>
            <a:endParaRPr lang="en-US"/>
          </a:p>
        </p:txBody>
      </p:sp>
      <p:sp>
        <p:nvSpPr>
          <p:cNvPr id="5" name="Slide Number Placeholder 4"/>
          <p:cNvSpPr>
            <a:spLocks noGrp="1"/>
          </p:cNvSpPr>
          <p:nvPr>
            <p:ph type="sldNum" sz="quarter" idx="12"/>
          </p:nvPr>
        </p:nvSpPr>
        <p:spPr/>
        <p:txBody>
          <a:bodyPr/>
          <a:lstStyle/>
          <a:p>
            <a:fld id="{691BFB6E-BC3C-4613-873F-E765D975EBA6}" type="slidenum">
              <a:rPr lang="en-US" smtClean="0"/>
              <a:pPr/>
              <a:t>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TotalTime>
  <Words>2066</Words>
  <Application>Microsoft Office PowerPoint</Application>
  <PresentationFormat>On-screen Show (4:3)</PresentationFormat>
  <Paragraphs>176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Civic</vt:lpstr>
      <vt:lpstr>INTRODUCTION TO TRANSACTION PROCESSING </vt:lpstr>
      <vt:lpstr>Introduction</vt:lpstr>
      <vt:lpstr>Introduction</vt:lpstr>
      <vt:lpstr>Introduction</vt:lpstr>
      <vt:lpstr>Introduction</vt:lpstr>
      <vt:lpstr>Introduction</vt:lpstr>
      <vt:lpstr>Transactions</vt:lpstr>
      <vt:lpstr>Slide 8</vt:lpstr>
      <vt:lpstr>Read and Write Operations</vt:lpstr>
      <vt:lpstr>DBMS Buffers</vt:lpstr>
      <vt:lpstr>Why Concurrency Control Is Needed</vt:lpstr>
      <vt:lpstr>Why Concurrency Control Is Needed</vt:lpstr>
      <vt:lpstr>Why Concurrency Control Is Needed</vt:lpstr>
      <vt:lpstr>Why Concurrency Control Is Needed</vt:lpstr>
      <vt:lpstr>Why Concurrency Control Is Needed</vt:lpstr>
      <vt:lpstr>Why Concurrency Control Is Needed</vt:lpstr>
      <vt:lpstr>Why Concurrency Control Is Needed</vt:lpstr>
      <vt:lpstr>Why Concurrency Control Is Needed</vt:lpstr>
      <vt:lpstr>Why Recovery Is Needed</vt:lpstr>
      <vt:lpstr>Types of Failures</vt:lpstr>
      <vt:lpstr>Types of Failures</vt:lpstr>
      <vt:lpstr>Types of Failures</vt:lpstr>
      <vt:lpstr>TRANSACTION AND SYSTEM CONCEPTS</vt:lpstr>
      <vt:lpstr>Transaction Operations</vt:lpstr>
      <vt:lpstr>Transaction Operations</vt:lpstr>
      <vt:lpstr>Transaction States</vt:lpstr>
      <vt:lpstr>Transaction States</vt:lpstr>
      <vt:lpstr>Transaction States</vt:lpstr>
      <vt:lpstr>The System Log</vt:lpstr>
      <vt:lpstr>Commit Point of a Transaction</vt:lpstr>
      <vt:lpstr>DESIRABLE PROPERTIES OF TRANSACTIONS</vt:lpstr>
      <vt:lpstr>DESIRABLE PROPERTIES OF TRANSACTIONS</vt:lpstr>
    </vt:vector>
  </TitlesOfParts>
  <Company>Computer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TRANSACTION PROCESSING </dc:title>
  <dc:creator>Operator</dc:creator>
  <cp:lastModifiedBy>UJWAL P GOWDRU</cp:lastModifiedBy>
  <cp:revision>17</cp:revision>
  <dcterms:created xsi:type="dcterms:W3CDTF">2010-10-26T06:42:28Z</dcterms:created>
  <dcterms:modified xsi:type="dcterms:W3CDTF">2017-11-16T16:21:15Z</dcterms:modified>
</cp:coreProperties>
</file>