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0"/>
  </p:notesMasterIdLst>
  <p:sldIdLst>
    <p:sldId id="286" r:id="rId2"/>
    <p:sldId id="287" r:id="rId3"/>
    <p:sldId id="288" r:id="rId4"/>
    <p:sldId id="289" r:id="rId5"/>
    <p:sldId id="290" r:id="rId6"/>
    <p:sldId id="256" r:id="rId7"/>
    <p:sldId id="291" r:id="rId8"/>
    <p:sldId id="285" r:id="rId9"/>
    <p:sldId id="294" r:id="rId10"/>
    <p:sldId id="295" r:id="rId11"/>
    <p:sldId id="296" r:id="rId12"/>
    <p:sldId id="297" r:id="rId13"/>
    <p:sldId id="298" r:id="rId14"/>
    <p:sldId id="299" r:id="rId15"/>
    <p:sldId id="300" r:id="rId16"/>
    <p:sldId id="302" r:id="rId17"/>
    <p:sldId id="269" r:id="rId18"/>
    <p:sldId id="263" r:id="rId19"/>
    <p:sldId id="264" r:id="rId20"/>
    <p:sldId id="265" r:id="rId21"/>
    <p:sldId id="266" r:id="rId22"/>
    <p:sldId id="257" r:id="rId23"/>
    <p:sldId id="260" r:id="rId24"/>
    <p:sldId id="262" r:id="rId25"/>
    <p:sldId id="267" r:id="rId26"/>
    <p:sldId id="268" r:id="rId27"/>
    <p:sldId id="270" r:id="rId28"/>
    <p:sldId id="271" r:id="rId29"/>
    <p:sldId id="272" r:id="rId30"/>
    <p:sldId id="273" r:id="rId31"/>
    <p:sldId id="274" r:id="rId32"/>
    <p:sldId id="275" r:id="rId33"/>
    <p:sldId id="278" r:id="rId34"/>
    <p:sldId id="276" r:id="rId35"/>
    <p:sldId id="279" r:id="rId36"/>
    <p:sldId id="280" r:id="rId37"/>
    <p:sldId id="281" r:id="rId38"/>
    <p:sldId id="282" r:id="rId39"/>
    <p:sldId id="292" r:id="rId40"/>
    <p:sldId id="293" r:id="rId41"/>
    <p:sldId id="283" r:id="rId42"/>
    <p:sldId id="308" r:id="rId43"/>
    <p:sldId id="309" r:id="rId44"/>
    <p:sldId id="310" r:id="rId45"/>
    <p:sldId id="311" r:id="rId46"/>
    <p:sldId id="312" r:id="rId47"/>
    <p:sldId id="313" r:id="rId48"/>
    <p:sldId id="314" r:id="rId49"/>
    <p:sldId id="315" r:id="rId50"/>
    <p:sldId id="316" r:id="rId51"/>
    <p:sldId id="317" r:id="rId52"/>
    <p:sldId id="284" r:id="rId53"/>
    <p:sldId id="303" r:id="rId54"/>
    <p:sldId id="304" r:id="rId55"/>
    <p:sldId id="306" r:id="rId56"/>
    <p:sldId id="307" r:id="rId57"/>
    <p:sldId id="318" r:id="rId58"/>
    <p:sldId id="319" r:id="rId59"/>
    <p:sldId id="320" r:id="rId60"/>
    <p:sldId id="326" r:id="rId61"/>
    <p:sldId id="321" r:id="rId62"/>
    <p:sldId id="327" r:id="rId63"/>
    <p:sldId id="322" r:id="rId64"/>
    <p:sldId id="323" r:id="rId65"/>
    <p:sldId id="324" r:id="rId66"/>
    <p:sldId id="330" r:id="rId67"/>
    <p:sldId id="325" r:id="rId68"/>
    <p:sldId id="328" r:id="rId69"/>
    <p:sldId id="329"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7" r:id="rId84"/>
    <p:sldId id="344" r:id="rId85"/>
    <p:sldId id="345" r:id="rId86"/>
    <p:sldId id="346" r:id="rId87"/>
    <p:sldId id="348" r:id="rId88"/>
    <p:sldId id="349" r:id="rId89"/>
    <p:sldId id="350" r:id="rId90"/>
    <p:sldId id="361" r:id="rId91"/>
    <p:sldId id="351" r:id="rId92"/>
    <p:sldId id="352" r:id="rId93"/>
    <p:sldId id="353" r:id="rId94"/>
    <p:sldId id="354" r:id="rId95"/>
    <p:sldId id="355" r:id="rId96"/>
    <p:sldId id="356" r:id="rId97"/>
    <p:sldId id="357" r:id="rId98"/>
    <p:sldId id="358" r:id="rId99"/>
    <p:sldId id="359" r:id="rId100"/>
    <p:sldId id="360"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93" r:id="rId117"/>
    <p:sldId id="392" r:id="rId118"/>
    <p:sldId id="394" r:id="rId119"/>
    <p:sldId id="395" r:id="rId120"/>
    <p:sldId id="378" r:id="rId121"/>
    <p:sldId id="379" r:id="rId122"/>
    <p:sldId id="382" r:id="rId123"/>
    <p:sldId id="396" r:id="rId124"/>
    <p:sldId id="380" r:id="rId125"/>
    <p:sldId id="381" r:id="rId126"/>
    <p:sldId id="383" r:id="rId127"/>
    <p:sldId id="398" r:id="rId128"/>
    <p:sldId id="384" r:id="rId129"/>
    <p:sldId id="386" r:id="rId130"/>
    <p:sldId id="387" r:id="rId131"/>
    <p:sldId id="388" r:id="rId132"/>
    <p:sldId id="389" r:id="rId133"/>
    <p:sldId id="390" r:id="rId134"/>
    <p:sldId id="397" r:id="rId135"/>
    <p:sldId id="401" r:id="rId136"/>
    <p:sldId id="400" r:id="rId137"/>
    <p:sldId id="402" r:id="rId138"/>
    <p:sldId id="404" r:id="rId139"/>
    <p:sldId id="405" r:id="rId140"/>
    <p:sldId id="403" r:id="rId141"/>
    <p:sldId id="406" r:id="rId142"/>
    <p:sldId id="407" r:id="rId143"/>
    <p:sldId id="408" r:id="rId144"/>
    <p:sldId id="409" r:id="rId145"/>
    <p:sldId id="413" r:id="rId146"/>
    <p:sldId id="414" r:id="rId147"/>
    <p:sldId id="415" r:id="rId148"/>
    <p:sldId id="416" r:id="rId149"/>
    <p:sldId id="417" r:id="rId150"/>
    <p:sldId id="418" r:id="rId151"/>
    <p:sldId id="422" r:id="rId152"/>
    <p:sldId id="423" r:id="rId153"/>
    <p:sldId id="424" r:id="rId154"/>
    <p:sldId id="442" r:id="rId155"/>
    <p:sldId id="443" r:id="rId156"/>
    <p:sldId id="444" r:id="rId157"/>
    <p:sldId id="446" r:id="rId158"/>
    <p:sldId id="420" r:id="rId159"/>
    <p:sldId id="447" r:id="rId160"/>
    <p:sldId id="448" r:id="rId161"/>
    <p:sldId id="445" r:id="rId162"/>
    <p:sldId id="449" r:id="rId163"/>
    <p:sldId id="426" r:id="rId164"/>
    <p:sldId id="451" r:id="rId165"/>
    <p:sldId id="452" r:id="rId166"/>
    <p:sldId id="453" r:id="rId167"/>
    <p:sldId id="436" r:id="rId168"/>
    <p:sldId id="437" r:id="rId169"/>
    <p:sldId id="438" r:id="rId170"/>
    <p:sldId id="439" r:id="rId171"/>
    <p:sldId id="462" r:id="rId172"/>
    <p:sldId id="440" r:id="rId173"/>
    <p:sldId id="463" r:id="rId174"/>
    <p:sldId id="464" r:id="rId175"/>
    <p:sldId id="465" r:id="rId176"/>
    <p:sldId id="466" r:id="rId177"/>
    <p:sldId id="467" r:id="rId178"/>
    <p:sldId id="468" r:id="rId179"/>
    <p:sldId id="469" r:id="rId180"/>
    <p:sldId id="454" r:id="rId181"/>
    <p:sldId id="455" r:id="rId182"/>
    <p:sldId id="457" r:id="rId183"/>
    <p:sldId id="470" r:id="rId184"/>
    <p:sldId id="471" r:id="rId185"/>
    <p:sldId id="472" r:id="rId186"/>
    <p:sldId id="473" r:id="rId187"/>
    <p:sldId id="480" r:id="rId188"/>
    <p:sldId id="458" r:id="rId189"/>
    <p:sldId id="459" r:id="rId190"/>
    <p:sldId id="474" r:id="rId191"/>
    <p:sldId id="475" r:id="rId192"/>
    <p:sldId id="476" r:id="rId193"/>
    <p:sldId id="460" r:id="rId194"/>
    <p:sldId id="461" r:id="rId195"/>
    <p:sldId id="441" r:id="rId196"/>
    <p:sldId id="477" r:id="rId197"/>
    <p:sldId id="478" r:id="rId198"/>
    <p:sldId id="479" r:id="rId199"/>
    <p:sldId id="481" r:id="rId200"/>
    <p:sldId id="489" r:id="rId201"/>
    <p:sldId id="490" r:id="rId202"/>
    <p:sldId id="482" r:id="rId203"/>
    <p:sldId id="483" r:id="rId204"/>
    <p:sldId id="484" r:id="rId205"/>
    <p:sldId id="486" r:id="rId206"/>
    <p:sldId id="487" r:id="rId207"/>
    <p:sldId id="485" r:id="rId208"/>
    <p:sldId id="488" r:id="rId2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34477F-F719-4E04-881B-91045D054962}" type="datetimeFigureOut">
              <a:rPr lang="en-US" smtClean="0"/>
              <a:pPr/>
              <a:t>8/20/2017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CA6007-A2CA-4CFA-84DB-98EAA9A204A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1150938" y="692150"/>
            <a:ext cx="4556125" cy="3416300"/>
          </a:xfrm>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512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a:t>1</a:t>
            </a:r>
          </a:p>
        </p:txBody>
      </p:sp>
      <p:sp>
        <p:nvSpPr>
          <p:cNvPr id="512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512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5126" name="Rectangle 6"/>
          <p:cNvSpPr>
            <a:spLocks noGrp="1" noRot="1" noChangeAspect="1" noChangeArrowheads="1" noTextEdit="1"/>
          </p:cNvSpPr>
          <p:nvPr>
            <p:ph type="sldImg"/>
          </p:nvPr>
        </p:nvSpPr>
        <p:spPr>
          <a:xfrm>
            <a:off x="1150938" y="692150"/>
            <a:ext cx="4556125" cy="3416300"/>
          </a:xfrm>
          <a:ln cap="flat"/>
        </p:spPr>
      </p:sp>
      <p:sp>
        <p:nvSpPr>
          <p:cNvPr id="5127" name="Rectangle 7"/>
          <p:cNvSpPr>
            <a:spLocks noGrp="1" noChangeArrowheads="1"/>
          </p:cNvSpPr>
          <p:nvPr>
            <p:ph type="body" idx="1"/>
          </p:nvPr>
        </p:nvSpPr>
        <p:spPr>
          <a:ln/>
        </p:spPr>
        <p:txBody>
          <a:bodyPr/>
          <a:lstStyle/>
          <a:p>
            <a:pPr>
              <a:lnSpc>
                <a:spcPct val="87000"/>
              </a:lnSpc>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lstStyle/>
          <a:p>
            <a:endParaRPr lang="en-US"/>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lstStyle/>
          <a:p>
            <a:pPr algn="r" eaLnBrk="0" hangingPunct="0"/>
            <a:r>
              <a:rPr lang="en-US" sz="1200" b="1">
                <a:latin typeface="Arial" pitchFamily="34" charset="0"/>
              </a:rPr>
              <a:t>1</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lstStyle/>
          <a:p>
            <a:endParaRPr lang="en-US"/>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lstStyle/>
          <a:p>
            <a:endParaRPr lang="en-US"/>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pPr>
              <a:lnSpc>
                <a:spcPct val="87000"/>
              </a:lnSpc>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CA6007-A2CA-4CFA-84DB-98EAA9A204AA}" type="slidenum">
              <a:rPr lang="en-US" smtClean="0"/>
              <a:pPr/>
              <a:t>115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37CF69-A12D-4178-B203-0051E2F75672}" type="datetimeFigureOut">
              <a:rPr lang="en-US" smtClean="0"/>
              <a:pPr/>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99F0E-99C8-4D29-8114-A4F5804D24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7CF69-A12D-4178-B203-0051E2F75672}" type="datetimeFigureOut">
              <a:rPr lang="en-US" smtClean="0"/>
              <a:pPr/>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99F0E-99C8-4D29-8114-A4F5804D24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7CF69-A12D-4178-B203-0051E2F75672}" type="datetimeFigureOut">
              <a:rPr lang="en-US" smtClean="0"/>
              <a:pPr/>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99F0E-99C8-4D29-8114-A4F5804D24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7CF69-A12D-4178-B203-0051E2F75672}" type="datetimeFigureOut">
              <a:rPr lang="en-US" smtClean="0"/>
              <a:pPr/>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99F0E-99C8-4D29-8114-A4F5804D24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37CF69-A12D-4178-B203-0051E2F75672}" type="datetimeFigureOut">
              <a:rPr lang="en-US" smtClean="0"/>
              <a:pPr/>
              <a:t>8/20/2017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99F0E-99C8-4D29-8114-A4F5804D24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37CF69-A12D-4178-B203-0051E2F75672}" type="datetimeFigureOut">
              <a:rPr lang="en-US" smtClean="0"/>
              <a:pPr/>
              <a:t>8/20/2017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99F0E-99C8-4D29-8114-A4F5804D24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37CF69-A12D-4178-B203-0051E2F75672}" type="datetimeFigureOut">
              <a:rPr lang="en-US" smtClean="0"/>
              <a:pPr/>
              <a:t>8/20/2017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D99F0E-99C8-4D29-8114-A4F5804D24D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37CF69-A12D-4178-B203-0051E2F75672}" type="datetimeFigureOut">
              <a:rPr lang="en-US" smtClean="0"/>
              <a:pPr/>
              <a:t>8/20/2017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D99F0E-99C8-4D29-8114-A4F5804D24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7CF69-A12D-4178-B203-0051E2F75672}" type="datetimeFigureOut">
              <a:rPr lang="en-US" smtClean="0"/>
              <a:pPr/>
              <a:t>8/20/2017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D99F0E-99C8-4D29-8114-A4F5804D24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37CF69-A12D-4178-B203-0051E2F75672}" type="datetimeFigureOut">
              <a:rPr lang="en-US" smtClean="0"/>
              <a:pPr/>
              <a:t>8/20/2017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99F0E-99C8-4D29-8114-A4F5804D24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37CF69-A12D-4178-B203-0051E2F75672}" type="datetimeFigureOut">
              <a:rPr lang="en-US" smtClean="0"/>
              <a:pPr/>
              <a:t>8/20/2017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99F0E-99C8-4D29-8114-A4F5804D24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7CF69-A12D-4178-B203-0051E2F75672}" type="datetimeFigureOut">
              <a:rPr lang="en-US" smtClean="0"/>
              <a:pPr/>
              <a:t>8/20/2017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99F0E-99C8-4D29-8114-A4F5804D24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hyperlink" Target="https://www.thoughtco.com/database-relationships-1019729"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i1.wp.com/www.edugrabs.com/wp-content/uploads/2015/07/Relarionship-Notation-Types-of-Relationships-in-ER-Diagram.png" TargetMode="Externa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66.gif"/><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s://i2.wp.com/www.edugrabs.com/wp-content/uploads/2015/07/Ternary-Relationship-Types-of-Relationships-in-ER-Diagram.png" TargetMode="Externa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s://i2.wp.com/www.edugrabs.com/wp-content/uploads/2015/06/N-Array-Relationship-Set.png"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hyperlink" Target="http://www.edugrabs.com/wp-content/uploads/2015/06/Participation-Notation.png" TargetMode="Externa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hyperlink" Target="http://www.edugrabs.com/wp-content/uploads/2015/06/PARTICIPATION.png" TargetMode="Externa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hyperlink" Target="http://www.edugrabs.com/wp-content/uploads/2015/06/Cardinality-Notation.p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hyperlink" Target="https://sites.google.com/site/merasemester/dbm/chapter-3/onetoone.bmp?attredirects=0" TargetMode="External"/><Relationship Id="rId2" Type="http://schemas.openxmlformats.org/officeDocument/2006/relationships/image" Target="../media/image83.gif"/><Relationship Id="rId1" Type="http://schemas.openxmlformats.org/officeDocument/2006/relationships/slideLayout" Target="../slideLayouts/slideLayout7.xml"/><Relationship Id="rId4" Type="http://schemas.openxmlformats.org/officeDocument/2006/relationships/image" Target="../media/image84.jpeg"/></Relationships>
</file>

<file path=ppt/slides/_rels/slide18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hyperlink" Target="http://www.edugrabs.com/wp-content/uploads/2015/06/One-to-One-Cardinality-instance.png" TargetMode="Externa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hyperlink" Target="http://www.edugrabs.com/wp-content/uploads/2015/06/One-to-one-Cardinalities.png" TargetMode="Externa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hyperlink" Target="http://www.edugrabs.com/wp-content/uploads/2015/06/1-to-m-Cardinality.png" TargetMode="Externa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hyperlink" Target="http://www.geeksforgeeks.org/wp-content/uploads/gq/2015/10/ernew.png" TargetMode="External"/><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191.xml.rels><?xml version="1.0" encoding="UTF-8" standalone="yes"?>
<Relationships xmlns="http://schemas.openxmlformats.org/package/2006/relationships"><Relationship Id="rId2" Type="http://schemas.openxmlformats.org/officeDocument/2006/relationships/image" Target="../media/image92.gif"/><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hyperlink" Target="http://www.edugrabs.com/wp-content/uploads/2015/06/M-TO-1-CARDINALITY.png" TargetMode="Externa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98.gif"/><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hyperlink" Target="http://www.edugrabs.com/wp-content/uploads/2015/06/Many-to-Many-Cardinality.png" TargetMode="Externa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12" Type="http://schemas.openxmlformats.org/officeDocument/2006/relationships/image" Target="../media/image23.wm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7.wmf"/><Relationship Id="rId11" Type="http://schemas.openxmlformats.org/officeDocument/2006/relationships/image" Target="../media/image22.wmf"/><Relationship Id="rId5" Type="http://schemas.openxmlformats.org/officeDocument/2006/relationships/image" Target="../media/image16.wmf"/><Relationship Id="rId10" Type="http://schemas.openxmlformats.org/officeDocument/2006/relationships/image" Target="../media/image21.wmf"/><Relationship Id="rId4" Type="http://schemas.openxmlformats.org/officeDocument/2006/relationships/image" Target="../media/image15.wmf"/><Relationship Id="rId9" Type="http://schemas.openxmlformats.org/officeDocument/2006/relationships/image" Target="../media/image2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slides/_rels/slide4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computerhope.com/areacode.htm"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Data Base Application</a:t>
            </a:r>
            <a:endParaRPr lang="en-US" b="1" dirty="0"/>
          </a:p>
        </p:txBody>
      </p:sp>
      <p:sp>
        <p:nvSpPr>
          <p:cNvPr id="3" name="Subtitle 2"/>
          <p:cNvSpPr>
            <a:spLocks noGrp="1"/>
          </p:cNvSpPr>
          <p:nvPr>
            <p:ph type="subTitle" idx="1"/>
          </p:nvPr>
        </p:nvSpPr>
        <p:spPr/>
        <p:txBody>
          <a:bodyPr/>
          <a:lstStyle/>
          <a:p>
            <a:r>
              <a:rPr lang="en-US" dirty="0" smtClean="0"/>
              <a:t>PUTTASWAMY B. S.</a:t>
            </a:r>
          </a:p>
          <a:p>
            <a:r>
              <a:rPr lang="en-US" dirty="0" smtClean="0"/>
              <a:t>Assistant Professor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differencebetween.info/sites/default/files/images/2/data-information.jpg"/>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Independence</a:t>
            </a:r>
            <a:endParaRPr lang="en-US" dirty="0"/>
          </a:p>
        </p:txBody>
      </p:sp>
      <p:sp>
        <p:nvSpPr>
          <p:cNvPr id="3" name="Content Placeholder 2"/>
          <p:cNvSpPr>
            <a:spLocks noGrp="1"/>
          </p:cNvSpPr>
          <p:nvPr>
            <p:ph idx="1"/>
          </p:nvPr>
        </p:nvSpPr>
        <p:spPr/>
        <p:txBody>
          <a:bodyPr/>
          <a:lstStyle/>
          <a:p>
            <a:pPr algn="just"/>
            <a:r>
              <a:rPr lang="en-US" dirty="0" smtClean="0"/>
              <a:t>Data independence is ability to modify a schema definition in one level without affecting a schema definition in the next higher level.</a:t>
            </a:r>
          </a:p>
          <a:p>
            <a:pPr algn="just"/>
            <a:r>
              <a:rPr lang="en-US" smtClean="0"/>
              <a:t>Techniques that allow data to be changed without affecting the applications that process it.</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Data </a:t>
            </a:r>
            <a:r>
              <a:rPr lang="en-US" b="1" dirty="0" smtClean="0"/>
              <a:t>Independence</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Logical Data Independence</a:t>
            </a:r>
          </a:p>
          <a:p>
            <a:pPr marL="514350" indent="-514350">
              <a:buFont typeface="+mj-lt"/>
              <a:buAutoNum type="arabicPeriod"/>
            </a:pPr>
            <a:r>
              <a:rPr lang="en-US" dirty="0" smtClean="0"/>
              <a:t>Physical Data Independence</a:t>
            </a:r>
          </a:p>
          <a:p>
            <a:pPr>
              <a:buNone/>
            </a:pPr>
            <a:r>
              <a:rPr lang="en-US" b="1" dirty="0" smtClean="0"/>
              <a:t>Logical Data Independence: </a:t>
            </a:r>
          </a:p>
          <a:p>
            <a:pPr algn="just"/>
            <a:r>
              <a:rPr lang="en-US" dirty="0" smtClean="0"/>
              <a:t>A conceptual schema is an abstract definition of the whole database.</a:t>
            </a:r>
            <a:endParaRPr lang="en-US" b="1" dirty="0" smtClean="0"/>
          </a:p>
          <a:p>
            <a:pPr algn="just"/>
            <a:r>
              <a:rPr lang="en-US" dirty="0" smtClean="0"/>
              <a:t>The capacity to change the conceptual schema without having to change external schemas or application programs.</a:t>
            </a:r>
          </a:p>
          <a:p>
            <a:pPr algn="just"/>
            <a:r>
              <a:rPr lang="en-US" dirty="0" smtClean="0"/>
              <a:t>change the conceptual schema to expand the database (by adding a record type or data item), to change constraints, or to reduce the database (by removing a record type or data item).</a:t>
            </a:r>
            <a:endParaRPr lang="en-US" b="1" dirty="0" smtClean="0"/>
          </a:p>
          <a:p>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b="1" dirty="0" smtClean="0"/>
              <a:t>Physical data independence:</a:t>
            </a:r>
          </a:p>
          <a:p>
            <a:pPr algn="just"/>
            <a:r>
              <a:rPr lang="en-US" dirty="0" smtClean="0">
                <a:latin typeface="Times New Roman" pitchFamily="18" charset="0"/>
                <a:cs typeface="Times New Roman" pitchFamily="18" charset="0"/>
              </a:rPr>
              <a:t>the capacity to change the internal schema without having to change the conceptual schema. </a:t>
            </a:r>
          </a:p>
          <a:p>
            <a:pPr algn="just"/>
            <a:r>
              <a:rPr lang="en-US" dirty="0" smtClean="0">
                <a:latin typeface="Times New Roman" pitchFamily="18" charset="0"/>
                <a:cs typeface="Times New Roman" pitchFamily="18" charset="0"/>
              </a:rPr>
              <a:t>Hence, the external schemas need not be changed as well. </a:t>
            </a:r>
          </a:p>
          <a:p>
            <a:pPr algn="just"/>
            <a:r>
              <a:rPr lang="en-US" dirty="0" smtClean="0">
                <a:latin typeface="Times New Roman" pitchFamily="18" charset="0"/>
                <a:cs typeface="Times New Roman" pitchFamily="18" charset="0"/>
              </a:rPr>
              <a:t>Changes to the internal schema may be needed because some physical files were reorganized.</a:t>
            </a:r>
          </a:p>
          <a:p>
            <a:pPr algn="just"/>
            <a:r>
              <a:rPr lang="en-US" dirty="0" smtClean="0">
                <a:latin typeface="Times New Roman" pitchFamily="18" charset="0"/>
                <a:cs typeface="Times New Roman" pitchFamily="18" charset="0"/>
              </a:rPr>
              <a:t>For example, by creating additional access structures to improve the performance of retrieval or update.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Database Languages and Interfaces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The DBMS must provide appropriate languages and interfaces for each category of users.</a:t>
            </a:r>
          </a:p>
          <a:p>
            <a:pPr algn="just"/>
            <a:r>
              <a:rPr lang="en-US" dirty="0" smtClean="0"/>
              <a:t>The various languages are:</a:t>
            </a:r>
          </a:p>
          <a:p>
            <a:pPr algn="just"/>
            <a:r>
              <a:rPr lang="en-US" b="1" dirty="0" smtClean="0"/>
              <a:t>Data Definition Language (DDL)</a:t>
            </a:r>
          </a:p>
          <a:p>
            <a:pPr algn="just"/>
            <a:r>
              <a:rPr lang="en-US" b="1" dirty="0" smtClean="0"/>
              <a:t>Storage Definition Language (SDL)</a:t>
            </a:r>
          </a:p>
          <a:p>
            <a:pPr algn="just"/>
            <a:r>
              <a:rPr lang="en-US" b="1" dirty="0" smtClean="0"/>
              <a:t>View Definition Language (VDL)</a:t>
            </a:r>
          </a:p>
          <a:p>
            <a:pPr algn="just"/>
            <a:r>
              <a:rPr lang="en-US" b="1" dirty="0" smtClean="0"/>
              <a:t>Data Manipulation Language (DML)</a:t>
            </a:r>
          </a:p>
          <a:p>
            <a:pPr algn="just"/>
            <a:r>
              <a:rPr lang="en-US" b="1" dirty="0" smtClean="0"/>
              <a:t>Data Control Language (DCL)</a:t>
            </a:r>
            <a:endParaRPr lang="en-US" dirty="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Definition Language (DDL)</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 data definition language (DDL) is a computer language used to create and modify the structure of database objects in a database. </a:t>
            </a:r>
          </a:p>
          <a:p>
            <a:pPr algn="just"/>
            <a:r>
              <a:rPr lang="en-US" dirty="0" smtClean="0"/>
              <a:t>Data Definition Language (DDL) is a part of SQL that is used to create, modify, and delete database objects such as table, view, and index.</a:t>
            </a:r>
          </a:p>
          <a:p>
            <a:r>
              <a:rPr lang="en-US" dirty="0" smtClean="0"/>
              <a:t>Common DDL statements are:</a:t>
            </a:r>
          </a:p>
          <a:p>
            <a:pPr marL="514350" indent="-514350">
              <a:buFont typeface="+mj-lt"/>
              <a:buAutoNum type="arabicPeriod"/>
            </a:pPr>
            <a:r>
              <a:rPr lang="en-US" dirty="0" smtClean="0"/>
              <a:t>CREATE (generates a new table)</a:t>
            </a:r>
          </a:p>
          <a:p>
            <a:pPr marL="514350" indent="-514350">
              <a:buFont typeface="+mj-lt"/>
              <a:buAutoNum type="arabicPeriod"/>
            </a:pPr>
            <a:r>
              <a:rPr lang="en-US" dirty="0" smtClean="0"/>
              <a:t>ALTER (alters table)</a:t>
            </a:r>
          </a:p>
          <a:p>
            <a:pPr marL="514350" indent="-514350">
              <a:buFont typeface="+mj-lt"/>
              <a:buAutoNum type="arabicPeriod"/>
            </a:pPr>
            <a:r>
              <a:rPr lang="en-US" dirty="0" smtClean="0"/>
              <a:t>DROP (removes a table from the database)</a:t>
            </a:r>
          </a:p>
          <a:p>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Manipulation Language (DML)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statements are used for managing data within schema objects. </a:t>
            </a:r>
          </a:p>
          <a:p>
            <a:r>
              <a:rPr lang="en-US" dirty="0" smtClean="0"/>
              <a:t>Data manipulation language (DML) statements access and manipulate data in existing schema objects.</a:t>
            </a:r>
          </a:p>
          <a:p>
            <a:r>
              <a:rPr lang="en-US" dirty="0" smtClean="0"/>
              <a:t>Common DDL statements are:</a:t>
            </a:r>
          </a:p>
          <a:p>
            <a:pPr marL="514350" indent="-514350">
              <a:buFont typeface="+mj-lt"/>
              <a:buAutoNum type="arabicPeriod"/>
            </a:pPr>
            <a:r>
              <a:rPr lang="en-US" dirty="0" smtClean="0"/>
              <a:t>Insert</a:t>
            </a:r>
          </a:p>
          <a:p>
            <a:pPr marL="514350" indent="-514350">
              <a:buFont typeface="+mj-lt"/>
              <a:buAutoNum type="arabicPeriod"/>
            </a:pPr>
            <a:r>
              <a:rPr lang="en-US" dirty="0" smtClean="0"/>
              <a:t>Update </a:t>
            </a:r>
          </a:p>
          <a:p>
            <a:pPr marL="514350" indent="-514350">
              <a:buFont typeface="+mj-lt"/>
              <a:buAutoNum type="arabicPeriod"/>
            </a:pPr>
            <a:r>
              <a:rPr lang="en-US" dirty="0" smtClean="0"/>
              <a:t>Delete </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Control Language(DCL)</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Data Control Language(DCL) is used to control privilege in Database. </a:t>
            </a:r>
          </a:p>
          <a:p>
            <a:pPr algn="just"/>
            <a:r>
              <a:rPr lang="en-US" dirty="0" smtClean="0"/>
              <a:t>To perform any operation in the database, such as for creating tables, sequences or views we need privileges. </a:t>
            </a:r>
          </a:p>
          <a:p>
            <a:r>
              <a:rPr lang="en-US" dirty="0" smtClean="0"/>
              <a:t>DCL defines two commands,</a:t>
            </a:r>
          </a:p>
          <a:p>
            <a:pPr marL="514350" indent="-514350" algn="just">
              <a:buFont typeface="+mj-lt"/>
              <a:buAutoNum type="arabicPeriod"/>
            </a:pPr>
            <a:r>
              <a:rPr lang="en-US" b="1" dirty="0" smtClean="0"/>
              <a:t>Grant :</a:t>
            </a:r>
            <a:r>
              <a:rPr lang="en-US" dirty="0" smtClean="0"/>
              <a:t> Gives user access privileges to database.</a:t>
            </a:r>
          </a:p>
          <a:p>
            <a:pPr marL="514350" indent="-514350" algn="just">
              <a:buFont typeface="+mj-lt"/>
              <a:buAutoNum type="arabicPeriod"/>
            </a:pPr>
            <a:r>
              <a:rPr lang="en-US" b="1" dirty="0" smtClean="0"/>
              <a:t>Revoke :</a:t>
            </a:r>
            <a:r>
              <a:rPr lang="en-US" dirty="0" smtClean="0"/>
              <a:t> Take back permissions from user.</a:t>
            </a:r>
          </a:p>
          <a:p>
            <a:pPr algn="just"/>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Transaction Control</a:t>
            </a:r>
            <a:r>
              <a:rPr lang="en-US" dirty="0" smtClean="0"/>
              <a:t>  Language(TCL)</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used to manage the changes made by DML statements. It allows statements to be grouped together into logical transactions.</a:t>
            </a:r>
          </a:p>
          <a:p>
            <a:pPr algn="just"/>
            <a:r>
              <a:rPr lang="en-US" dirty="0" smtClean="0">
                <a:latin typeface="Times New Roman" pitchFamily="18" charset="0"/>
                <a:cs typeface="Times New Roman" pitchFamily="18" charset="0"/>
              </a:rPr>
              <a:t>COMMIT - save work done</a:t>
            </a:r>
          </a:p>
          <a:p>
            <a:pPr algn="just"/>
            <a:r>
              <a:rPr lang="en-US" dirty="0" smtClean="0">
                <a:latin typeface="Times New Roman" pitchFamily="18" charset="0"/>
                <a:cs typeface="Times New Roman" pitchFamily="18" charset="0"/>
              </a:rPr>
              <a:t>SAVEPOINT - identify a point in a transaction to which you can later roll back</a:t>
            </a:r>
          </a:p>
          <a:p>
            <a:pPr algn="just"/>
            <a:r>
              <a:rPr lang="en-US" dirty="0" smtClean="0">
                <a:latin typeface="Times New Roman" pitchFamily="18" charset="0"/>
                <a:cs typeface="Times New Roman" pitchFamily="18" charset="0"/>
              </a:rPr>
              <a:t>ROLLBACK - restore database to original since the last COMMIT</a:t>
            </a:r>
          </a:p>
          <a:p>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SDL – Storage Definition Language </a:t>
            </a:r>
            <a:r>
              <a:rPr lang="en-US" dirty="0" smtClean="0"/>
              <a:t>– is used to specify the internal schema only.</a:t>
            </a:r>
          </a:p>
          <a:p>
            <a:r>
              <a:rPr lang="en-US" b="1" dirty="0" smtClean="0"/>
              <a:t>VDL – View Definition Language </a:t>
            </a:r>
            <a:r>
              <a:rPr lang="en-US" dirty="0" smtClean="0"/>
              <a:t>– is used to specify user views and their mappings of the conceptual schema.</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DBMS Interfaces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User-friendly interfaces provided by a DBMS:</a:t>
            </a:r>
          </a:p>
          <a:p>
            <a:pPr marL="514350" indent="-514350" algn="just">
              <a:buFont typeface="+mj-lt"/>
              <a:buAutoNum type="arabicPeriod"/>
            </a:pPr>
            <a:r>
              <a:rPr lang="en-US" b="1" dirty="0" smtClean="0"/>
              <a:t>Menu-Based Interfaces for Web Clients or Browsing.</a:t>
            </a:r>
          </a:p>
          <a:p>
            <a:pPr marL="514350" indent="-514350" algn="just">
              <a:buFont typeface="+mj-lt"/>
              <a:buAutoNum type="arabicPeriod"/>
            </a:pPr>
            <a:r>
              <a:rPr lang="en-US" b="1" dirty="0" smtClean="0"/>
              <a:t>Forms-Based Interfaces.</a:t>
            </a:r>
          </a:p>
          <a:p>
            <a:pPr marL="514350" indent="-514350" algn="just">
              <a:buFont typeface="+mj-lt"/>
              <a:buAutoNum type="arabicPeriod"/>
            </a:pPr>
            <a:r>
              <a:rPr lang="en-US" b="1" dirty="0" smtClean="0"/>
              <a:t>Graphical User Interfaces</a:t>
            </a:r>
          </a:p>
          <a:p>
            <a:pPr marL="514350" indent="-514350" algn="just">
              <a:buFont typeface="+mj-lt"/>
              <a:buAutoNum type="arabicPeriod"/>
            </a:pPr>
            <a:r>
              <a:rPr lang="en-US" b="1" dirty="0" smtClean="0"/>
              <a:t>Natural Language Interfaces</a:t>
            </a:r>
          </a:p>
          <a:p>
            <a:pPr marL="514350" indent="-514350" algn="just">
              <a:buFont typeface="+mj-lt"/>
              <a:buAutoNum type="arabicPeriod"/>
            </a:pPr>
            <a:r>
              <a:rPr lang="en-US" b="1" dirty="0" smtClean="0"/>
              <a:t>Speech Input and Output</a:t>
            </a:r>
          </a:p>
          <a:p>
            <a:pPr marL="514350" indent="-514350" algn="just">
              <a:buFont typeface="+mj-lt"/>
              <a:buAutoNum type="arabicPeriod"/>
            </a:pPr>
            <a:r>
              <a:rPr lang="en-US" b="1" dirty="0" smtClean="0"/>
              <a:t>Interfaces for Parametric Users</a:t>
            </a:r>
          </a:p>
          <a:p>
            <a:pPr marL="514350" indent="-514350" algn="just">
              <a:buFont typeface="+mj-lt"/>
              <a:buAutoNum type="arabicPeriod"/>
            </a:pPr>
            <a:r>
              <a:rPr lang="en-US" b="1" dirty="0" smtClean="0"/>
              <a:t>Interfaces for the DBA</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0"/>
            <a:ext cx="9144000" cy="6857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Menu-Based Interfaces for Web Clients or Browsing</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These interfaces present the user with lists of options, called menus, that lead the user through the formulation of a request. </a:t>
            </a:r>
          </a:p>
          <a:p>
            <a:pPr algn="just"/>
            <a:r>
              <a:rPr lang="en-US" dirty="0" smtClean="0"/>
              <a:t>Menus do away with the need to memorize the specific commands and syntax of a query language; rather, the query is composed step by step by picking options from a menu that is displayed by the system. </a:t>
            </a:r>
          </a:p>
          <a:p>
            <a:pPr algn="just"/>
            <a:r>
              <a:rPr lang="en-US" dirty="0" smtClean="0"/>
              <a:t>Pull-down menus are a very popular technique in Web-based user interfaces. </a:t>
            </a:r>
          </a:p>
          <a:p>
            <a:pPr algn="just"/>
            <a:r>
              <a:rPr lang="en-US" dirty="0" smtClean="0"/>
              <a:t>They are also often used in browsing interfaces, which allow a user to look through the contents of a database in an exploratory and unstructured manner.</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Forms-Based Interfaces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 forms-based interface displays a form to each user.</a:t>
            </a:r>
          </a:p>
          <a:p>
            <a:pPr algn="just"/>
            <a:r>
              <a:rPr lang="en-US" dirty="0" smtClean="0"/>
              <a:t> Users can fill out all of the form entries to insert new data, or they fill out only certain entries, in which case the DBMS will retrieve matching data for the remaining entries. </a:t>
            </a:r>
          </a:p>
          <a:p>
            <a:pPr algn="just"/>
            <a:r>
              <a:rPr lang="en-US" dirty="0" smtClean="0"/>
              <a:t>Forms are usually designed and programmed for naive users as interfaces to canned transactions.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Graphical User Interfaces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 graphical interface (CUI) typically displays a schema to the user in diagrammatic form. </a:t>
            </a:r>
          </a:p>
          <a:p>
            <a:pPr algn="just"/>
            <a:r>
              <a:rPr lang="en-US" dirty="0" smtClean="0"/>
              <a:t>The user can then specify a query by manipulating the diagram. </a:t>
            </a:r>
          </a:p>
          <a:p>
            <a:pPr algn="just"/>
            <a:r>
              <a:rPr lang="en-US" dirty="0" smtClean="0"/>
              <a:t>In many cases, GUIs utilize both menus and forms. </a:t>
            </a:r>
          </a:p>
          <a:p>
            <a:pPr algn="just"/>
            <a:r>
              <a:rPr lang="en-US" dirty="0" smtClean="0"/>
              <a:t>Most GUIs use a pointing device, such as a mouse, to pick certain parts of the displayed schema diagram.</a:t>
            </a:r>
          </a:p>
          <a:p>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Natural Language Interfaces</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algn="just"/>
            <a:r>
              <a:rPr lang="en-US" dirty="0" smtClean="0"/>
              <a:t>These interfaces accept requests written in English or some other language and attempt to "understand" them. </a:t>
            </a:r>
          </a:p>
          <a:p>
            <a:pPr algn="just"/>
            <a:r>
              <a:rPr lang="en-US" dirty="0" smtClean="0"/>
              <a:t>A natural language interface usually has its own "schema," which is similar to the database conceptual schema, as well as a dictionary of important words. </a:t>
            </a:r>
          </a:p>
          <a:p>
            <a:pPr algn="just"/>
            <a:r>
              <a:rPr lang="en-US" dirty="0" smtClean="0"/>
              <a:t>The natural language interface refers to the words in its schema, as well as to the set of standard words in its dictionary, to interpret the request. </a:t>
            </a:r>
          </a:p>
          <a:p>
            <a:pPr algn="just"/>
            <a:r>
              <a:rPr lang="en-US" dirty="0" smtClean="0"/>
              <a:t>If the interpretation is successful, the interface generates a high-level query corresponding to the natural language request and submits it to the DBMS for processing; otherwise, a dialogue is started with the user to clarify the request.</a:t>
            </a:r>
          </a:p>
          <a:p>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Interfaces for Parametric Users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Parametric users, such as bank tellers, often have a small set of operations that they must perform repeatedly. </a:t>
            </a:r>
          </a:p>
          <a:p>
            <a:pPr algn="just"/>
            <a:r>
              <a:rPr lang="en-US" dirty="0" smtClean="0"/>
              <a:t>Systems analysts and programmers design and implement a special interface for each known class of naive users. </a:t>
            </a:r>
          </a:p>
          <a:p>
            <a:pPr algn="just"/>
            <a:r>
              <a:rPr lang="en-US" dirty="0" smtClean="0"/>
              <a:t>Usually, a small set of abbreviated commands is included, with the goal of minimizing the number of keystrokes required for each request.</a:t>
            </a:r>
          </a:p>
          <a:p>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Interfaces for the DBA</a:t>
            </a:r>
            <a:endParaRPr lang="en-US" dirty="0"/>
          </a:p>
        </p:txBody>
      </p:sp>
      <p:sp>
        <p:nvSpPr>
          <p:cNvPr id="3" name="Content Placeholder 2"/>
          <p:cNvSpPr>
            <a:spLocks noGrp="1"/>
          </p:cNvSpPr>
          <p:nvPr>
            <p:ph idx="1"/>
          </p:nvPr>
        </p:nvSpPr>
        <p:spPr/>
        <p:txBody>
          <a:bodyPr/>
          <a:lstStyle/>
          <a:p>
            <a:pPr algn="just"/>
            <a:r>
              <a:rPr lang="en-US" dirty="0" smtClean="0"/>
              <a:t>Most database systems contain privileged commands that can be used only by the DBA's staff. </a:t>
            </a:r>
          </a:p>
          <a:p>
            <a:pPr algn="just"/>
            <a:r>
              <a:rPr lang="en-US" dirty="0" smtClean="0"/>
              <a:t>These include commands for creating accounts, setting system parameters, granting account authorization, changing a schema, and reorganizing the storage structures of a database.</a:t>
            </a: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b="1" dirty="0" smtClean="0"/>
              <a:t>Entity Types, Entity Sets, Attributes,</a:t>
            </a:r>
            <a:br>
              <a:rPr lang="en-US" b="1" dirty="0" smtClean="0"/>
            </a:br>
            <a:r>
              <a:rPr lang="en-US" b="1" dirty="0" smtClean="0"/>
              <a:t>and Keys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an ER diagram?</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An entity-relationship diagram is a specialized graphic form that illustrates the </a:t>
            </a:r>
            <a:r>
              <a:rPr lang="en-US" dirty="0" smtClean="0">
                <a:hlinkClick r:id="rId2"/>
              </a:rPr>
              <a:t>relationships between entities in a database</a:t>
            </a:r>
            <a:r>
              <a:rPr lang="en-US" dirty="0" smtClean="0"/>
              <a:t>.</a:t>
            </a:r>
          </a:p>
          <a:p>
            <a:pPr algn="just"/>
            <a:r>
              <a:rPr lang="en-US" dirty="0" smtClean="0"/>
              <a:t> ER-Diagram is a visual representation of data that describes how data is related to each other.</a:t>
            </a:r>
          </a:p>
          <a:p>
            <a:pPr algn="just"/>
            <a:r>
              <a:rPr lang="en-US" dirty="0" smtClean="0"/>
              <a:t>ERD is an Entity Relationship Diagram which is a graphical representation of database entities (tables, table columns, table definitions, attributes) and inter-relationships between these entities (how the tables are connected). </a:t>
            </a:r>
          </a:p>
          <a:p>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History of Entity Relationship Diagrams</a:t>
            </a:r>
            <a:endParaRPr lang="en-US" dirty="0"/>
          </a:p>
        </p:txBody>
      </p:sp>
      <p:sp>
        <p:nvSpPr>
          <p:cNvPr id="3" name="Content Placeholder 2"/>
          <p:cNvSpPr>
            <a:spLocks noGrp="1"/>
          </p:cNvSpPr>
          <p:nvPr>
            <p:ph idx="1"/>
          </p:nvPr>
        </p:nvSpPr>
        <p:spPr/>
        <p:txBody>
          <a:bodyPr/>
          <a:lstStyle/>
          <a:p>
            <a:pPr algn="just"/>
            <a:r>
              <a:rPr lang="en-US" dirty="0" smtClean="0"/>
              <a:t>Peter Chen developed ERDs in 1976. </a:t>
            </a:r>
          </a:p>
          <a:p>
            <a:pPr algn="just"/>
            <a:r>
              <a:rPr lang="en-US" dirty="0" smtClean="0"/>
              <a:t>Charles Bachman and James Martin have added some slight refinements to the basic ERD principles</a:t>
            </a: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Entity Relationship Diagram Symbols</a:t>
            </a:r>
            <a:endParaRPr lang="en-US" dirty="0"/>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An </a:t>
            </a:r>
            <a:r>
              <a:rPr lang="en-US" sz="2800" b="1" dirty="0" smtClean="0">
                <a:latin typeface="Times New Roman" pitchFamily="18" charset="0"/>
                <a:cs typeface="Times New Roman" pitchFamily="18" charset="0"/>
              </a:rPr>
              <a:t>Entity</a:t>
            </a:r>
            <a:r>
              <a:rPr lang="en-US" sz="2800" dirty="0" smtClean="0">
                <a:latin typeface="Times New Roman" pitchFamily="18" charset="0"/>
                <a:cs typeface="Times New Roman" pitchFamily="18" charset="0"/>
              </a:rPr>
              <a:t> can be any object, place, person or class. </a:t>
            </a:r>
          </a:p>
          <a:p>
            <a:pPr algn="just"/>
            <a:r>
              <a:rPr lang="en-US" sz="2800" dirty="0" smtClean="0">
                <a:latin typeface="Times New Roman" pitchFamily="18" charset="0"/>
                <a:cs typeface="Times New Roman" pitchFamily="18" charset="0"/>
              </a:rPr>
              <a:t>In E-R Diagram, an </a:t>
            </a:r>
            <a:r>
              <a:rPr lang="en-US" sz="2800" b="1" dirty="0" smtClean="0">
                <a:latin typeface="Times New Roman" pitchFamily="18" charset="0"/>
                <a:cs typeface="Times New Roman" pitchFamily="18" charset="0"/>
              </a:rPr>
              <a:t>entity</a:t>
            </a:r>
            <a:r>
              <a:rPr lang="en-US" sz="2800" dirty="0" smtClean="0">
                <a:latin typeface="Times New Roman" pitchFamily="18" charset="0"/>
                <a:cs typeface="Times New Roman" pitchFamily="18" charset="0"/>
              </a:rPr>
              <a:t> is represented using rectangles. </a:t>
            </a:r>
          </a:p>
          <a:p>
            <a:pPr algn="just"/>
            <a:r>
              <a:rPr lang="en-US" sz="2800" dirty="0" smtClean="0">
                <a:latin typeface="Times New Roman" pitchFamily="18" charset="0"/>
                <a:cs typeface="Times New Roman" pitchFamily="18" charset="0"/>
              </a:rPr>
              <a:t>Example of an Organization. Employee, Manager, Department, Product and many more can be taken as entities from an Organization. </a:t>
            </a:r>
            <a:endParaRPr lang="en-US" sz="2800" dirty="0">
              <a:latin typeface="Times New Roman" pitchFamily="18" charset="0"/>
              <a:cs typeface="Times New Roman" pitchFamily="18" charset="0"/>
            </a:endParaRPr>
          </a:p>
        </p:txBody>
      </p:sp>
      <p:pic>
        <p:nvPicPr>
          <p:cNvPr id="1026" name="Picture 2" descr="Entity example"/>
          <p:cNvPicPr>
            <a:picLocks noChangeAspect="1" noChangeArrowheads="1"/>
          </p:cNvPicPr>
          <p:nvPr/>
        </p:nvPicPr>
        <p:blipFill>
          <a:blip r:embed="rId2"/>
          <a:srcRect t="26667" b="30666"/>
          <a:stretch>
            <a:fillRect/>
          </a:stretch>
        </p:blipFill>
        <p:spPr bwMode="auto">
          <a:xfrm>
            <a:off x="0" y="4572000"/>
            <a:ext cx="9144000" cy="2286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b="1" dirty="0" smtClean="0"/>
              <a:t>What is Database?</a:t>
            </a:r>
          </a:p>
          <a:p>
            <a:pPr algn="just"/>
            <a:r>
              <a:rPr lang="en-US" b="1" dirty="0" smtClean="0"/>
              <a:t>Database </a:t>
            </a:r>
            <a:r>
              <a:rPr lang="en-US" dirty="0"/>
              <a:t>- Database is a collection of interrelated and organized data</a:t>
            </a:r>
            <a:r>
              <a:rPr lang="en-US" dirty="0" smtClean="0"/>
              <a:t>. It can be easily accessed, managed and updated. </a:t>
            </a:r>
            <a:endParaRPr lang="en-US" dirty="0"/>
          </a:p>
          <a:p>
            <a:pPr algn="just"/>
            <a:r>
              <a:rPr lang="en-US" dirty="0"/>
              <a:t>In general, it is a collection of files (tables</a:t>
            </a:r>
            <a:r>
              <a:rPr lang="en-US" dirty="0" smtClean="0"/>
              <a:t>).</a:t>
            </a:r>
          </a:p>
          <a:p>
            <a:pPr>
              <a:buNone/>
            </a:pPr>
            <a:r>
              <a:rPr lang="en-US" b="1" dirty="0" smtClean="0"/>
              <a:t>Example:</a:t>
            </a:r>
            <a:endParaRPr lang="en-US" b="1" dirty="0"/>
          </a:p>
          <a:p>
            <a:pPr algn="just"/>
            <a:r>
              <a:rPr lang="en-US" dirty="0"/>
              <a:t> </a:t>
            </a:r>
            <a:r>
              <a:rPr lang="en-US" u="sng" dirty="0"/>
              <a:t>University Database: </a:t>
            </a:r>
            <a:r>
              <a:rPr lang="en-US" dirty="0"/>
              <a:t>Data about students, faculty, courses, research-laboratories, course registration/ enrolment etc.</a:t>
            </a:r>
          </a:p>
          <a:p>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Entity Relationship Diagram Symbols</a:t>
            </a:r>
            <a:endParaRPr lang="en-US" dirty="0"/>
          </a:p>
        </p:txBody>
      </p:sp>
      <p:sp>
        <p:nvSpPr>
          <p:cNvPr id="3" name="Content Placeholder 2"/>
          <p:cNvSpPr>
            <a:spLocks noGrp="1"/>
          </p:cNvSpPr>
          <p:nvPr>
            <p:ph idx="1"/>
          </p:nvPr>
        </p:nvSpPr>
        <p:spPr/>
        <p:txBody>
          <a:bodyPr/>
          <a:lstStyle/>
          <a:p>
            <a:pPr>
              <a:buNone/>
            </a:pPr>
            <a:r>
              <a:rPr lang="en-US" b="1" dirty="0" smtClean="0"/>
              <a:t>Entity: </a:t>
            </a:r>
          </a:p>
          <a:p>
            <a:pPr algn="just"/>
            <a:r>
              <a:rPr lang="en-US" dirty="0" smtClean="0"/>
              <a:t>A database contains one or more related tables.</a:t>
            </a:r>
          </a:p>
          <a:p>
            <a:pPr algn="just"/>
            <a:r>
              <a:rPr lang="en-US" dirty="0" smtClean="0"/>
              <a:t>Each table holds all of the information about an object, person or thing.</a:t>
            </a:r>
          </a:p>
          <a:p>
            <a:pPr algn="just"/>
            <a:endParaRPr lang="en-US" dirty="0" smtClean="0"/>
          </a:p>
          <a:p>
            <a:endParaRPr lang="en-US" b="1" dirty="0"/>
          </a:p>
        </p:txBody>
      </p:sp>
      <p:pic>
        <p:nvPicPr>
          <p:cNvPr id="1026" name="Picture 2" descr="entities"/>
          <p:cNvPicPr>
            <a:picLocks noChangeAspect="1" noChangeArrowheads="1"/>
          </p:cNvPicPr>
          <p:nvPr/>
        </p:nvPicPr>
        <p:blipFill>
          <a:blip r:embed="rId2"/>
          <a:srcRect/>
          <a:stretch>
            <a:fillRect/>
          </a:stretch>
        </p:blipFill>
        <p:spPr bwMode="auto">
          <a:xfrm>
            <a:off x="0" y="4495800"/>
            <a:ext cx="9144000" cy="2362200"/>
          </a:xfrm>
          <a:prstGeom prst="rect">
            <a:avLst/>
          </a:prstGeom>
          <a:noFill/>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An entity represents a thing that can exist independently and that can be identified uniquely.</a:t>
            </a:r>
          </a:p>
          <a:p>
            <a:pPr algn="just"/>
            <a:r>
              <a:rPr lang="en-US" dirty="0" smtClean="0"/>
              <a:t>an entity often represents a class, group or category of similar objects. </a:t>
            </a:r>
          </a:p>
          <a:p>
            <a:pPr algn="just"/>
            <a:r>
              <a:rPr lang="en-US" dirty="0" smtClean="0"/>
              <a:t>Most often, an entity represents a real world object such as a car or an employee.</a:t>
            </a:r>
          </a:p>
          <a:p>
            <a:pPr algn="just"/>
            <a:r>
              <a:rPr lang="en-US" dirty="0" smtClean="0"/>
              <a:t>Entities are realized (understand) as tables,</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38242" name="Picture 2" descr="entities"/>
          <p:cNvPicPr>
            <a:picLocks noChangeAspect="1" noChangeArrowheads="1"/>
          </p:cNvPicPr>
          <p:nvPr/>
        </p:nvPicPr>
        <p:blipFill>
          <a:blip r:embed="rId2"/>
          <a:srcRect b="5467"/>
          <a:stretch>
            <a:fillRect/>
          </a:stretch>
        </p:blipFill>
        <p:spPr bwMode="auto">
          <a:xfrm>
            <a:off x="0" y="152400"/>
            <a:ext cx="8915400" cy="6477000"/>
          </a:xfrm>
          <a:prstGeom prst="rect">
            <a:avLst/>
          </a:prstGeom>
          <a:noFill/>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b="1" dirty="0" smtClean="0"/>
              <a:t>Strong entities:</a:t>
            </a:r>
            <a:r>
              <a:rPr lang="en-US" dirty="0" smtClean="0"/>
              <a:t> exist independently from other entity types. They always possess one or more attributes that uniquely distinguish each occurrence of the entity.</a:t>
            </a:r>
          </a:p>
          <a:p>
            <a:pPr algn="just"/>
            <a:r>
              <a:rPr lang="en-US" b="1" dirty="0" smtClean="0"/>
              <a:t>Weak entities</a:t>
            </a:r>
            <a:r>
              <a:rPr lang="en-US" dirty="0" smtClean="0"/>
              <a:t> depend on some other entity type. They don't possess unique attributes (also known as a primary key) and have no meaning in the diagram without depending on another entity. This other entity is known as the owner.</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Attribute:</a:t>
            </a:r>
          </a:p>
          <a:p>
            <a:pPr algn="just"/>
            <a:r>
              <a:rPr lang="en-US" dirty="0" smtClean="0"/>
              <a:t>properties of entities are called attributes.</a:t>
            </a:r>
          </a:p>
          <a:p>
            <a:pPr algn="just"/>
            <a:r>
              <a:rPr lang="en-US" dirty="0" smtClean="0"/>
              <a:t> In other words, attributes represent a sub group of information of the object represented by the entity. </a:t>
            </a:r>
          </a:p>
          <a:p>
            <a:pPr algn="just"/>
            <a:r>
              <a:rPr lang="en-US" dirty="0" smtClean="0"/>
              <a:t>Attributes define the individual instances and help to differentiate between each instance by describing their characteristic.</a:t>
            </a:r>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each column represents the attributes of these entities. </a:t>
            </a:r>
          </a:p>
          <a:p>
            <a:pPr algn="just"/>
            <a:r>
              <a:rPr lang="en-US" b="1" dirty="0" smtClean="0"/>
              <a:t>For example:</a:t>
            </a:r>
            <a:r>
              <a:rPr lang="en-US" dirty="0" smtClean="0"/>
              <a:t> in the Employee table, columns such as department, rank and salary are examples of attributes of the employees.</a:t>
            </a:r>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2338" name="Picture 2" descr="database attribute"/>
          <p:cNvPicPr>
            <a:picLocks noChangeAspect="1" noChangeArrowheads="1"/>
          </p:cNvPicPr>
          <p:nvPr/>
        </p:nvPicPr>
        <p:blipFill>
          <a:blip r:embed="rId2"/>
          <a:srcRect b="7778"/>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5650" name="Picture 2" descr="attribute exampl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Attributes</a:t>
            </a:r>
            <a:endParaRPr lang="en-US" dirty="0"/>
          </a:p>
        </p:txBody>
      </p:sp>
      <p:sp>
        <p:nvSpPr>
          <p:cNvPr id="3" name="Content Placeholder 2"/>
          <p:cNvSpPr>
            <a:spLocks noGrp="1"/>
          </p:cNvSpPr>
          <p:nvPr>
            <p:ph idx="1"/>
          </p:nvPr>
        </p:nvSpPr>
        <p:spPr/>
        <p:txBody>
          <a:bodyPr/>
          <a:lstStyle/>
          <a:p>
            <a:pPr marL="514350" indent="-514350" algn="just">
              <a:buFont typeface="+mj-lt"/>
              <a:buAutoNum type="arabicPeriod"/>
            </a:pPr>
            <a:r>
              <a:rPr lang="en-US" b="1" dirty="0" smtClean="0"/>
              <a:t>Composite versus Simple (Atomic) Attributes.</a:t>
            </a:r>
          </a:p>
          <a:p>
            <a:pPr marL="514350" indent="-514350" algn="just">
              <a:buFont typeface="+mj-lt"/>
              <a:buAutoNum type="arabicPeriod"/>
            </a:pPr>
            <a:r>
              <a:rPr lang="en-US" b="1" dirty="0" smtClean="0"/>
              <a:t>Single-Valued versus Multivalued Attributes.</a:t>
            </a:r>
          </a:p>
          <a:p>
            <a:pPr marL="514350" indent="-514350" algn="just">
              <a:buFont typeface="+mj-lt"/>
              <a:buAutoNum type="arabicPeriod"/>
            </a:pPr>
            <a:r>
              <a:rPr lang="en-US" b="1" dirty="0" smtClean="0"/>
              <a:t>Stored versus Derived Attributes.</a:t>
            </a:r>
          </a:p>
          <a:p>
            <a:pPr marL="514350" indent="-514350" algn="just">
              <a:buFont typeface="+mj-lt"/>
              <a:buAutoNum type="arabicPeriod"/>
            </a:pPr>
            <a:r>
              <a:rPr lang="en-US" b="1" dirty="0" smtClean="0"/>
              <a:t>NULL Values.</a:t>
            </a:r>
          </a:p>
          <a:p>
            <a:pPr marL="514350" indent="-514350" algn="just">
              <a:buFont typeface="+mj-lt"/>
              <a:buAutoNum type="arabicPeriod"/>
            </a:pPr>
            <a:r>
              <a:rPr lang="en-US" b="1" dirty="0" smtClean="0"/>
              <a:t>Complex Attributes</a:t>
            </a:r>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t>Single valued Attributes :</a:t>
            </a:r>
            <a:r>
              <a:rPr lang="en-US" dirty="0" smtClean="0"/>
              <a:t> An attribute, that has a single value for a particular entity is known as single valued attributes. </a:t>
            </a:r>
          </a:p>
          <a:p>
            <a:pPr algn="just"/>
            <a:r>
              <a:rPr lang="en-US" dirty="0" smtClean="0"/>
              <a:t>Attributes that can have single value at a particular instance of time are called single valued. </a:t>
            </a:r>
          </a:p>
          <a:p>
            <a:pPr algn="just"/>
            <a:r>
              <a:rPr lang="en-US" dirty="0" smtClean="0"/>
              <a:t>A person can’t have more than one age value.</a:t>
            </a:r>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smtClean="0"/>
              <a:t>Multi valued Attributes : </a:t>
            </a:r>
            <a:r>
              <a:rPr lang="en-US" dirty="0" smtClean="0"/>
              <a:t>An attributes that may have multiple values for the same entity is known as multi valued attributes.</a:t>
            </a:r>
          </a:p>
          <a:p>
            <a:pPr algn="just"/>
            <a:r>
              <a:rPr lang="en-US" dirty="0" smtClean="0"/>
              <a:t> For example colors of a car entity.</a:t>
            </a:r>
          </a:p>
          <a:p>
            <a:pPr algn="just">
              <a:buNone/>
            </a:pPr>
            <a:r>
              <a:rPr lang="en-US" sz="2800" b="1" dirty="0" smtClean="0">
                <a:latin typeface="Times New Roman" pitchFamily="18" charset="0"/>
                <a:cs typeface="Times New Roman" pitchFamily="18" charset="0"/>
              </a:rPr>
              <a:t>Compound Attribute/Composite Attribute :</a:t>
            </a:r>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Attribute can be subdivided into two or more other Attribute. </a:t>
            </a:r>
          </a:p>
          <a:p>
            <a:pPr algn="just"/>
            <a:r>
              <a:rPr lang="en-US" sz="2800" dirty="0" smtClean="0">
                <a:latin typeface="Times New Roman" pitchFamily="18" charset="0"/>
                <a:cs typeface="Times New Roman" pitchFamily="18" charset="0"/>
              </a:rPr>
              <a:t>For Example, Name can be divided into First name, Middle name and Last name.</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smtClean="0"/>
              <a:t>Simple Attributes/Atomic Attributes : </a:t>
            </a:r>
            <a:r>
              <a:rPr lang="en-US" dirty="0" smtClean="0"/>
              <a:t>The attributes which cannot be divided into smaller subparts are called simple or atomic attributes. </a:t>
            </a:r>
          </a:p>
          <a:p>
            <a:pPr algn="just"/>
            <a:r>
              <a:rPr lang="en-US" dirty="0" smtClean="0"/>
              <a:t>For example, age of employee entity</a:t>
            </a:r>
          </a:p>
          <a:p>
            <a:pPr algn="just"/>
            <a:r>
              <a:rPr lang="en-US" b="1" dirty="0" smtClean="0"/>
              <a:t>Stored Attribute : </a:t>
            </a:r>
            <a:r>
              <a:rPr lang="en-US" dirty="0" smtClean="0"/>
              <a:t>An attribute, which cannot be derived from other attribute, is known as stored attribute. </a:t>
            </a:r>
          </a:p>
          <a:p>
            <a:pPr algn="just"/>
            <a:r>
              <a:rPr lang="en-US" dirty="0" smtClean="0"/>
              <a:t>For example, </a:t>
            </a:r>
            <a:r>
              <a:rPr lang="en-US" dirty="0" err="1" smtClean="0"/>
              <a:t>Birth_Date</a:t>
            </a:r>
            <a:r>
              <a:rPr lang="en-US" dirty="0" smtClean="0"/>
              <a:t> of employee.</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algn="just"/>
            <a:r>
              <a:rPr lang="en-US" b="1" dirty="0" smtClean="0"/>
              <a:t>Derived Attribute :</a:t>
            </a:r>
            <a:r>
              <a:rPr lang="en-US" dirty="0" smtClean="0"/>
              <a:t> Attributes derived from other stored attribute.</a:t>
            </a:r>
          </a:p>
          <a:p>
            <a:pPr algn="just"/>
            <a:r>
              <a:rPr lang="en-US" dirty="0" smtClean="0"/>
              <a:t> For example age from Date of Birth and Today’s date.</a:t>
            </a:r>
          </a:p>
          <a:p>
            <a:pPr algn="just"/>
            <a:r>
              <a:rPr lang="en-US" b="1" dirty="0" smtClean="0"/>
              <a:t>Complex Attributes :</a:t>
            </a:r>
            <a:r>
              <a:rPr lang="en-US" dirty="0" smtClean="0"/>
              <a:t> If an attribute of an entity, is built using composite and </a:t>
            </a:r>
            <a:r>
              <a:rPr lang="en-US" dirty="0" err="1" smtClean="0"/>
              <a:t>multi_valued</a:t>
            </a:r>
            <a:r>
              <a:rPr lang="en-US" dirty="0" smtClean="0"/>
              <a:t> attributes, then these attributes are called complex attributes.</a:t>
            </a:r>
          </a:p>
          <a:p>
            <a:pPr algn="just"/>
            <a:r>
              <a:rPr lang="en-US" dirty="0" smtClean="0"/>
              <a:t> For example, a person can have more than one residence and each residence can have multiple phones, an address phone for a person entity can be specified as – {</a:t>
            </a:r>
            <a:r>
              <a:rPr lang="en-US" dirty="0" err="1" smtClean="0"/>
              <a:t>Addressphone</a:t>
            </a:r>
            <a:r>
              <a:rPr lang="en-US" dirty="0" smtClean="0"/>
              <a:t> (phone {(Area Code, Phone Number)}, Address(Sector Address (Sector </a:t>
            </a:r>
            <a:r>
              <a:rPr lang="en-US" dirty="0" err="1" smtClean="0"/>
              <a:t>Number,House</a:t>
            </a:r>
            <a:r>
              <a:rPr lang="en-US" dirty="0" smtClean="0"/>
              <a:t> Number), City, State, Pin))}</a:t>
            </a:r>
          </a:p>
          <a:p>
            <a:pPr algn="just"/>
            <a:r>
              <a:rPr lang="en-US" dirty="0" smtClean="0"/>
              <a:t>Here {} are used to enclose </a:t>
            </a:r>
            <a:r>
              <a:rPr lang="en-US" dirty="0" err="1" smtClean="0"/>
              <a:t>multivalued</a:t>
            </a:r>
            <a:r>
              <a:rPr lang="en-US" dirty="0" smtClean="0"/>
              <a:t> attributes and () are used to enclose composite attributes with comma separating individual attributes.</a:t>
            </a:r>
          </a:p>
          <a:p>
            <a:pPr algn="just"/>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t>Key Attribute : </a:t>
            </a:r>
            <a:r>
              <a:rPr lang="en-US" dirty="0" smtClean="0"/>
              <a:t>represents primary key. (main characteristics of an entity). </a:t>
            </a:r>
          </a:p>
          <a:p>
            <a:pPr algn="just"/>
            <a:r>
              <a:rPr lang="en-US" dirty="0" smtClean="0"/>
              <a:t>It is an attribute, that has distinct value for each entity/element in an entity set. </a:t>
            </a:r>
          </a:p>
          <a:p>
            <a:pPr algn="just"/>
            <a:r>
              <a:rPr lang="en-US" dirty="0" smtClean="0"/>
              <a:t>For example, Roll number in a Student Entity Type.</a:t>
            </a:r>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56673" name="Picture 1"/>
          <p:cNvPicPr>
            <a:picLocks noChangeAspect="1" noChangeArrowheads="1"/>
          </p:cNvPicPr>
          <p:nvPr/>
        </p:nvPicPr>
        <p:blipFill>
          <a:blip r:embed="rId2"/>
          <a:srcRect/>
          <a:stretch>
            <a:fillRect/>
          </a:stretch>
        </p:blipFill>
        <p:spPr bwMode="auto">
          <a:xfrm>
            <a:off x="533400" y="1600200"/>
            <a:ext cx="8229600" cy="1766888"/>
          </a:xfrm>
          <a:prstGeom prst="rect">
            <a:avLst/>
          </a:prstGeom>
          <a:noFill/>
          <a:ln w="9525">
            <a:noFill/>
            <a:miter lim="800000"/>
            <a:headEnd/>
            <a:tailEnd/>
          </a:ln>
          <a:effectLst/>
        </p:spPr>
      </p:pic>
      <p:sp>
        <p:nvSpPr>
          <p:cNvPr id="5" name="Rectangle 4"/>
          <p:cNvSpPr/>
          <p:nvPr/>
        </p:nvSpPr>
        <p:spPr>
          <a:xfrm>
            <a:off x="457200" y="3276600"/>
            <a:ext cx="8229600" cy="1477328"/>
          </a:xfrm>
          <a:prstGeom prst="rect">
            <a:avLst/>
          </a:prstGeom>
        </p:spPr>
        <p:txBody>
          <a:bodyPr wrap="square">
            <a:spAutoFit/>
          </a:bodyPr>
          <a:lstStyle/>
          <a:p>
            <a:r>
              <a:rPr lang="en-US" b="1" dirty="0" smtClean="0"/>
              <a:t>Weak Entity</a:t>
            </a:r>
          </a:p>
          <a:p>
            <a:pPr algn="just"/>
            <a:r>
              <a:rPr lang="en-US" sz="2400" dirty="0" smtClean="0"/>
              <a:t>Weak entity is an entity that depends on another entity. Weak entity doesn't have key attribute of their own. Double rectangle represents weak entity. </a:t>
            </a:r>
            <a:endParaRPr lang="en-US" sz="2400" dirty="0"/>
          </a:p>
        </p:txBody>
      </p:sp>
      <p:pic>
        <p:nvPicPr>
          <p:cNvPr id="156674" name="Picture 2"/>
          <p:cNvPicPr>
            <a:picLocks noChangeAspect="1" noChangeArrowheads="1"/>
          </p:cNvPicPr>
          <p:nvPr/>
        </p:nvPicPr>
        <p:blipFill>
          <a:blip r:embed="rId3"/>
          <a:srcRect/>
          <a:stretch>
            <a:fillRect/>
          </a:stretch>
        </p:blipFill>
        <p:spPr bwMode="auto">
          <a:xfrm>
            <a:off x="533400" y="4953000"/>
            <a:ext cx="7848600" cy="121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b="1" dirty="0" smtClean="0"/>
              <a:t>Attribute</a:t>
            </a:r>
          </a:p>
          <a:p>
            <a:pPr algn="just"/>
            <a:r>
              <a:rPr lang="en-US" dirty="0" smtClean="0"/>
              <a:t>An </a:t>
            </a:r>
            <a:r>
              <a:rPr lang="en-US" b="1" dirty="0" smtClean="0"/>
              <a:t>Attribute</a:t>
            </a:r>
            <a:r>
              <a:rPr lang="en-US" dirty="0" smtClean="0"/>
              <a:t> describes a property or characteristic of an entity. For example, Name, Age, Address etc can be attributes of a Student. An attribute is represented using eclipse.</a:t>
            </a:r>
          </a:p>
          <a:p>
            <a:endParaRPr lang="en-US" dirty="0"/>
          </a:p>
        </p:txBody>
      </p:sp>
      <p:pic>
        <p:nvPicPr>
          <p:cNvPr id="160770" name="Picture 2" descr="attribute example"/>
          <p:cNvPicPr>
            <a:picLocks noChangeAspect="1" noChangeArrowheads="1"/>
          </p:cNvPicPr>
          <p:nvPr/>
        </p:nvPicPr>
        <p:blipFill>
          <a:blip r:embed="rId2"/>
          <a:srcRect/>
          <a:stretch>
            <a:fillRect/>
          </a:stretch>
        </p:blipFill>
        <p:spPr bwMode="auto">
          <a:xfrm>
            <a:off x="685800" y="3810000"/>
            <a:ext cx="7696200" cy="2743200"/>
          </a:xfrm>
          <a:prstGeom prst="rect">
            <a:avLst/>
          </a:prstGeom>
          <a:noFill/>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Key Attribute</a:t>
            </a:r>
            <a:endParaRPr lang="en-US" dirty="0"/>
          </a:p>
        </p:txBody>
      </p:sp>
      <p:sp>
        <p:nvSpPr>
          <p:cNvPr id="3" name="Content Placeholder 2"/>
          <p:cNvSpPr>
            <a:spLocks noGrp="1"/>
          </p:cNvSpPr>
          <p:nvPr>
            <p:ph idx="1"/>
          </p:nvPr>
        </p:nvSpPr>
        <p:spPr/>
        <p:txBody>
          <a:bodyPr/>
          <a:lstStyle/>
          <a:p>
            <a:pPr algn="just"/>
            <a:r>
              <a:rPr lang="en-US" dirty="0" smtClean="0"/>
              <a:t>Key attribute represents the main characteristic of an Entity. It is used to represent Primary key. Ellipse with underlying lines represent Key Attribute.</a:t>
            </a:r>
          </a:p>
          <a:p>
            <a:endParaRPr lang="en-US" dirty="0"/>
          </a:p>
        </p:txBody>
      </p:sp>
      <p:pic>
        <p:nvPicPr>
          <p:cNvPr id="161794" name="Picture 2" descr="key attribute example"/>
          <p:cNvPicPr>
            <a:picLocks noChangeAspect="1" noChangeArrowheads="1"/>
          </p:cNvPicPr>
          <p:nvPr/>
        </p:nvPicPr>
        <p:blipFill>
          <a:blip r:embed="rId2"/>
          <a:srcRect/>
          <a:stretch>
            <a:fillRect/>
          </a:stretch>
        </p:blipFill>
        <p:spPr bwMode="auto">
          <a:xfrm>
            <a:off x="228600" y="3657600"/>
            <a:ext cx="8458200" cy="3200400"/>
          </a:xfrm>
          <a:prstGeom prst="rect">
            <a:avLst/>
          </a:prstGeom>
          <a:noFill/>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b="1" dirty="0" smtClean="0">
                <a:latin typeface="Times New Roman" pitchFamily="18" charset="0"/>
                <a:cs typeface="Times New Roman" pitchFamily="18" charset="0"/>
              </a:rPr>
              <a:t>Compound Attribute/Composite Attribute :</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Attribute can be subdivided into two or more other Attribute. </a:t>
            </a:r>
          </a:p>
          <a:p>
            <a:endParaRPr lang="en-US" dirty="0"/>
          </a:p>
        </p:txBody>
      </p:sp>
      <p:pic>
        <p:nvPicPr>
          <p:cNvPr id="163842" name="Picture 2" descr="composite attribute example"/>
          <p:cNvPicPr>
            <a:picLocks noChangeAspect="1" noChangeArrowheads="1"/>
          </p:cNvPicPr>
          <p:nvPr/>
        </p:nvPicPr>
        <p:blipFill>
          <a:blip r:embed="rId2"/>
          <a:srcRect/>
          <a:stretch>
            <a:fillRect/>
          </a:stretch>
        </p:blipFill>
        <p:spPr bwMode="auto">
          <a:xfrm>
            <a:off x="0" y="3276600"/>
            <a:ext cx="9144000" cy="3581400"/>
          </a:xfrm>
          <a:prstGeom prst="rect">
            <a:avLst/>
          </a:prstGeom>
          <a:noFill/>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t>Multi valued Attributes : </a:t>
            </a:r>
            <a:r>
              <a:rPr lang="en-US" dirty="0" smtClean="0"/>
              <a:t>An attributes that may have multiple values for the same entity is known as multi valued attributes.</a:t>
            </a:r>
          </a:p>
          <a:p>
            <a:endParaRPr lang="en-US" dirty="0" smtClean="0"/>
          </a:p>
          <a:p>
            <a:endParaRPr lang="en-US" dirty="0"/>
          </a:p>
        </p:txBody>
      </p:sp>
      <p:pic>
        <p:nvPicPr>
          <p:cNvPr id="164867" name="Picture 3"/>
          <p:cNvPicPr>
            <a:picLocks noChangeAspect="1" noChangeArrowheads="1"/>
          </p:cNvPicPr>
          <p:nvPr/>
        </p:nvPicPr>
        <p:blipFill>
          <a:blip r:embed="rId2"/>
          <a:srcRect/>
          <a:stretch>
            <a:fillRect/>
          </a:stretch>
        </p:blipFill>
        <p:spPr bwMode="auto">
          <a:xfrm>
            <a:off x="0" y="3124201"/>
            <a:ext cx="91440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Derived Attribute :</a:t>
            </a:r>
            <a:r>
              <a:rPr lang="en-US" dirty="0" smtClean="0"/>
              <a:t> Attributes derived from other stored attribute.</a:t>
            </a:r>
          </a:p>
          <a:p>
            <a:r>
              <a:rPr lang="en-US" b="1" dirty="0" smtClean="0"/>
              <a:t>Derived</a:t>
            </a:r>
            <a:r>
              <a:rPr lang="en-US" dirty="0" smtClean="0"/>
              <a:t> attributes are depicted by dashed ellipse.</a:t>
            </a:r>
            <a:endParaRPr lang="en-US" dirty="0"/>
          </a:p>
        </p:txBody>
      </p:sp>
      <p:pic>
        <p:nvPicPr>
          <p:cNvPr id="165890" name="Picture 2"/>
          <p:cNvPicPr>
            <a:picLocks noChangeAspect="1" noChangeArrowheads="1"/>
          </p:cNvPicPr>
          <p:nvPr/>
        </p:nvPicPr>
        <p:blipFill>
          <a:blip r:embed="rId2"/>
          <a:srcRect/>
          <a:stretch>
            <a:fillRect/>
          </a:stretch>
        </p:blipFill>
        <p:spPr bwMode="auto">
          <a:xfrm>
            <a:off x="0" y="3810000"/>
            <a:ext cx="91440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a:buNone/>
            </a:pPr>
            <a:r>
              <a:rPr lang="en-US" b="1" dirty="0" smtClean="0"/>
              <a:t>What is Database Management System?</a:t>
            </a:r>
          </a:p>
          <a:p>
            <a:pPr algn="just"/>
            <a:r>
              <a:rPr lang="en-US" dirty="0" smtClean="0"/>
              <a:t> </a:t>
            </a:r>
            <a:r>
              <a:rPr lang="en-US" dirty="0"/>
              <a:t>It is a collection of programs that enables user to create and maintain a database. </a:t>
            </a:r>
            <a:endParaRPr lang="en-US" dirty="0" smtClean="0"/>
          </a:p>
          <a:p>
            <a:pPr algn="just"/>
            <a:r>
              <a:rPr lang="en-US" dirty="0" smtClean="0"/>
              <a:t>The </a:t>
            </a:r>
            <a:r>
              <a:rPr lang="en-US" dirty="0"/>
              <a:t>DBMS is hence a general-purpose software system the facilitates the purpose of </a:t>
            </a:r>
            <a:r>
              <a:rPr lang="en-US" b="1" u="sng" dirty="0"/>
              <a:t>defining</a:t>
            </a:r>
            <a:r>
              <a:rPr lang="en-US" dirty="0"/>
              <a:t>, </a:t>
            </a:r>
            <a:r>
              <a:rPr lang="en-US" b="1" u="sng" dirty="0"/>
              <a:t>constructing</a:t>
            </a:r>
            <a:r>
              <a:rPr lang="en-US" dirty="0"/>
              <a:t>, </a:t>
            </a:r>
            <a:r>
              <a:rPr lang="en-US" b="1" u="sng" dirty="0"/>
              <a:t>manipulating</a:t>
            </a:r>
            <a:r>
              <a:rPr lang="en-US" dirty="0"/>
              <a:t>, and the </a:t>
            </a:r>
            <a:r>
              <a:rPr lang="en-US" b="1" u="sng" dirty="0"/>
              <a:t>sharing</a:t>
            </a:r>
            <a:r>
              <a:rPr lang="en-US" dirty="0"/>
              <a:t> databases among various users and applications</a:t>
            </a:r>
            <a:r>
              <a:rPr lang="en-US" dirty="0" smtClean="0"/>
              <a:t>.</a:t>
            </a:r>
          </a:p>
          <a:p>
            <a:pPr algn="just">
              <a:buNone/>
            </a:pPr>
            <a:r>
              <a:rPr lang="en-US" b="1" dirty="0" smtClean="0"/>
              <a:t>Database </a:t>
            </a:r>
            <a:r>
              <a:rPr lang="en-US" b="1" dirty="0"/>
              <a:t>Management System (DBMS) provides…. </a:t>
            </a:r>
          </a:p>
          <a:p>
            <a:pPr algn="just"/>
            <a:r>
              <a:rPr lang="en-US" dirty="0" smtClean="0"/>
              <a:t>well-organized, dependable, suitable, </a:t>
            </a:r>
            <a:r>
              <a:rPr lang="en-US" dirty="0"/>
              <a:t>and safe </a:t>
            </a:r>
          </a:p>
          <a:p>
            <a:pPr algn="just"/>
            <a:r>
              <a:rPr lang="en-US" dirty="0"/>
              <a:t>multi-user storage of and access to massive </a:t>
            </a:r>
          </a:p>
          <a:p>
            <a:pPr algn="just"/>
            <a:r>
              <a:rPr lang="en-US" dirty="0"/>
              <a:t>amounts of persistent data.</a:t>
            </a:r>
            <a:endParaRPr lang="en-US" b="1"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Relationship</a:t>
            </a:r>
            <a:endParaRPr lang="en-US" dirty="0"/>
          </a:p>
        </p:txBody>
      </p:sp>
      <p:sp>
        <p:nvSpPr>
          <p:cNvPr id="3" name="Content Placeholder 2"/>
          <p:cNvSpPr>
            <a:spLocks noGrp="1"/>
          </p:cNvSpPr>
          <p:nvPr>
            <p:ph idx="1"/>
          </p:nvPr>
        </p:nvSpPr>
        <p:spPr/>
        <p:txBody>
          <a:bodyPr/>
          <a:lstStyle/>
          <a:p>
            <a:pPr algn="just"/>
            <a:r>
              <a:rPr lang="en-US" dirty="0" smtClean="0"/>
              <a:t>A Relationship describes relations between </a:t>
            </a:r>
            <a:r>
              <a:rPr lang="en-US" b="1" dirty="0" smtClean="0"/>
              <a:t>entities</a:t>
            </a:r>
            <a:r>
              <a:rPr lang="en-US" dirty="0" smtClean="0"/>
              <a:t>. Relationship is represented using diamonds.</a:t>
            </a:r>
          </a:p>
          <a:p>
            <a:pPr algn="just"/>
            <a:r>
              <a:rPr lang="en-US" dirty="0" smtClean="0"/>
              <a:t>Name of the relationship is written inside the diamond-box. All the entities (rectangles) participating in a relationship, are connected to it by a line.</a:t>
            </a:r>
          </a:p>
          <a:p>
            <a:endParaRPr lang="en-US" dirty="0"/>
          </a:p>
        </p:txBody>
      </p:sp>
      <p:pic>
        <p:nvPicPr>
          <p:cNvPr id="166914" name="Picture 2"/>
          <p:cNvPicPr>
            <a:picLocks noChangeAspect="1" noChangeArrowheads="1"/>
          </p:cNvPicPr>
          <p:nvPr/>
        </p:nvPicPr>
        <p:blipFill>
          <a:blip r:embed="rId2"/>
          <a:srcRect/>
          <a:stretch>
            <a:fillRect/>
          </a:stretch>
        </p:blipFill>
        <p:spPr bwMode="auto">
          <a:xfrm>
            <a:off x="0" y="5229225"/>
            <a:ext cx="9144000" cy="1628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67938" name="Picture 2" descr="ER diagrams symbols"/>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p:cNvPicPr>
            <a:picLocks noChangeAspect="1" noChangeArrowheads="1"/>
          </p:cNvPicPr>
          <p:nvPr/>
        </p:nvPicPr>
        <p:blipFill>
          <a:blip r:embed="rId2"/>
          <a:srcRect/>
          <a:stretch>
            <a:fillRect/>
          </a:stretch>
        </p:blipFill>
        <p:spPr bwMode="auto">
          <a:xfrm>
            <a:off x="0" y="0"/>
            <a:ext cx="9144000" cy="2133600"/>
          </a:xfrm>
          <a:prstGeom prst="rect">
            <a:avLst/>
          </a:prstGeom>
          <a:noFill/>
          <a:ln w="9525">
            <a:noFill/>
            <a:miter lim="800000"/>
            <a:headEnd/>
            <a:tailEnd/>
          </a:ln>
          <a:effectLst/>
        </p:spPr>
      </p:pic>
      <p:pic>
        <p:nvPicPr>
          <p:cNvPr id="168963" name="Picture 3"/>
          <p:cNvPicPr>
            <a:picLocks noChangeAspect="1" noChangeArrowheads="1"/>
          </p:cNvPicPr>
          <p:nvPr/>
        </p:nvPicPr>
        <p:blipFill>
          <a:blip r:embed="rId3"/>
          <a:srcRect/>
          <a:stretch>
            <a:fillRect/>
          </a:stretch>
        </p:blipFill>
        <p:spPr bwMode="auto">
          <a:xfrm>
            <a:off x="0" y="2133600"/>
            <a:ext cx="91440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2" descr="ER Diagram Example"/>
          <p:cNvPicPr>
            <a:picLocks noChangeAspect="1" noChangeArrowheads="1"/>
          </p:cNvPicPr>
          <p:nvPr/>
        </p:nvPicPr>
        <p:blipFill>
          <a:blip r:embed="rId2"/>
          <a:srcRect/>
          <a:stretch>
            <a:fillRect/>
          </a:stretch>
        </p:blipFill>
        <p:spPr bwMode="auto">
          <a:xfrm>
            <a:off x="228600" y="228600"/>
            <a:ext cx="8686800" cy="6477000"/>
          </a:xfrm>
          <a:prstGeom prst="rect">
            <a:avLst/>
          </a:prstGeom>
          <a:noFill/>
        </p:spPr>
      </p:pic>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descr="ER diagram example with entity having attributes"/>
          <p:cNvPicPr>
            <a:picLocks noChangeAspect="1" noChangeArrowheads="1"/>
          </p:cNvPicPr>
          <p:nvPr/>
        </p:nvPicPr>
        <p:blipFill>
          <a:blip r:embed="rId2"/>
          <a:srcRect/>
          <a:stretch>
            <a:fillRect/>
          </a:stretch>
        </p:blipFill>
        <p:spPr bwMode="auto">
          <a:xfrm>
            <a:off x="609600" y="609600"/>
            <a:ext cx="8077200" cy="5943600"/>
          </a:xfrm>
          <a:prstGeom prst="rect">
            <a:avLst/>
          </a:prstGeom>
          <a:noFill/>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Entity Types, Entity Sets, keys and value sets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b="1" dirty="0" smtClean="0">
                <a:latin typeface="Times New Roman" pitchFamily="18" charset="0"/>
                <a:cs typeface="Times New Roman" pitchFamily="18" charset="0"/>
              </a:rPr>
              <a:t>Entity Types:</a:t>
            </a:r>
          </a:p>
          <a:p>
            <a:pPr>
              <a:buNone/>
            </a:pPr>
            <a:endParaRPr lang="en-US" dirty="0"/>
          </a:p>
        </p:txBody>
      </p:sp>
      <p:graphicFrame>
        <p:nvGraphicFramePr>
          <p:cNvPr id="4" name="Table 3"/>
          <p:cNvGraphicFramePr>
            <a:graphicFrameLocks noGrp="1"/>
          </p:cNvGraphicFramePr>
          <p:nvPr/>
        </p:nvGraphicFramePr>
        <p:xfrm>
          <a:off x="1752600" y="2971800"/>
          <a:ext cx="6096000" cy="1778000"/>
        </p:xfrm>
        <a:graphic>
          <a:graphicData uri="http://schemas.openxmlformats.org/drawingml/2006/table">
            <a:tbl>
              <a:tblPr firstRow="1" bandRow="1">
                <a:tableStyleId>{5940675A-B579-460E-94D1-54222C63F5DA}</a:tableStyleId>
              </a:tblPr>
              <a:tblGrid>
                <a:gridCol w="2032000"/>
                <a:gridCol w="2032000"/>
                <a:gridCol w="2032000"/>
              </a:tblGrid>
              <a:tr h="37084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1" i="0" kern="1200" dirty="0" smtClean="0">
                          <a:solidFill>
                            <a:schemeClr val="tx1"/>
                          </a:solidFill>
                          <a:latin typeface="Times New Roman" pitchFamily="18" charset="0"/>
                          <a:ea typeface="+mn-ea"/>
                          <a:cs typeface="Times New Roman" pitchFamily="18" charset="0"/>
                        </a:rPr>
                        <a:t>STUDENT</a:t>
                      </a:r>
                    </a:p>
                  </a:txBody>
                  <a:tcPr/>
                </a:tc>
                <a:tc hMerge="1">
                  <a:txBody>
                    <a:bodyPr/>
                    <a:lstStyle/>
                    <a:p>
                      <a:endParaRPr lang="en-US" dirty="0"/>
                    </a:p>
                  </a:txBody>
                  <a:tcPr/>
                </a:tc>
                <a:tc hMerge="1">
                  <a:txBody>
                    <a:bodyPr/>
                    <a:lstStyle/>
                    <a:p>
                      <a:endParaRPr lang="en-US" dirty="0"/>
                    </a:p>
                  </a:txBody>
                  <a:tcPr/>
                </a:tc>
              </a:tr>
              <a:tr h="370840">
                <a:tc>
                  <a:txBody>
                    <a:bodyPr/>
                    <a:lstStyle/>
                    <a:p>
                      <a:pPr algn="ctr" fontAlgn="base"/>
                      <a:r>
                        <a:rPr lang="en-US" sz="2000" b="1" i="0" dirty="0" smtClean="0">
                          <a:solidFill>
                            <a:srgbClr val="242729"/>
                          </a:solidFill>
                          <a:latin typeface="Times New Roman" pitchFamily="18" charset="0"/>
                          <a:cs typeface="Times New Roman" pitchFamily="18" charset="0"/>
                        </a:rPr>
                        <a:t>ID</a:t>
                      </a:r>
                      <a:endParaRPr lang="en-US" sz="2000" b="1" i="0" dirty="0">
                        <a:solidFill>
                          <a:srgbClr val="242729"/>
                        </a:solidFill>
                        <a:latin typeface="Times New Roman" pitchFamily="18" charset="0"/>
                        <a:cs typeface="Times New Roman" pitchFamily="18" charset="0"/>
                      </a:endParaRPr>
                    </a:p>
                  </a:txBody>
                  <a:tcPr/>
                </a:tc>
                <a:tc>
                  <a:txBody>
                    <a:bodyPr/>
                    <a:lstStyle/>
                    <a:p>
                      <a:pPr algn="ctr" fontAlgn="base"/>
                      <a:r>
                        <a:rPr lang="en-US" sz="2000" b="1" i="0" dirty="0" smtClean="0">
                          <a:solidFill>
                            <a:srgbClr val="242729"/>
                          </a:solidFill>
                          <a:latin typeface="Times New Roman" pitchFamily="18" charset="0"/>
                          <a:cs typeface="Times New Roman" pitchFamily="18" charset="0"/>
                        </a:rPr>
                        <a:t>Name</a:t>
                      </a:r>
                      <a:endParaRPr lang="en-US" sz="2000" b="1" i="0" dirty="0">
                        <a:solidFill>
                          <a:srgbClr val="242729"/>
                        </a:solidFill>
                        <a:latin typeface="Times New Roman" pitchFamily="18" charset="0"/>
                        <a:cs typeface="Times New Roman" pitchFamily="18" charset="0"/>
                      </a:endParaRPr>
                    </a:p>
                  </a:txBody>
                  <a:tcPr/>
                </a:tc>
                <a:tc>
                  <a:txBody>
                    <a:bodyPr/>
                    <a:lstStyle/>
                    <a:p>
                      <a:pPr algn="ctr" fontAlgn="base"/>
                      <a:r>
                        <a:rPr lang="en-US" sz="2000" b="1" i="0" dirty="0" smtClean="0">
                          <a:solidFill>
                            <a:srgbClr val="242729"/>
                          </a:solidFill>
                          <a:latin typeface="Times New Roman" pitchFamily="18" charset="0"/>
                          <a:cs typeface="Times New Roman" pitchFamily="18" charset="0"/>
                        </a:rPr>
                        <a:t>AGE</a:t>
                      </a:r>
                      <a:endParaRPr lang="en-US" sz="2000" b="1" i="0" dirty="0">
                        <a:solidFill>
                          <a:srgbClr val="242729"/>
                        </a:solidFill>
                        <a:latin typeface="Times New Roman" pitchFamily="18" charset="0"/>
                        <a:cs typeface="Times New Roman" pitchFamily="18" charset="0"/>
                      </a:endParaRPr>
                    </a:p>
                  </a:txBody>
                  <a:tcPr/>
                </a:tc>
              </a:tr>
              <a:tr h="370840">
                <a:tc>
                  <a:txBody>
                    <a:bodyPr/>
                    <a:lstStyle/>
                    <a:p>
                      <a:pPr algn="ctr"/>
                      <a:r>
                        <a:rPr lang="pl-PL" b="0" i="0" dirty="0" smtClean="0">
                          <a:solidFill>
                            <a:srgbClr val="242729"/>
                          </a:solidFill>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gn="ctr"/>
                      <a:r>
                        <a:rPr lang="pl-PL" b="0" i="0" dirty="0" smtClean="0">
                          <a:solidFill>
                            <a:srgbClr val="242729"/>
                          </a:solidFill>
                          <a:latin typeface="Times New Roman" pitchFamily="18" charset="0"/>
                          <a:cs typeface="Times New Roman" pitchFamily="18" charset="0"/>
                        </a:rPr>
                        <a:t>Ram</a:t>
                      </a:r>
                      <a:endParaRPr lang="en-US" dirty="0">
                        <a:latin typeface="Times New Roman" pitchFamily="18" charset="0"/>
                        <a:cs typeface="Times New Roman" pitchFamily="18" charset="0"/>
                      </a:endParaRPr>
                    </a:p>
                  </a:txBody>
                  <a:tcPr/>
                </a:tc>
                <a:tc>
                  <a:txBody>
                    <a:bodyPr/>
                    <a:lstStyle/>
                    <a:p>
                      <a:pPr algn="ctr"/>
                      <a:r>
                        <a:rPr lang="pl-PL" b="0" i="0" dirty="0" smtClean="0">
                          <a:solidFill>
                            <a:srgbClr val="242729"/>
                          </a:solidFill>
                          <a:latin typeface="Times New Roman" pitchFamily="18" charset="0"/>
                          <a:cs typeface="Times New Roman" pitchFamily="18" charset="0"/>
                        </a:rPr>
                        <a:t>12</a:t>
                      </a:r>
                      <a:endParaRPr lang="en-US" dirty="0">
                        <a:latin typeface="Times New Roman" pitchFamily="18" charset="0"/>
                        <a:cs typeface="Times New Roman" pitchFamily="18" charset="0"/>
                      </a:endParaRPr>
                    </a:p>
                  </a:txBody>
                  <a:tcPr/>
                </a:tc>
              </a:tr>
              <a:tr h="370840">
                <a:tc>
                  <a:txBody>
                    <a:bodyPr/>
                    <a:lstStyle/>
                    <a:p>
                      <a:pPr algn="ctr"/>
                      <a:r>
                        <a:rPr lang="pl-PL" b="0" i="0" dirty="0" smtClean="0">
                          <a:solidFill>
                            <a:srgbClr val="242729"/>
                          </a:solidFill>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pPr algn="ctr"/>
                      <a:r>
                        <a:rPr lang="pl-PL" b="0" i="0" dirty="0" smtClean="0">
                          <a:solidFill>
                            <a:srgbClr val="242729"/>
                          </a:solidFill>
                          <a:latin typeface="Times New Roman" pitchFamily="18" charset="0"/>
                          <a:cs typeface="Times New Roman" pitchFamily="18" charset="0"/>
                        </a:rPr>
                        <a:t> S</a:t>
                      </a:r>
                      <a:r>
                        <a:rPr lang="en-US" b="0" i="0" dirty="0" smtClean="0">
                          <a:solidFill>
                            <a:srgbClr val="242729"/>
                          </a:solidFill>
                          <a:latin typeface="Times New Roman" pitchFamily="18" charset="0"/>
                          <a:cs typeface="Times New Roman" pitchFamily="18" charset="0"/>
                        </a:rPr>
                        <a:t>am</a:t>
                      </a:r>
                      <a:endParaRPr lang="en-US" dirty="0">
                        <a:latin typeface="Times New Roman" pitchFamily="18" charset="0"/>
                        <a:cs typeface="Times New Roman" pitchFamily="18" charset="0"/>
                      </a:endParaRPr>
                    </a:p>
                  </a:txBody>
                  <a:tcPr/>
                </a:tc>
                <a:tc>
                  <a:txBody>
                    <a:bodyPr/>
                    <a:lstStyle/>
                    <a:p>
                      <a:pPr algn="ctr"/>
                      <a:r>
                        <a:rPr lang="pl-PL" b="0" i="0" dirty="0" smtClean="0">
                          <a:solidFill>
                            <a:srgbClr val="242729"/>
                          </a:solidFill>
                          <a:latin typeface="Times New Roman" pitchFamily="18" charset="0"/>
                          <a:cs typeface="Times New Roman" pitchFamily="18" charset="0"/>
                        </a:rPr>
                        <a:t>13</a:t>
                      </a:r>
                      <a:endParaRPr lang="en-US" dirty="0">
                        <a:latin typeface="Times New Roman" pitchFamily="18" charset="0"/>
                        <a:cs typeface="Times New Roman" pitchFamily="18" charset="0"/>
                      </a:endParaRPr>
                    </a:p>
                  </a:txBody>
                  <a:tcPr/>
                </a:tc>
              </a:tr>
            </a:tbl>
          </a:graphicData>
        </a:graphic>
      </p:graphicFrame>
      <p:sp>
        <p:nvSpPr>
          <p:cNvPr id="5" name="Rectangle 4"/>
          <p:cNvSpPr/>
          <p:nvPr/>
        </p:nvSpPr>
        <p:spPr>
          <a:xfrm>
            <a:off x="457200" y="5486400"/>
            <a:ext cx="8305800" cy="954107"/>
          </a:xfrm>
          <a:prstGeom prst="rect">
            <a:avLst/>
          </a:prstGeom>
        </p:spPr>
        <p:txBody>
          <a:bodyPr wrap="square">
            <a:spAutoFit/>
          </a:bodyPr>
          <a:lstStyle/>
          <a:p>
            <a:pPr algn="just"/>
            <a:r>
              <a:rPr lang="en-US" sz="2800" dirty="0" smtClean="0">
                <a:latin typeface="Times New Roman" pitchFamily="18" charset="0"/>
                <a:cs typeface="Times New Roman" pitchFamily="18" charset="0"/>
              </a:rPr>
              <a:t>A table called Student having 2 rows (1,Ram,12) and (2,Sam,13)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What is entity?</a:t>
            </a:r>
          </a:p>
          <a:p>
            <a:pPr algn="just"/>
            <a:r>
              <a:rPr lang="en-US" dirty="0" smtClean="0"/>
              <a:t>Entity is a real existence or real world object.</a:t>
            </a:r>
          </a:p>
          <a:p>
            <a:pPr algn="just"/>
            <a:r>
              <a:rPr lang="en-US" dirty="0" smtClean="0"/>
              <a:t>Tuple1(Line1) contains information about Ram(id, name and Age) which has existence in real world . </a:t>
            </a:r>
          </a:p>
          <a:p>
            <a:pPr algn="just"/>
            <a:r>
              <a:rPr lang="en-US" dirty="0" smtClean="0"/>
              <a:t>So the tuple1 is an entity. So we may say </a:t>
            </a:r>
            <a:r>
              <a:rPr lang="en-US" b="1" dirty="0" smtClean="0"/>
              <a:t>each tuple is an entity</a:t>
            </a:r>
            <a:r>
              <a:rPr lang="en-US" dirty="0" smtClean="0"/>
              <a:t>.</a:t>
            </a:r>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dirty="0" smtClean="0"/>
              <a:t>What is Entity Type?</a:t>
            </a:r>
          </a:p>
          <a:p>
            <a:pPr algn="just"/>
            <a:r>
              <a:rPr lang="en-US" dirty="0" smtClean="0"/>
              <a:t>It is collection of entity having common attribute. </a:t>
            </a:r>
          </a:p>
          <a:p>
            <a:pPr algn="just"/>
            <a:r>
              <a:rPr lang="en-US" dirty="0" smtClean="0"/>
              <a:t>Student table each row is an entity and have common attributes. </a:t>
            </a:r>
          </a:p>
          <a:p>
            <a:pPr algn="just"/>
            <a:r>
              <a:rPr lang="en-US" dirty="0" smtClean="0"/>
              <a:t>So </a:t>
            </a:r>
            <a:r>
              <a:rPr lang="en-US" b="1" dirty="0" smtClean="0"/>
              <a:t>STUDENT</a:t>
            </a:r>
            <a:r>
              <a:rPr lang="en-US" dirty="0" smtClean="0"/>
              <a:t> is an entity type which contains entities having attributes id, name and Age.</a:t>
            </a:r>
          </a:p>
          <a:p>
            <a:pPr algn="just"/>
            <a:r>
              <a:rPr lang="en-US" dirty="0" smtClean="0"/>
              <a:t>Also each entity type in a database is described by a name and a list of attribute.</a:t>
            </a:r>
          </a:p>
          <a:p>
            <a:pPr algn="just"/>
            <a:r>
              <a:rPr lang="en-US" dirty="0" smtClean="0"/>
              <a:t>So </a:t>
            </a:r>
            <a:r>
              <a:rPr lang="en-US" b="1" dirty="0" smtClean="0"/>
              <a:t>a table is an entity type</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b="1" dirty="0" smtClean="0"/>
              <a:t>What is an Entity SET?</a:t>
            </a:r>
          </a:p>
          <a:p>
            <a:pPr algn="just"/>
            <a:r>
              <a:rPr lang="en-US" dirty="0" smtClean="0">
                <a:latin typeface="Times New Roman" pitchFamily="18" charset="0"/>
                <a:cs typeface="Times New Roman" pitchFamily="18" charset="0"/>
              </a:rPr>
              <a:t>The collection of all entities of a particular entity type in the database at any point in time is called an entity set.</a:t>
            </a:r>
          </a:p>
          <a:p>
            <a:pPr algn="just"/>
            <a:r>
              <a:rPr lang="en-US" dirty="0" smtClean="0">
                <a:latin typeface="Times New Roman" pitchFamily="18" charset="0"/>
                <a:cs typeface="Times New Roman" pitchFamily="18" charset="0"/>
              </a:rPr>
              <a:t>The entity set is usually referred t</a:t>
            </a:r>
            <a:r>
              <a:rPr lang="en-US" b="1" dirty="0" smtClean="0">
                <a:latin typeface="Times New Roman" pitchFamily="18" charset="0"/>
                <a:cs typeface="Times New Roman" pitchFamily="18" charset="0"/>
              </a:rPr>
              <a:t>o </a:t>
            </a:r>
            <a:r>
              <a:rPr lang="en-US" dirty="0" smtClean="0">
                <a:latin typeface="Times New Roman" pitchFamily="18" charset="0"/>
                <a:cs typeface="Times New Roman" pitchFamily="18" charset="0"/>
              </a:rPr>
              <a:t>using the same name as the entity type. </a:t>
            </a:r>
          </a:p>
          <a:p>
            <a:pPr algn="just"/>
            <a:r>
              <a:rPr lang="en-US" b="1" dirty="0" smtClean="0">
                <a:latin typeface="Times New Roman" pitchFamily="18" charset="0"/>
                <a:cs typeface="Times New Roman" pitchFamily="18" charset="0"/>
              </a:rPr>
              <a:t>For example:</a:t>
            </a:r>
            <a:r>
              <a:rPr lang="en-US" dirty="0" smtClean="0">
                <a:latin typeface="Times New Roman" pitchFamily="18" charset="0"/>
                <a:cs typeface="Times New Roman" pitchFamily="18" charset="0"/>
              </a:rPr>
              <a:t> EMPLOYEE refers to both a </a:t>
            </a:r>
            <a:r>
              <a:rPr lang="en-US" i="1" dirty="0" smtClean="0">
                <a:latin typeface="Times New Roman" pitchFamily="18" charset="0"/>
                <a:cs typeface="Times New Roman" pitchFamily="18" charset="0"/>
              </a:rPr>
              <a:t>type of entity as well as the current set of all employee entities in the database.</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Attributes of an Entity Type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itchFamily="18" charset="0"/>
                <a:cs typeface="Times New Roman" pitchFamily="18" charset="0"/>
              </a:rPr>
              <a:t>Important constraint on the entities of an entity type is the key or uniqueness constraint on attributes. </a:t>
            </a:r>
          </a:p>
          <a:p>
            <a:pPr algn="just"/>
            <a:r>
              <a:rPr lang="en-US" dirty="0" smtClean="0">
                <a:latin typeface="Times New Roman" pitchFamily="18" charset="0"/>
                <a:cs typeface="Times New Roman" pitchFamily="18" charset="0"/>
              </a:rPr>
              <a:t>An entity type usually has one or more attributes whose values are distinct for each individual entity in the entity set. Such an attribute is called a key attribute.</a:t>
            </a:r>
          </a:p>
          <a:p>
            <a:pPr algn="just"/>
            <a:r>
              <a:rPr lang="en-US" dirty="0" smtClean="0">
                <a:latin typeface="Times New Roman" pitchFamily="18" charset="0"/>
                <a:cs typeface="Times New Roman" pitchFamily="18" charset="0"/>
              </a:rPr>
              <a:t>Its values can be used to identify each entity uniquely.</a:t>
            </a:r>
          </a:p>
          <a:p>
            <a:pPr algn="just"/>
            <a:r>
              <a:rPr lang="en-US" dirty="0" smtClean="0"/>
              <a:t>key attribute has its name </a:t>
            </a:r>
            <a:r>
              <a:rPr lang="en-US" b="1" dirty="0" smtClean="0"/>
              <a:t>underlined inside the oval symbol</a:t>
            </a:r>
            <a:r>
              <a:rPr lang="en-US" dirty="0" smtClean="0"/>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0200"/>
            <a:ext cx="8229600" cy="4525963"/>
          </a:xfrm>
        </p:spPr>
        <p:txBody>
          <a:bodyPr/>
          <a:lstStyle/>
          <a:p>
            <a:r>
              <a:rPr lang="en-US" dirty="0" smtClean="0"/>
              <a:t> </a:t>
            </a:r>
            <a:r>
              <a:rPr lang="en-US" b="1" dirty="0"/>
              <a:t>Defining</a:t>
            </a:r>
            <a:r>
              <a:rPr lang="en-US" dirty="0"/>
              <a:t> a database involves specifying the data types, structures, and the constraints for the data to be stored in the database</a:t>
            </a:r>
            <a:r>
              <a:rPr lang="en-US" dirty="0" smtClean="0"/>
              <a:t>.</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1"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Initial Conceptual Design of the COMPANY Database</a:t>
            </a:r>
            <a:endParaRPr lang="en-US" dirty="0"/>
          </a:p>
        </p:txBody>
      </p:sp>
      <p:sp>
        <p:nvSpPr>
          <p:cNvPr id="3" name="Content Placeholder 2"/>
          <p:cNvSpPr>
            <a:spLocks noGrp="1"/>
          </p:cNvSpPr>
          <p:nvPr>
            <p:ph idx="1"/>
          </p:nvPr>
        </p:nvSpPr>
        <p:spPr/>
        <p:txBody>
          <a:bodyPr>
            <a:noAutofit/>
          </a:bodyPr>
          <a:lstStyle/>
          <a:p>
            <a:pPr algn="just">
              <a:buNone/>
            </a:pPr>
            <a:r>
              <a:rPr lang="en-US" sz="2000" b="1" dirty="0" smtClean="0">
                <a:latin typeface="Times New Roman" pitchFamily="18" charset="0"/>
                <a:cs typeface="Times New Roman" pitchFamily="18" charset="0"/>
              </a:rPr>
              <a:t>1. An entity type DEPARTMENT with attributes Name, Number, Locations, </a:t>
            </a:r>
            <a:r>
              <a:rPr lang="en-US" sz="2000" dirty="0" smtClean="0">
                <a:latin typeface="Times New Roman" pitchFamily="18" charset="0"/>
                <a:cs typeface="Times New Roman" pitchFamily="18" charset="0"/>
              </a:rPr>
              <a:t>Manager, and </a:t>
            </a:r>
            <a:r>
              <a:rPr lang="en-US" sz="2000" dirty="0" err="1" smtClean="0">
                <a:latin typeface="Times New Roman" pitchFamily="18" charset="0"/>
                <a:cs typeface="Times New Roman" pitchFamily="18" charset="0"/>
              </a:rPr>
              <a:t>Manager_start_date</a:t>
            </a:r>
            <a:r>
              <a:rPr lang="en-US" sz="2000" dirty="0" smtClean="0">
                <a:latin typeface="Times New Roman" pitchFamily="18" charset="0"/>
                <a:cs typeface="Times New Roman" pitchFamily="18" charset="0"/>
              </a:rPr>
              <a:t>. Locations is the only </a:t>
            </a:r>
            <a:r>
              <a:rPr lang="en-US" sz="2000" dirty="0" err="1" smtClean="0">
                <a:latin typeface="Times New Roman" pitchFamily="18" charset="0"/>
                <a:cs typeface="Times New Roman" pitchFamily="18" charset="0"/>
              </a:rPr>
              <a:t>multivalued</a:t>
            </a:r>
            <a:r>
              <a:rPr lang="en-US" sz="2000" dirty="0" smtClean="0">
                <a:latin typeface="Times New Roman" pitchFamily="18" charset="0"/>
                <a:cs typeface="Times New Roman" pitchFamily="18" charset="0"/>
              </a:rPr>
              <a:t> attribute. We can specify that both Name and Number are (separate) key attributes because each was specified to be unique.</a:t>
            </a:r>
          </a:p>
          <a:p>
            <a:pPr algn="just">
              <a:buNone/>
            </a:pPr>
            <a:r>
              <a:rPr lang="en-US" sz="2000" b="1" dirty="0" smtClean="0">
                <a:latin typeface="Times New Roman" pitchFamily="18" charset="0"/>
                <a:cs typeface="Times New Roman" pitchFamily="18" charset="0"/>
              </a:rPr>
              <a:t>2. An entity type PROJECT with attributes Name, Number, Location, and</a:t>
            </a:r>
          </a:p>
          <a:p>
            <a:pPr algn="just">
              <a:buNone/>
            </a:pPr>
            <a:r>
              <a:rPr lang="en-US" sz="2000" dirty="0" smtClean="0">
                <a:latin typeface="Times New Roman" pitchFamily="18" charset="0"/>
                <a:cs typeface="Times New Roman" pitchFamily="18" charset="0"/>
              </a:rPr>
              <a:t>Controlling_department. Both Name and Number are (separate) key attributes.</a:t>
            </a:r>
          </a:p>
          <a:p>
            <a:pPr marL="457200" indent="-457200">
              <a:buNone/>
            </a:pPr>
            <a:r>
              <a:rPr lang="en-US" sz="2000" dirty="0" smtClean="0">
                <a:latin typeface="Times New Roman" pitchFamily="18" charset="0"/>
                <a:cs typeface="Times New Roman" pitchFamily="18" charset="0"/>
              </a:rPr>
              <a:t>3. An entity type EMPLOYEE with attributes Name, </a:t>
            </a:r>
            <a:r>
              <a:rPr lang="en-US" sz="2000" dirty="0" err="1" smtClean="0">
                <a:latin typeface="Times New Roman" pitchFamily="18" charset="0"/>
                <a:cs typeface="Times New Roman" pitchFamily="18" charset="0"/>
              </a:rPr>
              <a:t>Ssn</a:t>
            </a:r>
            <a:r>
              <a:rPr lang="en-US" sz="2000" dirty="0" smtClean="0">
                <a:latin typeface="Times New Roman" pitchFamily="18" charset="0"/>
                <a:cs typeface="Times New Roman" pitchFamily="18" charset="0"/>
              </a:rPr>
              <a:t>, Sex, Address, Salary, </a:t>
            </a:r>
            <a:r>
              <a:rPr lang="en-US" sz="2000" dirty="0" err="1" smtClean="0">
                <a:latin typeface="Times New Roman" pitchFamily="18" charset="0"/>
                <a:cs typeface="Times New Roman" pitchFamily="18" charset="0"/>
              </a:rPr>
              <a:t>Birth_date</a:t>
            </a:r>
            <a:r>
              <a:rPr lang="en-US" sz="2000" dirty="0" smtClean="0">
                <a:latin typeface="Times New Roman" pitchFamily="18" charset="0"/>
                <a:cs typeface="Times New Roman" pitchFamily="18" charset="0"/>
              </a:rPr>
              <a:t>, Department, and Supervisor. Both Name and Address may be composite attributes; however, this was not specified in the  requirements. We must go back to the users to see if any of them will refer to the individual components of Name—</a:t>
            </a:r>
            <a:r>
              <a:rPr lang="en-US" sz="2000" dirty="0" err="1" smtClean="0">
                <a:latin typeface="Times New Roman" pitchFamily="18" charset="0"/>
                <a:cs typeface="Times New Roman" pitchFamily="18" charset="0"/>
              </a:rPr>
              <a:t>First_name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Middle_initial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Last_name</a:t>
            </a:r>
            <a:r>
              <a:rPr lang="en-US" sz="2000" dirty="0" smtClean="0">
                <a:latin typeface="Times New Roman" pitchFamily="18" charset="0"/>
                <a:cs typeface="Times New Roman" pitchFamily="18" charset="0"/>
              </a:rPr>
              <a:t>—or of Address.</a:t>
            </a:r>
          </a:p>
          <a:p>
            <a:r>
              <a:rPr lang="en-US" sz="2000" b="1" dirty="0" smtClean="0">
                <a:latin typeface="Times New Roman" pitchFamily="18" charset="0"/>
                <a:cs typeface="Times New Roman" pitchFamily="18" charset="0"/>
              </a:rPr>
              <a:t>4. An entity type DEPENDENT with attributes Employee, </a:t>
            </a:r>
            <a:r>
              <a:rPr lang="en-US" sz="2000" b="1" dirty="0" err="1" smtClean="0">
                <a:latin typeface="Times New Roman" pitchFamily="18" charset="0"/>
                <a:cs typeface="Times New Roman" pitchFamily="18" charset="0"/>
              </a:rPr>
              <a:t>Dependent_name</a:t>
            </a:r>
            <a:r>
              <a:rPr lang="en-US" sz="2000" b="1" dirty="0" smtClean="0">
                <a:latin typeface="Times New Roman" pitchFamily="18" charset="0"/>
                <a:cs typeface="Times New Roman" pitchFamily="18" charset="0"/>
              </a:rPr>
              <a:t>, Sex, </a:t>
            </a:r>
            <a:r>
              <a:rPr lang="en-US" sz="2000" dirty="0" err="1" smtClean="0">
                <a:latin typeface="Times New Roman" pitchFamily="18" charset="0"/>
                <a:cs typeface="Times New Roman" pitchFamily="18" charset="0"/>
              </a:rPr>
              <a:t>Birth_date</a:t>
            </a:r>
            <a:r>
              <a:rPr lang="en-US" sz="2000" dirty="0" smtClean="0">
                <a:latin typeface="Times New Roman" pitchFamily="18" charset="0"/>
                <a:cs typeface="Times New Roman" pitchFamily="18" charset="0"/>
              </a:rPr>
              <a:t>, and Relationship (to the employee).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817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9202" name="Picture 2"/>
          <p:cNvPicPr>
            <a:picLocks noChangeAspect="1" noChangeArrowheads="1"/>
          </p:cNvPicPr>
          <p:nvPr/>
        </p:nvPicPr>
        <p:blipFill>
          <a:blip r:embed="rId2"/>
          <a:srcRect/>
          <a:stretch>
            <a:fillRect/>
          </a:stretch>
        </p:blipFill>
        <p:spPr bwMode="auto">
          <a:xfrm>
            <a:off x="0" y="0"/>
            <a:ext cx="9143999" cy="6857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t>Relationship</a:t>
            </a:r>
            <a:endParaRPr lang="en-US" dirty="0"/>
          </a:p>
        </p:txBody>
      </p:sp>
      <p:sp>
        <p:nvSpPr>
          <p:cNvPr id="3" name="Content Placeholder 2"/>
          <p:cNvSpPr>
            <a:spLocks noGrp="1"/>
          </p:cNvSpPr>
          <p:nvPr>
            <p:ph idx="1"/>
          </p:nvPr>
        </p:nvSpPr>
        <p:spPr>
          <a:xfrm>
            <a:off x="457200" y="3810000"/>
            <a:ext cx="8229600" cy="2819400"/>
          </a:xfrm>
        </p:spPr>
        <p:txBody>
          <a:bodyPr>
            <a:normAutofit fontScale="92500"/>
          </a:bodyPr>
          <a:lstStyle/>
          <a:p>
            <a:pPr algn="just"/>
            <a:r>
              <a:rPr lang="en-US" dirty="0" smtClean="0"/>
              <a:t>The attribute Manager of DEPARTMENT refers to an employee who manages the department.</a:t>
            </a:r>
          </a:p>
          <a:p>
            <a:pPr algn="just"/>
            <a:r>
              <a:rPr lang="en-US" dirty="0" smtClean="0"/>
              <a:t>The attribute Controlling_department of PROJECT refers to the department that controls the project.</a:t>
            </a:r>
            <a:endParaRPr lang="en-US" dirty="0"/>
          </a:p>
        </p:txBody>
      </p:sp>
      <p:pic>
        <p:nvPicPr>
          <p:cNvPr id="1026" name="Picture 2"/>
          <p:cNvPicPr>
            <a:picLocks noChangeAspect="1" noChangeArrowheads="1"/>
          </p:cNvPicPr>
          <p:nvPr/>
        </p:nvPicPr>
        <p:blipFill>
          <a:blip r:embed="rId2"/>
          <a:srcRect/>
          <a:stretch>
            <a:fillRect/>
          </a:stretch>
        </p:blipFill>
        <p:spPr bwMode="auto">
          <a:xfrm>
            <a:off x="0" y="1600200"/>
            <a:ext cx="4267200" cy="19812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l="15833" t="57778" r="22500" b="5556"/>
          <a:stretch>
            <a:fillRect/>
          </a:stretch>
        </p:blipFill>
        <p:spPr bwMode="auto">
          <a:xfrm>
            <a:off x="4267200" y="1676400"/>
            <a:ext cx="4442691"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5200"/>
            <a:ext cx="8229600" cy="2620963"/>
          </a:xfrm>
        </p:spPr>
        <p:txBody>
          <a:bodyPr>
            <a:normAutofit fontScale="92500"/>
          </a:bodyPr>
          <a:lstStyle/>
          <a:p>
            <a:r>
              <a:rPr lang="en-US" dirty="0" smtClean="0"/>
              <a:t>The attribute Supervisor of EMPLOYEE refers to another employee (the one who supervises this employee).</a:t>
            </a:r>
          </a:p>
          <a:p>
            <a:r>
              <a:rPr lang="en-US" dirty="0" smtClean="0"/>
              <a:t>In the ER model, these references should not be represented as attributes but as </a:t>
            </a:r>
            <a:r>
              <a:rPr lang="en-US" b="1" dirty="0" smtClean="0"/>
              <a:t>relationships</a:t>
            </a:r>
            <a:endParaRPr lang="en-US" dirty="0"/>
          </a:p>
        </p:txBody>
      </p:sp>
      <p:pic>
        <p:nvPicPr>
          <p:cNvPr id="4" name="Picture 2"/>
          <p:cNvPicPr>
            <a:picLocks noChangeAspect="1" noChangeArrowheads="1"/>
          </p:cNvPicPr>
          <p:nvPr/>
        </p:nvPicPr>
        <p:blipFill>
          <a:blip r:embed="rId2"/>
          <a:srcRect l="1667" t="4444" r="37500" b="47778"/>
          <a:stretch>
            <a:fillRect/>
          </a:stretch>
        </p:blipFill>
        <p:spPr bwMode="auto">
          <a:xfrm>
            <a:off x="2209800" y="228600"/>
            <a:ext cx="53340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Relationship</a:t>
            </a:r>
            <a:endParaRPr lang="en-US" b="1" dirty="0"/>
          </a:p>
        </p:txBody>
      </p:sp>
      <p:sp>
        <p:nvSpPr>
          <p:cNvPr id="3" name="Content Placeholder 2"/>
          <p:cNvSpPr>
            <a:spLocks noGrp="1"/>
          </p:cNvSpPr>
          <p:nvPr>
            <p:ph idx="1"/>
          </p:nvPr>
        </p:nvSpPr>
        <p:spPr>
          <a:xfrm>
            <a:off x="457200" y="914400"/>
            <a:ext cx="8229600" cy="5211763"/>
          </a:xfrm>
        </p:spPr>
        <p:txBody>
          <a:bodyPr>
            <a:normAutofit/>
          </a:bodyPr>
          <a:lstStyle/>
          <a:p>
            <a:pPr algn="just"/>
            <a:r>
              <a:rPr lang="en-US" dirty="0" smtClean="0"/>
              <a:t>The association among entities is called a relationship. </a:t>
            </a:r>
          </a:p>
          <a:p>
            <a:pPr algn="just"/>
            <a:r>
              <a:rPr lang="en-US" dirty="0" smtClean="0"/>
              <a:t>Connect the entities and represent meaningful dependencies between them. </a:t>
            </a:r>
          </a:p>
          <a:p>
            <a:pPr algn="just"/>
            <a:r>
              <a:rPr lang="en-US" dirty="0" smtClean="0"/>
              <a:t>whenever an attribute of one entity type refers to another entity type, some relationship exists.</a:t>
            </a:r>
          </a:p>
          <a:p>
            <a:pPr algn="just"/>
            <a:r>
              <a:rPr lang="en-IN" dirty="0" smtClean="0"/>
              <a:t>Relation types are represented as diamond shaped boxes.</a:t>
            </a:r>
            <a:endParaRPr lang="en-US" dirty="0" smtClean="0"/>
          </a:p>
          <a:p>
            <a:pPr algn="just"/>
            <a:endParaRPr lang="en-US" dirty="0" smtClean="0"/>
          </a:p>
        </p:txBody>
      </p:sp>
      <p:pic>
        <p:nvPicPr>
          <p:cNvPr id="4" name="Picture 3" descr="Relarionship Notation (Types of Relationships in ER Diagram)">
            <a:hlinkClick r:id="rId2"/>
          </p:cNvPr>
          <p:cNvPicPr/>
          <p:nvPr/>
        </p:nvPicPr>
        <p:blipFill>
          <a:blip r:embed="rId3"/>
          <a:srcRect/>
          <a:stretch>
            <a:fillRect/>
          </a:stretch>
        </p:blipFill>
        <p:spPr bwMode="auto">
          <a:xfrm>
            <a:off x="3886200" y="5410200"/>
            <a:ext cx="12192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IN" b="1" dirty="0" smtClean="0"/>
              <a:t>Relationship types</a:t>
            </a:r>
            <a:endParaRPr lang="en-US" dirty="0"/>
          </a:p>
        </p:txBody>
      </p:sp>
      <p:sp>
        <p:nvSpPr>
          <p:cNvPr id="3" name="Content Placeholder 2"/>
          <p:cNvSpPr>
            <a:spLocks noGrp="1"/>
          </p:cNvSpPr>
          <p:nvPr>
            <p:ph idx="1"/>
          </p:nvPr>
        </p:nvSpPr>
        <p:spPr>
          <a:xfrm>
            <a:off x="457200" y="2514600"/>
            <a:ext cx="8229600" cy="4114800"/>
          </a:xfrm>
        </p:spPr>
        <p:txBody>
          <a:bodyPr>
            <a:normAutofit fontScale="92500" lnSpcReduction="10000"/>
          </a:bodyPr>
          <a:lstStyle/>
          <a:p>
            <a:pPr algn="just"/>
            <a:r>
              <a:rPr lang="en-US" dirty="0" smtClean="0"/>
              <a:t>Two or more entity types are related is called </a:t>
            </a:r>
            <a:r>
              <a:rPr lang="en-US" b="1" dirty="0" smtClean="0"/>
              <a:t>Relation type.</a:t>
            </a:r>
          </a:p>
          <a:p>
            <a:pPr algn="just"/>
            <a:r>
              <a:rPr lang="en-US" dirty="0" smtClean="0"/>
              <a:t>A relationship type represents the </a:t>
            </a:r>
            <a:r>
              <a:rPr lang="en-US" b="1" dirty="0" smtClean="0"/>
              <a:t>association between entity types</a:t>
            </a:r>
            <a:r>
              <a:rPr lang="en-US" dirty="0" smtClean="0"/>
              <a:t>.</a:t>
            </a:r>
          </a:p>
          <a:p>
            <a:pPr algn="just"/>
            <a:r>
              <a:rPr lang="en-US" b="1" dirty="0" smtClean="0"/>
              <a:t>For example</a:t>
            </a:r>
            <a:r>
              <a:rPr lang="en-US" dirty="0" smtClean="0"/>
              <a:t>:- ‘Enrolled in’ is a relationship type that exists between entity type Student and Course. In ER diagram, relationship type is represented by a diamond and connecting the entities with lines.</a:t>
            </a:r>
          </a:p>
          <a:p>
            <a:pPr algn="just"/>
            <a:endParaRPr lang="en-US" dirty="0"/>
          </a:p>
        </p:txBody>
      </p:sp>
      <p:pic>
        <p:nvPicPr>
          <p:cNvPr id="4" name="Picture 3" descr="er8"/>
          <p:cNvPicPr/>
          <p:nvPr/>
        </p:nvPicPr>
        <p:blipFill>
          <a:blip r:embed="rId2"/>
          <a:srcRect l="12184" r="5235"/>
          <a:stretch>
            <a:fillRect/>
          </a:stretch>
        </p:blipFill>
        <p:spPr bwMode="auto">
          <a:xfrm>
            <a:off x="685800" y="838200"/>
            <a:ext cx="78486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Relationships sets</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algn="just"/>
            <a:r>
              <a:rPr lang="en-US" dirty="0" smtClean="0"/>
              <a:t>Set of relationships of same type is known as relationship set.</a:t>
            </a:r>
          </a:p>
          <a:p>
            <a:pPr algn="just"/>
            <a:r>
              <a:rPr lang="en-US" dirty="0" smtClean="0"/>
              <a:t>It is a mathematical relation on entity sets (n&gt;=2).</a:t>
            </a:r>
          </a:p>
          <a:p>
            <a:pPr algn="just"/>
            <a:r>
              <a:rPr lang="en-US" dirty="0" smtClean="0"/>
              <a:t> Relationship set R is a subset of –{(r1,r2,r3,....</a:t>
            </a:r>
            <a:r>
              <a:rPr lang="en-US" dirty="0" err="1" smtClean="0"/>
              <a:t>r</a:t>
            </a:r>
            <a:r>
              <a:rPr lang="en-US" baseline="-25000" dirty="0" err="1" smtClean="0"/>
              <a:t>n</a:t>
            </a:r>
            <a:r>
              <a:rPr lang="en-US" dirty="0" smtClean="0"/>
              <a:t>)| r1∈E1, r2∈E2, </a:t>
            </a:r>
            <a:r>
              <a:rPr lang="en-US" dirty="0" err="1" smtClean="0"/>
              <a:t>r</a:t>
            </a:r>
            <a:r>
              <a:rPr lang="en-US" baseline="-25000" dirty="0" err="1" smtClean="0"/>
              <a:t>n</a:t>
            </a:r>
            <a:r>
              <a:rPr lang="en-US" dirty="0" err="1" smtClean="0"/>
              <a:t>∈E</a:t>
            </a:r>
            <a:r>
              <a:rPr lang="en-US" baseline="-25000" dirty="0" err="1" smtClean="0"/>
              <a:t>n</a:t>
            </a:r>
            <a:r>
              <a:rPr lang="en-US" dirty="0" smtClean="0"/>
              <a:t>}</a:t>
            </a:r>
          </a:p>
          <a:p>
            <a:pPr algn="just"/>
            <a:r>
              <a:rPr lang="en-US" dirty="0" smtClean="0"/>
              <a:t>where r1,r2,….</a:t>
            </a:r>
            <a:r>
              <a:rPr lang="en-US" dirty="0" err="1" smtClean="0"/>
              <a:t>r</a:t>
            </a:r>
            <a:r>
              <a:rPr lang="en-US" baseline="-25000" dirty="0" err="1" smtClean="0"/>
              <a:t>n</a:t>
            </a:r>
            <a:r>
              <a:rPr lang="en-US" dirty="0" smtClean="0"/>
              <a:t> are called relationships and E1,E2,….E</a:t>
            </a:r>
            <a:r>
              <a:rPr lang="en-US" baseline="-25000" dirty="0" smtClean="0"/>
              <a:t>n</a:t>
            </a:r>
            <a:r>
              <a:rPr lang="en-US" dirty="0" smtClean="0"/>
              <a:t> are entity sets.</a:t>
            </a:r>
          </a:p>
          <a:p>
            <a:pPr algn="just"/>
            <a:r>
              <a:rPr lang="en-US" dirty="0" smtClean="0"/>
              <a:t> </a:t>
            </a:r>
            <a:endParaRPr lang="en-US"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0"/>
            <a:ext cx="8229600" cy="2743200"/>
          </a:xfrm>
        </p:spPr>
        <p:txBody>
          <a:bodyPr>
            <a:normAutofit/>
          </a:bodyPr>
          <a:lstStyle/>
          <a:p>
            <a:pPr algn="just"/>
            <a:r>
              <a:rPr lang="en-US" dirty="0" smtClean="0"/>
              <a:t>Relationship set represents S1 is enrolled in C2, S2 is enrolled in C1 and S3 is enrolled in C3.</a:t>
            </a:r>
          </a:p>
          <a:p>
            <a:pPr lvl="0" algn="just"/>
            <a:r>
              <a:rPr lang="en-US" dirty="0" smtClean="0"/>
              <a:t>The entities that participate in a relationship are called participants.</a:t>
            </a:r>
          </a:p>
          <a:p>
            <a:pPr algn="just"/>
            <a:endParaRPr lang="en-US" dirty="0" smtClean="0"/>
          </a:p>
          <a:p>
            <a:endParaRPr lang="en-US" dirty="0"/>
          </a:p>
        </p:txBody>
      </p:sp>
      <p:pic>
        <p:nvPicPr>
          <p:cNvPr id="4" name="Picture 3" descr="er9"/>
          <p:cNvPicPr/>
          <p:nvPr/>
        </p:nvPicPr>
        <p:blipFill>
          <a:blip r:embed="rId2"/>
          <a:srcRect l="16000" r="9333"/>
          <a:stretch>
            <a:fillRect/>
          </a:stretch>
        </p:blipFill>
        <p:spPr bwMode="auto">
          <a:xfrm>
            <a:off x="1905000" y="0"/>
            <a:ext cx="50292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4"/>
          <p:cNvSpPr>
            <a:spLocks noGrp="1" noChangeArrowheads="1"/>
          </p:cNvSpPr>
          <p:nvPr>
            <p:ph type="title"/>
          </p:nvPr>
        </p:nvSpPr>
        <p:spPr/>
        <p:txBody>
          <a:bodyPr/>
          <a:lstStyle/>
          <a:p>
            <a:r>
              <a:rPr lang="en-US"/>
              <a:t>Database System Environment</a:t>
            </a:r>
          </a:p>
        </p:txBody>
      </p:sp>
      <p:sp>
        <p:nvSpPr>
          <p:cNvPr id="162821" name="Text Box 5"/>
          <p:cNvSpPr txBox="1">
            <a:spLocks noChangeArrowheads="1"/>
          </p:cNvSpPr>
          <p:nvPr/>
        </p:nvSpPr>
        <p:spPr bwMode="auto">
          <a:xfrm>
            <a:off x="3657600" y="1600200"/>
            <a:ext cx="2286000" cy="396875"/>
          </a:xfrm>
          <a:prstGeom prst="rect">
            <a:avLst/>
          </a:prstGeom>
          <a:noFill/>
          <a:ln w="12700">
            <a:noFill/>
            <a:miter lim="800000"/>
            <a:headEnd/>
            <a:tailEnd/>
          </a:ln>
          <a:effectLst/>
        </p:spPr>
        <p:txBody>
          <a:bodyPr>
            <a:spAutoFit/>
          </a:bodyPr>
          <a:lstStyle/>
          <a:p>
            <a:pPr>
              <a:spcBef>
                <a:spcPct val="50000"/>
              </a:spcBef>
            </a:pPr>
            <a:r>
              <a:rPr lang="en-US" sz="2000"/>
              <a:t>Users/Programmers</a:t>
            </a:r>
          </a:p>
        </p:txBody>
      </p:sp>
      <p:sp>
        <p:nvSpPr>
          <p:cNvPr id="162822" name="Rectangle 6"/>
          <p:cNvSpPr>
            <a:spLocks noChangeArrowheads="1"/>
          </p:cNvSpPr>
          <p:nvPr/>
        </p:nvSpPr>
        <p:spPr bwMode="auto">
          <a:xfrm>
            <a:off x="2735263" y="2286000"/>
            <a:ext cx="4114800" cy="533400"/>
          </a:xfrm>
          <a:prstGeom prst="rect">
            <a:avLst/>
          </a:prstGeom>
          <a:solidFill>
            <a:schemeClr val="accent1"/>
          </a:solidFill>
          <a:ln w="12700">
            <a:solidFill>
              <a:schemeClr val="tx1"/>
            </a:solidFill>
            <a:miter lim="800000"/>
            <a:headEnd/>
            <a:tailEnd/>
          </a:ln>
          <a:effectLst/>
        </p:spPr>
        <p:txBody>
          <a:bodyPr wrap="none" anchor="ctr"/>
          <a:lstStyle/>
          <a:p>
            <a:pPr algn="ctr"/>
            <a:r>
              <a:rPr lang="en-US" sz="2000"/>
              <a:t>Application Programs/Queries</a:t>
            </a:r>
          </a:p>
        </p:txBody>
      </p:sp>
      <p:sp>
        <p:nvSpPr>
          <p:cNvPr id="162824" name="Rectangle 8"/>
          <p:cNvSpPr>
            <a:spLocks noChangeArrowheads="1"/>
          </p:cNvSpPr>
          <p:nvPr/>
        </p:nvSpPr>
        <p:spPr bwMode="auto">
          <a:xfrm>
            <a:off x="1668463" y="3124200"/>
            <a:ext cx="6248400" cy="1752600"/>
          </a:xfrm>
          <a:prstGeom prst="rect">
            <a:avLst/>
          </a:prstGeom>
          <a:solidFill>
            <a:schemeClr val="accent1"/>
          </a:solidFill>
          <a:ln w="12700">
            <a:solidFill>
              <a:schemeClr val="tx1"/>
            </a:solidFill>
            <a:miter lim="800000"/>
            <a:headEnd/>
            <a:tailEnd/>
          </a:ln>
          <a:effectLst/>
        </p:spPr>
        <p:txBody>
          <a:bodyPr wrap="none" anchor="ctr"/>
          <a:lstStyle/>
          <a:p>
            <a:pPr algn="ctr"/>
            <a:endParaRPr lang="en-US"/>
          </a:p>
        </p:txBody>
      </p:sp>
      <p:sp>
        <p:nvSpPr>
          <p:cNvPr id="162826" name="Rectangle 10"/>
          <p:cNvSpPr>
            <a:spLocks noChangeArrowheads="1"/>
          </p:cNvSpPr>
          <p:nvPr/>
        </p:nvSpPr>
        <p:spPr bwMode="auto">
          <a:xfrm>
            <a:off x="2773363" y="3352800"/>
            <a:ext cx="4038600" cy="533400"/>
          </a:xfrm>
          <a:prstGeom prst="rect">
            <a:avLst/>
          </a:prstGeom>
          <a:solidFill>
            <a:schemeClr val="accent1"/>
          </a:solidFill>
          <a:ln w="12700">
            <a:solidFill>
              <a:schemeClr val="tx1"/>
            </a:solidFill>
            <a:miter lim="800000"/>
            <a:headEnd/>
            <a:tailEnd/>
          </a:ln>
          <a:effectLst/>
        </p:spPr>
        <p:txBody>
          <a:bodyPr wrap="none" anchor="ctr"/>
          <a:lstStyle/>
          <a:p>
            <a:pPr algn="ctr"/>
            <a:r>
              <a:rPr lang="en-US" sz="2000"/>
              <a:t>Software to Process Queries/Programs</a:t>
            </a:r>
          </a:p>
        </p:txBody>
      </p:sp>
      <p:sp>
        <p:nvSpPr>
          <p:cNvPr id="162827" name="Rectangle 11"/>
          <p:cNvSpPr>
            <a:spLocks noChangeArrowheads="1"/>
          </p:cNvSpPr>
          <p:nvPr/>
        </p:nvSpPr>
        <p:spPr bwMode="auto">
          <a:xfrm>
            <a:off x="2773363" y="4191000"/>
            <a:ext cx="4038600" cy="533400"/>
          </a:xfrm>
          <a:prstGeom prst="rect">
            <a:avLst/>
          </a:prstGeom>
          <a:solidFill>
            <a:schemeClr val="accent1"/>
          </a:solidFill>
          <a:ln w="12700">
            <a:solidFill>
              <a:schemeClr val="tx1"/>
            </a:solidFill>
            <a:miter lim="800000"/>
            <a:headEnd/>
            <a:tailEnd/>
          </a:ln>
          <a:effectLst/>
        </p:spPr>
        <p:txBody>
          <a:bodyPr wrap="none" anchor="ctr"/>
          <a:lstStyle/>
          <a:p>
            <a:pPr algn="ctr"/>
            <a:r>
              <a:rPr lang="en-US" sz="2000"/>
              <a:t>Software to Access Stored Data</a:t>
            </a:r>
          </a:p>
        </p:txBody>
      </p:sp>
      <p:sp>
        <p:nvSpPr>
          <p:cNvPr id="162830" name="Text Box 14"/>
          <p:cNvSpPr txBox="1">
            <a:spLocks noChangeArrowheads="1"/>
          </p:cNvSpPr>
          <p:nvPr/>
        </p:nvSpPr>
        <p:spPr bwMode="auto">
          <a:xfrm>
            <a:off x="1676400" y="3168650"/>
            <a:ext cx="1100138" cy="611188"/>
          </a:xfrm>
          <a:prstGeom prst="rect">
            <a:avLst/>
          </a:prstGeom>
          <a:noFill/>
          <a:ln w="12700">
            <a:noFill/>
            <a:miter lim="800000"/>
            <a:headEnd/>
            <a:tailEnd/>
          </a:ln>
          <a:effectLst/>
        </p:spPr>
        <p:txBody>
          <a:bodyPr wrap="none">
            <a:spAutoFit/>
          </a:bodyPr>
          <a:lstStyle/>
          <a:p>
            <a:pPr>
              <a:lnSpc>
                <a:spcPct val="90000"/>
              </a:lnSpc>
            </a:pPr>
            <a:r>
              <a:rPr lang="en-US" sz="2000"/>
              <a:t>DBMS</a:t>
            </a:r>
          </a:p>
          <a:p>
            <a:pPr>
              <a:lnSpc>
                <a:spcPct val="80000"/>
              </a:lnSpc>
            </a:pPr>
            <a:r>
              <a:rPr lang="en-US" sz="2000"/>
              <a:t>Software</a:t>
            </a:r>
          </a:p>
        </p:txBody>
      </p:sp>
      <p:sp>
        <p:nvSpPr>
          <p:cNvPr id="162831" name="AutoShape 15"/>
          <p:cNvSpPr>
            <a:spLocks noChangeArrowheads="1"/>
          </p:cNvSpPr>
          <p:nvPr/>
        </p:nvSpPr>
        <p:spPr bwMode="auto">
          <a:xfrm>
            <a:off x="2209800" y="5181600"/>
            <a:ext cx="1447800" cy="1371600"/>
          </a:xfrm>
          <a:prstGeom prst="can">
            <a:avLst>
              <a:gd name="adj" fmla="val 25000"/>
            </a:avLst>
          </a:prstGeom>
          <a:solidFill>
            <a:schemeClr val="accent1"/>
          </a:solidFill>
          <a:ln w="12700">
            <a:solidFill>
              <a:schemeClr val="tx1"/>
            </a:solidFill>
            <a:round/>
            <a:headEnd/>
            <a:tailEnd/>
          </a:ln>
          <a:effectLst/>
        </p:spPr>
        <p:txBody>
          <a:bodyPr wrap="none" anchor="ctr"/>
          <a:lstStyle/>
          <a:p>
            <a:pPr algn="ctr"/>
            <a:r>
              <a:rPr lang="en-US" sz="2000"/>
              <a:t>Stored DB</a:t>
            </a:r>
          </a:p>
          <a:p>
            <a:pPr algn="ctr"/>
            <a:r>
              <a:rPr lang="en-US" sz="2000"/>
              <a:t>Definition</a:t>
            </a:r>
          </a:p>
          <a:p>
            <a:pPr algn="ctr"/>
            <a:r>
              <a:rPr lang="en-US" sz="2000"/>
              <a:t>(Meta-Data)</a:t>
            </a:r>
          </a:p>
        </p:txBody>
      </p:sp>
      <p:sp>
        <p:nvSpPr>
          <p:cNvPr id="162832" name="AutoShape 16"/>
          <p:cNvSpPr>
            <a:spLocks noChangeArrowheads="1"/>
          </p:cNvSpPr>
          <p:nvPr/>
        </p:nvSpPr>
        <p:spPr bwMode="auto">
          <a:xfrm>
            <a:off x="5791200" y="5181600"/>
            <a:ext cx="1447800" cy="1371600"/>
          </a:xfrm>
          <a:prstGeom prst="can">
            <a:avLst>
              <a:gd name="adj" fmla="val 25000"/>
            </a:avLst>
          </a:prstGeom>
          <a:solidFill>
            <a:schemeClr val="accent1"/>
          </a:solidFill>
          <a:ln w="12700">
            <a:solidFill>
              <a:schemeClr val="tx1"/>
            </a:solidFill>
            <a:round/>
            <a:headEnd/>
            <a:tailEnd/>
          </a:ln>
          <a:effectLst/>
        </p:spPr>
        <p:txBody>
          <a:bodyPr wrap="none" anchor="ctr"/>
          <a:lstStyle/>
          <a:p>
            <a:pPr algn="ctr"/>
            <a:endParaRPr lang="en-US" sz="2000"/>
          </a:p>
          <a:p>
            <a:pPr algn="ctr"/>
            <a:r>
              <a:rPr lang="en-US" sz="2000"/>
              <a:t>Stored </a:t>
            </a:r>
          </a:p>
          <a:p>
            <a:pPr algn="ctr"/>
            <a:r>
              <a:rPr lang="en-US" sz="2000"/>
              <a:t>Database</a:t>
            </a:r>
          </a:p>
          <a:p>
            <a:pPr algn="ctr"/>
            <a:endParaRPr lang="en-US" sz="2000"/>
          </a:p>
        </p:txBody>
      </p:sp>
      <p:sp>
        <p:nvSpPr>
          <p:cNvPr id="162834" name="Line 18"/>
          <p:cNvSpPr>
            <a:spLocks noChangeShapeType="1"/>
          </p:cNvSpPr>
          <p:nvPr/>
        </p:nvSpPr>
        <p:spPr bwMode="auto">
          <a:xfrm flipV="1">
            <a:off x="2895600" y="4724400"/>
            <a:ext cx="1143000" cy="60960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62835" name="Line 19"/>
          <p:cNvSpPr>
            <a:spLocks noChangeShapeType="1"/>
          </p:cNvSpPr>
          <p:nvPr/>
        </p:nvSpPr>
        <p:spPr bwMode="auto">
          <a:xfrm flipH="1" flipV="1">
            <a:off x="5562600" y="4724400"/>
            <a:ext cx="990600" cy="609600"/>
          </a:xfrm>
          <a:prstGeom prst="line">
            <a:avLst/>
          </a:prstGeom>
          <a:noFill/>
          <a:ln w="12700">
            <a:solidFill>
              <a:schemeClr val="tx1"/>
            </a:solidFill>
            <a:round/>
            <a:headEnd type="triangle" w="med" len="med"/>
            <a:tailEnd type="triangle" w="med" len="med"/>
          </a:ln>
          <a:effectLst/>
        </p:spPr>
        <p:txBody>
          <a:bodyPr wrap="none"/>
          <a:lstStyle/>
          <a:p>
            <a:endParaRPr lang="en-US"/>
          </a:p>
        </p:txBody>
      </p:sp>
      <p:sp>
        <p:nvSpPr>
          <p:cNvPr id="162836" name="Line 20"/>
          <p:cNvSpPr>
            <a:spLocks noChangeShapeType="1"/>
          </p:cNvSpPr>
          <p:nvPr/>
        </p:nvSpPr>
        <p:spPr bwMode="auto">
          <a:xfrm>
            <a:off x="4792663" y="1981200"/>
            <a:ext cx="0" cy="304800"/>
          </a:xfrm>
          <a:prstGeom prst="line">
            <a:avLst/>
          </a:prstGeom>
          <a:noFill/>
          <a:ln w="12700">
            <a:solidFill>
              <a:schemeClr val="tx1"/>
            </a:solidFill>
            <a:round/>
            <a:headEnd/>
            <a:tailEnd type="triangle" w="med" len="med"/>
          </a:ln>
          <a:effectLst/>
        </p:spPr>
        <p:txBody>
          <a:bodyPr wrap="none"/>
          <a:lstStyle/>
          <a:p>
            <a:endParaRPr lang="en-US"/>
          </a:p>
        </p:txBody>
      </p:sp>
      <p:sp>
        <p:nvSpPr>
          <p:cNvPr id="162837" name="Line 21"/>
          <p:cNvSpPr>
            <a:spLocks noChangeShapeType="1"/>
          </p:cNvSpPr>
          <p:nvPr/>
        </p:nvSpPr>
        <p:spPr bwMode="auto">
          <a:xfrm>
            <a:off x="4792663" y="2819400"/>
            <a:ext cx="0" cy="304800"/>
          </a:xfrm>
          <a:prstGeom prst="line">
            <a:avLst/>
          </a:prstGeom>
          <a:noFill/>
          <a:ln w="12700">
            <a:solidFill>
              <a:schemeClr val="tx1"/>
            </a:solidFill>
            <a:round/>
            <a:headEnd/>
            <a:tailEnd type="triangle" w="med" len="med"/>
          </a:ln>
          <a:effectLst/>
        </p:spPr>
        <p:txBody>
          <a:bodyPr wrap="none"/>
          <a:lstStyle/>
          <a:p>
            <a:endParaRPr lang="en-US"/>
          </a:p>
        </p:txBody>
      </p:sp>
      <p:sp>
        <p:nvSpPr>
          <p:cNvPr id="162838" name="Line 22"/>
          <p:cNvSpPr>
            <a:spLocks noChangeShapeType="1"/>
          </p:cNvSpPr>
          <p:nvPr/>
        </p:nvSpPr>
        <p:spPr bwMode="auto">
          <a:xfrm>
            <a:off x="4792663" y="3886200"/>
            <a:ext cx="0" cy="304800"/>
          </a:xfrm>
          <a:prstGeom prst="line">
            <a:avLst/>
          </a:prstGeom>
          <a:noFill/>
          <a:ln w="12700">
            <a:solidFill>
              <a:schemeClr val="tx1"/>
            </a:solidFill>
            <a:round/>
            <a:headEn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Relationship Degree, Role Names,</a:t>
            </a:r>
            <a:br>
              <a:rPr lang="en-US" b="1" dirty="0" smtClean="0"/>
            </a:br>
            <a:r>
              <a:rPr lang="en-US" b="1" dirty="0" smtClean="0"/>
              <a:t>and Recursive Relationships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a:buNone/>
            </a:pPr>
            <a:r>
              <a:rPr lang="en-US" b="1" dirty="0" smtClean="0"/>
              <a:t>Degree of a relationship set:</a:t>
            </a:r>
          </a:p>
          <a:p>
            <a:pPr algn="just"/>
            <a:r>
              <a:rPr lang="en-IN" dirty="0" smtClean="0"/>
              <a:t>Also known as cardinality.</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number of different entity sets participating in a relationship set is called as </a:t>
            </a:r>
            <a:r>
              <a:rPr lang="en-US" b="1" u="sng" dirty="0" smtClean="0">
                <a:latin typeface="Times New Roman" pitchFamily="18" charset="0"/>
                <a:cs typeface="Times New Roman" pitchFamily="18" charset="0"/>
              </a:rPr>
              <a:t>degree of a relationship set</a:t>
            </a:r>
            <a:r>
              <a:rPr lang="en-US" dirty="0" smtClean="0">
                <a:latin typeface="Times New Roman" pitchFamily="18" charset="0"/>
                <a:cs typeface="Times New Roman" pitchFamily="18" charset="0"/>
              </a:rPr>
              <a:t>.</a:t>
            </a:r>
          </a:p>
          <a:p>
            <a:pPr algn="just"/>
            <a:r>
              <a:rPr lang="en-IN" dirty="0" smtClean="0"/>
              <a:t>The number of occurrences in one entity which are associated (or linked) to the number of occurrences in another entity.</a:t>
            </a:r>
            <a:endParaRPr lang="en-US" dirty="0" smtClean="0"/>
          </a:p>
          <a:p>
            <a:endParaRPr lang="en-US"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Types of Relationship Type based on Degree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Unary Relationship</a:t>
            </a:r>
            <a:endParaRPr lang="en-IN" dirty="0" smtClean="0"/>
          </a:p>
          <a:p>
            <a:pPr marL="514350" indent="-514350">
              <a:buFont typeface="+mj-lt"/>
              <a:buAutoNum type="arabicPeriod"/>
            </a:pPr>
            <a:r>
              <a:rPr lang="en-IN" dirty="0" smtClean="0"/>
              <a:t>Binary Relationship.</a:t>
            </a:r>
          </a:p>
          <a:p>
            <a:pPr marL="514350" indent="-514350">
              <a:buFont typeface="+mj-lt"/>
              <a:buAutoNum type="arabicPeriod"/>
            </a:pPr>
            <a:r>
              <a:rPr lang="en-IN" dirty="0" smtClean="0"/>
              <a:t>Ternary Relationship</a:t>
            </a:r>
          </a:p>
          <a:p>
            <a:pPr marL="514350" indent="-514350">
              <a:buFont typeface="+mj-lt"/>
              <a:buAutoNum type="arabicPeriod"/>
            </a:pPr>
            <a:r>
              <a:rPr lang="en-US" dirty="0" smtClean="0"/>
              <a:t>n-</a:t>
            </a:r>
            <a:r>
              <a:rPr lang="en-US" dirty="0" err="1" smtClean="0"/>
              <a:t>ary</a:t>
            </a:r>
            <a:r>
              <a:rPr lang="en-US" dirty="0" smtClean="0"/>
              <a:t> Relationship</a:t>
            </a:r>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Unary Relationship</a:t>
            </a:r>
            <a:endParaRPr lang="en-US" b="1" dirty="0"/>
          </a:p>
        </p:txBody>
      </p:sp>
      <p:sp>
        <p:nvSpPr>
          <p:cNvPr id="3" name="Content Placeholder 2"/>
          <p:cNvSpPr>
            <a:spLocks noGrp="1"/>
          </p:cNvSpPr>
          <p:nvPr>
            <p:ph idx="1"/>
          </p:nvPr>
        </p:nvSpPr>
        <p:spPr/>
        <p:txBody>
          <a:bodyPr/>
          <a:lstStyle/>
          <a:p>
            <a:pPr algn="just"/>
            <a:r>
              <a:rPr lang="en-IN" dirty="0" smtClean="0"/>
              <a:t>A relationship type of degree one is called unary relationship. </a:t>
            </a:r>
          </a:p>
          <a:p>
            <a:pPr algn="just"/>
            <a:r>
              <a:rPr lang="en-US" b="1" dirty="0" smtClean="0"/>
              <a:t>Only ONE entity set participating in a relation</a:t>
            </a:r>
            <a:r>
              <a:rPr lang="en-US" dirty="0" smtClean="0"/>
              <a:t>, these relationship is called as unary relationship. </a:t>
            </a:r>
          </a:p>
          <a:p>
            <a:pPr algn="just"/>
            <a:endParaRPr lang="en-US" dirty="0"/>
          </a:p>
        </p:txBody>
      </p:sp>
      <p:pic>
        <p:nvPicPr>
          <p:cNvPr id="4" name="Picture 3" descr="er10"/>
          <p:cNvPicPr/>
          <p:nvPr/>
        </p:nvPicPr>
        <p:blipFill>
          <a:blip r:embed="rId2"/>
          <a:srcRect/>
          <a:stretch>
            <a:fillRect/>
          </a:stretch>
        </p:blipFill>
        <p:spPr bwMode="auto">
          <a:xfrm>
            <a:off x="0" y="4343400"/>
            <a:ext cx="3810000" cy="2133600"/>
          </a:xfrm>
          <a:prstGeom prst="rect">
            <a:avLst/>
          </a:prstGeom>
          <a:noFill/>
          <a:ln w="9525">
            <a:noFill/>
            <a:miter lim="800000"/>
            <a:headEnd/>
            <a:tailEnd/>
          </a:ln>
        </p:spPr>
      </p:pic>
      <p:sp>
        <p:nvSpPr>
          <p:cNvPr id="47106" name="AutoShape 2" descr="Image result for unary relationshi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7108" name="AutoShape 4" descr="Image result for unary relationshi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7110" name="Picture 6" descr="Image result for unary relationship"/>
          <p:cNvPicPr>
            <a:picLocks noChangeAspect="1" noChangeArrowheads="1"/>
          </p:cNvPicPr>
          <p:nvPr/>
        </p:nvPicPr>
        <p:blipFill>
          <a:blip r:embed="rId3"/>
          <a:srcRect/>
          <a:stretch>
            <a:fillRect/>
          </a:stretch>
        </p:blipFill>
        <p:spPr bwMode="auto">
          <a:xfrm>
            <a:off x="4953000" y="4419600"/>
            <a:ext cx="3810000" cy="2133600"/>
          </a:xfrm>
          <a:prstGeom prst="rect">
            <a:avLst/>
          </a:prstGeom>
          <a:noFill/>
        </p:spPr>
      </p:pic>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Binary Relationship</a:t>
            </a:r>
            <a:endParaRPr lang="en-US" dirty="0"/>
          </a:p>
        </p:txBody>
      </p:sp>
      <p:sp>
        <p:nvSpPr>
          <p:cNvPr id="3" name="Content Placeholder 2"/>
          <p:cNvSpPr>
            <a:spLocks noGrp="1"/>
          </p:cNvSpPr>
          <p:nvPr>
            <p:ph idx="1"/>
          </p:nvPr>
        </p:nvSpPr>
        <p:spPr/>
        <p:txBody>
          <a:bodyPr>
            <a:normAutofit/>
          </a:bodyPr>
          <a:lstStyle/>
          <a:p>
            <a:pPr algn="just"/>
            <a:r>
              <a:rPr lang="en-US" dirty="0" smtClean="0"/>
              <a:t>When there are </a:t>
            </a:r>
            <a:r>
              <a:rPr lang="en-US" b="1" dirty="0" smtClean="0"/>
              <a:t>TWO entities set participating in a relation</a:t>
            </a:r>
            <a:r>
              <a:rPr lang="en-US" dirty="0" smtClean="0"/>
              <a:t>, the relationship is called as binary relationship</a:t>
            </a:r>
          </a:p>
        </p:txBody>
      </p:sp>
      <p:pic>
        <p:nvPicPr>
          <p:cNvPr id="4" name="Picture 3" descr="er11"/>
          <p:cNvPicPr/>
          <p:nvPr/>
        </p:nvPicPr>
        <p:blipFill>
          <a:blip r:embed="rId2"/>
          <a:srcRect l="3774" t="9091" r="10377" b="27273"/>
          <a:stretch>
            <a:fillRect/>
          </a:stretch>
        </p:blipFill>
        <p:spPr bwMode="auto">
          <a:xfrm>
            <a:off x="914400" y="3581400"/>
            <a:ext cx="7848600" cy="1371600"/>
          </a:xfrm>
          <a:prstGeom prst="rect">
            <a:avLst/>
          </a:prstGeom>
          <a:noFill/>
          <a:ln w="9525">
            <a:noFill/>
            <a:miter lim="800000"/>
            <a:headEnd/>
            <a:tailEnd/>
          </a:ln>
        </p:spPr>
      </p:pic>
      <p:sp>
        <p:nvSpPr>
          <p:cNvPr id="26625" name="Rectangle 1"/>
          <p:cNvSpPr>
            <a:spLocks noChangeArrowheads="1"/>
          </p:cNvSpPr>
          <p:nvPr/>
        </p:nvSpPr>
        <p:spPr bwMode="auto">
          <a:xfrm>
            <a:off x="304800" y="5029200"/>
            <a:ext cx="5197257"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sz="32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Student is enrolled in Course.</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2" name="Picture 2" descr="Binary Relationship-Types of Relationships in ER Diagram"/>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IN" dirty="0" smtClean="0"/>
              <a:t>Ternary Relationship</a:t>
            </a:r>
            <a:endParaRPr lang="en-US" dirty="0"/>
          </a:p>
        </p:txBody>
      </p:sp>
      <p:sp>
        <p:nvSpPr>
          <p:cNvPr id="3" name="Content Placeholder 2"/>
          <p:cNvSpPr>
            <a:spLocks noGrp="1"/>
          </p:cNvSpPr>
          <p:nvPr>
            <p:ph idx="1"/>
          </p:nvPr>
        </p:nvSpPr>
        <p:spPr>
          <a:xfrm>
            <a:off x="457200" y="914400"/>
            <a:ext cx="8229600" cy="5211763"/>
          </a:xfrm>
        </p:spPr>
        <p:txBody>
          <a:bodyPr/>
          <a:lstStyle/>
          <a:p>
            <a:pPr algn="just"/>
            <a:r>
              <a:rPr lang="en-IN" dirty="0" smtClean="0"/>
              <a:t>A relationship type of degree three is a ternary relationship.</a:t>
            </a:r>
          </a:p>
          <a:p>
            <a:pPr algn="just"/>
            <a:r>
              <a:rPr lang="en-IN" b="1" dirty="0" smtClean="0"/>
              <a:t>supply </a:t>
            </a:r>
            <a:r>
              <a:rPr lang="en-IN" dirty="0" smtClean="0"/>
              <a:t>relationship connects three entities SUPPLIER, PART AND PROJECT.</a:t>
            </a:r>
            <a:br>
              <a:rPr lang="en-IN" dirty="0" smtClean="0"/>
            </a:br>
            <a:r>
              <a:rPr lang="en-IN" dirty="0" smtClean="0"/>
              <a:t> </a:t>
            </a:r>
            <a:endParaRPr lang="en-US" dirty="0"/>
          </a:p>
        </p:txBody>
      </p:sp>
      <p:pic>
        <p:nvPicPr>
          <p:cNvPr id="4" name="Picture 3" descr="Ternary Relationship-Types of Relationships in ER Diagram">
            <a:hlinkClick r:id="rId2"/>
          </p:cNvPr>
          <p:cNvPicPr/>
          <p:nvPr/>
        </p:nvPicPr>
        <p:blipFill>
          <a:blip r:embed="rId3"/>
          <a:srcRect/>
          <a:stretch>
            <a:fillRect/>
          </a:stretch>
        </p:blipFill>
        <p:spPr bwMode="auto">
          <a:xfrm>
            <a:off x="152400" y="3200400"/>
            <a:ext cx="8991600" cy="3505200"/>
          </a:xfrm>
          <a:prstGeom prst="rect">
            <a:avLst/>
          </a:prstGeom>
          <a:noFill/>
          <a:ln w="9525">
            <a:noFill/>
            <a:miter lim="800000"/>
            <a:headEnd/>
            <a:tailEnd/>
          </a:ln>
        </p:spPr>
      </p:pic>
      <p:sp>
        <p:nvSpPr>
          <p:cNvPr id="202753" name="Rectangle 1"/>
          <p:cNvSpPr>
            <a:spLocks noChangeArrowheads="1"/>
          </p:cNvSpPr>
          <p:nvPr/>
        </p:nvSpPr>
        <p:spPr bwMode="auto">
          <a:xfrm>
            <a:off x="2971800" y="5410200"/>
            <a:ext cx="6019800" cy="129266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To be read as – a supplier supplies the parts to projects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a:t>
            </a:r>
            <a:r>
              <a:rPr lang="en-IN" b="1" dirty="0" err="1" smtClean="0"/>
              <a:t>ary</a:t>
            </a:r>
            <a:r>
              <a:rPr lang="en-IN" b="1" dirty="0" smtClean="0"/>
              <a:t> Relationship </a:t>
            </a:r>
            <a:endParaRPr lang="en-US" dirty="0"/>
          </a:p>
        </p:txBody>
      </p:sp>
      <p:sp>
        <p:nvSpPr>
          <p:cNvPr id="3" name="Content Placeholder 2"/>
          <p:cNvSpPr>
            <a:spLocks noGrp="1"/>
          </p:cNvSpPr>
          <p:nvPr>
            <p:ph idx="1"/>
          </p:nvPr>
        </p:nvSpPr>
        <p:spPr/>
        <p:txBody>
          <a:bodyPr/>
          <a:lstStyle/>
          <a:p>
            <a:pPr algn="just"/>
            <a:r>
              <a:rPr lang="en-US" dirty="0" smtClean="0"/>
              <a:t>When there are n entities set participating in a relation, the relationship is called as n-</a:t>
            </a:r>
            <a:r>
              <a:rPr lang="en-US" dirty="0" err="1" smtClean="0"/>
              <a:t>ary</a:t>
            </a:r>
            <a:r>
              <a:rPr lang="en-US" dirty="0" smtClean="0"/>
              <a:t> relationship.</a:t>
            </a:r>
          </a:p>
          <a:p>
            <a:endParaRPr lang="en-US" dirty="0"/>
          </a:p>
        </p:txBody>
      </p:sp>
      <p:pic>
        <p:nvPicPr>
          <p:cNvPr id="4" name="Picture 3" descr="N-Array Relationship Set">
            <a:hlinkClick r:id="rId2"/>
          </p:cNvPr>
          <p:cNvPicPr/>
          <p:nvPr/>
        </p:nvPicPr>
        <p:blipFill>
          <a:blip r:embed="rId3"/>
          <a:srcRect/>
          <a:stretch>
            <a:fillRect/>
          </a:stretch>
        </p:blipFill>
        <p:spPr bwMode="auto">
          <a:xfrm>
            <a:off x="0" y="3200400"/>
            <a:ext cx="91440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Role Names</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 relationship type has a name which signifies what role a participating entity plays in that relationship instance. </a:t>
            </a:r>
          </a:p>
          <a:p>
            <a:pPr algn="just"/>
            <a:r>
              <a:rPr lang="en-US" dirty="0" smtClean="0"/>
              <a:t>The role names helps to explain what the  relationship means.</a:t>
            </a:r>
          </a:p>
          <a:p>
            <a:pPr algn="just"/>
            <a:r>
              <a:rPr lang="en-US" b="1" dirty="0" smtClean="0"/>
              <a:t>Example:</a:t>
            </a:r>
            <a:r>
              <a:rPr lang="en-US" dirty="0" smtClean="0"/>
              <a:t> WORKS_FOR  relationship type, employee plays the role of worker and department plays the role of employee organization.</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Recursive  Relationship</a:t>
            </a:r>
            <a:endParaRPr lang="en-US" dirty="0"/>
          </a:p>
        </p:txBody>
      </p:sp>
      <p:sp>
        <p:nvSpPr>
          <p:cNvPr id="3" name="Content Placeholder 2"/>
          <p:cNvSpPr>
            <a:spLocks noGrp="1"/>
          </p:cNvSpPr>
          <p:nvPr>
            <p:ph idx="1"/>
          </p:nvPr>
        </p:nvSpPr>
        <p:spPr>
          <a:xfrm>
            <a:off x="457200" y="914400"/>
            <a:ext cx="8229600" cy="5211763"/>
          </a:xfrm>
        </p:spPr>
        <p:txBody>
          <a:bodyPr/>
          <a:lstStyle/>
          <a:p>
            <a:pPr algn="just"/>
            <a:r>
              <a:rPr lang="en-US" dirty="0" smtClean="0"/>
              <a:t>If the same entity type participate more than once in a  relationship type in different roles then such  relationship types are called recursive  relationship.</a:t>
            </a:r>
          </a:p>
          <a:p>
            <a:pPr algn="just"/>
            <a:endParaRPr lang="en-US" dirty="0"/>
          </a:p>
        </p:txBody>
      </p:sp>
      <p:pic>
        <p:nvPicPr>
          <p:cNvPr id="192514" name="Picture 2" descr="https://i2.wp.com/www.edugrabs.com/wp-content/uploads/2015/07/Recursive-Relation.png"/>
          <p:cNvPicPr>
            <a:picLocks noChangeAspect="1" noChangeArrowheads="1"/>
          </p:cNvPicPr>
          <p:nvPr/>
        </p:nvPicPr>
        <p:blipFill>
          <a:blip r:embed="rId2"/>
          <a:srcRect/>
          <a:stretch>
            <a:fillRect/>
          </a:stretch>
        </p:blipFill>
        <p:spPr bwMode="auto">
          <a:xfrm>
            <a:off x="0" y="3143249"/>
            <a:ext cx="9144000" cy="3714751"/>
          </a:xfrm>
          <a:prstGeom prst="rect">
            <a:avLst/>
          </a:prstGeom>
          <a:noFill/>
        </p:spPr>
      </p:pic>
      <p:sp>
        <p:nvSpPr>
          <p:cNvPr id="5" name="Rectangle 4"/>
          <p:cNvSpPr/>
          <p:nvPr/>
        </p:nvSpPr>
        <p:spPr>
          <a:xfrm>
            <a:off x="4953000" y="2590800"/>
            <a:ext cx="4191000" cy="923330"/>
          </a:xfrm>
          <a:prstGeom prst="rect">
            <a:avLst/>
          </a:prstGeom>
        </p:spPr>
        <p:txBody>
          <a:bodyPr wrap="square">
            <a:spAutoFit/>
          </a:bodyPr>
          <a:lstStyle/>
          <a:p>
            <a:r>
              <a:rPr lang="en-US" dirty="0" smtClean="0"/>
              <a:t>REPORTS_TO is a recursive relationship as the Employee entity type plays two roles – 1) Supervisor and 2) Subordinate.</a:t>
            </a:r>
            <a:endParaRPr lang="en-US"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4562" name="Picture 2" descr="recursive relationship - employee and manager"/>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latin typeface="Times New Roman" pitchFamily="18" charset="0"/>
                <a:cs typeface="Times New Roman" pitchFamily="18" charset="0"/>
              </a:rPr>
              <a:t>Characteristics of the Database Approach</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5586" name="Picture 2" descr="recursive relationship between a person and parents"/>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Constraints on Binary Relationship Types(Relationship Constraints)</a:t>
            </a:r>
            <a:endParaRPr lang="en-US" dirty="0"/>
          </a:p>
        </p:txBody>
      </p:sp>
      <p:sp>
        <p:nvSpPr>
          <p:cNvPr id="3" name="Content Placeholder 2"/>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Relationship types usually have certain constraints that limit the possible combinations of entities that may participate in the corresponding relationship set. </a:t>
            </a:r>
          </a:p>
          <a:p>
            <a:pPr algn="just"/>
            <a:r>
              <a:rPr lang="en-US" dirty="0" smtClean="0">
                <a:latin typeface="Times New Roman" pitchFamily="18" charset="0"/>
                <a:cs typeface="Times New Roman" pitchFamily="18" charset="0"/>
              </a:rPr>
              <a:t>These constraints are determined from the mini_world situation that the relationships represent.</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Constraints on Binary Relationship Types(Relationship Constraints)</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sz="3500" dirty="0" smtClean="0">
                <a:latin typeface="Times New Roman" pitchFamily="18" charset="0"/>
                <a:cs typeface="Times New Roman" pitchFamily="18" charset="0"/>
              </a:rPr>
              <a:t>There are three Types of Relationship Constraints-</a:t>
            </a:r>
          </a:p>
          <a:p>
            <a:pPr marL="514350" indent="-514350" algn="just">
              <a:buFont typeface="+mj-lt"/>
              <a:buAutoNum type="arabicPeriod"/>
            </a:pPr>
            <a:r>
              <a:rPr lang="en-US" sz="3500" dirty="0" smtClean="0">
                <a:latin typeface="Times New Roman" pitchFamily="18" charset="0"/>
                <a:cs typeface="Times New Roman" pitchFamily="18" charset="0"/>
              </a:rPr>
              <a:t>Structural Constraints</a:t>
            </a:r>
          </a:p>
          <a:p>
            <a:pPr lvl="1" algn="just"/>
            <a:r>
              <a:rPr lang="en-US" sz="3500" dirty="0" smtClean="0">
                <a:latin typeface="Times New Roman" pitchFamily="18" charset="0"/>
                <a:cs typeface="Times New Roman" pitchFamily="18" charset="0"/>
              </a:rPr>
              <a:t> Participation Constraints</a:t>
            </a:r>
          </a:p>
          <a:p>
            <a:pPr lvl="1" algn="just"/>
            <a:r>
              <a:rPr lang="en-US" sz="3500" dirty="0" smtClean="0">
                <a:latin typeface="Times New Roman" pitchFamily="18" charset="0"/>
                <a:cs typeface="Times New Roman" pitchFamily="18" charset="0"/>
              </a:rPr>
              <a:t>Cardinality Ratio</a:t>
            </a:r>
          </a:p>
          <a:p>
            <a:pPr algn="just">
              <a:buNone/>
            </a:pPr>
            <a:r>
              <a:rPr lang="en-US" sz="3500" dirty="0" smtClean="0">
                <a:latin typeface="Times New Roman" pitchFamily="18" charset="0"/>
                <a:cs typeface="Times New Roman" pitchFamily="18" charset="0"/>
              </a:rPr>
              <a:t>2. Overlap Constraints</a:t>
            </a:r>
          </a:p>
          <a:p>
            <a:pPr algn="just">
              <a:buNone/>
            </a:pPr>
            <a:r>
              <a:rPr lang="en-US" sz="3500" dirty="0" smtClean="0">
                <a:latin typeface="Times New Roman" pitchFamily="18" charset="0"/>
                <a:cs typeface="Times New Roman" pitchFamily="18" charset="0"/>
              </a:rPr>
              <a:t>3. Covering Constraints</a:t>
            </a:r>
          </a:p>
          <a:p>
            <a:pPr algn="just"/>
            <a:r>
              <a:rPr lang="en-US" sz="3500" dirty="0" smtClean="0">
                <a:latin typeface="Times New Roman" pitchFamily="18" charset="0"/>
                <a:cs typeface="Times New Roman" pitchFamily="18" charset="0"/>
              </a:rPr>
              <a:t>Structural Constraints are applicable for binary relationships.</a:t>
            </a:r>
          </a:p>
          <a:p>
            <a:pPr algn="just"/>
            <a:r>
              <a:rPr lang="en-US" sz="3500" dirty="0" smtClean="0">
                <a:latin typeface="Times New Roman" pitchFamily="18" charset="0"/>
                <a:cs typeface="Times New Roman" pitchFamily="18" charset="0"/>
              </a:rPr>
              <a:t>Overlap and Covering Constraints are applicable for EERD(Extended ER Diagrams).</a:t>
            </a:r>
          </a:p>
          <a:p>
            <a:endParaRPr 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Participation (or) Optionality Constraints</a:t>
            </a:r>
            <a:endParaRPr lang="en-US" dirty="0"/>
          </a:p>
        </p:txBody>
      </p:sp>
      <p:sp>
        <p:nvSpPr>
          <p:cNvPr id="3" name="Content Placeholder 2"/>
          <p:cNvSpPr>
            <a:spLocks noGrp="1"/>
          </p:cNvSpPr>
          <p:nvPr>
            <p:ph idx="1"/>
          </p:nvPr>
        </p:nvSpPr>
        <p:spPr/>
        <p:txBody>
          <a:bodyPr/>
          <a:lstStyle/>
          <a:p>
            <a:pPr algn="just"/>
            <a:r>
              <a:rPr lang="en-IN" dirty="0" smtClean="0"/>
              <a:t>Participation concerns with the </a:t>
            </a:r>
            <a:r>
              <a:rPr lang="en-IN" u="sng" dirty="0" smtClean="0"/>
              <a:t>involvement of entities in a relationship</a:t>
            </a:r>
            <a:r>
              <a:rPr lang="en-IN" dirty="0" smtClean="0"/>
              <a:t>. </a:t>
            </a:r>
          </a:p>
          <a:p>
            <a:pPr algn="just"/>
            <a:r>
              <a:rPr lang="en-IN" dirty="0" smtClean="0"/>
              <a:t>It specifies whether the existence of an entity depends on another entity. </a:t>
            </a:r>
          </a:p>
          <a:p>
            <a:pPr algn="just"/>
            <a:r>
              <a:rPr lang="en-IN" dirty="0" smtClean="0"/>
              <a:t>There are two types of Participation Constraints - </a:t>
            </a:r>
            <a:endParaRPr lang="en-US" dirty="0" smtClean="0"/>
          </a:p>
          <a:p>
            <a:pPr marL="514350" lvl="0" indent="-514350" algn="just">
              <a:buFont typeface="+mj-lt"/>
              <a:buAutoNum type="arabicPeriod"/>
            </a:pPr>
            <a:r>
              <a:rPr lang="en-IN" b="1" dirty="0" smtClean="0"/>
              <a:t>Total/Mandatory Participation</a:t>
            </a:r>
            <a:endParaRPr lang="en-US" dirty="0" smtClean="0"/>
          </a:p>
          <a:p>
            <a:pPr marL="514350" lvl="0" indent="-514350" algn="just">
              <a:buFont typeface="+mj-lt"/>
              <a:buAutoNum type="arabicPeriod"/>
            </a:pPr>
            <a:r>
              <a:rPr lang="en-IN" b="1" dirty="0" smtClean="0"/>
              <a:t>Partial/Optional Participation</a:t>
            </a:r>
            <a:endParaRPr lang="en-US" dirty="0" smtClean="0"/>
          </a:p>
          <a:p>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Notations of Different Types of Participation In ER Diagram</a:t>
            </a:r>
            <a:endParaRPr lang="en-US" dirty="0"/>
          </a:p>
        </p:txBody>
      </p:sp>
      <p:sp>
        <p:nvSpPr>
          <p:cNvPr id="3" name="Content Placeholder 2"/>
          <p:cNvSpPr>
            <a:spLocks noGrp="1"/>
          </p:cNvSpPr>
          <p:nvPr>
            <p:ph idx="1"/>
          </p:nvPr>
        </p:nvSpPr>
        <p:spPr/>
        <p:txBody>
          <a:bodyPr/>
          <a:lstStyle/>
          <a:p>
            <a:endParaRPr lang="en-US" dirty="0"/>
          </a:p>
        </p:txBody>
      </p:sp>
      <p:pic>
        <p:nvPicPr>
          <p:cNvPr id="4" name="Picture 3" descr="Participation Notations-Relationship Constraints in DBMS">
            <a:hlinkClick r:id="rId2"/>
          </p:cNvPr>
          <p:cNvPicPr/>
          <p:nvPr/>
        </p:nvPicPr>
        <p:blipFill>
          <a:blip r:embed="rId3"/>
          <a:srcRect/>
          <a:stretch>
            <a:fillRect/>
          </a:stretch>
        </p:blipFill>
        <p:spPr bwMode="auto">
          <a:xfrm>
            <a:off x="685800" y="1676400"/>
            <a:ext cx="79248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Total/Mandatory Participation</a:t>
            </a:r>
            <a:endParaRPr lang="en-US" dirty="0"/>
          </a:p>
        </p:txBody>
      </p:sp>
      <p:sp>
        <p:nvSpPr>
          <p:cNvPr id="3" name="Content Placeholder 2"/>
          <p:cNvSpPr>
            <a:spLocks noGrp="1"/>
          </p:cNvSpPr>
          <p:nvPr>
            <p:ph idx="1"/>
          </p:nvPr>
        </p:nvSpPr>
        <p:spPr>
          <a:xfrm>
            <a:off x="457200" y="1371600"/>
            <a:ext cx="8229600" cy="5486400"/>
          </a:xfrm>
        </p:spPr>
        <p:txBody>
          <a:bodyPr>
            <a:normAutofit fontScale="85000" lnSpcReduction="10000"/>
          </a:bodyPr>
          <a:lstStyle/>
          <a:p>
            <a:pPr algn="just"/>
            <a:r>
              <a:rPr lang="en-IN" dirty="0" smtClean="0">
                <a:latin typeface="Times New Roman" pitchFamily="18" charset="0"/>
                <a:cs typeface="Times New Roman" pitchFamily="18" charset="0"/>
              </a:rPr>
              <a:t>Participation is said to be total if every entity in E participates in atleast one relationship in R (or) every entity in entity set must depend on another entity. </a:t>
            </a:r>
          </a:p>
          <a:p>
            <a:pPr algn="just"/>
            <a:r>
              <a:rPr lang="en-IN" b="1" dirty="0" smtClean="0">
                <a:latin typeface="Times New Roman" pitchFamily="18" charset="0"/>
                <a:cs typeface="Times New Roman" pitchFamily="18" charset="0"/>
              </a:rPr>
              <a:t>For example: E</a:t>
            </a:r>
            <a:r>
              <a:rPr lang="en-IN" dirty="0" smtClean="0">
                <a:latin typeface="Times New Roman" pitchFamily="18" charset="0"/>
                <a:cs typeface="Times New Roman" pitchFamily="18" charset="0"/>
              </a:rPr>
              <a:t>very department will have a </a:t>
            </a:r>
            <a:r>
              <a:rPr lang="en-IN" dirty="0" err="1" smtClean="0">
                <a:latin typeface="Times New Roman" pitchFamily="18" charset="0"/>
                <a:cs typeface="Times New Roman" pitchFamily="18" charset="0"/>
              </a:rPr>
              <a:t>start_up</a:t>
            </a:r>
            <a:r>
              <a:rPr lang="en-IN" dirty="0" smtClean="0">
                <a:latin typeface="Times New Roman" pitchFamily="18" charset="0"/>
                <a:cs typeface="Times New Roman" pitchFamily="18" charset="0"/>
              </a:rPr>
              <a:t>_ date as a department was created on that </a:t>
            </a:r>
            <a:r>
              <a:rPr lang="en-IN" dirty="0" err="1" smtClean="0">
                <a:latin typeface="Times New Roman" pitchFamily="18" charset="0"/>
                <a:cs typeface="Times New Roman" pitchFamily="18" charset="0"/>
              </a:rPr>
              <a:t>startup</a:t>
            </a:r>
            <a:r>
              <a:rPr lang="en-IN" dirty="0" smtClean="0">
                <a:latin typeface="Times New Roman" pitchFamily="18" charset="0"/>
                <a:cs typeface="Times New Roman" pitchFamily="18" charset="0"/>
              </a:rPr>
              <a:t> date (SINCE ATTRIBUTE of MANAGE relationship). and that department is being handled from that date through a Manager. So, the participation of DEPARTMENT entity in the "MANAGE" relationship type is total. </a:t>
            </a:r>
          </a:p>
          <a:p>
            <a:pPr algn="just"/>
            <a:r>
              <a:rPr lang="en-IN" dirty="0" smtClean="0">
                <a:latin typeface="Times New Roman" pitchFamily="18" charset="0"/>
                <a:cs typeface="Times New Roman" pitchFamily="18" charset="0"/>
              </a:rPr>
              <a:t>Total Participation is also known as </a:t>
            </a:r>
            <a:r>
              <a:rPr lang="en-IN" b="1" dirty="0" smtClean="0">
                <a:latin typeface="Times New Roman" pitchFamily="18" charset="0"/>
                <a:cs typeface="Times New Roman" pitchFamily="18" charset="0"/>
              </a:rPr>
              <a:t>Existence Dependency</a:t>
            </a:r>
            <a:r>
              <a:rPr lang="en-IN" dirty="0" smtClean="0">
                <a:latin typeface="Times New Roman" pitchFamily="18" charset="0"/>
                <a:cs typeface="Times New Roman" pitchFamily="18" charset="0"/>
              </a:rPr>
              <a:t>. </a:t>
            </a:r>
          </a:p>
          <a:p>
            <a:pPr algn="just"/>
            <a:r>
              <a:rPr lang="en-IN" dirty="0" smtClean="0">
                <a:latin typeface="Times New Roman" pitchFamily="18" charset="0"/>
                <a:cs typeface="Times New Roman" pitchFamily="18" charset="0"/>
              </a:rPr>
              <a:t>In ER Diagram, it is represented as a Double Line, connecting the participating entity to the relationship. </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Partial/Optional Participation</a:t>
            </a:r>
            <a:endParaRPr lang="en-US" dirty="0"/>
          </a:p>
        </p:txBody>
      </p:sp>
      <p:sp>
        <p:nvSpPr>
          <p:cNvPr id="3" name="Content Placeholder 2"/>
          <p:cNvSpPr>
            <a:spLocks noGrp="1"/>
          </p:cNvSpPr>
          <p:nvPr>
            <p:ph idx="1"/>
          </p:nvPr>
        </p:nvSpPr>
        <p:spPr/>
        <p:txBody>
          <a:bodyPr>
            <a:normAutofit fontScale="92500"/>
          </a:bodyPr>
          <a:lstStyle/>
          <a:p>
            <a:pPr algn="just"/>
            <a:r>
              <a:rPr lang="en-IN" dirty="0" smtClean="0"/>
              <a:t>Participation is said to be partial if only some entities in E participate in relationships in R (or) some entities in entity set are depend on some another entities in entity set.</a:t>
            </a:r>
          </a:p>
          <a:p>
            <a:pPr algn="just"/>
            <a:r>
              <a:rPr lang="en-IN" dirty="0" smtClean="0"/>
              <a:t> </a:t>
            </a:r>
            <a:r>
              <a:rPr lang="en-IN" b="1" dirty="0" smtClean="0"/>
              <a:t>For example</a:t>
            </a:r>
            <a:r>
              <a:rPr lang="en-IN" dirty="0" smtClean="0"/>
              <a:t>: It is not necessary that all employees manage some department Because all employees may not be the Manager . So the participation of "EMPLOYEE" entity in the "MANAGES“ relationship type is partial. </a:t>
            </a:r>
            <a:endParaRPr lang="en-US"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descr="Participation Example-Relationship Constraints in DBMS">
            <a:hlinkClick r:id="rId2"/>
          </p:cNvPr>
          <p:cNvPicPr/>
          <p:nvPr/>
        </p:nvPicPr>
        <p:blipFill>
          <a:blip r:embed="rId3"/>
          <a:srcRect/>
          <a:stretch>
            <a:fillRect/>
          </a:stretch>
        </p:blipFill>
        <p:spPr bwMode="auto">
          <a:xfrm>
            <a:off x="304800" y="1"/>
            <a:ext cx="88392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Cardinality Ratios for Binary Relationships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IN" dirty="0" smtClean="0">
                <a:latin typeface="Times New Roman" pitchFamily="18" charset="0"/>
                <a:cs typeface="Times New Roman" pitchFamily="18" charset="0"/>
              </a:rPr>
              <a:t>Cardinality expresses the number of entities to which another entity can be associated via a relationship set.</a:t>
            </a:r>
          </a:p>
          <a:p>
            <a:pPr algn="just"/>
            <a:r>
              <a:rPr lang="en-IN" dirty="0" smtClean="0">
                <a:latin typeface="Times New Roman" pitchFamily="18" charset="0"/>
                <a:cs typeface="Times New Roman" pitchFamily="18" charset="0"/>
              </a:rPr>
              <a:t> It specifies the number of relationship instances that an entity can participate in a relation set.</a:t>
            </a:r>
          </a:p>
          <a:p>
            <a:pPr algn="just"/>
            <a:r>
              <a:rPr lang="en-IN" dirty="0" smtClean="0">
                <a:latin typeface="Times New Roman" pitchFamily="18" charset="0"/>
                <a:cs typeface="Times New Roman" pitchFamily="18" charset="0"/>
              </a:rPr>
              <a:t> There are 4 types of Cardinality Ratios : </a:t>
            </a:r>
            <a:endParaRPr lang="en-US" dirty="0" smtClean="0">
              <a:latin typeface="Times New Roman" pitchFamily="18" charset="0"/>
              <a:cs typeface="Times New Roman" pitchFamily="18" charset="0"/>
            </a:endParaRPr>
          </a:p>
          <a:p>
            <a:pPr marL="514350" lvl="0" indent="-514350">
              <a:buFont typeface="+mj-lt"/>
              <a:buAutoNum type="arabicPeriod"/>
            </a:pPr>
            <a:r>
              <a:rPr lang="en-IN" dirty="0" smtClean="0"/>
              <a:t>One-to-One Cardinality (1:1)</a:t>
            </a:r>
            <a:endParaRPr lang="en-US" dirty="0" smtClean="0"/>
          </a:p>
          <a:p>
            <a:pPr marL="514350" lvl="0" indent="-514350">
              <a:buFont typeface="+mj-lt"/>
              <a:buAutoNum type="arabicPeriod"/>
            </a:pPr>
            <a:r>
              <a:rPr lang="en-IN" dirty="0" smtClean="0"/>
              <a:t>One-to-Many Cardinality (1:m)</a:t>
            </a:r>
            <a:endParaRPr lang="en-US" dirty="0" smtClean="0"/>
          </a:p>
          <a:p>
            <a:pPr marL="514350" lvl="0" indent="-514350">
              <a:buFont typeface="+mj-lt"/>
              <a:buAutoNum type="arabicPeriod"/>
            </a:pPr>
            <a:r>
              <a:rPr lang="en-IN" dirty="0" smtClean="0"/>
              <a:t>Many-to-One Cardinality (m:1)</a:t>
            </a:r>
            <a:endParaRPr lang="en-US" dirty="0" smtClean="0"/>
          </a:p>
          <a:p>
            <a:pPr marL="514350" lvl="0" indent="-514350">
              <a:buFont typeface="+mj-lt"/>
              <a:buAutoNum type="arabicPeriod"/>
            </a:pPr>
            <a:r>
              <a:rPr lang="en-IN" dirty="0" smtClean="0"/>
              <a:t>Many-to-Many Cardinality (m:n)</a:t>
            </a:r>
            <a:endParaRPr lang="en-US" dirty="0" smtClean="0"/>
          </a:p>
          <a:p>
            <a:endParaRPr lang="en-US"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Notations of Different Types of Cardinality In ER Diagram </a:t>
            </a:r>
            <a:endParaRPr lang="en-US" dirty="0"/>
          </a:p>
        </p:txBody>
      </p:sp>
      <p:sp>
        <p:nvSpPr>
          <p:cNvPr id="3" name="Content Placeholder 2"/>
          <p:cNvSpPr>
            <a:spLocks noGrp="1"/>
          </p:cNvSpPr>
          <p:nvPr>
            <p:ph idx="1"/>
          </p:nvPr>
        </p:nvSpPr>
        <p:spPr/>
        <p:txBody>
          <a:bodyPr/>
          <a:lstStyle/>
          <a:p>
            <a:endParaRPr lang="en-US"/>
          </a:p>
        </p:txBody>
      </p:sp>
      <p:pic>
        <p:nvPicPr>
          <p:cNvPr id="4" name="Picture 3" descr="Cardinality Notations-Relationship Constraints in DBMS">
            <a:hlinkClick r:id="rId2"/>
          </p:cNvPr>
          <p:cNvPicPr/>
          <p:nvPr/>
        </p:nvPicPr>
        <p:blipFill>
          <a:blip r:embed="rId3"/>
          <a:srcRect/>
          <a:stretch>
            <a:fillRect/>
          </a:stretch>
        </p:blipFill>
        <p:spPr bwMode="auto">
          <a:xfrm>
            <a:off x="381000" y="1600200"/>
            <a:ext cx="83820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a:buNone/>
            </a:pPr>
            <a:r>
              <a:rPr lang="en-US" b="1" dirty="0"/>
              <a:t>What is Traditional File Processing </a:t>
            </a:r>
            <a:r>
              <a:rPr lang="en-US" b="1" dirty="0" smtClean="0"/>
              <a:t>System?</a:t>
            </a:r>
          </a:p>
          <a:p>
            <a:pPr algn="just"/>
            <a:r>
              <a:rPr lang="en-US" sz="2800" dirty="0">
                <a:latin typeface="Times New Roman" pitchFamily="18" charset="0"/>
                <a:cs typeface="Times New Roman" pitchFamily="18" charset="0"/>
              </a:rPr>
              <a:t>Before the use of computer, a manual file system was used to maintain the records and files.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All </a:t>
            </a:r>
            <a:r>
              <a:rPr lang="en-US" sz="2800" dirty="0">
                <a:latin typeface="Times New Roman" pitchFamily="18" charset="0"/>
                <a:cs typeface="Times New Roman" pitchFamily="18" charset="0"/>
              </a:rPr>
              <a:t>the data was stored in files and it makes it easy to find any information.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This </a:t>
            </a:r>
            <a:r>
              <a:rPr lang="en-US" sz="2800" dirty="0">
                <a:latin typeface="Times New Roman" pitchFamily="18" charset="0"/>
                <a:cs typeface="Times New Roman" pitchFamily="18" charset="0"/>
              </a:rPr>
              <a:t>system was good only for small organizations having small number of items.</a:t>
            </a:r>
          </a:p>
          <a:p>
            <a:r>
              <a:rPr lang="en-US" dirty="0" smtClean="0"/>
              <a:t>In this method have many</a:t>
            </a:r>
            <a:r>
              <a:rPr lang="en-US" dirty="0"/>
              <a:t> </a:t>
            </a:r>
            <a:r>
              <a:rPr lang="en-US" b="1" dirty="0" smtClean="0"/>
              <a:t>disadvantages:</a:t>
            </a:r>
            <a:endParaRPr lang="en-US" dirty="0"/>
          </a:p>
          <a:p>
            <a:pPr marL="514350" lvl="0" indent="-514350">
              <a:buFont typeface="+mj-lt"/>
              <a:buAutoNum type="arabicPeriod"/>
            </a:pPr>
            <a:r>
              <a:rPr lang="en-US" sz="2800" dirty="0">
                <a:latin typeface="Times New Roman" pitchFamily="18" charset="0"/>
                <a:cs typeface="Times New Roman" pitchFamily="18" charset="0"/>
              </a:rPr>
              <a:t>It was </a:t>
            </a:r>
            <a:r>
              <a:rPr lang="en-US" sz="2800" b="1" dirty="0">
                <a:latin typeface="Times New Roman" pitchFamily="18" charset="0"/>
                <a:cs typeface="Times New Roman" pitchFamily="18" charset="0"/>
              </a:rPr>
              <a:t>time consuming</a:t>
            </a:r>
            <a:r>
              <a:rPr lang="en-US" sz="2800" dirty="0">
                <a:latin typeface="Times New Roman" pitchFamily="18" charset="0"/>
                <a:cs typeface="Times New Roman" pitchFamily="18" charset="0"/>
              </a:rPr>
              <a:t>.</a:t>
            </a:r>
          </a:p>
          <a:p>
            <a:pPr marL="514350" lvl="0" indent="-514350">
              <a:buFont typeface="+mj-lt"/>
              <a:buAutoNum type="arabicPeriod"/>
            </a:pPr>
            <a:r>
              <a:rPr lang="en-US" sz="2800" b="1" dirty="0">
                <a:latin typeface="Times New Roman" pitchFamily="18" charset="0"/>
                <a:cs typeface="Times New Roman" pitchFamily="18" charset="0"/>
              </a:rPr>
              <a:t>Inefficient</a:t>
            </a:r>
            <a:r>
              <a:rPr lang="en-US" sz="2800" dirty="0">
                <a:latin typeface="Times New Roman" pitchFamily="18" charset="0"/>
                <a:cs typeface="Times New Roman" pitchFamily="18" charset="0"/>
              </a:rPr>
              <a:t> to maintain the record of big firm having large number of items.</a:t>
            </a:r>
          </a:p>
          <a:p>
            <a:pPr marL="514350" lvl="0" indent="-514350">
              <a:buFont typeface="+mj-lt"/>
              <a:buAutoNum type="arabicPeriod"/>
            </a:pPr>
            <a:r>
              <a:rPr lang="en-US" sz="2800" dirty="0">
                <a:latin typeface="Times New Roman" pitchFamily="18" charset="0"/>
                <a:cs typeface="Times New Roman" pitchFamily="18" charset="0"/>
              </a:rPr>
              <a:t>It requires a </a:t>
            </a:r>
            <a:r>
              <a:rPr lang="en-US" sz="2800" b="1" dirty="0">
                <a:latin typeface="Times New Roman" pitchFamily="18" charset="0"/>
                <a:cs typeface="Times New Roman" pitchFamily="18" charset="0"/>
              </a:rPr>
              <a:t>lots of labor work</a:t>
            </a:r>
            <a:r>
              <a:rPr lang="en-US" sz="2800" dirty="0">
                <a:latin typeface="Times New Roman" pitchFamily="18" charset="0"/>
                <a:cs typeface="Times New Roman" pitchFamily="18" charset="0"/>
              </a:rPr>
              <a:t> to do.</a:t>
            </a:r>
          </a:p>
          <a:p>
            <a:pPr marL="514350" lvl="0" indent="-514350">
              <a:buFont typeface="+mj-lt"/>
              <a:buAutoNum type="arabicPeriod"/>
            </a:pPr>
            <a:r>
              <a:rPr lang="en-US" sz="2800" dirty="0">
                <a:latin typeface="Times New Roman" pitchFamily="18" charset="0"/>
                <a:cs typeface="Times New Roman" pitchFamily="18" charset="0"/>
              </a:rPr>
              <a:t>It becomes more complex when anyone requires changing the information.</a:t>
            </a:r>
          </a:p>
          <a:p>
            <a:endParaRPr lang="en-US"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One-to-one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When only one instance of an entity is associated with the relationship.</a:t>
            </a:r>
          </a:p>
          <a:p>
            <a:pPr algn="just"/>
            <a:r>
              <a:rPr lang="en-US" dirty="0" smtClean="0"/>
              <a:t>The </a:t>
            </a:r>
            <a:r>
              <a:rPr lang="en-US" b="1" dirty="0" smtClean="0"/>
              <a:t>number of times an entity of an entity set participates in a relationship</a:t>
            </a:r>
            <a:r>
              <a:rPr lang="en-US" dirty="0" smtClean="0"/>
              <a:t> set is known as cardinality.</a:t>
            </a:r>
          </a:p>
          <a:p>
            <a:pPr algn="just"/>
            <a:r>
              <a:rPr lang="en-US" dirty="0" smtClean="0"/>
              <a:t>One entity from entity set A can be associated with at most one entity of entity set B and vice versa.</a:t>
            </a:r>
          </a:p>
          <a:p>
            <a:pPr algn="just"/>
            <a:r>
              <a:rPr lang="en-US" dirty="0" smtClean="0"/>
              <a:t>One-to-one is marked as '1:1'.</a:t>
            </a:r>
          </a:p>
          <a:p>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One-to-one relation"/>
          <p:cNvPicPr>
            <a:picLocks noChangeAspect="1" noChangeArrowheads="1"/>
          </p:cNvPicPr>
          <p:nvPr/>
        </p:nvPicPr>
        <p:blipFill>
          <a:blip r:embed="rId2"/>
          <a:srcRect/>
          <a:stretch>
            <a:fillRect/>
          </a:stretch>
        </p:blipFill>
        <p:spPr bwMode="auto">
          <a:xfrm>
            <a:off x="228600" y="0"/>
            <a:ext cx="8534400" cy="3581400"/>
          </a:xfrm>
          <a:prstGeom prst="rect">
            <a:avLst/>
          </a:prstGeom>
          <a:noFill/>
        </p:spPr>
      </p:pic>
      <p:pic>
        <p:nvPicPr>
          <p:cNvPr id="10244" name="Picture 4" descr="One-to-one"/>
          <p:cNvPicPr>
            <a:picLocks noChangeAspect="1" noChangeArrowheads="1"/>
          </p:cNvPicPr>
          <p:nvPr/>
        </p:nvPicPr>
        <p:blipFill>
          <a:blip r:embed="rId3"/>
          <a:srcRect/>
          <a:stretch>
            <a:fillRect/>
          </a:stretch>
        </p:blipFill>
        <p:spPr bwMode="auto">
          <a:xfrm>
            <a:off x="152400" y="4038601"/>
            <a:ext cx="8839200" cy="2819400"/>
          </a:xfrm>
          <a:prstGeom prst="rect">
            <a:avLst/>
          </a:prstGeom>
          <a:noFill/>
        </p:spPr>
      </p:pic>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298" name="Picture 2" descr="One-to-many relation"/>
          <p:cNvPicPr>
            <a:picLocks noChangeAspect="1" noChangeArrowheads="1"/>
          </p:cNvPicPr>
          <p:nvPr/>
        </p:nvPicPr>
        <p:blipFill>
          <a:blip r:embed="rId2"/>
          <a:srcRect/>
          <a:stretch>
            <a:fillRect/>
          </a:stretch>
        </p:blipFill>
        <p:spPr bwMode="auto">
          <a:xfrm>
            <a:off x="609600" y="304800"/>
            <a:ext cx="8305800" cy="3657600"/>
          </a:xfrm>
          <a:prstGeom prst="rect">
            <a:avLst/>
          </a:prstGeom>
          <a:noFill/>
        </p:spPr>
      </p:pic>
      <p:pic>
        <p:nvPicPr>
          <p:cNvPr id="183300" name="Picture 4" descr="One-to-many"/>
          <p:cNvPicPr>
            <a:picLocks noChangeAspect="1" noChangeArrowheads="1"/>
          </p:cNvPicPr>
          <p:nvPr/>
        </p:nvPicPr>
        <p:blipFill>
          <a:blip r:embed="rId3"/>
          <a:srcRect/>
          <a:stretch>
            <a:fillRect/>
          </a:stretch>
        </p:blipFill>
        <p:spPr bwMode="auto">
          <a:xfrm>
            <a:off x="533400" y="4267200"/>
            <a:ext cx="8229600" cy="2362200"/>
          </a:xfrm>
          <a:prstGeom prst="rect">
            <a:avLst/>
          </a:prstGeom>
          <a:noFill/>
        </p:spPr>
      </p:pic>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20"/>
          <p:cNvPicPr/>
          <p:nvPr/>
        </p:nvPicPr>
        <p:blipFill>
          <a:blip r:embed="rId2"/>
          <a:srcRect/>
          <a:stretch>
            <a:fillRect/>
          </a:stretch>
        </p:blipFill>
        <p:spPr bwMode="auto">
          <a:xfrm>
            <a:off x="0" y="0"/>
            <a:ext cx="9144000" cy="2438400"/>
          </a:xfrm>
          <a:prstGeom prst="rect">
            <a:avLst/>
          </a:prstGeom>
          <a:noFill/>
          <a:ln w="9525">
            <a:noFill/>
            <a:miter lim="800000"/>
            <a:headEnd/>
            <a:tailEnd/>
          </a:ln>
        </p:spPr>
      </p:pic>
      <p:sp>
        <p:nvSpPr>
          <p:cNvPr id="3" name="Rectangle 2"/>
          <p:cNvSpPr/>
          <p:nvPr/>
        </p:nvSpPr>
        <p:spPr>
          <a:xfrm>
            <a:off x="228600" y="2133600"/>
            <a:ext cx="3657600" cy="369332"/>
          </a:xfrm>
          <a:prstGeom prst="rect">
            <a:avLst/>
          </a:prstGeom>
        </p:spPr>
        <p:txBody>
          <a:bodyPr wrap="square">
            <a:spAutoFit/>
          </a:bodyPr>
          <a:lstStyle/>
          <a:p>
            <a:r>
              <a:rPr lang="en-US" dirty="0" smtClean="0"/>
              <a:t>Using Sets, it can be represented as:</a:t>
            </a:r>
            <a:endParaRPr lang="en-US" dirty="0"/>
          </a:p>
        </p:txBody>
      </p:sp>
      <p:pic>
        <p:nvPicPr>
          <p:cNvPr id="4" name="Picture 3" descr="er12"/>
          <p:cNvPicPr/>
          <p:nvPr/>
        </p:nvPicPr>
        <p:blipFill>
          <a:blip r:embed="rId3"/>
          <a:srcRect l="14953" r="11215"/>
          <a:stretch>
            <a:fillRect/>
          </a:stretch>
        </p:blipFill>
        <p:spPr bwMode="auto">
          <a:xfrm>
            <a:off x="685800" y="2819400"/>
            <a:ext cx="78486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534400" cy="954107"/>
          </a:xfrm>
          <a:prstGeom prst="rect">
            <a:avLst/>
          </a:prstGeom>
        </p:spPr>
        <p:txBody>
          <a:bodyPr wrap="square">
            <a:spAutoFit/>
          </a:bodyPr>
          <a:lstStyle/>
          <a:p>
            <a:pPr>
              <a:buFont typeface="Arial" pitchFamily="34" charset="0"/>
              <a:buChar char="•"/>
            </a:pPr>
            <a:r>
              <a:rPr lang="en-IN" sz="2800" dirty="0" smtClean="0"/>
              <a:t>A Principal Teacher manages one Department</a:t>
            </a:r>
          </a:p>
          <a:p>
            <a:pPr>
              <a:buFont typeface="Arial" pitchFamily="34" charset="0"/>
              <a:buChar char="•"/>
            </a:pPr>
            <a:r>
              <a:rPr lang="en-IN" sz="2800" dirty="0" smtClean="0"/>
              <a:t>Each Department is managed by one Principal Teacher</a:t>
            </a:r>
            <a:endParaRPr lang="en-US" sz="2800" dirty="0"/>
          </a:p>
        </p:txBody>
      </p:sp>
      <p:pic>
        <p:nvPicPr>
          <p:cNvPr id="3" name="Picture 2" descr="one to one relationship"/>
          <p:cNvPicPr/>
          <p:nvPr/>
        </p:nvPicPr>
        <p:blipFill>
          <a:blip r:embed="rId2"/>
          <a:srcRect/>
          <a:stretch>
            <a:fillRect/>
          </a:stretch>
        </p:blipFill>
        <p:spPr bwMode="auto">
          <a:xfrm>
            <a:off x="381000" y="1828800"/>
            <a:ext cx="8610600" cy="1524000"/>
          </a:xfrm>
          <a:prstGeom prst="rect">
            <a:avLst/>
          </a:prstGeom>
          <a:noFill/>
          <a:ln w="9525">
            <a:noFill/>
            <a:miter lim="800000"/>
            <a:headEnd/>
            <a:tailEnd/>
          </a:ln>
        </p:spPr>
      </p:pic>
      <p:pic>
        <p:nvPicPr>
          <p:cNvPr id="4" name="Picture 3" descr="https://sites.google.com/site/merasemester/_/rsrc/1304487448665/dbm/chapter-3/onetoone.bmp">
            <a:hlinkClick r:id="rId3"/>
          </p:cNvPr>
          <p:cNvPicPr/>
          <p:nvPr/>
        </p:nvPicPr>
        <p:blipFill>
          <a:blip r:embed="rId4"/>
          <a:srcRect/>
          <a:stretch>
            <a:fillRect/>
          </a:stretch>
        </p:blipFill>
        <p:spPr bwMode="auto">
          <a:xfrm>
            <a:off x="1143000" y="3657600"/>
            <a:ext cx="6324600" cy="298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ne to One Cardinality Example-Relationship Constraints in DBMS">
            <a:hlinkClick r:id="rId2"/>
          </p:cNvPr>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ne to one Cardinality-Relationship Constraints in DBMS">
            <a:hlinkClick r:id="rId2"/>
          </p:cNvPr>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smtClean="0"/>
              <a:t>One to Many</a:t>
            </a:r>
            <a:endParaRPr lang="en-US" dirty="0"/>
          </a:p>
        </p:txBody>
      </p:sp>
      <p:sp>
        <p:nvSpPr>
          <p:cNvPr id="3" name="Content Placeholder 2"/>
          <p:cNvSpPr>
            <a:spLocks noGrp="1"/>
          </p:cNvSpPr>
          <p:nvPr>
            <p:ph idx="1"/>
          </p:nvPr>
        </p:nvSpPr>
        <p:spPr>
          <a:xfrm>
            <a:off x="457200" y="990600"/>
            <a:ext cx="8229600" cy="5135563"/>
          </a:xfrm>
        </p:spPr>
        <p:txBody>
          <a:bodyPr/>
          <a:lstStyle/>
          <a:p>
            <a:pPr algn="just"/>
            <a:r>
              <a:rPr lang="en-IN" dirty="0" smtClean="0"/>
              <a:t>An entity in A is associated with any number (0 or more) with an entity B, but a entity in B, however can be associated with atmost one entity in A</a:t>
            </a:r>
            <a:r>
              <a:rPr lang="en-IN" dirty="0" smtClean="0"/>
              <a:t>.</a:t>
            </a:r>
          </a:p>
          <a:p>
            <a:pPr algn="just"/>
            <a:r>
              <a:rPr lang="en-US" dirty="0" smtClean="0"/>
              <a:t> it is marked as '1:N'.</a:t>
            </a:r>
          </a:p>
          <a:p>
            <a:pPr algn="just"/>
            <a:endParaRPr lang="en-US" dirty="0"/>
          </a:p>
        </p:txBody>
      </p:sp>
      <p:pic>
        <p:nvPicPr>
          <p:cNvPr id="4" name="Picture 3" descr="one to many Cardinality Example -Relationship Constraints in DBMS">
            <a:hlinkClick r:id="rId2"/>
          </p:cNvPr>
          <p:cNvPicPr/>
          <p:nvPr/>
        </p:nvPicPr>
        <p:blipFill>
          <a:blip r:embed="rId3"/>
          <a:srcRect/>
          <a:stretch>
            <a:fillRect/>
          </a:stretch>
        </p:blipFill>
        <p:spPr bwMode="auto">
          <a:xfrm>
            <a:off x="228600" y="3505200"/>
            <a:ext cx="89154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Many-to-one</a:t>
            </a:r>
            <a:endParaRPr lang="en-US" dirty="0"/>
          </a:p>
        </p:txBody>
      </p:sp>
      <p:sp>
        <p:nvSpPr>
          <p:cNvPr id="3" name="Content Placeholder 2"/>
          <p:cNvSpPr>
            <a:spLocks noGrp="1"/>
          </p:cNvSpPr>
          <p:nvPr>
            <p:ph idx="1"/>
          </p:nvPr>
        </p:nvSpPr>
        <p:spPr/>
        <p:txBody>
          <a:bodyPr/>
          <a:lstStyle/>
          <a:p>
            <a:r>
              <a:rPr lang="en-US" dirty="0" smtClean="0"/>
              <a:t>More than one entities from entity set A can be associated with at most one entity of entity set B, however an entity from entity set B can be associated with more than one entity from entity set A.</a:t>
            </a:r>
          </a:p>
          <a:p>
            <a:r>
              <a:rPr lang="en-US" dirty="0" smtClean="0"/>
              <a:t>it is marked as 'N:1'.</a:t>
            </a:r>
            <a:endParaRPr lang="en-US" dirty="0"/>
          </a:p>
        </p:txBody>
      </p:sp>
      <p:pic>
        <p:nvPicPr>
          <p:cNvPr id="185346" name="Picture 2" descr="Many-to-one"/>
          <p:cNvPicPr>
            <a:picLocks noChangeAspect="1" noChangeArrowheads="1"/>
          </p:cNvPicPr>
          <p:nvPr/>
        </p:nvPicPr>
        <p:blipFill>
          <a:blip r:embed="rId2"/>
          <a:srcRect/>
          <a:stretch>
            <a:fillRect/>
          </a:stretch>
        </p:blipFill>
        <p:spPr bwMode="auto">
          <a:xfrm>
            <a:off x="1143000" y="4800600"/>
            <a:ext cx="7239000" cy="1752600"/>
          </a:xfrm>
          <a:prstGeom prst="rect">
            <a:avLst/>
          </a:prstGeom>
          <a:noFill/>
        </p:spPr>
      </p:pic>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6370" name="Picture 2" descr="Many-to-one relation"/>
          <p:cNvPicPr>
            <a:picLocks noChangeAspect="1" noChangeArrowheads="1"/>
          </p:cNvPicPr>
          <p:nvPr/>
        </p:nvPicPr>
        <p:blipFill>
          <a:blip r:embed="rId2"/>
          <a:srcRect/>
          <a:stretch>
            <a:fillRect/>
          </a:stretch>
        </p:blipFill>
        <p:spPr bwMode="auto">
          <a:xfrm>
            <a:off x="2514600" y="1905000"/>
            <a:ext cx="4267200" cy="40386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pPr algn="just">
              <a:buNone/>
            </a:pPr>
            <a:r>
              <a:rPr lang="en-US" dirty="0" smtClean="0"/>
              <a:t>To </a:t>
            </a:r>
            <a:r>
              <a:rPr lang="en-US" dirty="0"/>
              <a:t>make the processing fast, </a:t>
            </a:r>
            <a:r>
              <a:rPr lang="en-US" b="1" dirty="0"/>
              <a:t>File Processing System</a:t>
            </a:r>
            <a:r>
              <a:rPr lang="en-US" dirty="0"/>
              <a:t> was introduced. </a:t>
            </a:r>
            <a:endParaRPr lang="en-US" dirty="0" smtClean="0"/>
          </a:p>
          <a:p>
            <a:pPr algn="just"/>
            <a:r>
              <a:rPr lang="en-US" dirty="0" smtClean="0"/>
              <a:t>It </a:t>
            </a:r>
            <a:r>
              <a:rPr lang="en-US" dirty="0"/>
              <a:t>was </a:t>
            </a:r>
            <a:r>
              <a:rPr lang="en-US" dirty="0" smtClean="0"/>
              <a:t>computer </a:t>
            </a:r>
            <a:r>
              <a:rPr lang="en-US" dirty="0"/>
              <a:t>based system where all the </a:t>
            </a:r>
            <a:r>
              <a:rPr lang="en-US" b="1" dirty="0"/>
              <a:t>information is store in different computer files</a:t>
            </a:r>
            <a:r>
              <a:rPr lang="en-US" dirty="0"/>
              <a:t>. </a:t>
            </a:r>
            <a:endParaRPr lang="en-US" dirty="0" smtClean="0"/>
          </a:p>
          <a:p>
            <a:pPr algn="just"/>
            <a:r>
              <a:rPr lang="en-US" dirty="0" smtClean="0"/>
              <a:t>Traditional </a:t>
            </a:r>
            <a:r>
              <a:rPr lang="en-US" dirty="0"/>
              <a:t>files system stores data in a manner that all the departments of an organization have their own set of </a:t>
            </a:r>
            <a:r>
              <a:rPr lang="en-US" dirty="0" smtClean="0"/>
              <a:t>files. </a:t>
            </a:r>
            <a:endParaRPr lang="en-US" dirty="0"/>
          </a:p>
          <a:p>
            <a:pPr algn="just"/>
            <a:endParaRPr lang="en-US"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rnew">
            <a:hlinkClick r:id="rId2"/>
          </p:cNvPr>
          <p:cNvPicPr/>
          <p:nvPr/>
        </p:nvPicPr>
        <p:blipFill>
          <a:blip r:embed="rId3"/>
          <a:srcRect l="5000" r="7500" b="23529"/>
          <a:stretch>
            <a:fillRect/>
          </a:stretch>
        </p:blipFill>
        <p:spPr bwMode="auto">
          <a:xfrm>
            <a:off x="0" y="0"/>
            <a:ext cx="9144000" cy="1981200"/>
          </a:xfrm>
          <a:prstGeom prst="rect">
            <a:avLst/>
          </a:prstGeom>
          <a:noFill/>
          <a:ln w="9525">
            <a:noFill/>
            <a:miter lim="800000"/>
            <a:headEnd/>
            <a:tailEnd/>
          </a:ln>
        </p:spPr>
      </p:pic>
      <p:sp>
        <p:nvSpPr>
          <p:cNvPr id="204801" name="Rectangle 1"/>
          <p:cNvSpPr>
            <a:spLocks noChangeArrowheads="1"/>
          </p:cNvSpPr>
          <p:nvPr/>
        </p:nvSpPr>
        <p:spPr bwMode="auto">
          <a:xfrm>
            <a:off x="0" y="1905000"/>
            <a:ext cx="5352747"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Using Sets, it can be represented as:</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6" name="Picture 5" descr="er14"/>
          <p:cNvPicPr/>
          <p:nvPr/>
        </p:nvPicPr>
        <p:blipFill>
          <a:blip r:embed="rId4"/>
          <a:srcRect l="8547" r="10256"/>
          <a:stretch>
            <a:fillRect/>
          </a:stretch>
        </p:blipFill>
        <p:spPr bwMode="auto">
          <a:xfrm>
            <a:off x="304800" y="2667000"/>
            <a:ext cx="8458200" cy="2895600"/>
          </a:xfrm>
          <a:prstGeom prst="rect">
            <a:avLst/>
          </a:prstGeom>
          <a:noFill/>
          <a:ln w="9525">
            <a:noFill/>
            <a:miter lim="800000"/>
            <a:headEnd/>
            <a:tailEnd/>
          </a:ln>
        </p:spPr>
      </p:pic>
      <p:sp>
        <p:nvSpPr>
          <p:cNvPr id="204802" name="Rectangle 2"/>
          <p:cNvSpPr>
            <a:spLocks noChangeArrowheads="1"/>
          </p:cNvSpPr>
          <p:nvPr/>
        </p:nvSpPr>
        <p:spPr bwMode="auto">
          <a:xfrm>
            <a:off x="0" y="5638800"/>
            <a:ext cx="6110968"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In this case, each student is taking only 1 course</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but 1 course has been taken by many students.</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457200" y="1600201"/>
            <a:ext cx="8229600" cy="1295400"/>
          </a:xfrm>
        </p:spPr>
        <p:txBody>
          <a:bodyPr/>
          <a:lstStyle/>
          <a:p>
            <a:r>
              <a:rPr lang="en-IN" dirty="0" smtClean="0"/>
              <a:t>A Subject can be offered many times.</a:t>
            </a:r>
          </a:p>
          <a:p>
            <a:r>
              <a:rPr lang="en-IN" dirty="0" smtClean="0"/>
              <a:t>Each Offering belongs to one Subject</a:t>
            </a:r>
            <a:endParaRPr lang="en-US" dirty="0"/>
          </a:p>
        </p:txBody>
      </p:sp>
      <p:pic>
        <p:nvPicPr>
          <p:cNvPr id="4" name="Picture 3" descr="one to many relationship"/>
          <p:cNvPicPr/>
          <p:nvPr/>
        </p:nvPicPr>
        <p:blipFill>
          <a:blip r:embed="rId2"/>
          <a:srcRect/>
          <a:stretch>
            <a:fillRect/>
          </a:stretch>
        </p:blipFill>
        <p:spPr bwMode="auto">
          <a:xfrm>
            <a:off x="0" y="3133724"/>
            <a:ext cx="9144000" cy="16668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ny to One Cardinality Example-Relationship Constraints in DBMS">
            <a:hlinkClick r:id="rId2"/>
          </p:cNvPr>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Many-to-many</a:t>
            </a:r>
            <a:endParaRPr lang="en-US" dirty="0"/>
          </a:p>
        </p:txBody>
      </p:sp>
      <p:sp>
        <p:nvSpPr>
          <p:cNvPr id="3" name="Content Placeholder 2"/>
          <p:cNvSpPr>
            <a:spLocks noGrp="1"/>
          </p:cNvSpPr>
          <p:nvPr>
            <p:ph idx="1"/>
          </p:nvPr>
        </p:nvSpPr>
        <p:spPr/>
        <p:txBody>
          <a:bodyPr/>
          <a:lstStyle/>
          <a:p>
            <a:pPr algn="just"/>
            <a:r>
              <a:rPr lang="en-US" dirty="0" smtClean="0"/>
              <a:t>One entity from A can be associated with more than one entity from B and vice versa.</a:t>
            </a:r>
          </a:p>
          <a:p>
            <a:pPr algn="just"/>
            <a:r>
              <a:rPr lang="en-US" dirty="0" smtClean="0"/>
              <a:t>More than one instance of an entity on the left and more than one instance of an entity on the right can be associated with the relationship.</a:t>
            </a:r>
            <a:endParaRPr lang="en-US" dirty="0"/>
          </a:p>
        </p:txBody>
      </p:sp>
      <p:pic>
        <p:nvPicPr>
          <p:cNvPr id="187394" name="Picture 2" descr="Many-to-many"/>
          <p:cNvPicPr>
            <a:picLocks noChangeAspect="1" noChangeArrowheads="1"/>
          </p:cNvPicPr>
          <p:nvPr/>
        </p:nvPicPr>
        <p:blipFill>
          <a:blip r:embed="rId2"/>
          <a:srcRect/>
          <a:stretch>
            <a:fillRect/>
          </a:stretch>
        </p:blipFill>
        <p:spPr bwMode="auto">
          <a:xfrm>
            <a:off x="2209800" y="4800600"/>
            <a:ext cx="5715000" cy="2057400"/>
          </a:xfrm>
          <a:prstGeom prst="rect">
            <a:avLst/>
          </a:prstGeom>
          <a:noFill/>
        </p:spPr>
      </p:pic>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418" name="Picture 2" descr="Many-to-many relation"/>
          <p:cNvPicPr>
            <a:picLocks noChangeAspect="1" noChangeArrowheads="1"/>
          </p:cNvPicPr>
          <p:nvPr/>
        </p:nvPicPr>
        <p:blipFill>
          <a:blip r:embed="rId2"/>
          <a:srcRect/>
          <a:stretch>
            <a:fillRect/>
          </a:stretch>
        </p:blipFill>
        <p:spPr bwMode="auto">
          <a:xfrm>
            <a:off x="2057400" y="1447800"/>
            <a:ext cx="4953000" cy="4267200"/>
          </a:xfrm>
          <a:prstGeom prst="rect">
            <a:avLst/>
          </a:prstGeom>
          <a:noFill/>
        </p:spPr>
      </p:pic>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2"/>
          <p:cNvPicPr/>
          <p:nvPr/>
        </p:nvPicPr>
        <p:blipFill>
          <a:blip r:embed="rId2"/>
          <a:srcRect l="6918" t="16000" r="9224"/>
          <a:stretch>
            <a:fillRect/>
          </a:stretch>
        </p:blipFill>
        <p:spPr bwMode="auto">
          <a:xfrm>
            <a:off x="0" y="0"/>
            <a:ext cx="9144000" cy="1905001"/>
          </a:xfrm>
          <a:prstGeom prst="rect">
            <a:avLst/>
          </a:prstGeom>
          <a:noFill/>
          <a:ln w="9525">
            <a:noFill/>
            <a:miter lim="800000"/>
            <a:headEnd/>
            <a:tailEnd/>
          </a:ln>
        </p:spPr>
      </p:pic>
      <p:pic>
        <p:nvPicPr>
          <p:cNvPr id="5" name="Picture 4" descr="er16"/>
          <p:cNvPicPr/>
          <p:nvPr/>
        </p:nvPicPr>
        <p:blipFill>
          <a:blip r:embed="rId3"/>
          <a:srcRect l="7500" r="7500"/>
          <a:stretch>
            <a:fillRect/>
          </a:stretch>
        </p:blipFill>
        <p:spPr bwMode="auto">
          <a:xfrm>
            <a:off x="0" y="2057400"/>
            <a:ext cx="9144000" cy="3429000"/>
          </a:xfrm>
          <a:prstGeom prst="rect">
            <a:avLst/>
          </a:prstGeom>
          <a:noFill/>
          <a:ln w="9525">
            <a:noFill/>
            <a:miter lim="800000"/>
            <a:headEnd/>
            <a:tailEnd/>
          </a:ln>
        </p:spPr>
      </p:pic>
      <p:sp>
        <p:nvSpPr>
          <p:cNvPr id="10241" name="Rectangle 1"/>
          <p:cNvSpPr>
            <a:spLocks noChangeArrowheads="1"/>
          </p:cNvSpPr>
          <p:nvPr/>
        </p:nvSpPr>
        <p:spPr bwMode="auto">
          <a:xfrm>
            <a:off x="0" y="5334000"/>
            <a:ext cx="6979796" cy="156966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student S1 is enrolled in C1 and C3 and</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Course C3 is enrolled by S1, S3 and S4.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So it is many to many relationships.</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1295400"/>
          </a:xfrm>
        </p:spPr>
        <p:txBody>
          <a:bodyPr/>
          <a:lstStyle/>
          <a:p>
            <a:r>
              <a:rPr lang="en-IN" dirty="0" smtClean="0"/>
              <a:t>A Teacher can teach many different Subjects.</a:t>
            </a:r>
          </a:p>
          <a:p>
            <a:r>
              <a:rPr lang="en-IN" dirty="0" smtClean="0"/>
              <a:t>Each Subject can be taught by many Teachers.</a:t>
            </a:r>
            <a:endParaRPr lang="en-US" dirty="0"/>
          </a:p>
        </p:txBody>
      </p:sp>
      <p:pic>
        <p:nvPicPr>
          <p:cNvPr id="4" name="Picture 3" descr="many to many relationship"/>
          <p:cNvPicPr/>
          <p:nvPr/>
        </p:nvPicPr>
        <p:blipFill>
          <a:blip r:embed="rId2"/>
          <a:srcRect/>
          <a:stretch>
            <a:fillRect/>
          </a:stretch>
        </p:blipFill>
        <p:spPr bwMode="auto">
          <a:xfrm>
            <a:off x="838200" y="2286000"/>
            <a:ext cx="73914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ny to Many Cardinality Example-Relationship Constraints in DBMS">
            <a:hlinkClick r:id="rId2"/>
          </p:cNvPr>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Attributes of Relationship Types</a:t>
            </a:r>
            <a:endParaRPr lang="en-US" dirty="0"/>
          </a:p>
        </p:txBody>
      </p:sp>
      <p:sp>
        <p:nvSpPr>
          <p:cNvPr id="3" name="Content Placeholder 2"/>
          <p:cNvSpPr>
            <a:spLocks noGrp="1"/>
          </p:cNvSpPr>
          <p:nvPr>
            <p:ph idx="1"/>
          </p:nvPr>
        </p:nvSpPr>
        <p:spPr>
          <a:xfrm>
            <a:off x="457200" y="990600"/>
            <a:ext cx="8229600" cy="5638800"/>
          </a:xfrm>
        </p:spPr>
        <p:txBody>
          <a:bodyPr>
            <a:normAutofit fontScale="92500" lnSpcReduction="10000"/>
          </a:bodyPr>
          <a:lstStyle/>
          <a:p>
            <a:pPr algn="just"/>
            <a:r>
              <a:rPr lang="en-US" dirty="0" smtClean="0"/>
              <a:t>Relationship types can also have attributes, similar to those of entity types.</a:t>
            </a:r>
          </a:p>
          <a:p>
            <a:pPr algn="just"/>
            <a:r>
              <a:rPr lang="en-US" dirty="0" smtClean="0"/>
              <a:t>record the number of hours per week that an employee works on a particular project, we can include an attribute Hours for the WORKS_ON relationship type.</a:t>
            </a:r>
          </a:p>
          <a:p>
            <a:pPr algn="just"/>
            <a:r>
              <a:rPr lang="en-US" dirty="0" smtClean="0"/>
              <a:t>attributes of 1:1 or 1:N relationship types can be migrated to one of the participating entity types. For example, the </a:t>
            </a:r>
            <a:r>
              <a:rPr lang="en-US" dirty="0" err="1" smtClean="0"/>
              <a:t>Start_date</a:t>
            </a:r>
            <a:r>
              <a:rPr lang="en-US" dirty="0" smtClean="0"/>
              <a:t> attribute for the MANAGES relationship can be an attribute of either EMPLOYEE or DEPARTMENT, although conceptually it belongs to MANAGES.</a:t>
            </a:r>
            <a:endParaRPr lang="en-US"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smtClean="0"/>
              <a:t>Weak Entity Types</a:t>
            </a: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algn="just"/>
            <a:r>
              <a:rPr lang="en-US" dirty="0" smtClean="0"/>
              <a:t>Entity types that do not have key attributes of their own are called weak entity types.</a:t>
            </a:r>
          </a:p>
          <a:p>
            <a:pPr algn="just"/>
            <a:r>
              <a:rPr lang="en-US" dirty="0" smtClean="0"/>
              <a:t> Regular entity types that do have a key.</a:t>
            </a:r>
          </a:p>
          <a:p>
            <a:pPr algn="just"/>
            <a:r>
              <a:rPr lang="en-US" dirty="0" smtClean="0"/>
              <a:t> it is also called strong entity types.</a:t>
            </a:r>
          </a:p>
          <a:p>
            <a:pPr algn="just">
              <a:buNone/>
            </a:pPr>
            <a:r>
              <a:rPr lang="en-US" b="1" dirty="0" smtClean="0"/>
              <a:t>identifying relationship:</a:t>
            </a:r>
          </a:p>
          <a:p>
            <a:pPr algn="just"/>
            <a:r>
              <a:rPr lang="en-US" dirty="0" smtClean="0"/>
              <a:t>An </a:t>
            </a:r>
            <a:r>
              <a:rPr lang="en-US" b="1" dirty="0" smtClean="0"/>
              <a:t>identifying relationship</a:t>
            </a:r>
            <a:r>
              <a:rPr lang="en-US" dirty="0" smtClean="0"/>
              <a:t> is when the existence of a row in a child table depends on a row in a parent table.</a:t>
            </a:r>
          </a:p>
          <a:p>
            <a:pPr algn="just">
              <a:buNone/>
            </a:pPr>
            <a:r>
              <a:rPr lang="en-US" b="1" dirty="0" smtClean="0"/>
              <a:t>Non-identifying relationship:</a:t>
            </a:r>
            <a:endParaRPr lang="en-US" dirty="0" smtClean="0"/>
          </a:p>
          <a:p>
            <a:pPr algn="just"/>
            <a:r>
              <a:rPr lang="en-US" dirty="0" smtClean="0"/>
              <a:t>A </a:t>
            </a:r>
            <a:r>
              <a:rPr lang="en-US" b="1" dirty="0" smtClean="0"/>
              <a:t>non-identifying relationship</a:t>
            </a:r>
            <a:r>
              <a:rPr lang="en-US" dirty="0" smtClean="0"/>
              <a:t> is when the primary key attributes of the parent </a:t>
            </a:r>
            <a:r>
              <a:rPr lang="en-US" i="1" dirty="0" smtClean="0"/>
              <a:t>must not </a:t>
            </a:r>
            <a:r>
              <a:rPr lang="en-US" dirty="0" smtClean="0"/>
              <a:t>become primary key attributes of the child.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the course</a:t>
            </a:r>
          </a:p>
        </p:txBody>
      </p:sp>
      <p:sp>
        <p:nvSpPr>
          <p:cNvPr id="3" name="Content Placeholder 2"/>
          <p:cNvSpPr>
            <a:spLocks noGrp="1"/>
          </p:cNvSpPr>
          <p:nvPr>
            <p:ph idx="1"/>
          </p:nvPr>
        </p:nvSpPr>
        <p:spPr/>
        <p:txBody>
          <a:bodyPr>
            <a:normAutofit fontScale="92500"/>
          </a:bodyPr>
          <a:lstStyle/>
          <a:p>
            <a:pPr algn="just"/>
            <a:r>
              <a:rPr lang="en-US" dirty="0">
                <a:latin typeface="Times New Roman" pitchFamily="18" charset="0"/>
                <a:cs typeface="Times New Roman" pitchFamily="18" charset="0"/>
              </a:rPr>
              <a:t>This course is first (fundamental) course on database management systems.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course discusses different topics of the databases.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this course will covering </a:t>
            </a:r>
            <a:r>
              <a:rPr lang="en-US" dirty="0">
                <a:latin typeface="Times New Roman" pitchFamily="18" charset="0"/>
                <a:cs typeface="Times New Roman" pitchFamily="18" charset="0"/>
              </a:rPr>
              <a:t>both the theoretical and practical aspects of databases.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a student to have a better understanding of the subject, it is very necessary that you concentrate on the concepts discussed in the course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Characteristics of File </a:t>
            </a:r>
            <a:r>
              <a:rPr lang="en-US" sz="3200" b="1" dirty="0" smtClean="0">
                <a:latin typeface="Times New Roman" pitchFamily="18" charset="0"/>
                <a:cs typeface="Times New Roman" pitchFamily="18" charset="0"/>
              </a:rPr>
              <a:t>processing</a:t>
            </a:r>
            <a:r>
              <a:rPr lang="en-US" sz="3200" b="1" dirty="0">
                <a:latin typeface="Times New Roman" pitchFamily="18" charset="0"/>
                <a:cs typeface="Times New Roman" pitchFamily="18" charset="0"/>
              </a:rPr>
              <a:t> </a:t>
            </a:r>
            <a:r>
              <a:rPr lang="en-US" sz="3200" b="1" dirty="0" smtClean="0">
                <a:latin typeface="Times New Roman" pitchFamily="18" charset="0"/>
                <a:cs typeface="Times New Roman" pitchFamily="18" charset="0"/>
              </a:rPr>
              <a:t>System</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lnSpcReduction="10000"/>
          </a:bodyPr>
          <a:lstStyle/>
          <a:p>
            <a:pPr algn="just"/>
            <a:r>
              <a:rPr lang="en-US" dirty="0"/>
              <a:t>It is a group of files storing data of an organization.</a:t>
            </a:r>
          </a:p>
          <a:p>
            <a:pPr algn="just"/>
            <a:r>
              <a:rPr lang="en-US" dirty="0" smtClean="0"/>
              <a:t>Each </a:t>
            </a:r>
            <a:r>
              <a:rPr lang="en-US" dirty="0"/>
              <a:t>file is independent from one another.</a:t>
            </a:r>
          </a:p>
          <a:p>
            <a:pPr algn="just"/>
            <a:r>
              <a:rPr lang="en-US" dirty="0" smtClean="0"/>
              <a:t>Each </a:t>
            </a:r>
            <a:r>
              <a:rPr lang="en-US" dirty="0"/>
              <a:t>file is called a flat </a:t>
            </a:r>
            <a:r>
              <a:rPr lang="en-US" dirty="0" smtClean="0"/>
              <a:t>file </a:t>
            </a:r>
            <a:r>
              <a:rPr lang="en-US" dirty="0"/>
              <a:t>as records</a:t>
            </a:r>
            <a:r>
              <a:rPr lang="en-US" dirty="0" smtClean="0"/>
              <a:t>.</a:t>
            </a:r>
            <a:endParaRPr lang="en-US" dirty="0"/>
          </a:p>
          <a:p>
            <a:pPr algn="just"/>
            <a:r>
              <a:rPr lang="en-US" dirty="0" smtClean="0"/>
              <a:t>Each </a:t>
            </a:r>
            <a:r>
              <a:rPr lang="en-US" dirty="0"/>
              <a:t>file contained and processed information for one specific </a:t>
            </a:r>
            <a:r>
              <a:rPr lang="en-US" dirty="0" smtClean="0"/>
              <a:t>function.</a:t>
            </a:r>
            <a:endParaRPr lang="en-US" dirty="0"/>
          </a:p>
          <a:p>
            <a:pPr algn="just"/>
            <a:r>
              <a:rPr lang="en-US" dirty="0" smtClean="0"/>
              <a:t>Files </a:t>
            </a:r>
            <a:r>
              <a:rPr lang="en-US" dirty="0"/>
              <a:t>are designed by using programs written in programming languages such as COBOL, C, C++.</a:t>
            </a:r>
          </a:p>
          <a:p>
            <a:endParaRPr lang="en-US"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t>Identifying relationships</a:t>
            </a:r>
            <a:r>
              <a:rPr lang="en-US" dirty="0" smtClean="0"/>
              <a:t> exist when the primary key of the parent entity is included in the primary key of the child entity.</a:t>
            </a:r>
          </a:p>
          <a:p>
            <a:pPr algn="just"/>
            <a:r>
              <a:rPr lang="en-US" dirty="0" smtClean="0"/>
              <a:t>A non-</a:t>
            </a:r>
            <a:r>
              <a:rPr lang="en-US" b="1" dirty="0" smtClean="0"/>
              <a:t>identifying relationship</a:t>
            </a:r>
            <a:r>
              <a:rPr lang="en-US" dirty="0" smtClean="0"/>
              <a:t> exists when the primary key of the parent entity is included in the child entity but not as part of the child entity's primary key.</a:t>
            </a:r>
            <a:endParaRPr lang="en-US"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30402" name="Picture 2" descr="Image result for identifying relationship in dbms"/>
          <p:cNvPicPr>
            <a:picLocks noChangeAspect="1" noChangeArrowheads="1"/>
          </p:cNvPicPr>
          <p:nvPr/>
        </p:nvPicPr>
        <p:blipFill>
          <a:blip r:embed="rId2"/>
          <a:srcRect/>
          <a:stretch>
            <a:fillRect/>
          </a:stretch>
        </p:blipFill>
        <p:spPr bwMode="auto">
          <a:xfrm>
            <a:off x="1143000" y="1828800"/>
            <a:ext cx="7162800" cy="4114800"/>
          </a:xfrm>
          <a:prstGeom prst="rect">
            <a:avLst/>
          </a:prstGeom>
          <a:noFill/>
        </p:spPr>
      </p:pic>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ER Diagrams, Naming Conventions,</a:t>
            </a:r>
            <a:br>
              <a:rPr lang="en-US" b="1" dirty="0" smtClean="0"/>
            </a:br>
            <a:r>
              <a:rPr lang="en-US" b="1" dirty="0" smtClean="0"/>
              <a:t>and Design Issues</a:t>
            </a:r>
            <a:endParaRPr lang="en-US" dirty="0"/>
          </a:p>
        </p:txBody>
      </p:sp>
      <p:sp>
        <p:nvSpPr>
          <p:cNvPr id="3" name="Content Placeholder 2"/>
          <p:cNvSpPr>
            <a:spLocks noGrp="1"/>
          </p:cNvSpPr>
          <p:nvPr>
            <p:ph idx="1"/>
          </p:nvPr>
        </p:nvSpPr>
        <p:spPr/>
        <p:txBody>
          <a:bodyPr/>
          <a:lstStyle/>
          <a:p>
            <a:pPr>
              <a:buNone/>
            </a:pPr>
            <a:r>
              <a:rPr lang="en-US" b="1" dirty="0" smtClean="0"/>
              <a:t>Summary of Notation for ER Diagrams:</a:t>
            </a:r>
          </a:p>
          <a:p>
            <a:pPr algn="just"/>
            <a:r>
              <a:rPr lang="en-US" dirty="0" smtClean="0"/>
              <a:t>EMPLOYEE, DEPARTMENT, and PROJECT are shown in rectangular boxes.</a:t>
            </a:r>
          </a:p>
          <a:p>
            <a:pPr algn="just"/>
            <a:r>
              <a:rPr lang="en-US" dirty="0" smtClean="0"/>
              <a:t>Relationship types such as WORKS_FOR, MANAGES, CONTROLS, and WORKS_ON are shown in diamond-shaped boxes attached to the participating entity types with straight lines.</a:t>
            </a:r>
            <a:endParaRPr lang="en-US" dirty="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Attributes are shown in ovals, and each attribute is attached by a straight line to its entity type or relationship type.</a:t>
            </a:r>
          </a:p>
          <a:p>
            <a:pPr algn="just"/>
            <a:r>
              <a:rPr lang="en-US" dirty="0" smtClean="0"/>
              <a:t>Multivalued attributes are shown in double ovals.</a:t>
            </a:r>
          </a:p>
          <a:p>
            <a:pPr algn="just"/>
            <a:endParaRPr lang="en-US" dirty="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6857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Proper Naming of Schema Constructs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When designing a database schema, the choice of names for entity types, attributes, relationship types, and (particularly) roles is not always straightforward.</a:t>
            </a:r>
          </a:p>
          <a:p>
            <a:pPr algn="just"/>
            <a:r>
              <a:rPr lang="en-US" dirty="0" smtClean="0"/>
              <a:t>One should choose names that convey, as much as possible, the meanings attached to the different constructs in the schema.</a:t>
            </a:r>
          </a:p>
          <a:p>
            <a:pPr algn="just"/>
            <a:r>
              <a:rPr lang="en-US" dirty="0" smtClean="0"/>
              <a:t>We choose to use </a:t>
            </a:r>
            <a:r>
              <a:rPr lang="en-US" i="1" dirty="0" smtClean="0"/>
              <a:t>singular names for entity types, </a:t>
            </a:r>
            <a:r>
              <a:rPr lang="en-US" dirty="0" smtClean="0"/>
              <a:t>rather than plural ones, because the entity type name applies to each individual entity belonging to that entity type.</a:t>
            </a:r>
            <a:endParaRPr lang="en-US" dirty="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Another naming consideration involves choosing binary relationship names to make the ER diagram of the schema readable from left to right and from top to bottom.</a:t>
            </a:r>
          </a:p>
          <a:p>
            <a:pPr algn="just"/>
            <a:endParaRPr lang="en-US" dirty="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Records consist of various fields which are delimited by a space, comma, pipe, any special character etc.</a:t>
            </a:r>
          </a:p>
          <a:p>
            <a:endParaRPr lang="en-US" dirty="0"/>
          </a:p>
        </p:txBody>
      </p:sp>
      <p:pic>
        <p:nvPicPr>
          <p:cNvPr id="4" name="Picture 3" descr="Storing employee data in flat files"/>
          <p:cNvPicPr/>
          <p:nvPr/>
        </p:nvPicPr>
        <p:blipFill>
          <a:blip r:embed="rId2"/>
          <a:srcRect/>
          <a:stretch>
            <a:fillRect/>
          </a:stretch>
        </p:blipFill>
        <p:spPr bwMode="auto">
          <a:xfrm>
            <a:off x="152400" y="3505200"/>
            <a:ext cx="4267200" cy="2514600"/>
          </a:xfrm>
          <a:prstGeom prst="rect">
            <a:avLst/>
          </a:prstGeom>
          <a:noFill/>
          <a:ln w="9525">
            <a:noFill/>
            <a:miter lim="800000"/>
            <a:headEnd/>
            <a:tailEnd/>
          </a:ln>
        </p:spPr>
      </p:pic>
      <p:pic>
        <p:nvPicPr>
          <p:cNvPr id="5" name="Picture 4" descr="Storing employee data in flat files"/>
          <p:cNvPicPr/>
          <p:nvPr/>
        </p:nvPicPr>
        <p:blipFill>
          <a:blip r:embed="rId3"/>
          <a:srcRect/>
          <a:stretch>
            <a:fillRect/>
          </a:stretch>
        </p:blipFill>
        <p:spPr bwMode="auto">
          <a:xfrm>
            <a:off x="4648200" y="3505200"/>
            <a:ext cx="4267200" cy="2503170"/>
          </a:xfrm>
          <a:prstGeom prst="rect">
            <a:avLst/>
          </a:prstGeom>
          <a:noFill/>
          <a:ln w="9525">
            <a:noFill/>
            <a:miter lim="800000"/>
            <a:headEnd/>
            <a:tailEnd/>
          </a:ln>
        </p:spPr>
      </p:pic>
      <p:sp>
        <p:nvSpPr>
          <p:cNvPr id="7" name="Rectangle 6"/>
          <p:cNvSpPr/>
          <p:nvPr/>
        </p:nvSpPr>
        <p:spPr>
          <a:xfrm>
            <a:off x="3048000" y="4495800"/>
            <a:ext cx="76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457200"/>
            <a:ext cx="8229600" cy="5668963"/>
          </a:xfrm>
        </p:spPr>
        <p:txBody>
          <a:bodyPr/>
          <a:lstStyle/>
          <a:p>
            <a:pPr>
              <a:buNone/>
            </a:pPr>
            <a:r>
              <a:rPr lang="en-US" b="1" dirty="0"/>
              <a:t>In traditional file </a:t>
            </a:r>
            <a:r>
              <a:rPr lang="en-US" b="1" dirty="0" smtClean="0"/>
              <a:t>processing, </a:t>
            </a:r>
          </a:p>
          <a:p>
            <a:pPr algn="just"/>
            <a:r>
              <a:rPr lang="en-US" sz="2400" dirty="0" smtClean="0">
                <a:latin typeface="Times New Roman" pitchFamily="18" charset="0"/>
                <a:cs typeface="Times New Roman" pitchFamily="18" charset="0"/>
              </a:rPr>
              <a:t>Each user defines </a:t>
            </a:r>
            <a:r>
              <a:rPr lang="en-US" sz="2400" dirty="0">
                <a:latin typeface="Times New Roman" pitchFamily="18" charset="0"/>
                <a:cs typeface="Times New Roman" pitchFamily="18" charset="0"/>
              </a:rPr>
              <a:t>and implements the files needed for a specific software application as part </a:t>
            </a:r>
            <a:r>
              <a:rPr lang="en-US" sz="2400" dirty="0" smtClean="0">
                <a:latin typeface="Times New Roman" pitchFamily="18" charset="0"/>
                <a:cs typeface="Times New Roman" pitchFamily="18" charset="0"/>
              </a:rPr>
              <a:t>of programming </a:t>
            </a:r>
            <a:r>
              <a:rPr lang="en-US" sz="2400" dirty="0">
                <a:latin typeface="Times New Roman" pitchFamily="18" charset="0"/>
                <a:cs typeface="Times New Roman" pitchFamily="18" charset="0"/>
              </a:rPr>
              <a:t>the application</a:t>
            </a:r>
            <a:r>
              <a:rPr lang="en-US" sz="2400" dirty="0" smtClean="0">
                <a:latin typeface="Times New Roman" pitchFamily="18" charset="0"/>
                <a:cs typeface="Times New Roman" pitchFamily="18" charset="0"/>
              </a:rPr>
              <a:t>.</a:t>
            </a:r>
          </a:p>
          <a:p>
            <a:pPr algn="just"/>
            <a:endParaRPr lang="en-US" dirty="0"/>
          </a:p>
        </p:txBody>
      </p:sp>
      <p:pic>
        <p:nvPicPr>
          <p:cNvPr id="4" name="Picture 3" descr="Traditional Data Storage Model"/>
          <p:cNvPicPr/>
          <p:nvPr/>
        </p:nvPicPr>
        <p:blipFill>
          <a:blip r:embed="rId2"/>
          <a:srcRect/>
          <a:stretch>
            <a:fillRect/>
          </a:stretch>
        </p:blipFill>
        <p:spPr bwMode="auto">
          <a:xfrm>
            <a:off x="0" y="2362200"/>
            <a:ext cx="9144000"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buNone/>
            </a:pPr>
            <a:r>
              <a:rPr lang="en-US" b="1" dirty="0" smtClean="0"/>
              <a:t>In traditional file processing:</a:t>
            </a:r>
            <a:endParaRPr lang="en-US" dirty="0" smtClean="0"/>
          </a:p>
          <a:p>
            <a:pPr algn="just"/>
            <a:r>
              <a:rPr lang="en-US" dirty="0" smtClean="0"/>
              <a:t>information </a:t>
            </a:r>
            <a:r>
              <a:rPr lang="en-US" dirty="0"/>
              <a:t>is stored in flat files which are maintained by the file system under the operating system’s control.</a:t>
            </a:r>
          </a:p>
          <a:p>
            <a:pPr algn="just"/>
            <a:r>
              <a:rPr lang="en-US" dirty="0" smtClean="0"/>
              <a:t>Application </a:t>
            </a:r>
            <a:r>
              <a:rPr lang="en-US" dirty="0"/>
              <a:t>programs go through the file system in order to access these flat files</a:t>
            </a:r>
          </a:p>
          <a:p>
            <a:pPr algn="just"/>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4" name="Picture 3" descr="Traditional File Processing Systems Diagram"/>
          <p:cNvPicPr/>
          <p:nvPr/>
        </p:nvPicPr>
        <p:blipFill>
          <a:blip r:embed="rId2"/>
          <a:srcRect b="6667"/>
          <a:stretch>
            <a:fillRect/>
          </a:stretch>
        </p:blipFill>
        <p:spPr bwMode="auto">
          <a:xfrm>
            <a:off x="0" y="0"/>
            <a:ext cx="9143999"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dirty="0"/>
              <a:t>Disadvantage of File-oriented system</a:t>
            </a:r>
          </a:p>
        </p:txBody>
      </p:sp>
      <p:sp>
        <p:nvSpPr>
          <p:cNvPr id="3" name="Content Placeholder 2"/>
          <p:cNvSpPr>
            <a:spLocks noGrp="1"/>
          </p:cNvSpPr>
          <p:nvPr>
            <p:ph idx="1"/>
          </p:nvPr>
        </p:nvSpPr>
        <p:spPr>
          <a:xfrm>
            <a:off x="457200" y="1295400"/>
            <a:ext cx="8229600" cy="5410200"/>
          </a:xfrm>
        </p:spPr>
        <p:txBody>
          <a:bodyPr>
            <a:normAutofit fontScale="70000" lnSpcReduction="20000"/>
          </a:bodyPr>
          <a:lstStyle/>
          <a:p>
            <a:pPr>
              <a:buNone/>
            </a:pPr>
            <a:r>
              <a:rPr lang="en-US" sz="3400" b="1" i="1" dirty="0">
                <a:latin typeface="Times New Roman" pitchFamily="18" charset="0"/>
                <a:cs typeface="Times New Roman" pitchFamily="18" charset="0"/>
              </a:rPr>
              <a:t>Data Redundancy:</a:t>
            </a:r>
            <a:endParaRPr lang="en-US" sz="3400" b="1" dirty="0">
              <a:latin typeface="Times New Roman" pitchFamily="18" charset="0"/>
              <a:cs typeface="Times New Roman" pitchFamily="18" charset="0"/>
            </a:endParaRPr>
          </a:p>
          <a:p>
            <a:pPr lvl="0" algn="just"/>
            <a:r>
              <a:rPr lang="en-US" sz="3400" dirty="0" smtClean="0">
                <a:latin typeface="Times New Roman" pitchFamily="18" charset="0"/>
                <a:cs typeface="Times New Roman" pitchFamily="18" charset="0"/>
              </a:rPr>
              <a:t>The </a:t>
            </a:r>
            <a:r>
              <a:rPr lang="en-US" sz="3400" dirty="0">
                <a:latin typeface="Times New Roman" pitchFamily="18" charset="0"/>
                <a:cs typeface="Times New Roman" pitchFamily="18" charset="0"/>
              </a:rPr>
              <a:t>same information may be duplicated in different files</a:t>
            </a:r>
            <a:r>
              <a:rPr lang="en-US" sz="3400" dirty="0" smtClean="0">
                <a:latin typeface="Times New Roman" pitchFamily="18" charset="0"/>
                <a:cs typeface="Times New Roman" pitchFamily="18" charset="0"/>
              </a:rPr>
              <a:t>. </a:t>
            </a:r>
          </a:p>
          <a:p>
            <a:pPr lvl="0" algn="just"/>
            <a:r>
              <a:rPr lang="en-US" sz="3400" dirty="0" smtClean="0">
                <a:latin typeface="Times New Roman" pitchFamily="18" charset="0"/>
                <a:cs typeface="Times New Roman" pitchFamily="18" charset="0"/>
              </a:rPr>
              <a:t>This </a:t>
            </a:r>
            <a:r>
              <a:rPr lang="en-US" sz="3400" dirty="0">
                <a:latin typeface="Times New Roman" pitchFamily="18" charset="0"/>
                <a:cs typeface="Times New Roman" pitchFamily="18" charset="0"/>
              </a:rPr>
              <a:t>leads to data redundancy results in memory </a:t>
            </a:r>
            <a:r>
              <a:rPr lang="en-US" sz="3400" dirty="0" smtClean="0">
                <a:latin typeface="Times New Roman" pitchFamily="18" charset="0"/>
                <a:cs typeface="Times New Roman" pitchFamily="18" charset="0"/>
              </a:rPr>
              <a:t>wastage.</a:t>
            </a:r>
          </a:p>
          <a:p>
            <a:pPr lvl="0" algn="just">
              <a:buNone/>
            </a:pPr>
            <a:r>
              <a:rPr lang="en-US" sz="3400" b="1" i="1" dirty="0" smtClean="0">
                <a:latin typeface="Times New Roman" pitchFamily="18" charset="0"/>
                <a:cs typeface="Times New Roman" pitchFamily="18" charset="0"/>
              </a:rPr>
              <a:t>Data </a:t>
            </a:r>
            <a:r>
              <a:rPr lang="en-US" sz="3400" b="1" i="1" dirty="0">
                <a:latin typeface="Times New Roman" pitchFamily="18" charset="0"/>
                <a:cs typeface="Times New Roman" pitchFamily="18" charset="0"/>
              </a:rPr>
              <a:t>Inconsistency:</a:t>
            </a:r>
            <a:endParaRPr lang="en-US" sz="3400" b="1" dirty="0">
              <a:latin typeface="Times New Roman" pitchFamily="18" charset="0"/>
              <a:cs typeface="Times New Roman" pitchFamily="18" charset="0"/>
            </a:endParaRPr>
          </a:p>
          <a:p>
            <a:pPr lvl="0" algn="just"/>
            <a:r>
              <a:rPr lang="en-US" sz="3400" dirty="0">
                <a:latin typeface="Times New Roman" pitchFamily="18" charset="0"/>
                <a:cs typeface="Times New Roman" pitchFamily="18" charset="0"/>
              </a:rPr>
              <a:t>Because of data redundancy</a:t>
            </a:r>
            <a:r>
              <a:rPr lang="en-US" sz="3400" dirty="0" smtClean="0">
                <a:latin typeface="Times New Roman" pitchFamily="18" charset="0"/>
                <a:cs typeface="Times New Roman" pitchFamily="18" charset="0"/>
              </a:rPr>
              <a:t>, it </a:t>
            </a:r>
            <a:r>
              <a:rPr lang="en-US" sz="3400" dirty="0">
                <a:latin typeface="Times New Roman" pitchFamily="18" charset="0"/>
                <a:cs typeface="Times New Roman" pitchFamily="18" charset="0"/>
              </a:rPr>
              <a:t>is possible that data may not be in consistent state.</a:t>
            </a:r>
          </a:p>
          <a:p>
            <a:pPr algn="just">
              <a:buNone/>
            </a:pPr>
            <a:r>
              <a:rPr lang="en-US" sz="3400" b="1" i="1" dirty="0" smtClean="0">
                <a:latin typeface="Times New Roman" pitchFamily="18" charset="0"/>
                <a:cs typeface="Times New Roman" pitchFamily="18" charset="0"/>
              </a:rPr>
              <a:t>Difficulty </a:t>
            </a:r>
            <a:r>
              <a:rPr lang="en-US" sz="3400" b="1" i="1" dirty="0">
                <a:latin typeface="Times New Roman" pitchFamily="18" charset="0"/>
                <a:cs typeface="Times New Roman" pitchFamily="18" charset="0"/>
              </a:rPr>
              <a:t>in Accessing Data:</a:t>
            </a:r>
            <a:endParaRPr lang="en-US" sz="3400" b="1" dirty="0">
              <a:latin typeface="Times New Roman" pitchFamily="18" charset="0"/>
              <a:cs typeface="Times New Roman" pitchFamily="18" charset="0"/>
            </a:endParaRPr>
          </a:p>
          <a:p>
            <a:pPr lvl="0" algn="just"/>
            <a:r>
              <a:rPr lang="en-US" sz="3400" dirty="0">
                <a:latin typeface="Times New Roman" pitchFamily="18" charset="0"/>
                <a:cs typeface="Times New Roman" pitchFamily="18" charset="0"/>
              </a:rPr>
              <a:t>Accessing data is not </a:t>
            </a:r>
            <a:r>
              <a:rPr lang="en-US" sz="3400" dirty="0" smtClean="0">
                <a:latin typeface="Times New Roman" pitchFamily="18" charset="0"/>
                <a:cs typeface="Times New Roman" pitchFamily="18" charset="0"/>
              </a:rPr>
              <a:t>suitable </a:t>
            </a:r>
            <a:r>
              <a:rPr lang="en-US" sz="3400" dirty="0">
                <a:latin typeface="Times New Roman" pitchFamily="18" charset="0"/>
                <a:cs typeface="Times New Roman" pitchFamily="18" charset="0"/>
              </a:rPr>
              <a:t>and efficient in file processing system.</a:t>
            </a:r>
          </a:p>
          <a:p>
            <a:pPr algn="just">
              <a:buNone/>
            </a:pPr>
            <a:r>
              <a:rPr lang="en-US" sz="3400" b="1" i="1" dirty="0" smtClean="0">
                <a:latin typeface="Times New Roman" pitchFamily="18" charset="0"/>
                <a:cs typeface="Times New Roman" pitchFamily="18" charset="0"/>
              </a:rPr>
              <a:t>Limited </a:t>
            </a:r>
            <a:r>
              <a:rPr lang="en-US" sz="3400" b="1" i="1" dirty="0">
                <a:latin typeface="Times New Roman" pitchFamily="18" charset="0"/>
                <a:cs typeface="Times New Roman" pitchFamily="18" charset="0"/>
              </a:rPr>
              <a:t>Data Sharing:</a:t>
            </a:r>
            <a:endParaRPr lang="en-US" sz="3400" b="1" dirty="0">
              <a:latin typeface="Times New Roman" pitchFamily="18" charset="0"/>
              <a:cs typeface="Times New Roman" pitchFamily="18" charset="0"/>
            </a:endParaRPr>
          </a:p>
          <a:p>
            <a:pPr lvl="0" algn="just"/>
            <a:r>
              <a:rPr lang="en-US" sz="3400" dirty="0">
                <a:latin typeface="Times New Roman" pitchFamily="18" charset="0"/>
                <a:cs typeface="Times New Roman" pitchFamily="18" charset="0"/>
              </a:rPr>
              <a:t>Data are </a:t>
            </a:r>
            <a:r>
              <a:rPr lang="en-US" sz="3400" dirty="0" smtClean="0">
                <a:latin typeface="Times New Roman" pitchFamily="18" charset="0"/>
                <a:cs typeface="Times New Roman" pitchFamily="18" charset="0"/>
              </a:rPr>
              <a:t>scattered (stored) </a:t>
            </a:r>
            <a:r>
              <a:rPr lang="en-US" sz="3400" dirty="0">
                <a:latin typeface="Times New Roman" pitchFamily="18" charset="0"/>
                <a:cs typeface="Times New Roman" pitchFamily="18" charset="0"/>
              </a:rPr>
              <a:t>in various </a:t>
            </a:r>
            <a:r>
              <a:rPr lang="en-US" sz="3400" dirty="0" smtClean="0">
                <a:latin typeface="Times New Roman" pitchFamily="18" charset="0"/>
                <a:cs typeface="Times New Roman" pitchFamily="18" charset="0"/>
              </a:rPr>
              <a:t>files. also </a:t>
            </a:r>
            <a:r>
              <a:rPr lang="en-US" sz="3400" dirty="0">
                <a:latin typeface="Times New Roman" pitchFamily="18" charset="0"/>
                <a:cs typeface="Times New Roman" pitchFamily="18" charset="0"/>
              </a:rPr>
              <a:t>different files may have different formats and these files may be stored in different folders may be of different departments.</a:t>
            </a:r>
          </a:p>
          <a:p>
            <a:pPr lvl="0" algn="just"/>
            <a:r>
              <a:rPr lang="en-US" sz="3400" dirty="0">
                <a:latin typeface="Times New Roman" pitchFamily="18" charset="0"/>
                <a:cs typeface="Times New Roman" pitchFamily="18" charset="0"/>
              </a:rPr>
              <a:t>So, due to this data </a:t>
            </a:r>
            <a:r>
              <a:rPr lang="en-US" sz="3400" dirty="0" smtClean="0">
                <a:latin typeface="Times New Roman" pitchFamily="18" charset="0"/>
                <a:cs typeface="Times New Roman" pitchFamily="18" charset="0"/>
              </a:rPr>
              <a:t>separation, </a:t>
            </a:r>
            <a:r>
              <a:rPr lang="en-US" sz="3400" dirty="0">
                <a:latin typeface="Times New Roman" pitchFamily="18" charset="0"/>
                <a:cs typeface="Times New Roman" pitchFamily="18" charset="0"/>
              </a:rPr>
              <a:t>it is difficult to share data among different applications.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943600"/>
          </a:xfrm>
        </p:spPr>
        <p:txBody>
          <a:bodyPr>
            <a:normAutofit fontScale="40000" lnSpcReduction="20000"/>
          </a:bodyPr>
          <a:lstStyle/>
          <a:p>
            <a:pPr>
              <a:buNone/>
            </a:pPr>
            <a:r>
              <a:rPr lang="en-US" sz="4500" b="1" dirty="0"/>
              <a:t>For </a:t>
            </a:r>
            <a:r>
              <a:rPr lang="en-US" sz="4500" b="1" dirty="0" smtClean="0"/>
              <a:t>example:</a:t>
            </a:r>
          </a:p>
          <a:p>
            <a:pPr algn="just"/>
            <a:r>
              <a:rPr lang="en-US" sz="5900" dirty="0">
                <a:latin typeface="Times New Roman" pitchFamily="18" charset="0"/>
                <a:cs typeface="Times New Roman" pitchFamily="18" charset="0"/>
              </a:rPr>
              <a:t>one user, the grade reporting office, </a:t>
            </a:r>
            <a:r>
              <a:rPr lang="en-US" sz="5900" dirty="0" smtClean="0">
                <a:latin typeface="Times New Roman" pitchFamily="18" charset="0"/>
                <a:cs typeface="Times New Roman" pitchFamily="18" charset="0"/>
              </a:rPr>
              <a:t>may keep </a:t>
            </a:r>
            <a:r>
              <a:rPr lang="en-US" sz="5900" dirty="0">
                <a:latin typeface="Times New Roman" pitchFamily="18" charset="0"/>
                <a:cs typeface="Times New Roman" pitchFamily="18" charset="0"/>
              </a:rPr>
              <a:t>files on students and their grades. </a:t>
            </a:r>
            <a:endParaRPr lang="en-US" sz="5900" dirty="0" smtClean="0">
              <a:latin typeface="Times New Roman" pitchFamily="18" charset="0"/>
              <a:cs typeface="Times New Roman" pitchFamily="18" charset="0"/>
            </a:endParaRPr>
          </a:p>
          <a:p>
            <a:pPr algn="just"/>
            <a:r>
              <a:rPr lang="en-US" sz="5900" dirty="0" smtClean="0">
                <a:latin typeface="Times New Roman" pitchFamily="18" charset="0"/>
                <a:cs typeface="Times New Roman" pitchFamily="18" charset="0"/>
              </a:rPr>
              <a:t>Programs </a:t>
            </a:r>
            <a:r>
              <a:rPr lang="en-US" sz="5900" dirty="0">
                <a:latin typeface="Times New Roman" pitchFamily="18" charset="0"/>
                <a:cs typeface="Times New Roman" pitchFamily="18" charset="0"/>
              </a:rPr>
              <a:t>to print a student’s transcript </a:t>
            </a:r>
            <a:r>
              <a:rPr lang="en-US" sz="5900" dirty="0" smtClean="0">
                <a:latin typeface="Times New Roman" pitchFamily="18" charset="0"/>
                <a:cs typeface="Times New Roman" pitchFamily="18" charset="0"/>
              </a:rPr>
              <a:t>and to </a:t>
            </a:r>
            <a:r>
              <a:rPr lang="en-US" sz="5900" dirty="0">
                <a:latin typeface="Times New Roman" pitchFamily="18" charset="0"/>
                <a:cs typeface="Times New Roman" pitchFamily="18" charset="0"/>
              </a:rPr>
              <a:t>enter new grades are implemented as part of the application. </a:t>
            </a:r>
            <a:endParaRPr lang="en-US" sz="5900" dirty="0" smtClean="0">
              <a:latin typeface="Times New Roman" pitchFamily="18" charset="0"/>
              <a:cs typeface="Times New Roman" pitchFamily="18" charset="0"/>
            </a:endParaRPr>
          </a:p>
          <a:p>
            <a:pPr algn="just"/>
            <a:r>
              <a:rPr lang="en-US" sz="5900" dirty="0" smtClean="0">
                <a:latin typeface="Times New Roman" pitchFamily="18" charset="0"/>
                <a:cs typeface="Times New Roman" pitchFamily="18" charset="0"/>
              </a:rPr>
              <a:t>A </a:t>
            </a:r>
            <a:r>
              <a:rPr lang="en-US" sz="5900" dirty="0">
                <a:latin typeface="Times New Roman" pitchFamily="18" charset="0"/>
                <a:cs typeface="Times New Roman" pitchFamily="18" charset="0"/>
              </a:rPr>
              <a:t>second user, </a:t>
            </a:r>
            <a:r>
              <a:rPr lang="en-US" sz="5900" dirty="0" smtClean="0">
                <a:latin typeface="Times New Roman" pitchFamily="18" charset="0"/>
                <a:cs typeface="Times New Roman" pitchFamily="18" charset="0"/>
              </a:rPr>
              <a:t>the accounting </a:t>
            </a:r>
            <a:r>
              <a:rPr lang="en-US" sz="5900" dirty="0">
                <a:latin typeface="Times New Roman" pitchFamily="18" charset="0"/>
                <a:cs typeface="Times New Roman" pitchFamily="18" charset="0"/>
              </a:rPr>
              <a:t>office, may keep track of students’ fees and their payments. </a:t>
            </a:r>
            <a:endParaRPr lang="en-US" sz="5900" dirty="0" smtClean="0">
              <a:latin typeface="Times New Roman" pitchFamily="18" charset="0"/>
              <a:cs typeface="Times New Roman" pitchFamily="18" charset="0"/>
            </a:endParaRPr>
          </a:p>
          <a:p>
            <a:pPr algn="just"/>
            <a:r>
              <a:rPr lang="en-US" sz="5900" dirty="0" smtClean="0">
                <a:latin typeface="Times New Roman" pitchFamily="18" charset="0"/>
                <a:cs typeface="Times New Roman" pitchFamily="18" charset="0"/>
              </a:rPr>
              <a:t>Although both </a:t>
            </a:r>
            <a:r>
              <a:rPr lang="en-US" sz="5900" dirty="0">
                <a:latin typeface="Times New Roman" pitchFamily="18" charset="0"/>
                <a:cs typeface="Times New Roman" pitchFamily="18" charset="0"/>
              </a:rPr>
              <a:t>users are interested in data about students, each user maintains separate </a:t>
            </a:r>
            <a:r>
              <a:rPr lang="en-US" sz="5900" dirty="0" smtClean="0">
                <a:latin typeface="Times New Roman" pitchFamily="18" charset="0"/>
                <a:cs typeface="Times New Roman" pitchFamily="18" charset="0"/>
              </a:rPr>
              <a:t>files - and </a:t>
            </a:r>
            <a:r>
              <a:rPr lang="en-US" sz="5900" dirty="0">
                <a:latin typeface="Times New Roman" pitchFamily="18" charset="0"/>
                <a:cs typeface="Times New Roman" pitchFamily="18" charset="0"/>
              </a:rPr>
              <a:t>programs to manipulate these </a:t>
            </a:r>
            <a:r>
              <a:rPr lang="en-US" sz="5900" dirty="0" smtClean="0">
                <a:latin typeface="Times New Roman" pitchFamily="18" charset="0"/>
                <a:cs typeface="Times New Roman" pitchFamily="18" charset="0"/>
              </a:rPr>
              <a:t>files.</a:t>
            </a:r>
          </a:p>
          <a:p>
            <a:pPr algn="just"/>
            <a:r>
              <a:rPr lang="en-US" sz="5900" dirty="0">
                <a:latin typeface="Times New Roman" pitchFamily="18" charset="0"/>
                <a:cs typeface="Times New Roman" pitchFamily="18" charset="0"/>
              </a:rPr>
              <a:t>each requires some data not </a:t>
            </a:r>
            <a:r>
              <a:rPr lang="en-US" sz="5900" dirty="0" smtClean="0">
                <a:latin typeface="Times New Roman" pitchFamily="18" charset="0"/>
                <a:cs typeface="Times New Roman" pitchFamily="18" charset="0"/>
              </a:rPr>
              <a:t>avail</a:t>
            </a:r>
            <a:r>
              <a:rPr lang="en-US" sz="5900" dirty="0">
                <a:latin typeface="Times New Roman" pitchFamily="18" charset="0"/>
                <a:cs typeface="Times New Roman" pitchFamily="18" charset="0"/>
              </a:rPr>
              <a:t>able from the other user’s files. </a:t>
            </a:r>
            <a:endParaRPr lang="en-US" sz="5900" dirty="0" smtClean="0">
              <a:latin typeface="Times New Roman" pitchFamily="18" charset="0"/>
              <a:cs typeface="Times New Roman" pitchFamily="18" charset="0"/>
            </a:endParaRPr>
          </a:p>
          <a:p>
            <a:pPr algn="just"/>
            <a:r>
              <a:rPr lang="en-US" sz="5900" dirty="0" smtClean="0">
                <a:latin typeface="Times New Roman" pitchFamily="18" charset="0"/>
                <a:cs typeface="Times New Roman" pitchFamily="18" charset="0"/>
              </a:rPr>
              <a:t>This </a:t>
            </a:r>
            <a:r>
              <a:rPr lang="en-US" sz="5900" dirty="0">
                <a:latin typeface="Times New Roman" pitchFamily="18" charset="0"/>
                <a:cs typeface="Times New Roman" pitchFamily="18" charset="0"/>
              </a:rPr>
              <a:t>redundancy in defining and storing data </a:t>
            </a:r>
            <a:r>
              <a:rPr lang="en-US" sz="5900" dirty="0" smtClean="0">
                <a:latin typeface="Times New Roman" pitchFamily="18" charset="0"/>
                <a:cs typeface="Times New Roman" pitchFamily="18" charset="0"/>
              </a:rPr>
              <a:t>results in </a:t>
            </a:r>
            <a:r>
              <a:rPr lang="en-US" sz="5900" dirty="0">
                <a:latin typeface="Times New Roman" pitchFamily="18" charset="0"/>
                <a:cs typeface="Times New Roman" pitchFamily="18" charset="0"/>
              </a:rPr>
              <a:t>wasted storage space and in redundant efforts to maintain common </a:t>
            </a:r>
            <a:r>
              <a:rPr lang="en-US" sz="5900" dirty="0" smtClean="0">
                <a:latin typeface="Times New Roman" pitchFamily="18" charset="0"/>
                <a:cs typeface="Times New Roman" pitchFamily="18" charset="0"/>
              </a:rPr>
              <a:t>up-to-date data</a:t>
            </a:r>
            <a:r>
              <a:rPr lang="en-US" sz="5900" dirty="0">
                <a:latin typeface="Times New Roman" pitchFamily="18" charset="0"/>
                <a:cs typeface="Times New Roman" pitchFamily="18" charset="0"/>
              </a:rPr>
              <a:t>.</a:t>
            </a:r>
            <a:endParaRPr lang="en-US" sz="5900" b="1" dirty="0" smtClean="0">
              <a:latin typeface="Times New Roman" pitchFamily="18" charset="0"/>
              <a:cs typeface="Times New Roman" pitchFamily="18" charset="0"/>
            </a:endParaRPr>
          </a:p>
          <a:p>
            <a:pPr algn="just">
              <a:buNone/>
            </a:pPr>
            <a:r>
              <a:rPr lang="en-US" sz="4100" b="1" dirty="0">
                <a:latin typeface="Times New Roman" pitchFamily="18" charset="0"/>
                <a:cs typeface="Times New Roman" pitchFamily="18" charset="0"/>
              </a:rPr>
              <a:t> </a:t>
            </a:r>
            <a:r>
              <a:rPr lang="en-US" sz="4100" b="1" dirty="0" smtClean="0">
                <a:latin typeface="Times New Roman" pitchFamily="18" charset="0"/>
                <a:cs typeface="Times New Roman" pitchFamily="18" charset="0"/>
              </a:rPr>
              <a:t>                       </a:t>
            </a:r>
            <a:endParaRPr lang="en-US" sz="41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b="1" dirty="0"/>
              <a:t>In the database </a:t>
            </a:r>
            <a:r>
              <a:rPr lang="en-US" b="1" dirty="0" smtClean="0"/>
              <a:t>approach,</a:t>
            </a: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single </a:t>
            </a:r>
            <a:r>
              <a:rPr lang="en-US" dirty="0" smtClean="0">
                <a:latin typeface="Times New Roman" pitchFamily="18" charset="0"/>
                <a:cs typeface="Times New Roman" pitchFamily="18" charset="0"/>
              </a:rPr>
              <a:t>repository(storage area) </a:t>
            </a:r>
            <a:r>
              <a:rPr lang="en-US" dirty="0">
                <a:latin typeface="Times New Roman" pitchFamily="18" charset="0"/>
                <a:cs typeface="Times New Roman" pitchFamily="18" charset="0"/>
              </a:rPr>
              <a:t>maintains data that is defined </a:t>
            </a:r>
            <a:r>
              <a:rPr lang="en-US" dirty="0" smtClean="0">
                <a:latin typeface="Times New Roman" pitchFamily="18" charset="0"/>
                <a:cs typeface="Times New Roman" pitchFamily="18" charset="0"/>
              </a:rPr>
              <a:t>once and </a:t>
            </a:r>
            <a:r>
              <a:rPr lang="en-US" dirty="0">
                <a:latin typeface="Times New Roman" pitchFamily="18" charset="0"/>
                <a:cs typeface="Times New Roman" pitchFamily="18" charset="0"/>
              </a:rPr>
              <a:t>then accessed by various users.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file systems, each application is free to </a:t>
            </a:r>
            <a:r>
              <a:rPr lang="en-US" dirty="0" smtClean="0">
                <a:latin typeface="Times New Roman" pitchFamily="18" charset="0"/>
                <a:cs typeface="Times New Roman" pitchFamily="18" charset="0"/>
              </a:rPr>
              <a:t>name data </a:t>
            </a:r>
            <a:r>
              <a:rPr lang="en-US" dirty="0">
                <a:latin typeface="Times New Roman" pitchFamily="18" charset="0"/>
                <a:cs typeface="Times New Roman" pitchFamily="18" charset="0"/>
              </a:rPr>
              <a:t>elements independently.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a database, the names or labels of </a:t>
            </a:r>
            <a:r>
              <a:rPr lang="en-US" dirty="0" smtClean="0">
                <a:latin typeface="Times New Roman" pitchFamily="18" charset="0"/>
                <a:cs typeface="Times New Roman" pitchFamily="18" charset="0"/>
              </a:rPr>
              <a:t>data are </a:t>
            </a:r>
            <a:r>
              <a:rPr lang="en-US" dirty="0">
                <a:latin typeface="Times New Roman" pitchFamily="18" charset="0"/>
                <a:cs typeface="Times New Roman" pitchFamily="18" charset="0"/>
              </a:rPr>
              <a:t>defined once, and used repeatedly by queries, transactions, and applications.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The main characteristics of the database approach versus the </a:t>
            </a:r>
            <a:r>
              <a:rPr lang="en-US" dirty="0" smtClean="0">
                <a:latin typeface="Times New Roman" pitchFamily="18" charset="0"/>
                <a:cs typeface="Times New Roman" pitchFamily="18" charset="0"/>
              </a:rPr>
              <a:t>file-processing approach </a:t>
            </a:r>
            <a:r>
              <a:rPr lang="en-US" dirty="0">
                <a:latin typeface="Times New Roman" pitchFamily="18" charset="0"/>
                <a:cs typeface="Times New Roman" pitchFamily="18" charset="0"/>
              </a:rPr>
              <a:t>are the following</a:t>
            </a:r>
            <a:r>
              <a:rPr lang="en-US" dirty="0" smtClean="0">
                <a:latin typeface="Times New Roman" pitchFamily="18" charset="0"/>
                <a:cs typeface="Times New Roman" pitchFamily="18" charset="0"/>
              </a:rPr>
              <a:t>:</a:t>
            </a:r>
          </a:p>
          <a:p>
            <a:pPr algn="just">
              <a:buNone/>
            </a:pPr>
            <a:r>
              <a:rPr lang="en-US" dirty="0" smtClean="0"/>
              <a:t>■ Self-describing </a:t>
            </a:r>
            <a:r>
              <a:rPr lang="en-US" dirty="0"/>
              <a:t>nature of a database </a:t>
            </a:r>
            <a:r>
              <a:rPr lang="en-US" dirty="0" smtClean="0"/>
              <a:t>system.</a:t>
            </a:r>
            <a:endParaRPr lang="en-US" dirty="0"/>
          </a:p>
          <a:p>
            <a:pPr algn="just">
              <a:buNone/>
            </a:pPr>
            <a:r>
              <a:rPr lang="en-US" dirty="0"/>
              <a:t>■ Insulation between programs and data, and data </a:t>
            </a:r>
            <a:r>
              <a:rPr lang="en-US" dirty="0" smtClean="0"/>
              <a:t>abstraction.</a:t>
            </a:r>
            <a:endParaRPr lang="en-US" dirty="0"/>
          </a:p>
          <a:p>
            <a:pPr algn="just">
              <a:buNone/>
            </a:pPr>
            <a:r>
              <a:rPr lang="en-US" dirty="0"/>
              <a:t>■ Support of multiple views of the </a:t>
            </a:r>
            <a:r>
              <a:rPr lang="en-US" dirty="0" smtClean="0"/>
              <a:t>data.</a:t>
            </a:r>
            <a:endParaRPr lang="en-US" dirty="0"/>
          </a:p>
          <a:p>
            <a:pPr algn="just">
              <a:buNone/>
            </a:pPr>
            <a:r>
              <a:rPr lang="en-US" dirty="0"/>
              <a:t>■ Sharing of data and multiuser transaction </a:t>
            </a:r>
            <a:r>
              <a:rPr lang="en-US" dirty="0" smtClean="0"/>
              <a:t>processing.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Self-describing nature of a database system</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a:t>A fundamental characteristic of the database </a:t>
            </a:r>
            <a:r>
              <a:rPr lang="en-US" dirty="0" smtClean="0"/>
              <a:t>approach.</a:t>
            </a:r>
          </a:p>
          <a:p>
            <a:pPr algn="just"/>
            <a:r>
              <a:rPr lang="en-US" dirty="0" smtClean="0"/>
              <a:t>The </a:t>
            </a:r>
            <a:r>
              <a:rPr lang="en-US" dirty="0"/>
              <a:t>database </a:t>
            </a:r>
            <a:r>
              <a:rPr lang="en-US" dirty="0" smtClean="0"/>
              <a:t>system contains </a:t>
            </a:r>
            <a:r>
              <a:rPr lang="en-US" dirty="0"/>
              <a:t>not only the database itself but also a complete definition or description </a:t>
            </a:r>
            <a:r>
              <a:rPr lang="en-US" dirty="0" smtClean="0"/>
              <a:t>of the </a:t>
            </a:r>
            <a:r>
              <a:rPr lang="en-US" dirty="0"/>
              <a:t>database structure and constraints</a:t>
            </a:r>
            <a:r>
              <a:rPr lang="en-US" dirty="0" smtClean="0"/>
              <a:t>.</a:t>
            </a:r>
          </a:p>
          <a:p>
            <a:pPr algn="just"/>
            <a:r>
              <a:rPr lang="en-US" dirty="0" smtClean="0"/>
              <a:t>DBMS catalog.</a:t>
            </a:r>
            <a:endParaRPr lang="en-US" dirty="0"/>
          </a:p>
          <a:p>
            <a:pPr algn="just"/>
            <a:r>
              <a:rPr lang="en-US" dirty="0" smtClean="0"/>
              <a:t>contains </a:t>
            </a:r>
            <a:r>
              <a:rPr lang="en-US" dirty="0"/>
              <a:t>information such as the structure of each file, the type and </a:t>
            </a:r>
            <a:r>
              <a:rPr lang="en-US" dirty="0" smtClean="0"/>
              <a:t>storage format </a:t>
            </a:r>
            <a:r>
              <a:rPr lang="en-US" dirty="0"/>
              <a:t>of each data item, and various constraints on the data.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COURSE </a:t>
            </a:r>
            <a:r>
              <a:rPr lang="en-US" b="1" u="sng" dirty="0" smtClean="0"/>
              <a:t>OBJECTIVES</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a:t>At the completion of this course, students should be able to do the following</a:t>
            </a:r>
            <a:r>
              <a:rPr lang="en-US" dirty="0" smtClean="0"/>
              <a:t>:</a:t>
            </a:r>
          </a:p>
          <a:p>
            <a:pPr marL="514350" lvl="0" indent="-514350" algn="just">
              <a:buFont typeface="+mj-lt"/>
              <a:buAutoNum type="arabicPeriod"/>
            </a:pPr>
            <a:r>
              <a:rPr lang="en-US" dirty="0"/>
              <a:t>Understand the role of a database management system in an organization.</a:t>
            </a:r>
          </a:p>
          <a:p>
            <a:pPr marL="514350" lvl="0" indent="-514350" algn="just">
              <a:buFont typeface="+mj-lt"/>
              <a:buAutoNum type="arabicPeriod"/>
            </a:pPr>
            <a:r>
              <a:rPr lang="en-US" dirty="0"/>
              <a:t>  Understand basic database concepts, including the structure and operation of the relational data model.</a:t>
            </a:r>
          </a:p>
          <a:p>
            <a:pPr marL="514350" lvl="0" indent="-514350" algn="just">
              <a:buFont typeface="+mj-lt"/>
              <a:buAutoNum type="arabicPeriod"/>
            </a:pPr>
            <a:r>
              <a:rPr lang="en-US" dirty="0"/>
              <a:t>Construct simple and moderately advanced database queries using Structured Query Language (SQL).</a:t>
            </a:r>
          </a:p>
          <a:p>
            <a:pPr algn="just"/>
            <a:endParaRPr lang="en-US" dirty="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r>
              <a:rPr lang="en-US" dirty="0">
                <a:latin typeface="Times New Roman" pitchFamily="18" charset="0"/>
                <a:cs typeface="Times New Roman" pitchFamily="18" charset="0"/>
              </a:rPr>
              <a:t>The </a:t>
            </a:r>
            <a:r>
              <a:rPr lang="en-US" dirty="0" smtClean="0">
                <a:latin typeface="Times New Roman" pitchFamily="18" charset="0"/>
                <a:cs typeface="Times New Roman" pitchFamily="18" charset="0"/>
              </a:rPr>
              <a:t>information stored </a:t>
            </a:r>
            <a:r>
              <a:rPr lang="en-US" dirty="0">
                <a:latin typeface="Times New Roman" pitchFamily="18" charset="0"/>
                <a:cs typeface="Times New Roman" pitchFamily="18" charset="0"/>
              </a:rPr>
              <a:t>in the catalog is called meta-data, and it describes the structure of the </a:t>
            </a:r>
            <a:r>
              <a:rPr lang="en-US" dirty="0" smtClean="0">
                <a:latin typeface="Times New Roman" pitchFamily="18" charset="0"/>
                <a:cs typeface="Times New Roman" pitchFamily="18" charset="0"/>
              </a:rPr>
              <a:t>primary database.</a:t>
            </a:r>
          </a:p>
          <a:p>
            <a:pPr algn="just"/>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0" y="2133600"/>
            <a:ext cx="91440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Insulation between programs and Data, and Data Abstraction</a:t>
            </a:r>
            <a:endParaRPr lang="en-US" b="1" dirty="0"/>
          </a:p>
        </p:txBody>
      </p:sp>
      <p:sp>
        <p:nvSpPr>
          <p:cNvPr id="3" name="Content Placeholder 2"/>
          <p:cNvSpPr>
            <a:spLocks noGrp="1"/>
          </p:cNvSpPr>
          <p:nvPr>
            <p:ph idx="1"/>
          </p:nvPr>
        </p:nvSpPr>
        <p:spPr/>
        <p:txBody>
          <a:bodyPr>
            <a:normAutofit fontScale="92500" lnSpcReduction="20000"/>
          </a:bodyPr>
          <a:lstStyle/>
          <a:p>
            <a:pPr algn="just">
              <a:buNone/>
            </a:pPr>
            <a:r>
              <a:rPr lang="en-US" b="1" dirty="0"/>
              <a:t>In traditional file processing, </a:t>
            </a:r>
            <a:endParaRPr lang="en-US" b="1" dirty="0" smtClean="0"/>
          </a:p>
          <a:p>
            <a:pPr algn="just"/>
            <a:r>
              <a:rPr lang="en-US" dirty="0" smtClean="0"/>
              <a:t>The </a:t>
            </a:r>
            <a:r>
              <a:rPr lang="en-US" dirty="0"/>
              <a:t>structure of data files is embedded in the </a:t>
            </a:r>
            <a:r>
              <a:rPr lang="en-US" dirty="0" smtClean="0"/>
              <a:t>application programs</a:t>
            </a:r>
            <a:r>
              <a:rPr lang="en-US" dirty="0"/>
              <a:t>, so any changes to the structure of a file may require </a:t>
            </a:r>
            <a:r>
              <a:rPr lang="en-US" i="1" dirty="0"/>
              <a:t>changing all </a:t>
            </a:r>
            <a:r>
              <a:rPr lang="en-US" i="1" dirty="0" smtClean="0"/>
              <a:t>programs </a:t>
            </a:r>
            <a:r>
              <a:rPr lang="en-US" dirty="0" smtClean="0"/>
              <a:t>that </a:t>
            </a:r>
            <a:r>
              <a:rPr lang="en-US" dirty="0"/>
              <a:t>access that file. </a:t>
            </a:r>
            <a:endParaRPr lang="en-US" dirty="0" smtClean="0"/>
          </a:p>
          <a:p>
            <a:pPr algn="just"/>
            <a:r>
              <a:rPr lang="en-US" dirty="0" smtClean="0"/>
              <a:t>By </a:t>
            </a:r>
            <a:r>
              <a:rPr lang="en-US" dirty="0"/>
              <a:t>contrast, DBMS access programs do not require </a:t>
            </a:r>
            <a:r>
              <a:rPr lang="en-US" dirty="0" smtClean="0"/>
              <a:t>such changes </a:t>
            </a:r>
            <a:r>
              <a:rPr lang="en-US" dirty="0"/>
              <a:t>in most cases. The structure of data files is stored in the DBMS catalog </a:t>
            </a:r>
            <a:r>
              <a:rPr lang="en-US" dirty="0" smtClean="0"/>
              <a:t>separately from </a:t>
            </a:r>
            <a:r>
              <a:rPr lang="en-US" dirty="0"/>
              <a:t>the access programs</a:t>
            </a:r>
            <a:r>
              <a:rPr lang="en-US" dirty="0" smtClean="0"/>
              <a:t>. </a:t>
            </a:r>
          </a:p>
          <a:p>
            <a:pPr algn="just"/>
            <a:r>
              <a:rPr lang="en-US" dirty="0" smtClean="0"/>
              <a:t>We </a:t>
            </a:r>
            <a:r>
              <a:rPr lang="en-US" dirty="0"/>
              <a:t>call this property </a:t>
            </a:r>
            <a:r>
              <a:rPr lang="en-US" b="1" dirty="0"/>
              <a:t>program-data independence.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t>For </a:t>
            </a:r>
            <a:r>
              <a:rPr lang="en-US" b="1" dirty="0" smtClean="0"/>
              <a:t>example:</a:t>
            </a:r>
          </a:p>
          <a:p>
            <a:r>
              <a:rPr lang="en-US" dirty="0"/>
              <a:t>STUDENT records of the structure</a:t>
            </a:r>
          </a:p>
        </p:txBody>
      </p:sp>
      <p:pic>
        <p:nvPicPr>
          <p:cNvPr id="2050" name="Picture 2"/>
          <p:cNvPicPr>
            <a:picLocks noChangeAspect="1" noChangeArrowheads="1"/>
          </p:cNvPicPr>
          <p:nvPr/>
        </p:nvPicPr>
        <p:blipFill>
          <a:blip r:embed="rId2"/>
          <a:srcRect/>
          <a:stretch>
            <a:fillRect/>
          </a:stretch>
        </p:blipFill>
        <p:spPr bwMode="auto">
          <a:xfrm>
            <a:off x="304800" y="2971800"/>
            <a:ext cx="8382000" cy="1828800"/>
          </a:xfrm>
          <a:prstGeom prst="rect">
            <a:avLst/>
          </a:prstGeom>
          <a:noFill/>
          <a:ln w="9525">
            <a:noFill/>
            <a:miter lim="800000"/>
            <a:headEnd/>
            <a:tailEnd/>
          </a:ln>
          <a:effectLst/>
        </p:spPr>
      </p:pic>
      <p:sp>
        <p:nvSpPr>
          <p:cNvPr id="5" name="Rectangle 4"/>
          <p:cNvSpPr/>
          <p:nvPr/>
        </p:nvSpPr>
        <p:spPr>
          <a:xfrm>
            <a:off x="685800" y="4800600"/>
            <a:ext cx="8153400" cy="1200329"/>
          </a:xfrm>
          <a:prstGeom prst="rect">
            <a:avLst/>
          </a:prstGeom>
        </p:spPr>
        <p:txBody>
          <a:bodyPr wrap="square">
            <a:spAutoFit/>
          </a:bodyPr>
          <a:lstStyle/>
          <a:p>
            <a:r>
              <a:rPr lang="en-US" sz="2400" dirty="0" smtClean="0">
                <a:latin typeface="Times New Roman" pitchFamily="18" charset="0"/>
                <a:cs typeface="Times New Roman" pitchFamily="18" charset="0"/>
              </a:rPr>
              <a:t>Add another </a:t>
            </a:r>
            <a:r>
              <a:rPr lang="en-US" sz="2400" dirty="0">
                <a:latin typeface="Times New Roman" pitchFamily="18" charset="0"/>
                <a:cs typeface="Times New Roman" pitchFamily="18" charset="0"/>
              </a:rPr>
              <a:t>piece of data to each STUDENT record, say the </a:t>
            </a:r>
            <a:r>
              <a:rPr lang="en-US" sz="2400" dirty="0" err="1">
                <a:latin typeface="Times New Roman" pitchFamily="18" charset="0"/>
                <a:cs typeface="Times New Roman" pitchFamily="18" charset="0"/>
              </a:rPr>
              <a:t>Birth_date</a:t>
            </a:r>
            <a:r>
              <a:rPr lang="en-US" sz="2400" dirty="0">
                <a:latin typeface="Times New Roman" pitchFamily="18" charset="0"/>
                <a:cs typeface="Times New Roman" pitchFamily="18" charset="0"/>
              </a:rPr>
              <a:t>, such a </a:t>
            </a:r>
            <a:r>
              <a:rPr lang="en-US" sz="2400" dirty="0" smtClean="0">
                <a:latin typeface="Times New Roman" pitchFamily="18" charset="0"/>
                <a:cs typeface="Times New Roman" pitchFamily="18" charset="0"/>
              </a:rPr>
              <a:t>program will </a:t>
            </a:r>
            <a:r>
              <a:rPr lang="en-US" sz="2400" dirty="0">
                <a:latin typeface="Times New Roman" pitchFamily="18" charset="0"/>
                <a:cs typeface="Times New Roman" pitchFamily="18" charset="0"/>
              </a:rPr>
              <a:t>no longer work and must be changed.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b="1" dirty="0"/>
              <a:t>Multiple Views of Data</a:t>
            </a:r>
            <a:endParaRPr lang="en-US" dirty="0"/>
          </a:p>
        </p:txBody>
      </p:sp>
      <p:sp>
        <p:nvSpPr>
          <p:cNvPr id="3" name="Content Placeholder 2"/>
          <p:cNvSpPr>
            <a:spLocks noGrp="1"/>
          </p:cNvSpPr>
          <p:nvPr>
            <p:ph idx="1"/>
          </p:nvPr>
        </p:nvSpPr>
        <p:spPr>
          <a:xfrm>
            <a:off x="457200" y="1066800"/>
            <a:ext cx="8229600" cy="5059363"/>
          </a:xfrm>
        </p:spPr>
        <p:txBody>
          <a:bodyPr/>
          <a:lstStyle/>
          <a:p>
            <a:pPr algn="just"/>
            <a:r>
              <a:rPr lang="en-US" dirty="0"/>
              <a:t>Different users </a:t>
            </a:r>
            <a:r>
              <a:rPr lang="en-US" dirty="0" smtClean="0"/>
              <a:t>have </a:t>
            </a:r>
            <a:r>
              <a:rPr lang="en-US" dirty="0"/>
              <a:t>different "views" or perspectives on the </a:t>
            </a:r>
            <a:r>
              <a:rPr lang="en-US" dirty="0" smtClean="0"/>
              <a:t>database (e.g., in different departments of an organization).</a:t>
            </a:r>
          </a:p>
          <a:p>
            <a:pPr algn="just"/>
            <a:r>
              <a:rPr lang="en-US" dirty="0" smtClean="0"/>
              <a:t> in a database one </a:t>
            </a:r>
            <a:r>
              <a:rPr lang="en-US" dirty="0"/>
              <a:t>user </a:t>
            </a:r>
            <a:r>
              <a:rPr lang="en-US" dirty="0" smtClean="0"/>
              <a:t>may </a:t>
            </a:r>
            <a:r>
              <a:rPr lang="en-US" dirty="0"/>
              <a:t>be interested only in accessing and printing the transcript of </a:t>
            </a:r>
            <a:r>
              <a:rPr lang="en-US" dirty="0" smtClean="0"/>
              <a:t>each student</a:t>
            </a:r>
            <a:r>
              <a:rPr lang="en-US" dirty="0"/>
              <a:t>;</a:t>
            </a:r>
          </a:p>
        </p:txBody>
      </p:sp>
      <p:pic>
        <p:nvPicPr>
          <p:cNvPr id="4098" name="Picture 2"/>
          <p:cNvPicPr>
            <a:picLocks noChangeAspect="1" noChangeArrowheads="1"/>
          </p:cNvPicPr>
          <p:nvPr/>
        </p:nvPicPr>
        <p:blipFill>
          <a:blip r:embed="rId2"/>
          <a:srcRect/>
          <a:stretch>
            <a:fillRect/>
          </a:stretch>
        </p:blipFill>
        <p:spPr bwMode="auto">
          <a:xfrm>
            <a:off x="0" y="4114800"/>
            <a:ext cx="9144000"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 second user, who is </a:t>
            </a:r>
            <a:r>
              <a:rPr lang="en-US" dirty="0" smtClean="0"/>
              <a:t>interested only </a:t>
            </a:r>
            <a:r>
              <a:rPr lang="en-US" dirty="0"/>
              <a:t>in checking that students have taken all the prerequisites of each </a:t>
            </a:r>
            <a:r>
              <a:rPr lang="en-US" dirty="0" smtClean="0"/>
              <a:t>course for </a:t>
            </a:r>
            <a:r>
              <a:rPr lang="en-US" dirty="0"/>
              <a:t>which they </a:t>
            </a:r>
            <a:r>
              <a:rPr lang="en-US" dirty="0" smtClean="0"/>
              <a:t>register.</a:t>
            </a:r>
            <a:endParaRPr lang="en-US" dirty="0"/>
          </a:p>
        </p:txBody>
      </p:sp>
      <p:pic>
        <p:nvPicPr>
          <p:cNvPr id="5122" name="Picture 2"/>
          <p:cNvPicPr>
            <a:picLocks noChangeAspect="1" noChangeArrowheads="1"/>
          </p:cNvPicPr>
          <p:nvPr/>
        </p:nvPicPr>
        <p:blipFill>
          <a:blip r:embed="rId2"/>
          <a:srcRect/>
          <a:stretch>
            <a:fillRect/>
          </a:stretch>
        </p:blipFill>
        <p:spPr bwMode="auto">
          <a:xfrm>
            <a:off x="914400" y="3733800"/>
            <a:ext cx="7696200" cy="2962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Sharing of Data and Multiuser Transaction Processing</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if data for multiple applications is to be integrated and maintained in a single database.</a:t>
            </a:r>
          </a:p>
          <a:p>
            <a:pPr algn="just"/>
            <a:r>
              <a:rPr lang="en-US" dirty="0" smtClean="0"/>
              <a:t>allow </a:t>
            </a:r>
            <a:r>
              <a:rPr lang="en-US" dirty="0"/>
              <a:t>multiple users to access the </a:t>
            </a:r>
            <a:r>
              <a:rPr lang="en-US" dirty="0" smtClean="0"/>
              <a:t>database at </a:t>
            </a:r>
            <a:r>
              <a:rPr lang="en-US" dirty="0"/>
              <a:t>the same time</a:t>
            </a:r>
            <a:r>
              <a:rPr lang="en-US" dirty="0" smtClean="0"/>
              <a:t>.</a:t>
            </a:r>
          </a:p>
          <a:p>
            <a:pPr algn="just"/>
            <a:r>
              <a:rPr lang="en-US" dirty="0"/>
              <a:t>The DBMS must include </a:t>
            </a:r>
            <a:r>
              <a:rPr lang="en-US" dirty="0" smtClean="0"/>
              <a:t>concurrency control </a:t>
            </a:r>
            <a:r>
              <a:rPr lang="en-US" dirty="0"/>
              <a:t>software to ensure that several users trying to update the same data do so </a:t>
            </a:r>
            <a:r>
              <a:rPr lang="en-US" dirty="0" smtClean="0"/>
              <a:t>in a </a:t>
            </a:r>
            <a:r>
              <a:rPr lang="en-US" dirty="0"/>
              <a:t>controlled manner so that the result of the updates is correct.</a:t>
            </a: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several reservation agents try to assign a seat on an airline flight, </a:t>
            </a:r>
            <a:endParaRPr lang="en-US" dirty="0" smtClean="0"/>
          </a:p>
          <a:p>
            <a:pPr algn="just"/>
            <a:r>
              <a:rPr lang="en-US" dirty="0" smtClean="0"/>
              <a:t>the </a:t>
            </a:r>
            <a:r>
              <a:rPr lang="en-US" dirty="0"/>
              <a:t>DBMS </a:t>
            </a:r>
            <a:r>
              <a:rPr lang="en-US" dirty="0" smtClean="0"/>
              <a:t>should ensure </a:t>
            </a:r>
            <a:r>
              <a:rPr lang="en-US" dirty="0"/>
              <a:t>that each seat can be accessed by only one agent at a time for assignment to </a:t>
            </a:r>
            <a:r>
              <a:rPr lang="en-US" dirty="0" smtClean="0"/>
              <a:t>a passenger</a:t>
            </a:r>
            <a:r>
              <a:rPr lang="en-US" dirty="0"/>
              <a:t>. </a:t>
            </a:r>
            <a:endParaRPr lang="en-US" dirty="0" smtClean="0"/>
          </a:p>
          <a:p>
            <a:pPr algn="just"/>
            <a:r>
              <a:rPr lang="en-US" dirty="0" smtClean="0"/>
              <a:t>These </a:t>
            </a:r>
            <a:r>
              <a:rPr lang="en-US" dirty="0"/>
              <a:t>types of applications are generally called </a:t>
            </a:r>
            <a:r>
              <a:rPr lang="en-US" b="1" dirty="0"/>
              <a:t>online transaction </a:t>
            </a:r>
            <a:r>
              <a:rPr lang="en-US" b="1" dirty="0" smtClean="0"/>
              <a:t>processing (OLTP) applications.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transaction has become central to many database applications.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transaction </a:t>
            </a:r>
            <a:r>
              <a:rPr lang="en-US" dirty="0">
                <a:latin typeface="Times New Roman" pitchFamily="18" charset="0"/>
                <a:cs typeface="Times New Roman" pitchFamily="18" charset="0"/>
              </a:rPr>
              <a:t>is an </a:t>
            </a:r>
            <a:r>
              <a:rPr lang="en-US" i="1" dirty="0">
                <a:latin typeface="Times New Roman" pitchFamily="18" charset="0"/>
                <a:cs typeface="Times New Roman" pitchFamily="18" charset="0"/>
              </a:rPr>
              <a:t>executing program or process that includes one or more </a:t>
            </a:r>
            <a:r>
              <a:rPr lang="en-US" i="1" dirty="0" smtClean="0">
                <a:latin typeface="Times New Roman" pitchFamily="18" charset="0"/>
                <a:cs typeface="Times New Roman" pitchFamily="18" charset="0"/>
              </a:rPr>
              <a:t>database </a:t>
            </a:r>
            <a:r>
              <a:rPr lang="en-US" dirty="0" smtClean="0">
                <a:latin typeface="Times New Roman" pitchFamily="18" charset="0"/>
                <a:cs typeface="Times New Roman" pitchFamily="18" charset="0"/>
              </a:rPr>
              <a:t>accesses</a:t>
            </a:r>
            <a:r>
              <a:rPr lang="en-US" dirty="0">
                <a:latin typeface="Times New Roman" pitchFamily="18" charset="0"/>
                <a:cs typeface="Times New Roman" pitchFamily="18" charset="0"/>
              </a:rPr>
              <a:t>, such as reading or updating of database records.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grpSp>
        <p:nvGrpSpPr>
          <p:cNvPr id="2" name="Group 66"/>
          <p:cNvGrpSpPr>
            <a:grpSpLocks/>
          </p:cNvGrpSpPr>
          <p:nvPr/>
        </p:nvGrpSpPr>
        <p:grpSpPr bwMode="auto">
          <a:xfrm>
            <a:off x="1365250" y="1735138"/>
            <a:ext cx="7169150" cy="4513262"/>
            <a:chOff x="812" y="757"/>
            <a:chExt cx="4516" cy="2843"/>
          </a:xfrm>
        </p:grpSpPr>
        <p:grpSp>
          <p:nvGrpSpPr>
            <p:cNvPr id="3" name="Group 16"/>
            <p:cNvGrpSpPr>
              <a:grpSpLocks/>
            </p:cNvGrpSpPr>
            <p:nvPr/>
          </p:nvGrpSpPr>
          <p:grpSpPr bwMode="auto">
            <a:xfrm>
              <a:off x="1052" y="805"/>
              <a:ext cx="1248" cy="1211"/>
              <a:chOff x="860" y="801"/>
              <a:chExt cx="1248" cy="1211"/>
            </a:xfrm>
          </p:grpSpPr>
          <p:grpSp>
            <p:nvGrpSpPr>
              <p:cNvPr id="4" name="Group 7"/>
              <p:cNvGrpSpPr>
                <a:grpSpLocks/>
              </p:cNvGrpSpPr>
              <p:nvPr/>
            </p:nvGrpSpPr>
            <p:grpSpPr bwMode="auto">
              <a:xfrm>
                <a:off x="960" y="801"/>
                <a:ext cx="1056" cy="351"/>
                <a:chOff x="960" y="801"/>
                <a:chExt cx="1056" cy="351"/>
              </a:xfrm>
            </p:grpSpPr>
            <p:sp>
              <p:nvSpPr>
                <p:cNvPr id="4101" name="Rectangle 5"/>
                <p:cNvSpPr>
                  <a:spLocks noChangeArrowheads="1"/>
                </p:cNvSpPr>
                <p:nvPr/>
              </p:nvSpPr>
              <p:spPr bwMode="auto">
                <a:xfrm>
                  <a:off x="960" y="816"/>
                  <a:ext cx="1056" cy="336"/>
                </a:xfrm>
                <a:prstGeom prst="rect">
                  <a:avLst/>
                </a:prstGeom>
                <a:noFill/>
                <a:ln w="12700">
                  <a:solidFill>
                    <a:schemeClr val="tx1"/>
                  </a:solidFill>
                  <a:miter lim="800000"/>
                  <a:headEnd/>
                  <a:tailEnd/>
                </a:ln>
                <a:effectLst/>
              </p:spPr>
              <p:txBody>
                <a:bodyPr wrap="none" anchor="ctr"/>
                <a:lstStyle/>
                <a:p>
                  <a:endParaRPr lang="en-US"/>
                </a:p>
              </p:txBody>
            </p:sp>
            <p:sp>
              <p:nvSpPr>
                <p:cNvPr id="4102" name="Rectangle 6"/>
                <p:cNvSpPr>
                  <a:spLocks noChangeArrowheads="1"/>
                </p:cNvSpPr>
                <p:nvPr/>
              </p:nvSpPr>
              <p:spPr bwMode="auto">
                <a:xfrm>
                  <a:off x="1251" y="801"/>
                  <a:ext cx="499" cy="324"/>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dirty="0"/>
                    <a:t>Billing</a:t>
                  </a:r>
                </a:p>
                <a:p>
                  <a:pPr algn="ctr" eaLnBrk="0" hangingPunct="0"/>
                  <a:r>
                    <a:rPr lang="en-US" sz="1400" dirty="0"/>
                    <a:t>Program</a:t>
                  </a:r>
                </a:p>
              </p:txBody>
            </p:sp>
          </p:grpSp>
          <p:grpSp>
            <p:nvGrpSpPr>
              <p:cNvPr id="5" name="Group 10"/>
              <p:cNvGrpSpPr>
                <a:grpSpLocks/>
              </p:cNvGrpSpPr>
              <p:nvPr/>
            </p:nvGrpSpPr>
            <p:grpSpPr bwMode="auto">
              <a:xfrm>
                <a:off x="860" y="1388"/>
                <a:ext cx="528" cy="624"/>
                <a:chOff x="860" y="1388"/>
                <a:chExt cx="528" cy="624"/>
              </a:xfrm>
            </p:grpSpPr>
            <p:pic>
              <p:nvPicPr>
                <p:cNvPr id="4104" name="Picture 8"/>
                <p:cNvPicPr>
                  <a:picLocks noChangeArrowheads="1"/>
                </p:cNvPicPr>
                <p:nvPr/>
              </p:nvPicPr>
              <p:blipFill>
                <a:blip r:embed="rId3"/>
                <a:srcRect/>
                <a:stretch>
                  <a:fillRect/>
                </a:stretch>
              </p:blipFill>
              <p:spPr bwMode="auto">
                <a:xfrm>
                  <a:off x="860" y="1388"/>
                  <a:ext cx="528" cy="624"/>
                </a:xfrm>
                <a:prstGeom prst="rect">
                  <a:avLst/>
                </a:prstGeom>
                <a:noFill/>
                <a:ln w="12700">
                  <a:noFill/>
                  <a:miter lim="800000"/>
                  <a:headEnd/>
                  <a:tailEnd/>
                </a:ln>
                <a:effectLst/>
              </p:spPr>
            </p:pic>
            <p:sp>
              <p:nvSpPr>
                <p:cNvPr id="4105" name="Rectangle 9"/>
                <p:cNvSpPr>
                  <a:spLocks noChangeArrowheads="1"/>
                </p:cNvSpPr>
                <p:nvPr/>
              </p:nvSpPr>
              <p:spPr bwMode="auto">
                <a:xfrm>
                  <a:off x="865" y="1569"/>
                  <a:ext cx="455" cy="26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a:t>Customer</a:t>
                  </a:r>
                </a:p>
                <a:p>
                  <a:pPr algn="ctr" eaLnBrk="0" hangingPunct="0"/>
                  <a:r>
                    <a:rPr lang="en-US" sz="1100"/>
                    <a:t>file</a:t>
                  </a:r>
                </a:p>
              </p:txBody>
            </p:sp>
          </p:grpSp>
          <p:grpSp>
            <p:nvGrpSpPr>
              <p:cNvPr id="6" name="Group 13"/>
              <p:cNvGrpSpPr>
                <a:grpSpLocks/>
              </p:cNvGrpSpPr>
              <p:nvPr/>
            </p:nvGrpSpPr>
            <p:grpSpPr bwMode="auto">
              <a:xfrm>
                <a:off x="1580" y="1388"/>
                <a:ext cx="528" cy="624"/>
                <a:chOff x="1580" y="1388"/>
                <a:chExt cx="528" cy="624"/>
              </a:xfrm>
            </p:grpSpPr>
            <p:pic>
              <p:nvPicPr>
                <p:cNvPr id="4107" name="Picture 11"/>
                <p:cNvPicPr>
                  <a:picLocks noChangeArrowheads="1"/>
                </p:cNvPicPr>
                <p:nvPr/>
              </p:nvPicPr>
              <p:blipFill>
                <a:blip r:embed="rId4"/>
                <a:srcRect/>
                <a:stretch>
                  <a:fillRect/>
                </a:stretch>
              </p:blipFill>
              <p:spPr bwMode="auto">
                <a:xfrm>
                  <a:off x="1580" y="1388"/>
                  <a:ext cx="528" cy="624"/>
                </a:xfrm>
                <a:prstGeom prst="rect">
                  <a:avLst/>
                </a:prstGeom>
                <a:noFill/>
                <a:ln w="12700">
                  <a:noFill/>
                  <a:miter lim="800000"/>
                  <a:headEnd/>
                  <a:tailEnd/>
                </a:ln>
                <a:effectLst/>
              </p:spPr>
            </p:pic>
            <p:sp>
              <p:nvSpPr>
                <p:cNvPr id="4108" name="Rectangle 12"/>
                <p:cNvSpPr>
                  <a:spLocks noChangeArrowheads="1"/>
                </p:cNvSpPr>
                <p:nvPr/>
              </p:nvSpPr>
              <p:spPr bwMode="auto">
                <a:xfrm>
                  <a:off x="1609" y="1551"/>
                  <a:ext cx="474" cy="374"/>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a:t>Accounts</a:t>
                  </a:r>
                </a:p>
                <a:p>
                  <a:pPr algn="ctr" eaLnBrk="0" hangingPunct="0"/>
                  <a:r>
                    <a:rPr lang="en-US" sz="1100"/>
                    <a:t>receivable</a:t>
                  </a:r>
                </a:p>
                <a:p>
                  <a:pPr algn="ctr" eaLnBrk="0" hangingPunct="0"/>
                  <a:r>
                    <a:rPr lang="en-US" sz="1100"/>
                    <a:t>file</a:t>
                  </a:r>
                </a:p>
              </p:txBody>
            </p:sp>
          </p:grpSp>
          <p:sp>
            <p:nvSpPr>
              <p:cNvPr id="4110" name="Line 14"/>
              <p:cNvSpPr>
                <a:spLocks noChangeShapeType="1"/>
              </p:cNvSpPr>
              <p:nvPr/>
            </p:nvSpPr>
            <p:spPr bwMode="auto">
              <a:xfrm>
                <a:off x="1104" y="1177"/>
                <a:ext cx="0" cy="195"/>
              </a:xfrm>
              <a:prstGeom prst="line">
                <a:avLst/>
              </a:prstGeom>
              <a:noFill/>
              <a:ln w="12700">
                <a:solidFill>
                  <a:schemeClr val="tx1"/>
                </a:solidFill>
                <a:round/>
                <a:headEnd/>
                <a:tailEnd/>
              </a:ln>
              <a:effectLst/>
            </p:spPr>
            <p:txBody>
              <a:bodyPr wrap="none" anchor="ctr"/>
              <a:lstStyle/>
              <a:p>
                <a:endParaRPr lang="en-US"/>
              </a:p>
            </p:txBody>
          </p:sp>
          <p:sp>
            <p:nvSpPr>
              <p:cNvPr id="4111" name="Line 15"/>
              <p:cNvSpPr>
                <a:spLocks noChangeShapeType="1"/>
              </p:cNvSpPr>
              <p:nvPr/>
            </p:nvSpPr>
            <p:spPr bwMode="auto">
              <a:xfrm>
                <a:off x="1824" y="1177"/>
                <a:ext cx="0" cy="195"/>
              </a:xfrm>
              <a:prstGeom prst="line">
                <a:avLst/>
              </a:prstGeom>
              <a:noFill/>
              <a:ln w="12700">
                <a:solidFill>
                  <a:schemeClr val="tx1"/>
                </a:solidFill>
                <a:round/>
                <a:headEnd/>
                <a:tailEnd/>
              </a:ln>
              <a:effectLst/>
            </p:spPr>
            <p:txBody>
              <a:bodyPr wrap="none" anchor="ctr"/>
              <a:lstStyle/>
              <a:p>
                <a:endParaRPr lang="en-US"/>
              </a:p>
            </p:txBody>
          </p:sp>
        </p:grpSp>
        <p:grpSp>
          <p:nvGrpSpPr>
            <p:cNvPr id="7" name="Group 28"/>
            <p:cNvGrpSpPr>
              <a:grpSpLocks/>
            </p:cNvGrpSpPr>
            <p:nvPr/>
          </p:nvGrpSpPr>
          <p:grpSpPr bwMode="auto">
            <a:xfrm>
              <a:off x="812" y="2389"/>
              <a:ext cx="1248" cy="1211"/>
              <a:chOff x="620" y="2385"/>
              <a:chExt cx="1248" cy="1211"/>
            </a:xfrm>
          </p:grpSpPr>
          <p:grpSp>
            <p:nvGrpSpPr>
              <p:cNvPr id="8" name="Group 19"/>
              <p:cNvGrpSpPr>
                <a:grpSpLocks/>
              </p:cNvGrpSpPr>
              <p:nvPr/>
            </p:nvGrpSpPr>
            <p:grpSpPr bwMode="auto">
              <a:xfrm>
                <a:off x="720" y="2385"/>
                <a:ext cx="1056" cy="351"/>
                <a:chOff x="720" y="2385"/>
                <a:chExt cx="1056" cy="351"/>
              </a:xfrm>
            </p:grpSpPr>
            <p:sp>
              <p:nvSpPr>
                <p:cNvPr id="4113" name="Rectangle 17"/>
                <p:cNvSpPr>
                  <a:spLocks noChangeArrowheads="1"/>
                </p:cNvSpPr>
                <p:nvPr/>
              </p:nvSpPr>
              <p:spPr bwMode="auto">
                <a:xfrm>
                  <a:off x="720" y="2400"/>
                  <a:ext cx="1056" cy="336"/>
                </a:xfrm>
                <a:prstGeom prst="rect">
                  <a:avLst/>
                </a:prstGeom>
                <a:noFill/>
                <a:ln w="12700">
                  <a:solidFill>
                    <a:schemeClr val="tx1"/>
                  </a:solidFill>
                  <a:miter lim="800000"/>
                  <a:headEnd/>
                  <a:tailEnd/>
                </a:ln>
                <a:effectLst/>
              </p:spPr>
              <p:txBody>
                <a:bodyPr wrap="none" anchor="ctr"/>
                <a:lstStyle/>
                <a:p>
                  <a:endParaRPr lang="en-US"/>
                </a:p>
              </p:txBody>
            </p:sp>
            <p:sp>
              <p:nvSpPr>
                <p:cNvPr id="4114" name="Rectangle 18"/>
                <p:cNvSpPr>
                  <a:spLocks noChangeArrowheads="1"/>
                </p:cNvSpPr>
                <p:nvPr/>
              </p:nvSpPr>
              <p:spPr bwMode="auto">
                <a:xfrm>
                  <a:off x="787" y="2385"/>
                  <a:ext cx="949" cy="324"/>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a:t>Accounts_Payable</a:t>
                  </a:r>
                </a:p>
                <a:p>
                  <a:pPr algn="ctr" eaLnBrk="0" hangingPunct="0"/>
                  <a:r>
                    <a:rPr lang="en-US" sz="1400"/>
                    <a:t>Program</a:t>
                  </a:r>
                </a:p>
              </p:txBody>
            </p:sp>
          </p:grpSp>
          <p:grpSp>
            <p:nvGrpSpPr>
              <p:cNvPr id="9" name="Group 22"/>
              <p:cNvGrpSpPr>
                <a:grpSpLocks/>
              </p:cNvGrpSpPr>
              <p:nvPr/>
            </p:nvGrpSpPr>
            <p:grpSpPr bwMode="auto">
              <a:xfrm>
                <a:off x="620" y="2972"/>
                <a:ext cx="528" cy="624"/>
                <a:chOff x="620" y="2972"/>
                <a:chExt cx="528" cy="624"/>
              </a:xfrm>
            </p:grpSpPr>
            <p:pic>
              <p:nvPicPr>
                <p:cNvPr id="4116" name="Picture 20"/>
                <p:cNvPicPr>
                  <a:picLocks noChangeArrowheads="1"/>
                </p:cNvPicPr>
                <p:nvPr/>
              </p:nvPicPr>
              <p:blipFill>
                <a:blip r:embed="rId5"/>
                <a:srcRect/>
                <a:stretch>
                  <a:fillRect/>
                </a:stretch>
              </p:blipFill>
              <p:spPr bwMode="auto">
                <a:xfrm>
                  <a:off x="620" y="2972"/>
                  <a:ext cx="528" cy="624"/>
                </a:xfrm>
                <a:prstGeom prst="rect">
                  <a:avLst/>
                </a:prstGeom>
                <a:noFill/>
                <a:ln w="12700">
                  <a:noFill/>
                  <a:miter lim="800000"/>
                  <a:headEnd/>
                  <a:tailEnd/>
                </a:ln>
                <a:effectLst/>
              </p:spPr>
            </p:pic>
            <p:sp>
              <p:nvSpPr>
                <p:cNvPr id="4117" name="Rectangle 21"/>
                <p:cNvSpPr>
                  <a:spLocks noChangeArrowheads="1"/>
                </p:cNvSpPr>
                <p:nvPr/>
              </p:nvSpPr>
              <p:spPr bwMode="auto">
                <a:xfrm>
                  <a:off x="664" y="3153"/>
                  <a:ext cx="378" cy="26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a:t>Vendor</a:t>
                  </a:r>
                </a:p>
                <a:p>
                  <a:pPr algn="ctr" eaLnBrk="0" hangingPunct="0"/>
                  <a:r>
                    <a:rPr lang="en-US" sz="1100"/>
                    <a:t>file</a:t>
                  </a:r>
                </a:p>
              </p:txBody>
            </p:sp>
          </p:grpSp>
          <p:grpSp>
            <p:nvGrpSpPr>
              <p:cNvPr id="10" name="Group 25"/>
              <p:cNvGrpSpPr>
                <a:grpSpLocks/>
              </p:cNvGrpSpPr>
              <p:nvPr/>
            </p:nvGrpSpPr>
            <p:grpSpPr bwMode="auto">
              <a:xfrm>
                <a:off x="1340" y="2972"/>
                <a:ext cx="528" cy="624"/>
                <a:chOff x="1340" y="2972"/>
                <a:chExt cx="528" cy="624"/>
              </a:xfrm>
            </p:grpSpPr>
            <p:pic>
              <p:nvPicPr>
                <p:cNvPr id="4119" name="Picture 23"/>
                <p:cNvPicPr>
                  <a:picLocks noChangeArrowheads="1"/>
                </p:cNvPicPr>
                <p:nvPr/>
              </p:nvPicPr>
              <p:blipFill>
                <a:blip r:embed="rId6"/>
                <a:srcRect/>
                <a:stretch>
                  <a:fillRect/>
                </a:stretch>
              </p:blipFill>
              <p:spPr bwMode="auto">
                <a:xfrm>
                  <a:off x="1340" y="2972"/>
                  <a:ext cx="528" cy="624"/>
                </a:xfrm>
                <a:prstGeom prst="rect">
                  <a:avLst/>
                </a:prstGeom>
                <a:noFill/>
                <a:ln w="12700">
                  <a:noFill/>
                  <a:miter lim="800000"/>
                  <a:headEnd/>
                  <a:tailEnd/>
                </a:ln>
                <a:effectLst/>
              </p:spPr>
            </p:pic>
            <p:sp>
              <p:nvSpPr>
                <p:cNvPr id="4120" name="Rectangle 24"/>
                <p:cNvSpPr>
                  <a:spLocks noChangeArrowheads="1"/>
                </p:cNvSpPr>
                <p:nvPr/>
              </p:nvSpPr>
              <p:spPr bwMode="auto">
                <a:xfrm>
                  <a:off x="1393" y="3153"/>
                  <a:ext cx="377" cy="26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a:t>Invoice</a:t>
                  </a:r>
                </a:p>
                <a:p>
                  <a:pPr algn="ctr" eaLnBrk="0" hangingPunct="0"/>
                  <a:r>
                    <a:rPr lang="en-US" sz="1100"/>
                    <a:t>file</a:t>
                  </a:r>
                </a:p>
              </p:txBody>
            </p:sp>
          </p:grpSp>
          <p:sp>
            <p:nvSpPr>
              <p:cNvPr id="4122" name="Line 26"/>
              <p:cNvSpPr>
                <a:spLocks noChangeShapeType="1"/>
              </p:cNvSpPr>
              <p:nvPr/>
            </p:nvSpPr>
            <p:spPr bwMode="auto">
              <a:xfrm>
                <a:off x="864" y="2761"/>
                <a:ext cx="0" cy="195"/>
              </a:xfrm>
              <a:prstGeom prst="line">
                <a:avLst/>
              </a:prstGeom>
              <a:noFill/>
              <a:ln w="12700">
                <a:solidFill>
                  <a:schemeClr val="tx1"/>
                </a:solidFill>
                <a:round/>
                <a:headEnd/>
                <a:tailEnd/>
              </a:ln>
              <a:effectLst/>
            </p:spPr>
            <p:txBody>
              <a:bodyPr wrap="none" anchor="ctr"/>
              <a:lstStyle/>
              <a:p>
                <a:endParaRPr lang="en-US"/>
              </a:p>
            </p:txBody>
          </p:sp>
          <p:sp>
            <p:nvSpPr>
              <p:cNvPr id="4123" name="Line 27"/>
              <p:cNvSpPr>
                <a:spLocks noChangeShapeType="1"/>
              </p:cNvSpPr>
              <p:nvPr/>
            </p:nvSpPr>
            <p:spPr bwMode="auto">
              <a:xfrm>
                <a:off x="1584" y="2761"/>
                <a:ext cx="0" cy="195"/>
              </a:xfrm>
              <a:prstGeom prst="line">
                <a:avLst/>
              </a:prstGeom>
              <a:noFill/>
              <a:ln w="12700">
                <a:solidFill>
                  <a:schemeClr val="tx1"/>
                </a:solidFill>
                <a:round/>
                <a:headEnd/>
                <a:tailEnd/>
              </a:ln>
              <a:effectLst/>
            </p:spPr>
            <p:txBody>
              <a:bodyPr wrap="none" anchor="ctr"/>
              <a:lstStyle/>
              <a:p>
                <a:endParaRPr lang="en-US"/>
              </a:p>
            </p:txBody>
          </p:sp>
        </p:grpSp>
        <p:grpSp>
          <p:nvGrpSpPr>
            <p:cNvPr id="11" name="Group 40"/>
            <p:cNvGrpSpPr>
              <a:grpSpLocks/>
            </p:cNvGrpSpPr>
            <p:nvPr/>
          </p:nvGrpSpPr>
          <p:grpSpPr bwMode="auto">
            <a:xfrm>
              <a:off x="2636" y="2389"/>
              <a:ext cx="1248" cy="1211"/>
              <a:chOff x="2444" y="2385"/>
              <a:chExt cx="1248" cy="1211"/>
            </a:xfrm>
          </p:grpSpPr>
          <p:grpSp>
            <p:nvGrpSpPr>
              <p:cNvPr id="12" name="Group 31"/>
              <p:cNvGrpSpPr>
                <a:grpSpLocks/>
              </p:cNvGrpSpPr>
              <p:nvPr/>
            </p:nvGrpSpPr>
            <p:grpSpPr bwMode="auto">
              <a:xfrm>
                <a:off x="2495" y="2385"/>
                <a:ext cx="1182" cy="351"/>
                <a:chOff x="2495" y="2385"/>
                <a:chExt cx="1182" cy="351"/>
              </a:xfrm>
            </p:grpSpPr>
            <p:sp>
              <p:nvSpPr>
                <p:cNvPr id="4125" name="Rectangle 29"/>
                <p:cNvSpPr>
                  <a:spLocks noChangeArrowheads="1"/>
                </p:cNvSpPr>
                <p:nvPr/>
              </p:nvSpPr>
              <p:spPr bwMode="auto">
                <a:xfrm>
                  <a:off x="2544" y="2400"/>
                  <a:ext cx="1056" cy="336"/>
                </a:xfrm>
                <a:prstGeom prst="rect">
                  <a:avLst/>
                </a:prstGeom>
                <a:noFill/>
                <a:ln w="12700">
                  <a:solidFill>
                    <a:schemeClr val="tx1"/>
                  </a:solidFill>
                  <a:miter lim="800000"/>
                  <a:headEnd/>
                  <a:tailEnd/>
                </a:ln>
                <a:effectLst/>
              </p:spPr>
              <p:txBody>
                <a:bodyPr wrap="none" anchor="ctr"/>
                <a:lstStyle/>
                <a:p>
                  <a:endParaRPr lang="en-US"/>
                </a:p>
              </p:txBody>
            </p:sp>
            <p:sp>
              <p:nvSpPr>
                <p:cNvPr id="4126" name="Rectangle 30"/>
                <p:cNvSpPr>
                  <a:spLocks noChangeArrowheads="1"/>
                </p:cNvSpPr>
                <p:nvPr/>
              </p:nvSpPr>
              <p:spPr bwMode="auto">
                <a:xfrm>
                  <a:off x="2495" y="2385"/>
                  <a:ext cx="1182" cy="324"/>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a:t>Sales Order Processing </a:t>
                  </a:r>
                </a:p>
                <a:p>
                  <a:pPr algn="ctr" eaLnBrk="0" hangingPunct="0"/>
                  <a:r>
                    <a:rPr lang="en-US" sz="1400"/>
                    <a:t>Program</a:t>
                  </a:r>
                </a:p>
              </p:txBody>
            </p:sp>
          </p:grpSp>
          <p:grpSp>
            <p:nvGrpSpPr>
              <p:cNvPr id="13" name="Group 34"/>
              <p:cNvGrpSpPr>
                <a:grpSpLocks/>
              </p:cNvGrpSpPr>
              <p:nvPr/>
            </p:nvGrpSpPr>
            <p:grpSpPr bwMode="auto">
              <a:xfrm>
                <a:off x="2444" y="2972"/>
                <a:ext cx="528" cy="624"/>
                <a:chOff x="2444" y="2972"/>
                <a:chExt cx="528" cy="624"/>
              </a:xfrm>
            </p:grpSpPr>
            <p:pic>
              <p:nvPicPr>
                <p:cNvPr id="4128" name="Picture 32"/>
                <p:cNvPicPr>
                  <a:picLocks noChangeArrowheads="1"/>
                </p:cNvPicPr>
                <p:nvPr/>
              </p:nvPicPr>
              <p:blipFill>
                <a:blip r:embed="rId7"/>
                <a:srcRect/>
                <a:stretch>
                  <a:fillRect/>
                </a:stretch>
              </p:blipFill>
              <p:spPr bwMode="auto">
                <a:xfrm>
                  <a:off x="2444" y="2972"/>
                  <a:ext cx="528" cy="624"/>
                </a:xfrm>
                <a:prstGeom prst="rect">
                  <a:avLst/>
                </a:prstGeom>
                <a:noFill/>
                <a:ln w="12700">
                  <a:noFill/>
                  <a:miter lim="800000"/>
                  <a:headEnd/>
                  <a:tailEnd/>
                </a:ln>
                <a:effectLst/>
              </p:spPr>
            </p:pic>
            <p:sp>
              <p:nvSpPr>
                <p:cNvPr id="4129" name="Rectangle 33"/>
                <p:cNvSpPr>
                  <a:spLocks noChangeArrowheads="1"/>
                </p:cNvSpPr>
                <p:nvPr/>
              </p:nvSpPr>
              <p:spPr bwMode="auto">
                <a:xfrm>
                  <a:off x="2449" y="3153"/>
                  <a:ext cx="455" cy="26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a:t>Customer</a:t>
                  </a:r>
                </a:p>
                <a:p>
                  <a:pPr algn="ctr" eaLnBrk="0" hangingPunct="0"/>
                  <a:r>
                    <a:rPr lang="en-US" sz="1100"/>
                    <a:t>file</a:t>
                  </a:r>
                </a:p>
              </p:txBody>
            </p:sp>
          </p:grpSp>
          <p:grpSp>
            <p:nvGrpSpPr>
              <p:cNvPr id="14" name="Group 37"/>
              <p:cNvGrpSpPr>
                <a:grpSpLocks/>
              </p:cNvGrpSpPr>
              <p:nvPr/>
            </p:nvGrpSpPr>
            <p:grpSpPr bwMode="auto">
              <a:xfrm>
                <a:off x="3164" y="2972"/>
                <a:ext cx="528" cy="624"/>
                <a:chOff x="3164" y="2972"/>
                <a:chExt cx="528" cy="624"/>
              </a:xfrm>
            </p:grpSpPr>
            <p:pic>
              <p:nvPicPr>
                <p:cNvPr id="4131" name="Picture 35"/>
                <p:cNvPicPr>
                  <a:picLocks noChangeArrowheads="1"/>
                </p:cNvPicPr>
                <p:nvPr/>
              </p:nvPicPr>
              <p:blipFill>
                <a:blip r:embed="rId8"/>
                <a:srcRect/>
                <a:stretch>
                  <a:fillRect/>
                </a:stretch>
              </p:blipFill>
              <p:spPr bwMode="auto">
                <a:xfrm>
                  <a:off x="3164" y="2972"/>
                  <a:ext cx="528" cy="624"/>
                </a:xfrm>
                <a:prstGeom prst="rect">
                  <a:avLst/>
                </a:prstGeom>
                <a:noFill/>
                <a:ln w="12700">
                  <a:noFill/>
                  <a:miter lim="800000"/>
                  <a:headEnd/>
                  <a:tailEnd/>
                </a:ln>
                <a:effectLst/>
              </p:spPr>
            </p:pic>
            <p:sp>
              <p:nvSpPr>
                <p:cNvPr id="4132" name="Rectangle 36"/>
                <p:cNvSpPr>
                  <a:spLocks noChangeArrowheads="1"/>
                </p:cNvSpPr>
                <p:nvPr/>
              </p:nvSpPr>
              <p:spPr bwMode="auto">
                <a:xfrm>
                  <a:off x="3204" y="3135"/>
                  <a:ext cx="455" cy="26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a:t>Inventory</a:t>
                  </a:r>
                </a:p>
                <a:p>
                  <a:pPr algn="ctr" eaLnBrk="0" hangingPunct="0"/>
                  <a:r>
                    <a:rPr lang="en-US" sz="1100"/>
                    <a:t>file</a:t>
                  </a:r>
                </a:p>
              </p:txBody>
            </p:sp>
          </p:grpSp>
          <p:sp>
            <p:nvSpPr>
              <p:cNvPr id="4134" name="Line 38"/>
              <p:cNvSpPr>
                <a:spLocks noChangeShapeType="1"/>
              </p:cNvSpPr>
              <p:nvPr/>
            </p:nvSpPr>
            <p:spPr bwMode="auto">
              <a:xfrm>
                <a:off x="2688" y="2761"/>
                <a:ext cx="0" cy="195"/>
              </a:xfrm>
              <a:prstGeom prst="line">
                <a:avLst/>
              </a:prstGeom>
              <a:noFill/>
              <a:ln w="12700">
                <a:solidFill>
                  <a:schemeClr val="tx1"/>
                </a:solidFill>
                <a:round/>
                <a:headEnd/>
                <a:tailEnd/>
              </a:ln>
              <a:effectLst/>
            </p:spPr>
            <p:txBody>
              <a:bodyPr wrap="none" anchor="ctr"/>
              <a:lstStyle/>
              <a:p>
                <a:endParaRPr lang="en-US"/>
              </a:p>
            </p:txBody>
          </p:sp>
          <p:sp>
            <p:nvSpPr>
              <p:cNvPr id="4135" name="Line 39"/>
              <p:cNvSpPr>
                <a:spLocks noChangeShapeType="1"/>
              </p:cNvSpPr>
              <p:nvPr/>
            </p:nvSpPr>
            <p:spPr bwMode="auto">
              <a:xfrm>
                <a:off x="3408" y="2761"/>
                <a:ext cx="0" cy="195"/>
              </a:xfrm>
              <a:prstGeom prst="line">
                <a:avLst/>
              </a:prstGeom>
              <a:noFill/>
              <a:ln w="12700">
                <a:solidFill>
                  <a:schemeClr val="tx1"/>
                </a:solidFill>
                <a:round/>
                <a:headEnd/>
                <a:tailEnd/>
              </a:ln>
              <a:effectLst/>
            </p:spPr>
            <p:txBody>
              <a:bodyPr wrap="none" anchor="ctr"/>
              <a:lstStyle/>
              <a:p>
                <a:endParaRPr lang="en-US"/>
              </a:p>
            </p:txBody>
          </p:sp>
        </p:grpSp>
        <p:grpSp>
          <p:nvGrpSpPr>
            <p:cNvPr id="15" name="Group 48"/>
            <p:cNvGrpSpPr>
              <a:grpSpLocks/>
            </p:cNvGrpSpPr>
            <p:nvPr/>
          </p:nvGrpSpPr>
          <p:grpSpPr bwMode="auto">
            <a:xfrm>
              <a:off x="4656" y="2389"/>
              <a:ext cx="672" cy="1163"/>
              <a:chOff x="4464" y="2385"/>
              <a:chExt cx="672" cy="1163"/>
            </a:xfrm>
          </p:grpSpPr>
          <p:grpSp>
            <p:nvGrpSpPr>
              <p:cNvPr id="16" name="Group 46"/>
              <p:cNvGrpSpPr>
                <a:grpSpLocks/>
              </p:cNvGrpSpPr>
              <p:nvPr/>
            </p:nvGrpSpPr>
            <p:grpSpPr bwMode="auto">
              <a:xfrm>
                <a:off x="4556" y="2385"/>
                <a:ext cx="528" cy="1163"/>
                <a:chOff x="4556" y="2385"/>
                <a:chExt cx="528" cy="1163"/>
              </a:xfrm>
            </p:grpSpPr>
            <p:sp>
              <p:nvSpPr>
                <p:cNvPr id="4137" name="Rectangle 41"/>
                <p:cNvSpPr>
                  <a:spLocks noChangeArrowheads="1"/>
                </p:cNvSpPr>
                <p:nvPr/>
              </p:nvSpPr>
              <p:spPr bwMode="auto">
                <a:xfrm>
                  <a:off x="4561" y="2385"/>
                  <a:ext cx="499" cy="324"/>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a:latin typeface="Times" pitchFamily="16" charset="0"/>
                    </a:rPr>
                    <a:t>Payroll</a:t>
                  </a:r>
                </a:p>
                <a:p>
                  <a:pPr algn="ctr" eaLnBrk="0" hangingPunct="0"/>
                  <a:r>
                    <a:rPr lang="en-US" sz="1400">
                      <a:latin typeface="Times" pitchFamily="16" charset="0"/>
                    </a:rPr>
                    <a:t>Program</a:t>
                  </a:r>
                </a:p>
              </p:txBody>
            </p:sp>
            <p:grpSp>
              <p:nvGrpSpPr>
                <p:cNvPr id="17" name="Group 44"/>
                <p:cNvGrpSpPr>
                  <a:grpSpLocks/>
                </p:cNvGrpSpPr>
                <p:nvPr/>
              </p:nvGrpSpPr>
              <p:grpSpPr bwMode="auto">
                <a:xfrm>
                  <a:off x="4556" y="2972"/>
                  <a:ext cx="528" cy="576"/>
                  <a:chOff x="4556" y="2972"/>
                  <a:chExt cx="528" cy="576"/>
                </a:xfrm>
              </p:grpSpPr>
              <p:pic>
                <p:nvPicPr>
                  <p:cNvPr id="4138" name="Picture 42"/>
                  <p:cNvPicPr>
                    <a:picLocks noChangeArrowheads="1"/>
                  </p:cNvPicPr>
                  <p:nvPr/>
                </p:nvPicPr>
                <p:blipFill>
                  <a:blip r:embed="rId9"/>
                  <a:srcRect/>
                  <a:stretch>
                    <a:fillRect/>
                  </a:stretch>
                </p:blipFill>
                <p:spPr bwMode="auto">
                  <a:xfrm>
                    <a:off x="4556" y="2972"/>
                    <a:ext cx="528" cy="576"/>
                  </a:xfrm>
                  <a:prstGeom prst="rect">
                    <a:avLst/>
                  </a:prstGeom>
                  <a:noFill/>
                  <a:ln w="12700">
                    <a:noFill/>
                    <a:miter lim="800000"/>
                    <a:headEnd/>
                    <a:tailEnd/>
                  </a:ln>
                  <a:effectLst/>
                </p:spPr>
              </p:pic>
              <p:sp>
                <p:nvSpPr>
                  <p:cNvPr id="4139" name="Rectangle 43"/>
                  <p:cNvSpPr>
                    <a:spLocks noChangeArrowheads="1"/>
                  </p:cNvSpPr>
                  <p:nvPr/>
                </p:nvSpPr>
                <p:spPr bwMode="auto">
                  <a:xfrm>
                    <a:off x="4561" y="3105"/>
                    <a:ext cx="470" cy="26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a:t>Employee</a:t>
                    </a:r>
                  </a:p>
                  <a:p>
                    <a:pPr algn="ctr" eaLnBrk="0" hangingPunct="0"/>
                    <a:r>
                      <a:rPr lang="en-US" sz="1100"/>
                      <a:t>file</a:t>
                    </a:r>
                  </a:p>
                </p:txBody>
              </p:sp>
            </p:grpSp>
            <p:sp>
              <p:nvSpPr>
                <p:cNvPr id="4141" name="Line 45"/>
                <p:cNvSpPr>
                  <a:spLocks noChangeShapeType="1"/>
                </p:cNvSpPr>
                <p:nvPr/>
              </p:nvSpPr>
              <p:spPr bwMode="auto">
                <a:xfrm>
                  <a:off x="4800" y="2761"/>
                  <a:ext cx="0" cy="195"/>
                </a:xfrm>
                <a:prstGeom prst="line">
                  <a:avLst/>
                </a:prstGeom>
                <a:noFill/>
                <a:ln w="12700">
                  <a:solidFill>
                    <a:schemeClr val="tx1"/>
                  </a:solidFill>
                  <a:round/>
                  <a:headEnd/>
                  <a:tailEnd/>
                </a:ln>
                <a:effectLst/>
              </p:spPr>
              <p:txBody>
                <a:bodyPr wrap="none" anchor="ctr"/>
                <a:lstStyle/>
                <a:p>
                  <a:endParaRPr lang="en-US"/>
                </a:p>
              </p:txBody>
            </p:sp>
          </p:grpSp>
          <p:sp>
            <p:nvSpPr>
              <p:cNvPr id="4143" name="Rectangle 47"/>
              <p:cNvSpPr>
                <a:spLocks noChangeArrowheads="1"/>
              </p:cNvSpPr>
              <p:nvPr/>
            </p:nvSpPr>
            <p:spPr bwMode="auto">
              <a:xfrm>
                <a:off x="4464" y="2400"/>
                <a:ext cx="672" cy="336"/>
              </a:xfrm>
              <a:prstGeom prst="rect">
                <a:avLst/>
              </a:prstGeom>
              <a:noFill/>
              <a:ln w="12700">
                <a:solidFill>
                  <a:schemeClr val="tx1"/>
                </a:solidFill>
                <a:miter lim="800000"/>
                <a:headEnd/>
                <a:tailEnd/>
              </a:ln>
              <a:effectLst/>
            </p:spPr>
            <p:txBody>
              <a:bodyPr wrap="none" anchor="ctr"/>
              <a:lstStyle/>
              <a:p>
                <a:endParaRPr lang="en-US"/>
              </a:p>
            </p:txBody>
          </p:sp>
        </p:grpSp>
        <p:grpSp>
          <p:nvGrpSpPr>
            <p:cNvPr id="18" name="Group 64"/>
            <p:cNvGrpSpPr>
              <a:grpSpLocks/>
            </p:cNvGrpSpPr>
            <p:nvPr/>
          </p:nvGrpSpPr>
          <p:grpSpPr bwMode="auto">
            <a:xfrm>
              <a:off x="3212" y="757"/>
              <a:ext cx="1680" cy="1211"/>
              <a:chOff x="3020" y="753"/>
              <a:chExt cx="1680" cy="1211"/>
            </a:xfrm>
          </p:grpSpPr>
          <p:grpSp>
            <p:nvGrpSpPr>
              <p:cNvPr id="19" name="Group 51"/>
              <p:cNvGrpSpPr>
                <a:grpSpLocks/>
              </p:cNvGrpSpPr>
              <p:nvPr/>
            </p:nvGrpSpPr>
            <p:grpSpPr bwMode="auto">
              <a:xfrm>
                <a:off x="3168" y="753"/>
                <a:ext cx="1296" cy="399"/>
                <a:chOff x="3168" y="753"/>
                <a:chExt cx="1296" cy="399"/>
              </a:xfrm>
            </p:grpSpPr>
            <p:sp>
              <p:nvSpPr>
                <p:cNvPr id="4145" name="Rectangle 49"/>
                <p:cNvSpPr>
                  <a:spLocks noChangeArrowheads="1"/>
                </p:cNvSpPr>
                <p:nvPr/>
              </p:nvSpPr>
              <p:spPr bwMode="auto">
                <a:xfrm>
                  <a:off x="3168" y="768"/>
                  <a:ext cx="1296" cy="384"/>
                </a:xfrm>
                <a:prstGeom prst="rect">
                  <a:avLst/>
                </a:prstGeom>
                <a:noFill/>
                <a:ln w="12700">
                  <a:solidFill>
                    <a:schemeClr val="tx1"/>
                  </a:solidFill>
                  <a:miter lim="800000"/>
                  <a:headEnd/>
                  <a:tailEnd/>
                </a:ln>
                <a:effectLst/>
              </p:spPr>
              <p:txBody>
                <a:bodyPr wrap="none" anchor="ctr"/>
                <a:lstStyle/>
                <a:p>
                  <a:endParaRPr lang="en-US"/>
                </a:p>
              </p:txBody>
            </p:sp>
            <p:sp>
              <p:nvSpPr>
                <p:cNvPr id="4146" name="Rectangle 50"/>
                <p:cNvSpPr>
                  <a:spLocks noChangeArrowheads="1"/>
                </p:cNvSpPr>
                <p:nvPr/>
              </p:nvSpPr>
              <p:spPr bwMode="auto">
                <a:xfrm>
                  <a:off x="3505" y="753"/>
                  <a:ext cx="612" cy="324"/>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a:t>Purchasing</a:t>
                  </a:r>
                </a:p>
                <a:p>
                  <a:pPr algn="ctr" eaLnBrk="0" hangingPunct="0"/>
                  <a:r>
                    <a:rPr lang="en-US" sz="1400"/>
                    <a:t>Program</a:t>
                  </a:r>
                </a:p>
              </p:txBody>
            </p:sp>
          </p:grpSp>
          <p:grpSp>
            <p:nvGrpSpPr>
              <p:cNvPr id="20" name="Group 54"/>
              <p:cNvGrpSpPr>
                <a:grpSpLocks/>
              </p:cNvGrpSpPr>
              <p:nvPr/>
            </p:nvGrpSpPr>
            <p:grpSpPr bwMode="auto">
              <a:xfrm>
                <a:off x="3020" y="1340"/>
                <a:ext cx="480" cy="624"/>
                <a:chOff x="3020" y="1340"/>
                <a:chExt cx="480" cy="624"/>
              </a:xfrm>
            </p:grpSpPr>
            <p:pic>
              <p:nvPicPr>
                <p:cNvPr id="4148" name="Picture 52"/>
                <p:cNvPicPr>
                  <a:picLocks noChangeArrowheads="1"/>
                </p:cNvPicPr>
                <p:nvPr/>
              </p:nvPicPr>
              <p:blipFill>
                <a:blip r:embed="rId10"/>
                <a:srcRect/>
                <a:stretch>
                  <a:fillRect/>
                </a:stretch>
              </p:blipFill>
              <p:spPr bwMode="auto">
                <a:xfrm>
                  <a:off x="3020" y="1340"/>
                  <a:ext cx="480" cy="624"/>
                </a:xfrm>
                <a:prstGeom prst="rect">
                  <a:avLst/>
                </a:prstGeom>
                <a:noFill/>
                <a:ln w="12700">
                  <a:noFill/>
                  <a:miter lim="800000"/>
                  <a:headEnd/>
                  <a:tailEnd/>
                </a:ln>
                <a:effectLst/>
              </p:spPr>
            </p:pic>
            <p:sp>
              <p:nvSpPr>
                <p:cNvPr id="4149" name="Rectangle 53"/>
                <p:cNvSpPr>
                  <a:spLocks noChangeArrowheads="1"/>
                </p:cNvSpPr>
                <p:nvPr/>
              </p:nvSpPr>
              <p:spPr bwMode="auto">
                <a:xfrm>
                  <a:off x="3073" y="1521"/>
                  <a:ext cx="329" cy="26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a:t>Buyer</a:t>
                  </a:r>
                </a:p>
                <a:p>
                  <a:pPr algn="ctr" eaLnBrk="0" hangingPunct="0"/>
                  <a:r>
                    <a:rPr lang="en-US" sz="1100"/>
                    <a:t>file</a:t>
                  </a:r>
                </a:p>
              </p:txBody>
            </p:sp>
          </p:grpSp>
          <p:grpSp>
            <p:nvGrpSpPr>
              <p:cNvPr id="21" name="Group 57"/>
              <p:cNvGrpSpPr>
                <a:grpSpLocks/>
              </p:cNvGrpSpPr>
              <p:nvPr/>
            </p:nvGrpSpPr>
            <p:grpSpPr bwMode="auto">
              <a:xfrm>
                <a:off x="3644" y="1340"/>
                <a:ext cx="480" cy="624"/>
                <a:chOff x="3644" y="1340"/>
                <a:chExt cx="480" cy="624"/>
              </a:xfrm>
            </p:grpSpPr>
            <p:pic>
              <p:nvPicPr>
                <p:cNvPr id="4151" name="Picture 55"/>
                <p:cNvPicPr>
                  <a:picLocks noChangeArrowheads="1"/>
                </p:cNvPicPr>
                <p:nvPr/>
              </p:nvPicPr>
              <p:blipFill>
                <a:blip r:embed="rId11"/>
                <a:srcRect/>
                <a:stretch>
                  <a:fillRect/>
                </a:stretch>
              </p:blipFill>
              <p:spPr bwMode="auto">
                <a:xfrm>
                  <a:off x="3644" y="1340"/>
                  <a:ext cx="480" cy="624"/>
                </a:xfrm>
                <a:prstGeom prst="rect">
                  <a:avLst/>
                </a:prstGeom>
                <a:noFill/>
                <a:ln w="12700">
                  <a:noFill/>
                  <a:miter lim="800000"/>
                  <a:headEnd/>
                  <a:tailEnd/>
                </a:ln>
                <a:effectLst/>
              </p:spPr>
            </p:pic>
            <p:sp>
              <p:nvSpPr>
                <p:cNvPr id="4152" name="Rectangle 56"/>
                <p:cNvSpPr>
                  <a:spLocks noChangeArrowheads="1"/>
                </p:cNvSpPr>
                <p:nvPr/>
              </p:nvSpPr>
              <p:spPr bwMode="auto">
                <a:xfrm>
                  <a:off x="3649" y="1521"/>
                  <a:ext cx="455" cy="26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a:t>Inventory</a:t>
                  </a:r>
                </a:p>
                <a:p>
                  <a:pPr algn="ctr" eaLnBrk="0" hangingPunct="0"/>
                  <a:r>
                    <a:rPr lang="en-US" sz="1100"/>
                    <a:t>file</a:t>
                  </a:r>
                </a:p>
              </p:txBody>
            </p:sp>
          </p:grpSp>
          <p:grpSp>
            <p:nvGrpSpPr>
              <p:cNvPr id="22" name="Group 60"/>
              <p:cNvGrpSpPr>
                <a:grpSpLocks/>
              </p:cNvGrpSpPr>
              <p:nvPr/>
            </p:nvGrpSpPr>
            <p:grpSpPr bwMode="auto">
              <a:xfrm>
                <a:off x="4220" y="1340"/>
                <a:ext cx="480" cy="624"/>
                <a:chOff x="4220" y="1340"/>
                <a:chExt cx="480" cy="624"/>
              </a:xfrm>
            </p:grpSpPr>
            <p:pic>
              <p:nvPicPr>
                <p:cNvPr id="4154" name="Picture 58"/>
                <p:cNvPicPr>
                  <a:picLocks noChangeArrowheads="1"/>
                </p:cNvPicPr>
                <p:nvPr/>
              </p:nvPicPr>
              <p:blipFill>
                <a:blip r:embed="rId12"/>
                <a:srcRect/>
                <a:stretch>
                  <a:fillRect/>
                </a:stretch>
              </p:blipFill>
              <p:spPr bwMode="auto">
                <a:xfrm>
                  <a:off x="4220" y="1340"/>
                  <a:ext cx="480" cy="624"/>
                </a:xfrm>
                <a:prstGeom prst="rect">
                  <a:avLst/>
                </a:prstGeom>
                <a:noFill/>
                <a:ln w="12700">
                  <a:noFill/>
                  <a:miter lim="800000"/>
                  <a:headEnd/>
                  <a:tailEnd/>
                </a:ln>
                <a:effectLst/>
              </p:spPr>
            </p:pic>
            <p:sp>
              <p:nvSpPr>
                <p:cNvPr id="4155" name="Rectangle 59"/>
                <p:cNvSpPr>
                  <a:spLocks noChangeArrowheads="1"/>
                </p:cNvSpPr>
                <p:nvPr/>
              </p:nvSpPr>
              <p:spPr bwMode="auto">
                <a:xfrm>
                  <a:off x="4273" y="1521"/>
                  <a:ext cx="378" cy="268"/>
                </a:xfrm>
                <a:prstGeom prst="rect">
                  <a:avLst/>
                </a:prstGeom>
                <a:noFill/>
                <a:ln w="12700">
                  <a:noFill/>
                  <a:miter lim="800000"/>
                  <a:headEnd/>
                  <a:tailEnd/>
                </a:ln>
                <a:effectLst/>
              </p:spPr>
              <p:txBody>
                <a:bodyPr wrap="none" lIns="90488" tIns="44450" rIns="90488" bIns="44450">
                  <a:spAutoFit/>
                </a:bodyPr>
                <a:lstStyle/>
                <a:p>
                  <a:pPr algn="ctr" eaLnBrk="0" hangingPunct="0"/>
                  <a:r>
                    <a:rPr lang="en-US" sz="1100"/>
                    <a:t>Vendor</a:t>
                  </a:r>
                </a:p>
                <a:p>
                  <a:pPr algn="ctr" eaLnBrk="0" hangingPunct="0"/>
                  <a:r>
                    <a:rPr lang="en-US" sz="1100"/>
                    <a:t>file</a:t>
                  </a:r>
                </a:p>
              </p:txBody>
            </p:sp>
          </p:grpSp>
          <p:sp>
            <p:nvSpPr>
              <p:cNvPr id="4157" name="Line 61"/>
              <p:cNvSpPr>
                <a:spLocks noChangeShapeType="1"/>
              </p:cNvSpPr>
              <p:nvPr/>
            </p:nvSpPr>
            <p:spPr bwMode="auto">
              <a:xfrm>
                <a:off x="3840" y="1177"/>
                <a:ext cx="0" cy="147"/>
              </a:xfrm>
              <a:prstGeom prst="line">
                <a:avLst/>
              </a:prstGeom>
              <a:noFill/>
              <a:ln w="12700">
                <a:solidFill>
                  <a:schemeClr val="tx1"/>
                </a:solidFill>
                <a:round/>
                <a:headEnd/>
                <a:tailEnd/>
              </a:ln>
              <a:effectLst/>
            </p:spPr>
            <p:txBody>
              <a:bodyPr wrap="none" anchor="ctr"/>
              <a:lstStyle/>
              <a:p>
                <a:endParaRPr lang="en-US"/>
              </a:p>
            </p:txBody>
          </p:sp>
          <p:sp>
            <p:nvSpPr>
              <p:cNvPr id="4158" name="Line 62"/>
              <p:cNvSpPr>
                <a:spLocks noChangeShapeType="1"/>
              </p:cNvSpPr>
              <p:nvPr/>
            </p:nvSpPr>
            <p:spPr bwMode="auto">
              <a:xfrm flipH="1">
                <a:off x="3249" y="1177"/>
                <a:ext cx="131" cy="147"/>
              </a:xfrm>
              <a:prstGeom prst="line">
                <a:avLst/>
              </a:prstGeom>
              <a:noFill/>
              <a:ln w="12700">
                <a:solidFill>
                  <a:schemeClr val="tx1"/>
                </a:solidFill>
                <a:round/>
                <a:headEnd/>
                <a:tailEnd/>
              </a:ln>
              <a:effectLst/>
            </p:spPr>
            <p:txBody>
              <a:bodyPr wrap="none" anchor="ctr"/>
              <a:lstStyle/>
              <a:p>
                <a:endParaRPr lang="en-US"/>
              </a:p>
            </p:txBody>
          </p:sp>
          <p:sp>
            <p:nvSpPr>
              <p:cNvPr id="4159" name="Line 63"/>
              <p:cNvSpPr>
                <a:spLocks noChangeShapeType="1"/>
              </p:cNvSpPr>
              <p:nvPr/>
            </p:nvSpPr>
            <p:spPr bwMode="auto">
              <a:xfrm>
                <a:off x="4393" y="1177"/>
                <a:ext cx="51" cy="147"/>
              </a:xfrm>
              <a:prstGeom prst="line">
                <a:avLst/>
              </a:prstGeom>
              <a:noFill/>
              <a:ln w="12700">
                <a:solidFill>
                  <a:schemeClr val="tx1"/>
                </a:solidFill>
                <a:round/>
                <a:headEnd/>
                <a:tailEnd/>
              </a:ln>
              <a:effectLst/>
            </p:spPr>
            <p:txBody>
              <a:bodyPr wrap="none" anchor="ctr"/>
              <a:lstStyle/>
              <a:p>
                <a:endParaRPr lang="en-US"/>
              </a:p>
            </p:txBody>
          </p:sp>
        </p:grpSp>
      </p:grpSp>
      <p:sp>
        <p:nvSpPr>
          <p:cNvPr id="4164" name="Rectangle 68"/>
          <p:cNvSpPr>
            <a:spLocks noGrp="1" noChangeArrowheads="1"/>
          </p:cNvSpPr>
          <p:nvPr>
            <p:ph type="title"/>
          </p:nvPr>
        </p:nvSpPr>
        <p:spPr/>
        <p:txBody>
          <a:bodyPr/>
          <a:lstStyle/>
          <a:p>
            <a:r>
              <a:rPr lang="en-US"/>
              <a:t>File Processing Systems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lvl="0" indent="-514350" algn="just">
              <a:buNone/>
            </a:pPr>
            <a:r>
              <a:rPr lang="en-US" dirty="0" smtClean="0"/>
              <a:t>4. Understand </a:t>
            </a:r>
            <a:r>
              <a:rPr lang="en-US" dirty="0"/>
              <a:t>and successfully apply logical database design principles, including E-R diagrams and database normalization</a:t>
            </a:r>
            <a:r>
              <a:rPr lang="en-US" dirty="0" smtClean="0"/>
              <a:t>.</a:t>
            </a:r>
          </a:p>
          <a:p>
            <a:pPr marL="514350" lvl="0" indent="-514350" algn="just">
              <a:buNone/>
            </a:pPr>
            <a:endParaRPr lang="en-US" dirty="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a:grpSpLocks/>
          </p:cNvGrpSpPr>
          <p:nvPr/>
        </p:nvGrpSpPr>
        <p:grpSpPr bwMode="auto">
          <a:xfrm>
            <a:off x="1270000" y="1371600"/>
            <a:ext cx="7391400" cy="5257800"/>
            <a:chOff x="800" y="711"/>
            <a:chExt cx="4656" cy="3417"/>
          </a:xfrm>
        </p:grpSpPr>
        <p:sp>
          <p:nvSpPr>
            <p:cNvPr id="6146" name="Rectangle 2"/>
            <p:cNvSpPr>
              <a:spLocks noChangeArrowheads="1"/>
            </p:cNvSpPr>
            <p:nvPr/>
          </p:nvSpPr>
          <p:spPr bwMode="auto">
            <a:xfrm>
              <a:off x="886" y="3848"/>
              <a:ext cx="1096" cy="280"/>
            </a:xfrm>
            <a:prstGeom prst="rect">
              <a:avLst/>
            </a:prstGeom>
            <a:noFill/>
            <a:ln w="12700">
              <a:noFill/>
              <a:miter lim="800000"/>
              <a:headEnd/>
              <a:tailEnd/>
            </a:ln>
            <a:effectLst/>
          </p:spPr>
          <p:txBody>
            <a:bodyPr wrap="none" anchor="ctr"/>
            <a:lstStyle/>
            <a:p>
              <a:endParaRPr lang="en-US"/>
            </a:p>
          </p:txBody>
        </p:sp>
        <p:sp>
          <p:nvSpPr>
            <p:cNvPr id="6147" name="Rectangle 3"/>
            <p:cNvSpPr>
              <a:spLocks noChangeArrowheads="1"/>
            </p:cNvSpPr>
            <p:nvPr/>
          </p:nvSpPr>
          <p:spPr bwMode="auto">
            <a:xfrm>
              <a:off x="2289" y="3848"/>
              <a:ext cx="1665" cy="280"/>
            </a:xfrm>
            <a:prstGeom prst="rect">
              <a:avLst/>
            </a:prstGeom>
            <a:noFill/>
            <a:ln w="12700">
              <a:noFill/>
              <a:miter lim="800000"/>
              <a:headEnd/>
              <a:tailEnd/>
            </a:ln>
            <a:effectLst/>
          </p:spPr>
          <p:txBody>
            <a:bodyPr wrap="none" anchor="ctr"/>
            <a:lstStyle/>
            <a:p>
              <a:endParaRPr lang="en-US"/>
            </a:p>
          </p:txBody>
        </p:sp>
        <p:pic>
          <p:nvPicPr>
            <p:cNvPr id="6149" name="Picture 5"/>
            <p:cNvPicPr>
              <a:picLocks noChangeArrowheads="1"/>
            </p:cNvPicPr>
            <p:nvPr/>
          </p:nvPicPr>
          <p:blipFill>
            <a:blip r:embed="rId3"/>
            <a:srcRect/>
            <a:stretch>
              <a:fillRect/>
            </a:stretch>
          </p:blipFill>
          <p:spPr bwMode="auto">
            <a:xfrm>
              <a:off x="1015" y="3331"/>
              <a:ext cx="656" cy="652"/>
            </a:xfrm>
            <a:prstGeom prst="rect">
              <a:avLst/>
            </a:prstGeom>
            <a:noFill/>
            <a:ln w="12700">
              <a:noFill/>
              <a:miter lim="800000"/>
              <a:headEnd/>
              <a:tailEnd/>
            </a:ln>
            <a:effectLst/>
          </p:spPr>
        </p:pic>
        <p:pic>
          <p:nvPicPr>
            <p:cNvPr id="6150" name="Picture 6"/>
            <p:cNvPicPr>
              <a:picLocks noChangeArrowheads="1"/>
            </p:cNvPicPr>
            <p:nvPr/>
          </p:nvPicPr>
          <p:blipFill>
            <a:blip r:embed="rId4"/>
            <a:srcRect/>
            <a:stretch>
              <a:fillRect/>
            </a:stretch>
          </p:blipFill>
          <p:spPr bwMode="auto">
            <a:xfrm>
              <a:off x="1979" y="3331"/>
              <a:ext cx="656" cy="652"/>
            </a:xfrm>
            <a:prstGeom prst="rect">
              <a:avLst/>
            </a:prstGeom>
            <a:noFill/>
            <a:ln w="12700">
              <a:noFill/>
              <a:miter lim="800000"/>
              <a:headEnd/>
              <a:tailEnd/>
            </a:ln>
            <a:effectLst/>
          </p:spPr>
        </p:pic>
        <p:pic>
          <p:nvPicPr>
            <p:cNvPr id="6151" name="Picture 7"/>
            <p:cNvPicPr>
              <a:picLocks noChangeArrowheads="1"/>
            </p:cNvPicPr>
            <p:nvPr/>
          </p:nvPicPr>
          <p:blipFill>
            <a:blip r:embed="rId5"/>
            <a:srcRect/>
            <a:stretch>
              <a:fillRect/>
            </a:stretch>
          </p:blipFill>
          <p:spPr bwMode="auto">
            <a:xfrm>
              <a:off x="2900" y="3331"/>
              <a:ext cx="655" cy="652"/>
            </a:xfrm>
            <a:prstGeom prst="rect">
              <a:avLst/>
            </a:prstGeom>
            <a:noFill/>
            <a:ln w="12700">
              <a:noFill/>
              <a:miter lim="800000"/>
              <a:headEnd/>
              <a:tailEnd/>
            </a:ln>
            <a:effectLst/>
          </p:spPr>
        </p:pic>
        <p:pic>
          <p:nvPicPr>
            <p:cNvPr id="6152" name="Picture 8"/>
            <p:cNvPicPr>
              <a:picLocks noChangeArrowheads="1"/>
            </p:cNvPicPr>
            <p:nvPr/>
          </p:nvPicPr>
          <p:blipFill>
            <a:blip r:embed="rId6"/>
            <a:srcRect/>
            <a:stretch>
              <a:fillRect/>
            </a:stretch>
          </p:blipFill>
          <p:spPr bwMode="auto">
            <a:xfrm>
              <a:off x="3776" y="3331"/>
              <a:ext cx="656" cy="652"/>
            </a:xfrm>
            <a:prstGeom prst="rect">
              <a:avLst/>
            </a:prstGeom>
            <a:noFill/>
            <a:ln w="12700">
              <a:noFill/>
              <a:miter lim="800000"/>
              <a:headEnd/>
              <a:tailEnd/>
            </a:ln>
            <a:effectLst/>
          </p:spPr>
        </p:pic>
        <p:pic>
          <p:nvPicPr>
            <p:cNvPr id="6153" name="Picture 9"/>
            <p:cNvPicPr>
              <a:picLocks noChangeArrowheads="1"/>
            </p:cNvPicPr>
            <p:nvPr/>
          </p:nvPicPr>
          <p:blipFill>
            <a:blip r:embed="rId7"/>
            <a:srcRect/>
            <a:stretch>
              <a:fillRect/>
            </a:stretch>
          </p:blipFill>
          <p:spPr bwMode="auto">
            <a:xfrm>
              <a:off x="4741" y="3331"/>
              <a:ext cx="655" cy="652"/>
            </a:xfrm>
            <a:prstGeom prst="rect">
              <a:avLst/>
            </a:prstGeom>
            <a:noFill/>
            <a:ln w="12700">
              <a:noFill/>
              <a:miter lim="800000"/>
              <a:headEnd/>
              <a:tailEnd/>
            </a:ln>
            <a:effectLst/>
          </p:spPr>
        </p:pic>
        <p:sp>
          <p:nvSpPr>
            <p:cNvPr id="6154" name="Rectangle 10"/>
            <p:cNvSpPr>
              <a:spLocks noChangeArrowheads="1"/>
            </p:cNvSpPr>
            <p:nvPr/>
          </p:nvSpPr>
          <p:spPr bwMode="auto">
            <a:xfrm>
              <a:off x="800" y="3195"/>
              <a:ext cx="4656" cy="885"/>
            </a:xfrm>
            <a:prstGeom prst="rect">
              <a:avLst/>
            </a:prstGeom>
            <a:noFill/>
            <a:ln w="12700">
              <a:solidFill>
                <a:schemeClr val="tx1"/>
              </a:solidFill>
              <a:miter lim="800000"/>
              <a:headEnd/>
              <a:tailEnd/>
            </a:ln>
            <a:effectLst/>
          </p:spPr>
          <p:txBody>
            <a:bodyPr wrap="none" anchor="ctr"/>
            <a:lstStyle/>
            <a:p>
              <a:endParaRPr lang="en-US"/>
            </a:p>
          </p:txBody>
        </p:sp>
        <p:sp>
          <p:nvSpPr>
            <p:cNvPr id="6156" name="Rectangle 12"/>
            <p:cNvSpPr>
              <a:spLocks noChangeArrowheads="1"/>
            </p:cNvSpPr>
            <p:nvPr/>
          </p:nvSpPr>
          <p:spPr bwMode="auto">
            <a:xfrm>
              <a:off x="1113" y="3496"/>
              <a:ext cx="428" cy="41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b="1">
                  <a:latin typeface="Arial" pitchFamily="34" charset="0"/>
                </a:rPr>
                <a:t>Back</a:t>
              </a:r>
            </a:p>
            <a:p>
              <a:pPr algn="ctr" eaLnBrk="0" hangingPunct="0"/>
              <a:r>
                <a:rPr lang="en-US" sz="1200" b="1">
                  <a:latin typeface="Arial" pitchFamily="34" charset="0"/>
                </a:rPr>
                <a:t>Orders</a:t>
              </a:r>
            </a:p>
            <a:p>
              <a:pPr algn="ctr" eaLnBrk="0" hangingPunct="0"/>
              <a:r>
                <a:rPr lang="en-US" sz="1200" b="1">
                  <a:latin typeface="Arial" pitchFamily="34" charset="0"/>
                </a:rPr>
                <a:t>file</a:t>
              </a:r>
            </a:p>
          </p:txBody>
        </p:sp>
        <p:sp>
          <p:nvSpPr>
            <p:cNvPr id="6157" name="Rectangle 13"/>
            <p:cNvSpPr>
              <a:spLocks noChangeArrowheads="1"/>
            </p:cNvSpPr>
            <p:nvPr/>
          </p:nvSpPr>
          <p:spPr bwMode="auto">
            <a:xfrm>
              <a:off x="2017" y="3503"/>
              <a:ext cx="546" cy="414"/>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b="1">
                  <a:latin typeface="Arial" pitchFamily="34" charset="0"/>
                </a:rPr>
                <a:t>Inventory</a:t>
              </a:r>
            </a:p>
            <a:p>
              <a:pPr algn="ctr" eaLnBrk="0" hangingPunct="0"/>
              <a:r>
                <a:rPr lang="en-US" sz="1200" b="1">
                  <a:latin typeface="Arial" pitchFamily="34" charset="0"/>
                </a:rPr>
                <a:t>Master</a:t>
              </a:r>
            </a:p>
            <a:p>
              <a:pPr algn="ctr" eaLnBrk="0" hangingPunct="0"/>
              <a:r>
                <a:rPr lang="en-US" sz="1200" b="1">
                  <a:latin typeface="Arial" pitchFamily="34" charset="0"/>
                </a:rPr>
                <a:t>file</a:t>
              </a:r>
            </a:p>
          </p:txBody>
        </p:sp>
        <p:sp>
          <p:nvSpPr>
            <p:cNvPr id="6158" name="Rectangle 14"/>
            <p:cNvSpPr>
              <a:spLocks noChangeArrowheads="1"/>
            </p:cNvSpPr>
            <p:nvPr/>
          </p:nvSpPr>
          <p:spPr bwMode="auto">
            <a:xfrm>
              <a:off x="2930" y="3495"/>
              <a:ext cx="561" cy="41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b="1">
                  <a:latin typeface="Arial" pitchFamily="34" charset="0"/>
                </a:rPr>
                <a:t>Customer</a:t>
              </a:r>
            </a:p>
            <a:p>
              <a:pPr algn="ctr" eaLnBrk="0" hangingPunct="0"/>
              <a:r>
                <a:rPr lang="en-US" sz="1200" b="1">
                  <a:latin typeface="Arial" pitchFamily="34" charset="0"/>
                </a:rPr>
                <a:t>Master</a:t>
              </a:r>
            </a:p>
            <a:p>
              <a:pPr algn="ctr" eaLnBrk="0" hangingPunct="0"/>
              <a:r>
                <a:rPr lang="en-US" sz="1200" b="1">
                  <a:latin typeface="Arial" pitchFamily="34" charset="0"/>
                </a:rPr>
                <a:t>file</a:t>
              </a:r>
            </a:p>
          </p:txBody>
        </p:sp>
        <p:sp>
          <p:nvSpPr>
            <p:cNvPr id="6159" name="Rectangle 15"/>
            <p:cNvSpPr>
              <a:spLocks noChangeArrowheads="1"/>
            </p:cNvSpPr>
            <p:nvPr/>
          </p:nvSpPr>
          <p:spPr bwMode="auto">
            <a:xfrm>
              <a:off x="3809" y="3488"/>
              <a:ext cx="546" cy="414"/>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b="1">
                  <a:latin typeface="Arial" pitchFamily="34" charset="0"/>
                </a:rPr>
                <a:t>Inventory</a:t>
              </a:r>
            </a:p>
            <a:p>
              <a:pPr algn="ctr" eaLnBrk="0" hangingPunct="0"/>
              <a:r>
                <a:rPr lang="en-US" sz="1200" b="1">
                  <a:latin typeface="Arial" pitchFamily="34" charset="0"/>
                </a:rPr>
                <a:t>Pricing</a:t>
              </a:r>
            </a:p>
            <a:p>
              <a:pPr algn="ctr" eaLnBrk="0" hangingPunct="0"/>
              <a:r>
                <a:rPr lang="en-US" sz="1200" b="1">
                  <a:latin typeface="Arial" pitchFamily="34" charset="0"/>
                </a:rPr>
                <a:t>file</a:t>
              </a:r>
            </a:p>
          </p:txBody>
        </p:sp>
        <p:sp>
          <p:nvSpPr>
            <p:cNvPr id="6160" name="Rectangle 16"/>
            <p:cNvSpPr>
              <a:spLocks noChangeArrowheads="1"/>
            </p:cNvSpPr>
            <p:nvPr/>
          </p:nvSpPr>
          <p:spPr bwMode="auto">
            <a:xfrm>
              <a:off x="4767" y="3488"/>
              <a:ext cx="567" cy="414"/>
            </a:xfrm>
            <a:prstGeom prst="rect">
              <a:avLst/>
            </a:prstGeom>
            <a:noFill/>
            <a:ln w="12700">
              <a:noFill/>
              <a:miter lim="800000"/>
              <a:headEnd/>
              <a:tailEnd/>
            </a:ln>
            <a:effectLst/>
          </p:spPr>
          <p:txBody>
            <a:bodyPr wrap="none" lIns="90488" tIns="44450" rIns="90488" bIns="44450">
              <a:spAutoFit/>
            </a:bodyPr>
            <a:lstStyle/>
            <a:p>
              <a:pPr algn="ctr" eaLnBrk="0" hangingPunct="0"/>
              <a:r>
                <a:rPr lang="en-US" sz="1200" b="1">
                  <a:latin typeface="Arial" pitchFamily="34" charset="0"/>
                </a:rPr>
                <a:t>Employee</a:t>
              </a:r>
            </a:p>
            <a:p>
              <a:pPr algn="ctr" eaLnBrk="0" hangingPunct="0"/>
              <a:r>
                <a:rPr lang="en-US" sz="1200" b="1">
                  <a:latin typeface="Arial" pitchFamily="34" charset="0"/>
                </a:rPr>
                <a:t>Master</a:t>
              </a:r>
            </a:p>
            <a:p>
              <a:pPr algn="ctr" eaLnBrk="0" hangingPunct="0"/>
              <a:r>
                <a:rPr lang="en-US" sz="1200" b="1">
                  <a:latin typeface="Arial" pitchFamily="34" charset="0"/>
                </a:rPr>
                <a:t>file</a:t>
              </a:r>
            </a:p>
          </p:txBody>
        </p:sp>
        <p:grpSp>
          <p:nvGrpSpPr>
            <p:cNvPr id="3" name="Group 19"/>
            <p:cNvGrpSpPr>
              <a:grpSpLocks/>
            </p:cNvGrpSpPr>
            <p:nvPr/>
          </p:nvGrpSpPr>
          <p:grpSpPr bwMode="auto">
            <a:xfrm>
              <a:off x="878" y="756"/>
              <a:ext cx="824" cy="221"/>
              <a:chOff x="423" y="757"/>
              <a:chExt cx="902" cy="227"/>
            </a:xfrm>
          </p:grpSpPr>
          <p:sp>
            <p:nvSpPr>
              <p:cNvPr id="6161" name="Rectangle 17"/>
              <p:cNvSpPr>
                <a:spLocks noChangeArrowheads="1"/>
              </p:cNvSpPr>
              <p:nvPr/>
            </p:nvSpPr>
            <p:spPr bwMode="auto">
              <a:xfrm>
                <a:off x="423" y="757"/>
                <a:ext cx="902" cy="227"/>
              </a:xfrm>
              <a:prstGeom prst="rect">
                <a:avLst/>
              </a:prstGeom>
              <a:noFill/>
              <a:ln w="12700">
                <a:solidFill>
                  <a:schemeClr val="tx1"/>
                </a:solidFill>
                <a:miter lim="800000"/>
                <a:headEnd/>
                <a:tailEnd/>
              </a:ln>
              <a:effectLst/>
            </p:spPr>
            <p:txBody>
              <a:bodyPr wrap="none" anchor="ctr"/>
              <a:lstStyle/>
              <a:p>
                <a:endParaRPr lang="en-US"/>
              </a:p>
            </p:txBody>
          </p:sp>
          <p:sp>
            <p:nvSpPr>
              <p:cNvPr id="6162" name="Rectangle 18"/>
              <p:cNvSpPr>
                <a:spLocks noChangeArrowheads="1"/>
              </p:cNvSpPr>
              <p:nvPr/>
            </p:nvSpPr>
            <p:spPr bwMode="auto">
              <a:xfrm>
                <a:off x="490" y="759"/>
                <a:ext cx="798" cy="201"/>
              </a:xfrm>
              <a:prstGeom prst="rect">
                <a:avLst/>
              </a:prstGeom>
              <a:noFill/>
              <a:ln w="12700">
                <a:noFill/>
                <a:miter lim="800000"/>
                <a:headEnd/>
                <a:tailEnd/>
              </a:ln>
              <a:effectLst/>
            </p:spPr>
            <p:txBody>
              <a:bodyPr wrap="none" lIns="90488" tIns="44450" rIns="90488" bIns="44450">
                <a:spAutoFit/>
              </a:bodyPr>
              <a:lstStyle/>
              <a:p>
                <a:pPr eaLnBrk="0" hangingPunct="0"/>
                <a:r>
                  <a:rPr lang="en-US" sz="1400" b="1">
                    <a:latin typeface="Arial" pitchFamily="34" charset="0"/>
                  </a:rPr>
                  <a:t>Order Dept.</a:t>
                </a:r>
              </a:p>
            </p:txBody>
          </p:sp>
        </p:grpSp>
        <p:grpSp>
          <p:nvGrpSpPr>
            <p:cNvPr id="4" name="Group 22"/>
            <p:cNvGrpSpPr>
              <a:grpSpLocks/>
            </p:cNvGrpSpPr>
            <p:nvPr/>
          </p:nvGrpSpPr>
          <p:grpSpPr bwMode="auto">
            <a:xfrm>
              <a:off x="2698" y="748"/>
              <a:ext cx="851" cy="344"/>
              <a:chOff x="2416" y="749"/>
              <a:chExt cx="932" cy="354"/>
            </a:xfrm>
          </p:grpSpPr>
          <p:sp>
            <p:nvSpPr>
              <p:cNvPr id="6164" name="Rectangle 20"/>
              <p:cNvSpPr>
                <a:spLocks noChangeArrowheads="1"/>
              </p:cNvSpPr>
              <p:nvPr/>
            </p:nvSpPr>
            <p:spPr bwMode="auto">
              <a:xfrm>
                <a:off x="2416" y="749"/>
                <a:ext cx="932" cy="354"/>
              </a:xfrm>
              <a:prstGeom prst="rect">
                <a:avLst/>
              </a:prstGeom>
              <a:noFill/>
              <a:ln w="12700">
                <a:solidFill>
                  <a:schemeClr val="tx1"/>
                </a:solidFill>
                <a:miter lim="800000"/>
                <a:headEnd/>
                <a:tailEnd/>
              </a:ln>
              <a:effectLst/>
            </p:spPr>
            <p:txBody>
              <a:bodyPr wrap="none" anchor="ctr"/>
              <a:lstStyle/>
              <a:p>
                <a:endParaRPr lang="en-US"/>
              </a:p>
            </p:txBody>
          </p:sp>
          <p:sp>
            <p:nvSpPr>
              <p:cNvPr id="6165" name="Rectangle 21"/>
              <p:cNvSpPr>
                <a:spLocks noChangeArrowheads="1"/>
              </p:cNvSpPr>
              <p:nvPr/>
            </p:nvSpPr>
            <p:spPr bwMode="auto">
              <a:xfrm>
                <a:off x="2480" y="753"/>
                <a:ext cx="796" cy="34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b="1">
                    <a:latin typeface="Arial" pitchFamily="34" charset="0"/>
                  </a:rPr>
                  <a:t>Accounting</a:t>
                </a:r>
              </a:p>
              <a:p>
                <a:pPr algn="ctr" eaLnBrk="0" hangingPunct="0"/>
                <a:r>
                  <a:rPr lang="en-US" sz="1400" b="1">
                    <a:latin typeface="Arial" pitchFamily="34" charset="0"/>
                  </a:rPr>
                  <a:t>Dept.</a:t>
                </a:r>
              </a:p>
            </p:txBody>
          </p:sp>
        </p:grpSp>
        <p:grpSp>
          <p:nvGrpSpPr>
            <p:cNvPr id="5" name="Group 25"/>
            <p:cNvGrpSpPr>
              <a:grpSpLocks/>
            </p:cNvGrpSpPr>
            <p:nvPr/>
          </p:nvGrpSpPr>
          <p:grpSpPr bwMode="auto">
            <a:xfrm>
              <a:off x="4497" y="711"/>
              <a:ext cx="714" cy="351"/>
              <a:chOff x="4386" y="711"/>
              <a:chExt cx="782" cy="361"/>
            </a:xfrm>
          </p:grpSpPr>
          <p:sp>
            <p:nvSpPr>
              <p:cNvPr id="6167" name="Rectangle 23"/>
              <p:cNvSpPr>
                <a:spLocks noChangeArrowheads="1"/>
              </p:cNvSpPr>
              <p:nvPr/>
            </p:nvSpPr>
            <p:spPr bwMode="auto">
              <a:xfrm>
                <a:off x="4386" y="711"/>
                <a:ext cx="782" cy="361"/>
              </a:xfrm>
              <a:prstGeom prst="rect">
                <a:avLst/>
              </a:prstGeom>
              <a:noFill/>
              <a:ln w="12700">
                <a:solidFill>
                  <a:schemeClr val="tx1"/>
                </a:solidFill>
                <a:miter lim="800000"/>
                <a:headEnd/>
                <a:tailEnd/>
              </a:ln>
              <a:effectLst/>
            </p:spPr>
            <p:txBody>
              <a:bodyPr wrap="none" anchor="ctr"/>
              <a:lstStyle/>
              <a:p>
                <a:endParaRPr lang="en-US"/>
              </a:p>
            </p:txBody>
          </p:sp>
          <p:sp>
            <p:nvSpPr>
              <p:cNvPr id="6168" name="Rectangle 24"/>
              <p:cNvSpPr>
                <a:spLocks noChangeArrowheads="1"/>
              </p:cNvSpPr>
              <p:nvPr/>
            </p:nvSpPr>
            <p:spPr bwMode="auto">
              <a:xfrm>
                <a:off x="4490" y="714"/>
                <a:ext cx="533" cy="344"/>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b="1">
                    <a:latin typeface="Arial" pitchFamily="34" charset="0"/>
                  </a:rPr>
                  <a:t>Payroll</a:t>
                </a:r>
              </a:p>
              <a:p>
                <a:pPr algn="ctr" eaLnBrk="0" hangingPunct="0"/>
                <a:r>
                  <a:rPr lang="en-US" sz="1400" b="1">
                    <a:latin typeface="Arial" pitchFamily="34" charset="0"/>
                  </a:rPr>
                  <a:t>Dept.</a:t>
                </a:r>
              </a:p>
            </p:txBody>
          </p:sp>
        </p:grpSp>
        <p:grpSp>
          <p:nvGrpSpPr>
            <p:cNvPr id="6" name="Group 28"/>
            <p:cNvGrpSpPr>
              <a:grpSpLocks/>
            </p:cNvGrpSpPr>
            <p:nvPr/>
          </p:nvGrpSpPr>
          <p:grpSpPr bwMode="auto">
            <a:xfrm>
              <a:off x="877" y="2477"/>
              <a:ext cx="830" cy="482"/>
              <a:chOff x="422" y="2527"/>
              <a:chExt cx="909" cy="495"/>
            </a:xfrm>
          </p:grpSpPr>
          <p:sp>
            <p:nvSpPr>
              <p:cNvPr id="6170" name="Rectangle 26"/>
              <p:cNvSpPr>
                <a:spLocks noChangeArrowheads="1"/>
              </p:cNvSpPr>
              <p:nvPr/>
            </p:nvSpPr>
            <p:spPr bwMode="auto">
              <a:xfrm>
                <a:off x="422" y="2527"/>
                <a:ext cx="909" cy="457"/>
              </a:xfrm>
              <a:prstGeom prst="rect">
                <a:avLst/>
              </a:prstGeom>
              <a:noFill/>
              <a:ln w="12700">
                <a:solidFill>
                  <a:schemeClr val="tx1"/>
                </a:solidFill>
                <a:miter lim="800000"/>
                <a:headEnd/>
                <a:tailEnd/>
              </a:ln>
              <a:effectLst/>
            </p:spPr>
            <p:txBody>
              <a:bodyPr wrap="none" anchor="ctr"/>
              <a:lstStyle/>
              <a:p>
                <a:endParaRPr lang="en-US"/>
              </a:p>
            </p:txBody>
          </p:sp>
          <p:sp>
            <p:nvSpPr>
              <p:cNvPr id="6171" name="Rectangle 27"/>
              <p:cNvSpPr>
                <a:spLocks noChangeArrowheads="1"/>
              </p:cNvSpPr>
              <p:nvPr/>
            </p:nvSpPr>
            <p:spPr bwMode="auto">
              <a:xfrm>
                <a:off x="544" y="2537"/>
                <a:ext cx="641" cy="48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b="1">
                    <a:latin typeface="Arial" pitchFamily="34" charset="0"/>
                  </a:rPr>
                  <a:t>Ordering</a:t>
                </a:r>
              </a:p>
              <a:p>
                <a:pPr algn="ctr" eaLnBrk="0" hangingPunct="0"/>
                <a:r>
                  <a:rPr lang="en-US" sz="1400" b="1">
                    <a:latin typeface="Arial" pitchFamily="34" charset="0"/>
                  </a:rPr>
                  <a:t>filing</a:t>
                </a:r>
              </a:p>
              <a:p>
                <a:pPr algn="ctr" eaLnBrk="0" hangingPunct="0"/>
                <a:r>
                  <a:rPr lang="en-US" sz="1400" b="1">
                    <a:latin typeface="Arial" pitchFamily="34" charset="0"/>
                  </a:rPr>
                  <a:t>System</a:t>
                </a:r>
              </a:p>
            </p:txBody>
          </p:sp>
        </p:grpSp>
        <p:grpSp>
          <p:nvGrpSpPr>
            <p:cNvPr id="7" name="Group 31"/>
            <p:cNvGrpSpPr>
              <a:grpSpLocks/>
            </p:cNvGrpSpPr>
            <p:nvPr/>
          </p:nvGrpSpPr>
          <p:grpSpPr bwMode="auto">
            <a:xfrm>
              <a:off x="2739" y="2499"/>
              <a:ext cx="688" cy="423"/>
              <a:chOff x="2461" y="2549"/>
              <a:chExt cx="753" cy="435"/>
            </a:xfrm>
          </p:grpSpPr>
          <p:sp>
            <p:nvSpPr>
              <p:cNvPr id="6173" name="Rectangle 29"/>
              <p:cNvSpPr>
                <a:spLocks noChangeArrowheads="1"/>
              </p:cNvSpPr>
              <p:nvPr/>
            </p:nvSpPr>
            <p:spPr bwMode="auto">
              <a:xfrm>
                <a:off x="2461" y="2549"/>
                <a:ext cx="753" cy="435"/>
              </a:xfrm>
              <a:prstGeom prst="rect">
                <a:avLst/>
              </a:prstGeom>
              <a:noFill/>
              <a:ln w="12700">
                <a:solidFill>
                  <a:schemeClr val="tx1"/>
                </a:solidFill>
                <a:miter lim="800000"/>
                <a:headEnd/>
                <a:tailEnd/>
              </a:ln>
              <a:effectLst/>
            </p:spPr>
            <p:txBody>
              <a:bodyPr wrap="none" anchor="ctr"/>
              <a:lstStyle/>
              <a:p>
                <a:endParaRPr lang="en-US"/>
              </a:p>
            </p:txBody>
          </p:sp>
          <p:sp>
            <p:nvSpPr>
              <p:cNvPr id="6174" name="Rectangle 30"/>
              <p:cNvSpPr>
                <a:spLocks noChangeArrowheads="1"/>
              </p:cNvSpPr>
              <p:nvPr/>
            </p:nvSpPr>
            <p:spPr bwMode="auto">
              <a:xfrm>
                <a:off x="2524" y="2597"/>
                <a:ext cx="660" cy="34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b="1">
                    <a:latin typeface="Arial" pitchFamily="34" charset="0"/>
                  </a:rPr>
                  <a:t>Invoicing</a:t>
                </a:r>
              </a:p>
              <a:p>
                <a:pPr algn="ctr" eaLnBrk="0" hangingPunct="0"/>
                <a:r>
                  <a:rPr lang="en-US" sz="1400" b="1">
                    <a:latin typeface="Arial" pitchFamily="34" charset="0"/>
                  </a:rPr>
                  <a:t>System</a:t>
                </a:r>
              </a:p>
            </p:txBody>
          </p:sp>
        </p:grpSp>
        <p:grpSp>
          <p:nvGrpSpPr>
            <p:cNvPr id="8" name="Group 34"/>
            <p:cNvGrpSpPr>
              <a:grpSpLocks/>
            </p:cNvGrpSpPr>
            <p:nvPr/>
          </p:nvGrpSpPr>
          <p:grpSpPr bwMode="auto">
            <a:xfrm>
              <a:off x="4524" y="2513"/>
              <a:ext cx="627" cy="409"/>
              <a:chOff x="4416" y="2564"/>
              <a:chExt cx="686" cy="420"/>
            </a:xfrm>
          </p:grpSpPr>
          <p:sp>
            <p:nvSpPr>
              <p:cNvPr id="6176" name="Rectangle 32"/>
              <p:cNvSpPr>
                <a:spLocks noChangeArrowheads="1"/>
              </p:cNvSpPr>
              <p:nvPr/>
            </p:nvSpPr>
            <p:spPr bwMode="auto">
              <a:xfrm>
                <a:off x="4416" y="2564"/>
                <a:ext cx="686" cy="420"/>
              </a:xfrm>
              <a:prstGeom prst="rect">
                <a:avLst/>
              </a:prstGeom>
              <a:noFill/>
              <a:ln w="12700">
                <a:solidFill>
                  <a:schemeClr val="tx1"/>
                </a:solidFill>
                <a:miter lim="800000"/>
                <a:headEnd/>
                <a:tailEnd/>
              </a:ln>
              <a:effectLst/>
            </p:spPr>
            <p:txBody>
              <a:bodyPr wrap="none" anchor="ctr"/>
              <a:lstStyle/>
              <a:p>
                <a:endParaRPr lang="en-US"/>
              </a:p>
            </p:txBody>
          </p:sp>
          <p:sp>
            <p:nvSpPr>
              <p:cNvPr id="6177" name="Rectangle 33"/>
              <p:cNvSpPr>
                <a:spLocks noChangeArrowheads="1"/>
              </p:cNvSpPr>
              <p:nvPr/>
            </p:nvSpPr>
            <p:spPr bwMode="auto">
              <a:xfrm>
                <a:off x="4491" y="2611"/>
                <a:ext cx="561" cy="343"/>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b="1">
                    <a:latin typeface="Arial" pitchFamily="34" charset="0"/>
                  </a:rPr>
                  <a:t>Payroll</a:t>
                </a:r>
              </a:p>
              <a:p>
                <a:pPr algn="ctr" eaLnBrk="0" hangingPunct="0"/>
                <a:r>
                  <a:rPr lang="en-US" sz="1400" b="1">
                    <a:latin typeface="Arial" pitchFamily="34" charset="0"/>
                  </a:rPr>
                  <a:t>System</a:t>
                </a:r>
              </a:p>
            </p:txBody>
          </p:sp>
        </p:grpSp>
        <p:grpSp>
          <p:nvGrpSpPr>
            <p:cNvPr id="9" name="Group 37"/>
            <p:cNvGrpSpPr>
              <a:grpSpLocks/>
            </p:cNvGrpSpPr>
            <p:nvPr/>
          </p:nvGrpSpPr>
          <p:grpSpPr bwMode="auto">
            <a:xfrm>
              <a:off x="831" y="1302"/>
              <a:ext cx="966" cy="914"/>
              <a:chOff x="372" y="1319"/>
              <a:chExt cx="1057" cy="939"/>
            </a:xfrm>
          </p:grpSpPr>
          <p:sp>
            <p:nvSpPr>
              <p:cNvPr id="6179" name="Oval 35"/>
              <p:cNvSpPr>
                <a:spLocks noChangeArrowheads="1"/>
              </p:cNvSpPr>
              <p:nvPr/>
            </p:nvSpPr>
            <p:spPr bwMode="auto">
              <a:xfrm>
                <a:off x="372" y="1319"/>
                <a:ext cx="1057" cy="939"/>
              </a:xfrm>
              <a:prstGeom prst="ellipse">
                <a:avLst/>
              </a:prstGeom>
              <a:noFill/>
              <a:ln w="12700">
                <a:solidFill>
                  <a:schemeClr val="tx1"/>
                </a:solidFill>
                <a:round/>
                <a:headEnd/>
                <a:tailEnd/>
              </a:ln>
              <a:effectLst/>
            </p:spPr>
            <p:txBody>
              <a:bodyPr wrap="none" anchor="ctr"/>
              <a:lstStyle/>
              <a:p>
                <a:endParaRPr lang="en-US"/>
              </a:p>
            </p:txBody>
          </p:sp>
          <p:sp>
            <p:nvSpPr>
              <p:cNvPr id="6180" name="Rectangle 36"/>
              <p:cNvSpPr>
                <a:spLocks noChangeArrowheads="1"/>
              </p:cNvSpPr>
              <p:nvPr/>
            </p:nvSpPr>
            <p:spPr bwMode="auto">
              <a:xfrm>
                <a:off x="563" y="1506"/>
                <a:ext cx="701" cy="549"/>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latin typeface="Arial" pitchFamily="34" charset="0"/>
                  </a:rPr>
                  <a:t>Program</a:t>
                </a:r>
              </a:p>
              <a:p>
                <a:pPr algn="ctr" eaLnBrk="0" hangingPunct="0"/>
                <a:endParaRPr lang="en-US" sz="1600" b="1">
                  <a:latin typeface="Arial" pitchFamily="34" charset="0"/>
                </a:endParaRPr>
              </a:p>
              <a:p>
                <a:pPr algn="ctr" eaLnBrk="0" hangingPunct="0"/>
                <a:r>
                  <a:rPr lang="en-US" sz="1600" b="1">
                    <a:latin typeface="Arial" pitchFamily="34" charset="0"/>
                  </a:rPr>
                  <a:t>A</a:t>
                </a:r>
              </a:p>
            </p:txBody>
          </p:sp>
        </p:grpSp>
        <p:grpSp>
          <p:nvGrpSpPr>
            <p:cNvPr id="10" name="Group 40"/>
            <p:cNvGrpSpPr>
              <a:grpSpLocks/>
            </p:cNvGrpSpPr>
            <p:nvPr/>
          </p:nvGrpSpPr>
          <p:grpSpPr bwMode="auto">
            <a:xfrm>
              <a:off x="2609" y="1295"/>
              <a:ext cx="966" cy="913"/>
              <a:chOff x="2319" y="1311"/>
              <a:chExt cx="1057" cy="939"/>
            </a:xfrm>
          </p:grpSpPr>
          <p:sp>
            <p:nvSpPr>
              <p:cNvPr id="6182" name="Oval 38"/>
              <p:cNvSpPr>
                <a:spLocks noChangeArrowheads="1"/>
              </p:cNvSpPr>
              <p:nvPr/>
            </p:nvSpPr>
            <p:spPr bwMode="auto">
              <a:xfrm>
                <a:off x="2319" y="1311"/>
                <a:ext cx="1057" cy="939"/>
              </a:xfrm>
              <a:prstGeom prst="ellipse">
                <a:avLst/>
              </a:prstGeom>
              <a:noFill/>
              <a:ln w="12700">
                <a:solidFill>
                  <a:schemeClr val="tx1"/>
                </a:solidFill>
                <a:round/>
                <a:headEnd/>
                <a:tailEnd/>
              </a:ln>
              <a:effectLst/>
            </p:spPr>
            <p:txBody>
              <a:bodyPr wrap="none" anchor="ctr"/>
              <a:lstStyle/>
              <a:p>
                <a:endParaRPr lang="en-US"/>
              </a:p>
            </p:txBody>
          </p:sp>
          <p:sp>
            <p:nvSpPr>
              <p:cNvPr id="6183" name="Rectangle 39"/>
              <p:cNvSpPr>
                <a:spLocks noChangeArrowheads="1"/>
              </p:cNvSpPr>
              <p:nvPr/>
            </p:nvSpPr>
            <p:spPr bwMode="auto">
              <a:xfrm>
                <a:off x="2510" y="1499"/>
                <a:ext cx="701" cy="549"/>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latin typeface="Arial" pitchFamily="34" charset="0"/>
                  </a:rPr>
                  <a:t>Program</a:t>
                </a:r>
              </a:p>
              <a:p>
                <a:pPr algn="ctr" eaLnBrk="0" hangingPunct="0"/>
                <a:endParaRPr lang="en-US" sz="1600" b="1">
                  <a:latin typeface="Arial" pitchFamily="34" charset="0"/>
                </a:endParaRPr>
              </a:p>
              <a:p>
                <a:pPr algn="ctr" eaLnBrk="0" hangingPunct="0"/>
                <a:r>
                  <a:rPr lang="en-US" sz="1600" b="1">
                    <a:latin typeface="Arial" pitchFamily="34" charset="0"/>
                  </a:rPr>
                  <a:t>B</a:t>
                </a:r>
              </a:p>
            </p:txBody>
          </p:sp>
        </p:grpSp>
        <p:grpSp>
          <p:nvGrpSpPr>
            <p:cNvPr id="11" name="Group 43"/>
            <p:cNvGrpSpPr>
              <a:grpSpLocks/>
            </p:cNvGrpSpPr>
            <p:nvPr/>
          </p:nvGrpSpPr>
          <p:grpSpPr bwMode="auto">
            <a:xfrm>
              <a:off x="4374" y="1294"/>
              <a:ext cx="965" cy="913"/>
              <a:chOff x="4251" y="1310"/>
              <a:chExt cx="1057" cy="939"/>
            </a:xfrm>
          </p:grpSpPr>
          <p:sp>
            <p:nvSpPr>
              <p:cNvPr id="6185" name="Oval 41"/>
              <p:cNvSpPr>
                <a:spLocks noChangeArrowheads="1"/>
              </p:cNvSpPr>
              <p:nvPr/>
            </p:nvSpPr>
            <p:spPr bwMode="auto">
              <a:xfrm>
                <a:off x="4251" y="1310"/>
                <a:ext cx="1057" cy="939"/>
              </a:xfrm>
              <a:prstGeom prst="ellipse">
                <a:avLst/>
              </a:prstGeom>
              <a:noFill/>
              <a:ln w="12700">
                <a:solidFill>
                  <a:schemeClr val="tx1"/>
                </a:solidFill>
                <a:round/>
                <a:headEnd/>
                <a:tailEnd/>
              </a:ln>
              <a:effectLst/>
            </p:spPr>
            <p:txBody>
              <a:bodyPr wrap="none" anchor="ctr"/>
              <a:lstStyle/>
              <a:p>
                <a:endParaRPr lang="en-US"/>
              </a:p>
            </p:txBody>
          </p:sp>
          <p:sp>
            <p:nvSpPr>
              <p:cNvPr id="6186" name="Rectangle 42"/>
              <p:cNvSpPr>
                <a:spLocks noChangeArrowheads="1"/>
              </p:cNvSpPr>
              <p:nvPr/>
            </p:nvSpPr>
            <p:spPr bwMode="auto">
              <a:xfrm>
                <a:off x="4443" y="1496"/>
                <a:ext cx="701" cy="55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latin typeface="Arial" pitchFamily="34" charset="0"/>
                  </a:rPr>
                  <a:t>Program</a:t>
                </a:r>
              </a:p>
              <a:p>
                <a:pPr algn="ctr" eaLnBrk="0" hangingPunct="0"/>
                <a:endParaRPr lang="en-US" sz="1600" b="1">
                  <a:latin typeface="Arial" pitchFamily="34" charset="0"/>
                </a:endParaRPr>
              </a:p>
              <a:p>
                <a:pPr algn="ctr" eaLnBrk="0" hangingPunct="0"/>
                <a:r>
                  <a:rPr lang="en-US" sz="1600" b="1">
                    <a:latin typeface="Arial" pitchFamily="34" charset="0"/>
                  </a:rPr>
                  <a:t>C</a:t>
                </a:r>
              </a:p>
            </p:txBody>
          </p:sp>
        </p:grpSp>
        <p:sp>
          <p:nvSpPr>
            <p:cNvPr id="6188" name="Line 44"/>
            <p:cNvSpPr>
              <a:spLocks noChangeShapeType="1"/>
            </p:cNvSpPr>
            <p:nvPr/>
          </p:nvSpPr>
          <p:spPr bwMode="auto">
            <a:xfrm flipH="1">
              <a:off x="1236" y="2955"/>
              <a:ext cx="86" cy="403"/>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89" name="Line 45"/>
            <p:cNvSpPr>
              <a:spLocks noChangeShapeType="1"/>
            </p:cNvSpPr>
            <p:nvPr/>
          </p:nvSpPr>
          <p:spPr bwMode="auto">
            <a:xfrm>
              <a:off x="1461" y="2955"/>
              <a:ext cx="690" cy="374"/>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0" name="Line 46"/>
            <p:cNvSpPr>
              <a:spLocks noChangeShapeType="1"/>
            </p:cNvSpPr>
            <p:nvPr/>
          </p:nvSpPr>
          <p:spPr bwMode="auto">
            <a:xfrm>
              <a:off x="1638" y="2955"/>
              <a:ext cx="1466" cy="396"/>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1" name="Line 47"/>
            <p:cNvSpPr>
              <a:spLocks noChangeShapeType="1"/>
            </p:cNvSpPr>
            <p:nvPr/>
          </p:nvSpPr>
          <p:spPr bwMode="auto">
            <a:xfrm>
              <a:off x="3152" y="2947"/>
              <a:ext cx="1" cy="389"/>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2" name="Line 48"/>
            <p:cNvSpPr>
              <a:spLocks noChangeShapeType="1"/>
            </p:cNvSpPr>
            <p:nvPr/>
          </p:nvSpPr>
          <p:spPr bwMode="auto">
            <a:xfrm>
              <a:off x="3274" y="2955"/>
              <a:ext cx="743" cy="345"/>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3" name="Line 49"/>
            <p:cNvSpPr>
              <a:spLocks noChangeShapeType="1"/>
            </p:cNvSpPr>
            <p:nvPr/>
          </p:nvSpPr>
          <p:spPr bwMode="auto">
            <a:xfrm>
              <a:off x="4992" y="2947"/>
              <a:ext cx="54" cy="368"/>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4" name="Line 50"/>
            <p:cNvSpPr>
              <a:spLocks noChangeShapeType="1"/>
            </p:cNvSpPr>
            <p:nvPr/>
          </p:nvSpPr>
          <p:spPr bwMode="auto">
            <a:xfrm>
              <a:off x="1310" y="2234"/>
              <a:ext cx="0" cy="230"/>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5" name="Line 51"/>
            <p:cNvSpPr>
              <a:spLocks noChangeShapeType="1"/>
            </p:cNvSpPr>
            <p:nvPr/>
          </p:nvSpPr>
          <p:spPr bwMode="auto">
            <a:xfrm>
              <a:off x="3109" y="2234"/>
              <a:ext cx="0" cy="244"/>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6" name="Line 52"/>
            <p:cNvSpPr>
              <a:spLocks noChangeShapeType="1"/>
            </p:cNvSpPr>
            <p:nvPr/>
          </p:nvSpPr>
          <p:spPr bwMode="auto">
            <a:xfrm>
              <a:off x="1296" y="1010"/>
              <a:ext cx="0" cy="273"/>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7" name="Line 53"/>
            <p:cNvSpPr>
              <a:spLocks noChangeShapeType="1"/>
            </p:cNvSpPr>
            <p:nvPr/>
          </p:nvSpPr>
          <p:spPr bwMode="auto">
            <a:xfrm>
              <a:off x="3102" y="1110"/>
              <a:ext cx="0" cy="165"/>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8" name="Line 54"/>
            <p:cNvSpPr>
              <a:spLocks noChangeShapeType="1"/>
            </p:cNvSpPr>
            <p:nvPr/>
          </p:nvSpPr>
          <p:spPr bwMode="auto">
            <a:xfrm>
              <a:off x="1394" y="1010"/>
              <a:ext cx="1454" cy="287"/>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199" name="Line 55"/>
            <p:cNvSpPr>
              <a:spLocks noChangeShapeType="1"/>
            </p:cNvSpPr>
            <p:nvPr/>
          </p:nvSpPr>
          <p:spPr bwMode="auto">
            <a:xfrm>
              <a:off x="1597" y="1010"/>
              <a:ext cx="2901" cy="388"/>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200" name="Line 56"/>
            <p:cNvSpPr>
              <a:spLocks noChangeShapeType="1"/>
            </p:cNvSpPr>
            <p:nvPr/>
          </p:nvSpPr>
          <p:spPr bwMode="auto">
            <a:xfrm flipV="1">
              <a:off x="1412" y="1076"/>
              <a:ext cx="1460" cy="243"/>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201" name="Line 57"/>
            <p:cNvSpPr>
              <a:spLocks noChangeShapeType="1"/>
            </p:cNvSpPr>
            <p:nvPr/>
          </p:nvSpPr>
          <p:spPr bwMode="auto">
            <a:xfrm flipV="1">
              <a:off x="1546" y="1054"/>
              <a:ext cx="3058" cy="308"/>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202" name="Line 58"/>
            <p:cNvSpPr>
              <a:spLocks noChangeShapeType="1"/>
            </p:cNvSpPr>
            <p:nvPr/>
          </p:nvSpPr>
          <p:spPr bwMode="auto">
            <a:xfrm flipH="1">
              <a:off x="3414" y="1088"/>
              <a:ext cx="1418" cy="295"/>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203" name="Line 59"/>
            <p:cNvSpPr>
              <a:spLocks noChangeShapeType="1"/>
            </p:cNvSpPr>
            <p:nvPr/>
          </p:nvSpPr>
          <p:spPr bwMode="auto">
            <a:xfrm flipV="1">
              <a:off x="1527" y="2178"/>
              <a:ext cx="1413" cy="315"/>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204" name="Line 60"/>
            <p:cNvSpPr>
              <a:spLocks noChangeShapeType="1"/>
            </p:cNvSpPr>
            <p:nvPr/>
          </p:nvSpPr>
          <p:spPr bwMode="auto">
            <a:xfrm>
              <a:off x="3247" y="2227"/>
              <a:ext cx="1285" cy="266"/>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205" name="Line 61"/>
            <p:cNvSpPr>
              <a:spLocks noChangeShapeType="1"/>
            </p:cNvSpPr>
            <p:nvPr/>
          </p:nvSpPr>
          <p:spPr bwMode="auto">
            <a:xfrm flipV="1">
              <a:off x="1695" y="2084"/>
              <a:ext cx="2827" cy="409"/>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206" name="Line 62"/>
            <p:cNvSpPr>
              <a:spLocks noChangeShapeType="1"/>
            </p:cNvSpPr>
            <p:nvPr/>
          </p:nvSpPr>
          <p:spPr bwMode="auto">
            <a:xfrm flipH="1" flipV="1">
              <a:off x="1673" y="2041"/>
              <a:ext cx="3101" cy="467"/>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sp>
          <p:nvSpPr>
            <p:cNvPr id="6207" name="Line 63"/>
            <p:cNvSpPr>
              <a:spLocks noChangeShapeType="1"/>
            </p:cNvSpPr>
            <p:nvPr/>
          </p:nvSpPr>
          <p:spPr bwMode="auto">
            <a:xfrm>
              <a:off x="1563" y="2169"/>
              <a:ext cx="1352" cy="309"/>
            </a:xfrm>
            <a:prstGeom prst="line">
              <a:avLst/>
            </a:prstGeom>
            <a:noFill/>
            <a:ln w="12700">
              <a:solidFill>
                <a:schemeClr val="tx1"/>
              </a:solidFill>
              <a:round/>
              <a:headEnd type="triangle" w="med" len="med"/>
              <a:tailEnd type="triangle" w="med" len="med"/>
            </a:ln>
            <a:effectLst/>
          </p:spPr>
          <p:txBody>
            <a:bodyPr wrap="none" anchor="ctr"/>
            <a:lstStyle/>
            <a:p>
              <a:endParaRPr lang="en-US"/>
            </a:p>
          </p:txBody>
        </p:sp>
      </p:grpSp>
      <p:sp>
        <p:nvSpPr>
          <p:cNvPr id="6209" name="Rectangle 65"/>
          <p:cNvSpPr>
            <a:spLocks noGrp="1" noChangeArrowheads="1"/>
          </p:cNvSpPr>
          <p:nvPr>
            <p:ph type="title"/>
          </p:nvPr>
        </p:nvSpPr>
        <p:spPr>
          <a:xfrm>
            <a:off x="1219200" y="381000"/>
            <a:ext cx="7467600" cy="762000"/>
          </a:xfrm>
        </p:spPr>
        <p:txBody>
          <a:bodyPr/>
          <a:lstStyle/>
          <a:p>
            <a:r>
              <a:rPr lang="en-US"/>
              <a:t>Database Approach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smtClean="0"/>
              <a:t>DBMS Users</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lgn="just"/>
            <a:r>
              <a:rPr lang="en-US" sz="2400" dirty="0" smtClean="0">
                <a:latin typeface="Times New Roman" pitchFamily="18" charset="0"/>
                <a:cs typeface="Times New Roman" pitchFamily="18" charset="0"/>
              </a:rPr>
              <a:t>DBMS is the software that understand and processes users request to retrieve information from a data base. </a:t>
            </a:r>
          </a:p>
          <a:p>
            <a:pPr algn="just"/>
            <a:r>
              <a:rPr lang="en-US" sz="2400" dirty="0" smtClean="0">
                <a:latin typeface="Times New Roman" pitchFamily="18" charset="0"/>
                <a:cs typeface="Times New Roman" pitchFamily="18" charset="0"/>
              </a:rPr>
              <a:t>It is not only use for retrieving the information from the database but also do much more thing for its user. </a:t>
            </a:r>
          </a:p>
          <a:p>
            <a:pPr algn="just"/>
            <a:r>
              <a:rPr lang="en-US" sz="2400" dirty="0" smtClean="0">
                <a:latin typeface="Times New Roman" pitchFamily="18" charset="0"/>
                <a:cs typeface="Times New Roman" pitchFamily="18" charset="0"/>
              </a:rPr>
              <a:t>The user of DBMS are classified in two categories: </a:t>
            </a:r>
            <a:r>
              <a:rPr lang="en-US" sz="2400" b="1" u="sng" dirty="0" smtClean="0">
                <a:latin typeface="Times New Roman" pitchFamily="18" charset="0"/>
                <a:cs typeface="Times New Roman" pitchFamily="18" charset="0"/>
              </a:rPr>
              <a:t>"Actor on the Scene“</a:t>
            </a:r>
            <a:r>
              <a:rPr lang="en-US" sz="2400" dirty="0" smtClean="0">
                <a:latin typeface="Times New Roman" pitchFamily="18" charset="0"/>
                <a:cs typeface="Times New Roman" pitchFamily="18" charset="0"/>
              </a:rPr>
              <a:t>  and  </a:t>
            </a:r>
            <a:r>
              <a:rPr lang="en-US" sz="2400" b="1" u="sng" dirty="0" smtClean="0">
                <a:latin typeface="Times New Roman" pitchFamily="18" charset="0"/>
                <a:cs typeface="Times New Roman" pitchFamily="18" charset="0"/>
              </a:rPr>
              <a:t>"Workers behind the scene“.</a:t>
            </a:r>
            <a:endParaRPr lang="en-US" sz="2400" b="1" u="sng" dirty="0">
              <a:latin typeface="Times New Roman" pitchFamily="18" charset="0"/>
              <a:cs typeface="Times New Roman" pitchFamily="18" charset="0"/>
            </a:endParaRPr>
          </a:p>
        </p:txBody>
      </p:sp>
      <p:pic>
        <p:nvPicPr>
          <p:cNvPr id="6146" name="Picture 2" descr="C:\Users\UJWAL P GOWDRU\Desktop\actors on the scene.jpg"/>
          <p:cNvPicPr>
            <a:picLocks noChangeAspect="1" noChangeArrowheads="1"/>
          </p:cNvPicPr>
          <p:nvPr/>
        </p:nvPicPr>
        <p:blipFill>
          <a:blip r:embed="rId2"/>
          <a:srcRect l="3333" t="15018" r="7500"/>
          <a:stretch>
            <a:fillRect/>
          </a:stretch>
        </p:blipFill>
        <p:spPr bwMode="auto">
          <a:xfrm>
            <a:off x="304800" y="3276600"/>
            <a:ext cx="8839200" cy="358140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Actors on the Scene</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smtClean="0"/>
              <a:t>Those who actually </a:t>
            </a:r>
            <a:r>
              <a:rPr lang="en-US" b="1" u="sng" dirty="0" smtClean="0"/>
              <a:t>use</a:t>
            </a:r>
            <a:r>
              <a:rPr lang="en-US" dirty="0" smtClean="0"/>
              <a:t> and </a:t>
            </a:r>
            <a:r>
              <a:rPr lang="en-US" b="1" u="sng" dirty="0" smtClean="0"/>
              <a:t>control</a:t>
            </a:r>
            <a:r>
              <a:rPr lang="en-US" dirty="0" smtClean="0"/>
              <a:t> the </a:t>
            </a:r>
            <a:r>
              <a:rPr lang="en-US" b="1" u="sng" dirty="0" smtClean="0"/>
              <a:t>database content</a:t>
            </a:r>
            <a:r>
              <a:rPr lang="en-US" dirty="0" smtClean="0"/>
              <a:t>, and those who design, develop and maintain database applications.</a:t>
            </a:r>
          </a:p>
          <a:p>
            <a:pPr algn="just"/>
            <a:r>
              <a:rPr lang="en-US" b="1" dirty="0" smtClean="0"/>
              <a:t>Actors on the Scene </a:t>
            </a:r>
            <a:r>
              <a:rPr lang="en-US" dirty="0" smtClean="0">
                <a:latin typeface="Times New Roman" pitchFamily="18" charset="0"/>
                <a:cs typeface="Times New Roman" pitchFamily="18" charset="0"/>
              </a:rPr>
              <a:t>classified into </a:t>
            </a:r>
            <a:r>
              <a:rPr lang="en-US" dirty="0" smtClean="0"/>
              <a:t>following categories:</a:t>
            </a:r>
          </a:p>
          <a:p>
            <a:pPr marL="514350" indent="-514350">
              <a:buFont typeface="+mj-lt"/>
              <a:buAutoNum type="arabicPeriod"/>
            </a:pPr>
            <a:r>
              <a:rPr lang="en-US" dirty="0" smtClean="0"/>
              <a:t>Database administrator</a:t>
            </a:r>
          </a:p>
          <a:p>
            <a:pPr marL="514350" indent="-514350">
              <a:buFont typeface="+mj-lt"/>
              <a:buAutoNum type="arabicPeriod"/>
            </a:pPr>
            <a:r>
              <a:rPr lang="en-US" dirty="0" smtClean="0"/>
              <a:t>Database designer</a:t>
            </a:r>
          </a:p>
          <a:p>
            <a:pPr marL="514350" indent="-514350">
              <a:buFont typeface="+mj-lt"/>
              <a:buAutoNum type="arabicPeriod"/>
            </a:pPr>
            <a:r>
              <a:rPr lang="en-US" dirty="0" smtClean="0"/>
              <a:t>End users</a:t>
            </a:r>
          </a:p>
          <a:p>
            <a:pPr marL="514350" indent="-514350">
              <a:buFont typeface="+mj-lt"/>
              <a:buAutoNum type="arabicPeriod"/>
            </a:pPr>
            <a:r>
              <a:rPr lang="en-US" dirty="0" smtClean="0"/>
              <a:t>System Analysts </a:t>
            </a:r>
          </a:p>
          <a:p>
            <a:pPr marL="514350" indent="-514350">
              <a:buFont typeface="+mj-lt"/>
              <a:buAutoNum type="arabicPeriod"/>
            </a:pPr>
            <a:r>
              <a:rPr lang="en-US" dirty="0" smtClean="0"/>
              <a:t>Application programmers.</a:t>
            </a:r>
          </a:p>
          <a:p>
            <a:pPr algn="just"/>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Database Administrator (DBA)</a:t>
            </a:r>
            <a:endParaRPr lang="en-US" dirty="0"/>
          </a:p>
        </p:txBody>
      </p:sp>
      <p:sp>
        <p:nvSpPr>
          <p:cNvPr id="3" name="Content Placeholder 2"/>
          <p:cNvSpPr>
            <a:spLocks noGrp="1"/>
          </p:cNvSpPr>
          <p:nvPr>
            <p:ph idx="1"/>
          </p:nvPr>
        </p:nvSpPr>
        <p:spPr/>
        <p:txBody>
          <a:bodyPr/>
          <a:lstStyle/>
          <a:p>
            <a:pPr algn="just"/>
            <a:r>
              <a:rPr lang="en-US" dirty="0" smtClean="0"/>
              <a:t>A person or group of persons responsible for over all control of database system. </a:t>
            </a:r>
          </a:p>
          <a:p>
            <a:pPr algn="just"/>
            <a:r>
              <a:rPr lang="en-US" dirty="0" smtClean="0"/>
              <a:t>whole or all the activities in a database system are controlled by DBA.</a:t>
            </a:r>
          </a:p>
          <a:p>
            <a:pPr algn="just"/>
            <a:r>
              <a:rPr lang="en-US" dirty="0" smtClean="0"/>
              <a:t>Database Administrators (DBA) are responsible for: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Database Administrators are responsible for:</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514350" indent="-514350">
              <a:buNone/>
            </a:pPr>
            <a:r>
              <a:rPr lang="en-US" dirty="0" smtClean="0"/>
              <a:t>1. Authorizing access to the database.</a:t>
            </a:r>
            <a:br>
              <a:rPr lang="en-US" dirty="0" smtClean="0"/>
            </a:br>
            <a:r>
              <a:rPr lang="en-US" dirty="0" smtClean="0"/>
              <a:t>2.Coordinating and monitoring its use.</a:t>
            </a:r>
            <a:br>
              <a:rPr lang="en-US" dirty="0" smtClean="0"/>
            </a:br>
            <a:r>
              <a:rPr lang="en-US" dirty="0" smtClean="0"/>
              <a:t>3.Acquiring software and hardware resources as needed.</a:t>
            </a:r>
            <a:br>
              <a:rPr lang="en-US" dirty="0" smtClean="0"/>
            </a:br>
            <a:r>
              <a:rPr lang="en-US" dirty="0" smtClean="0"/>
              <a:t>4. Defining security and Integrity checks.</a:t>
            </a:r>
            <a:br>
              <a:rPr lang="en-US" dirty="0" smtClean="0"/>
            </a:br>
            <a:r>
              <a:rPr lang="en-US" dirty="0" smtClean="0"/>
              <a:t>5. Monitoring performance and responding to changing requirements.</a:t>
            </a:r>
            <a:br>
              <a:rPr lang="en-US" dirty="0" smtClean="0"/>
            </a:br>
            <a:r>
              <a:rPr lang="en-US" dirty="0" smtClean="0"/>
              <a:t>6. Communicate with users.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Designers</a:t>
            </a:r>
            <a:endParaRPr lang="en-US" dirty="0"/>
          </a:p>
        </p:txBody>
      </p:sp>
      <p:sp>
        <p:nvSpPr>
          <p:cNvPr id="3" name="Content Placeholder 2"/>
          <p:cNvSpPr>
            <a:spLocks noGrp="1"/>
          </p:cNvSpPr>
          <p:nvPr>
            <p:ph idx="1"/>
          </p:nvPr>
        </p:nvSpPr>
        <p:spPr/>
        <p:txBody>
          <a:bodyPr/>
          <a:lstStyle/>
          <a:p>
            <a:pPr algn="just">
              <a:lnSpc>
                <a:spcPct val="150000"/>
              </a:lnSpc>
            </a:pPr>
            <a:r>
              <a:rPr lang="en-US" dirty="0" smtClean="0"/>
              <a:t>Responsible for identifying the data to be stored and for choosing an appropriate way to organize it. </a:t>
            </a:r>
          </a:p>
          <a:p>
            <a:pPr algn="just">
              <a:lnSpc>
                <a:spcPct val="150000"/>
              </a:lnSpc>
            </a:pPr>
            <a:r>
              <a:rPr lang="en-US" dirty="0" smtClean="0"/>
              <a:t>Database designers task is carry out before the database is actually implemented.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Responsibilities of database designers are:</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pPr algn="just"/>
            <a:r>
              <a:rPr lang="en-US" b="1" dirty="0" smtClean="0">
                <a:latin typeface="Times New Roman" pitchFamily="18" charset="0"/>
                <a:cs typeface="Times New Roman" pitchFamily="18" charset="0"/>
              </a:rPr>
              <a:t>Schema definition</a:t>
            </a:r>
            <a:r>
              <a:rPr lang="en-US" dirty="0" smtClean="0">
                <a:latin typeface="Times New Roman" pitchFamily="18" charset="0"/>
                <a:cs typeface="Times New Roman" pitchFamily="18" charset="0"/>
              </a:rPr>
              <a:t> i.e. the creation of the original database schema.</a:t>
            </a:r>
          </a:p>
          <a:p>
            <a:pPr algn="just"/>
            <a:r>
              <a:rPr lang="en-US" b="1" dirty="0" smtClean="0">
                <a:latin typeface="Times New Roman" pitchFamily="18" charset="0"/>
                <a:cs typeface="Times New Roman" pitchFamily="18" charset="0"/>
              </a:rPr>
              <a:t>Storage Structure and Access Method definition:</a:t>
            </a:r>
            <a:r>
              <a:rPr lang="en-US" dirty="0" smtClean="0">
                <a:latin typeface="Times New Roman" pitchFamily="18" charset="0"/>
                <a:cs typeface="Times New Roman" pitchFamily="18" charset="0"/>
              </a:rPr>
              <a:t> writing a set of definitions translated by the data storage and definition language compiler.</a:t>
            </a:r>
          </a:p>
          <a:p>
            <a:pPr algn="just"/>
            <a:r>
              <a:rPr lang="en-US" b="1" dirty="0" smtClean="0">
                <a:latin typeface="Times New Roman" pitchFamily="18" charset="0"/>
                <a:cs typeface="Times New Roman" pitchFamily="18" charset="0"/>
              </a:rPr>
              <a:t>Schema and Physical Organization Modification</a:t>
            </a:r>
            <a:r>
              <a:rPr lang="en-US" dirty="0" smtClean="0">
                <a:latin typeface="Times New Roman" pitchFamily="18" charset="0"/>
                <a:cs typeface="Times New Roman" pitchFamily="18" charset="0"/>
              </a:rPr>
              <a:t> i.e. writing a set of definitions to generate modifications to appropriate internal system tables (e.g. data dictionary).</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Hence, Database Designers are responsible for: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1.identifying the data to be stored in the database, and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 choosing appropriate structures to represent and store this data.</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End Users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person who accesses the database in the course of their day-to-day work.</a:t>
            </a:r>
          </a:p>
          <a:p>
            <a:pPr algn="just"/>
            <a:r>
              <a:rPr lang="en-US" dirty="0" smtClean="0"/>
              <a:t>Persons who access the database for querying, updating, and report generation.</a:t>
            </a:r>
          </a:p>
          <a:p>
            <a:r>
              <a:rPr lang="en-US" dirty="0" smtClean="0"/>
              <a:t>End users are categorized into :</a:t>
            </a:r>
          </a:p>
          <a:p>
            <a:pPr marL="514350" indent="-514350">
              <a:buFont typeface="+mj-lt"/>
              <a:buAutoNum type="arabicPeriod"/>
            </a:pPr>
            <a:r>
              <a:rPr lang="en-US" dirty="0" smtClean="0"/>
              <a:t>Sophisticated end-users</a:t>
            </a:r>
          </a:p>
          <a:p>
            <a:pPr marL="514350" indent="-514350">
              <a:buFont typeface="+mj-lt"/>
              <a:buAutoNum type="arabicPeriod"/>
            </a:pPr>
            <a:r>
              <a:rPr lang="en-US" dirty="0" smtClean="0"/>
              <a:t>Standalone end-users</a:t>
            </a:r>
          </a:p>
          <a:p>
            <a:pPr marL="514350" indent="-514350">
              <a:buFont typeface="+mj-lt"/>
              <a:buAutoNum type="arabicPeriod"/>
            </a:pPr>
            <a:r>
              <a:rPr lang="en-US" dirty="0" smtClean="0"/>
              <a:t>Naive User</a:t>
            </a:r>
          </a:p>
          <a:p>
            <a:pPr marL="514350" indent="-514350">
              <a:buFont typeface="+mj-lt"/>
              <a:buAutoNum type="arabicPeriod"/>
            </a:pPr>
            <a:r>
              <a:rPr lang="en-US" dirty="0" smtClean="0"/>
              <a:t>Casual end users</a:t>
            </a:r>
          </a:p>
          <a:p>
            <a:pPr marL="514350" indent="-514350">
              <a:buFont typeface="+mj-lt"/>
              <a:buAutoNum type="arabicPeriod"/>
            </a:pPr>
            <a:r>
              <a:rPr lang="en-US" dirty="0" smtClean="0"/>
              <a:t>Naive/Parametric end users</a:t>
            </a:r>
          </a:p>
          <a:p>
            <a:pPr marL="514350" indent="-514350">
              <a:buFont typeface="+mj-lt"/>
              <a:buAutoNum type="arabicPeriod"/>
            </a:pPr>
            <a:endParaRPr lang="en-US" b="1"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b="1" dirty="0" smtClean="0"/>
              <a:t>Casual end users: </a:t>
            </a:r>
            <a:r>
              <a:rPr lang="en-US" dirty="0" smtClean="0"/>
              <a:t>Use database occasionally, needing different information each time.</a:t>
            </a:r>
          </a:p>
          <a:p>
            <a:pPr algn="just"/>
            <a:r>
              <a:rPr lang="en-US" dirty="0" smtClean="0"/>
              <a:t> Use query language to specify their requests.</a:t>
            </a:r>
          </a:p>
          <a:p>
            <a:pPr algn="just"/>
            <a:r>
              <a:rPr lang="en-US" dirty="0" smtClean="0"/>
              <a:t>middle- or high-level managers. </a:t>
            </a:r>
          </a:p>
          <a:p>
            <a:pPr algn="just">
              <a:buNone/>
            </a:pPr>
            <a:r>
              <a:rPr lang="en-US" b="1" dirty="0" smtClean="0"/>
              <a:t>Sophisticated end users: </a:t>
            </a:r>
            <a:r>
              <a:rPr lang="en-US" dirty="0" smtClean="0"/>
              <a:t>engineers, scientists, business analysts who implement their own applications to meet their complex needs.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b="1" dirty="0" smtClean="0">
                <a:latin typeface="Times New Roman" pitchFamily="18" charset="0"/>
                <a:cs typeface="Times New Roman" pitchFamily="18" charset="0"/>
              </a:rPr>
              <a:t>Naive/Parametric end users: </a:t>
            </a:r>
            <a:r>
              <a:rPr lang="en-US" dirty="0" smtClean="0">
                <a:latin typeface="Times New Roman" pitchFamily="18" charset="0"/>
                <a:cs typeface="Times New Roman" pitchFamily="18" charset="0"/>
              </a:rPr>
              <a:t>Typically the biggest group of users; frequently query/update the database using standard canned transactions that have been carefully programmed and tested in advance. </a:t>
            </a:r>
          </a:p>
          <a:p>
            <a:pPr algn="just"/>
            <a:r>
              <a:rPr lang="en-US" dirty="0" smtClean="0">
                <a:latin typeface="Times New Roman" pitchFamily="18" charset="0"/>
                <a:cs typeface="Times New Roman" pitchFamily="18" charset="0"/>
              </a:rPr>
              <a:t>Examples: Bank tellers check account balances, post withdrawals/deposits.</a:t>
            </a:r>
          </a:p>
          <a:p>
            <a:pPr algn="just"/>
            <a:r>
              <a:rPr lang="en-US" dirty="0" smtClean="0">
                <a:latin typeface="Times New Roman" pitchFamily="18" charset="0"/>
                <a:cs typeface="Times New Roman" pitchFamily="18" charset="0"/>
              </a:rPr>
              <a:t> Reservation clerks for airlines, hotels, etc., check availability of seats/rooms and make reservations.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Books</a:t>
            </a:r>
            <a:endParaRPr lang="en-US" dirty="0"/>
          </a:p>
        </p:txBody>
      </p:sp>
      <p:sp>
        <p:nvSpPr>
          <p:cNvPr id="3" name="Content Placeholder 2"/>
          <p:cNvSpPr>
            <a:spLocks noGrp="1"/>
          </p:cNvSpPr>
          <p:nvPr>
            <p:ph idx="1"/>
          </p:nvPr>
        </p:nvSpPr>
        <p:spPr/>
        <p:txBody>
          <a:bodyPr>
            <a:normAutofit/>
          </a:bodyPr>
          <a:lstStyle/>
          <a:p>
            <a:pPr algn="just">
              <a:buNone/>
            </a:pPr>
            <a:r>
              <a:rPr lang="en-US" dirty="0" smtClean="0"/>
              <a:t>1</a:t>
            </a:r>
            <a:r>
              <a:rPr lang="en-US" dirty="0"/>
              <a:t>. Fundamentals of Database Systems – </a:t>
            </a:r>
            <a:r>
              <a:rPr lang="en-US" dirty="0" err="1"/>
              <a:t>Elmasri</a:t>
            </a:r>
            <a:r>
              <a:rPr lang="en-US" dirty="0"/>
              <a:t> and </a:t>
            </a:r>
            <a:r>
              <a:rPr lang="en-US" dirty="0" err="1"/>
              <a:t>Navathe</a:t>
            </a:r>
            <a:r>
              <a:rPr lang="en-US" dirty="0"/>
              <a:t>, 6th Edition, Addison-Wesley, 2011 </a:t>
            </a:r>
          </a:p>
          <a:p>
            <a:pPr algn="just">
              <a:buNone/>
            </a:pPr>
            <a:r>
              <a:rPr lang="en-US" dirty="0"/>
              <a:t>2. Database Management Systems – </a:t>
            </a:r>
            <a:r>
              <a:rPr lang="en-US" dirty="0" err="1"/>
              <a:t>Raghu</a:t>
            </a:r>
            <a:r>
              <a:rPr lang="en-US" dirty="0"/>
              <a:t> </a:t>
            </a:r>
            <a:r>
              <a:rPr lang="en-US" dirty="0" err="1"/>
              <a:t>Ramakrishnan</a:t>
            </a:r>
            <a:r>
              <a:rPr lang="en-US" dirty="0"/>
              <a:t> and Johannes </a:t>
            </a:r>
            <a:r>
              <a:rPr lang="en-US" dirty="0" err="1"/>
              <a:t>Gehrke</a:t>
            </a:r>
            <a:r>
              <a:rPr lang="en-US" dirty="0"/>
              <a:t> – 3rd Edition, </a:t>
            </a:r>
            <a:r>
              <a:rPr lang="en-US" dirty="0" smtClean="0"/>
              <a:t>McGraw-Hill </a:t>
            </a:r>
            <a:r>
              <a:rPr lang="en-US" dirty="0"/>
              <a:t>Education(India) Edition 2014. 	</a:t>
            </a:r>
          </a:p>
          <a:p>
            <a:endParaRPr lang="en-US" dirty="0"/>
          </a:p>
        </p:txBody>
      </p:sp>
      <p:pic>
        <p:nvPicPr>
          <p:cNvPr id="4" name="Picture 3" descr="Elmasri_cov"/>
          <p:cNvPicPr>
            <a:picLocks noChangeAspect="1" noChangeArrowheads="1"/>
          </p:cNvPicPr>
          <p:nvPr/>
        </p:nvPicPr>
        <p:blipFill>
          <a:blip r:embed="rId2"/>
          <a:srcRect/>
          <a:stretch>
            <a:fillRect/>
          </a:stretch>
        </p:blipFill>
        <p:spPr bwMode="auto">
          <a:xfrm>
            <a:off x="3276600" y="4953000"/>
            <a:ext cx="2540000" cy="19050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t>Stand-alone users: </a:t>
            </a:r>
            <a:r>
              <a:rPr lang="en-US" dirty="0" smtClean="0"/>
              <a:t>Use "personal" databases, possibly utilizing a special purpose (e.g., financial) software package. </a:t>
            </a:r>
          </a:p>
          <a:p>
            <a:pPr algn="just"/>
            <a:r>
              <a:rPr lang="en-US" dirty="0" smtClean="0"/>
              <a:t>Maintain personal databases using ready-to-use packaged applications. </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 Analysts, Application Programmers, Software Engineers</a:t>
            </a:r>
            <a:endParaRPr lang="en-US" dirty="0"/>
          </a:p>
        </p:txBody>
      </p:sp>
      <p:sp>
        <p:nvSpPr>
          <p:cNvPr id="3" name="Content Placeholder 2"/>
          <p:cNvSpPr>
            <a:spLocks noGrp="1"/>
          </p:cNvSpPr>
          <p:nvPr>
            <p:ph idx="1"/>
          </p:nvPr>
        </p:nvSpPr>
        <p:spPr/>
        <p:txBody>
          <a:bodyPr/>
          <a:lstStyle/>
          <a:p>
            <a:pPr algn="just"/>
            <a:r>
              <a:rPr lang="en-US" b="1" dirty="0" smtClean="0"/>
              <a:t>System Analysts: </a:t>
            </a:r>
            <a:r>
              <a:rPr lang="en-US" dirty="0" smtClean="0"/>
              <a:t>Determine needs of end users, especially naive and parametric users, and develop specifications for canned transactions that meet these needs.</a:t>
            </a:r>
          </a:p>
          <a:p>
            <a:pPr algn="just"/>
            <a:r>
              <a:rPr lang="en-US" b="1" dirty="0" smtClean="0"/>
              <a:t>Application Programmers: </a:t>
            </a:r>
            <a:r>
              <a:rPr lang="en-US" dirty="0" smtClean="0"/>
              <a:t>Implement, test, document, and maintain programs that satisfy the specifications. </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Workers behind the Scene</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pPr algn="just"/>
            <a:r>
              <a:rPr lang="en-US" dirty="0" smtClean="0"/>
              <a:t>Those who design and develop the DBMS software and related tools, and the computer systems operators.</a:t>
            </a:r>
          </a:p>
          <a:p>
            <a:pPr algn="just"/>
            <a:r>
              <a:rPr lang="en-US" dirty="0" smtClean="0">
                <a:latin typeface="Times New Roman" pitchFamily="18" charset="0"/>
                <a:cs typeface="Times New Roman" pitchFamily="18" charset="0"/>
              </a:rPr>
              <a:t>Others are associated with the design, development, and operation of the DBMS software and system environment. </a:t>
            </a:r>
          </a:p>
          <a:p>
            <a:pPr algn="just"/>
            <a:r>
              <a:rPr lang="en-US" dirty="0" smtClean="0">
                <a:latin typeface="Times New Roman" pitchFamily="18" charset="0"/>
                <a:cs typeface="Times New Roman" pitchFamily="18" charset="0"/>
              </a:rPr>
              <a:t>These persons are typically not interested in the database content itself. We call them the workers behind the scene.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workers behind the scene classified into </a:t>
            </a:r>
            <a:r>
              <a:rPr lang="en-US" dirty="0" smtClean="0"/>
              <a:t>following categories:</a:t>
            </a:r>
          </a:p>
          <a:p>
            <a:pPr marL="514350" indent="-514350" algn="just">
              <a:buFont typeface="+mj-lt"/>
              <a:buAutoNum type="arabicPeriod"/>
            </a:pPr>
            <a:r>
              <a:rPr lang="en-US" b="1" dirty="0" smtClean="0"/>
              <a:t>DBMS system designers and implementers.</a:t>
            </a:r>
          </a:p>
          <a:p>
            <a:pPr marL="514350" indent="-514350" algn="just">
              <a:buFont typeface="+mj-lt"/>
              <a:buAutoNum type="arabicPeriod"/>
            </a:pPr>
            <a:r>
              <a:rPr lang="en-US" b="1" dirty="0" smtClean="0"/>
              <a:t>Tool developers.</a:t>
            </a:r>
          </a:p>
          <a:p>
            <a:pPr marL="514350" indent="-514350" algn="just">
              <a:buFont typeface="+mj-lt"/>
              <a:buAutoNum type="arabicPeriod"/>
            </a:pPr>
            <a:r>
              <a:rPr lang="en-US" b="1" dirty="0" smtClean="0"/>
              <a:t>Operators and maintenance personnel.</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DBMS system designers and implementers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latin typeface="Times New Roman" pitchFamily="18" charset="0"/>
                <a:cs typeface="Times New Roman" pitchFamily="18" charset="0"/>
              </a:rPr>
              <a:t>Design and implement the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DBMS modules and interfaces is called as software package.</a:t>
            </a:r>
          </a:p>
          <a:p>
            <a:pPr algn="just"/>
            <a:r>
              <a:rPr lang="en-US" dirty="0" smtClean="0">
                <a:latin typeface="Times New Roman" pitchFamily="18" charset="0"/>
                <a:cs typeface="Times New Roman" pitchFamily="18" charset="0"/>
              </a:rPr>
              <a:t>A DBMS is a very complex software system that consists of many components, or </a:t>
            </a:r>
            <a:r>
              <a:rPr lang="en-US" b="1" dirty="0" smtClean="0">
                <a:latin typeface="Times New Roman" pitchFamily="18" charset="0"/>
                <a:cs typeface="Times New Roman" pitchFamily="18" charset="0"/>
              </a:rPr>
              <a:t>modules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including modules for implementing the catalog, query language processing, interface processing, accessing and buffering data, controlling concurrency, and handling data recovery and security.</a:t>
            </a:r>
          </a:p>
          <a:p>
            <a:pPr algn="just"/>
            <a:r>
              <a:rPr lang="en-US" dirty="0" smtClean="0"/>
              <a:t>DBMS must interface with other system software such as the operating system and compilers for various programming languages.</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 developers</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pPr algn="just"/>
            <a:r>
              <a:rPr lang="en-US" dirty="0" smtClean="0"/>
              <a:t>Design and implement</a:t>
            </a:r>
            <a:r>
              <a:rPr lang="en-US" b="1" dirty="0" smtClean="0"/>
              <a:t> tools.</a:t>
            </a:r>
          </a:p>
          <a:p>
            <a:pPr algn="just"/>
            <a:r>
              <a:rPr lang="en-US" dirty="0" smtClean="0"/>
              <a:t>The software packages that</a:t>
            </a:r>
            <a:r>
              <a:rPr lang="en-US" b="1" dirty="0" smtClean="0"/>
              <a:t> </a:t>
            </a:r>
            <a:r>
              <a:rPr lang="en-US" dirty="0" smtClean="0"/>
              <a:t>facilitate database modeling and design, database system design, and improved performance.</a:t>
            </a:r>
          </a:p>
          <a:p>
            <a:pPr algn="just"/>
            <a:r>
              <a:rPr lang="en-US" dirty="0" smtClean="0"/>
              <a:t>Tools are optional packages that are often purchased separately. </a:t>
            </a:r>
          </a:p>
          <a:p>
            <a:pPr algn="just"/>
            <a:r>
              <a:rPr lang="en-US" dirty="0" smtClean="0"/>
              <a:t>They include packages for database design, performance monitoring, natural language or graphical interfaces, prototyping, simulation, and test data generation. </a:t>
            </a:r>
          </a:p>
          <a:p>
            <a:pPr algn="just"/>
            <a:r>
              <a:rPr lang="en-US" dirty="0" smtClean="0"/>
              <a:t>In many cases, independent software vendors develop and market these tools.</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Operators and maintenance personnel </a:t>
            </a:r>
            <a:endParaRPr lang="en-US" dirty="0"/>
          </a:p>
        </p:txBody>
      </p:sp>
      <p:sp>
        <p:nvSpPr>
          <p:cNvPr id="3" name="Content Placeholder 2"/>
          <p:cNvSpPr>
            <a:spLocks noGrp="1"/>
          </p:cNvSpPr>
          <p:nvPr>
            <p:ph idx="1"/>
          </p:nvPr>
        </p:nvSpPr>
        <p:spPr/>
        <p:txBody>
          <a:bodyPr/>
          <a:lstStyle/>
          <a:p>
            <a:pPr algn="just"/>
            <a:r>
              <a:rPr lang="en-US" dirty="0" smtClean="0"/>
              <a:t>Also called as System administration personnel.</a:t>
            </a:r>
          </a:p>
          <a:p>
            <a:pPr algn="just"/>
            <a:r>
              <a:rPr lang="en-US" dirty="0" smtClean="0"/>
              <a:t>Responsible for the actual running and maintenance of the hardware and software environment for the database system.</a:t>
            </a:r>
          </a:p>
          <a:p>
            <a:pPr algn="just"/>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using the DBMS Approach</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The database management system has a number of advantages as compared to traditional computer file-based processing approach. They are:</a:t>
            </a:r>
          </a:p>
          <a:p>
            <a:pPr marL="514350" indent="-514350" algn="just">
              <a:buFont typeface="+mj-lt"/>
              <a:buAutoNum type="arabicPeriod"/>
            </a:pPr>
            <a:r>
              <a:rPr lang="en-US" dirty="0" smtClean="0">
                <a:latin typeface="Times New Roman" pitchFamily="18" charset="0"/>
                <a:cs typeface="Times New Roman" pitchFamily="18" charset="0"/>
              </a:rPr>
              <a:t>Controlling Redundancy.</a:t>
            </a:r>
          </a:p>
          <a:p>
            <a:pPr marL="514350" indent="-514350" algn="just">
              <a:buFont typeface="+mj-lt"/>
              <a:buAutoNum type="arabicPeriod"/>
            </a:pPr>
            <a:r>
              <a:rPr lang="en-US" dirty="0" smtClean="0">
                <a:latin typeface="Times New Roman" pitchFamily="18" charset="0"/>
                <a:cs typeface="Times New Roman" pitchFamily="18" charset="0"/>
              </a:rPr>
              <a:t>Restricting Unauthorized Access</a:t>
            </a:r>
          </a:p>
          <a:p>
            <a:pPr marL="514350" indent="-514350" algn="just">
              <a:buFont typeface="+mj-lt"/>
              <a:buAutoNum type="arabicPeriod"/>
            </a:pPr>
            <a:r>
              <a:rPr lang="en-US" dirty="0" smtClean="0">
                <a:latin typeface="Times New Roman" pitchFamily="18" charset="0"/>
                <a:cs typeface="Times New Roman" pitchFamily="18" charset="0"/>
              </a:rPr>
              <a:t>Providing Storage Structures for Efficient Query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Providing Backup and Recovery</a:t>
            </a:r>
          </a:p>
          <a:p>
            <a:r>
              <a:rPr lang="en-US" dirty="0" smtClean="0">
                <a:latin typeface="Times New Roman" pitchFamily="18" charset="0"/>
                <a:cs typeface="Times New Roman" pitchFamily="18" charset="0"/>
              </a:rPr>
              <a:t>Providing Multiple User Interfaces</a:t>
            </a:r>
          </a:p>
          <a:p>
            <a:r>
              <a:rPr lang="en-US" dirty="0" smtClean="0">
                <a:latin typeface="Times New Roman" pitchFamily="18" charset="0"/>
                <a:cs typeface="Times New Roman" pitchFamily="18" charset="0"/>
              </a:rPr>
              <a:t>Representing Complex Relationships among Data</a:t>
            </a:r>
          </a:p>
          <a:p>
            <a:r>
              <a:rPr lang="en-US" dirty="0" smtClean="0">
                <a:latin typeface="Times New Roman" pitchFamily="18" charset="0"/>
                <a:cs typeface="Times New Roman" pitchFamily="18" charset="0"/>
              </a:rPr>
              <a:t>Enforcing Integrity Constraints</a:t>
            </a:r>
          </a:p>
          <a:p>
            <a:r>
              <a:rPr lang="en-US" dirty="0" smtClean="0">
                <a:latin typeface="Times New Roman" pitchFamily="18" charset="0"/>
                <a:cs typeface="Times New Roman" pitchFamily="18" charset="0"/>
              </a:rPr>
              <a:t>Permitting Inference and Actions Using Rules</a:t>
            </a:r>
          </a:p>
          <a:p>
            <a:r>
              <a:rPr lang="en-US" dirty="0" smtClean="0">
                <a:latin typeface="Times New Roman" pitchFamily="18" charset="0"/>
                <a:cs typeface="Times New Roman" pitchFamily="18" charset="0"/>
              </a:rPr>
              <a:t>Flexibility</a:t>
            </a:r>
          </a:p>
          <a:p>
            <a:r>
              <a:rPr lang="en-US" dirty="0" smtClean="0">
                <a:latin typeface="Times New Roman" pitchFamily="18" charset="0"/>
                <a:cs typeface="Times New Roman" pitchFamily="18" charset="0"/>
              </a:rPr>
              <a:t>Availability of Up-to-Date Information</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Controlling Redundancy</a:t>
            </a:r>
            <a:endParaRPr lang="en-US" dirty="0"/>
          </a:p>
        </p:txBody>
      </p:sp>
      <p:sp>
        <p:nvSpPr>
          <p:cNvPr id="6" name="Content Placeholder 5"/>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l="3279"/>
          <a:stretch>
            <a:fillRect/>
          </a:stretch>
        </p:blipFill>
        <p:spPr bwMode="auto">
          <a:xfrm>
            <a:off x="0" y="1295401"/>
            <a:ext cx="91440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Chapter 1 </a:t>
            </a:r>
            <a:r>
              <a:rPr lang="en-US" b="1" dirty="0" smtClean="0"/>
              <a:t/>
            </a:r>
            <a:br>
              <a:rPr lang="en-US" b="1" dirty="0" smtClean="0"/>
            </a:br>
            <a:r>
              <a:rPr lang="en-US" b="1" dirty="0" smtClean="0"/>
              <a:t>Databases </a:t>
            </a:r>
            <a:r>
              <a:rPr lang="en-US" b="1" dirty="0"/>
              <a:t>and Database Users</a:t>
            </a: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92500"/>
          </a:bodyPr>
          <a:lstStyle/>
          <a:p>
            <a:r>
              <a:rPr lang="en-US" dirty="0" smtClean="0"/>
              <a:t> Redundancy means repetition.</a:t>
            </a:r>
          </a:p>
          <a:p>
            <a:r>
              <a:rPr lang="en-US" dirty="0" smtClean="0"/>
              <a:t>In normal file system we use same thing again and again which increase the storage area and access cost of data.</a:t>
            </a:r>
          </a:p>
          <a:p>
            <a:pPr algn="just"/>
            <a:r>
              <a:rPr lang="en-US" dirty="0" smtClean="0"/>
              <a:t>In file system, each application has its own private files, which cannot be shared between multiple applications. </a:t>
            </a:r>
          </a:p>
          <a:p>
            <a:pPr algn="just"/>
            <a:r>
              <a:rPr lang="en-US" dirty="0" smtClean="0"/>
              <a:t> it lead to considerable redundancy in the stored data, which results in wastage of storage space.</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pic>
        <p:nvPicPr>
          <p:cNvPr id="2050" name="Picture 2" descr="What is DBMS? Advantages and Disadvantages of DBMS."/>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smtClean="0"/>
              <a:t>For example</a:t>
            </a:r>
            <a:r>
              <a:rPr lang="en-US" dirty="0" smtClean="0"/>
              <a:t>: In a college , the students names their classes and roll no. are used in many sections like in HR section , Account Section and T &amp; P section. </a:t>
            </a:r>
          </a:p>
          <a:p>
            <a:pPr algn="just"/>
            <a:r>
              <a:rPr lang="en-US" dirty="0" smtClean="0"/>
              <a:t>So we used same data again and again in so many files. This type of redundancy is controlled in DBMS, In DBMS we make a database of these names, classes and roll no. and it can be shared among all the sections.</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Having centralized database most of this can be avoided. </a:t>
            </a:r>
          </a:p>
          <a:p>
            <a:endParaRPr lang="en-US" dirty="0"/>
          </a:p>
        </p:txBody>
      </p:sp>
      <p:pic>
        <p:nvPicPr>
          <p:cNvPr id="78850" name="Picture 2" descr="What is DBMS? Advantages and Disadvantages of DBMS."/>
          <p:cNvPicPr>
            <a:picLocks noChangeAspect="1" noChangeArrowheads="1"/>
          </p:cNvPicPr>
          <p:nvPr/>
        </p:nvPicPr>
        <p:blipFill>
          <a:blip r:embed="rId2"/>
          <a:srcRect/>
          <a:stretch>
            <a:fillRect/>
          </a:stretch>
        </p:blipFill>
        <p:spPr bwMode="auto">
          <a:xfrm>
            <a:off x="0" y="2667000"/>
            <a:ext cx="9144000" cy="4191000"/>
          </a:xfrm>
          <a:prstGeom prst="rect">
            <a:avLst/>
          </a:prstGeo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Backup and Recovery</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Data loss is a very big problem for all the organizations. </a:t>
            </a:r>
          </a:p>
          <a:p>
            <a:pPr algn="just"/>
            <a:r>
              <a:rPr lang="en-US" dirty="0" smtClean="0">
                <a:latin typeface="Times New Roman" pitchFamily="18" charset="0"/>
                <a:cs typeface="Times New Roman" pitchFamily="18" charset="0"/>
              </a:rPr>
              <a:t>In traditional file processing system, a user needs to backup the database after a regular interval of time that wastes lots of time and resources. </a:t>
            </a:r>
          </a:p>
          <a:p>
            <a:pPr algn="just"/>
            <a:r>
              <a:rPr lang="en-US" dirty="0" smtClean="0">
                <a:latin typeface="Times New Roman" pitchFamily="18" charset="0"/>
                <a:cs typeface="Times New Roman" pitchFamily="18" charset="0"/>
              </a:rPr>
              <a:t>If the volume of data is large then this process may take a very long time.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smtClean="0"/>
              <a:t>DBMS provides facilities to recover from hardware and software failure.</a:t>
            </a:r>
          </a:p>
          <a:p>
            <a:pPr algn="just"/>
            <a:r>
              <a:rPr lang="en-US" dirty="0" smtClean="0"/>
              <a:t>DBMS solves this problem of taking backup again and again because it allows automatic backup and recovery of database. </a:t>
            </a:r>
          </a:p>
          <a:p>
            <a:pPr algn="just"/>
            <a:r>
              <a:rPr lang="en-US" dirty="0" smtClean="0"/>
              <a:t>For examples, if a system fails in the middle of any process then DBMS stores the values of that state in which database were before query execution.</a:t>
            </a:r>
          </a:p>
          <a:p>
            <a:pPr algn="just"/>
            <a:r>
              <a:rPr lang="en-US" dirty="0" smtClean="0"/>
              <a:t>DBMS responsible for making sure that the database is restored to the state it was in before the transaction started executing</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Providing Multiple User Interfaces</a:t>
            </a:r>
            <a:endParaRPr lang="en-US" dirty="0"/>
          </a:p>
        </p:txBody>
      </p:sp>
      <p:sp>
        <p:nvSpPr>
          <p:cNvPr id="3" name="Content Placeholder 2"/>
          <p:cNvSpPr>
            <a:spLocks noGrp="1"/>
          </p:cNvSpPr>
          <p:nvPr>
            <p:ph idx="1"/>
          </p:nvPr>
        </p:nvSpPr>
        <p:spPr/>
        <p:txBody>
          <a:bodyPr/>
          <a:lstStyle/>
          <a:p>
            <a:pPr algn="just"/>
            <a:r>
              <a:rPr lang="en-US" dirty="0" smtClean="0"/>
              <a:t>lot of users  who are used the database have different types of computer skills or knowledge . </a:t>
            </a:r>
          </a:p>
          <a:p>
            <a:pPr algn="just"/>
            <a:r>
              <a:rPr lang="en-US" dirty="0" smtClean="0"/>
              <a:t>Some users are technically strong and some are weak. </a:t>
            </a:r>
          </a:p>
          <a:p>
            <a:pPr algn="just"/>
            <a:r>
              <a:rPr lang="en-US" dirty="0" smtClean="0"/>
              <a:t>So to make easy to use a database to all type of users DBMS provides many type of interfaces.</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Providing Multiple User Interfaces</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pPr marL="514350" indent="-514350" algn="just">
              <a:buFont typeface="+mj-lt"/>
              <a:buAutoNum type="arabicPeriod"/>
            </a:pPr>
            <a:r>
              <a:rPr lang="en-US" dirty="0" smtClean="0"/>
              <a:t>query languages for casual users, </a:t>
            </a:r>
          </a:p>
          <a:p>
            <a:pPr marL="514350" indent="-514350" algn="just">
              <a:buFont typeface="+mj-lt"/>
              <a:buAutoNum type="arabicPeriod"/>
            </a:pPr>
            <a:r>
              <a:rPr lang="en-US" dirty="0" smtClean="0"/>
              <a:t>programming language interfaces for application programmers, </a:t>
            </a:r>
          </a:p>
          <a:p>
            <a:pPr marL="514350" indent="-514350" algn="just">
              <a:buFont typeface="+mj-lt"/>
              <a:buAutoNum type="arabicPeriod"/>
            </a:pPr>
            <a:r>
              <a:rPr lang="en-US" dirty="0" smtClean="0"/>
              <a:t>forms and command codes for parametric users,</a:t>
            </a:r>
          </a:p>
          <a:p>
            <a:pPr marL="514350" indent="-514350" algn="just">
              <a:buFont typeface="+mj-lt"/>
              <a:buAutoNum type="arabicPeriod"/>
            </a:pPr>
            <a:r>
              <a:rPr lang="en-US" dirty="0" smtClean="0"/>
              <a:t> menu-driven interfaces and natural language interfaces for standalone users.</a:t>
            </a:r>
          </a:p>
          <a:p>
            <a:r>
              <a:rPr lang="en-US" dirty="0" smtClean="0"/>
              <a:t>forms-style interfaces and menu-driven interfaces are commonly known as </a:t>
            </a:r>
            <a:r>
              <a:rPr lang="en-US" b="1" dirty="0" smtClean="0"/>
              <a:t>graphical user interfaces (GUIs).</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Easy to access the data</a:t>
            </a:r>
            <a:endParaRPr lang="en-US" dirty="0"/>
          </a:p>
        </p:txBody>
      </p:sp>
      <p:sp>
        <p:nvSpPr>
          <p:cNvPr id="3" name="Content Placeholder 2"/>
          <p:cNvSpPr>
            <a:spLocks noGrp="1"/>
          </p:cNvSpPr>
          <p:nvPr>
            <p:ph idx="1"/>
          </p:nvPr>
        </p:nvSpPr>
        <p:spPr/>
        <p:txBody>
          <a:bodyPr>
            <a:normAutofit lnSpcReduction="10000"/>
          </a:bodyPr>
          <a:lstStyle/>
          <a:p>
            <a:r>
              <a:rPr lang="en-US" dirty="0" smtClean="0"/>
              <a:t>DBMS all data are stored in database in same format.</a:t>
            </a:r>
          </a:p>
          <a:p>
            <a:r>
              <a:rPr lang="en-US" dirty="0" smtClean="0"/>
              <a:t>To retrieve the data from the database is  easy because we use same application programs to retrieve data from database.</a:t>
            </a:r>
          </a:p>
          <a:p>
            <a:r>
              <a:rPr lang="en-US" dirty="0" smtClean="0"/>
              <a:t>whereas in file system data are stored in files and  each file has its own format. So each file need separate application programs to retrieve data. This is also called </a:t>
            </a:r>
            <a:r>
              <a:rPr lang="en-US" b="1" dirty="0" smtClean="0"/>
              <a:t>Data Isolation.</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Restricted Unauthorized access</a:t>
            </a:r>
            <a:endParaRPr lang="en-US" dirty="0"/>
          </a:p>
        </p:txBody>
      </p:sp>
      <p:sp>
        <p:nvSpPr>
          <p:cNvPr id="3" name="Content Placeholder 2"/>
          <p:cNvSpPr>
            <a:spLocks noGrp="1"/>
          </p:cNvSpPr>
          <p:nvPr>
            <p:ph idx="1"/>
          </p:nvPr>
        </p:nvSpPr>
        <p:spPr/>
        <p:txBody>
          <a:bodyPr/>
          <a:lstStyle/>
          <a:p>
            <a:pPr algn="just"/>
            <a:r>
              <a:rPr lang="en-US" dirty="0" smtClean="0"/>
              <a:t>When multiple users use a database then it is not sure that every user have the permission to access that database.</a:t>
            </a:r>
          </a:p>
          <a:p>
            <a:pPr algn="just"/>
            <a:r>
              <a:rPr lang="en-US" b="1" dirty="0" smtClean="0"/>
              <a:t>Example: </a:t>
            </a:r>
            <a:r>
              <a:rPr lang="en-US" dirty="0" smtClean="0"/>
              <a:t>Financial data are always be confidential and only limited users can access that data . So in DBMS DBA(Database Administrator ) is responsible to restrict and authorized the users to use the database.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Introduction. </a:t>
            </a:r>
            <a:endParaRPr lang="en-US" dirty="0"/>
          </a:p>
          <a:p>
            <a:r>
              <a:rPr lang="en-US" dirty="0" smtClean="0"/>
              <a:t>An Example. </a:t>
            </a:r>
            <a:endParaRPr lang="en-US" dirty="0"/>
          </a:p>
          <a:p>
            <a:r>
              <a:rPr lang="en-US" dirty="0" smtClean="0"/>
              <a:t>Characteristics </a:t>
            </a:r>
            <a:r>
              <a:rPr lang="en-US" dirty="0"/>
              <a:t>of the Database </a:t>
            </a:r>
            <a:r>
              <a:rPr lang="en-US" dirty="0" smtClean="0"/>
              <a:t>Approach. </a:t>
            </a:r>
            <a:endParaRPr lang="en-US" dirty="0"/>
          </a:p>
          <a:p>
            <a:r>
              <a:rPr lang="en-US" dirty="0" smtClean="0"/>
              <a:t>Actors </a:t>
            </a:r>
            <a:r>
              <a:rPr lang="en-US" dirty="0"/>
              <a:t>on the </a:t>
            </a:r>
            <a:r>
              <a:rPr lang="en-US" dirty="0" smtClean="0"/>
              <a:t>Scene. </a:t>
            </a:r>
            <a:endParaRPr lang="en-US" dirty="0"/>
          </a:p>
          <a:p>
            <a:r>
              <a:rPr lang="en-US" dirty="0" smtClean="0"/>
              <a:t>Workers </a:t>
            </a:r>
            <a:r>
              <a:rPr lang="en-US" dirty="0"/>
              <a:t>behind the </a:t>
            </a:r>
            <a:r>
              <a:rPr lang="en-US" dirty="0" smtClean="0"/>
              <a:t>Scene. </a:t>
            </a:r>
            <a:endParaRPr lang="en-US" dirty="0"/>
          </a:p>
          <a:p>
            <a:r>
              <a:rPr lang="en-US" dirty="0" smtClean="0"/>
              <a:t> </a:t>
            </a:r>
            <a:r>
              <a:rPr lang="en-US" dirty="0"/>
              <a:t>Advantages of Using the DBMS </a:t>
            </a:r>
            <a:r>
              <a:rPr lang="en-US" dirty="0" smtClean="0"/>
              <a:t>Approach. </a:t>
            </a:r>
            <a:endParaRPr lang="en-US" dirty="0"/>
          </a:p>
          <a:p>
            <a:r>
              <a:rPr lang="en-US" dirty="0" smtClean="0"/>
              <a:t>A </a:t>
            </a:r>
            <a:r>
              <a:rPr lang="en-US" dirty="0"/>
              <a:t>Brief History of Database </a:t>
            </a:r>
            <a:r>
              <a:rPr lang="en-US" dirty="0" smtClean="0"/>
              <a:t>Applications. </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 Specific Storage to easily processed the query</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DBMS  a specific storage medium is used to store the data because when we processed any query to retrieve data then its processed time is  depend on ,how much time take data to be searched. </a:t>
            </a:r>
          </a:p>
          <a:p>
            <a:pPr algn="just"/>
            <a:r>
              <a:rPr lang="en-US" dirty="0" smtClean="0"/>
              <a:t>So to processed the query efficiently DBMS used special type of storage medium auxiliary file or index file . </a:t>
            </a:r>
          </a:p>
          <a:p>
            <a:pPr algn="just"/>
            <a:r>
              <a:rPr lang="en-US" dirty="0" smtClean="0"/>
              <a:t>By index file data searching can be fast.</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Enforcing Integrity Constraints</a:t>
            </a:r>
            <a:endParaRPr lang="en-US" dirty="0"/>
          </a:p>
        </p:txBody>
      </p:sp>
      <p:sp>
        <p:nvSpPr>
          <p:cNvPr id="3" name="Content Placeholder 2"/>
          <p:cNvSpPr>
            <a:spLocks noGrp="1"/>
          </p:cNvSpPr>
          <p:nvPr>
            <p:ph idx="1"/>
          </p:nvPr>
        </p:nvSpPr>
        <p:spPr/>
        <p:txBody>
          <a:bodyPr/>
          <a:lstStyle/>
          <a:p>
            <a:pPr algn="just"/>
            <a:r>
              <a:rPr lang="en-US" dirty="0" smtClean="0"/>
              <a:t>Integrity constraints or consistency rules can be applied to database so that the correct data can be entered into database. </a:t>
            </a:r>
          </a:p>
          <a:p>
            <a:pPr algn="just"/>
            <a:r>
              <a:rPr lang="en-US" dirty="0" smtClean="0"/>
              <a:t>The constraints may be applied to data item within a single record or they may be applied to relationships between records.</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Constraint Name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lnSpc>
                <a:spcPct val="170000"/>
              </a:lnSpc>
              <a:buNone/>
            </a:pPr>
            <a:r>
              <a:rPr lang="en-US" b="1" dirty="0" smtClean="0"/>
              <a:t>PRIMARY KEY: </a:t>
            </a:r>
            <a:r>
              <a:rPr lang="en-US" dirty="0" smtClean="0"/>
              <a:t>Designates a column or combination of columns as Primary Key and therefore, values of columns cannot be repeated or left blank.</a:t>
            </a:r>
          </a:p>
          <a:p>
            <a:pPr algn="just">
              <a:lnSpc>
                <a:spcPct val="170000"/>
              </a:lnSpc>
              <a:buNone/>
            </a:pPr>
            <a:r>
              <a:rPr lang="en-US" b="1" dirty="0" smtClean="0"/>
              <a:t>FOREIGN KEY: </a:t>
            </a:r>
            <a:r>
              <a:rPr lang="en-US" dirty="0" smtClean="0"/>
              <a:t>Relates one table with another table.</a:t>
            </a:r>
          </a:p>
          <a:p>
            <a:pPr algn="just">
              <a:lnSpc>
                <a:spcPct val="170000"/>
              </a:lnSpc>
              <a:buNone/>
            </a:pPr>
            <a:r>
              <a:rPr lang="en-US" b="1" dirty="0" smtClean="0"/>
              <a:t>UNIQUE: </a:t>
            </a:r>
            <a:r>
              <a:rPr lang="en-US" dirty="0" smtClean="0"/>
              <a:t>Specifies that values of a column or combination of columns cannot be repeated.</a:t>
            </a:r>
          </a:p>
          <a:p>
            <a:pPr algn="just">
              <a:lnSpc>
                <a:spcPct val="170000"/>
              </a:lnSpc>
              <a:buNone/>
            </a:pPr>
            <a:r>
              <a:rPr lang="en-US" b="1" dirty="0" smtClean="0"/>
              <a:t>NOT NULL</a:t>
            </a:r>
            <a:r>
              <a:rPr lang="en-US" dirty="0" smtClean="0"/>
              <a:t>: Specifies that a column cannot contain empty values.</a:t>
            </a:r>
          </a:p>
          <a:p>
            <a:pPr algn="just">
              <a:lnSpc>
                <a:spcPct val="170000"/>
              </a:lnSpc>
              <a:buNone/>
            </a:pPr>
            <a:r>
              <a:rPr lang="en-US" b="1" dirty="0" smtClean="0"/>
              <a:t>CHECK </a:t>
            </a:r>
            <a:r>
              <a:rPr lang="en-US" dirty="0" smtClean="0"/>
              <a:t>: Specifies a condition which each row of a table must satisfy.</a:t>
            </a:r>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Flexibility</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itchFamily="18" charset="0"/>
                <a:cs typeface="Times New Roman" pitchFamily="18" charset="0"/>
              </a:rPr>
              <a:t>It may be necessary to change the structure of a database as requirements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change.</a:t>
            </a:r>
          </a:p>
          <a:p>
            <a:pPr algn="just"/>
            <a:r>
              <a:rPr lang="en-US" dirty="0" smtClean="0">
                <a:latin typeface="Times New Roman" pitchFamily="18" charset="0"/>
                <a:cs typeface="Times New Roman" pitchFamily="18" charset="0"/>
              </a:rPr>
              <a:t> For example, a new user group may emerge that needs information not currently in the database.</a:t>
            </a:r>
          </a:p>
          <a:p>
            <a:pPr algn="just"/>
            <a:r>
              <a:rPr lang="en-US" dirty="0" smtClean="0">
                <a:latin typeface="Times New Roman" pitchFamily="18" charset="0"/>
                <a:cs typeface="Times New Roman" pitchFamily="18" charset="0"/>
              </a:rPr>
              <a:t> In response, it may be necessary to add a file to the database or to extend the data elements in an existing file. </a:t>
            </a:r>
          </a:p>
          <a:p>
            <a:pPr algn="just"/>
            <a:r>
              <a:rPr lang="en-US" dirty="0" smtClean="0">
                <a:latin typeface="Times New Roman" pitchFamily="18" charset="0"/>
                <a:cs typeface="Times New Roman" pitchFamily="18" charset="0"/>
              </a:rPr>
              <a:t>Modern DBMSs allow certain types of evolutionary changes to the structure of the database without affecting the stored data and the existing application programs.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Availability of Up-to-Date Information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 DBMS makes the database available to all users. </a:t>
            </a:r>
          </a:p>
          <a:p>
            <a:pPr algn="just"/>
            <a:r>
              <a:rPr lang="en-US" dirty="0" smtClean="0"/>
              <a:t>one user's update is applied to the database, all other users can immediately see this update. </a:t>
            </a:r>
          </a:p>
          <a:p>
            <a:pPr algn="just"/>
            <a:r>
              <a:rPr lang="en-US" dirty="0" smtClean="0"/>
              <a:t>This availability of up-to-date information is essential for many transaction-processing applications, such as reservation systems or banking databases,</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Database System Concepts</a:t>
            </a:r>
            <a:br>
              <a:rPr lang="en-US" b="1" dirty="0" smtClean="0"/>
            </a:br>
            <a:r>
              <a:rPr lang="en-US" b="1" dirty="0" smtClean="0"/>
              <a:t>and Architecture</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Models, Schemas, and Instances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A database model shows the logical structure of a database, including the relationships and constraints that determine how data can be stored and accessed.</a:t>
            </a:r>
          </a:p>
          <a:p>
            <a:pPr algn="just"/>
            <a:r>
              <a:rPr lang="en-US" dirty="0" smtClean="0"/>
              <a:t>The model describes the relationships between different parts of the data. </a:t>
            </a:r>
          </a:p>
          <a:p>
            <a:pPr algn="just"/>
            <a:r>
              <a:rPr lang="en-US" dirty="0" smtClean="0"/>
              <a:t>Historically, in database design, three models are commonly used. They are,</a:t>
            </a:r>
          </a:p>
          <a:p>
            <a:pPr marL="514350" indent="-514350" algn="just">
              <a:buFont typeface="+mj-lt"/>
              <a:buAutoNum type="arabicPeriod"/>
            </a:pPr>
            <a:r>
              <a:rPr lang="en-US" dirty="0" smtClean="0"/>
              <a:t>Hierarchical Model</a:t>
            </a:r>
          </a:p>
          <a:p>
            <a:pPr marL="514350" indent="-514350" algn="just">
              <a:buFont typeface="+mj-lt"/>
              <a:buAutoNum type="arabicPeriod"/>
            </a:pPr>
            <a:r>
              <a:rPr lang="en-US" dirty="0" smtClean="0"/>
              <a:t>Network Model</a:t>
            </a:r>
          </a:p>
          <a:p>
            <a:pPr marL="514350" indent="-514350" algn="just">
              <a:buFont typeface="+mj-lt"/>
              <a:buAutoNum type="arabicPeriod"/>
            </a:pPr>
            <a:r>
              <a:rPr lang="en-US" dirty="0" smtClean="0"/>
              <a:t>Relational Model</a:t>
            </a:r>
          </a:p>
          <a:p>
            <a:pPr algn="just"/>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Hierarchical Model</a:t>
            </a:r>
            <a:endParaRPr lang="en-US" dirty="0"/>
          </a:p>
        </p:txBody>
      </p:sp>
      <p:sp>
        <p:nvSpPr>
          <p:cNvPr id="3" name="Content Placeholder 2"/>
          <p:cNvSpPr>
            <a:spLocks noGrp="1"/>
          </p:cNvSpPr>
          <p:nvPr>
            <p:ph idx="1"/>
          </p:nvPr>
        </p:nvSpPr>
        <p:spPr/>
        <p:txBody>
          <a:bodyPr/>
          <a:lstStyle/>
          <a:p>
            <a:r>
              <a:rPr lang="en-US" dirty="0" smtClean="0"/>
              <a:t>Each entity has only one parent but can have several children . At the top of hierarchy there is only one entity which is called </a:t>
            </a:r>
            <a:r>
              <a:rPr lang="en-US" b="1" dirty="0" smtClean="0"/>
              <a:t>Root</a:t>
            </a:r>
            <a:r>
              <a:rPr lang="en-US" dirty="0" smtClean="0"/>
              <a:t>.</a:t>
            </a:r>
            <a:endParaRPr lang="en-US" dirty="0"/>
          </a:p>
        </p:txBody>
      </p:sp>
      <p:pic>
        <p:nvPicPr>
          <p:cNvPr id="79874" name="Picture 2"/>
          <p:cNvPicPr>
            <a:picLocks noChangeAspect="1" noChangeArrowheads="1"/>
          </p:cNvPicPr>
          <p:nvPr/>
        </p:nvPicPr>
        <p:blipFill>
          <a:blip r:embed="rId2"/>
          <a:srcRect/>
          <a:stretch>
            <a:fillRect/>
          </a:stretch>
        </p:blipFill>
        <p:spPr bwMode="auto">
          <a:xfrm>
            <a:off x="304800" y="3352800"/>
            <a:ext cx="86106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Network Model</a:t>
            </a:r>
            <a:endParaRPr lang="en-US" dirty="0"/>
          </a:p>
        </p:txBody>
      </p:sp>
      <p:sp>
        <p:nvSpPr>
          <p:cNvPr id="3" name="Content Placeholder 2"/>
          <p:cNvSpPr>
            <a:spLocks noGrp="1"/>
          </p:cNvSpPr>
          <p:nvPr>
            <p:ph idx="1"/>
          </p:nvPr>
        </p:nvSpPr>
        <p:spPr/>
        <p:txBody>
          <a:bodyPr/>
          <a:lstStyle/>
          <a:p>
            <a:pPr algn="just"/>
            <a:r>
              <a:rPr lang="en-US" dirty="0" smtClean="0"/>
              <a:t> Entities are organized in a graph, in which some entities can be accessed through several path.</a:t>
            </a:r>
          </a:p>
          <a:p>
            <a:endParaRPr lang="en-US" dirty="0"/>
          </a:p>
        </p:txBody>
      </p:sp>
      <p:pic>
        <p:nvPicPr>
          <p:cNvPr id="80898" name="Picture 2"/>
          <p:cNvPicPr>
            <a:picLocks noChangeAspect="1" noChangeArrowheads="1"/>
          </p:cNvPicPr>
          <p:nvPr/>
        </p:nvPicPr>
        <p:blipFill>
          <a:blip r:embed="rId2"/>
          <a:srcRect/>
          <a:stretch>
            <a:fillRect/>
          </a:stretch>
        </p:blipFill>
        <p:spPr bwMode="auto">
          <a:xfrm>
            <a:off x="0" y="3124200"/>
            <a:ext cx="9144000"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Relational Model</a:t>
            </a:r>
            <a:endParaRPr lang="en-US" dirty="0"/>
          </a:p>
        </p:txBody>
      </p:sp>
      <p:sp>
        <p:nvSpPr>
          <p:cNvPr id="3" name="Content Placeholder 2"/>
          <p:cNvSpPr>
            <a:spLocks noGrp="1"/>
          </p:cNvSpPr>
          <p:nvPr>
            <p:ph idx="1"/>
          </p:nvPr>
        </p:nvSpPr>
        <p:spPr>
          <a:xfrm>
            <a:off x="457200" y="1600200"/>
            <a:ext cx="8229600" cy="5257800"/>
          </a:xfrm>
        </p:spPr>
        <p:txBody>
          <a:bodyPr/>
          <a:lstStyle/>
          <a:p>
            <a:pPr algn="just"/>
            <a:r>
              <a:rPr lang="en-US" dirty="0" smtClean="0"/>
              <a:t>in this model, data is organized in two dimensional tables called </a:t>
            </a:r>
            <a:r>
              <a:rPr lang="en-US" b="1" dirty="0" smtClean="0"/>
              <a:t>relations</a:t>
            </a:r>
            <a:r>
              <a:rPr lang="en-US" dirty="0" smtClean="0"/>
              <a:t>. The tables or relation are related to each other.</a:t>
            </a:r>
          </a:p>
          <a:p>
            <a:pPr algn="just"/>
            <a:endParaRPr lang="en-US" dirty="0"/>
          </a:p>
        </p:txBody>
      </p:sp>
      <p:pic>
        <p:nvPicPr>
          <p:cNvPr id="81922" name="Picture 2"/>
          <p:cNvPicPr>
            <a:picLocks noChangeAspect="1" noChangeArrowheads="1"/>
          </p:cNvPicPr>
          <p:nvPr/>
        </p:nvPicPr>
        <p:blipFill>
          <a:blip r:embed="rId2"/>
          <a:srcRect/>
          <a:stretch>
            <a:fillRect/>
          </a:stretch>
        </p:blipFill>
        <p:spPr bwMode="auto">
          <a:xfrm>
            <a:off x="0" y="3276600"/>
            <a:ext cx="8915400"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What is data?</a:t>
            </a:r>
          </a:p>
          <a:p>
            <a:pPr algn="just"/>
            <a:r>
              <a:rPr lang="en-US" dirty="0"/>
              <a:t>Data is meaningful known raw </a:t>
            </a:r>
            <a:r>
              <a:rPr lang="en-US" dirty="0" smtClean="0"/>
              <a:t>facts.</a:t>
            </a:r>
          </a:p>
          <a:p>
            <a:pPr algn="just"/>
            <a:r>
              <a:rPr lang="en-US" dirty="0" smtClean="0"/>
              <a:t>Known facts that can be recorded and have an implicit meaning.</a:t>
            </a:r>
          </a:p>
          <a:p>
            <a:pPr algn="just"/>
            <a:r>
              <a:rPr lang="en-US" b="1" dirty="0"/>
              <a:t>Data</a:t>
            </a:r>
            <a:r>
              <a:rPr lang="en-US" dirty="0"/>
              <a:t> can be any character, text, words, number, pictures, sound, or video and, if not put into context, means little or nothing to a human</a:t>
            </a:r>
            <a:r>
              <a:rPr lang="en-US" dirty="0" smtClean="0"/>
              <a:t>.</a:t>
            </a:r>
          </a:p>
          <a:p>
            <a:pPr>
              <a:buNone/>
            </a:pPr>
            <a:r>
              <a:rPr lang="en-US" b="1" dirty="0" smtClean="0"/>
              <a:t>Example of Data:</a:t>
            </a:r>
          </a:p>
          <a:p>
            <a:r>
              <a:rPr lang="en-US" dirty="0" smtClean="0"/>
              <a:t>Joe,Smith,1234 </a:t>
            </a:r>
            <a:r>
              <a:rPr lang="en-US" dirty="0" err="1" smtClean="0"/>
              <a:t>Circle,SLC,UT</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Categories of Data Models</a:t>
            </a:r>
            <a:endParaRPr lang="en-US" dirty="0"/>
          </a:p>
        </p:txBody>
      </p:sp>
      <p:sp>
        <p:nvSpPr>
          <p:cNvPr id="3" name="Content Placeholder 2"/>
          <p:cNvSpPr>
            <a:spLocks noGrp="1"/>
          </p:cNvSpPr>
          <p:nvPr>
            <p:ph idx="1"/>
          </p:nvPr>
        </p:nvSpPr>
        <p:spPr/>
        <p:txBody>
          <a:bodyPr>
            <a:normAutofit/>
          </a:bodyPr>
          <a:lstStyle/>
          <a:p>
            <a:pPr algn="just"/>
            <a:r>
              <a:rPr lang="en-US" dirty="0" smtClean="0"/>
              <a:t>Many data models have been proposed, which we can categorize according to the types of concepts they use to describe the database structure.</a:t>
            </a:r>
          </a:p>
          <a:p>
            <a:pPr marL="514350" indent="-514350">
              <a:buFont typeface="+mj-lt"/>
              <a:buAutoNum type="arabicPeriod"/>
            </a:pPr>
            <a:r>
              <a:rPr lang="en-US" dirty="0" smtClean="0"/>
              <a:t>High-level or conceptual data models </a:t>
            </a:r>
          </a:p>
          <a:p>
            <a:pPr marL="514350" indent="-514350">
              <a:buFont typeface="+mj-lt"/>
              <a:buAutoNum type="arabicPeriod"/>
            </a:pPr>
            <a:r>
              <a:rPr lang="en-US" dirty="0" smtClean="0"/>
              <a:t>low-level or physical data models</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–Relationship Model</a:t>
            </a:r>
            <a:endParaRPr lang="en-US" dirty="0"/>
          </a:p>
        </p:txBody>
      </p:sp>
      <p:sp>
        <p:nvSpPr>
          <p:cNvPr id="3" name="Content Placeholder 2"/>
          <p:cNvSpPr>
            <a:spLocks noGrp="1"/>
          </p:cNvSpPr>
          <p:nvPr>
            <p:ph idx="1"/>
          </p:nvPr>
        </p:nvSpPr>
        <p:spPr/>
        <p:txBody>
          <a:bodyPr/>
          <a:lstStyle/>
          <a:p>
            <a:pPr algn="just"/>
            <a:r>
              <a:rPr lang="en-US" b="1" dirty="0" smtClean="0"/>
              <a:t>High-level or conceptual data models: </a:t>
            </a:r>
            <a:r>
              <a:rPr lang="en-US" dirty="0" smtClean="0">
                <a:latin typeface="Times New Roman" pitchFamily="18" charset="0"/>
                <a:cs typeface="Times New Roman" pitchFamily="18" charset="0"/>
              </a:rPr>
              <a:t>provide concepts that are close to the way many users perceive data.</a:t>
            </a:r>
          </a:p>
          <a:p>
            <a:pPr algn="just"/>
            <a:r>
              <a:rPr lang="en-US" dirty="0" smtClean="0">
                <a:latin typeface="Times New Roman" pitchFamily="18" charset="0"/>
                <a:cs typeface="Times New Roman" pitchFamily="18" charset="0"/>
              </a:rPr>
              <a:t>Provide a view close to the way users would perceive data uses concept such as Entity, attribute and Relationship.</a:t>
            </a:r>
          </a:p>
          <a:p>
            <a:pPr algn="just"/>
            <a:r>
              <a:rPr lang="en-US" dirty="0" smtClean="0"/>
              <a:t>An </a:t>
            </a:r>
            <a:r>
              <a:rPr lang="en-US" b="1" dirty="0" smtClean="0"/>
              <a:t>entity represents a real-world object or concept, such as an employee or a project.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An </a:t>
            </a:r>
            <a:r>
              <a:rPr lang="en-US" b="1" dirty="0" smtClean="0"/>
              <a:t>attribute represents some </a:t>
            </a:r>
            <a:r>
              <a:rPr lang="en-US" dirty="0" smtClean="0"/>
              <a:t>property of interest that further describes an entity, such as the employee’s name or salary.</a:t>
            </a:r>
          </a:p>
          <a:p>
            <a:r>
              <a:rPr lang="en-US" dirty="0" smtClean="0"/>
              <a:t>A </a:t>
            </a:r>
            <a:r>
              <a:rPr lang="en-US" b="1" dirty="0" smtClean="0"/>
              <a:t>relationship among two or more entities represents an association among </a:t>
            </a:r>
            <a:r>
              <a:rPr lang="en-US" dirty="0" smtClean="0"/>
              <a:t>the entities.</a:t>
            </a:r>
          </a:p>
          <a:p>
            <a:r>
              <a:rPr lang="en-US" dirty="0" smtClean="0"/>
              <a:t> for example, a works-on relationship between an employee and a project.</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https://www.tutorialspoint.com/dbms/images/er_model_intro.png"/>
          <p:cNvPicPr>
            <a:picLocks noChangeAspect="1" noChangeArrowheads="1"/>
          </p:cNvPicPr>
          <p:nvPr/>
        </p:nvPicPr>
        <p:blipFill>
          <a:blip r:embed="rId2"/>
          <a:srcRect/>
          <a:stretch>
            <a:fillRect/>
          </a:stretch>
        </p:blipFill>
        <p:spPr bwMode="auto">
          <a:xfrm>
            <a:off x="228600" y="1600200"/>
            <a:ext cx="8915400" cy="5257800"/>
          </a:xfrm>
          <a:prstGeom prst="rect">
            <a:avLst/>
          </a:prstGeo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Representational or implementation data models are the models used most frequently</a:t>
            </a:r>
          </a:p>
          <a:p>
            <a:pPr algn="just"/>
            <a:r>
              <a:rPr lang="en-US" dirty="0" smtClean="0"/>
              <a:t>in traditional commercial DBMSs. </a:t>
            </a:r>
          </a:p>
          <a:p>
            <a:pPr algn="just"/>
            <a:r>
              <a:rPr lang="en-US" dirty="0" smtClean="0"/>
              <a:t>These include the widely used </a:t>
            </a:r>
            <a:r>
              <a:rPr lang="en-US" b="1" dirty="0" smtClean="0"/>
              <a:t>relational data model, as well as the so-called legacy data models—the network and hierarchical models—that have been widely used in the past.</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t>low-level or physical data models provide concepts that </a:t>
            </a:r>
            <a:r>
              <a:rPr lang="en-US" dirty="0" smtClean="0"/>
              <a:t>describe the details of how data is stored on the computer storage media.</a:t>
            </a:r>
          </a:p>
          <a:p>
            <a:pPr algn="just"/>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Schemas, Instances, and Database State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Database Schema:</a:t>
            </a:r>
          </a:p>
          <a:p>
            <a:pPr algn="just"/>
            <a:r>
              <a:rPr lang="en-US" dirty="0" smtClean="0"/>
              <a:t>A database schema is the skeleton structure that represents the logical view of the entire database. </a:t>
            </a:r>
          </a:p>
          <a:p>
            <a:pPr algn="just"/>
            <a:r>
              <a:rPr lang="en-US" dirty="0" smtClean="0"/>
              <a:t>It defines how the data is organized and how the relations among them are associated. It formulates all the constraints that are to be applied on the data.</a:t>
            </a:r>
          </a:p>
          <a:p>
            <a:pPr algn="just"/>
            <a:r>
              <a:rPr lang="en-US" dirty="0" smtClean="0"/>
              <a:t>a visual representation of a database, a set of rules that govern a database, or to the entire set of objects belonging to a particular user.</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 database schema defines its entities and the relationship among them. </a:t>
            </a:r>
          </a:p>
          <a:p>
            <a:pPr algn="just"/>
            <a:r>
              <a:rPr lang="en-US" dirty="0" smtClean="0"/>
              <a:t>It contains a descriptive detail of the database, which can be depicted by means of schema diagrams. </a:t>
            </a:r>
          </a:p>
          <a:p>
            <a:pPr algn="just"/>
            <a:r>
              <a:rPr lang="en-US" dirty="0" smtClean="0"/>
              <a:t>It’s the database designers who design the schema to help programmers understand the database and make it useful.</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Purpose of a Schema</a:t>
            </a:r>
            <a:br>
              <a:rPr lang="en-US" dirty="0" smtClean="0"/>
            </a:br>
            <a:endParaRPr lang="en-US" dirty="0"/>
          </a:p>
        </p:txBody>
      </p:sp>
      <p:sp>
        <p:nvSpPr>
          <p:cNvPr id="3" name="Content Placeholder 2"/>
          <p:cNvSpPr>
            <a:spLocks noGrp="1"/>
          </p:cNvSpPr>
          <p:nvPr>
            <p:ph idx="1"/>
          </p:nvPr>
        </p:nvSpPr>
        <p:spPr/>
        <p:txBody>
          <a:bodyPr/>
          <a:lstStyle/>
          <a:p>
            <a:pPr algn="just" fontAlgn="base"/>
            <a:r>
              <a:rPr lang="en-US" dirty="0" smtClean="0"/>
              <a:t>A relational database schema helps you to organize and understand the structure of a database. </a:t>
            </a:r>
          </a:p>
          <a:p>
            <a:pPr algn="just" fontAlgn="base"/>
            <a:r>
              <a:rPr lang="en-US" dirty="0" smtClean="0"/>
              <a:t>This is particularly useful when designing a new database, modifying an existing database to support more functionality, or building integration between databases.</a:t>
            </a:r>
          </a:p>
          <a:p>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5474" name="Picture 2" descr="The Employees schema"/>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b="1" dirty="0" smtClean="0"/>
              <a:t>What is information?</a:t>
            </a:r>
          </a:p>
          <a:p>
            <a:pPr algn="just"/>
            <a:r>
              <a:rPr lang="en-US" dirty="0" smtClean="0">
                <a:latin typeface="Times New Roman" pitchFamily="18" charset="0"/>
                <a:cs typeface="Times New Roman" pitchFamily="18" charset="0"/>
              </a:rPr>
              <a:t>Facts, concerning a particular event or subject, which are refined by processing is called information.</a:t>
            </a:r>
          </a:p>
          <a:p>
            <a:r>
              <a:rPr lang="en-US" b="1" dirty="0"/>
              <a:t>information</a:t>
            </a:r>
            <a:r>
              <a:rPr lang="en-US" dirty="0"/>
              <a:t> is useful and usually formatted in a manner that allows it to be understood by a human.</a:t>
            </a:r>
          </a:p>
          <a:p>
            <a:pPr>
              <a:buNone/>
            </a:pPr>
            <a:r>
              <a:rPr lang="en-US" b="1" dirty="0"/>
              <a:t>Example of Information</a:t>
            </a:r>
          </a:p>
          <a:p>
            <a:r>
              <a:rPr lang="en-US" dirty="0"/>
              <a:t>Joe Smith</a:t>
            </a:r>
            <a:br>
              <a:rPr lang="en-US" dirty="0"/>
            </a:br>
            <a:r>
              <a:rPr lang="en-US" dirty="0"/>
              <a:t>1234 Circle</a:t>
            </a:r>
            <a:br>
              <a:rPr lang="en-US" dirty="0"/>
            </a:br>
            <a:r>
              <a:rPr lang="en-US" dirty="0"/>
              <a:t>Salt Lake City, UT 84084</a:t>
            </a:r>
            <a:br>
              <a:rPr lang="en-US" dirty="0"/>
            </a:br>
            <a:r>
              <a:rPr lang="en-US" dirty="0"/>
              <a:t>(</a:t>
            </a:r>
            <a:r>
              <a:rPr lang="en-US" u="sng" dirty="0">
                <a:hlinkClick r:id="rId2"/>
              </a:rPr>
              <a:t>801</a:t>
            </a:r>
            <a:r>
              <a:rPr lang="en-US" dirty="0"/>
              <a:t>)555-3211</a:t>
            </a: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smtClean="0"/>
              <a:t>A DATABASE INSTANCE</a:t>
            </a:r>
            <a:endParaRPr lang="en-US" dirty="0"/>
          </a:p>
        </p:txBody>
      </p:sp>
      <p:sp>
        <p:nvSpPr>
          <p:cNvPr id="3" name="Content Placeholder 2"/>
          <p:cNvSpPr>
            <a:spLocks noGrp="1"/>
          </p:cNvSpPr>
          <p:nvPr>
            <p:ph idx="1"/>
          </p:nvPr>
        </p:nvSpPr>
        <p:spPr/>
        <p:txBody>
          <a:bodyPr/>
          <a:lstStyle/>
          <a:p>
            <a:pPr algn="just"/>
            <a:r>
              <a:rPr lang="en-US" dirty="0" smtClean="0"/>
              <a:t>A database instance describes a complete database environment, including the RDBMS software, table structure, stored procedures and other functionality. </a:t>
            </a:r>
          </a:p>
          <a:p>
            <a:pPr algn="just"/>
            <a:r>
              <a:rPr lang="en-US" dirty="0" smtClean="0"/>
              <a:t>Database administrators might create multiple instances of the same database for different purposes.</a:t>
            </a:r>
          </a:p>
          <a:p>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Three-Schema Architecture</a:t>
            </a:r>
            <a:br>
              <a:rPr lang="en-US" b="1" dirty="0" smtClean="0"/>
            </a:br>
            <a:r>
              <a:rPr lang="en-US" b="1" dirty="0" smtClean="0"/>
              <a:t>and Data Independence</a:t>
            </a:r>
            <a:endParaRPr lang="en-US" dirty="0"/>
          </a:p>
        </p:txBody>
      </p:sp>
      <p:sp>
        <p:nvSpPr>
          <p:cNvPr id="3" name="Content Placeholder 2"/>
          <p:cNvSpPr>
            <a:spLocks noGrp="1"/>
          </p:cNvSpPr>
          <p:nvPr>
            <p:ph idx="1"/>
          </p:nvPr>
        </p:nvSpPr>
        <p:spPr/>
        <p:txBody>
          <a:bodyPr>
            <a:noAutofit/>
          </a:bodyPr>
          <a:lstStyle/>
          <a:p>
            <a:pPr algn="just"/>
            <a:r>
              <a:rPr lang="en-US" sz="2800" dirty="0" smtClean="0">
                <a:latin typeface="Times New Roman" pitchFamily="18" charset="0"/>
                <a:cs typeface="Times New Roman" pitchFamily="18" charset="0"/>
              </a:rPr>
              <a:t>The four important characteristics of the database approach</a:t>
            </a:r>
          </a:p>
          <a:p>
            <a:pPr algn="just">
              <a:buNone/>
            </a:pPr>
            <a:r>
              <a:rPr lang="en-US" sz="2800" dirty="0" smtClean="0">
                <a:latin typeface="Times New Roman" pitchFamily="18" charset="0"/>
                <a:cs typeface="Times New Roman" pitchFamily="18" charset="0"/>
              </a:rPr>
              <a:t>■ use of a catalog to store the database description (schema) so as to make it self-describing</a:t>
            </a:r>
          </a:p>
          <a:p>
            <a:pPr algn="just">
              <a:buNone/>
            </a:pPr>
            <a:r>
              <a:rPr lang="en-US" sz="2800" dirty="0" smtClean="0">
                <a:latin typeface="Times New Roman" pitchFamily="18" charset="0"/>
                <a:cs typeface="Times New Roman" pitchFamily="18" charset="0"/>
              </a:rPr>
              <a:t>■ insulation of programs and data (program-data and program-operation independence)</a:t>
            </a:r>
          </a:p>
          <a:p>
            <a:pPr algn="just">
              <a:buNone/>
            </a:pPr>
            <a:r>
              <a:rPr lang="en-US" sz="2800" dirty="0" smtClean="0">
                <a:latin typeface="Times New Roman" pitchFamily="18" charset="0"/>
                <a:cs typeface="Times New Roman" pitchFamily="18" charset="0"/>
              </a:rPr>
              <a:t>■ support of multiple user views.</a:t>
            </a:r>
          </a:p>
          <a:p>
            <a:pPr algn="just"/>
            <a:r>
              <a:rPr lang="en-US" sz="2800" dirty="0" smtClean="0">
                <a:latin typeface="Times New Roman" pitchFamily="18" charset="0"/>
                <a:cs typeface="Times New Roman" pitchFamily="18" charset="0"/>
              </a:rPr>
              <a:t>an architecture for database systems, called the </a:t>
            </a:r>
            <a:r>
              <a:rPr lang="en-US" sz="2800" b="1" dirty="0" smtClean="0">
                <a:latin typeface="Times New Roman" pitchFamily="18" charset="0"/>
                <a:cs typeface="Times New Roman" pitchFamily="18" charset="0"/>
              </a:rPr>
              <a:t>three-schema architecture, that was proposed to help achieve and visualize these characteristics.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Three-Schema Architecture</a:t>
            </a:r>
            <a:endParaRPr lang="en-US" dirty="0"/>
          </a:p>
        </p:txBody>
      </p:sp>
      <p:sp>
        <p:nvSpPr>
          <p:cNvPr id="3" name="Content Placeholder 2"/>
          <p:cNvSpPr>
            <a:spLocks noGrp="1"/>
          </p:cNvSpPr>
          <p:nvPr>
            <p:ph idx="1"/>
          </p:nvPr>
        </p:nvSpPr>
        <p:spPr/>
        <p:txBody>
          <a:bodyPr/>
          <a:lstStyle/>
          <a:p>
            <a:pPr algn="just"/>
            <a:r>
              <a:rPr lang="en-US" dirty="0" smtClean="0"/>
              <a:t>The goal of the three-schema architecture, is to separate the user applications from the physical database.</a:t>
            </a:r>
          </a:p>
          <a:p>
            <a:pPr algn="just"/>
            <a:endParaRPr lang="en-US" dirty="0"/>
          </a:p>
        </p:txBody>
      </p:sp>
      <p:pic>
        <p:nvPicPr>
          <p:cNvPr id="108546" name="Picture 2" descr="Three-Schema Architecture ಗೆ ಚಿತ್ರದ ಫಲಿತಾಂಶ"/>
          <p:cNvPicPr>
            <a:picLocks noChangeAspect="1" noChangeArrowheads="1"/>
          </p:cNvPicPr>
          <p:nvPr/>
        </p:nvPicPr>
        <p:blipFill>
          <a:blip r:embed="rId2"/>
          <a:srcRect/>
          <a:stretch>
            <a:fillRect/>
          </a:stretch>
        </p:blipFill>
        <p:spPr bwMode="auto">
          <a:xfrm>
            <a:off x="0" y="3124200"/>
            <a:ext cx="9144000" cy="3733800"/>
          </a:xfrm>
          <a:prstGeom prst="rect">
            <a:avLst/>
          </a:prstGeom>
          <a:noFill/>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Three-schema architecture is an idea in relational database design that breaks a database down into three different categories according to its use and structure, and to the roles played by system administrators, designers and end users.</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the three levels of database architecture,</a:t>
            </a:r>
            <a:r>
              <a:rPr lang="en-US" dirty="0" smtClean="0"/>
              <a:t/>
            </a:r>
            <a:br>
              <a:rPr lang="en-US" dirty="0" smtClean="0"/>
            </a:br>
            <a:r>
              <a:rPr lang="en-US" dirty="0" smtClean="0"/>
              <a:t/>
            </a:r>
            <a:br>
              <a:rPr lang="en-US" dirty="0" smtClean="0"/>
            </a:br>
            <a:r>
              <a:rPr lang="en-US" dirty="0" smtClean="0"/>
              <a:t>1. Physical Level</a:t>
            </a:r>
            <a:br>
              <a:rPr lang="en-US" dirty="0" smtClean="0"/>
            </a:br>
            <a:r>
              <a:rPr lang="en-US" dirty="0" smtClean="0"/>
              <a:t>2. Conceptual Level</a:t>
            </a:r>
            <a:br>
              <a:rPr lang="en-US" dirty="0" smtClean="0"/>
            </a:br>
            <a:r>
              <a:rPr lang="en-US" dirty="0" smtClean="0"/>
              <a:t>3. External Level</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1618" name="Picture 2" descr="three levels database architectur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Physical Level</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Physical level describes the physical storage structure of data in database.</a:t>
            </a:r>
          </a:p>
          <a:p>
            <a:pPr algn="just"/>
            <a:r>
              <a:rPr lang="en-US" dirty="0" smtClean="0"/>
              <a:t>It is also known as Internal Level.</a:t>
            </a:r>
          </a:p>
          <a:p>
            <a:pPr algn="just"/>
            <a:r>
              <a:rPr lang="en-US" dirty="0" smtClean="0"/>
              <a:t>This level is very close to physical storage of data.</a:t>
            </a:r>
          </a:p>
          <a:p>
            <a:pPr algn="just"/>
            <a:r>
              <a:rPr lang="en-US" dirty="0" smtClean="0"/>
              <a:t>At lowest level, it is stored in the form of bits with the physical addresses on the secondary storage device.</a:t>
            </a:r>
          </a:p>
          <a:p>
            <a:pPr algn="just"/>
            <a:r>
              <a:rPr lang="en-US" dirty="0" smtClean="0"/>
              <a:t>At highest level, it can be viewed in the form of files.</a:t>
            </a:r>
          </a:p>
          <a:p>
            <a:pPr algn="just"/>
            <a:r>
              <a:rPr lang="en-US" dirty="0" smtClean="0"/>
              <a:t>The internal schema defines the various stored data types. It uses a physical data model.</a:t>
            </a:r>
          </a:p>
          <a:p>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Conceptual Level</a:t>
            </a:r>
            <a:endParaRPr lang="en-US" dirty="0"/>
          </a:p>
        </p:txBody>
      </p:sp>
      <p:sp>
        <p:nvSpPr>
          <p:cNvPr id="3" name="Content Placeholder 2"/>
          <p:cNvSpPr>
            <a:spLocks noGrp="1"/>
          </p:cNvSpPr>
          <p:nvPr>
            <p:ph idx="1"/>
          </p:nvPr>
        </p:nvSpPr>
        <p:spPr/>
        <p:txBody>
          <a:bodyPr/>
          <a:lstStyle/>
          <a:p>
            <a:r>
              <a:rPr lang="en-US" dirty="0" smtClean="0"/>
              <a:t>Conceptual level describes the structure of the whole database for a group of users.</a:t>
            </a:r>
          </a:p>
          <a:p>
            <a:r>
              <a:rPr lang="en-US" dirty="0" smtClean="0"/>
              <a:t>It is also called as the data model.</a:t>
            </a:r>
          </a:p>
          <a:p>
            <a:r>
              <a:rPr lang="en-US" dirty="0" smtClean="0"/>
              <a:t>Conceptual schema is a representation of the entire content of the database.</a:t>
            </a:r>
          </a:p>
          <a:p>
            <a:r>
              <a:rPr lang="en-US" dirty="0" smtClean="0"/>
              <a:t>These schema contains all the information to build relevant external records.</a:t>
            </a:r>
          </a:p>
          <a:p>
            <a:r>
              <a:rPr lang="en-US" dirty="0" smtClean="0"/>
              <a:t>It hides the internal details of physical storage.</a:t>
            </a:r>
          </a:p>
          <a:p>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External Level</a:t>
            </a:r>
            <a:endParaRPr lang="en-US" dirty="0"/>
          </a:p>
        </p:txBody>
      </p:sp>
      <p:sp>
        <p:nvSpPr>
          <p:cNvPr id="3" name="Content Placeholder 2"/>
          <p:cNvSpPr>
            <a:spLocks noGrp="1"/>
          </p:cNvSpPr>
          <p:nvPr>
            <p:ph idx="1"/>
          </p:nvPr>
        </p:nvSpPr>
        <p:spPr/>
        <p:txBody>
          <a:bodyPr>
            <a:normAutofit lnSpcReduction="10000"/>
          </a:bodyPr>
          <a:lstStyle/>
          <a:p>
            <a:r>
              <a:rPr lang="en-US" dirty="0" smtClean="0"/>
              <a:t>External level is related to the data which is viewed by individual end users.</a:t>
            </a:r>
          </a:p>
          <a:p>
            <a:r>
              <a:rPr lang="en-US" dirty="0" smtClean="0"/>
              <a:t>This level includes a number of user views or external schemas.</a:t>
            </a:r>
          </a:p>
          <a:p>
            <a:r>
              <a:rPr lang="en-US" dirty="0" smtClean="0"/>
              <a:t>This level is closest to the user.</a:t>
            </a:r>
          </a:p>
          <a:p>
            <a:r>
              <a:rPr lang="en-US" dirty="0" smtClean="0"/>
              <a:t>External view describes the segment of the database that is required for a particular user group and hides the rest of the database from that user group.</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1222</TotalTime>
  <Words>6688</Words>
  <Application>Microsoft Office PowerPoint</Application>
  <PresentationFormat>On-screen Show (4:3)</PresentationFormat>
  <Paragraphs>754</Paragraphs>
  <Slides>208</Slides>
  <Notes>4</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Data Base Application</vt:lpstr>
      <vt:lpstr>Introduction to the course</vt:lpstr>
      <vt:lpstr>COURSE OBJECTIVES</vt:lpstr>
      <vt:lpstr>Slide 4</vt:lpstr>
      <vt:lpstr>Text Books</vt:lpstr>
      <vt:lpstr>Chapter 1  Databases and Database Users</vt:lpstr>
      <vt:lpstr>Outline</vt:lpstr>
      <vt:lpstr>introduction</vt:lpstr>
      <vt:lpstr>Slide 9</vt:lpstr>
      <vt:lpstr>Slide 10</vt:lpstr>
      <vt:lpstr>Slide 11</vt:lpstr>
      <vt:lpstr>Slide 12</vt:lpstr>
      <vt:lpstr>Slide 13</vt:lpstr>
      <vt:lpstr>Slide 14</vt:lpstr>
      <vt:lpstr>Slide 15</vt:lpstr>
      <vt:lpstr>Database System Environment</vt:lpstr>
      <vt:lpstr>Characteristics of the Database Approach</vt:lpstr>
      <vt:lpstr>Slide 18</vt:lpstr>
      <vt:lpstr>Slide 19</vt:lpstr>
      <vt:lpstr>Characteristics of File processing System</vt:lpstr>
      <vt:lpstr>Slide 21</vt:lpstr>
      <vt:lpstr> </vt:lpstr>
      <vt:lpstr>Slide 23</vt:lpstr>
      <vt:lpstr>Slide 24</vt:lpstr>
      <vt:lpstr>Disadvantage of File-oriented system</vt:lpstr>
      <vt:lpstr>Slide 26</vt:lpstr>
      <vt:lpstr>Slide 27</vt:lpstr>
      <vt:lpstr>Slide 28</vt:lpstr>
      <vt:lpstr>Self-describing nature of a database system</vt:lpstr>
      <vt:lpstr>Slide 30</vt:lpstr>
      <vt:lpstr>Insulation between programs and Data, and Data Abstraction</vt:lpstr>
      <vt:lpstr>Slide 32</vt:lpstr>
      <vt:lpstr>Slide 33</vt:lpstr>
      <vt:lpstr>Multiple Views of Data</vt:lpstr>
      <vt:lpstr>Slide 35</vt:lpstr>
      <vt:lpstr>Sharing of Data and Multiuser Transaction Processing</vt:lpstr>
      <vt:lpstr>Slide 37</vt:lpstr>
      <vt:lpstr>Slide 38</vt:lpstr>
      <vt:lpstr>File Processing Systems</vt:lpstr>
      <vt:lpstr>Database Approach </vt:lpstr>
      <vt:lpstr>DBMS Users</vt:lpstr>
      <vt:lpstr>Actors on the Scene</vt:lpstr>
      <vt:lpstr>Database Administrator (DBA)</vt:lpstr>
      <vt:lpstr>Database Administrators are responsible for:</vt:lpstr>
      <vt:lpstr>Database Designers</vt:lpstr>
      <vt:lpstr>Responsibilities of database designers are:</vt:lpstr>
      <vt:lpstr>End Users</vt:lpstr>
      <vt:lpstr>Slide 48</vt:lpstr>
      <vt:lpstr>Slide 49</vt:lpstr>
      <vt:lpstr>Slide 50</vt:lpstr>
      <vt:lpstr>System Analysts, Application Programmers, Software Engineers</vt:lpstr>
      <vt:lpstr>Workers behind the Scene</vt:lpstr>
      <vt:lpstr>Slide 53</vt:lpstr>
      <vt:lpstr>DBMS system designers and implementers</vt:lpstr>
      <vt:lpstr>Tool developers</vt:lpstr>
      <vt:lpstr>Operators and maintenance personnel </vt:lpstr>
      <vt:lpstr>Advantages of using the DBMS Approach</vt:lpstr>
      <vt:lpstr>Slide 58</vt:lpstr>
      <vt:lpstr>Controlling Redundancy</vt:lpstr>
      <vt:lpstr>Slide 60</vt:lpstr>
      <vt:lpstr>Slide 61</vt:lpstr>
      <vt:lpstr>Slide 62</vt:lpstr>
      <vt:lpstr>Slide 63</vt:lpstr>
      <vt:lpstr>Backup and Recovery</vt:lpstr>
      <vt:lpstr>Slide 65</vt:lpstr>
      <vt:lpstr>Providing Multiple User Interfaces</vt:lpstr>
      <vt:lpstr>Providing Multiple User Interfaces</vt:lpstr>
      <vt:lpstr>Easy to access the data</vt:lpstr>
      <vt:lpstr> Restricted Unauthorized access</vt:lpstr>
      <vt:lpstr>Use Specific Storage to easily processed the query</vt:lpstr>
      <vt:lpstr>Enforcing Integrity Constraints</vt:lpstr>
      <vt:lpstr>Constraint Name </vt:lpstr>
      <vt:lpstr>Flexibility</vt:lpstr>
      <vt:lpstr>Availability of Up-to-Date Information</vt:lpstr>
      <vt:lpstr>Database System Concepts and Architecture</vt:lpstr>
      <vt:lpstr>Data Models, Schemas, and Instances</vt:lpstr>
      <vt:lpstr>Hierarchical Model</vt:lpstr>
      <vt:lpstr>Network Model</vt:lpstr>
      <vt:lpstr>Relational Model</vt:lpstr>
      <vt:lpstr>Categories of Data Models</vt:lpstr>
      <vt:lpstr>Entity –Relationship Model</vt:lpstr>
      <vt:lpstr>Slide 82</vt:lpstr>
      <vt:lpstr>Slide 83</vt:lpstr>
      <vt:lpstr>Slide 84</vt:lpstr>
      <vt:lpstr>Slide 85</vt:lpstr>
      <vt:lpstr>Schemas, Instances, and Database State</vt:lpstr>
      <vt:lpstr>Slide 87</vt:lpstr>
      <vt:lpstr>The Purpose of a Schema </vt:lpstr>
      <vt:lpstr>Slide 89</vt:lpstr>
      <vt:lpstr>Slide 90</vt:lpstr>
      <vt:lpstr>A DATABASE INSTANCE</vt:lpstr>
      <vt:lpstr>Three-Schema Architecture and Data Independence</vt:lpstr>
      <vt:lpstr>The Three-Schema Architecture</vt:lpstr>
      <vt:lpstr>Slide 94</vt:lpstr>
      <vt:lpstr>Slide 95</vt:lpstr>
      <vt:lpstr>Slide 96</vt:lpstr>
      <vt:lpstr>Physical Level</vt:lpstr>
      <vt:lpstr>Conceptual Level</vt:lpstr>
      <vt:lpstr>External Level</vt:lpstr>
      <vt:lpstr>Data Independence</vt:lpstr>
      <vt:lpstr>Two types of Data Independence</vt:lpstr>
      <vt:lpstr>Slide 102</vt:lpstr>
      <vt:lpstr>Database Languages and Interfaces</vt:lpstr>
      <vt:lpstr>Data Definition Language (DDL)</vt:lpstr>
      <vt:lpstr>Data Manipulation Language (DML)</vt:lpstr>
      <vt:lpstr>Data Control Language(DCL)</vt:lpstr>
      <vt:lpstr>Transaction Control  Language(TCL)</vt:lpstr>
      <vt:lpstr>Slide 108</vt:lpstr>
      <vt:lpstr>DBMS Interfaces</vt:lpstr>
      <vt:lpstr>Menu-Based Interfaces for Web Clients or Browsing</vt:lpstr>
      <vt:lpstr>Forms-Based Interfaces</vt:lpstr>
      <vt:lpstr>Graphical User Interfaces</vt:lpstr>
      <vt:lpstr>Natural Language Interfaces</vt:lpstr>
      <vt:lpstr>Interfaces for Parametric Users</vt:lpstr>
      <vt:lpstr>Interfaces for the DBA</vt:lpstr>
      <vt:lpstr>Entity Types, Entity Sets, Attributes, and Keys</vt:lpstr>
      <vt:lpstr>What is an ER diagram?</vt:lpstr>
      <vt:lpstr>The History of Entity Relationship Diagrams</vt:lpstr>
      <vt:lpstr>Common Entity Relationship Diagram Symbols</vt:lpstr>
      <vt:lpstr>Common Entity Relationship Diagram Symbols</vt:lpstr>
      <vt:lpstr>Slide 121</vt:lpstr>
      <vt:lpstr>Slide 122</vt:lpstr>
      <vt:lpstr>Slide 123</vt:lpstr>
      <vt:lpstr>Slide 124</vt:lpstr>
      <vt:lpstr>Slide 125</vt:lpstr>
      <vt:lpstr>Slide 126</vt:lpstr>
      <vt:lpstr>Slide 127</vt:lpstr>
      <vt:lpstr>Types of Attributes</vt:lpstr>
      <vt:lpstr>Slide 129</vt:lpstr>
      <vt:lpstr>Slide 130</vt:lpstr>
      <vt:lpstr>Slide 131</vt:lpstr>
      <vt:lpstr>Slide 132</vt:lpstr>
      <vt:lpstr>Slide 133</vt:lpstr>
      <vt:lpstr>Slide 134</vt:lpstr>
      <vt:lpstr>Slide 135</vt:lpstr>
      <vt:lpstr>Key Attribute</vt:lpstr>
      <vt:lpstr>Slide 137</vt:lpstr>
      <vt:lpstr>Slide 138</vt:lpstr>
      <vt:lpstr>Slide 139</vt:lpstr>
      <vt:lpstr>Relationship</vt:lpstr>
      <vt:lpstr>Slide 141</vt:lpstr>
      <vt:lpstr>Slide 142</vt:lpstr>
      <vt:lpstr>Slide 143</vt:lpstr>
      <vt:lpstr>Slide 144</vt:lpstr>
      <vt:lpstr>Entity Types, Entity Sets, keys and value sets</vt:lpstr>
      <vt:lpstr>Slide 146</vt:lpstr>
      <vt:lpstr>Slide 147</vt:lpstr>
      <vt:lpstr>Slide 148</vt:lpstr>
      <vt:lpstr>Key Attributes of an Entity Type</vt:lpstr>
      <vt:lpstr>Slide 150</vt:lpstr>
      <vt:lpstr>Initial Conceptual Design of the COMPANY Database</vt:lpstr>
      <vt:lpstr>Slide 152</vt:lpstr>
      <vt:lpstr>Slide 153</vt:lpstr>
      <vt:lpstr>Relationship</vt:lpstr>
      <vt:lpstr>Slide 155</vt:lpstr>
      <vt:lpstr>Relationship</vt:lpstr>
      <vt:lpstr>Relationship types</vt:lpstr>
      <vt:lpstr>Relationships sets</vt:lpstr>
      <vt:lpstr>Slide 159</vt:lpstr>
      <vt:lpstr>Relationship Degree, Role Names, and Recursive Relationships</vt:lpstr>
      <vt:lpstr>Types of Relationship Type based on Degree </vt:lpstr>
      <vt:lpstr>Unary Relationship</vt:lpstr>
      <vt:lpstr>Binary Relationship</vt:lpstr>
      <vt:lpstr>Slide 164</vt:lpstr>
      <vt:lpstr>Ternary Relationship</vt:lpstr>
      <vt:lpstr>N-ary Relationship </vt:lpstr>
      <vt:lpstr>Role Names </vt:lpstr>
      <vt:lpstr>Recursive  Relationship</vt:lpstr>
      <vt:lpstr>Slide 169</vt:lpstr>
      <vt:lpstr>Slide 170</vt:lpstr>
      <vt:lpstr>Constraints on Binary Relationship Types(Relationship Constraints)</vt:lpstr>
      <vt:lpstr> Constraints on Binary Relationship Types(Relationship Constraints) </vt:lpstr>
      <vt:lpstr>Participation (or) Optionality Constraints</vt:lpstr>
      <vt:lpstr>Notations of Different Types of Participation In ER Diagram</vt:lpstr>
      <vt:lpstr>Total/Mandatory Participation</vt:lpstr>
      <vt:lpstr>Partial/Optional Participation</vt:lpstr>
      <vt:lpstr>Slide 177</vt:lpstr>
      <vt:lpstr>Cardinality Ratios for Binary Relationships</vt:lpstr>
      <vt:lpstr>Notations of Different Types of Cardinality In ER Diagram </vt:lpstr>
      <vt:lpstr>One-to-one</vt:lpstr>
      <vt:lpstr>Slide 181</vt:lpstr>
      <vt:lpstr>Slide 182</vt:lpstr>
      <vt:lpstr>Slide 183</vt:lpstr>
      <vt:lpstr>Slide 184</vt:lpstr>
      <vt:lpstr>Slide 185</vt:lpstr>
      <vt:lpstr>Slide 186</vt:lpstr>
      <vt:lpstr>One to Many</vt:lpstr>
      <vt:lpstr>Many-to-one</vt:lpstr>
      <vt:lpstr>Slide 189</vt:lpstr>
      <vt:lpstr>Slide 190</vt:lpstr>
      <vt:lpstr>Slide 191</vt:lpstr>
      <vt:lpstr>Slide 192</vt:lpstr>
      <vt:lpstr>Many-to-many</vt:lpstr>
      <vt:lpstr>Slide 194</vt:lpstr>
      <vt:lpstr>Slide 195</vt:lpstr>
      <vt:lpstr>Slide 196</vt:lpstr>
      <vt:lpstr>Slide 197</vt:lpstr>
      <vt:lpstr>Attributes of Relationship Types</vt:lpstr>
      <vt:lpstr>Weak Entity Types</vt:lpstr>
      <vt:lpstr>Slide 200</vt:lpstr>
      <vt:lpstr>Slide 201</vt:lpstr>
      <vt:lpstr>ER Diagrams, Naming Conventions, and Design Issues</vt:lpstr>
      <vt:lpstr>Slide 203</vt:lpstr>
      <vt:lpstr>Slide 204</vt:lpstr>
      <vt:lpstr>Proper Naming of Schema Constructs</vt:lpstr>
      <vt:lpstr>Slide 206</vt:lpstr>
      <vt:lpstr>Slide 207</vt:lpstr>
      <vt:lpstr>Slide 208</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UJWAL P GOWDRU</dc:creator>
  <cp:lastModifiedBy>UJWAL P GOWDRU</cp:lastModifiedBy>
  <cp:revision>124</cp:revision>
  <dcterms:created xsi:type="dcterms:W3CDTF">2017-07-30T12:38:21Z</dcterms:created>
  <dcterms:modified xsi:type="dcterms:W3CDTF">2017-08-20T15:05:29Z</dcterms:modified>
</cp:coreProperties>
</file>