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1EAF-E33E-4F27-912D-ECD7C613B32E}" type="datetimeFigureOut">
              <a:rPr lang="en-US" smtClean="0"/>
              <a:pPr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5B2D-67B8-4348-9093-27258B17E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Excel_97-2003_Worksheet6.xls"/><Relationship Id="rId4" Type="http://schemas.openxmlformats.org/officeDocument/2006/relationships/oleObject" Target="../embeddings/Microsoft_Office_Excel_97-2003_Worksheet5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8.xls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TW" smtClean="0"/>
              <a:t>System Software</a:t>
            </a:r>
            <a:br>
              <a:rPr lang="en-US" altLang="zh-TW" smtClean="0"/>
            </a:br>
            <a:r>
              <a:rPr lang="en-US" altLang="zh-TW" sz="4000" smtClean="0"/>
              <a:t>by  </a:t>
            </a:r>
            <a:r>
              <a:rPr lang="en-US" altLang="zh-TW" sz="4000" b="0" smtClean="0"/>
              <a:t>Leland L. Beck</a:t>
            </a:r>
            <a:r>
              <a:rPr lang="en-US" altLang="zh-TW" sz="4000" smtClean="0"/>
              <a:t/>
            </a:r>
            <a:br>
              <a:rPr lang="en-US" altLang="zh-TW" sz="4000" smtClean="0"/>
            </a:br>
            <a:r>
              <a:rPr lang="en-US" altLang="zh-TW" sz="3600" smtClean="0">
                <a:latin typeface="Times New Roman" pitchFamily="18" charset="0"/>
              </a:rPr>
              <a:t>chapter 1,</a:t>
            </a:r>
            <a:r>
              <a:rPr lang="en-US" altLang="zh-TW" smtClean="0"/>
              <a:t> </a:t>
            </a:r>
            <a:r>
              <a:rPr lang="en-US" altLang="zh-TW" sz="3200" smtClean="0"/>
              <a:t>pp.1-20.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 Programming Examples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noFill/>
        </p:spPr>
        <p:txBody>
          <a:bodyPr lIns="90488" tIns="44450" rIns="90488" bIns="44450"/>
          <a:lstStyle/>
          <a:p>
            <a:r>
              <a:rPr lang="en-US" altLang="zh-TW" smtClean="0"/>
              <a:t>Data movement Fig. 1.2</a:t>
            </a:r>
          </a:p>
          <a:p>
            <a:r>
              <a:rPr lang="en-US" altLang="zh-TW" smtClean="0"/>
              <a:t>Arithmetic operation Fig. 1.3</a:t>
            </a:r>
          </a:p>
          <a:p>
            <a:r>
              <a:rPr lang="en-US" altLang="zh-TW" smtClean="0"/>
              <a:t>Looping and indexing Fig. 1.4, Fig. 1.5</a:t>
            </a:r>
          </a:p>
          <a:p>
            <a:r>
              <a:rPr lang="en-US" altLang="zh-TW" smtClean="0"/>
              <a:t>Input and output Fig. 1.6</a:t>
            </a:r>
          </a:p>
          <a:p>
            <a:r>
              <a:rPr lang="en-US" altLang="zh-TW" smtClean="0"/>
              <a:t>Subroutine call Fig. 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>
              <a:defRPr/>
            </a:pPr>
            <a:r>
              <a:rPr lang="en-US" altLang="zh-TW" sz="3600" smtClean="0"/>
              <a:t>SIC Programming Examples </a:t>
            </a:r>
            <a:r>
              <a:rPr lang="en-US" altLang="zh-TW" sz="2800" smtClean="0"/>
              <a:t>(Fig 1.2)</a:t>
            </a:r>
            <a:br>
              <a:rPr lang="en-US" altLang="zh-TW" sz="2800" smtClean="0"/>
            </a:br>
            <a:r>
              <a:rPr lang="en-US" altLang="zh-TW" sz="2800" smtClean="0"/>
              <a:t>-- Data movement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4114800" cy="41148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ALPHA	   RESW	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FIVE	   WORD	5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CHARZ   BYTE		C’Z’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C1		   RESB		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LDA		FIVE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STA		ALPHA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LDCH	CHARZ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   	   STCH		C1</a:t>
            </a:r>
          </a:p>
          <a:p>
            <a:pPr>
              <a:buFont typeface="Monotype Sorts" pitchFamily="2" charset="2"/>
              <a:buNone/>
            </a:pPr>
            <a:endParaRPr lang="en-US" altLang="zh-TW" sz="2000" smtClean="0">
              <a:latin typeface="Times New Roman" pitchFamily="18" charset="0"/>
            </a:endParaRPr>
          </a:p>
          <a:p>
            <a:pPr algn="ctr"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(a)</a:t>
            </a:r>
            <a:endParaRPr lang="zh-TW" altLang="zh-TW" sz="2000" smtClean="0">
              <a:latin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2800" y="1828800"/>
            <a:ext cx="4049713" cy="4114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sz="2400" smtClean="0"/>
              <a:t>No memory-memory  move instruction</a:t>
            </a:r>
          </a:p>
          <a:p>
            <a:r>
              <a:rPr lang="en-US" altLang="zh-TW" sz="2400" smtClean="0"/>
              <a:t>3-byte word: </a:t>
            </a:r>
          </a:p>
          <a:p>
            <a:pPr lvl="1"/>
            <a:r>
              <a:rPr lang="en-US" altLang="zh-TW" sz="2200" smtClean="0"/>
              <a:t>LDA, STA, LDL, STL, LDX, STX</a:t>
            </a:r>
          </a:p>
          <a:p>
            <a:r>
              <a:rPr lang="en-US" altLang="zh-TW" sz="2400" smtClean="0"/>
              <a:t>1-byte: </a:t>
            </a:r>
          </a:p>
          <a:p>
            <a:pPr lvl="1"/>
            <a:r>
              <a:rPr lang="en-US" altLang="zh-TW" sz="2200" smtClean="0"/>
              <a:t>LDCH, STCH</a:t>
            </a:r>
          </a:p>
          <a:p>
            <a:r>
              <a:rPr lang="en-US" altLang="zh-TW" sz="2400" smtClean="0"/>
              <a:t>Storage definition</a:t>
            </a:r>
          </a:p>
          <a:p>
            <a:pPr lvl="1"/>
            <a:r>
              <a:rPr lang="en-US" altLang="zh-TW" sz="2200" smtClean="0"/>
              <a:t>WORD, RESW</a:t>
            </a:r>
          </a:p>
          <a:p>
            <a:pPr lvl="1"/>
            <a:r>
              <a:rPr lang="en-US" altLang="zh-TW" sz="2200" smtClean="0"/>
              <a:t>BYTE, RESB</a:t>
            </a:r>
          </a:p>
          <a:p>
            <a:pPr lvl="1"/>
            <a:endParaRPr lang="zh-TW" altLang="zh-TW" sz="2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 Programming Examples (Cont.)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35125"/>
            <a:ext cx="8382000" cy="4460875"/>
          </a:xfrm>
        </p:spPr>
        <p:txBody>
          <a:bodyPr/>
          <a:lstStyle/>
          <a:p>
            <a:r>
              <a:rPr lang="en-US" altLang="zh-TW" smtClean="0"/>
              <a:t>All arithmetic operations are performed using register A, with the result being left in register A.</a:t>
            </a:r>
          </a:p>
          <a:p>
            <a:endParaRPr lang="en-US" altLang="zh-TW" smtClean="0"/>
          </a:p>
          <a:p>
            <a:endParaRPr lang="en-US" altLang="zh-TW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187450" y="3644900"/>
            <a:ext cx="41878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TW">
                <a:solidFill>
                  <a:schemeClr val="accent1"/>
                </a:solidFill>
              </a:rPr>
              <a:t>BETA=ALPHA+INCR-ONE</a:t>
            </a:r>
          </a:p>
          <a:p>
            <a:pPr eaLnBrk="1" hangingPunct="1"/>
            <a:r>
              <a:rPr kumimoji="1" lang="en-US" altLang="zh-TW">
                <a:solidFill>
                  <a:schemeClr val="accent1"/>
                </a:solidFill>
              </a:rPr>
              <a:t>DELTA=GAMMA+INCR-ONE</a:t>
            </a:r>
            <a:endParaRPr kumimoji="1"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1600" dirty="0" smtClean="0"/>
              <a:t>SIC Programming Example</a:t>
            </a:r>
            <a:br>
              <a:rPr lang="en-US" altLang="zh-TW" sz="1600" dirty="0" smtClean="0"/>
            </a:br>
            <a:r>
              <a:rPr lang="en-US" altLang="zh-TW" sz="1600" dirty="0" smtClean="0"/>
              <a:t>-- Arithmetic operation (Fig 1.3)</a:t>
            </a:r>
            <a:endParaRPr lang="en-US" altLang="zh-TW" sz="1600" dirty="0" smtClean="0"/>
          </a:p>
        </p:txBody>
      </p:sp>
      <p:pic>
        <p:nvPicPr>
          <p:cNvPr id="15363" name="Picture 8" descr="fc1-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9988"/>
            <a:ext cx="9144000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175125" y="5222875"/>
            <a:ext cx="41878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>
                <a:solidFill>
                  <a:schemeClr val="accent1"/>
                </a:solidFill>
              </a:rPr>
              <a:t>BETA=ALPHA+INCR-ONE</a:t>
            </a:r>
          </a:p>
          <a:p>
            <a:pPr eaLnBrk="1" hangingPunct="1"/>
            <a:r>
              <a:rPr kumimoji="1" lang="en-US" altLang="zh-TW">
                <a:solidFill>
                  <a:schemeClr val="accent1"/>
                </a:solidFill>
              </a:rPr>
              <a:t>DELTA=GAMMA+INCR-ONE</a:t>
            </a:r>
            <a:endParaRPr kumimoji="1"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mtClean="0"/>
              <a:t>SIC Programming Example </a:t>
            </a:r>
            <a:br>
              <a:rPr lang="en-US" altLang="zh-TW" smtClean="0"/>
            </a:br>
            <a:r>
              <a:rPr lang="en-US" altLang="zh-TW" sz="3200" smtClean="0"/>
              <a:t>-- Looping and indexing (Fig. 1.4)</a:t>
            </a:r>
            <a:endParaRPr lang="en-US" altLang="zh-TW" smtClean="0"/>
          </a:p>
        </p:txBody>
      </p:sp>
      <p:pic>
        <p:nvPicPr>
          <p:cNvPr id="16388" name="Picture 5" descr="fc1-4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753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mtClean="0"/>
              <a:t>SIC Programming Example</a:t>
            </a:r>
            <a:br>
              <a:rPr lang="en-US" altLang="zh-TW" smtClean="0"/>
            </a:br>
            <a:r>
              <a:rPr lang="en-US" altLang="zh-TW" sz="3200" smtClean="0"/>
              <a:t>-- Looping and indexing (Fig. 1.5)</a:t>
            </a:r>
            <a:endParaRPr lang="en-US" altLang="zh-TW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mtClean="0"/>
              <a:t>Arithmetic</a:t>
            </a:r>
            <a:endParaRPr lang="en-US" altLang="zh-TW" sz="2400" smtClean="0"/>
          </a:p>
          <a:p>
            <a:pPr lvl="1"/>
            <a:r>
              <a:rPr lang="en-US" altLang="zh-TW" sz="2200" smtClean="0"/>
              <a:t>Arithmetic operations are performed using register A, with the result being left in register A</a:t>
            </a:r>
          </a:p>
          <a:p>
            <a:r>
              <a:rPr lang="en-US" altLang="zh-TW" smtClean="0"/>
              <a:t>Looping (TIX)</a:t>
            </a:r>
          </a:p>
          <a:p>
            <a:pPr lvl="1"/>
            <a:r>
              <a:rPr lang="en-US" altLang="zh-TW" smtClean="0"/>
              <a:t>(X)=(X)+1</a:t>
            </a:r>
          </a:p>
          <a:p>
            <a:pPr lvl="1"/>
            <a:r>
              <a:rPr lang="en-US" altLang="zh-TW" smtClean="0"/>
              <a:t>compare with operand</a:t>
            </a:r>
          </a:p>
          <a:p>
            <a:pPr lvl="1"/>
            <a:r>
              <a:rPr lang="en-US" altLang="zh-TW" smtClean="0"/>
              <a:t>set CC</a:t>
            </a:r>
          </a:p>
        </p:txBody>
      </p:sp>
      <p:sp>
        <p:nvSpPr>
          <p:cNvPr id="17413" name="WordArt 4"/>
          <p:cNvSpPr>
            <a:spLocks noChangeArrowheads="1" noChangeShapeType="1" noTextEdit="1"/>
          </p:cNvSpPr>
          <p:nvPr/>
        </p:nvSpPr>
        <p:spPr bwMode="auto">
          <a:xfrm>
            <a:off x="6781800" y="5105400"/>
            <a:ext cx="1382713" cy="590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empus Sans ITC"/>
              </a:rPr>
              <a:t>Break...</a:t>
            </a:r>
          </a:p>
        </p:txBody>
      </p:sp>
      <p:pic>
        <p:nvPicPr>
          <p:cNvPr id="26631" name="Picture 7" descr="fc1-5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-76200"/>
            <a:ext cx="92392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794125" y="5756275"/>
            <a:ext cx="4471988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>
                <a:solidFill>
                  <a:schemeClr val="hlink"/>
                </a:solidFill>
              </a:rPr>
              <a:t>GAMMA[I]=ALPHA[I]+BETA[I]</a:t>
            </a:r>
          </a:p>
          <a:p>
            <a:pPr eaLnBrk="1" hangingPunct="1"/>
            <a:r>
              <a:rPr kumimoji="1" lang="en-US" altLang="zh-TW">
                <a:solidFill>
                  <a:schemeClr val="hlink"/>
                </a:solidFill>
              </a:rPr>
              <a:t>I=0 to 100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SIC/XE Machine Architecture (1/4)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Memory</a:t>
            </a:r>
          </a:p>
          <a:p>
            <a:pPr lvl="1"/>
            <a:r>
              <a:rPr lang="en-US" altLang="zh-TW" smtClean="0"/>
              <a:t>2</a:t>
            </a:r>
            <a:r>
              <a:rPr lang="en-US" altLang="zh-TW" baseline="30000" smtClean="0"/>
              <a:t>20</a:t>
            </a:r>
            <a:r>
              <a:rPr lang="en-US" altLang="zh-TW" smtClean="0"/>
              <a:t> bytes in the computer memory</a:t>
            </a:r>
          </a:p>
          <a:p>
            <a:r>
              <a:rPr lang="en-US" altLang="zh-TW" smtClean="0"/>
              <a:t>More Registers</a:t>
            </a:r>
          </a:p>
          <a:p>
            <a:pPr lvl="1"/>
            <a:endParaRPr lang="zh-TW" altLang="zh-TW" smtClean="0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838200" y="3581400"/>
          <a:ext cx="7996238" cy="1771650"/>
        </p:xfrm>
        <a:graphic>
          <a:graphicData uri="http://schemas.openxmlformats.org/presentationml/2006/ole">
            <p:oleObj spid="_x0000_s3074" name="工作表" r:id="rId3" imgW="4755600" imgH="105624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SIC/XE Machine Architecture (2/4)</a:t>
            </a:r>
            <a:endParaRPr lang="zh-TW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altLang="zh-TW" smtClean="0"/>
              <a:t>Data Formats</a:t>
            </a:r>
          </a:p>
          <a:p>
            <a:pPr lvl="1"/>
            <a:r>
              <a:rPr lang="en-US" altLang="zh-TW" smtClean="0"/>
              <a:t>Floating-point data type: frac*2</a:t>
            </a:r>
            <a:r>
              <a:rPr lang="en-US" altLang="zh-TW" baseline="30000" smtClean="0"/>
              <a:t>(exp-1024)</a:t>
            </a:r>
            <a:endParaRPr lang="en-US" altLang="zh-TW" smtClean="0"/>
          </a:p>
          <a:p>
            <a:pPr lvl="2"/>
            <a:r>
              <a:rPr lang="en-US" altLang="zh-TW" smtClean="0"/>
              <a:t>frac: 0~1</a:t>
            </a:r>
          </a:p>
          <a:p>
            <a:pPr lvl="2"/>
            <a:r>
              <a:rPr lang="en-US" altLang="zh-TW" smtClean="0"/>
              <a:t>exp: 0~2047</a:t>
            </a:r>
          </a:p>
          <a:p>
            <a:endParaRPr lang="en-US" altLang="zh-TW" smtClean="0"/>
          </a:p>
          <a:p>
            <a:r>
              <a:rPr lang="en-US" altLang="zh-TW" smtClean="0"/>
              <a:t>Instruction Formats</a:t>
            </a:r>
          </a:p>
          <a:p>
            <a:endParaRPr lang="zh-TW" altLang="zh-TW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3581400"/>
            <a:ext cx="6400800" cy="396875"/>
            <a:chOff x="960" y="2016"/>
            <a:chExt cx="4032" cy="250"/>
          </a:xfrm>
        </p:grpSpPr>
        <p:sp>
          <p:nvSpPr>
            <p:cNvPr id="19465" name="Rectangle 19"/>
            <p:cNvSpPr>
              <a:spLocks noChangeArrowheads="1"/>
            </p:cNvSpPr>
            <p:nvPr/>
          </p:nvSpPr>
          <p:spPr bwMode="auto">
            <a:xfrm>
              <a:off x="1008" y="2064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20"/>
            <p:cNvSpPr>
              <a:spLocks noChangeArrowheads="1"/>
            </p:cNvSpPr>
            <p:nvPr/>
          </p:nvSpPr>
          <p:spPr bwMode="auto">
            <a:xfrm>
              <a:off x="2016" y="2064"/>
              <a:ext cx="29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Text Box 21"/>
            <p:cNvSpPr txBox="1">
              <a:spLocks noChangeArrowheads="1"/>
            </p:cNvSpPr>
            <p:nvPr/>
          </p:nvSpPr>
          <p:spPr bwMode="auto">
            <a:xfrm>
              <a:off x="1104" y="2016"/>
              <a:ext cx="9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TW" sz="1800"/>
                <a:t>exponent (11)</a:t>
              </a:r>
              <a:endParaRPr kumimoji="1" lang="en-US" altLang="zh-TW" sz="2000"/>
            </a:p>
          </p:txBody>
        </p:sp>
        <p:sp>
          <p:nvSpPr>
            <p:cNvPr id="19468" name="Text Box 22"/>
            <p:cNvSpPr txBox="1">
              <a:spLocks noChangeArrowheads="1"/>
            </p:cNvSpPr>
            <p:nvPr/>
          </p:nvSpPr>
          <p:spPr bwMode="auto">
            <a:xfrm>
              <a:off x="3024" y="2016"/>
              <a:ext cx="8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1800"/>
                <a:t>fraction (36)</a:t>
              </a:r>
              <a:endParaRPr kumimoji="1" lang="en-US" altLang="zh-TW" sz="2000"/>
            </a:p>
          </p:txBody>
        </p:sp>
        <p:sp>
          <p:nvSpPr>
            <p:cNvPr id="19469" name="Text Box 23"/>
            <p:cNvSpPr txBox="1">
              <a:spLocks noChangeArrowheads="1"/>
            </p:cNvSpPr>
            <p:nvPr/>
          </p:nvSpPr>
          <p:spPr bwMode="auto">
            <a:xfrm>
              <a:off x="960" y="201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TW" sz="2000"/>
                <a:t>s</a:t>
              </a:r>
            </a:p>
          </p:txBody>
        </p:sp>
        <p:sp>
          <p:nvSpPr>
            <p:cNvPr id="19470" name="Line 24"/>
            <p:cNvSpPr>
              <a:spLocks noChangeShapeType="1"/>
            </p:cNvSpPr>
            <p:nvPr/>
          </p:nvSpPr>
          <p:spPr bwMode="auto">
            <a:xfrm>
              <a:off x="110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462" name="Object 26"/>
          <p:cNvGraphicFramePr>
            <a:graphicFrameLocks noChangeAspect="1"/>
          </p:cNvGraphicFramePr>
          <p:nvPr/>
        </p:nvGraphicFramePr>
        <p:xfrm>
          <a:off x="1600200" y="4648200"/>
          <a:ext cx="2533650" cy="828675"/>
        </p:xfrm>
        <a:graphic>
          <a:graphicData uri="http://schemas.openxmlformats.org/presentationml/2006/ole">
            <p:oleObj spid="_x0000_s4098" name="工作表" r:id="rId3" imgW="2572560" imgH="846720" progId="Excel.Sheet.8">
              <p:embed/>
            </p:oleObj>
          </a:graphicData>
        </a:graphic>
      </p:graphicFrame>
      <p:graphicFrame>
        <p:nvGraphicFramePr>
          <p:cNvPr id="19463" name="Object 27"/>
          <p:cNvGraphicFramePr>
            <a:graphicFrameLocks noChangeAspect="1"/>
          </p:cNvGraphicFramePr>
          <p:nvPr/>
        </p:nvGraphicFramePr>
        <p:xfrm>
          <a:off x="1600200" y="5486400"/>
          <a:ext cx="3962400" cy="422275"/>
        </p:xfrm>
        <a:graphic>
          <a:graphicData uri="http://schemas.openxmlformats.org/presentationml/2006/ole">
            <p:oleObj spid="_x0000_s4099" name="工作表" r:id="rId4" imgW="3579480" imgH="426600" progId="Excel.Sheet.8">
              <p:embed/>
            </p:oleObj>
          </a:graphicData>
        </a:graphic>
      </p:graphicFrame>
      <p:graphicFrame>
        <p:nvGraphicFramePr>
          <p:cNvPr id="19464" name="Object 28"/>
          <p:cNvGraphicFramePr>
            <a:graphicFrameLocks noChangeAspect="1"/>
          </p:cNvGraphicFramePr>
          <p:nvPr/>
        </p:nvGraphicFramePr>
        <p:xfrm>
          <a:off x="1600200" y="5943600"/>
          <a:ext cx="5181600" cy="420688"/>
        </p:xfrm>
        <a:graphic>
          <a:graphicData uri="http://schemas.openxmlformats.org/presentationml/2006/ole">
            <p:oleObj spid="_x0000_s4100" name="工作表" r:id="rId5" imgW="4852080" imgH="4266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SIC/XE Machine Architecture (3/4)</a:t>
            </a:r>
            <a:endParaRPr lang="zh-TW" alt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to compute TA?</a:t>
            </a:r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 smtClean="0"/>
          </a:p>
          <a:p>
            <a:pPr>
              <a:buNone/>
            </a:pPr>
            <a:r>
              <a:rPr lang="en-US" altLang="zh-TW" sz="1500" dirty="0" smtClean="0"/>
              <a:t>How </a:t>
            </a:r>
            <a:r>
              <a:rPr lang="en-US" altLang="zh-TW" sz="1500" dirty="0" smtClean="0"/>
              <a:t>the target address is used?</a:t>
            </a:r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 smtClean="0"/>
          </a:p>
          <a:p>
            <a:pPr lvl="1"/>
            <a:r>
              <a:rPr lang="en-US" altLang="zh-TW" sz="2200" dirty="0" smtClean="0"/>
              <a:t>Note: Indexing cannot be used with immediate or indirect addressing modes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38200" y="1981200"/>
          <a:ext cx="8305800" cy="1524000"/>
        </p:xfrm>
        <a:graphic>
          <a:graphicData uri="http://schemas.openxmlformats.org/presentationml/2006/ole">
            <p:oleObj spid="_x0000_s5122" name="工作表" r:id="rId3" imgW="5338440" imgH="1268280" progId="Excel.Sheet.8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914400" y="4038600"/>
          <a:ext cx="6953250" cy="1290638"/>
        </p:xfrm>
        <a:graphic>
          <a:graphicData uri="http://schemas.openxmlformats.org/presentationml/2006/ole">
            <p:oleObj spid="_x0000_s5123" name="Worksheet" r:id="rId4" imgW="5262480" imgH="109368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fc1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88913" y="-14288"/>
            <a:ext cx="9942513" cy="675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0" y="533400"/>
            <a:ext cx="5715000" cy="1143000"/>
          </a:xfrm>
        </p:spPr>
        <p:txBody>
          <a:bodyPr/>
          <a:lstStyle/>
          <a:p>
            <a:pPr>
              <a:defRPr/>
            </a:pPr>
            <a:r>
              <a:rPr lang="en-US" altLang="zh-TW" sz="3200" smtClean="0"/>
              <a:t>Example of SIC/XE instructions and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smtClean="0"/>
              <a:t>Outline of Chapter 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System software consists of variety of programs that support the operation of a computer.</a:t>
            </a:r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pic>
        <p:nvPicPr>
          <p:cNvPr id="22531" name="Picture 3" descr="fa1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8392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SIC/XE Machine Architecture (4/4)</a:t>
            </a:r>
            <a:endParaRPr lang="zh-TW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4608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mtClean="0"/>
              <a:t>Instruction Set</a:t>
            </a:r>
          </a:p>
          <a:p>
            <a:pPr lvl="1"/>
            <a:r>
              <a:rPr lang="en-US" altLang="zh-TW" smtClean="0"/>
              <a:t>new registers: LDB, STB, etc.</a:t>
            </a:r>
          </a:p>
          <a:p>
            <a:pPr lvl="1"/>
            <a:r>
              <a:rPr lang="en-US" altLang="zh-TW" smtClean="0"/>
              <a:t>floating-point arithmetic: ADDF, SUBF, MULF, DIVF</a:t>
            </a:r>
          </a:p>
          <a:p>
            <a:pPr lvl="1"/>
            <a:r>
              <a:rPr lang="en-US" altLang="zh-TW" smtClean="0"/>
              <a:t>register move: RMO</a:t>
            </a:r>
          </a:p>
          <a:p>
            <a:pPr lvl="1"/>
            <a:r>
              <a:rPr lang="en-US" altLang="zh-TW" smtClean="0"/>
              <a:t>register-register arithmetic: </a:t>
            </a:r>
            <a:r>
              <a:rPr lang="en-US" altLang="zh-TW" sz="2200" smtClean="0"/>
              <a:t>ADDR, SUBR, MULR, DIVR</a:t>
            </a:r>
          </a:p>
          <a:p>
            <a:pPr lvl="1"/>
            <a:r>
              <a:rPr lang="en-US" altLang="zh-TW" smtClean="0"/>
              <a:t>supervisor call: SVC</a:t>
            </a:r>
          </a:p>
          <a:p>
            <a:pPr lvl="2"/>
            <a:r>
              <a:rPr lang="en-US" altLang="zh-TW" smtClean="0"/>
              <a:t>generates an interrupt for OS (Chap 6)</a:t>
            </a:r>
          </a:p>
          <a:p>
            <a:r>
              <a:rPr lang="en-US" altLang="zh-TW" smtClean="0"/>
              <a:t>Input/Output</a:t>
            </a:r>
          </a:p>
          <a:p>
            <a:pPr lvl="1"/>
            <a:r>
              <a:rPr lang="en-US" altLang="zh-TW" smtClean="0"/>
              <a:t>SIO, TIO, HIO: start, test, halt the operation of I/O device (Chap 6)</a:t>
            </a:r>
          </a:p>
          <a:p>
            <a:pPr lvl="1"/>
            <a:endParaRPr lang="en-US" altLang="zh-TW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>
              <a:defRPr/>
            </a:pPr>
            <a:r>
              <a:rPr lang="en-US" altLang="zh-TW" sz="3600" smtClean="0"/>
              <a:t>SIC/XE Programming Examples </a:t>
            </a:r>
            <a:r>
              <a:rPr lang="en-US" altLang="zh-TW" sz="2800" smtClean="0"/>
              <a:t>(Fig 1.2)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886200" cy="41148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ALPHA	   RESW	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FIVE	   WORD	5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CHARZ   BYTE		C’Z’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C1		   RESB		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LDA		FIVE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STA		ALPHA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	   LDCH	CHARZ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	   	   STCH		C1</a:t>
            </a:r>
          </a:p>
          <a:p>
            <a:pPr>
              <a:buFont typeface="Monotype Sorts" pitchFamily="2" charset="2"/>
              <a:buNone/>
            </a:pPr>
            <a:endParaRPr lang="en-US" altLang="zh-TW" sz="2000" smtClean="0">
              <a:latin typeface="Times New Roman" pitchFamily="18" charset="0"/>
            </a:endParaRPr>
          </a:p>
          <a:p>
            <a:pPr algn="ctr">
              <a:buFont typeface="Monotype Sorts" pitchFamily="2" charset="2"/>
              <a:buNone/>
            </a:pPr>
            <a:r>
              <a:rPr lang="en-US" altLang="zh-TW" sz="2000" smtClean="0">
                <a:latin typeface="Times New Roman" pitchFamily="18" charset="0"/>
              </a:rPr>
              <a:t>(a)</a:t>
            </a:r>
          </a:p>
          <a:p>
            <a:pPr>
              <a:buFont typeface="Monotype Sorts" pitchFamily="2" charset="2"/>
              <a:buNone/>
            </a:pPr>
            <a:endParaRPr lang="en-US" altLang="zh-TW" sz="2000" smtClean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zh-TW" altLang="zh-TW" sz="2000" smtClean="0">
              <a:latin typeface="Times New Roman" pitchFamily="18" charset="0"/>
            </a:endParaRPr>
          </a:p>
        </p:txBody>
      </p:sp>
      <p:sp>
        <p:nvSpPr>
          <p:cNvPr id="24580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379913" y="1828800"/>
            <a:ext cx="4373562" cy="41148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000" smtClean="0"/>
              <a:t>ALPHA	    RESW	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/>
              <a:t>C1		    RESB	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/>
              <a:t>		    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/>
              <a:t>		    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/>
              <a:t>		    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/>
              <a:t>		    LDA		#5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/>
              <a:t>		    STA		ALPHA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/>
              <a:t>		    LDA		#90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/>
              <a:t>		    STCH	C1</a:t>
            </a:r>
          </a:p>
          <a:p>
            <a:pPr>
              <a:buFont typeface="Monotype Sorts" pitchFamily="2" charset="2"/>
              <a:buNone/>
            </a:pPr>
            <a:endParaRPr lang="en-US" altLang="zh-TW" sz="2000" smtClean="0"/>
          </a:p>
          <a:p>
            <a:pPr>
              <a:buFont typeface="Monotype Sorts" pitchFamily="2" charset="2"/>
              <a:buNone/>
            </a:pPr>
            <a:endParaRPr lang="en-US" altLang="zh-TW" sz="2000" smtClean="0"/>
          </a:p>
          <a:p>
            <a:pPr algn="ctr">
              <a:buFont typeface="Monotype Sorts" pitchFamily="2" charset="2"/>
              <a:buNone/>
            </a:pPr>
            <a:r>
              <a:rPr lang="en-US" altLang="zh-TW" sz="2000" smtClean="0"/>
              <a:t>(b)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7525"/>
            <a:ext cx="8382000" cy="5778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mtClean="0"/>
              <a:t>SIC/XE Programming Example </a:t>
            </a:r>
            <a:r>
              <a:rPr lang="en-US" altLang="zh-TW" sz="2800" smtClean="0"/>
              <a:t/>
            </a:r>
            <a:br>
              <a:rPr lang="en-US" altLang="zh-TW" sz="2800" smtClean="0"/>
            </a:br>
            <a:r>
              <a:rPr lang="en-US" altLang="zh-TW" sz="2800" smtClean="0"/>
              <a:t>-- Looping and Indexing Example (Fig 1.4)</a:t>
            </a:r>
          </a:p>
        </p:txBody>
      </p:sp>
      <p:pic>
        <p:nvPicPr>
          <p:cNvPr id="25603" name="Picture 5" descr="fc1-4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247775"/>
            <a:ext cx="97536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82613"/>
            <a:ext cx="8382000" cy="5762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mtClean="0"/>
              <a:t>SIC/XE Programming Example </a:t>
            </a:r>
            <a:r>
              <a:rPr lang="en-US" altLang="zh-TW" sz="2800" smtClean="0"/>
              <a:t/>
            </a:r>
            <a:br>
              <a:rPr lang="en-US" altLang="zh-TW" sz="2800" smtClean="0"/>
            </a:br>
            <a:r>
              <a:rPr lang="en-US" altLang="zh-TW" sz="2800" smtClean="0"/>
              <a:t>-- Looping and indexing (Fig 1.5)</a:t>
            </a:r>
          </a:p>
        </p:txBody>
      </p:sp>
      <p:pic>
        <p:nvPicPr>
          <p:cNvPr id="26627" name="Picture 5" descr="fc1-5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2550"/>
            <a:ext cx="97536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SIC/XE Programming Example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data movement</a:t>
            </a:r>
          </a:p>
          <a:p>
            <a:pPr lvl="1"/>
            <a:r>
              <a:rPr lang="en-US" altLang="zh-TW" smtClean="0"/>
              <a:t>#: immediate addressing for SIC/XE</a:t>
            </a:r>
          </a:p>
          <a:p>
            <a:r>
              <a:rPr lang="en-US" altLang="zh-TW" smtClean="0"/>
              <a:t>arithmetic</a:t>
            </a:r>
          </a:p>
          <a:p>
            <a:pPr lvl="1"/>
            <a:r>
              <a:rPr lang="en-US" altLang="zh-TW" smtClean="0"/>
              <a:t>ADDR	S,X</a:t>
            </a:r>
          </a:p>
          <a:p>
            <a:r>
              <a:rPr lang="en-US" altLang="zh-TW" smtClean="0"/>
              <a:t>Looping (TIXR</a:t>
            </a:r>
            <a:r>
              <a:rPr lang="en-US" altLang="zh-TW" smtClean="0">
                <a:solidFill>
                  <a:schemeClr val="hlink"/>
                </a:solidFill>
              </a:rPr>
              <a:t> </a:t>
            </a:r>
            <a:r>
              <a:rPr lang="en-US" altLang="zh-TW" smtClean="0"/>
              <a:t>T)</a:t>
            </a:r>
          </a:p>
          <a:p>
            <a:pPr lvl="1"/>
            <a:r>
              <a:rPr lang="en-US" altLang="zh-TW" smtClean="0"/>
              <a:t>(X)=(X)+1</a:t>
            </a:r>
          </a:p>
          <a:p>
            <a:pPr lvl="1"/>
            <a:r>
              <a:rPr lang="en-US" altLang="zh-TW" smtClean="0"/>
              <a:t>compare with register specified</a:t>
            </a:r>
          </a:p>
          <a:p>
            <a:pPr lvl="1"/>
            <a:r>
              <a:rPr lang="en-US" altLang="zh-TW" smtClean="0"/>
              <a:t>set CC</a:t>
            </a:r>
          </a:p>
          <a:p>
            <a:r>
              <a:rPr lang="en-US" altLang="zh-TW" smtClean="0"/>
              <a:t>COMPR	X,T</a:t>
            </a:r>
          </a:p>
          <a:p>
            <a:endParaRPr lang="zh-TW" altLang="zh-TW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7525"/>
            <a:ext cx="8382000" cy="5778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TW" sz="1800" dirty="0" smtClean="0"/>
              <a:t>SIC Programming Example </a:t>
            </a:r>
            <a:br>
              <a:rPr lang="en-US" altLang="zh-TW" sz="1800" dirty="0" smtClean="0"/>
            </a:br>
            <a:r>
              <a:rPr lang="en-US" altLang="zh-TW" sz="1800" dirty="0" smtClean="0"/>
              <a:t>-- Sample Input and Output (Fig 1.6)</a:t>
            </a:r>
          </a:p>
        </p:txBody>
      </p:sp>
      <p:pic>
        <p:nvPicPr>
          <p:cNvPr id="28675" name="Picture 4" descr="fc1-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23950"/>
            <a:ext cx="86868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smtClean="0"/>
              <a:t>System Software vs. Machine Architecture</a:t>
            </a:r>
            <a:endParaRPr lang="en-US" altLang="zh-TW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>
                <a:solidFill>
                  <a:schemeClr val="hlink"/>
                </a:solidFill>
              </a:rPr>
              <a:t>Machine dependent</a:t>
            </a:r>
            <a:endParaRPr lang="en-US" altLang="zh-TW" smtClean="0">
              <a:solidFill>
                <a:schemeClr val="accent1"/>
              </a:solidFill>
            </a:endParaRPr>
          </a:p>
          <a:p>
            <a:pPr lvl="1"/>
            <a:r>
              <a:rPr lang="en-US" altLang="zh-TW" smtClean="0"/>
              <a:t>The most important characteristic in which most </a:t>
            </a:r>
            <a:r>
              <a:rPr lang="en-US" altLang="zh-TW" u="sng" smtClean="0"/>
              <a:t>system software</a:t>
            </a:r>
            <a:r>
              <a:rPr lang="en-US" altLang="zh-TW" smtClean="0"/>
              <a:t> differ from </a:t>
            </a:r>
            <a:r>
              <a:rPr lang="en-US" altLang="zh-TW" u="sng" smtClean="0"/>
              <a:t>application software</a:t>
            </a:r>
            <a:r>
              <a:rPr lang="en-US" altLang="zh-TW" smtClean="0"/>
              <a:t> </a:t>
            </a:r>
          </a:p>
          <a:p>
            <a:pPr lvl="1"/>
            <a:r>
              <a:rPr lang="en-US" altLang="zh-TW" sz="2200" smtClean="0"/>
              <a:t>e.g. assembler translate </a:t>
            </a:r>
            <a:r>
              <a:rPr lang="en-US" altLang="zh-TW" sz="2200" u="sng" smtClean="0"/>
              <a:t>mnemonic instructions</a:t>
            </a:r>
            <a:r>
              <a:rPr lang="en-US" altLang="zh-TW" sz="2200" smtClean="0"/>
              <a:t> into </a:t>
            </a:r>
            <a:r>
              <a:rPr lang="en-US" altLang="zh-TW" sz="2200" u="sng" smtClean="0"/>
              <a:t>machine code</a:t>
            </a:r>
            <a:endParaRPr lang="en-US" altLang="zh-TW" sz="2200" smtClean="0"/>
          </a:p>
          <a:p>
            <a:pPr lvl="1"/>
            <a:r>
              <a:rPr lang="en-US" altLang="zh-TW" sz="2200" smtClean="0"/>
              <a:t>e.g. compilers must generate machine language code</a:t>
            </a:r>
          </a:p>
          <a:p>
            <a:r>
              <a:rPr lang="en-US" altLang="zh-TW" smtClean="0">
                <a:solidFill>
                  <a:schemeClr val="hlink"/>
                </a:solidFill>
              </a:rPr>
              <a:t>Machine independent</a:t>
            </a:r>
            <a:endParaRPr lang="en-US" altLang="zh-TW" smtClean="0"/>
          </a:p>
          <a:p>
            <a:pPr lvl="1"/>
            <a:r>
              <a:rPr lang="en-US" altLang="zh-TW" sz="2200" smtClean="0"/>
              <a:t>There are aspects of system software that do not directly depend upon the type of computing system </a:t>
            </a:r>
          </a:p>
          <a:p>
            <a:pPr lvl="1"/>
            <a:r>
              <a:rPr lang="en-US" altLang="zh-TW" sz="2200" smtClean="0"/>
              <a:t>e.g. general design and logic of an assembler</a:t>
            </a:r>
          </a:p>
          <a:p>
            <a:pPr lvl="1"/>
            <a:r>
              <a:rPr lang="en-US" altLang="zh-TW" sz="2200" smtClean="0"/>
              <a:t>e.g. code optimization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smtClean="0"/>
              <a:t>The Simplified Instructional Computer (SIC)</a:t>
            </a:r>
            <a:endParaRPr lang="en-US" altLang="zh-TW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SIC is a hypothetical computer that includes the hardware features most often found on real machines</a:t>
            </a:r>
          </a:p>
          <a:p>
            <a:r>
              <a:rPr lang="en-US" altLang="zh-TW" smtClean="0"/>
              <a:t>Two versions of SIC</a:t>
            </a:r>
          </a:p>
          <a:p>
            <a:pPr lvl="1"/>
            <a:r>
              <a:rPr lang="en-US" altLang="zh-TW" smtClean="0"/>
              <a:t>standard model</a:t>
            </a:r>
          </a:p>
          <a:p>
            <a:pPr lvl="1"/>
            <a:r>
              <a:rPr lang="en-US" altLang="zh-TW" smtClean="0"/>
              <a:t>extension version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 Machine Architecture (1/5)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Memory</a:t>
            </a:r>
          </a:p>
          <a:p>
            <a:pPr lvl="1"/>
            <a:r>
              <a:rPr lang="en-US" altLang="zh-TW" smtClean="0"/>
              <a:t>2</a:t>
            </a:r>
            <a:r>
              <a:rPr lang="en-US" altLang="zh-TW" baseline="30000" smtClean="0"/>
              <a:t>15</a:t>
            </a:r>
            <a:r>
              <a:rPr lang="en-US" altLang="zh-TW" smtClean="0"/>
              <a:t> bytes in the computer memory</a:t>
            </a:r>
          </a:p>
          <a:p>
            <a:pPr lvl="1"/>
            <a:r>
              <a:rPr lang="en-US" altLang="zh-TW" smtClean="0"/>
              <a:t>3 consecutive bytes form a </a:t>
            </a:r>
            <a:r>
              <a:rPr lang="en-US" altLang="zh-TW" smtClean="0">
                <a:solidFill>
                  <a:schemeClr val="tx2"/>
                </a:solidFill>
              </a:rPr>
              <a:t>word </a:t>
            </a:r>
          </a:p>
          <a:p>
            <a:pPr lvl="1"/>
            <a:r>
              <a:rPr lang="en-US" altLang="zh-TW" smtClean="0"/>
              <a:t>8-bit </a:t>
            </a:r>
            <a:r>
              <a:rPr lang="en-US" altLang="zh-TW" smtClean="0">
                <a:solidFill>
                  <a:schemeClr val="tx2"/>
                </a:solidFill>
              </a:rPr>
              <a:t>bytes</a:t>
            </a:r>
            <a:endParaRPr lang="en-US" altLang="zh-TW" smtClean="0"/>
          </a:p>
          <a:p>
            <a:r>
              <a:rPr lang="en-US" altLang="zh-TW" smtClean="0"/>
              <a:t>Registers</a:t>
            </a:r>
          </a:p>
          <a:p>
            <a:pPr lvl="1"/>
            <a:endParaRPr lang="zh-TW" altLang="zh-TW" smtClean="0"/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1295400" y="4343400"/>
          <a:ext cx="5946775" cy="1577975"/>
        </p:xfrm>
        <a:graphic>
          <a:graphicData uri="http://schemas.openxmlformats.org/presentationml/2006/ole">
            <p:oleObj spid="_x0000_s1026" name="工作表" r:id="rId3" imgW="4755600" imgH="12654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 Machine Architecture (2/5)</a:t>
            </a:r>
            <a:endParaRPr lang="zh-TW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Data Formats</a:t>
            </a:r>
          </a:p>
          <a:p>
            <a:pPr lvl="1"/>
            <a:r>
              <a:rPr lang="en-US" altLang="zh-TW" smtClean="0"/>
              <a:t>Integers are stored as 24-bit binary numbers; 2’s complement representation is used for negative values</a:t>
            </a:r>
          </a:p>
          <a:p>
            <a:pPr lvl="1"/>
            <a:r>
              <a:rPr lang="en-US" altLang="zh-TW" smtClean="0"/>
              <a:t>No floating-point hardware</a:t>
            </a:r>
          </a:p>
          <a:p>
            <a:r>
              <a:rPr lang="en-US" altLang="zh-TW" smtClean="0"/>
              <a:t>Instruction Formats</a:t>
            </a:r>
          </a:p>
          <a:p>
            <a:endParaRPr lang="en-US" altLang="zh-TW" smtClean="0"/>
          </a:p>
          <a:p>
            <a:r>
              <a:rPr lang="en-US" altLang="zh-TW" smtClean="0"/>
              <a:t>Addressing Modes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447800" y="4471988"/>
            <a:ext cx="6473825" cy="2047875"/>
            <a:chOff x="912" y="2817"/>
            <a:chExt cx="4078" cy="1290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912" y="2865"/>
              <a:ext cx="100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8"/>
            <p:cNvSpPr>
              <a:spLocks noChangeArrowheads="1"/>
            </p:cNvSpPr>
            <p:nvPr/>
          </p:nvSpPr>
          <p:spPr bwMode="auto">
            <a:xfrm>
              <a:off x="1920" y="2865"/>
              <a:ext cx="29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Text Box 9"/>
            <p:cNvSpPr txBox="1">
              <a:spLocks noChangeArrowheads="1"/>
            </p:cNvSpPr>
            <p:nvPr/>
          </p:nvSpPr>
          <p:spPr bwMode="auto">
            <a:xfrm>
              <a:off x="1104" y="2832"/>
              <a:ext cx="7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1800"/>
                <a:t>opcode (8)</a:t>
              </a:r>
              <a:endParaRPr kumimoji="1" lang="en-US" altLang="zh-TW" sz="2000"/>
            </a:p>
          </p:txBody>
        </p:sp>
        <p:sp>
          <p:nvSpPr>
            <p:cNvPr id="8201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1800"/>
                <a:t>address (15)</a:t>
              </a:r>
              <a:endParaRPr kumimoji="1" lang="en-US" altLang="zh-TW" sz="2000"/>
            </a:p>
          </p:txBody>
        </p:sp>
        <p:sp>
          <p:nvSpPr>
            <p:cNvPr id="8202" name="Text Box 11"/>
            <p:cNvSpPr txBox="1">
              <a:spLocks noChangeArrowheads="1"/>
            </p:cNvSpPr>
            <p:nvPr/>
          </p:nvSpPr>
          <p:spPr bwMode="auto">
            <a:xfrm>
              <a:off x="1920" y="281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000"/>
                <a:t>x</a:t>
              </a:r>
            </a:p>
          </p:txBody>
        </p:sp>
        <p:sp>
          <p:nvSpPr>
            <p:cNvPr id="8203" name="Line 12"/>
            <p:cNvSpPr>
              <a:spLocks noChangeShapeType="1"/>
            </p:cNvSpPr>
            <p:nvPr/>
          </p:nvSpPr>
          <p:spPr bwMode="auto">
            <a:xfrm>
              <a:off x="2112" y="286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4" name="Object 13"/>
            <p:cNvGraphicFramePr>
              <a:graphicFrameLocks noChangeAspect="1"/>
            </p:cNvGraphicFramePr>
            <p:nvPr/>
          </p:nvGraphicFramePr>
          <p:xfrm>
            <a:off x="914" y="3633"/>
            <a:ext cx="4076" cy="474"/>
          </p:xfrm>
          <a:graphic>
            <a:graphicData uri="http://schemas.openxmlformats.org/presentationml/2006/ole">
              <p:oleObj spid="_x0000_s2050" name="工作表" r:id="rId3" imgW="5467680" imgH="637560" progId="Excel.Sheet.8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 Machine Architecture (3/5)</a:t>
            </a:r>
            <a:endParaRPr lang="zh-TW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fontScale="92500"/>
          </a:bodyPr>
          <a:lstStyle/>
          <a:p>
            <a:r>
              <a:rPr lang="en-US" altLang="zh-TW" smtClean="0"/>
              <a:t>Instruction Set</a:t>
            </a:r>
          </a:p>
          <a:p>
            <a:pPr lvl="1"/>
            <a:r>
              <a:rPr lang="en-US" altLang="zh-TW" smtClean="0">
                <a:solidFill>
                  <a:schemeClr val="hlink"/>
                </a:solidFill>
              </a:rPr>
              <a:t>load and store</a:t>
            </a:r>
            <a:r>
              <a:rPr lang="en-US" altLang="zh-TW" smtClean="0"/>
              <a:t>: LDA, LDX, STA, STX, etc.</a:t>
            </a:r>
          </a:p>
          <a:p>
            <a:pPr lvl="1"/>
            <a:r>
              <a:rPr lang="en-US" altLang="zh-TW" smtClean="0">
                <a:solidFill>
                  <a:schemeClr val="hlink"/>
                </a:solidFill>
              </a:rPr>
              <a:t>integer arithmetic operations</a:t>
            </a:r>
            <a:r>
              <a:rPr lang="en-US" altLang="zh-TW" smtClean="0"/>
              <a:t>: ADD, SUB, MUL, DIV, etc.</a:t>
            </a:r>
          </a:p>
          <a:p>
            <a:pPr lvl="2"/>
            <a:r>
              <a:rPr lang="en-US" altLang="zh-TW" smtClean="0"/>
              <a:t>All arithmetic operations involve register A and a word in memory, with the result being left in the register</a:t>
            </a:r>
          </a:p>
          <a:p>
            <a:pPr lvl="1"/>
            <a:r>
              <a:rPr lang="en-US" altLang="zh-TW" smtClean="0">
                <a:solidFill>
                  <a:schemeClr val="hlink"/>
                </a:solidFill>
              </a:rPr>
              <a:t>comparison</a:t>
            </a:r>
            <a:r>
              <a:rPr lang="en-US" altLang="zh-TW" smtClean="0"/>
              <a:t>: COMP</a:t>
            </a:r>
          </a:p>
          <a:p>
            <a:pPr lvl="2"/>
            <a:r>
              <a:rPr lang="en-US" altLang="zh-TW" smtClean="0"/>
              <a:t>COMP compares the value in register A with a word in memory, this instruction sets a condition code CC to indicate the result</a:t>
            </a:r>
            <a:endParaRPr lang="en-US" altLang="zh-TW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 Machine Architecture (4/5)</a:t>
            </a:r>
            <a:endParaRPr lang="zh-TW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altLang="zh-TW" smtClean="0"/>
              <a:t>Instruction Set</a:t>
            </a:r>
          </a:p>
          <a:p>
            <a:pPr lvl="1"/>
            <a:r>
              <a:rPr lang="en-US" altLang="zh-TW" smtClean="0">
                <a:solidFill>
                  <a:schemeClr val="hlink"/>
                </a:solidFill>
              </a:rPr>
              <a:t>conditional jump instructions</a:t>
            </a:r>
            <a:r>
              <a:rPr lang="en-US" altLang="zh-TW" smtClean="0"/>
              <a:t>: JLT, JEQ, JGT</a:t>
            </a:r>
          </a:p>
          <a:p>
            <a:pPr lvl="2"/>
            <a:r>
              <a:rPr lang="en-US" altLang="zh-TW" smtClean="0"/>
              <a:t>these instructions test the setting of CC and jump accordingly</a:t>
            </a:r>
          </a:p>
          <a:p>
            <a:pPr lvl="1"/>
            <a:r>
              <a:rPr lang="en-US" altLang="zh-TW" smtClean="0">
                <a:solidFill>
                  <a:schemeClr val="hlink"/>
                </a:solidFill>
              </a:rPr>
              <a:t>subroutine linkage</a:t>
            </a:r>
            <a:r>
              <a:rPr lang="en-US" altLang="zh-TW" smtClean="0"/>
              <a:t>: JSUB, RSUB</a:t>
            </a:r>
          </a:p>
          <a:p>
            <a:pPr lvl="2"/>
            <a:r>
              <a:rPr lang="en-US" altLang="zh-TW" sz="2000" smtClean="0"/>
              <a:t>JSUB jumps to the subroutine, placing the return address in register L</a:t>
            </a:r>
          </a:p>
          <a:p>
            <a:pPr lvl="2"/>
            <a:r>
              <a:rPr lang="en-US" altLang="zh-TW" sz="2000" smtClean="0"/>
              <a:t>RSUB returns by jumping to the address contained in register L</a:t>
            </a:r>
          </a:p>
          <a:p>
            <a:pPr lvl="2"/>
            <a:endParaRPr lang="en-US" altLang="zh-TW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Chap 1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SIC Machine Architecture (5/5)</a:t>
            </a:r>
            <a:endParaRPr lang="zh-TW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Input and Output</a:t>
            </a:r>
          </a:p>
          <a:p>
            <a:pPr lvl="1"/>
            <a:r>
              <a:rPr lang="en-US" altLang="zh-TW" smtClean="0"/>
              <a:t>Input and output are performed by transferring 1 byte at a time to or from the rightmost 8 bits of register A</a:t>
            </a:r>
          </a:p>
          <a:p>
            <a:pPr lvl="1"/>
            <a:r>
              <a:rPr lang="en-US" altLang="zh-TW" smtClean="0">
                <a:solidFill>
                  <a:schemeClr val="hlink"/>
                </a:solidFill>
              </a:rPr>
              <a:t>The Test Device</a:t>
            </a:r>
            <a:r>
              <a:rPr lang="en-US" altLang="zh-TW" smtClean="0"/>
              <a:t> (TD) instruction tests whether the addressed device is ready to send or receive a byte of data</a:t>
            </a:r>
          </a:p>
          <a:p>
            <a:pPr lvl="1"/>
            <a:r>
              <a:rPr lang="en-US" altLang="zh-TW" smtClean="0"/>
              <a:t>Read Data (RD)</a:t>
            </a:r>
          </a:p>
          <a:p>
            <a:pPr lvl="1"/>
            <a:r>
              <a:rPr lang="en-US" altLang="zh-TW" smtClean="0"/>
              <a:t>Write Data (WD)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765</Words>
  <Application>Microsoft Office PowerPoint</Application>
  <PresentationFormat>On-screen Show 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工作表</vt:lpstr>
      <vt:lpstr>Microsoft Office Excel 97-2003 Worksheet</vt:lpstr>
      <vt:lpstr>System Software by  Leland L. Beck chapter 1, pp.1-20.</vt:lpstr>
      <vt:lpstr>Outline of Chapter 1</vt:lpstr>
      <vt:lpstr>System Software vs. Machine Architecture</vt:lpstr>
      <vt:lpstr>The Simplified Instructional Computer (SIC)</vt:lpstr>
      <vt:lpstr>SIC Machine Architecture (1/5)</vt:lpstr>
      <vt:lpstr>SIC Machine Architecture (2/5)</vt:lpstr>
      <vt:lpstr>SIC Machine Architecture (3/5)</vt:lpstr>
      <vt:lpstr>SIC Machine Architecture (4/5)</vt:lpstr>
      <vt:lpstr>SIC Machine Architecture (5/5)</vt:lpstr>
      <vt:lpstr>SIC Programming Examples</vt:lpstr>
      <vt:lpstr>SIC Programming Examples (Fig 1.2) -- Data movement</vt:lpstr>
      <vt:lpstr>SIC Programming Examples (Cont.)</vt:lpstr>
      <vt:lpstr>SIC Programming Example -- Arithmetic operation (Fig 1.3)</vt:lpstr>
      <vt:lpstr>SIC Programming Example  -- Looping and indexing (Fig. 1.4)</vt:lpstr>
      <vt:lpstr>SIC Programming Example -- Looping and indexing (Fig. 1.5)</vt:lpstr>
      <vt:lpstr>SIC/XE Machine Architecture (1/4)</vt:lpstr>
      <vt:lpstr>SIC/XE Machine Architecture (2/4)</vt:lpstr>
      <vt:lpstr>SIC/XE Machine Architecture (3/4)</vt:lpstr>
      <vt:lpstr>Example of SIC/XE instructions and addressing modes</vt:lpstr>
      <vt:lpstr>Slide 20</vt:lpstr>
      <vt:lpstr>SIC/XE Machine Architecture (4/4)</vt:lpstr>
      <vt:lpstr>SIC/XE Programming Examples (Fig 1.2)</vt:lpstr>
      <vt:lpstr>SIC/XE Programming Example  -- Looping and Indexing Example (Fig 1.4)</vt:lpstr>
      <vt:lpstr>SIC/XE Programming Example  -- Looping and indexing (Fig 1.5)</vt:lpstr>
      <vt:lpstr>SIC/XE Programming Example</vt:lpstr>
      <vt:lpstr>SIC Programming Example  -- Sample Input and Output (Fig 1.6)</vt:lpstr>
    </vt:vector>
  </TitlesOfParts>
  <Company>pesise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 by  Leland L. Beck chapter 1, pp.1-20.</dc:title>
  <dc:creator>Guest</dc:creator>
  <cp:lastModifiedBy>Guest</cp:lastModifiedBy>
  <cp:revision>4</cp:revision>
  <dcterms:created xsi:type="dcterms:W3CDTF">2011-08-03T05:49:56Z</dcterms:created>
  <dcterms:modified xsi:type="dcterms:W3CDTF">2011-08-04T09:23:04Z</dcterms:modified>
</cp:coreProperties>
</file>