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0"/>
  </p:notesMasterIdLst>
  <p:handoutMasterIdLst>
    <p:handoutMasterId r:id="rId51"/>
  </p:handoutMasterIdLst>
  <p:sldIdLst>
    <p:sldId id="335" r:id="rId2"/>
    <p:sldId id="444" r:id="rId3"/>
    <p:sldId id="336" r:id="rId4"/>
    <p:sldId id="445" r:id="rId5"/>
    <p:sldId id="455" r:id="rId6"/>
    <p:sldId id="446" r:id="rId7"/>
    <p:sldId id="451" r:id="rId8"/>
    <p:sldId id="452" r:id="rId9"/>
    <p:sldId id="453" r:id="rId10"/>
    <p:sldId id="454" r:id="rId11"/>
    <p:sldId id="489" r:id="rId12"/>
    <p:sldId id="490" r:id="rId13"/>
    <p:sldId id="456" r:id="rId14"/>
    <p:sldId id="457" r:id="rId15"/>
    <p:sldId id="491" r:id="rId16"/>
    <p:sldId id="458" r:id="rId17"/>
    <p:sldId id="492" r:id="rId18"/>
    <p:sldId id="459" r:id="rId19"/>
    <p:sldId id="460" r:id="rId20"/>
    <p:sldId id="493" r:id="rId21"/>
    <p:sldId id="461" r:id="rId22"/>
    <p:sldId id="462" r:id="rId23"/>
    <p:sldId id="464" r:id="rId24"/>
    <p:sldId id="467" r:id="rId25"/>
    <p:sldId id="468" r:id="rId26"/>
    <p:sldId id="469" r:id="rId27"/>
    <p:sldId id="470" r:id="rId28"/>
    <p:sldId id="471" r:id="rId29"/>
    <p:sldId id="472" r:id="rId30"/>
    <p:sldId id="473" r:id="rId31"/>
    <p:sldId id="474" r:id="rId32"/>
    <p:sldId id="475" r:id="rId33"/>
    <p:sldId id="476" r:id="rId34"/>
    <p:sldId id="477" r:id="rId35"/>
    <p:sldId id="478" r:id="rId36"/>
    <p:sldId id="479" r:id="rId37"/>
    <p:sldId id="481" r:id="rId38"/>
    <p:sldId id="482" r:id="rId39"/>
    <p:sldId id="480" r:id="rId40"/>
    <p:sldId id="483" r:id="rId41"/>
    <p:sldId id="484" r:id="rId42"/>
    <p:sldId id="485" r:id="rId43"/>
    <p:sldId id="486" r:id="rId44"/>
    <p:sldId id="487" r:id="rId45"/>
    <p:sldId id="447" r:id="rId46"/>
    <p:sldId id="448" r:id="rId47"/>
    <p:sldId id="488" r:id="rId48"/>
    <p:sldId id="449" r:id="rId4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6" autoAdjust="0"/>
    <p:restoredTop sz="94521" autoAdjust="0"/>
  </p:normalViewPr>
  <p:slideViewPr>
    <p:cSldViewPr>
      <p:cViewPr varScale="1">
        <p:scale>
          <a:sx n="69" d="100"/>
          <a:sy n="69" d="100"/>
        </p:scale>
        <p:origin x="-1308" y="-96"/>
      </p:cViewPr>
      <p:guideLst>
        <p:guide orient="horz" pos="2160"/>
        <p:guide pos="2880"/>
      </p:guideLst>
    </p:cSldViewPr>
  </p:slideViewPr>
  <p:outlineViewPr>
    <p:cViewPr>
      <p:scale>
        <a:sx n="33" d="100"/>
        <a:sy n="33" d="100"/>
      </p:scale>
      <p:origin x="48" y="603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04-Mar-17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04-Mar-17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 xmlns:p14="http://schemas.microsoft.com/office/powerpoint/2010/main" val="263696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 xmlns:p14="http://schemas.microsoft.com/office/powerpoint/2010/main" val="391850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 xmlns:p14="http://schemas.microsoft.com/office/powerpoint/2010/main" val="391850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6482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1825371" cy="369332"/>
          </a:xfrm>
          <a:prstGeom prst="rect">
            <a:avLst/>
          </a:prstGeom>
          <a:noFill/>
        </p:spPr>
        <p:txBody>
          <a:bodyPr wrap="non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Telerik Academy</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20574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academy.telerik.com </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1054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819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Web site</a:t>
            </a:r>
            <a:endParaRPr lang="en-US" dirty="0"/>
          </a:p>
        </p:txBody>
      </p:sp>
    </p:spTree>
    <p:extLst>
      <p:ext uri="{BB962C8B-B14F-4D97-AF65-F5344CB8AC3E}">
        <p14:creationId xmlns="" xmlns:p14="http://schemas.microsoft.com/office/powerpoint/2010/main" val="5636883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cstate="print">
            <a:extLst>
              <a:ext uri="{28A0092B-C50C-407E-A947-70E740481C1C}">
                <a14:useLocalDpi xmlns=""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cstate="print">
            <a:extLst>
              <a:ext uri="{BEBA8EAE-BF5A-486C-A8C5-ECC9F3942E4B}">
                <a14:imgProps xmlns="" xmlns:a14="http://schemas.microsoft.com/office/drawing/2010/main">
                  <a14:imgLayer r:embed="rId12">
                    <a14:imgEffect>
                      <a14:brightnessContrast bright="20000"/>
                    </a14:imgEffect>
                  </a14:imgLayer>
                </a14:imgProps>
              </a:ext>
              <a:ext uri="{28A0092B-C50C-407E-A947-70E740481C1C}">
                <a14:useLocalDpi xmlns=""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humbs.imagekind.com/member/7be72e7b-6ce7-4daf-8e4f-07d332d733a2/uploadedartwork/650X650/8bb09960-cd1e-43ef-b39b-2a89e55c524c.jp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computernotes.com/fundamental/input-output-and-memory/what-are-the-different-types-of-ram-explain-in-detai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computernotes.com/csharp/dotnet/dotnet-languag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msdn2.microsoft.com/en-us/netframework/aa569263.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computernotes.com/fundamental/input-output-and-memory/what-are-the-different-types-of-ram-explain-in-detai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computernotes.com/fundamental/introduction-to-computer/what-is-comput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0"/>
            <a:ext cx="8458200" cy="1524000"/>
          </a:xfrm>
        </p:spPr>
        <p:txBody>
          <a:bodyPr/>
          <a:lstStyle/>
          <a:p>
            <a:pPr algn="ctr"/>
            <a:r>
              <a:rPr lang="en-US" dirty="0" smtClean="0">
                <a:solidFill>
                  <a:srgbClr val="FF0000"/>
                </a:solidFill>
              </a:rPr>
              <a:t>The Philosophy of . Net </a:t>
            </a:r>
            <a:endParaRPr lang="en-US" dirty="0">
              <a:solidFill>
                <a:srgbClr val="FF0000"/>
              </a:solidFill>
            </a:endParaRPr>
          </a:p>
        </p:txBody>
      </p:sp>
      <p:pic>
        <p:nvPicPr>
          <p:cNvPr id="7" name="Picture 6" descr="Genesis">
            <a:hlinkClick r:id="rId3" tooltip="Genesis | Edward Kinnally "/>
          </p:cNvPr>
          <p:cNvPicPr>
            <a:picLocks noChangeAspect="1" noChangeArrowheads="1"/>
          </p:cNvPicPr>
          <p:nvPr/>
        </p:nvPicPr>
        <p:blipFill>
          <a:blip r:embed="rId4" cstate="screen">
            <a:lum bright="10000"/>
          </a:blip>
          <a:srcRect/>
          <a:stretch>
            <a:fillRect/>
          </a:stretch>
        </p:blipFill>
        <p:spPr bwMode="auto">
          <a:xfrm rot="5400000">
            <a:off x="5998555" y="3678845"/>
            <a:ext cx="1718889" cy="3505201"/>
          </a:xfrm>
          <a:prstGeom prst="roundRect">
            <a:avLst>
              <a:gd name="adj" fmla="val 9914"/>
            </a:avLst>
          </a:prstGeom>
          <a:noFill/>
          <a:ln>
            <a:solidFill>
              <a:schemeClr val="accent5">
                <a:lumMod val="60000"/>
                <a:lumOff val="40000"/>
                <a:alpha val="50000"/>
              </a:schemeClr>
            </a:solidFill>
          </a:ln>
        </p:spPr>
      </p:pic>
      <p:sp>
        <p:nvSpPr>
          <p:cNvPr id="4" name="Rectangle 3"/>
          <p:cNvSpPr/>
          <p:nvPr/>
        </p:nvSpPr>
        <p:spPr>
          <a:xfrm>
            <a:off x="228600" y="152400"/>
            <a:ext cx="2362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07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14400" y="4517335"/>
            <a:ext cx="2667000" cy="1773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68005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a:effectLst>
                  <a:reflection blurRad="12700" stA="20000" endPos="50000" dist="12700" dir="5400000" sy="-100000" algn="bl" rotWithShape="0"/>
                </a:effectLst>
                <a:latin typeface="Times New Roman" pitchFamily="18" charset="0"/>
                <a:cs typeface="Times New Roman" pitchFamily="18" charset="0"/>
              </a:rPr>
              <a:t/>
            </a:r>
            <a:br>
              <a:rPr lang="en-US" sz="2800" dirty="0">
                <a:effectLst>
                  <a:reflection blurRad="12700" stA="20000" endPos="50000" dist="12700" dir="5400000" sy="-100000" algn="bl" rotWithShape="0"/>
                </a:effectLst>
                <a:latin typeface="Times New Roman" pitchFamily="18" charset="0"/>
                <a:cs typeface="Times New Roman" pitchFamily="18" charset="0"/>
              </a:rPr>
            </a:br>
            <a:r>
              <a:rPr lang="en-US" sz="2800" dirty="0" smtClean="0">
                <a:effectLst>
                  <a:reflection blurRad="12700" stA="20000" endPos="50000" dist="12700" dir="5400000" sy="-100000" algn="bl" rotWithShape="0"/>
                </a:effectLst>
                <a:latin typeface="Times New Roman" pitchFamily="18" charset="0"/>
                <a:cs typeface="Times New Roman" pitchFamily="18" charset="0"/>
              </a:rPr>
              <a:t>Understanding </a:t>
            </a:r>
            <a:r>
              <a:rPr lang="en-US" sz="2800" dirty="0">
                <a:effectLst>
                  <a:reflection blurRad="12700" stA="20000" endPos="50000" dist="12700" dir="5400000" sy="-100000" algn="bl" rotWithShape="0"/>
                </a:effectLst>
                <a:latin typeface="Times New Roman" pitchFamily="18" charset="0"/>
                <a:cs typeface="Times New Roman" pitchFamily="18" charset="0"/>
              </a:rPr>
              <a:t>the Previous State of Affairs </a:t>
            </a:r>
            <a:br>
              <a:rPr lang="en-US" sz="2800" dirty="0">
                <a:effectLst>
                  <a:reflection blurRad="12700" stA="20000" endPos="50000" dist="12700" dir="5400000" sy="-100000" algn="bl" rotWithShape="0"/>
                </a:effectLst>
                <a:latin typeface="Times New Roman" pitchFamily="18" charset="0"/>
                <a:cs typeface="Times New Roman" pitchFamily="18" charset="0"/>
              </a:rPr>
            </a:br>
            <a:endParaRPr lang="en-US" sz="2800" dirty="0">
              <a:effectLst>
                <a:reflection blurRad="12700" stA="20000" endPos="50000" dist="127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t>Life </a:t>
            </a:r>
            <a:r>
              <a:rPr lang="en-US" dirty="0"/>
              <a:t>As a C/Windows API </a:t>
            </a:r>
            <a:r>
              <a:rPr lang="en-US" dirty="0" smtClean="0"/>
              <a:t>Programmer:</a:t>
            </a:r>
            <a:endParaRPr lang="en-US" b="0" dirty="0"/>
          </a:p>
          <a:p>
            <a:pPr algn="just"/>
            <a:r>
              <a:rPr lang="en-US" sz="2200" b="0" dirty="0">
                <a:latin typeface="Times New Roman" pitchFamily="18" charset="0"/>
                <a:cs typeface="Times New Roman" pitchFamily="18" charset="0"/>
              </a:rPr>
              <a:t>Software developed for the Windows family of operating systems are done using the C programming language and Windows application programming interface (API). </a:t>
            </a:r>
            <a:endParaRPr lang="en-US" sz="2400" b="0" dirty="0"/>
          </a:p>
          <a:p>
            <a:r>
              <a:rPr lang="en-US" sz="2400" b="0" dirty="0"/>
              <a:t>Problems with ‘C’: </a:t>
            </a:r>
            <a:endParaRPr lang="en-US" sz="2400" b="0" dirty="0" smtClean="0"/>
          </a:p>
          <a:p>
            <a:pPr>
              <a:buFont typeface="Wingdings" pitchFamily="2" charset="2"/>
              <a:buChar char="Ø"/>
            </a:pPr>
            <a:r>
              <a:rPr lang="en-US" sz="2200" b="0" dirty="0" smtClean="0">
                <a:effectLst/>
                <a:latin typeface="Times New Roman" pitchFamily="18" charset="0"/>
                <a:cs typeface="Times New Roman" pitchFamily="18" charset="0"/>
              </a:rPr>
              <a:t>C </a:t>
            </a:r>
            <a:r>
              <a:rPr lang="en-US" sz="2200" b="0" dirty="0">
                <a:effectLst/>
                <a:latin typeface="Times New Roman" pitchFamily="18" charset="0"/>
                <a:cs typeface="Times New Roman" pitchFamily="18" charset="0"/>
              </a:rPr>
              <a:t>is a very </a:t>
            </a:r>
            <a:r>
              <a:rPr lang="en-US" sz="2200" b="0" dirty="0" smtClean="0">
                <a:effectLst/>
                <a:latin typeface="Times New Roman" pitchFamily="18" charset="0"/>
                <a:cs typeface="Times New Roman" pitchFamily="18" charset="0"/>
              </a:rPr>
              <a:t>brief </a:t>
            </a:r>
            <a:r>
              <a:rPr lang="en-US" sz="2200" b="0" dirty="0">
                <a:effectLst/>
                <a:latin typeface="Times New Roman" pitchFamily="18" charset="0"/>
                <a:cs typeface="Times New Roman" pitchFamily="18" charset="0"/>
              </a:rPr>
              <a:t>language </a:t>
            </a:r>
          </a:p>
          <a:p>
            <a:pPr>
              <a:buFont typeface="Wingdings" pitchFamily="2" charset="2"/>
              <a:buChar char="Ø"/>
            </a:pPr>
            <a:r>
              <a:rPr lang="en-US" sz="2200" b="0" dirty="0" smtClean="0">
                <a:effectLst/>
                <a:latin typeface="Times New Roman" pitchFamily="18" charset="0"/>
                <a:cs typeface="Times New Roman" pitchFamily="18" charset="0"/>
              </a:rPr>
              <a:t>Manual </a:t>
            </a:r>
            <a:r>
              <a:rPr lang="en-US" sz="2200" b="0" dirty="0">
                <a:effectLst/>
                <a:latin typeface="Times New Roman" pitchFamily="18" charset="0"/>
                <a:cs typeface="Times New Roman" pitchFamily="18" charset="0"/>
              </a:rPr>
              <a:t>memory management </a:t>
            </a:r>
          </a:p>
          <a:p>
            <a:pPr>
              <a:buFont typeface="Wingdings" pitchFamily="2" charset="2"/>
              <a:buChar char="Ø"/>
            </a:pPr>
            <a:r>
              <a:rPr lang="en-US" sz="2200" b="0" dirty="0" smtClean="0">
                <a:effectLst/>
                <a:latin typeface="Times New Roman" pitchFamily="18" charset="0"/>
                <a:cs typeface="Times New Roman" pitchFamily="18" charset="0"/>
              </a:rPr>
              <a:t>Ugly[unpleasant to look] </a:t>
            </a:r>
            <a:r>
              <a:rPr lang="en-US" sz="2200" b="0" dirty="0">
                <a:effectLst/>
                <a:latin typeface="Times New Roman" pitchFamily="18" charset="0"/>
                <a:cs typeface="Times New Roman" pitchFamily="18" charset="0"/>
              </a:rPr>
              <a:t>pointer arithmetic </a:t>
            </a:r>
          </a:p>
          <a:p>
            <a:pPr>
              <a:buFont typeface="Wingdings" pitchFamily="2" charset="2"/>
              <a:buChar char="Ø"/>
            </a:pPr>
            <a:r>
              <a:rPr lang="en-US" sz="2200" b="0" dirty="0" smtClean="0">
                <a:effectLst/>
                <a:latin typeface="Times New Roman" pitchFamily="18" charset="0"/>
                <a:cs typeface="Times New Roman" pitchFamily="18" charset="0"/>
              </a:rPr>
              <a:t>Ugly </a:t>
            </a:r>
            <a:r>
              <a:rPr lang="en-US" sz="2200" b="0" dirty="0">
                <a:effectLst/>
                <a:latin typeface="Times New Roman" pitchFamily="18" charset="0"/>
                <a:cs typeface="Times New Roman" pitchFamily="18" charset="0"/>
              </a:rPr>
              <a:t>syntactical constructs </a:t>
            </a:r>
          </a:p>
          <a:p>
            <a:pPr>
              <a:buFont typeface="Wingdings" pitchFamily="2" charset="2"/>
              <a:buChar char="Ø"/>
            </a:pPr>
            <a:r>
              <a:rPr lang="en-US" sz="2200" b="0" dirty="0" smtClean="0">
                <a:effectLst/>
                <a:latin typeface="Times New Roman" pitchFamily="18" charset="0"/>
                <a:cs typeface="Times New Roman" pitchFamily="18" charset="0"/>
              </a:rPr>
              <a:t>Absences </a:t>
            </a:r>
            <a:r>
              <a:rPr lang="en-US" sz="2200" b="0" dirty="0">
                <a:effectLst/>
                <a:latin typeface="Times New Roman" pitchFamily="18" charset="0"/>
                <a:cs typeface="Times New Roman" pitchFamily="18" charset="0"/>
              </a:rPr>
              <a:t>the benefits provided by the object-oriented approach </a:t>
            </a:r>
          </a:p>
          <a:p>
            <a:pPr>
              <a:buFont typeface="Wingdings" pitchFamily="2" charset="2"/>
              <a:buChar char="Ø"/>
            </a:pPr>
            <a:r>
              <a:rPr lang="en-US" sz="2200" b="0" dirty="0" smtClean="0">
                <a:effectLst/>
                <a:latin typeface="Times New Roman" pitchFamily="18" charset="0"/>
                <a:cs typeface="Times New Roman" pitchFamily="18" charset="0"/>
              </a:rPr>
              <a:t>Thousands </a:t>
            </a:r>
            <a:r>
              <a:rPr lang="en-US" sz="2200" b="0" dirty="0">
                <a:effectLst/>
                <a:latin typeface="Times New Roman" pitchFamily="18" charset="0"/>
                <a:cs typeface="Times New Roman" pitchFamily="18" charset="0"/>
              </a:rPr>
              <a:t>of global functions and data types defined by the Windows API, many buggy applications </a:t>
            </a:r>
          </a:p>
          <a:p>
            <a:pPr algn="just"/>
            <a:endParaRPr lang="en-US" sz="2200" b="0" dirty="0">
              <a:latin typeface="Times New Roman" pitchFamily="18" charset="0"/>
              <a:cs typeface="Times New Roman" pitchFamily="18" charset="0"/>
            </a:endParaRPr>
          </a:p>
          <a:p>
            <a:pPr>
              <a:buFont typeface="Wingdings" pitchFamily="2" charset="2"/>
              <a:buChar char="Ø"/>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 name="Rectangle 4"/>
          <p:cNvSpPr/>
          <p:nvPr/>
        </p:nvSpPr>
        <p:spPr>
          <a:xfrm>
            <a:off x="152400" y="228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2945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Life As a C++/MFC Programmer</a:t>
            </a:r>
            <a:endParaRPr lang="en-IN" dirty="0"/>
          </a:p>
        </p:txBody>
      </p:sp>
      <p:sp>
        <p:nvSpPr>
          <p:cNvPr id="3" name="Content Placeholder 2"/>
          <p:cNvSpPr>
            <a:spLocks noGrp="1"/>
          </p:cNvSpPr>
          <p:nvPr>
            <p:ph idx="1"/>
          </p:nvPr>
        </p:nvSpPr>
        <p:spPr/>
        <p:txBody>
          <a:bodyPr/>
          <a:lstStyle/>
          <a:p>
            <a:pPr lvl="0" algn="just"/>
            <a:r>
              <a:rPr lang="en-IN" sz="2900" dirty="0" smtClean="0">
                <a:latin typeface="Times New Roman" pitchFamily="18" charset="0"/>
                <a:cs typeface="Times New Roman" pitchFamily="18" charset="0"/>
              </a:rPr>
              <a:t>C++ is a middle-level programming language.</a:t>
            </a:r>
          </a:p>
          <a:p>
            <a:pPr lvl="0" algn="just"/>
            <a:r>
              <a:rPr lang="en-IN" sz="2900" dirty="0" smtClean="0">
                <a:latin typeface="Times New Roman" pitchFamily="18" charset="0"/>
                <a:cs typeface="Times New Roman" pitchFamily="18" charset="0"/>
              </a:rPr>
              <a:t>It is developed by </a:t>
            </a:r>
            <a:r>
              <a:rPr lang="en-IN" sz="2900" dirty="0" err="1" smtClean="0">
                <a:latin typeface="Times New Roman" pitchFamily="18" charset="0"/>
                <a:cs typeface="Times New Roman" pitchFamily="18" charset="0"/>
              </a:rPr>
              <a:t>Bjarne</a:t>
            </a:r>
            <a:r>
              <a:rPr lang="en-IN" sz="2900" dirty="0" smtClean="0">
                <a:latin typeface="Times New Roman" pitchFamily="18" charset="0"/>
                <a:cs typeface="Times New Roman" pitchFamily="18" charset="0"/>
              </a:rPr>
              <a:t> </a:t>
            </a:r>
            <a:r>
              <a:rPr lang="en-IN" sz="2900" dirty="0" err="1" smtClean="0">
                <a:latin typeface="Times New Roman" pitchFamily="18" charset="0"/>
                <a:cs typeface="Times New Roman" pitchFamily="18" charset="0"/>
              </a:rPr>
              <a:t>Stroustrup</a:t>
            </a:r>
            <a:r>
              <a:rPr lang="en-IN" sz="2900" dirty="0" smtClean="0">
                <a:latin typeface="Times New Roman" pitchFamily="18" charset="0"/>
                <a:cs typeface="Times New Roman" pitchFamily="18" charset="0"/>
              </a:rPr>
              <a:t> starting in 1979 at Bell Labs. </a:t>
            </a:r>
          </a:p>
          <a:p>
            <a:pPr lvl="0" algn="just"/>
            <a:r>
              <a:rPr lang="en-IN" sz="2900" dirty="0" smtClean="0">
                <a:latin typeface="Times New Roman" pitchFamily="18" charset="0"/>
                <a:cs typeface="Times New Roman" pitchFamily="18" charset="0"/>
              </a:rPr>
              <a:t>C++ runs on a variety of platforms, such as Windows, Mac OS, and the various versions of UNIX.</a:t>
            </a:r>
          </a:p>
          <a:p>
            <a:pPr algn="just"/>
            <a:r>
              <a:rPr lang="en-US" sz="2900" b="0" dirty="0" smtClean="0">
                <a:latin typeface="Times New Roman" pitchFamily="18" charset="0"/>
                <a:cs typeface="Times New Roman" pitchFamily="18" charset="0"/>
              </a:rPr>
              <a:t>In many ways, C++ can be assumed of as an object-oriented </a:t>
            </a:r>
            <a:r>
              <a:rPr lang="en-US" sz="2900" b="0" i="1" dirty="0" smtClean="0">
                <a:latin typeface="Times New Roman" pitchFamily="18" charset="0"/>
                <a:cs typeface="Times New Roman" pitchFamily="18" charset="0"/>
              </a:rPr>
              <a:t>layer </a:t>
            </a:r>
            <a:r>
              <a:rPr lang="en-US" sz="2900" b="0" dirty="0" smtClean="0">
                <a:latin typeface="Times New Roman" pitchFamily="18" charset="0"/>
                <a:cs typeface="Times New Roman" pitchFamily="18" charset="0"/>
              </a:rPr>
              <a:t>on top of C. </a:t>
            </a:r>
          </a:p>
          <a:p>
            <a:pPr algn="just"/>
            <a:r>
              <a:rPr lang="en-IN" sz="2900" b="0" dirty="0" smtClean="0">
                <a:latin typeface="Times New Roman" pitchFamily="18" charset="0"/>
                <a:cs typeface="Times New Roman" pitchFamily="18" charset="0"/>
              </a:rPr>
              <a:t>Main purpose was to </a:t>
            </a:r>
            <a:r>
              <a:rPr lang="en-IN" sz="2900" dirty="0" smtClean="0">
                <a:solidFill>
                  <a:srgbClr val="FF0000"/>
                </a:solidFill>
                <a:latin typeface="Times New Roman" pitchFamily="18" charset="0"/>
                <a:cs typeface="Times New Roman" pitchFamily="18" charset="0"/>
              </a:rPr>
              <a:t>make writing good programs easier and more pleasant for the individual programmer</a:t>
            </a:r>
            <a:r>
              <a:rPr lang="en-IN" sz="2900" b="0" dirty="0" smtClean="0">
                <a:latin typeface="Times New Roman" pitchFamily="18" charset="0"/>
                <a:cs typeface="Times New Roman" pitchFamily="18" charset="0"/>
              </a:rPr>
              <a:t>.</a:t>
            </a:r>
          </a:p>
          <a:p>
            <a:pPr lvl="0" algn="just"/>
            <a:endParaRPr lang="en-IN" sz="2900" dirty="0" smtClean="0">
              <a:latin typeface="Times New Roman" pitchFamily="18" charset="0"/>
              <a:cs typeface="Times New Roman" pitchFamily="18" charset="0"/>
            </a:endParaRPr>
          </a:p>
          <a:p>
            <a:endParaRPr lang="en-IN" sz="29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As a C++/MFC Programmer</a:t>
            </a:r>
            <a:endParaRPr lang="en-IN" dirty="0"/>
          </a:p>
        </p:txBody>
      </p:sp>
      <p:sp>
        <p:nvSpPr>
          <p:cNvPr id="3" name="Content Placeholder 2"/>
          <p:cNvSpPr>
            <a:spLocks noGrp="1"/>
          </p:cNvSpPr>
          <p:nvPr>
            <p:ph idx="1"/>
          </p:nvPr>
        </p:nvSpPr>
        <p:spPr/>
        <p:txBody>
          <a:bodyPr/>
          <a:lstStyle/>
          <a:p>
            <a:pPr algn="just"/>
            <a:r>
              <a:rPr lang="en-IN" sz="2600" dirty="0" smtClean="0">
                <a:latin typeface="Times New Roman" pitchFamily="18" charset="0"/>
                <a:cs typeface="Times New Roman" pitchFamily="18" charset="0"/>
              </a:rPr>
              <a:t>Features of C++ makes it a stronger language than C:</a:t>
            </a:r>
          </a:p>
          <a:p>
            <a:pPr marL="457200" indent="-457200" algn="just">
              <a:buFont typeface="+mj-lt"/>
              <a:buAutoNum type="arabicPeriod"/>
            </a:pPr>
            <a:r>
              <a:rPr lang="en-IN" sz="2000" b="0" dirty="0" smtClean="0">
                <a:latin typeface="Times New Roman" pitchFamily="18" charset="0"/>
                <a:cs typeface="Times New Roman" pitchFamily="18" charset="0"/>
              </a:rPr>
              <a:t>There is Stronger Type Checking in C++.</a:t>
            </a:r>
          </a:p>
          <a:p>
            <a:pPr marL="457200" indent="-457200" algn="just">
              <a:buFont typeface="+mj-lt"/>
              <a:buAutoNum type="arabicPeriod"/>
            </a:pPr>
            <a:r>
              <a:rPr lang="en-IN" sz="2000" b="0" dirty="0" smtClean="0">
                <a:latin typeface="Times New Roman" pitchFamily="18" charset="0"/>
                <a:cs typeface="Times New Roman" pitchFamily="18" charset="0"/>
              </a:rPr>
              <a:t>All the OOPS features in C++ like Abstraction, Encapsulation, Inheritance etc makes it more worthy and useful for programmers.</a:t>
            </a:r>
          </a:p>
          <a:p>
            <a:pPr marL="457200" indent="-457200" algn="just">
              <a:buFont typeface="+mj-lt"/>
              <a:buAutoNum type="arabicPeriod"/>
            </a:pPr>
            <a:r>
              <a:rPr lang="en-IN" sz="2000" b="0" dirty="0" smtClean="0">
                <a:latin typeface="Times New Roman" pitchFamily="18" charset="0"/>
                <a:cs typeface="Times New Roman" pitchFamily="18" charset="0"/>
              </a:rPr>
              <a:t>C++ supports and allows user defined operators (</a:t>
            </a:r>
            <a:r>
              <a:rPr lang="en-IN" sz="2000" b="0" dirty="0" err="1" smtClean="0">
                <a:latin typeface="Times New Roman" pitchFamily="18" charset="0"/>
                <a:cs typeface="Times New Roman" pitchFamily="18" charset="0"/>
              </a:rPr>
              <a:t>i.e</a:t>
            </a:r>
            <a:r>
              <a:rPr lang="en-IN" sz="2000" b="0" dirty="0" smtClean="0">
                <a:latin typeface="Times New Roman" pitchFamily="18" charset="0"/>
                <a:cs typeface="Times New Roman" pitchFamily="18" charset="0"/>
              </a:rPr>
              <a:t> Operator Overloading) and function overloading is also supported in it.</a:t>
            </a:r>
          </a:p>
          <a:p>
            <a:pPr marL="457200" indent="-457200" algn="just">
              <a:buFont typeface="+mj-lt"/>
              <a:buAutoNum type="arabicPeriod"/>
            </a:pPr>
            <a:r>
              <a:rPr lang="en-IN" sz="2000" b="0" dirty="0" smtClean="0">
                <a:latin typeface="Times New Roman" pitchFamily="18" charset="0"/>
                <a:cs typeface="Times New Roman" pitchFamily="18" charset="0"/>
              </a:rPr>
              <a:t>Exception Handling is there in C++.</a:t>
            </a:r>
          </a:p>
          <a:p>
            <a:pPr marL="457200" indent="-457200" algn="just">
              <a:buFont typeface="+mj-lt"/>
              <a:buAutoNum type="arabicPeriod"/>
            </a:pPr>
            <a:r>
              <a:rPr lang="en-IN" sz="2000" b="0" dirty="0" smtClean="0">
                <a:latin typeface="Times New Roman" pitchFamily="18" charset="0"/>
                <a:cs typeface="Times New Roman" pitchFamily="18" charset="0"/>
              </a:rPr>
              <a:t>The Concept of Virtual functions and also Constructors and Destructors for Objects.</a:t>
            </a:r>
          </a:p>
          <a:p>
            <a:pPr marL="457200" indent="-457200" algn="just">
              <a:buFont typeface="+mj-lt"/>
              <a:buAutoNum type="arabicPeriod"/>
            </a:pPr>
            <a:r>
              <a:rPr lang="en-IN" sz="2000" b="0" dirty="0" smtClean="0">
                <a:latin typeface="Times New Roman" pitchFamily="18" charset="0"/>
                <a:cs typeface="Times New Roman" pitchFamily="18" charset="0"/>
              </a:rPr>
              <a:t>Inline Functions in C++ instead of Macros in C language. Inline functions make complete function body act like Macro, safely.</a:t>
            </a:r>
          </a:p>
          <a:p>
            <a:pPr marL="457200" indent="-457200" algn="just">
              <a:buFont typeface="+mj-lt"/>
              <a:buAutoNum type="arabicPeriod"/>
            </a:pPr>
            <a:r>
              <a:rPr lang="en-IN" sz="2000" b="0" dirty="0" smtClean="0">
                <a:latin typeface="Times New Roman" pitchFamily="18" charset="0"/>
                <a:cs typeface="Times New Roman" pitchFamily="18" charset="0"/>
              </a:rPr>
              <a:t>Variables can be declared anywhere in the program in C++, but must be declared before they are used.</a:t>
            </a:r>
          </a:p>
          <a:p>
            <a:pPr algn="just">
              <a:buNone/>
            </a:pPr>
            <a:endParaRPr lang="en-IN" b="0" dirty="0" smtClean="0"/>
          </a:p>
          <a:p>
            <a:pPr algn="just"/>
            <a:endParaRPr lang="en-IN"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As a C++/MFC Programmer</a:t>
            </a:r>
          </a:p>
        </p:txBody>
      </p:sp>
      <p:sp>
        <p:nvSpPr>
          <p:cNvPr id="3" name="Content Placeholder 2"/>
          <p:cNvSpPr>
            <a:spLocks noGrp="1"/>
          </p:cNvSpPr>
          <p:nvPr>
            <p:ph idx="1"/>
          </p:nvPr>
        </p:nvSpPr>
        <p:spPr/>
        <p:txBody>
          <a:bodyPr/>
          <a:lstStyle/>
          <a:p>
            <a:pPr algn="just"/>
            <a:r>
              <a:rPr lang="en-US" sz="2400" b="0" dirty="0" smtClean="0">
                <a:latin typeface="Times New Roman" pitchFamily="18" charset="0"/>
                <a:cs typeface="Times New Roman" pitchFamily="18" charset="0"/>
              </a:rPr>
              <a:t>They </a:t>
            </a:r>
            <a:r>
              <a:rPr lang="en-US" sz="2400" b="0" dirty="0">
                <a:latin typeface="Times New Roman" pitchFamily="18" charset="0"/>
                <a:cs typeface="Times New Roman" pitchFamily="18" charset="0"/>
              </a:rPr>
              <a:t>are still at the </a:t>
            </a:r>
            <a:r>
              <a:rPr lang="en-US" sz="2400" b="0" dirty="0" smtClean="0">
                <a:latin typeface="Times New Roman" pitchFamily="18" charset="0"/>
                <a:cs typeface="Times New Roman" pitchFamily="18" charset="0"/>
              </a:rPr>
              <a:t>concern </a:t>
            </a:r>
            <a:r>
              <a:rPr lang="en-US" sz="2400" b="0" dirty="0">
                <a:latin typeface="Times New Roman" pitchFamily="18" charset="0"/>
                <a:cs typeface="Times New Roman" pitchFamily="18" charset="0"/>
              </a:rPr>
              <a:t>of the painful aspects of the C </a:t>
            </a:r>
            <a:r>
              <a:rPr lang="en-US" sz="2400" b="0" dirty="0" smtClean="0">
                <a:latin typeface="Times New Roman" pitchFamily="18" charset="0"/>
                <a:cs typeface="Times New Roman" pitchFamily="18" charset="0"/>
              </a:rPr>
              <a:t>language:</a:t>
            </a:r>
          </a:p>
          <a:p>
            <a:pPr marL="457200" indent="-457200" algn="just">
              <a:buAutoNum type="arabicPeriod"/>
            </a:pPr>
            <a:r>
              <a:rPr lang="en-US" sz="2400" b="0" dirty="0" smtClean="0">
                <a:latin typeface="Times New Roman" pitchFamily="18" charset="0"/>
                <a:cs typeface="Times New Roman" pitchFamily="18" charset="0"/>
              </a:rPr>
              <a:t>Manual memory management</a:t>
            </a:r>
          </a:p>
          <a:p>
            <a:pPr marL="457200" indent="-457200" algn="just">
              <a:buAutoNum type="arabicPeriod"/>
            </a:pPr>
            <a:r>
              <a:rPr lang="en-US" sz="2400" b="0" dirty="0" smtClean="0">
                <a:latin typeface="Times New Roman" pitchFamily="18" charset="0"/>
                <a:cs typeface="Times New Roman" pitchFamily="18" charset="0"/>
              </a:rPr>
              <a:t> ugly pointer arithmetic</a:t>
            </a:r>
          </a:p>
          <a:p>
            <a:pPr marL="457200" indent="-457200" algn="just">
              <a:buAutoNum type="arabicPeriod"/>
            </a:pPr>
            <a:r>
              <a:rPr lang="en-US" sz="2400" b="0" dirty="0" smtClean="0">
                <a:latin typeface="Times New Roman" pitchFamily="18" charset="0"/>
                <a:cs typeface="Times New Roman" pitchFamily="18" charset="0"/>
              </a:rPr>
              <a:t>ugly syntactical constructs.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 xmlns:p14="http://schemas.microsoft.com/office/powerpoint/2010/main" val="4294829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685800"/>
            <a:ext cx="8686800" cy="6019800"/>
          </a:xfrm>
        </p:spPr>
        <p:txBody>
          <a:bodyPr/>
          <a:lstStyle/>
          <a:p>
            <a:pPr algn="just">
              <a:lnSpc>
                <a:spcPct val="150000"/>
              </a:lnSpc>
            </a:pPr>
            <a:r>
              <a:rPr lang="en-US" sz="2400" b="0" dirty="0" smtClean="0">
                <a:effectLst/>
                <a:latin typeface="Times New Roman" pitchFamily="18" charset="0"/>
                <a:cs typeface="Times New Roman" pitchFamily="18" charset="0"/>
              </a:rPr>
              <a:t>The Microsoft Foundation </a:t>
            </a:r>
            <a:r>
              <a:rPr lang="en-US" sz="2400" b="0" dirty="0">
                <a:effectLst/>
                <a:latin typeface="Times New Roman" pitchFamily="18" charset="0"/>
                <a:cs typeface="Times New Roman" pitchFamily="18" charset="0"/>
              </a:rPr>
              <a:t>Classes (MFC) provides the developer with a set of C++ classes that facilitate </a:t>
            </a:r>
            <a:r>
              <a:rPr lang="en-US" sz="2400" b="0" dirty="0" smtClean="0">
                <a:effectLst/>
                <a:latin typeface="Times New Roman" pitchFamily="18" charset="0"/>
                <a:cs typeface="Times New Roman" pitchFamily="18" charset="0"/>
              </a:rPr>
              <a:t>the construction </a:t>
            </a:r>
            <a:r>
              <a:rPr lang="en-US" sz="2400" b="0" dirty="0">
                <a:effectLst/>
                <a:latin typeface="Times New Roman" pitchFamily="18" charset="0"/>
                <a:cs typeface="Times New Roman" pitchFamily="18" charset="0"/>
              </a:rPr>
              <a:t>of Win32 applications. </a:t>
            </a:r>
            <a:endParaRPr lang="en-US" sz="2400" b="0" dirty="0" smtClean="0">
              <a:effectLst/>
              <a:latin typeface="Times New Roman" pitchFamily="18" charset="0"/>
              <a:cs typeface="Times New Roman" pitchFamily="18" charset="0"/>
            </a:endParaRPr>
          </a:p>
          <a:p>
            <a:pPr algn="just">
              <a:lnSpc>
                <a:spcPct val="150000"/>
              </a:lnSpc>
            </a:pPr>
            <a:r>
              <a:rPr lang="en-US" sz="2400" b="0" dirty="0" smtClean="0">
                <a:effectLst/>
                <a:latin typeface="Times New Roman" pitchFamily="18" charset="0"/>
                <a:cs typeface="Times New Roman" pitchFamily="18" charset="0"/>
              </a:rPr>
              <a:t>The </a:t>
            </a:r>
            <a:r>
              <a:rPr lang="en-US" sz="2400" b="0" dirty="0">
                <a:effectLst/>
                <a:latin typeface="Times New Roman" pitchFamily="18" charset="0"/>
                <a:cs typeface="Times New Roman" pitchFamily="18" charset="0"/>
              </a:rPr>
              <a:t>main role of MFC is to </a:t>
            </a:r>
            <a:r>
              <a:rPr lang="en-US" sz="2400" b="0" dirty="0" smtClean="0">
                <a:effectLst/>
                <a:latin typeface="Times New Roman" pitchFamily="18" charset="0"/>
                <a:cs typeface="Times New Roman" pitchFamily="18" charset="0"/>
              </a:rPr>
              <a:t>cover </a:t>
            </a:r>
            <a:r>
              <a:rPr lang="en-US" sz="2400" b="0" dirty="0">
                <a:effectLst/>
                <a:latin typeface="Times New Roman" pitchFamily="18" charset="0"/>
                <a:cs typeface="Times New Roman" pitchFamily="18" charset="0"/>
              </a:rPr>
              <a:t>a </a:t>
            </a:r>
            <a:r>
              <a:rPr lang="en-US" sz="2400" b="0" dirty="0" smtClean="0">
                <a:effectLst/>
                <a:latin typeface="Times New Roman" pitchFamily="18" charset="0"/>
                <a:cs typeface="Times New Roman" pitchFamily="18" charset="0"/>
              </a:rPr>
              <a:t>“rational </a:t>
            </a:r>
            <a:r>
              <a:rPr lang="en-US" sz="2400" b="0" dirty="0">
                <a:effectLst/>
                <a:latin typeface="Times New Roman" pitchFamily="18" charset="0"/>
                <a:cs typeface="Times New Roman" pitchFamily="18" charset="0"/>
              </a:rPr>
              <a:t>subset” of the </a:t>
            </a:r>
            <a:r>
              <a:rPr lang="en-US" sz="2400" b="0" dirty="0" smtClean="0">
                <a:effectLst/>
                <a:latin typeface="Times New Roman" pitchFamily="18" charset="0"/>
                <a:cs typeface="Times New Roman" pitchFamily="18" charset="0"/>
              </a:rPr>
              <a:t>raw Win32 </a:t>
            </a:r>
            <a:r>
              <a:rPr lang="en-US" sz="2400" b="0" dirty="0">
                <a:effectLst/>
                <a:latin typeface="Times New Roman" pitchFamily="18" charset="0"/>
                <a:cs typeface="Times New Roman" pitchFamily="18" charset="0"/>
              </a:rPr>
              <a:t>API behind a number of classes, magic macros, and numerous code-generation </a:t>
            </a:r>
            <a:r>
              <a:rPr lang="en-US" sz="2400" b="0" dirty="0" smtClean="0">
                <a:effectLst/>
                <a:latin typeface="Times New Roman" pitchFamily="18" charset="0"/>
                <a:cs typeface="Times New Roman" pitchFamily="18" charset="0"/>
              </a:rPr>
              <a:t>tools . </a:t>
            </a:r>
          </a:p>
          <a:p>
            <a:pPr algn="just">
              <a:lnSpc>
                <a:spcPct val="150000"/>
              </a:lnSpc>
            </a:pPr>
            <a:r>
              <a:rPr lang="en-US" sz="2400" b="0" dirty="0" smtClean="0">
                <a:effectLst/>
                <a:latin typeface="Times New Roman" pitchFamily="18" charset="0"/>
                <a:cs typeface="Times New Roman" pitchFamily="18" charset="0"/>
              </a:rPr>
              <a:t>Regardless </a:t>
            </a:r>
            <a:r>
              <a:rPr lang="en-US" sz="2400" b="0" dirty="0">
                <a:effectLst/>
                <a:latin typeface="Times New Roman" pitchFamily="18" charset="0"/>
                <a:cs typeface="Times New Roman" pitchFamily="18" charset="0"/>
              </a:rPr>
              <a:t>of the helpful assistance offered by the MFC framework (as well as </a:t>
            </a:r>
            <a:r>
              <a:rPr lang="en-US" sz="2400" b="0" dirty="0" smtClean="0">
                <a:effectLst/>
                <a:latin typeface="Times New Roman" pitchFamily="18" charset="0"/>
                <a:cs typeface="Times New Roman" pitchFamily="18" charset="0"/>
              </a:rPr>
              <a:t>many other </a:t>
            </a:r>
            <a:r>
              <a:rPr lang="en-US" sz="2400" b="0" dirty="0">
                <a:effectLst/>
                <a:latin typeface="Times New Roman" pitchFamily="18" charset="0"/>
                <a:cs typeface="Times New Roman" pitchFamily="18" charset="0"/>
              </a:rPr>
              <a:t>C++-based windowing toolkits), the fact of the matter is that C++ programming </a:t>
            </a:r>
            <a:r>
              <a:rPr lang="en-US" sz="2400" b="0" dirty="0" smtClean="0">
                <a:effectLst/>
                <a:latin typeface="Times New Roman" pitchFamily="18" charset="0"/>
                <a:cs typeface="Times New Roman" pitchFamily="18" charset="0"/>
              </a:rPr>
              <a:t>remains a </a:t>
            </a:r>
            <a:r>
              <a:rPr lang="en-US" sz="2400" b="0" dirty="0">
                <a:effectLst/>
                <a:latin typeface="Times New Roman" pitchFamily="18" charset="0"/>
                <a:cs typeface="Times New Roman" pitchFamily="18" charset="0"/>
              </a:rPr>
              <a:t>difficult and error-prone experience, given its historical roots in 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 xmlns:p14="http://schemas.microsoft.com/office/powerpoint/2010/main" val="137313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200" b="0" smtClean="0">
                <a:latin typeface="Times New Roman" pitchFamily="18" charset="0"/>
                <a:cs typeface="Times New Roman" pitchFamily="18" charset="0"/>
              </a:rPr>
              <a:t/>
            </a:r>
            <a:br>
              <a:rPr sz="3200" b="0" smtClean="0">
                <a:latin typeface="Times New Roman" pitchFamily="18" charset="0"/>
                <a:cs typeface="Times New Roman" pitchFamily="18" charset="0"/>
              </a:rPr>
            </a:br>
            <a:r>
              <a:rPr sz="3200" b="0" smtClean="0">
                <a:latin typeface="Times New Roman" pitchFamily="18" charset="0"/>
                <a:cs typeface="Times New Roman" pitchFamily="18" charset="0"/>
              </a:rPr>
              <a:t>Life As a Visual Basic 6.0 Programmer </a:t>
            </a:r>
            <a:br>
              <a:rPr sz="3200" b="0" smtClean="0">
                <a:latin typeface="Times New Roman" pitchFamily="18" charset="0"/>
                <a:cs typeface="Times New Roman" pitchFamily="18" charset="0"/>
              </a:rPr>
            </a:br>
            <a:endParaRPr lang="en-IN" sz="3200" dirty="0"/>
          </a:p>
        </p:txBody>
      </p:sp>
      <p:sp>
        <p:nvSpPr>
          <p:cNvPr id="3" name="Content Placeholder 2"/>
          <p:cNvSpPr>
            <a:spLocks noGrp="1"/>
          </p:cNvSpPr>
          <p:nvPr>
            <p:ph idx="1"/>
          </p:nvPr>
        </p:nvSpPr>
        <p:spPr/>
        <p:txBody>
          <a:bodyPr/>
          <a:lstStyle/>
          <a:p>
            <a:pPr algn="just"/>
            <a:r>
              <a:rPr lang="en-IN" sz="2600" dirty="0" smtClean="0">
                <a:solidFill>
                  <a:srgbClr val="FFFFFF"/>
                </a:solidFill>
                <a:effectLst/>
                <a:latin typeface="Times New Roman" pitchFamily="18" charset="0"/>
                <a:cs typeface="Times New Roman" pitchFamily="18" charset="0"/>
              </a:rPr>
              <a:t>Visual Basic</a:t>
            </a:r>
            <a:r>
              <a:rPr lang="en-IN" sz="2600" b="0" dirty="0" smtClean="0">
                <a:solidFill>
                  <a:srgbClr val="FFFFFF"/>
                </a:solidFill>
                <a:effectLst/>
                <a:latin typeface="Times New Roman" pitchFamily="18" charset="0"/>
                <a:cs typeface="Times New Roman" pitchFamily="18" charset="0"/>
              </a:rPr>
              <a:t> is a third-generation event-driven programming language and integrated development environment (IDE) from Microsoft for its Component Object Model (COM) programming model.</a:t>
            </a:r>
          </a:p>
          <a:p>
            <a:pPr algn="just"/>
            <a:r>
              <a:rPr lang="en-IN" sz="2600" b="0" dirty="0" smtClean="0">
                <a:solidFill>
                  <a:srgbClr val="FFFFFF"/>
                </a:solidFill>
                <a:effectLst/>
                <a:latin typeface="Times New Roman" pitchFamily="18" charset="0"/>
                <a:cs typeface="Times New Roman" pitchFamily="18" charset="0"/>
              </a:rPr>
              <a:t>First released in 1991.</a:t>
            </a:r>
          </a:p>
          <a:p>
            <a:pPr algn="just"/>
            <a:r>
              <a:rPr lang="en-IN" sz="2600" b="0" dirty="0" smtClean="0">
                <a:latin typeface="Times New Roman" pitchFamily="18" charset="0"/>
                <a:cs typeface="Times New Roman" pitchFamily="18" charset="0"/>
              </a:rPr>
              <a:t>Visual Basic is the most widely used programming language for creating Windows applications. </a:t>
            </a:r>
          </a:p>
          <a:p>
            <a:pPr algn="just"/>
            <a:r>
              <a:rPr lang="en-IN" sz="2600" b="0" dirty="0" smtClean="0">
                <a:latin typeface="Times New Roman" pitchFamily="18" charset="0"/>
                <a:cs typeface="Times New Roman" pitchFamily="18" charset="0"/>
              </a:rPr>
              <a:t> Because it's easy to learn, and doesn't require you to memorize difficult commands like other programming languages.</a:t>
            </a:r>
          </a:p>
          <a:p>
            <a:pPr algn="just"/>
            <a:r>
              <a:rPr lang="en-IN" sz="2600" b="0" dirty="0" smtClean="0">
                <a:latin typeface="Times New Roman" pitchFamily="18" charset="0"/>
                <a:cs typeface="Times New Roman" pitchFamily="18" charset="0"/>
              </a:rPr>
              <a:t>VISUAL BASIC is a VISUAL Programming Language because programming is done in a graphical environment.</a:t>
            </a:r>
            <a:endParaRPr lang="en-IN" sz="2600" dirty="0">
              <a:solidFill>
                <a:srgbClr val="FFFFFF"/>
              </a:solidFill>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000" b="0" dirty="0">
                <a:latin typeface="Times New Roman" pitchFamily="18" charset="0"/>
                <a:cs typeface="Times New Roman" pitchFamily="18" charset="0"/>
              </a:rPr>
              <a:t/>
            </a:r>
            <a:br>
              <a:rPr lang="en-US" sz="3000" b="0" dirty="0">
                <a:latin typeface="Times New Roman" pitchFamily="18" charset="0"/>
                <a:cs typeface="Times New Roman" pitchFamily="18" charset="0"/>
              </a:rPr>
            </a:br>
            <a:r>
              <a:rPr lang="en-US" sz="3000" b="0" dirty="0" smtClean="0">
                <a:latin typeface="Times New Roman" pitchFamily="18" charset="0"/>
                <a:cs typeface="Times New Roman" pitchFamily="18" charset="0"/>
              </a:rPr>
              <a:t>Life </a:t>
            </a:r>
            <a:r>
              <a:rPr lang="en-US" sz="3000" b="0" dirty="0">
                <a:latin typeface="Times New Roman" pitchFamily="18" charset="0"/>
                <a:cs typeface="Times New Roman" pitchFamily="18" charset="0"/>
              </a:rPr>
              <a:t>As a Visual Basic 6.0 Programmer </a:t>
            </a:r>
            <a:br>
              <a:rPr lang="en-US" sz="3000" b="0" dirty="0">
                <a:latin typeface="Times New Roman" pitchFamily="18" charset="0"/>
                <a:cs typeface="Times New Roman" pitchFamily="18" charset="0"/>
              </a:rPr>
            </a:b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b="0" dirty="0" smtClean="0">
                <a:effectLst/>
                <a:latin typeface="Times New Roman" pitchFamily="18" charset="0"/>
                <a:cs typeface="Times New Roman" pitchFamily="18" charset="0"/>
              </a:rPr>
              <a:t>Major </a:t>
            </a:r>
            <a:r>
              <a:rPr lang="en-US" b="0" dirty="0">
                <a:effectLst/>
                <a:latin typeface="Times New Roman" pitchFamily="18" charset="0"/>
                <a:cs typeface="Times New Roman" pitchFamily="18" charset="0"/>
              </a:rPr>
              <a:t>downfall of VB6 is that it is not a fully object-oriented language, it is object based. </a:t>
            </a:r>
          </a:p>
          <a:p>
            <a:pPr algn="just"/>
            <a:r>
              <a:rPr lang="en-US" b="0" dirty="0" smtClean="0">
                <a:effectLst/>
                <a:latin typeface="Times New Roman" pitchFamily="18" charset="0"/>
                <a:cs typeface="Times New Roman" pitchFamily="18" charset="0"/>
              </a:rPr>
              <a:t>VB6 </a:t>
            </a:r>
            <a:r>
              <a:rPr lang="en-US" b="0" dirty="0">
                <a:effectLst/>
                <a:latin typeface="Times New Roman" pitchFamily="18" charset="0"/>
                <a:cs typeface="Times New Roman" pitchFamily="18" charset="0"/>
              </a:rPr>
              <a:t>does not allow the programmer to establish is-a relationships between classes (i.e. no classical inheritance) </a:t>
            </a:r>
          </a:p>
          <a:p>
            <a:pPr algn="just"/>
            <a:r>
              <a:rPr lang="en-US" b="0" dirty="0" smtClean="0">
                <a:effectLst/>
                <a:latin typeface="Times New Roman" pitchFamily="18" charset="0"/>
                <a:cs typeface="Times New Roman" pitchFamily="18" charset="0"/>
              </a:rPr>
              <a:t>No </a:t>
            </a:r>
            <a:r>
              <a:rPr lang="en-US" b="0" dirty="0">
                <a:effectLst/>
                <a:latin typeface="Times New Roman" pitchFamily="18" charset="0"/>
                <a:cs typeface="Times New Roman" pitchFamily="18" charset="0"/>
              </a:rPr>
              <a:t>intrinsic support for parameterized object construction. </a:t>
            </a:r>
          </a:p>
          <a:p>
            <a:pPr algn="just"/>
            <a:r>
              <a:rPr lang="en-US" b="0" dirty="0" smtClean="0">
                <a:effectLst/>
                <a:latin typeface="Times New Roman" pitchFamily="18" charset="0"/>
                <a:cs typeface="Times New Roman" pitchFamily="18" charset="0"/>
              </a:rPr>
              <a:t>VB6 </a:t>
            </a:r>
            <a:r>
              <a:rPr lang="en-US" b="0" dirty="0">
                <a:effectLst/>
                <a:latin typeface="Times New Roman" pitchFamily="18" charset="0"/>
                <a:cs typeface="Times New Roman" pitchFamily="18" charset="0"/>
              </a:rPr>
              <a:t>doesn’t provide the ability to build multithreaded applications.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4"/>
          <p:cNvSpPr/>
          <p:nvPr/>
        </p:nvSpPr>
        <p:spPr>
          <a:xfrm>
            <a:off x="152400" y="1524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48932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400" b="0" dirty="0" smtClean="0">
                <a:latin typeface="Times New Roman" pitchFamily="18" charset="0"/>
                <a:cs typeface="Times New Roman" pitchFamily="18" charset="0"/>
              </a:rPr>
              <a:t>Java is a simple and yet powerful object oriented programming language.</a:t>
            </a:r>
          </a:p>
          <a:p>
            <a:pPr algn="just"/>
            <a:r>
              <a:rPr lang="en-IN" sz="2400" b="0" dirty="0" smtClean="0">
                <a:latin typeface="Times New Roman" pitchFamily="18" charset="0"/>
                <a:cs typeface="Times New Roman" pitchFamily="18" charset="0"/>
              </a:rPr>
              <a:t>It is in many respects similar to C++. </a:t>
            </a:r>
          </a:p>
          <a:p>
            <a:pPr algn="just"/>
            <a:r>
              <a:rPr lang="en-IN" sz="2400" b="0" dirty="0" smtClean="0">
                <a:latin typeface="Times New Roman" pitchFamily="18" charset="0"/>
                <a:cs typeface="Times New Roman" pitchFamily="18" charset="0"/>
              </a:rPr>
              <a:t>Java originated at Sun Microsystems, Inc. in 1991. </a:t>
            </a:r>
          </a:p>
          <a:p>
            <a:pPr algn="just"/>
            <a:r>
              <a:rPr lang="en-IN" sz="2400" b="0" dirty="0" smtClean="0">
                <a:latin typeface="Times New Roman" pitchFamily="18" charset="0"/>
                <a:cs typeface="Times New Roman" pitchFamily="18" charset="0"/>
              </a:rPr>
              <a:t>It was developed by James Gosling, Patrick </a:t>
            </a:r>
            <a:r>
              <a:rPr lang="en-IN" sz="2400" b="0" dirty="0" err="1" smtClean="0">
                <a:latin typeface="Times New Roman" pitchFamily="18" charset="0"/>
                <a:cs typeface="Times New Roman" pitchFamily="18" charset="0"/>
              </a:rPr>
              <a:t>Naughton</a:t>
            </a:r>
            <a:r>
              <a:rPr lang="en-IN" sz="2400" b="0" dirty="0" smtClean="0">
                <a:latin typeface="Times New Roman" pitchFamily="18" charset="0"/>
                <a:cs typeface="Times New Roman" pitchFamily="18" charset="0"/>
              </a:rPr>
              <a:t>, Chris </a:t>
            </a:r>
            <a:r>
              <a:rPr lang="en-IN" sz="2400" b="0" dirty="0" err="1" smtClean="0">
                <a:latin typeface="Times New Roman" pitchFamily="18" charset="0"/>
                <a:cs typeface="Times New Roman" pitchFamily="18" charset="0"/>
              </a:rPr>
              <a:t>Warth</a:t>
            </a:r>
            <a:r>
              <a:rPr lang="en-IN" sz="2400" b="0" dirty="0" smtClean="0">
                <a:latin typeface="Times New Roman" pitchFamily="18" charset="0"/>
                <a:cs typeface="Times New Roman" pitchFamily="18" charset="0"/>
              </a:rPr>
              <a:t>, Ed Frank, and Mike Sheridan at Sun Microsystems, Inc. </a:t>
            </a:r>
          </a:p>
          <a:p>
            <a:pPr algn="just"/>
            <a:r>
              <a:rPr lang="en-IN" sz="2400" b="0" dirty="0" smtClean="0">
                <a:latin typeface="Times New Roman" pitchFamily="18" charset="0"/>
                <a:cs typeface="Times New Roman" pitchFamily="18" charset="0"/>
              </a:rPr>
              <a:t>It was developed to provide a platform-independent programming language. </a:t>
            </a:r>
          </a:p>
          <a:p>
            <a:pPr algn="just"/>
            <a:r>
              <a:rPr lang="en-IN" sz="2400" b="0" dirty="0" smtClean="0">
                <a:latin typeface="Times New Roman" pitchFamily="18" charset="0"/>
                <a:cs typeface="Times New Roman" pitchFamily="18" charset="0"/>
              </a:rPr>
              <a:t>The target of Java is to write a program once and then run this program on multiple operating systems. The first publicly available version of Java (Java 1.0) was released in 1995. Sun Microsystems was acquired by the Oracle Corporation in 2010.</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
            </a:r>
            <a:br>
              <a:rPr lang="en-US" b="0" dirty="0"/>
            </a:br>
            <a:r>
              <a:rPr lang="en-US" b="0" dirty="0"/>
              <a:t/>
            </a:r>
            <a:br>
              <a:rPr lang="en-US" b="0" dirty="0"/>
            </a:br>
            <a:r>
              <a:rPr lang="en-US" b="0" dirty="0" smtClean="0"/>
              <a:t>Life </a:t>
            </a:r>
            <a:r>
              <a:rPr lang="en-US" b="0" dirty="0"/>
              <a:t>As a Java Programmer </a:t>
            </a:r>
            <a:br>
              <a:rPr lang="en-US" b="0" dirty="0"/>
            </a:br>
            <a:endParaRPr lang="en-US" dirty="0"/>
          </a:p>
        </p:txBody>
      </p:sp>
      <p:sp>
        <p:nvSpPr>
          <p:cNvPr id="3" name="Content Placeholder 2"/>
          <p:cNvSpPr>
            <a:spLocks noGrp="1"/>
          </p:cNvSpPr>
          <p:nvPr>
            <p:ph idx="1"/>
          </p:nvPr>
        </p:nvSpPr>
        <p:spPr/>
        <p:txBody>
          <a:bodyPr/>
          <a:lstStyle/>
          <a:p>
            <a:pPr algn="just"/>
            <a:r>
              <a:rPr lang="en-US" b="0" dirty="0" smtClean="0">
                <a:effectLst/>
                <a:latin typeface="Times New Roman" pitchFamily="18" charset="0"/>
                <a:cs typeface="Times New Roman" pitchFamily="18" charset="0"/>
              </a:rPr>
              <a:t>Java </a:t>
            </a:r>
            <a:r>
              <a:rPr lang="en-US" b="0" dirty="0">
                <a:effectLst/>
                <a:latin typeface="Times New Roman" pitchFamily="18" charset="0"/>
                <a:cs typeface="Times New Roman" pitchFamily="18" charset="0"/>
              </a:rPr>
              <a:t>provides large number of predefined packages that contain various type definitions. </a:t>
            </a:r>
            <a:endParaRPr lang="en-US" b="0" dirty="0" smtClean="0">
              <a:effectLst/>
              <a:latin typeface="Times New Roman" pitchFamily="18" charset="0"/>
              <a:cs typeface="Times New Roman" pitchFamily="18" charset="0"/>
            </a:endParaRPr>
          </a:p>
          <a:p>
            <a:pPr algn="just">
              <a:buNone/>
            </a:pPr>
            <a:endParaRPr lang="en-US" b="0" dirty="0">
              <a:effectLst/>
              <a:latin typeface="Times New Roman" pitchFamily="18" charset="0"/>
              <a:cs typeface="Times New Roman" pitchFamily="18" charset="0"/>
            </a:endParaRPr>
          </a:p>
          <a:p>
            <a:pPr algn="just"/>
            <a:r>
              <a:rPr lang="en-US" b="0" dirty="0" smtClean="0">
                <a:effectLst/>
                <a:latin typeface="Times New Roman" pitchFamily="18" charset="0"/>
                <a:cs typeface="Times New Roman" pitchFamily="18" charset="0"/>
              </a:rPr>
              <a:t>Java </a:t>
            </a:r>
            <a:r>
              <a:rPr lang="en-US" b="0" dirty="0">
                <a:effectLst/>
                <a:latin typeface="Times New Roman" pitchFamily="18" charset="0"/>
                <a:cs typeface="Times New Roman" pitchFamily="18" charset="0"/>
              </a:rPr>
              <a:t>programmers are able to build “100% Pure Java” applications complete with database connectivity, messaging support, web-enabled front ends, and a rich desktop user interface (among other services).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 name="Rectangle 4"/>
          <p:cNvSpPr/>
          <p:nvPr/>
        </p:nvSpPr>
        <p:spPr>
          <a:xfrm>
            <a:off x="152400" y="2286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8881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600" b="0" dirty="0" smtClean="0">
                <a:latin typeface="Times New Roman" pitchFamily="18" charset="0"/>
                <a:cs typeface="Times New Roman" pitchFamily="18" charset="0"/>
              </a:rPr>
              <a:t>potential </a:t>
            </a:r>
            <a:r>
              <a:rPr lang="en-US" sz="2600" b="0" dirty="0">
                <a:latin typeface="Times New Roman" pitchFamily="18" charset="0"/>
                <a:cs typeface="Times New Roman" pitchFamily="18" charset="0"/>
              </a:rPr>
              <a:t>problem is that we must use Java front to back. </a:t>
            </a:r>
          </a:p>
          <a:p>
            <a:pPr algn="just"/>
            <a:r>
              <a:rPr lang="en-US" sz="2600" b="0" dirty="0" smtClean="0">
                <a:latin typeface="Times New Roman" pitchFamily="18" charset="0"/>
                <a:cs typeface="Times New Roman" pitchFamily="18" charset="0"/>
              </a:rPr>
              <a:t>Java </a:t>
            </a:r>
            <a:r>
              <a:rPr lang="en-US" sz="2600" b="0" dirty="0">
                <a:latin typeface="Times New Roman" pitchFamily="18" charset="0"/>
                <a:cs typeface="Times New Roman" pitchFamily="18" charset="0"/>
              </a:rPr>
              <a:t>offers little hope of language integration, a single programming language for every need. In reality , millions of lines of existing code out that would ideally like to commingle with newer Java code. Sadly, Java makes this task problematic. </a:t>
            </a:r>
          </a:p>
          <a:p>
            <a:pPr algn="just"/>
            <a:r>
              <a:rPr lang="en-US" sz="2600" b="0" dirty="0" smtClean="0">
                <a:latin typeface="Times New Roman" pitchFamily="18" charset="0"/>
                <a:cs typeface="Times New Roman" pitchFamily="18" charset="0"/>
              </a:rPr>
              <a:t>While </a:t>
            </a:r>
            <a:r>
              <a:rPr lang="en-US" sz="2600" b="0" dirty="0">
                <a:latin typeface="Times New Roman" pitchFamily="18" charset="0"/>
                <a:cs typeface="Times New Roman" pitchFamily="18" charset="0"/>
              </a:rPr>
              <a:t>Java does provide a limited ability to access non-Java APIs, there is little support for true cross-language integration. </a:t>
            </a:r>
          </a:p>
          <a:p>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 name="Rectangle 4"/>
          <p:cNvSpPr/>
          <p:nvPr/>
        </p:nvSpPr>
        <p:spPr>
          <a:xfrm>
            <a:off x="228600" y="228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4223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0600" y="0"/>
            <a:ext cx="7086600" cy="838200"/>
          </a:xfrm>
        </p:spPr>
        <p:txBody>
          <a:bodyPr/>
          <a:lstStyle/>
          <a:p>
            <a:endParaRPr lang="en-US" dirty="0"/>
          </a:p>
        </p:txBody>
      </p:sp>
      <p:pic>
        <p:nvPicPr>
          <p:cNvPr id="1026" name="Picture 2"/>
          <p:cNvPicPr>
            <a:picLocks noGrp="1" noChangeAspect="1" noChangeArrowheads="1"/>
          </p:cNvPicPr>
          <p:nvPr>
            <p:ph idx="1"/>
          </p:nvPr>
        </p:nvPicPr>
        <p:blipFill rotWithShape="1">
          <a:blip r:embed="rId2" cstate="print">
            <a:extLst>
              <a:ext uri="{28A0092B-C50C-407E-A947-70E740481C1C}">
                <a14:useLocalDpi xmlns="" xmlns:a14="http://schemas.microsoft.com/office/drawing/2010/main" val="0"/>
              </a:ext>
            </a:extLst>
          </a:blip>
          <a:srcRect t="16364" b="5455"/>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54895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
            </a:r>
            <a:br>
              <a:rPr b="0" smtClean="0"/>
            </a:br>
            <a:r>
              <a:rPr b="0" smtClean="0"/>
              <a:t/>
            </a:r>
            <a:br>
              <a:rPr b="0" smtClean="0"/>
            </a:br>
            <a:r>
              <a:rPr b="0" smtClean="0"/>
              <a:t>Life As a COM Programmer </a:t>
            </a:r>
            <a:br>
              <a:rPr b="0" smtClean="0"/>
            </a:br>
            <a:endParaRPr lang="en-IN" dirty="0"/>
          </a:p>
        </p:txBody>
      </p:sp>
      <p:sp>
        <p:nvSpPr>
          <p:cNvPr id="3" name="Content Placeholder 2"/>
          <p:cNvSpPr>
            <a:spLocks noGrp="1"/>
          </p:cNvSpPr>
          <p:nvPr>
            <p:ph idx="1"/>
          </p:nvPr>
        </p:nvSpPr>
        <p:spPr/>
        <p:txBody>
          <a:bodyPr/>
          <a:lstStyle/>
          <a:p>
            <a:pPr algn="just"/>
            <a:r>
              <a:rPr lang="en-IN" sz="2400" b="0" dirty="0" smtClean="0">
                <a:latin typeface="Times New Roman" pitchFamily="18" charset="0"/>
                <a:cs typeface="Times New Roman" pitchFamily="18" charset="0"/>
              </a:rPr>
              <a:t>Component Object Model (COM) is a binary-interface standard for software components introduced by Microsoft in 1993. </a:t>
            </a:r>
          </a:p>
          <a:p>
            <a:pPr algn="just"/>
            <a:r>
              <a:rPr lang="en-IN" sz="2400" b="0" dirty="0" smtClean="0">
                <a:latin typeface="Times New Roman" pitchFamily="18" charset="0"/>
                <a:cs typeface="Times New Roman" pitchFamily="18" charset="0"/>
              </a:rPr>
              <a:t>It is used to enable </a:t>
            </a:r>
            <a:r>
              <a:rPr lang="en-IN" sz="2400" b="0" dirty="0" smtClean="0">
                <a:solidFill>
                  <a:srgbClr val="FF0000"/>
                </a:solidFill>
                <a:latin typeface="Times New Roman" pitchFamily="18" charset="0"/>
                <a:cs typeface="Times New Roman" pitchFamily="18" charset="0"/>
              </a:rPr>
              <a:t>inter-process communication</a:t>
            </a:r>
            <a:r>
              <a:rPr lang="en-IN" sz="2400" b="0" dirty="0" smtClean="0">
                <a:latin typeface="Times New Roman" pitchFamily="18" charset="0"/>
                <a:cs typeface="Times New Roman" pitchFamily="18" charset="0"/>
              </a:rPr>
              <a:t> and </a:t>
            </a:r>
            <a:r>
              <a:rPr lang="en-IN" sz="2400" b="0" dirty="0" smtClean="0">
                <a:solidFill>
                  <a:srgbClr val="FF0000"/>
                </a:solidFill>
                <a:latin typeface="Times New Roman" pitchFamily="18" charset="0"/>
                <a:cs typeface="Times New Roman" pitchFamily="18" charset="0"/>
              </a:rPr>
              <a:t>dynamic object creation </a:t>
            </a:r>
            <a:r>
              <a:rPr lang="en-IN" sz="2400" b="0" dirty="0" smtClean="0">
                <a:latin typeface="Times New Roman" pitchFamily="18" charset="0"/>
                <a:cs typeface="Times New Roman" pitchFamily="18" charset="0"/>
              </a:rPr>
              <a:t>in a large range of programming languages. </a:t>
            </a:r>
          </a:p>
          <a:p>
            <a:pPr algn="just"/>
            <a:r>
              <a:rPr lang="en-IN" sz="2400" b="0" dirty="0" smtClean="0"/>
              <a:t>COM is a platform-independent, distributed, object-oriented system for creating binary software components that can interact.</a:t>
            </a:r>
          </a:p>
          <a:p>
            <a:pPr algn="just"/>
            <a:r>
              <a:rPr lang="en-IN" sz="2400" b="0" dirty="0" smtClean="0"/>
              <a:t>COM is the basis for several other Microsoft technologies and frameworks, including OLE, OLE Automation, Browser Helper Object, ActiveX, COM+, DCOM, the Windows shell, DirectX, UMDF and Windows Runtime. </a:t>
            </a:r>
          </a:p>
          <a:p>
            <a:pPr algn="just"/>
            <a:endParaRPr lang="en-IN" sz="2400" b="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a:t/>
            </a:r>
            <a:br>
              <a:rPr lang="en-US" b="0" dirty="0"/>
            </a:br>
            <a:r>
              <a:rPr lang="en-US" b="0" dirty="0"/>
              <a:t>Life As a COM Programmer </a:t>
            </a:r>
            <a:br>
              <a:rPr lang="en-US" b="0" dirty="0"/>
            </a:br>
            <a:endParaRPr lang="en-US" dirty="0"/>
          </a:p>
        </p:txBody>
      </p:sp>
      <p:sp>
        <p:nvSpPr>
          <p:cNvPr id="3" name="Content Placeholder 2"/>
          <p:cNvSpPr>
            <a:spLocks noGrp="1"/>
          </p:cNvSpPr>
          <p:nvPr>
            <p:ph idx="1"/>
          </p:nvPr>
        </p:nvSpPr>
        <p:spPr/>
        <p:txBody>
          <a:bodyPr/>
          <a:lstStyle/>
          <a:p>
            <a:r>
              <a:rPr lang="en-US" sz="2400" b="0" dirty="0" smtClean="0">
                <a:effectLst/>
                <a:latin typeface="Times New Roman" pitchFamily="18" charset="0"/>
                <a:cs typeface="Times New Roman" pitchFamily="18" charset="0"/>
              </a:rPr>
              <a:t>The </a:t>
            </a:r>
            <a:r>
              <a:rPr lang="en-US" sz="2400" b="0" dirty="0">
                <a:effectLst/>
                <a:latin typeface="Times New Roman" pitchFamily="18" charset="0"/>
                <a:cs typeface="Times New Roman" pitchFamily="18" charset="0"/>
              </a:rPr>
              <a:t>Component Object Model (COM) is an architecture which can be used to create a block of reusable binary code.” These binary blobs of COM code are called “COM servers”. </a:t>
            </a:r>
          </a:p>
          <a:p>
            <a:pPr marL="0" indent="0">
              <a:buNone/>
            </a:pPr>
            <a:r>
              <a:rPr lang="en-US" sz="2400" b="0" dirty="0" smtClean="0">
                <a:latin typeface="Times New Roman" pitchFamily="18" charset="0"/>
                <a:cs typeface="Times New Roman" pitchFamily="18" charset="0"/>
              </a:rPr>
              <a:t>Benefits</a:t>
            </a:r>
            <a:r>
              <a:rPr lang="en-US" sz="2400" b="0" dirty="0">
                <a:latin typeface="Times New Roman" pitchFamily="18" charset="0"/>
                <a:cs typeface="Times New Roman" pitchFamily="18" charset="0"/>
              </a:rPr>
              <a:t>: </a:t>
            </a:r>
          </a:p>
          <a:p>
            <a:r>
              <a:rPr lang="en-US" sz="2400" b="0" dirty="0" smtClean="0">
                <a:latin typeface="Times New Roman" pitchFamily="18" charset="0"/>
                <a:cs typeface="Times New Roman" pitchFamily="18" charset="0"/>
              </a:rPr>
              <a:t>it </a:t>
            </a:r>
            <a:r>
              <a:rPr lang="en-US" sz="2400" b="0" dirty="0">
                <a:latin typeface="Times New Roman" pitchFamily="18" charset="0"/>
                <a:cs typeface="Times New Roman" pitchFamily="18" charset="0"/>
              </a:rPr>
              <a:t>can be accessed in a language-independent manner. </a:t>
            </a:r>
            <a:r>
              <a:rPr lang="en-US" sz="2400" b="0" dirty="0" err="1">
                <a:latin typeface="Times New Roman" pitchFamily="18" charset="0"/>
                <a:cs typeface="Times New Roman" pitchFamily="18" charset="0"/>
              </a:rPr>
              <a:t>i.e</a:t>
            </a:r>
            <a:r>
              <a:rPr lang="en-US" sz="2400" b="0" dirty="0">
                <a:latin typeface="Times New Roman" pitchFamily="18" charset="0"/>
                <a:cs typeface="Times New Roman" pitchFamily="18" charset="0"/>
              </a:rPr>
              <a:t> C++ programmers can build COM classes that can be used by VB6. Delphi programmers can use COM classes built using C, and so forth. </a:t>
            </a:r>
          </a:p>
          <a:p>
            <a:r>
              <a:rPr lang="en-US" sz="2400" b="0" dirty="0" smtClean="0">
                <a:latin typeface="Times New Roman" pitchFamily="18" charset="0"/>
                <a:cs typeface="Times New Roman" pitchFamily="18" charset="0"/>
              </a:rPr>
              <a:t>COM’s </a:t>
            </a:r>
            <a:r>
              <a:rPr lang="en-US" sz="2400" b="0" dirty="0">
                <a:latin typeface="Times New Roman" pitchFamily="18" charset="0"/>
                <a:cs typeface="Times New Roman" pitchFamily="18" charset="0"/>
              </a:rPr>
              <a:t>language independence is limited. </a:t>
            </a:r>
            <a:r>
              <a:rPr lang="en-US" sz="2400" b="0" dirty="0" err="1">
                <a:latin typeface="Times New Roman" pitchFamily="18" charset="0"/>
                <a:cs typeface="Times New Roman" pitchFamily="18" charset="0"/>
              </a:rPr>
              <a:t>i.e</a:t>
            </a:r>
            <a:r>
              <a:rPr lang="en-US" sz="2400" b="0" dirty="0">
                <a:latin typeface="Times New Roman" pitchFamily="18" charset="0"/>
                <a:cs typeface="Times New Roman" pitchFamily="18" charset="0"/>
              </a:rPr>
              <a:t> there is no way to derive a new COM class using an existing COM class (as COM has no support for classical inheritance). Rather, limited to reuse via the has-a relationship.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Rectangle 4"/>
          <p:cNvSpPr/>
          <p:nvPr/>
        </p:nvSpPr>
        <p:spPr>
          <a:xfrm>
            <a:off x="152400" y="304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0948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sz="2400" b="0" dirty="0" smtClean="0">
                <a:effectLst/>
                <a:latin typeface="Times New Roman" pitchFamily="18" charset="0"/>
                <a:cs typeface="Times New Roman" pitchFamily="18" charset="0"/>
              </a:rPr>
              <a:t>COM </a:t>
            </a:r>
            <a:r>
              <a:rPr lang="en-US" sz="2400" b="0" dirty="0">
                <a:effectLst/>
                <a:latin typeface="Times New Roman" pitchFamily="18" charset="0"/>
                <a:cs typeface="Times New Roman" pitchFamily="18" charset="0"/>
              </a:rPr>
              <a:t>is its location-transparent nature. Using constructs such as the system registry, application identifiers (</a:t>
            </a:r>
            <a:r>
              <a:rPr lang="en-US" sz="2400" b="0" dirty="0" err="1">
                <a:effectLst/>
                <a:latin typeface="Times New Roman" pitchFamily="18" charset="0"/>
                <a:cs typeface="Times New Roman" pitchFamily="18" charset="0"/>
              </a:rPr>
              <a:t>AppIDs</a:t>
            </a:r>
            <a:r>
              <a:rPr lang="en-US" sz="2400" b="0" dirty="0">
                <a:effectLst/>
                <a:latin typeface="Times New Roman" pitchFamily="18" charset="0"/>
                <a:cs typeface="Times New Roman" pitchFamily="18" charset="0"/>
              </a:rPr>
              <a:t>), stubs, proxies, and the COM runtime environment, programmers can avoid the need to work with raw sockets, RPC calls, and other low-level details when building a distributed application </a:t>
            </a:r>
          </a:p>
          <a:p>
            <a:pPr algn="just">
              <a:lnSpc>
                <a:spcPct val="150000"/>
              </a:lnSpc>
            </a:pPr>
            <a:r>
              <a:rPr lang="en-US" sz="2400" b="0" dirty="0" smtClean="0">
                <a:effectLst/>
                <a:latin typeface="Times New Roman" pitchFamily="18" charset="0"/>
                <a:cs typeface="Times New Roman" pitchFamily="18" charset="0"/>
              </a:rPr>
              <a:t>To </a:t>
            </a:r>
            <a:r>
              <a:rPr lang="en-US" sz="2400" b="0" dirty="0">
                <a:effectLst/>
                <a:latin typeface="Times New Roman" pitchFamily="18" charset="0"/>
                <a:cs typeface="Times New Roman" pitchFamily="18" charset="0"/>
              </a:rPr>
              <a:t>simplify the development of COM binaries, programmers can make use of numerous COM-aware frameworks. </a:t>
            </a:r>
            <a:r>
              <a:rPr lang="en-US" sz="2400" b="0" dirty="0" err="1">
                <a:effectLst/>
                <a:latin typeface="Times New Roman" pitchFamily="18" charset="0"/>
                <a:cs typeface="Times New Roman" pitchFamily="18" charset="0"/>
              </a:rPr>
              <a:t>Eg</a:t>
            </a:r>
            <a:r>
              <a:rPr lang="en-US" sz="2400" b="0" dirty="0">
                <a:effectLst/>
                <a:latin typeface="Times New Roman" pitchFamily="18" charset="0"/>
                <a:cs typeface="Times New Roman" pitchFamily="18" charset="0"/>
              </a:rPr>
              <a:t>: the Active Template Library (ATL) provides a set of C++ classes, templates, and macros to ease the creation of COM servers. </a:t>
            </a:r>
          </a:p>
          <a:p>
            <a:pPr algn="just">
              <a:lnSpc>
                <a:spcPct val="150000"/>
              </a:lnSpc>
            </a:pPr>
            <a:endParaRPr lang="en-US" sz="2400"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 name="Rectangle 4"/>
          <p:cNvSpPr/>
          <p:nvPr/>
        </p:nvSpPr>
        <p:spPr>
          <a:xfrm>
            <a:off x="0" y="152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99181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a:t>The .NET Solution </a:t>
            </a:r>
            <a:endParaRPr lang="en-US" dirty="0"/>
          </a:p>
        </p:txBody>
      </p:sp>
      <p:sp>
        <p:nvSpPr>
          <p:cNvPr id="3" name="Content Placeholder 2"/>
          <p:cNvSpPr>
            <a:spLocks noGrp="1"/>
          </p:cNvSpPr>
          <p:nvPr>
            <p:ph idx="1"/>
          </p:nvPr>
        </p:nvSpPr>
        <p:spPr/>
        <p:txBody>
          <a:bodyPr/>
          <a:lstStyle/>
          <a:p>
            <a:pPr algn="just"/>
            <a:r>
              <a:rPr lang="en-US" sz="3000" b="0" dirty="0" smtClean="0">
                <a:effectLst/>
                <a:latin typeface="Times New Roman" pitchFamily="18" charset="0"/>
                <a:cs typeface="Times New Roman" pitchFamily="18" charset="0"/>
              </a:rPr>
              <a:t>The </a:t>
            </a:r>
            <a:r>
              <a:rPr lang="en-US" sz="3000" b="0" dirty="0">
                <a:effectLst/>
                <a:latin typeface="Times New Roman" pitchFamily="18" charset="0"/>
                <a:cs typeface="Times New Roman" pitchFamily="18" charset="0"/>
              </a:rPr>
              <a:t>.NET Framework is a software </a:t>
            </a:r>
            <a:r>
              <a:rPr lang="en-US" sz="3000" b="0" dirty="0" smtClean="0">
                <a:effectLst/>
                <a:latin typeface="Times New Roman" pitchFamily="18" charset="0"/>
                <a:cs typeface="Times New Roman" pitchFamily="18" charset="0"/>
              </a:rPr>
              <a:t>platform.</a:t>
            </a:r>
          </a:p>
          <a:p>
            <a:pPr algn="just"/>
            <a:r>
              <a:rPr lang="en-US" sz="3000" b="0" dirty="0" smtClean="0">
                <a:effectLst/>
                <a:latin typeface="Times New Roman" pitchFamily="18" charset="0"/>
                <a:cs typeface="Times New Roman" pitchFamily="18" charset="0"/>
              </a:rPr>
              <a:t> The .NET Framework for </a:t>
            </a:r>
            <a:r>
              <a:rPr lang="en-US" sz="3000" b="0" dirty="0">
                <a:effectLst/>
                <a:latin typeface="Times New Roman" pitchFamily="18" charset="0"/>
                <a:cs typeface="Times New Roman" pitchFamily="18" charset="0"/>
              </a:rPr>
              <a:t>building systems on the Windows family of operating systems, as well as on numerous non-Microsoft operating systems such as Mac OS X and various Unix/Linux distributions. </a:t>
            </a:r>
            <a:endParaRPr lang="en-US" sz="3000" b="0" dirty="0" smtClean="0">
              <a:effectLst/>
              <a:latin typeface="Times New Roman" pitchFamily="18" charset="0"/>
              <a:cs typeface="Times New Roman" pitchFamily="18" charset="0"/>
            </a:endParaRPr>
          </a:p>
          <a:p>
            <a:pPr algn="just"/>
            <a:endParaRPr lang="en-US"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 xmlns:p14="http://schemas.microsoft.com/office/powerpoint/2010/main" val="1488232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457200"/>
          </a:xfrm>
        </p:spPr>
        <p:txBody>
          <a:bodyPr/>
          <a:lstStyle/>
          <a:p>
            <a:pPr algn="ctr"/>
            <a:r>
              <a:rPr lang="en-US" sz="2700" b="0" dirty="0"/>
              <a:t/>
            </a:r>
            <a:br>
              <a:rPr lang="en-US" sz="2700" b="0" dirty="0"/>
            </a:br>
            <a:r>
              <a:rPr lang="en-US" sz="2700" b="0" dirty="0"/>
              <a:t>Introducing the Building Blocks of the .NET Platform (CLR, CTS, and CLS) </a:t>
            </a:r>
            <a:endParaRPr lang="en-US" sz="2700" dirty="0"/>
          </a:p>
        </p:txBody>
      </p:sp>
      <p:sp>
        <p:nvSpPr>
          <p:cNvPr id="3" name="Content Placeholder 2"/>
          <p:cNvSpPr>
            <a:spLocks noGrp="1"/>
          </p:cNvSpPr>
          <p:nvPr>
            <p:ph idx="1"/>
          </p:nvPr>
        </p:nvSpPr>
        <p:spPr>
          <a:xfrm>
            <a:off x="228600" y="1143000"/>
            <a:ext cx="8686800" cy="5562600"/>
          </a:xfrm>
        </p:spPr>
        <p:txBody>
          <a:bodyPr/>
          <a:lstStyle/>
          <a:p>
            <a:pPr lvl="0" algn="just"/>
            <a:r>
              <a:rPr lang="en-US" sz="2400" b="0" dirty="0">
                <a:effectLst/>
                <a:latin typeface="Times New Roman" pitchFamily="18" charset="0"/>
                <a:cs typeface="Times New Roman" pitchFamily="18" charset="0"/>
              </a:rPr>
              <a:t>.Net framework is a technology or a programming infrastructure used for building and deployment of applications and services that use .NET technologies like XML web-based services or some .NET based desktop applications</a:t>
            </a:r>
            <a:r>
              <a:rPr lang="en-US" dirty="0">
                <a:effectLst/>
              </a:rPr>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895600"/>
            <a:ext cx="9143999" cy="3852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59537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0" dirty="0">
                <a:effectLst/>
                <a:latin typeface="Times New Roman" pitchFamily="18" charset="0"/>
                <a:cs typeface="Times New Roman" pitchFamily="18" charset="0"/>
              </a:rPr>
              <a:t>The .NET Framework consists of (Three components):</a:t>
            </a:r>
          </a:p>
          <a:p>
            <a:pPr marL="514350" lvl="0" indent="-514350">
              <a:buFont typeface="+mj-lt"/>
              <a:buAutoNum type="arabicPeriod"/>
            </a:pPr>
            <a:r>
              <a:rPr lang="en-US" b="0" dirty="0">
                <a:effectLst/>
                <a:latin typeface="Times New Roman" pitchFamily="18" charset="0"/>
                <a:cs typeface="Times New Roman" pitchFamily="18" charset="0"/>
              </a:rPr>
              <a:t>Common Language Runtime</a:t>
            </a:r>
          </a:p>
          <a:p>
            <a:pPr marL="514350" lvl="0" indent="-514350">
              <a:buFont typeface="+mj-lt"/>
              <a:buAutoNum type="arabicPeriod"/>
            </a:pPr>
            <a:r>
              <a:rPr lang="en-US" b="0" dirty="0">
                <a:effectLst/>
                <a:latin typeface="Times New Roman" pitchFamily="18" charset="0"/>
                <a:cs typeface="Times New Roman" pitchFamily="18" charset="0"/>
              </a:rPr>
              <a:t>Class Libraries</a:t>
            </a:r>
          </a:p>
          <a:p>
            <a:pPr marL="514350" lvl="0" indent="-514350">
              <a:buFont typeface="+mj-lt"/>
              <a:buAutoNum type="arabicPeriod"/>
            </a:pPr>
            <a:r>
              <a:rPr lang="en-US" b="0" dirty="0">
                <a:effectLst/>
                <a:latin typeface="Times New Roman" pitchFamily="18" charset="0"/>
                <a:cs typeface="Times New Roman" pitchFamily="18" charset="0"/>
              </a:rPr>
              <a:t>Support for Multiple Programming Language.</a:t>
            </a:r>
          </a:p>
          <a:p>
            <a:pPr marL="0" lvl="0" indent="0">
              <a:buNone/>
            </a:pPr>
            <a:r>
              <a:rPr lang="en-US" dirty="0">
                <a:effectLst/>
              </a:rPr>
              <a:t>CLR, CTS, CLS and Base Libraries are major Components of .NET Framework.</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 xmlns:p14="http://schemas.microsoft.com/office/powerpoint/2010/main" val="3690275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0" dirty="0">
                <a:effectLst/>
                <a:latin typeface="Times New Roman" pitchFamily="18" charset="0"/>
                <a:cs typeface="Times New Roman" pitchFamily="18" charset="0"/>
              </a:rPr>
              <a:t>Common Language </a:t>
            </a:r>
            <a:r>
              <a:rPr lang="en-US" b="0" dirty="0" smtClean="0">
                <a:effectLst/>
                <a:latin typeface="Times New Roman" pitchFamily="18" charset="0"/>
                <a:cs typeface="Times New Roman" pitchFamily="18" charset="0"/>
              </a:rPr>
              <a:t>Runtime</a:t>
            </a:r>
            <a:endParaRPr lang="en-US" dirty="0"/>
          </a:p>
        </p:txBody>
      </p:sp>
      <p:sp>
        <p:nvSpPr>
          <p:cNvPr id="3" name="Content Placeholder 2"/>
          <p:cNvSpPr>
            <a:spLocks noGrp="1"/>
          </p:cNvSpPr>
          <p:nvPr>
            <p:ph idx="1"/>
          </p:nvPr>
        </p:nvSpPr>
        <p:spPr/>
        <p:txBody>
          <a:bodyPr/>
          <a:lstStyle/>
          <a:p>
            <a:pPr lvl="0" algn="just"/>
            <a:r>
              <a:rPr lang="en-US" sz="2400" b="0" dirty="0">
                <a:effectLst/>
                <a:latin typeface="Times New Roman" pitchFamily="18" charset="0"/>
                <a:cs typeface="Times New Roman" pitchFamily="18" charset="0"/>
              </a:rPr>
              <a:t>The CLR is the execution engine for .NET applications and serves as the interface between .NET applications and the operating system.</a:t>
            </a:r>
          </a:p>
          <a:p>
            <a:pPr lvl="0" algn="just"/>
            <a:r>
              <a:rPr lang="en-US" sz="2400" b="0" dirty="0">
                <a:effectLst/>
                <a:latin typeface="Times New Roman" pitchFamily="18" charset="0"/>
                <a:cs typeface="Times New Roman" pitchFamily="18" charset="0"/>
              </a:rPr>
              <a:t>The main part of .NET Framework, which develops the base of the architecture, is the Common Language Runtime (CLR). </a:t>
            </a:r>
          </a:p>
          <a:p>
            <a:pPr lvl="0" algn="just"/>
            <a:r>
              <a:rPr lang="en-US" sz="2400" b="0" dirty="0">
                <a:effectLst/>
                <a:latin typeface="Times New Roman" pitchFamily="18" charset="0"/>
                <a:cs typeface="Times New Roman" pitchFamily="18" charset="0"/>
              </a:rPr>
              <a:t>CLR acts as a bridge that is used to handles code at execution. It is the core part of .NET Framework and is responsible for memory management and thread management.</a:t>
            </a:r>
          </a:p>
          <a:p>
            <a:pPr lvl="0" algn="just"/>
            <a:r>
              <a:rPr lang="en-US" sz="2400" b="0" dirty="0">
                <a:effectLst/>
                <a:latin typeface="Times New Roman" pitchFamily="18" charset="0"/>
                <a:cs typeface="Times New Roman" pitchFamily="18" charset="0"/>
              </a:rPr>
              <a:t>Runtime is the core of Microsoft's .NET vision. This is said to be the execution engine of .NET platform. The runtime (CLR) handles runtime services, including language integration, security, and </a:t>
            </a:r>
            <a:r>
              <a:rPr lang="en-US" sz="2400" b="0" dirty="0">
                <a:effectLst/>
                <a:latin typeface="Times New Roman" pitchFamily="18" charset="0"/>
                <a:cs typeface="Times New Roman" pitchFamily="18" charset="0"/>
                <a:hlinkClick r:id="rId2" tooltip="Random Access Memory (RAM) is the best known form of Computer Memory"/>
              </a:rPr>
              <a:t>memory</a:t>
            </a:r>
            <a:r>
              <a:rPr lang="en-US" sz="2400" b="0" dirty="0">
                <a:effectLst/>
                <a:latin typeface="Times New Roman" pitchFamily="18" charset="0"/>
                <a:cs typeface="Times New Roman" pitchFamily="18" charset="0"/>
              </a:rPr>
              <a:t> management. During development, the runtime (CLR) provides features that are needed to simplify development.</a:t>
            </a:r>
          </a:p>
          <a:p>
            <a:pPr algn="just"/>
            <a:endParaRPr lang="en-US" sz="24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 xmlns:p14="http://schemas.microsoft.com/office/powerpoint/2010/main" val="284146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0" dirty="0">
                <a:effectLst/>
                <a:latin typeface="Times New Roman" pitchFamily="18" charset="0"/>
                <a:cs typeface="Times New Roman" pitchFamily="18" charset="0"/>
              </a:rPr>
              <a:t>Common Language Specification (CLS</a:t>
            </a:r>
            <a:r>
              <a:rPr lang="en-US" sz="3200" b="0" dirty="0" smtClean="0">
                <a:effectLst/>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sz="2800" b="0" dirty="0">
                <a:effectLst/>
                <a:latin typeface="Times New Roman" pitchFamily="18" charset="0"/>
                <a:cs typeface="Times New Roman" pitchFamily="18" charset="0"/>
              </a:rPr>
              <a:t>The CLS is a common platform that integrates code and components from multiple .NET programming languages. In other words, a .NET application can be written in multiple programming languages with no extra work by the developer</a:t>
            </a:r>
            <a:r>
              <a:rPr lang="en-US" sz="2800" b="0" dirty="0" smtClean="0">
                <a:effectLst/>
                <a:latin typeface="Times New Roman" pitchFamily="18" charset="0"/>
                <a:cs typeface="Times New Roman" pitchFamily="18" charset="0"/>
              </a:rPr>
              <a:t>.</a:t>
            </a:r>
          </a:p>
          <a:p>
            <a:pPr marL="0" lvl="0" indent="0" algn="just">
              <a:buNone/>
            </a:pPr>
            <a:endParaRPr lang="en-US" sz="2800" b="0" dirty="0">
              <a:effectLst/>
              <a:latin typeface="Times New Roman" pitchFamily="18" charset="0"/>
              <a:cs typeface="Times New Roman" pitchFamily="18" charset="0"/>
            </a:endParaRPr>
          </a:p>
          <a:p>
            <a:pPr lvl="0" algn="just"/>
            <a:r>
              <a:rPr lang="en-US" sz="2800" b="0" dirty="0">
                <a:effectLst/>
                <a:latin typeface="Times New Roman" pitchFamily="18" charset="0"/>
                <a:cs typeface="Times New Roman" pitchFamily="18" charset="0"/>
              </a:rPr>
              <a:t>The CTS fully describes all possible data types supported by the runtime, specifies how these data types interact with each other, and details how they are represented in the .NET metadata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 xmlns:p14="http://schemas.microsoft.com/office/powerpoint/2010/main" val="412532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Framework Class Library (FCL</a:t>
            </a:r>
            <a:r>
              <a:rPr lang="en-IN" dirty="0" smtClean="0">
                <a:effectLst/>
              </a:rPr>
              <a:t>)</a:t>
            </a:r>
            <a:endParaRPr lang="en-US" dirty="0"/>
          </a:p>
        </p:txBody>
      </p:sp>
      <p:sp>
        <p:nvSpPr>
          <p:cNvPr id="3" name="Content Placeholder 2"/>
          <p:cNvSpPr>
            <a:spLocks noGrp="1"/>
          </p:cNvSpPr>
          <p:nvPr>
            <p:ph idx="1"/>
          </p:nvPr>
        </p:nvSpPr>
        <p:spPr/>
        <p:txBody>
          <a:bodyPr/>
          <a:lstStyle/>
          <a:p>
            <a:pPr lvl="0" algn="just"/>
            <a:r>
              <a:rPr lang="en-IN" sz="2400" b="0" dirty="0">
                <a:effectLst/>
                <a:latin typeface="Times New Roman" pitchFamily="18" charset="0"/>
                <a:cs typeface="Times New Roman" pitchFamily="18" charset="0"/>
              </a:rPr>
              <a:t>It is also called as Base Class Library or Class Libraries.</a:t>
            </a:r>
            <a:endParaRPr lang="en-US" sz="2400" b="0" dirty="0">
              <a:effectLst/>
              <a:latin typeface="Times New Roman" pitchFamily="18" charset="0"/>
              <a:cs typeface="Times New Roman" pitchFamily="18" charset="0"/>
            </a:endParaRPr>
          </a:p>
          <a:p>
            <a:pPr lvl="0" algn="just"/>
            <a:r>
              <a:rPr lang="en-US" sz="2400" b="0" dirty="0">
                <a:effectLst/>
                <a:latin typeface="Times New Roman" pitchFamily="18" charset="0"/>
                <a:cs typeface="Times New Roman" pitchFamily="18" charset="0"/>
              </a:rPr>
              <a:t>The Framework Class Library (FCL) in .NET Framework is also a main part of .NET Framework. The Class library includes the reusable classes (types) that are based on object-orientation.</a:t>
            </a:r>
          </a:p>
          <a:p>
            <a:pPr lvl="0" algn="just"/>
            <a:r>
              <a:rPr lang="en-US" sz="2400" b="0" dirty="0">
                <a:effectLst/>
                <a:latin typeface="Times New Roman" pitchFamily="18" charset="0"/>
                <a:cs typeface="Times New Roman" pitchFamily="18" charset="0"/>
              </a:rPr>
              <a:t>This part is highly imperative while developing applications. Applications could either be developed using command-line interface (CLI) or Graphical User Interface (GUI). </a:t>
            </a:r>
            <a:endParaRPr lang="en-US" sz="2400" b="0" dirty="0" smtClean="0">
              <a:effectLst/>
              <a:latin typeface="Times New Roman" pitchFamily="18" charset="0"/>
              <a:cs typeface="Times New Roman" pitchFamily="18" charset="0"/>
            </a:endParaRPr>
          </a:p>
          <a:p>
            <a:pPr lvl="0" algn="just"/>
            <a:r>
              <a:rPr lang="en-US" sz="2400" b="0" dirty="0" smtClean="0">
                <a:effectLst/>
                <a:latin typeface="Times New Roman" pitchFamily="18" charset="0"/>
                <a:cs typeface="Times New Roman" pitchFamily="18" charset="0"/>
              </a:rPr>
              <a:t>Several </a:t>
            </a:r>
            <a:r>
              <a:rPr lang="en-US" sz="2400" b="0" dirty="0">
                <a:effectLst/>
                <a:latin typeface="Times New Roman" pitchFamily="18" charset="0"/>
                <a:cs typeface="Times New Roman" pitchFamily="18" charset="0"/>
              </a:rPr>
              <a:t>platforms include Windows forms, Web Forms and ASP.NET. XML Web-based services are also used to develop applications.  </a:t>
            </a:r>
          </a:p>
          <a:p>
            <a:pPr lvl="0" algn="just"/>
            <a:r>
              <a:rPr lang="en-US" sz="2400" b="0" dirty="0">
                <a:effectLst/>
                <a:latin typeface="Times New Roman" pitchFamily="18" charset="0"/>
                <a:cs typeface="Times New Roman" pitchFamily="18" charset="0"/>
              </a:rPr>
              <a:t>Class libraries provide reusable code for most common tasks, including data access, XML Web service development, and Web and Windows Forms. </a:t>
            </a:r>
            <a:endParaRPr lang="en-US" sz="24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 xmlns:p14="http://schemas.microsoft.com/office/powerpoint/2010/main" val="2390591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effectLst/>
              </a:rPr>
              <a:t>Which versions of .NET are available</a:t>
            </a:r>
            <a:r>
              <a:rPr lang="en-US" sz="3200" dirty="0" smtClean="0">
                <a:effectLst/>
              </a:rPr>
              <a:t>?</a:t>
            </a:r>
            <a:endParaRPr lang="en-US" sz="3200" dirty="0"/>
          </a:p>
        </p:txBody>
      </p:sp>
      <p:sp>
        <p:nvSpPr>
          <p:cNvPr id="3" name="Content Placeholder 2"/>
          <p:cNvSpPr>
            <a:spLocks noGrp="1"/>
          </p:cNvSpPr>
          <p:nvPr>
            <p:ph idx="1"/>
          </p:nvPr>
        </p:nvSpPr>
        <p:spPr/>
        <p:txBody>
          <a:bodyPr/>
          <a:lstStyle/>
          <a:p>
            <a:pPr marL="457200" lvl="0" indent="-457200" algn="just">
              <a:buFont typeface="+mj-lt"/>
              <a:buAutoNum type="arabicPeriod"/>
            </a:pPr>
            <a:r>
              <a:rPr lang="en-US" sz="2000" b="0" dirty="0">
                <a:effectLst/>
                <a:latin typeface="Times New Roman" pitchFamily="18" charset="0"/>
                <a:cs typeface="Times New Roman" pitchFamily="18" charset="0"/>
              </a:rPr>
              <a:t>.NET Framework 1.0</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1.1 (comes installed in Windows Server 2003)</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2.0 (comes installed in Windows Server 2003, 2003 R2, 2008 SP2 and 2008 R2 SP1)</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3.0 (comes installed in Windows Vista and Server 2008 SP2 and 2008 R2 SP1)</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3.5 (comes installed in Windows 7 and Server 2008 R2 SP1)</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4.0</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4.5 (comes installed in Windows 8 and Server 2012)</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4.5.1 (comes installed in Windows 8.1 and Server 2012 R2)</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4.5.2</a:t>
            </a:r>
          </a:p>
          <a:p>
            <a:pPr marL="457200" lvl="0" indent="-457200" algn="just">
              <a:buFont typeface="+mj-lt"/>
              <a:buAutoNum type="arabicPeriod"/>
            </a:pPr>
            <a:r>
              <a:rPr lang="en-US" sz="2000" b="0" dirty="0">
                <a:effectLst/>
                <a:latin typeface="Times New Roman" pitchFamily="18" charset="0"/>
                <a:cs typeface="Times New Roman" pitchFamily="18" charset="0"/>
              </a:rPr>
              <a:t>.NET Framework 4.6 (comes installed in Windows 10 and Server 2016)</a:t>
            </a:r>
          </a:p>
          <a:p>
            <a:pPr marL="457200" indent="-457200" algn="just">
              <a:buFont typeface="+mj-lt"/>
              <a:buAutoNum type="arabicPeriod"/>
            </a:pPr>
            <a:endParaRPr lang="en-US" sz="20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 xmlns:p14="http://schemas.microsoft.com/office/powerpoint/2010/main" val="89406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a:t>
            </a:r>
            <a:endParaRPr lang="en-US" dirty="0"/>
          </a:p>
        </p:txBody>
      </p:sp>
      <p:sp>
        <p:nvSpPr>
          <p:cNvPr id="3" name="Content Placeholder 2"/>
          <p:cNvSpPr>
            <a:spLocks noGrp="1"/>
          </p:cNvSpPr>
          <p:nvPr>
            <p:ph idx="1"/>
          </p:nvPr>
        </p:nvSpPr>
        <p:spPr/>
        <p:txBody>
          <a:bodyPr/>
          <a:lstStyle/>
          <a:p>
            <a:pPr marL="447675" indent="-447675">
              <a:lnSpc>
                <a:spcPct val="100000"/>
              </a:lnSpc>
              <a:buFont typeface="+mj-lt"/>
              <a:buAutoNum type="arabicPeriod"/>
              <a:tabLst/>
            </a:pPr>
            <a:r>
              <a:rPr lang="en-US" dirty="0" smtClean="0"/>
              <a:t>What is </a:t>
            </a:r>
            <a:r>
              <a:rPr lang="en-US" dirty="0" smtClean="0">
                <a:effectLst/>
                <a:latin typeface="Times New Roman" pitchFamily="18" charset="0"/>
                <a:cs typeface="Times New Roman" pitchFamily="18" charset="0"/>
              </a:rPr>
              <a:t>.</a:t>
            </a:r>
            <a:r>
              <a:rPr lang="en-US" sz="1100" dirty="0" smtClean="0">
                <a:effectLst/>
                <a:latin typeface="Times New Roman" pitchFamily="18" charset="0"/>
                <a:cs typeface="Times New Roman" pitchFamily="18" charset="0"/>
              </a:rPr>
              <a:t> </a:t>
            </a:r>
            <a:r>
              <a:rPr lang="en-US" dirty="0" smtClean="0"/>
              <a:t>Net?</a:t>
            </a:r>
          </a:p>
          <a:p>
            <a:pPr marL="447675" indent="-447675">
              <a:lnSpc>
                <a:spcPct val="100000"/>
              </a:lnSpc>
              <a:buFont typeface="+mj-lt"/>
              <a:buAutoNum type="arabicPeriod"/>
              <a:tabLst/>
            </a:pPr>
            <a:r>
              <a:rPr lang="en-US" dirty="0" smtClean="0"/>
              <a:t>Why </a:t>
            </a:r>
            <a:r>
              <a:rPr lang="en-US" dirty="0">
                <a:effectLst/>
                <a:latin typeface="Times New Roman" pitchFamily="18" charset="0"/>
                <a:cs typeface="Times New Roman" pitchFamily="18" charset="0"/>
              </a:rPr>
              <a:t>.</a:t>
            </a:r>
            <a:r>
              <a:rPr lang="en-US" sz="1100" dirty="0">
                <a:effectLst/>
                <a:latin typeface="Times New Roman" pitchFamily="18" charset="0"/>
                <a:cs typeface="Times New Roman" pitchFamily="18" charset="0"/>
              </a:rPr>
              <a:t> </a:t>
            </a:r>
            <a:r>
              <a:rPr lang="en-US" dirty="0"/>
              <a:t>Net?</a:t>
            </a:r>
          </a:p>
          <a:p>
            <a:pPr marL="447675" indent="-447675">
              <a:lnSpc>
                <a:spcPct val="100000"/>
              </a:lnSpc>
              <a:buFont typeface="+mj-lt"/>
              <a:buAutoNum type="arabicPeriod"/>
              <a:tabLst/>
            </a:pPr>
            <a:r>
              <a:rPr lang="en-US" dirty="0" smtClean="0"/>
              <a:t>History of </a:t>
            </a:r>
            <a:r>
              <a:rPr lang="en-US" dirty="0">
                <a:effectLst/>
                <a:latin typeface="Times New Roman" pitchFamily="18" charset="0"/>
                <a:cs typeface="Times New Roman" pitchFamily="18" charset="0"/>
              </a:rPr>
              <a:t>.</a:t>
            </a:r>
            <a:r>
              <a:rPr lang="en-US" sz="1100" dirty="0">
                <a:effectLst/>
                <a:latin typeface="Times New Roman" pitchFamily="18" charset="0"/>
                <a:cs typeface="Times New Roman" pitchFamily="18" charset="0"/>
              </a:rPr>
              <a:t> </a:t>
            </a:r>
            <a:r>
              <a:rPr lang="en-US" dirty="0" smtClean="0"/>
              <a:t>Net</a:t>
            </a:r>
          </a:p>
          <a:p>
            <a:pPr marL="447675" indent="-447675">
              <a:lnSpc>
                <a:spcPct val="100000"/>
              </a:lnSpc>
              <a:buFont typeface="+mj-lt"/>
              <a:buAutoNum type="arabicPeriod"/>
              <a:tabLst/>
            </a:pPr>
            <a:r>
              <a:rPr lang="en-US" dirty="0" smtClean="0"/>
              <a:t>What is </a:t>
            </a:r>
            <a:r>
              <a:rPr lang="en-US" dirty="0">
                <a:effectLst/>
                <a:latin typeface="Times New Roman" pitchFamily="18" charset="0"/>
                <a:cs typeface="Times New Roman" pitchFamily="18" charset="0"/>
              </a:rPr>
              <a:t>.</a:t>
            </a:r>
            <a:r>
              <a:rPr lang="en-US" sz="1100" dirty="0">
                <a:effectLst/>
                <a:latin typeface="Times New Roman" pitchFamily="18" charset="0"/>
                <a:cs typeface="Times New Roman" pitchFamily="18" charset="0"/>
              </a:rPr>
              <a:t> </a:t>
            </a:r>
            <a:r>
              <a:rPr lang="en-US" dirty="0" smtClean="0"/>
              <a:t>Net Framework?</a:t>
            </a:r>
          </a:p>
          <a:p>
            <a:pPr marL="447675" indent="-447675">
              <a:lnSpc>
                <a:spcPct val="100000"/>
              </a:lnSpc>
              <a:buFont typeface="+mj-lt"/>
              <a:buAutoNum type="arabicPeriod"/>
              <a:tabLst/>
            </a:pPr>
            <a:r>
              <a:rPr lang="en-US" dirty="0" smtClean="0"/>
              <a:t>How </a:t>
            </a:r>
            <a:r>
              <a:rPr lang="en-US" dirty="0">
                <a:effectLst/>
                <a:latin typeface="Times New Roman" pitchFamily="18" charset="0"/>
                <a:cs typeface="Times New Roman" pitchFamily="18" charset="0"/>
              </a:rPr>
              <a:t>.</a:t>
            </a:r>
            <a:r>
              <a:rPr lang="en-US" sz="1100" dirty="0">
                <a:effectLst/>
                <a:latin typeface="Times New Roman" pitchFamily="18" charset="0"/>
                <a:cs typeface="Times New Roman" pitchFamily="18" charset="0"/>
              </a:rPr>
              <a:t> </a:t>
            </a:r>
            <a:r>
              <a:rPr lang="en-US" dirty="0" smtClean="0"/>
              <a:t>Net Framework used</a:t>
            </a:r>
            <a:endParaRPr lang="en-US" dirty="0"/>
          </a:p>
          <a:p>
            <a:pPr marL="447675" indent="-447675">
              <a:lnSpc>
                <a:spcPct val="100000"/>
              </a:lnSpc>
              <a:buFont typeface="+mj-lt"/>
              <a:buAutoNum type="arabicPeriod"/>
              <a:tabLst/>
            </a:pPr>
            <a:r>
              <a:rPr lang="en-US" dirty="0" smtClean="0"/>
              <a:t> </a:t>
            </a:r>
            <a:r>
              <a:rPr lang="en-US" dirty="0">
                <a:effectLst/>
                <a:latin typeface="Times New Roman" pitchFamily="18" charset="0"/>
                <a:cs typeface="Times New Roman" pitchFamily="18" charset="0"/>
              </a:rPr>
              <a:t>.</a:t>
            </a:r>
            <a:r>
              <a:rPr lang="en-US" sz="1100" dirty="0">
                <a:effectLst/>
                <a:latin typeface="Times New Roman" pitchFamily="18" charset="0"/>
                <a:cs typeface="Times New Roman" pitchFamily="18" charset="0"/>
              </a:rPr>
              <a:t> </a:t>
            </a:r>
            <a:r>
              <a:rPr lang="en-US" dirty="0" smtClean="0"/>
              <a:t>Net</a:t>
            </a:r>
            <a:r>
              <a:rPr lang="en-US" dirty="0"/>
              <a:t> </a:t>
            </a:r>
            <a:r>
              <a:rPr lang="en-US" dirty="0" smtClean="0"/>
              <a:t>Framework versions</a:t>
            </a:r>
          </a:p>
          <a:p>
            <a:pPr marL="447675" indent="-447675">
              <a:lnSpc>
                <a:spcPct val="100000"/>
              </a:lnSpc>
              <a:buFont typeface="+mj-lt"/>
              <a:buAutoNum type="arabicPeriod"/>
              <a:tabLst/>
            </a:pPr>
            <a:r>
              <a:rPr lang="en-US" dirty="0" smtClean="0"/>
              <a:t>Reviews.</a:t>
            </a:r>
          </a:p>
          <a:p>
            <a:pPr marL="447675" indent="-447675">
              <a:lnSpc>
                <a:spcPct val="100000"/>
              </a:lnSpc>
              <a:buFont typeface="+mj-lt"/>
              <a:buAutoNum type="arabicPeriod"/>
              <a:tabLst/>
            </a:pPr>
            <a:endParaRPr lang="en-US" dirty="0" smtClean="0"/>
          </a:p>
          <a:p>
            <a:pPr marL="447675" indent="-447675">
              <a:lnSpc>
                <a:spcPct val="100000"/>
              </a:lnSpc>
              <a:buFont typeface="+mj-lt"/>
              <a:buAutoNum type="arabicPeriod"/>
              <a:tabLst/>
            </a:pPr>
            <a:endParaRPr lang="en-US" dirty="0"/>
          </a:p>
          <a:p>
            <a:pPr marL="447675" indent="-447675">
              <a:lnSpc>
                <a:spcPct val="100000"/>
              </a:lnSpc>
              <a:buFont typeface="+mj-lt"/>
              <a:buAutoNum type="arabicPeriod"/>
              <a:tabLst/>
            </a:pPr>
            <a:endParaRPr lang="en-US" dirty="0"/>
          </a:p>
          <a:p>
            <a:pPr marL="447675" indent="-447675">
              <a:lnSpc>
                <a:spcPct val="100000"/>
              </a:lnSpc>
              <a:buFont typeface="+mj-lt"/>
              <a:buAutoNum type="arabicPeriod"/>
              <a:tabLst/>
            </a:pPr>
            <a:endParaRPr lang="en-US" dirty="0" smtClean="0"/>
          </a:p>
          <a:p>
            <a:pPr marL="447675" indent="-447675">
              <a:lnSpc>
                <a:spcPct val="100000"/>
              </a:lnSpc>
              <a:buFont typeface="+mj-lt"/>
              <a:buAutoNum type="arabicPeriod"/>
              <a:tabLst/>
            </a:pPr>
            <a:endParaRPr lang="bg-BG" dirty="0" smtClean="0"/>
          </a:p>
        </p:txBody>
      </p:sp>
      <p:pic>
        <p:nvPicPr>
          <p:cNvPr id="5" name="Picture 2" descr="http://clipart.peirceinternet.com/png/books-stacked2.png"/>
          <p:cNvPicPr>
            <a:picLocks noChangeAspect="1" noChangeArrowheads="1"/>
          </p:cNvPicPr>
          <p:nvPr/>
        </p:nvPicPr>
        <p:blipFill>
          <a:blip r:embed="rId3" cstate="screen"/>
          <a:srcRect/>
          <a:stretch>
            <a:fillRect/>
          </a:stretch>
        </p:blipFill>
        <p:spPr bwMode="auto">
          <a:xfrm>
            <a:off x="5115334" y="1219200"/>
            <a:ext cx="3495266" cy="4495800"/>
          </a:xfrm>
          <a:prstGeom prst="rect">
            <a:avLst/>
          </a:prstGeom>
          <a:noFill/>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6" name="Rectangle 5"/>
          <p:cNvSpPr/>
          <p:nvPr/>
        </p:nvSpPr>
        <p:spPr>
          <a:xfrm>
            <a:off x="76200" y="2286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8125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effectLst/>
                <a:hlinkClick r:id="rId2"/>
              </a:rPr>
              <a:t>Type of .NET </a:t>
            </a:r>
            <a:r>
              <a:rPr lang="en-IN" u="sng" dirty="0" smtClean="0">
                <a:effectLst/>
                <a:hlinkClick r:id="rId2"/>
              </a:rPr>
              <a:t>Languages</a:t>
            </a:r>
            <a:endParaRPr lang="en-US" dirty="0"/>
          </a:p>
        </p:txBody>
      </p:sp>
      <p:sp>
        <p:nvSpPr>
          <p:cNvPr id="3" name="Content Placeholder 2"/>
          <p:cNvSpPr>
            <a:spLocks noGrp="1"/>
          </p:cNvSpPr>
          <p:nvPr>
            <p:ph idx="1"/>
          </p:nvPr>
        </p:nvSpPr>
        <p:spPr/>
        <p:txBody>
          <a:bodyPr/>
          <a:lstStyle/>
          <a:p>
            <a:r>
              <a:rPr lang="en-US" dirty="0">
                <a:effectLst/>
              </a:rPr>
              <a:t>The .NET Framework was developed so that it could support a theoretically infinite number of development languages. Currently, more than 20 development languages work with the .NET Framework.</a:t>
            </a:r>
          </a:p>
          <a:p>
            <a:pPr marL="514350" lvl="0" indent="-514350">
              <a:buFont typeface="+mj-lt"/>
              <a:buAutoNum type="arabicPeriod"/>
            </a:pPr>
            <a:r>
              <a:rPr lang="en-IN" sz="2700" b="0" dirty="0">
                <a:effectLst/>
              </a:rPr>
              <a:t>VC++</a:t>
            </a:r>
            <a:endParaRPr lang="en-US" sz="2700" b="0" dirty="0">
              <a:effectLst/>
            </a:endParaRPr>
          </a:p>
          <a:p>
            <a:pPr marL="514350" lvl="0" indent="-514350">
              <a:buFont typeface="+mj-lt"/>
              <a:buAutoNum type="arabicPeriod"/>
            </a:pPr>
            <a:r>
              <a:rPr lang="en-IN" sz="2700" b="0" dirty="0">
                <a:effectLst/>
              </a:rPr>
              <a:t>VB.NET</a:t>
            </a:r>
            <a:endParaRPr lang="en-US" sz="2700" b="0" dirty="0">
              <a:effectLst/>
            </a:endParaRPr>
          </a:p>
          <a:p>
            <a:pPr marL="514350" lvl="0" indent="-514350">
              <a:buFont typeface="+mj-lt"/>
              <a:buAutoNum type="arabicPeriod"/>
            </a:pPr>
            <a:r>
              <a:rPr lang="en-IN" sz="2700" b="0" dirty="0">
                <a:effectLst/>
              </a:rPr>
              <a:t>C#</a:t>
            </a:r>
            <a:endParaRPr lang="en-US" sz="2700" b="0" dirty="0">
              <a:effectLst/>
            </a:endParaRPr>
          </a:p>
          <a:p>
            <a:pPr marL="514350" lvl="0" indent="-514350">
              <a:buFont typeface="+mj-lt"/>
              <a:buAutoNum type="arabicPeriod"/>
            </a:pPr>
            <a:r>
              <a:rPr lang="en-IN" sz="2700" b="0" dirty="0">
                <a:effectLst/>
              </a:rPr>
              <a:t>J#</a:t>
            </a:r>
            <a:endParaRPr lang="en-US" sz="2700" b="0" dirty="0">
              <a:effectLst/>
            </a:endParaRPr>
          </a:p>
          <a:p>
            <a:pPr marL="514350" lvl="0" indent="-514350">
              <a:buFont typeface="+mj-lt"/>
              <a:buAutoNum type="arabicPeriod"/>
            </a:pPr>
            <a:r>
              <a:rPr lang="en-IN" sz="2700" b="0" dirty="0" err="1">
                <a:effectLst/>
              </a:rPr>
              <a:t>JScript</a:t>
            </a:r>
            <a:r>
              <a:rPr lang="en-IN" sz="2700" b="0" dirty="0">
                <a:effectLst/>
              </a:rPr>
              <a:t> .NET</a:t>
            </a:r>
            <a:endParaRPr lang="en-US" sz="2700" b="0" dirty="0">
              <a:effectLst/>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 xmlns:p14="http://schemas.microsoft.com/office/powerpoint/2010/main" val="190552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effectLst/>
              </a:rPr>
              <a:t>Why should I install .NET on my computer</a:t>
            </a:r>
            <a:r>
              <a:rPr lang="en-US" sz="3200" dirty="0" smtClean="0">
                <a:effectLst/>
              </a:rPr>
              <a:t>?</a:t>
            </a:r>
            <a:endParaRPr lang="en-US" sz="3200" dirty="0"/>
          </a:p>
        </p:txBody>
      </p:sp>
      <p:sp>
        <p:nvSpPr>
          <p:cNvPr id="3" name="Content Placeholder 2"/>
          <p:cNvSpPr>
            <a:spLocks noGrp="1"/>
          </p:cNvSpPr>
          <p:nvPr>
            <p:ph idx="1"/>
          </p:nvPr>
        </p:nvSpPr>
        <p:spPr/>
        <p:txBody>
          <a:bodyPr/>
          <a:lstStyle/>
          <a:p>
            <a:pPr lvl="0" algn="just"/>
            <a:r>
              <a:rPr lang="en-IN" dirty="0">
                <a:effectLst/>
              </a:rPr>
              <a:t>Because many new software applications require .NET. </a:t>
            </a:r>
            <a:endParaRPr lang="en-IN" dirty="0" smtClean="0">
              <a:effectLst/>
            </a:endParaRPr>
          </a:p>
          <a:p>
            <a:pPr lvl="0" algn="just"/>
            <a:r>
              <a:rPr lang="en-IN" dirty="0" smtClean="0">
                <a:effectLst/>
              </a:rPr>
              <a:t>Having </a:t>
            </a:r>
            <a:r>
              <a:rPr lang="en-IN" dirty="0">
                <a:effectLst/>
              </a:rPr>
              <a:t>the </a:t>
            </a:r>
            <a:r>
              <a:rPr lang="en-IN" u="sng" dirty="0">
                <a:effectLst/>
                <a:hlinkClick r:id="rId2"/>
              </a:rPr>
              <a:t>latest version</a:t>
            </a:r>
            <a:r>
              <a:rPr lang="en-IN" dirty="0">
                <a:effectLst/>
              </a:rPr>
              <a:t> already installed on your computer enables you run new .NET applications immediately as they become available.</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 xmlns:p14="http://schemas.microsoft.com/office/powerpoint/2010/main" val="497302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effectLst/>
                <a:latin typeface="Times New Roman" pitchFamily="18" charset="0"/>
                <a:cs typeface="Times New Roman" pitchFamily="18" charset="0"/>
              </a:rPr>
              <a:t>How do know if I already have .NET</a:t>
            </a:r>
            <a:r>
              <a:rPr lang="en-US" sz="3200" b="0" dirty="0" smtClean="0">
                <a:effectLst/>
                <a:latin typeface="Times New Roman" pitchFamily="18" charset="0"/>
                <a:cs typeface="Times New Roman" pitchFamily="18" charset="0"/>
              </a:rPr>
              <a:t>?</a:t>
            </a:r>
            <a:endParaRPr lang="en-US" sz="32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Click </a:t>
            </a:r>
            <a:r>
              <a:rPr lang="en-US" dirty="0"/>
              <a:t>Start on your Windows desktop.</a:t>
            </a:r>
          </a:p>
          <a:p>
            <a:pPr marL="514350" indent="-514350">
              <a:buFont typeface="+mj-lt"/>
              <a:buAutoNum type="arabicPeriod"/>
            </a:pPr>
            <a:r>
              <a:rPr lang="en-US" dirty="0" smtClean="0"/>
              <a:t>Select </a:t>
            </a:r>
            <a:r>
              <a:rPr lang="en-US" dirty="0"/>
              <a:t>Control Panel.</a:t>
            </a:r>
          </a:p>
          <a:p>
            <a:pPr marL="514350" indent="-514350">
              <a:buFont typeface="+mj-lt"/>
              <a:buAutoNum type="arabicPeriod"/>
            </a:pPr>
            <a:r>
              <a:rPr lang="en-US" dirty="0" smtClean="0"/>
              <a:t>Double-click </a:t>
            </a:r>
            <a:r>
              <a:rPr lang="en-US" dirty="0"/>
              <a:t>Add or Remove Programs.</a:t>
            </a:r>
          </a:p>
          <a:p>
            <a:pPr marL="514350" indent="-514350">
              <a:buFont typeface="+mj-lt"/>
              <a:buAutoNum type="arabicPeriod"/>
            </a:pPr>
            <a:r>
              <a:rPr lang="en-US" dirty="0" smtClean="0"/>
              <a:t>When </a:t>
            </a:r>
            <a:r>
              <a:rPr lang="en-US" dirty="0"/>
              <a:t>the Add/Remove window appears, scroll through the list of applications and try to find Microsoft .NET Framework. There you will see which versions of .NET are installed on your PC.</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 xmlns:p14="http://schemas.microsoft.com/office/powerpoint/2010/main" val="2375360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effectLst/>
                <a:latin typeface="Times New Roman" pitchFamily="18" charset="0"/>
                <a:cs typeface="Times New Roman" pitchFamily="18" charset="0"/>
              </a:rPr>
              <a:t>Will .NET cause problems on my computer</a:t>
            </a:r>
            <a:r>
              <a:rPr lang="en-IN" sz="2800" dirty="0" smtClean="0">
                <a:effectLst/>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a:effectLst/>
              </a:rPr>
              <a:t>No</a:t>
            </a:r>
            <a:r>
              <a:rPr lang="en-US" dirty="0">
                <a:effectLst/>
              </a:rPr>
              <a:t>. </a:t>
            </a:r>
            <a:endParaRPr lang="en-US" dirty="0" smtClean="0">
              <a:effectLst/>
            </a:endParaRPr>
          </a:p>
          <a:p>
            <a:r>
              <a:rPr lang="en-US" dirty="0" smtClean="0">
                <a:effectLst/>
              </a:rPr>
              <a:t>Once </a:t>
            </a:r>
            <a:r>
              <a:rPr lang="en-US" dirty="0">
                <a:effectLst/>
              </a:rPr>
              <a:t>.NET is installed, you do not have to do anything to manage it, and .NET should not adversely affect the operation of your computer.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 xmlns:p14="http://schemas.microsoft.com/office/powerpoint/2010/main" val="851121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are the benefits of .NET</a:t>
            </a:r>
            <a:r>
              <a:rPr lang="en-US" dirty="0" smtClean="0">
                <a:effectLst/>
              </a:rPr>
              <a:t>?</a:t>
            </a:r>
            <a:endParaRPr lang="en-US" dirty="0"/>
          </a:p>
        </p:txBody>
      </p:sp>
      <p:sp>
        <p:nvSpPr>
          <p:cNvPr id="3" name="Content Placeholder 2"/>
          <p:cNvSpPr>
            <a:spLocks noGrp="1"/>
          </p:cNvSpPr>
          <p:nvPr>
            <p:ph idx="1"/>
          </p:nvPr>
        </p:nvSpPr>
        <p:spPr/>
        <p:txBody>
          <a:bodyPr/>
          <a:lstStyle/>
          <a:p>
            <a:pPr lvl="0" algn="just"/>
            <a:r>
              <a:rPr lang="en-IN" sz="1800" b="0" dirty="0">
                <a:effectLst/>
                <a:latin typeface="Times New Roman" pitchFamily="18" charset="0"/>
                <a:cs typeface="Times New Roman" pitchFamily="18" charset="0"/>
              </a:rPr>
              <a:t>.</a:t>
            </a:r>
            <a:r>
              <a:rPr lang="en-IN" sz="2000" b="0" dirty="0">
                <a:effectLst/>
                <a:latin typeface="Times New Roman" pitchFamily="18" charset="0"/>
                <a:cs typeface="Times New Roman" pitchFamily="18" charset="0"/>
              </a:rPr>
              <a:t>NET provides the best platform available today for delivering Windows software. </a:t>
            </a:r>
            <a:endParaRPr lang="en-US" sz="2000" b="0" dirty="0">
              <a:effectLst/>
              <a:latin typeface="Times New Roman" pitchFamily="18" charset="0"/>
              <a:cs typeface="Times New Roman" pitchFamily="18" charset="0"/>
            </a:endParaRPr>
          </a:p>
          <a:p>
            <a:pPr lvl="0" algn="just"/>
            <a:r>
              <a:rPr lang="en-IN" sz="2000" b="0" dirty="0">
                <a:effectLst/>
                <a:latin typeface="Times New Roman" pitchFamily="18" charset="0"/>
                <a:cs typeface="Times New Roman" pitchFamily="18" charset="0"/>
              </a:rPr>
              <a:t>.NET helps make software better, faster, cheaper, and more secure.</a:t>
            </a:r>
            <a:endParaRPr lang="en-US" sz="2000" b="0" dirty="0">
              <a:effectLst/>
              <a:latin typeface="Times New Roman" pitchFamily="18" charset="0"/>
              <a:cs typeface="Times New Roman" pitchFamily="18" charset="0"/>
            </a:endParaRPr>
          </a:p>
          <a:p>
            <a:pPr lvl="0" algn="just"/>
            <a:r>
              <a:rPr lang="en-IN" sz="2000" b="0" dirty="0" smtClean="0">
                <a:effectLst/>
                <a:latin typeface="Times New Roman" pitchFamily="18" charset="0"/>
                <a:cs typeface="Times New Roman" pitchFamily="18" charset="0"/>
              </a:rPr>
              <a:t>For </a:t>
            </a:r>
            <a:r>
              <a:rPr lang="en-IN" sz="2000" b="0" dirty="0">
                <a:effectLst/>
                <a:latin typeface="Times New Roman" pitchFamily="18" charset="0"/>
                <a:cs typeface="Times New Roman" pitchFamily="18" charset="0"/>
              </a:rPr>
              <a:t>developers, .NET provides an integrated set of tools for building Web software and services and Windows desktop applications. </a:t>
            </a:r>
            <a:endParaRPr lang="en-US" sz="2000" b="0" dirty="0">
              <a:effectLst/>
              <a:latin typeface="Times New Roman" pitchFamily="18" charset="0"/>
              <a:cs typeface="Times New Roman" pitchFamily="18" charset="0"/>
            </a:endParaRPr>
          </a:p>
          <a:p>
            <a:pPr lvl="0" algn="just"/>
            <a:r>
              <a:rPr lang="en-IN" sz="2000" b="0" dirty="0">
                <a:effectLst/>
                <a:latin typeface="Times New Roman" pitchFamily="18" charset="0"/>
                <a:cs typeface="Times New Roman" pitchFamily="18" charset="0"/>
              </a:rPr>
              <a:t>.NET supports multiple programming languages and Service Oriented Architectures (SOA).</a:t>
            </a:r>
            <a:endParaRPr lang="en-US" sz="2000" b="0" dirty="0">
              <a:effectLst/>
              <a:latin typeface="Times New Roman" pitchFamily="18" charset="0"/>
              <a:cs typeface="Times New Roman" pitchFamily="18" charset="0"/>
            </a:endParaRPr>
          </a:p>
          <a:p>
            <a:pPr lvl="0" algn="just"/>
            <a:r>
              <a:rPr lang="en-IN" sz="2000" b="0" dirty="0">
                <a:effectLst/>
                <a:latin typeface="Times New Roman" pitchFamily="18" charset="0"/>
                <a:cs typeface="Times New Roman" pitchFamily="18" charset="0"/>
              </a:rPr>
              <a:t>For companies, .NET provides a stable, scalable and secure environment for software development. </a:t>
            </a:r>
            <a:endParaRPr lang="en-US" sz="2000" b="0" dirty="0">
              <a:effectLst/>
              <a:latin typeface="Times New Roman" pitchFamily="18" charset="0"/>
              <a:cs typeface="Times New Roman" pitchFamily="18" charset="0"/>
            </a:endParaRPr>
          </a:p>
          <a:p>
            <a:pPr lvl="0" algn="just"/>
            <a:r>
              <a:rPr lang="en-IN" sz="2000" b="0" dirty="0">
                <a:effectLst/>
                <a:latin typeface="Times New Roman" pitchFamily="18" charset="0"/>
                <a:cs typeface="Times New Roman" pitchFamily="18" charset="0"/>
              </a:rPr>
              <a:t>.NET can lower costs by speeding development and connecting systems, increase sales by giving employees access to the tools and information they need, and connect your business to customers, suppliers and partners.</a:t>
            </a:r>
            <a:endParaRPr lang="en-US" sz="2000" b="0" dirty="0">
              <a:effectLst/>
              <a:latin typeface="Times New Roman" pitchFamily="18" charset="0"/>
              <a:cs typeface="Times New Roman" pitchFamily="18" charset="0"/>
            </a:endParaRPr>
          </a:p>
          <a:p>
            <a:pPr lvl="0" algn="just"/>
            <a:r>
              <a:rPr lang="en-IN" sz="2000" b="0" dirty="0">
                <a:effectLst/>
                <a:latin typeface="Times New Roman" pitchFamily="18" charset="0"/>
                <a:cs typeface="Times New Roman" pitchFamily="18" charset="0"/>
              </a:rPr>
              <a:t>For end-users, .NET results in software that’s more reliable and secure and works on multiple devices including laptops, Smartphones and Pocket PCs.</a:t>
            </a:r>
            <a:endParaRPr lang="en-US" sz="2000" b="0" dirty="0">
              <a:effectLst/>
              <a:latin typeface="Times New Roman" pitchFamily="18" charset="0"/>
              <a:cs typeface="Times New Roman" pitchFamily="18" charset="0"/>
            </a:endParaRPr>
          </a:p>
          <a:p>
            <a:pPr algn="just"/>
            <a:endParaRPr lang="en-US" sz="18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 xmlns:p14="http://schemas.microsoft.com/office/powerpoint/2010/main" val="3327436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Introduction to C# </a:t>
            </a:r>
            <a:r>
              <a:rPr lang="en-US" dirty="0" smtClean="0">
                <a:effectLst/>
              </a:rPr>
              <a:t>Language</a:t>
            </a:r>
            <a:endParaRPr lang="en-US" dirty="0"/>
          </a:p>
        </p:txBody>
      </p:sp>
      <p:sp>
        <p:nvSpPr>
          <p:cNvPr id="3" name="Content Placeholder 2"/>
          <p:cNvSpPr>
            <a:spLocks noGrp="1"/>
          </p:cNvSpPr>
          <p:nvPr>
            <p:ph idx="1"/>
          </p:nvPr>
        </p:nvSpPr>
        <p:spPr/>
        <p:txBody>
          <a:bodyPr/>
          <a:lstStyle/>
          <a:p>
            <a:pPr algn="just"/>
            <a:r>
              <a:rPr lang="en-US" sz="2800" b="0" dirty="0">
                <a:effectLst/>
                <a:latin typeface="Times New Roman" pitchFamily="18" charset="0"/>
                <a:cs typeface="Times New Roman" pitchFamily="18" charset="0"/>
              </a:rPr>
              <a:t>C# is a modern, general-purpose, object-oriented programming language developed by Microsoft and approved by European Computer Manufacturers Association (ECMA) and International Standards Organization (ISO).</a:t>
            </a:r>
          </a:p>
          <a:p>
            <a:pPr algn="just"/>
            <a:r>
              <a:rPr lang="en-US" sz="2800" b="0" dirty="0">
                <a:effectLst/>
                <a:latin typeface="Times New Roman" pitchFamily="18" charset="0"/>
                <a:cs typeface="Times New Roman" pitchFamily="18" charset="0"/>
              </a:rPr>
              <a:t>C# was developed by Anders Hejlsberg and his team during the development of </a:t>
            </a:r>
            <a:r>
              <a:rPr lang="en-US" sz="2800" b="0" dirty="0" err="1">
                <a:effectLst/>
                <a:latin typeface="Times New Roman" pitchFamily="18" charset="0"/>
                <a:cs typeface="Times New Roman" pitchFamily="18" charset="0"/>
              </a:rPr>
              <a:t>.Net</a:t>
            </a:r>
            <a:r>
              <a:rPr lang="en-US" sz="2800" b="0" dirty="0">
                <a:effectLst/>
                <a:latin typeface="Times New Roman" pitchFamily="18" charset="0"/>
                <a:cs typeface="Times New Roman" pitchFamily="18" charset="0"/>
              </a:rPr>
              <a:t> Framework.</a:t>
            </a:r>
          </a:p>
          <a:p>
            <a:pPr algn="just"/>
            <a:r>
              <a:rPr lang="en-US" sz="2800" b="0" dirty="0">
                <a:effectLst/>
                <a:latin typeface="Times New Roman" pitchFamily="18" charset="0"/>
                <a:cs typeface="Times New Roman" pitchFamily="18" charset="0"/>
              </a:rPr>
              <a:t>C# is designed for Common Language Infrastructure (CLI), which consists of the executable code and runtime environment that allows use of various high-level languages on different computer platforms and architectures.</a:t>
            </a:r>
          </a:p>
          <a:p>
            <a:pPr algn="just"/>
            <a:endParaRPr lang="en-US" sz="2800" b="0"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 xmlns:p14="http://schemas.microsoft.com/office/powerpoint/2010/main" val="1936870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600" b="0" dirty="0">
                <a:effectLst/>
                <a:latin typeface="Times New Roman" pitchFamily="18" charset="0"/>
                <a:cs typeface="Times New Roman" pitchFamily="18" charset="0"/>
              </a:rPr>
              <a:t>The following reasons make C# a widely used professional </a:t>
            </a:r>
            <a:r>
              <a:rPr lang="en-IN" sz="2600" b="0" dirty="0" smtClean="0">
                <a:effectLst/>
                <a:latin typeface="Times New Roman" pitchFamily="18" charset="0"/>
                <a:cs typeface="Times New Roman" pitchFamily="18" charset="0"/>
              </a:rPr>
              <a:t>language</a:t>
            </a:r>
            <a:endParaRPr lang="en-US" sz="2600" b="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b="0" dirty="0">
                <a:effectLst/>
                <a:latin typeface="Times New Roman" pitchFamily="18" charset="0"/>
                <a:cs typeface="Times New Roman" pitchFamily="18" charset="0"/>
              </a:rPr>
              <a:t>1.	It is a modern, general-purpose programming language</a:t>
            </a:r>
          </a:p>
          <a:p>
            <a:pPr algn="just"/>
            <a:r>
              <a:rPr lang="en-US" sz="2800" b="0" dirty="0">
                <a:effectLst/>
                <a:latin typeface="Times New Roman" pitchFamily="18" charset="0"/>
                <a:cs typeface="Times New Roman" pitchFamily="18" charset="0"/>
              </a:rPr>
              <a:t>2.	It is object oriented.</a:t>
            </a:r>
          </a:p>
          <a:p>
            <a:pPr algn="just"/>
            <a:r>
              <a:rPr lang="en-US" sz="2800" b="0" dirty="0">
                <a:effectLst/>
                <a:latin typeface="Times New Roman" pitchFamily="18" charset="0"/>
                <a:cs typeface="Times New Roman" pitchFamily="18" charset="0"/>
              </a:rPr>
              <a:t>3.	It is component oriented.</a:t>
            </a:r>
          </a:p>
          <a:p>
            <a:pPr algn="just"/>
            <a:r>
              <a:rPr lang="en-US" sz="2800" b="0" dirty="0">
                <a:effectLst/>
                <a:latin typeface="Times New Roman" pitchFamily="18" charset="0"/>
                <a:cs typeface="Times New Roman" pitchFamily="18" charset="0"/>
              </a:rPr>
              <a:t>4.	It is easy to learn.</a:t>
            </a:r>
          </a:p>
          <a:p>
            <a:pPr algn="just"/>
            <a:r>
              <a:rPr lang="en-US" sz="2800" b="0" dirty="0">
                <a:effectLst/>
                <a:latin typeface="Times New Roman" pitchFamily="18" charset="0"/>
                <a:cs typeface="Times New Roman" pitchFamily="18" charset="0"/>
              </a:rPr>
              <a:t>5.	It is a structured language.</a:t>
            </a:r>
          </a:p>
          <a:p>
            <a:pPr algn="just"/>
            <a:r>
              <a:rPr lang="en-US" sz="2800" b="0" dirty="0">
                <a:effectLst/>
                <a:latin typeface="Times New Roman" pitchFamily="18" charset="0"/>
                <a:cs typeface="Times New Roman" pitchFamily="18" charset="0"/>
              </a:rPr>
              <a:t>6.	It produces efficient programs.</a:t>
            </a:r>
          </a:p>
          <a:p>
            <a:pPr algn="just"/>
            <a:r>
              <a:rPr lang="en-US" sz="2800" b="0" dirty="0">
                <a:effectLst/>
                <a:latin typeface="Times New Roman" pitchFamily="18" charset="0"/>
                <a:cs typeface="Times New Roman" pitchFamily="18" charset="0"/>
              </a:rPr>
              <a:t>7.	It can be compiled on a variety of computer platforms.</a:t>
            </a:r>
          </a:p>
          <a:p>
            <a:pPr algn="just"/>
            <a:r>
              <a:rPr lang="en-US" sz="2800" b="0" dirty="0">
                <a:effectLst/>
                <a:latin typeface="Times New Roman" pitchFamily="18" charset="0"/>
                <a:cs typeface="Times New Roman" pitchFamily="18" charset="0"/>
              </a:rPr>
              <a:t>8.	It is a part of </a:t>
            </a:r>
            <a:r>
              <a:rPr lang="en-US" sz="2800" b="0" dirty="0" err="1">
                <a:effectLst/>
                <a:latin typeface="Times New Roman" pitchFamily="18" charset="0"/>
                <a:cs typeface="Times New Roman" pitchFamily="18" charset="0"/>
              </a:rPr>
              <a:t>.Net</a:t>
            </a:r>
            <a:r>
              <a:rPr lang="en-US" sz="2800" b="0" dirty="0">
                <a:effectLst/>
                <a:latin typeface="Times New Roman" pitchFamily="18" charset="0"/>
                <a:cs typeface="Times New Roman" pitchFamily="18" charset="0"/>
              </a:rPr>
              <a:t> Framework</a:t>
            </a:r>
            <a:r>
              <a:rPr lang="en-US" sz="2800" b="0" dirty="0" smtClean="0">
                <a:effectLst/>
                <a:latin typeface="Times New Roman" pitchFamily="18" charset="0"/>
                <a:cs typeface="Times New Roman" pitchFamily="18" charset="0"/>
              </a:rPr>
              <a:t>.</a:t>
            </a:r>
            <a:endParaRPr lang="en-US" sz="2800" b="0"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 xmlns:p14="http://schemas.microsoft.com/office/powerpoint/2010/main" val="1430374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400" b="0" dirty="0">
                <a:solidFill>
                  <a:schemeClr val="tx2">
                    <a:lumMod val="20000"/>
                    <a:lumOff val="80000"/>
                  </a:schemeClr>
                </a:solidFill>
                <a:effectLst/>
                <a:latin typeface="Times New Roman" pitchFamily="18" charset="0"/>
                <a:cs typeface="Times New Roman" pitchFamily="18" charset="0"/>
              </a:rPr>
              <a:t>C# is a simple ,modern</a:t>
            </a:r>
            <a:r>
              <a:rPr lang="en-US" sz="2400" b="0" dirty="0" smtClean="0">
                <a:solidFill>
                  <a:schemeClr val="tx2">
                    <a:lumMod val="20000"/>
                    <a:lumOff val="80000"/>
                  </a:schemeClr>
                </a:solidFill>
                <a:effectLst/>
                <a:latin typeface="Times New Roman" pitchFamily="18" charset="0"/>
                <a:cs typeface="Times New Roman" pitchFamily="18" charset="0"/>
              </a:rPr>
              <a:t>, object </a:t>
            </a:r>
            <a:r>
              <a:rPr lang="en-US" sz="2400" b="0" dirty="0">
                <a:solidFill>
                  <a:schemeClr val="tx2">
                    <a:lumMod val="20000"/>
                    <a:lumOff val="80000"/>
                  </a:schemeClr>
                </a:solidFill>
                <a:effectLst/>
                <a:latin typeface="Times New Roman" pitchFamily="18" charset="0"/>
                <a:cs typeface="Times New Roman" pitchFamily="18" charset="0"/>
              </a:rPr>
              <a:t>oriented language derived from C++ and Java</a:t>
            </a:r>
            <a:r>
              <a:rPr lang="en-US" sz="2400" b="0" dirty="0" smtClean="0">
                <a:solidFill>
                  <a:schemeClr val="tx2">
                    <a:lumMod val="20000"/>
                    <a:lumOff val="80000"/>
                  </a:schemeClr>
                </a:solidFill>
                <a:effectLst/>
                <a:latin typeface="Times New Roman" pitchFamily="18" charset="0"/>
                <a:cs typeface="Times New Roman" pitchFamily="18" charset="0"/>
              </a:rPr>
              <a:t>.</a:t>
            </a:r>
            <a:endParaRPr lang="en-US" sz="2400" b="0" dirty="0">
              <a:solidFill>
                <a:schemeClr val="tx2">
                  <a:lumMod val="20000"/>
                  <a:lumOff val="80000"/>
                </a:schemeClr>
              </a:solidFill>
              <a:effectLst/>
              <a:latin typeface="Times New Roman" pitchFamily="18" charset="0"/>
              <a:cs typeface="Times New Roman" pitchFamily="18" charset="0"/>
            </a:endParaRPr>
          </a:p>
          <a:p>
            <a:r>
              <a:rPr lang="en-US" sz="2400" b="0" dirty="0">
                <a:solidFill>
                  <a:schemeClr val="tx2">
                    <a:lumMod val="20000"/>
                    <a:lumOff val="80000"/>
                  </a:schemeClr>
                </a:solidFill>
                <a:effectLst/>
                <a:latin typeface="Times New Roman" pitchFamily="18" charset="0"/>
                <a:cs typeface="Times New Roman" pitchFamily="18" charset="0"/>
              </a:rPr>
              <a:t>It aims to combine the high productivity of Visual Basic and the raw power of C</a:t>
            </a:r>
            <a:r>
              <a:rPr lang="en-US" sz="2400" b="0" dirty="0" smtClean="0">
                <a:solidFill>
                  <a:schemeClr val="tx2">
                    <a:lumMod val="20000"/>
                    <a:lumOff val="80000"/>
                  </a:schemeClr>
                </a:solidFill>
                <a:effectLst/>
                <a:latin typeface="Times New Roman" pitchFamily="18" charset="0"/>
                <a:cs typeface="Times New Roman" pitchFamily="18" charset="0"/>
              </a:rPr>
              <a:t>++.</a:t>
            </a:r>
            <a:endParaRPr lang="en-US" sz="2400" b="0" dirty="0">
              <a:solidFill>
                <a:schemeClr val="tx2">
                  <a:lumMod val="20000"/>
                  <a:lumOff val="80000"/>
                </a:schemeClr>
              </a:solidFill>
              <a:effectLst/>
              <a:latin typeface="Times New Roman" pitchFamily="18" charset="0"/>
              <a:cs typeface="Times New Roman" pitchFamily="18" charset="0"/>
            </a:endParaRPr>
          </a:p>
          <a:p>
            <a:r>
              <a:rPr lang="en-US" sz="2400" b="0" dirty="0">
                <a:solidFill>
                  <a:schemeClr val="tx2">
                    <a:lumMod val="20000"/>
                    <a:lumOff val="80000"/>
                  </a:schemeClr>
                </a:solidFill>
                <a:effectLst/>
                <a:latin typeface="Times New Roman" pitchFamily="18" charset="0"/>
                <a:cs typeface="Times New Roman" pitchFamily="18" charset="0"/>
              </a:rPr>
              <a:t>It is a part of Microsoft Visual Studio7.0</a:t>
            </a:r>
            <a:r>
              <a:rPr lang="en-US" sz="2400" b="0" dirty="0" smtClean="0">
                <a:solidFill>
                  <a:schemeClr val="tx2">
                    <a:lumMod val="20000"/>
                    <a:lumOff val="80000"/>
                  </a:schemeClr>
                </a:solidFill>
                <a:effectLst/>
                <a:latin typeface="Times New Roman" pitchFamily="18" charset="0"/>
                <a:cs typeface="Times New Roman" pitchFamily="18" charset="0"/>
              </a:rPr>
              <a:t>.</a:t>
            </a:r>
            <a:endParaRPr lang="en-US" sz="2400" b="0" dirty="0">
              <a:solidFill>
                <a:schemeClr val="tx2">
                  <a:lumMod val="20000"/>
                  <a:lumOff val="80000"/>
                </a:schemeClr>
              </a:solidFill>
              <a:effectLst/>
              <a:latin typeface="Times New Roman" pitchFamily="18" charset="0"/>
              <a:cs typeface="Times New Roman" pitchFamily="18" charset="0"/>
            </a:endParaRPr>
          </a:p>
          <a:p>
            <a:r>
              <a:rPr lang="en-US" sz="2400" b="0" dirty="0">
                <a:solidFill>
                  <a:schemeClr val="tx2">
                    <a:lumMod val="20000"/>
                    <a:lumOff val="80000"/>
                  </a:schemeClr>
                </a:solidFill>
                <a:effectLst/>
                <a:latin typeface="Times New Roman" pitchFamily="18" charset="0"/>
                <a:cs typeface="Times New Roman" pitchFamily="18" charset="0"/>
              </a:rPr>
              <a:t>Visual studio supports </a:t>
            </a:r>
            <a:r>
              <a:rPr lang="en-US" sz="2400" b="0" dirty="0" err="1">
                <a:solidFill>
                  <a:schemeClr val="tx2">
                    <a:lumMod val="20000"/>
                    <a:lumOff val="80000"/>
                  </a:schemeClr>
                </a:solidFill>
                <a:effectLst/>
                <a:latin typeface="Times New Roman" pitchFamily="18" charset="0"/>
                <a:cs typeface="Times New Roman" pitchFamily="18" charset="0"/>
              </a:rPr>
              <a:t>Vb</a:t>
            </a:r>
            <a:r>
              <a:rPr lang="en-US" sz="2400" b="0" dirty="0" smtClean="0">
                <a:solidFill>
                  <a:schemeClr val="tx2">
                    <a:lumMod val="20000"/>
                    <a:lumOff val="80000"/>
                  </a:schemeClr>
                </a:solidFill>
                <a:effectLst/>
                <a:latin typeface="Times New Roman" pitchFamily="18" charset="0"/>
                <a:cs typeface="Times New Roman" pitchFamily="18" charset="0"/>
              </a:rPr>
              <a:t>, VC</a:t>
            </a:r>
            <a:r>
              <a:rPr lang="en-US" sz="2400" b="0" dirty="0">
                <a:solidFill>
                  <a:schemeClr val="tx2">
                    <a:lumMod val="20000"/>
                    <a:lumOff val="80000"/>
                  </a:schemeClr>
                </a:solidFill>
                <a:effectLst/>
                <a:latin typeface="Times New Roman" pitchFamily="18" charset="0"/>
                <a:cs typeface="Times New Roman" pitchFamily="18" charset="0"/>
              </a:rPr>
              <a:t>++,C++,</a:t>
            </a:r>
            <a:r>
              <a:rPr lang="en-US" sz="2400" b="0" dirty="0" err="1">
                <a:solidFill>
                  <a:schemeClr val="tx2">
                    <a:lumMod val="20000"/>
                    <a:lumOff val="80000"/>
                  </a:schemeClr>
                </a:solidFill>
                <a:effectLst/>
                <a:latin typeface="Times New Roman" pitchFamily="18" charset="0"/>
                <a:cs typeface="Times New Roman" pitchFamily="18" charset="0"/>
              </a:rPr>
              <a:t>Vbscript</a:t>
            </a:r>
            <a:r>
              <a:rPr lang="en-US" sz="2400" b="0" dirty="0" smtClean="0">
                <a:solidFill>
                  <a:schemeClr val="tx2">
                    <a:lumMod val="20000"/>
                    <a:lumOff val="80000"/>
                  </a:schemeClr>
                </a:solidFill>
                <a:effectLst/>
                <a:latin typeface="Times New Roman" pitchFamily="18" charset="0"/>
                <a:cs typeface="Times New Roman" pitchFamily="18" charset="0"/>
              </a:rPr>
              <a:t>, Jscript. All </a:t>
            </a:r>
            <a:r>
              <a:rPr lang="en-US" sz="2400" b="0" dirty="0">
                <a:solidFill>
                  <a:schemeClr val="tx2">
                    <a:lumMod val="20000"/>
                    <a:lumOff val="80000"/>
                  </a:schemeClr>
                </a:solidFill>
                <a:effectLst/>
                <a:latin typeface="Times New Roman" pitchFamily="18" charset="0"/>
                <a:cs typeface="Times New Roman" pitchFamily="18" charset="0"/>
              </a:rPr>
              <a:t>of these languages provide access to the </a:t>
            </a:r>
            <a:r>
              <a:rPr lang="en-US" sz="2400" b="0" dirty="0" smtClean="0">
                <a:solidFill>
                  <a:schemeClr val="tx2">
                    <a:lumMod val="20000"/>
                    <a:lumOff val="80000"/>
                  </a:schemeClr>
                </a:solidFill>
                <a:effectLst/>
                <a:latin typeface="Times New Roman" pitchFamily="18" charset="0"/>
                <a:cs typeface="Times New Roman" pitchFamily="18" charset="0"/>
              </a:rPr>
              <a:t>Microsoft </a:t>
            </a:r>
            <a:r>
              <a:rPr lang="en-US" sz="2400" b="0" dirty="0">
                <a:solidFill>
                  <a:schemeClr val="tx2">
                    <a:lumMod val="20000"/>
                    <a:lumOff val="80000"/>
                  </a:schemeClr>
                </a:solidFill>
                <a:effectLst/>
                <a:latin typeface="Times New Roman" pitchFamily="18" charset="0"/>
                <a:cs typeface="Times New Roman" pitchFamily="18" charset="0"/>
              </a:rPr>
              <a:t>.NET platform. </a:t>
            </a:r>
          </a:p>
          <a:p>
            <a:r>
              <a:rPr lang="en-US" sz="2400" b="0" dirty="0">
                <a:solidFill>
                  <a:schemeClr val="tx2">
                    <a:lumMod val="20000"/>
                    <a:lumOff val="80000"/>
                  </a:schemeClr>
                </a:solidFill>
                <a:effectLst/>
                <a:latin typeface="Times New Roman" pitchFamily="18" charset="0"/>
                <a:cs typeface="Times New Roman" pitchFamily="18" charset="0"/>
              </a:rPr>
              <a:t>.NET includes a Common Execution engine and a rich class library. </a:t>
            </a:r>
          </a:p>
          <a:p>
            <a:r>
              <a:rPr lang="en-US" sz="2400" b="0" dirty="0" smtClean="0">
                <a:solidFill>
                  <a:schemeClr val="tx2">
                    <a:lumMod val="20000"/>
                    <a:lumOff val="80000"/>
                  </a:schemeClr>
                </a:solidFill>
                <a:effectLst/>
                <a:latin typeface="Times New Roman" pitchFamily="18" charset="0"/>
                <a:cs typeface="Times New Roman" pitchFamily="18" charset="0"/>
              </a:rPr>
              <a:t>Microsoft </a:t>
            </a:r>
            <a:r>
              <a:rPr lang="en-US" sz="2400" b="0" dirty="0">
                <a:solidFill>
                  <a:schemeClr val="tx2">
                    <a:lumMod val="20000"/>
                    <a:lumOff val="80000"/>
                  </a:schemeClr>
                </a:solidFill>
                <a:effectLst/>
                <a:latin typeface="Times New Roman" pitchFamily="18" charset="0"/>
                <a:cs typeface="Times New Roman" pitchFamily="18" charset="0"/>
              </a:rPr>
              <a:t>JVM </a:t>
            </a:r>
            <a:r>
              <a:rPr lang="en-US" sz="2400" b="0" dirty="0" smtClean="0">
                <a:solidFill>
                  <a:schemeClr val="tx2">
                    <a:lumMod val="20000"/>
                    <a:lumOff val="80000"/>
                  </a:schemeClr>
                </a:solidFill>
                <a:effectLst/>
                <a:latin typeface="Times New Roman" pitchFamily="18" charset="0"/>
                <a:cs typeface="Times New Roman" pitchFamily="18" charset="0"/>
              </a:rPr>
              <a:t>eqiv  </a:t>
            </a:r>
            <a:r>
              <a:rPr lang="en-US" sz="2400" b="0" dirty="0">
                <a:solidFill>
                  <a:schemeClr val="tx2">
                    <a:lumMod val="20000"/>
                    <a:lumOff val="80000"/>
                  </a:schemeClr>
                </a:solidFill>
                <a:effectLst/>
                <a:latin typeface="Times New Roman" pitchFamily="18" charset="0"/>
                <a:cs typeface="Times New Roman" pitchFamily="18" charset="0"/>
              </a:rPr>
              <a:t>is Common language run time(CLR). </a:t>
            </a:r>
          </a:p>
          <a:p>
            <a:endParaRPr lang="en-US" sz="24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 xmlns:p14="http://schemas.microsoft.com/office/powerpoint/2010/main" val="2671451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b="0" dirty="0">
                <a:solidFill>
                  <a:schemeClr val="tx2">
                    <a:lumMod val="20000"/>
                    <a:lumOff val="80000"/>
                  </a:schemeClr>
                </a:solidFill>
                <a:effectLst/>
                <a:latin typeface="Times New Roman" pitchFamily="18" charset="0"/>
                <a:cs typeface="Times New Roman" pitchFamily="18" charset="0"/>
              </a:rPr>
              <a:t>CLR </a:t>
            </a:r>
            <a:r>
              <a:rPr lang="en-US" sz="2400" b="0" dirty="0" smtClean="0">
                <a:solidFill>
                  <a:schemeClr val="tx2">
                    <a:lumMod val="20000"/>
                    <a:lumOff val="80000"/>
                  </a:schemeClr>
                </a:solidFill>
                <a:effectLst/>
                <a:latin typeface="Times New Roman" pitchFamily="18" charset="0"/>
                <a:cs typeface="Times New Roman" pitchFamily="18" charset="0"/>
              </a:rPr>
              <a:t>accommodates </a:t>
            </a:r>
            <a:r>
              <a:rPr lang="en-US" sz="2400" b="0" dirty="0">
                <a:solidFill>
                  <a:schemeClr val="tx2">
                    <a:lumMod val="20000"/>
                    <a:lumOff val="80000"/>
                  </a:schemeClr>
                </a:solidFill>
                <a:effectLst/>
                <a:latin typeface="Times New Roman" pitchFamily="18" charset="0"/>
                <a:cs typeface="Times New Roman" pitchFamily="18" charset="0"/>
              </a:rPr>
              <a:t>more than one languages such as C#, VB.NET, Jscript, ASP.NET,C ++. </a:t>
            </a:r>
          </a:p>
          <a:p>
            <a:pPr algn="just"/>
            <a:r>
              <a:rPr lang="en-US" sz="2400" b="0" dirty="0">
                <a:solidFill>
                  <a:schemeClr val="tx2">
                    <a:lumMod val="20000"/>
                    <a:lumOff val="80000"/>
                  </a:schemeClr>
                </a:solidFill>
                <a:effectLst/>
                <a:latin typeface="Times New Roman" pitchFamily="18" charset="0"/>
                <a:cs typeface="Times New Roman" pitchFamily="18" charset="0"/>
              </a:rPr>
              <a:t>Source code ---&gt;Intermediate Language code(IL) ---&gt; (JIT Compiler) Native code. </a:t>
            </a:r>
          </a:p>
          <a:p>
            <a:pPr algn="just"/>
            <a:r>
              <a:rPr lang="en-US" sz="2400" b="0" dirty="0">
                <a:solidFill>
                  <a:schemeClr val="tx2">
                    <a:lumMod val="20000"/>
                    <a:lumOff val="80000"/>
                  </a:schemeClr>
                </a:solidFill>
                <a:effectLst/>
                <a:latin typeface="Times New Roman" pitchFamily="18" charset="0"/>
                <a:cs typeface="Times New Roman" pitchFamily="18" charset="0"/>
              </a:rPr>
              <a:t>The classes and data types are common to all of the .NET languages. </a:t>
            </a:r>
          </a:p>
          <a:p>
            <a:pPr algn="just"/>
            <a:r>
              <a:rPr lang="en-US" sz="2400" b="0" dirty="0">
                <a:solidFill>
                  <a:schemeClr val="tx2">
                    <a:lumMod val="20000"/>
                    <a:lumOff val="80000"/>
                  </a:schemeClr>
                </a:solidFill>
                <a:effectLst/>
                <a:latin typeface="Times New Roman" pitchFamily="18" charset="0"/>
                <a:cs typeface="Times New Roman" pitchFamily="18" charset="0"/>
              </a:rPr>
              <a:t>We may develop Console application</a:t>
            </a:r>
            <a:r>
              <a:rPr lang="en-US" sz="2400" b="0" dirty="0" smtClean="0">
                <a:solidFill>
                  <a:schemeClr val="tx2">
                    <a:lumMod val="20000"/>
                    <a:lumOff val="80000"/>
                  </a:schemeClr>
                </a:solidFill>
                <a:effectLst/>
                <a:latin typeface="Times New Roman" pitchFamily="18" charset="0"/>
                <a:cs typeface="Times New Roman" pitchFamily="18" charset="0"/>
              </a:rPr>
              <a:t>, Windows </a:t>
            </a:r>
            <a:r>
              <a:rPr lang="en-US" sz="2400" b="0" dirty="0">
                <a:solidFill>
                  <a:schemeClr val="tx2">
                    <a:lumMod val="20000"/>
                    <a:lumOff val="80000"/>
                  </a:schemeClr>
                </a:solidFill>
                <a:effectLst/>
                <a:latin typeface="Times New Roman" pitchFamily="18" charset="0"/>
                <a:cs typeface="Times New Roman" pitchFamily="18" charset="0"/>
              </a:rPr>
              <a:t>application</a:t>
            </a:r>
            <a:r>
              <a:rPr lang="en-US" sz="2400" b="0" dirty="0" smtClean="0">
                <a:solidFill>
                  <a:schemeClr val="tx2">
                    <a:lumMod val="20000"/>
                    <a:lumOff val="80000"/>
                  </a:schemeClr>
                </a:solidFill>
                <a:effectLst/>
                <a:latin typeface="Times New Roman" pitchFamily="18" charset="0"/>
                <a:cs typeface="Times New Roman" pitchFamily="18" charset="0"/>
              </a:rPr>
              <a:t>, Web </a:t>
            </a:r>
            <a:r>
              <a:rPr lang="en-US" sz="2400" b="0" dirty="0">
                <a:solidFill>
                  <a:schemeClr val="tx2">
                    <a:lumMod val="20000"/>
                    <a:lumOff val="80000"/>
                  </a:schemeClr>
                </a:solidFill>
                <a:effectLst/>
                <a:latin typeface="Times New Roman" pitchFamily="18" charset="0"/>
                <a:cs typeface="Times New Roman" pitchFamily="18" charset="0"/>
              </a:rPr>
              <a:t>application using C#. </a:t>
            </a:r>
          </a:p>
          <a:p>
            <a:pPr algn="just"/>
            <a:r>
              <a:rPr lang="en-US" sz="2400" b="0" dirty="0">
                <a:solidFill>
                  <a:schemeClr val="tx2">
                    <a:lumMod val="20000"/>
                    <a:lumOff val="80000"/>
                  </a:schemeClr>
                </a:solidFill>
                <a:effectLst/>
                <a:latin typeface="Times New Roman" pitchFamily="18" charset="0"/>
                <a:cs typeface="Times New Roman" pitchFamily="18" charset="0"/>
              </a:rPr>
              <a:t>In C# </a:t>
            </a:r>
            <a:r>
              <a:rPr lang="en-US" sz="2400" b="0" dirty="0" smtClean="0">
                <a:solidFill>
                  <a:schemeClr val="tx2">
                    <a:lumMod val="20000"/>
                    <a:lumOff val="80000"/>
                  </a:schemeClr>
                </a:solidFill>
                <a:effectLst/>
                <a:latin typeface="Times New Roman" pitchFamily="18" charset="0"/>
                <a:cs typeface="Times New Roman" pitchFamily="18" charset="0"/>
              </a:rPr>
              <a:t>Microsoft </a:t>
            </a:r>
            <a:r>
              <a:rPr lang="en-US" sz="2400" b="0" dirty="0">
                <a:solidFill>
                  <a:schemeClr val="tx2">
                    <a:lumMod val="20000"/>
                    <a:lumOff val="80000"/>
                  </a:schemeClr>
                </a:solidFill>
                <a:effectLst/>
                <a:latin typeface="Times New Roman" pitchFamily="18" charset="0"/>
                <a:cs typeface="Times New Roman" pitchFamily="18" charset="0"/>
              </a:rPr>
              <a:t>has taken care of C++ problems such as Memory management, pointers etc. </a:t>
            </a:r>
          </a:p>
          <a:p>
            <a:pPr algn="just"/>
            <a:r>
              <a:rPr lang="en-US" sz="2400" b="0" dirty="0">
                <a:solidFill>
                  <a:schemeClr val="tx2">
                    <a:lumMod val="20000"/>
                    <a:lumOff val="80000"/>
                  </a:schemeClr>
                </a:solidFill>
                <a:effectLst/>
                <a:latin typeface="Times New Roman" pitchFamily="18" charset="0"/>
                <a:cs typeface="Times New Roman" pitchFamily="18" charset="0"/>
              </a:rPr>
              <a:t>It support garbage collection, automatic memory management and a lot.</a:t>
            </a:r>
          </a:p>
          <a:p>
            <a:pPr algn="just"/>
            <a:endParaRPr lang="en-US" sz="2400" dirty="0">
              <a:solidFill>
                <a:schemeClr val="tx2">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 xmlns:p14="http://schemas.microsoft.com/office/powerpoint/2010/main" val="79165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 </a:t>
            </a:r>
            <a:r>
              <a:rPr lang="en-US" dirty="0" smtClean="0"/>
              <a:t>Language</a:t>
            </a:r>
            <a:endParaRPr lang="en-US" dirty="0"/>
          </a:p>
        </p:txBody>
      </p:sp>
      <p:sp>
        <p:nvSpPr>
          <p:cNvPr id="3" name="Content Placeholder 2"/>
          <p:cNvSpPr>
            <a:spLocks noGrp="1"/>
          </p:cNvSpPr>
          <p:nvPr>
            <p:ph idx="1"/>
          </p:nvPr>
        </p:nvSpPr>
        <p:spPr/>
        <p:txBody>
          <a:bodyPr/>
          <a:lstStyle/>
          <a:p>
            <a:r>
              <a:rPr lang="en-US" sz="2000" dirty="0">
                <a:effectLst/>
                <a:latin typeface="Times New Roman" pitchFamily="18" charset="0"/>
                <a:cs typeface="Times New Roman" pitchFamily="18" charset="0"/>
              </a:rPr>
              <a:t>1.</a:t>
            </a:r>
            <a:r>
              <a:rPr lang="en-US" sz="2000" b="0" dirty="0">
                <a:effectLst/>
                <a:latin typeface="Times New Roman" pitchFamily="18" charset="0"/>
                <a:cs typeface="Times New Roman" pitchFamily="18" charset="0"/>
              </a:rPr>
              <a:t> </a:t>
            </a:r>
            <a:r>
              <a:rPr lang="en-US" sz="2000" dirty="0">
                <a:effectLst/>
                <a:latin typeface="Times New Roman" pitchFamily="18" charset="0"/>
                <a:cs typeface="Times New Roman" pitchFamily="18" charset="0"/>
              </a:rPr>
              <a:t>SIMPLE</a:t>
            </a:r>
            <a:endParaRPr lang="en-US" sz="2000" b="0" dirty="0">
              <a:effectLst/>
              <a:latin typeface="Times New Roman" pitchFamily="18" charset="0"/>
              <a:cs typeface="Times New Roman" pitchFamily="18" charset="0"/>
            </a:endParaRPr>
          </a:p>
          <a:p>
            <a:r>
              <a:rPr lang="en-US" sz="2000" b="0" dirty="0">
                <a:effectLst/>
                <a:latin typeface="Times New Roman" pitchFamily="18" charset="0"/>
                <a:cs typeface="Times New Roman" pitchFamily="18" charset="0"/>
              </a:rPr>
              <a:t>Pointers are missing in C#.</a:t>
            </a:r>
          </a:p>
          <a:p>
            <a:r>
              <a:rPr lang="en-US" sz="2000" b="0" dirty="0">
                <a:effectLst/>
                <a:latin typeface="Times New Roman" pitchFamily="18" charset="0"/>
                <a:cs typeface="Times New Roman" pitchFamily="18" charset="0"/>
              </a:rPr>
              <a:t>Unsafe operations such as direct memory manipulation are not allowed.</a:t>
            </a:r>
          </a:p>
          <a:p>
            <a:r>
              <a:rPr lang="en-US" sz="2000" b="0" dirty="0">
                <a:effectLst/>
                <a:latin typeface="Times New Roman" pitchFamily="18" charset="0"/>
                <a:cs typeface="Times New Roman" pitchFamily="18" charset="0"/>
              </a:rPr>
              <a:t>In C# there is  no usage of "::" or "-&gt;" operators.</a:t>
            </a:r>
          </a:p>
          <a:p>
            <a:r>
              <a:rPr lang="en-US" sz="2000" b="0" dirty="0">
                <a:effectLst/>
                <a:latin typeface="Times New Roman" pitchFamily="18" charset="0"/>
                <a:cs typeface="Times New Roman" pitchFamily="18" charset="0"/>
              </a:rPr>
              <a:t>Since it's on .NET, it inherits the features of automatic memory management and garbage collection.</a:t>
            </a:r>
          </a:p>
          <a:p>
            <a:r>
              <a:rPr lang="en-US" sz="2000" b="0" dirty="0">
                <a:effectLst/>
                <a:latin typeface="Times New Roman" pitchFamily="18" charset="0"/>
                <a:cs typeface="Times New Roman" pitchFamily="18" charset="0"/>
              </a:rPr>
              <a:t>Varying ranges of the primitive types like </a:t>
            </a:r>
            <a:r>
              <a:rPr lang="en-US" sz="2000" b="0" dirty="0" err="1">
                <a:effectLst/>
                <a:latin typeface="Times New Roman" pitchFamily="18" charset="0"/>
                <a:cs typeface="Times New Roman" pitchFamily="18" charset="0"/>
              </a:rPr>
              <a:t>Integer,Floats</a:t>
            </a:r>
            <a:r>
              <a:rPr lang="en-US" sz="2000" b="0" dirty="0">
                <a:effectLst/>
                <a:latin typeface="Times New Roman" pitchFamily="18" charset="0"/>
                <a:cs typeface="Times New Roman" pitchFamily="18" charset="0"/>
              </a:rPr>
              <a:t> etc.</a:t>
            </a:r>
          </a:p>
          <a:p>
            <a:r>
              <a:rPr lang="en-US" sz="2000" b="0" dirty="0">
                <a:effectLst/>
                <a:latin typeface="Times New Roman" pitchFamily="18" charset="0"/>
                <a:cs typeface="Times New Roman" pitchFamily="18" charset="0"/>
              </a:rPr>
              <a:t>Integer values  of 0 and 1 are no longer accepted as </a:t>
            </a:r>
            <a:r>
              <a:rPr lang="en-US" sz="2000" b="0" dirty="0" err="1">
                <a:effectLst/>
                <a:latin typeface="Times New Roman" pitchFamily="18" charset="0"/>
                <a:cs typeface="Times New Roman" pitchFamily="18" charset="0"/>
              </a:rPr>
              <a:t>boolean</a:t>
            </a:r>
            <a:r>
              <a:rPr lang="en-US" sz="2000" b="0" dirty="0">
                <a:effectLst/>
                <a:latin typeface="Times New Roman" pitchFamily="18" charset="0"/>
                <a:cs typeface="Times New Roman" pitchFamily="18" charset="0"/>
              </a:rPr>
              <a:t> </a:t>
            </a:r>
            <a:r>
              <a:rPr lang="en-US" sz="2000" b="0" dirty="0" err="1">
                <a:effectLst/>
                <a:latin typeface="Times New Roman" pitchFamily="18" charset="0"/>
                <a:cs typeface="Times New Roman" pitchFamily="18" charset="0"/>
              </a:rPr>
              <a:t>values.Boolean</a:t>
            </a:r>
            <a:r>
              <a:rPr lang="en-US" sz="2000" b="0" dirty="0">
                <a:effectLst/>
                <a:latin typeface="Times New Roman" pitchFamily="18" charset="0"/>
                <a:cs typeface="Times New Roman" pitchFamily="18" charset="0"/>
              </a:rPr>
              <a:t> values are pure true or false values in C# so no more errors of "="operator and "=="operator.</a:t>
            </a:r>
          </a:p>
          <a:p>
            <a:r>
              <a:rPr lang="en-US" sz="2000" b="0" dirty="0">
                <a:effectLst/>
                <a:latin typeface="Times New Roman" pitchFamily="18" charset="0"/>
                <a:cs typeface="Times New Roman" pitchFamily="18" charset="0"/>
              </a:rPr>
              <a:t>"==" is used for comparison operation and "=" is used for assignment operation.</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 xmlns:p14="http://schemas.microsoft.com/office/powerpoint/2010/main" val="4241486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a:t>
            </a:r>
            <a:endParaRPr lang="en-US" dirty="0"/>
          </a:p>
        </p:txBody>
      </p:sp>
      <p:sp>
        <p:nvSpPr>
          <p:cNvPr id="3" name="Content Placeholder 2"/>
          <p:cNvSpPr>
            <a:spLocks noGrp="1"/>
          </p:cNvSpPr>
          <p:nvPr>
            <p:ph idx="1"/>
          </p:nvPr>
        </p:nvSpPr>
        <p:spPr/>
        <p:txBody>
          <a:bodyPr/>
          <a:lstStyle/>
          <a:p>
            <a:pPr marL="447675" indent="-447675">
              <a:lnSpc>
                <a:spcPct val="100000"/>
              </a:lnSpc>
              <a:buFont typeface="+mj-lt"/>
              <a:buAutoNum type="arabicPeriod"/>
              <a:tabLst/>
            </a:pPr>
            <a:r>
              <a:rPr lang="en-US" sz="2900" dirty="0" smtClean="0"/>
              <a:t>Understanding the Previous State of Affairs.</a:t>
            </a:r>
          </a:p>
          <a:p>
            <a:pPr marL="514350" indent="-514350">
              <a:lnSpc>
                <a:spcPct val="100000"/>
              </a:lnSpc>
              <a:buFont typeface="+mj-lt"/>
              <a:buAutoNum type="arabicPeriod"/>
              <a:tabLst/>
            </a:pPr>
            <a:r>
              <a:rPr lang="en-US" sz="2900" dirty="0" smtClean="0"/>
              <a:t>The </a:t>
            </a:r>
            <a:r>
              <a:rPr lang="en-US" sz="2900" dirty="0">
                <a:effectLst/>
                <a:latin typeface="Times New Roman" pitchFamily="18" charset="0"/>
                <a:cs typeface="Times New Roman" pitchFamily="18" charset="0"/>
              </a:rPr>
              <a:t>. </a:t>
            </a:r>
            <a:r>
              <a:rPr lang="en-US" sz="2900" dirty="0" smtClean="0"/>
              <a:t>Net Solution.</a:t>
            </a:r>
          </a:p>
          <a:p>
            <a:pPr marL="514350" indent="-514350">
              <a:lnSpc>
                <a:spcPct val="100000"/>
              </a:lnSpc>
              <a:buFont typeface="+mj-lt"/>
              <a:buAutoNum type="arabicPeriod"/>
              <a:tabLst/>
            </a:pPr>
            <a:r>
              <a:rPr lang="en-US" sz="2900" dirty="0" smtClean="0"/>
              <a:t>The Building Blocks of the </a:t>
            </a:r>
            <a:r>
              <a:rPr lang="en-US" sz="2900" dirty="0">
                <a:effectLst/>
                <a:latin typeface="Times New Roman" pitchFamily="18" charset="0"/>
                <a:cs typeface="Times New Roman" pitchFamily="18" charset="0"/>
              </a:rPr>
              <a:t>. </a:t>
            </a:r>
            <a:r>
              <a:rPr lang="en-US" sz="2900" dirty="0" smtClean="0"/>
              <a:t>Net Platform (CLR,CTS,CLS).</a:t>
            </a:r>
          </a:p>
          <a:p>
            <a:pPr marL="0" indent="0">
              <a:lnSpc>
                <a:spcPct val="100000"/>
              </a:lnSpc>
              <a:buNone/>
              <a:tabLst/>
            </a:pPr>
            <a:r>
              <a:rPr lang="en-US" sz="2900" dirty="0" smtClean="0"/>
              <a:t>4.  The Role of the </a:t>
            </a:r>
            <a:r>
              <a:rPr lang="en-US" sz="2900" dirty="0">
                <a:effectLst/>
                <a:latin typeface="Times New Roman" pitchFamily="18" charset="0"/>
                <a:cs typeface="Times New Roman" pitchFamily="18" charset="0"/>
              </a:rPr>
              <a:t>. </a:t>
            </a:r>
            <a:r>
              <a:rPr lang="en-US" sz="2900" dirty="0" smtClean="0"/>
              <a:t>Net Base</a:t>
            </a:r>
          </a:p>
          <a:p>
            <a:pPr marL="0" indent="0">
              <a:lnSpc>
                <a:spcPct val="100000"/>
              </a:lnSpc>
              <a:buNone/>
              <a:tabLst/>
            </a:pPr>
            <a:r>
              <a:rPr lang="en-US" sz="2900" dirty="0"/>
              <a:t> </a:t>
            </a:r>
            <a:r>
              <a:rPr lang="en-US" sz="2900" dirty="0" smtClean="0"/>
              <a:t>     Class Libraries.</a:t>
            </a:r>
          </a:p>
          <a:p>
            <a:pPr marL="514350" indent="-514350">
              <a:lnSpc>
                <a:spcPct val="100000"/>
              </a:lnSpc>
              <a:buAutoNum type="arabicPeriod" startAt="5"/>
              <a:tabLst/>
            </a:pPr>
            <a:r>
              <a:rPr lang="en-US" sz="2900" dirty="0" smtClean="0"/>
              <a:t>What C# Brings to the Table.</a:t>
            </a:r>
          </a:p>
          <a:p>
            <a:pPr marL="514350" indent="-514350">
              <a:lnSpc>
                <a:spcPct val="100000"/>
              </a:lnSpc>
              <a:buAutoNum type="arabicPeriod" startAt="5"/>
              <a:tabLst/>
            </a:pPr>
            <a:r>
              <a:rPr lang="en-US" sz="2900" dirty="0" smtClean="0"/>
              <a:t>An overview of </a:t>
            </a:r>
            <a:r>
              <a:rPr lang="en-US" sz="2900" dirty="0">
                <a:effectLst/>
                <a:latin typeface="Times New Roman" pitchFamily="18" charset="0"/>
                <a:cs typeface="Times New Roman" pitchFamily="18" charset="0"/>
              </a:rPr>
              <a:t>. </a:t>
            </a:r>
            <a:r>
              <a:rPr lang="en-US" sz="2900" dirty="0" smtClean="0"/>
              <a:t>Net Binaries</a:t>
            </a:r>
          </a:p>
          <a:p>
            <a:pPr marL="514350" indent="-514350">
              <a:lnSpc>
                <a:spcPct val="100000"/>
              </a:lnSpc>
              <a:buAutoNum type="arabicPeriod" startAt="5"/>
              <a:tabLst/>
            </a:pPr>
            <a:r>
              <a:rPr lang="en-US" sz="2900" dirty="0" smtClean="0"/>
              <a:t>The Role of the Common Intermediate Language</a:t>
            </a:r>
          </a:p>
          <a:p>
            <a:pPr marL="447675" indent="-447675">
              <a:lnSpc>
                <a:spcPct val="100000"/>
              </a:lnSpc>
              <a:buFont typeface="+mj-lt"/>
              <a:buAutoNum type="arabicPeriod"/>
              <a:tabLst/>
            </a:pPr>
            <a:endParaRPr lang="en-US" dirty="0"/>
          </a:p>
          <a:p>
            <a:pPr marL="447675" indent="-447675">
              <a:lnSpc>
                <a:spcPct val="100000"/>
              </a:lnSpc>
              <a:buFont typeface="+mj-lt"/>
              <a:buAutoNum type="arabicPeriod"/>
              <a:tabLst/>
            </a:pPr>
            <a:endParaRPr lang="en-US" dirty="0"/>
          </a:p>
          <a:p>
            <a:pPr marL="447675" indent="-447675">
              <a:lnSpc>
                <a:spcPct val="100000"/>
              </a:lnSpc>
              <a:buFont typeface="+mj-lt"/>
              <a:buAutoNum type="arabicPeriod"/>
              <a:tabLst/>
            </a:pPr>
            <a:endParaRPr lang="en-US" dirty="0" smtClean="0"/>
          </a:p>
          <a:p>
            <a:pPr marL="447675" indent="-447675">
              <a:lnSpc>
                <a:spcPct val="100000"/>
              </a:lnSpc>
              <a:buFont typeface="+mj-lt"/>
              <a:buAutoNum type="arabicPeriod"/>
              <a:tabLst/>
            </a:pPr>
            <a:endParaRPr lang="bg-BG" dirty="0" smtClean="0"/>
          </a:p>
        </p:txBody>
      </p:sp>
      <p:pic>
        <p:nvPicPr>
          <p:cNvPr id="5" name="Picture 2" descr="http://clipart.peirceinternet.com/png/books-stacked2.png"/>
          <p:cNvPicPr>
            <a:picLocks noChangeAspect="1" noChangeArrowheads="1"/>
          </p:cNvPicPr>
          <p:nvPr/>
        </p:nvPicPr>
        <p:blipFill>
          <a:blip r:embed="rId3" cstate="screen"/>
          <a:srcRect/>
          <a:stretch>
            <a:fillRect/>
          </a:stretch>
        </p:blipFill>
        <p:spPr bwMode="auto">
          <a:xfrm>
            <a:off x="6400800" y="2590800"/>
            <a:ext cx="2362200" cy="2860259"/>
          </a:xfrm>
          <a:prstGeom prst="rect">
            <a:avLst/>
          </a:prstGeom>
          <a:noFill/>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6" name="Rectangle 5"/>
          <p:cNvSpPr/>
          <p:nvPr/>
        </p:nvSpPr>
        <p:spPr>
          <a:xfrm>
            <a:off x="76200" y="2286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875856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2.</a:t>
            </a:r>
            <a:r>
              <a:rPr lang="en-US" b="0" dirty="0">
                <a:effectLst/>
              </a:rPr>
              <a:t> </a:t>
            </a:r>
            <a:r>
              <a:rPr lang="en-US" dirty="0">
                <a:effectLst/>
              </a:rPr>
              <a:t>MODERN</a:t>
            </a:r>
            <a:endParaRPr lang="en-US" b="0" dirty="0">
              <a:effectLst/>
            </a:endParaRPr>
          </a:p>
          <a:p>
            <a:pPr algn="just"/>
            <a:r>
              <a:rPr lang="en-US" b="0" dirty="0">
                <a:effectLst/>
              </a:rPr>
              <a:t>C# has been based according to the current trend and is very powerful and simple for building interoperable, </a:t>
            </a:r>
            <a:r>
              <a:rPr lang="en-US" b="0" dirty="0" err="1">
                <a:effectLst/>
              </a:rPr>
              <a:t>scable</a:t>
            </a:r>
            <a:r>
              <a:rPr lang="en-US" b="0" dirty="0">
                <a:effectLst/>
              </a:rPr>
              <a:t>, robust applications</a:t>
            </a:r>
            <a:r>
              <a:rPr lang="en-US" b="0" dirty="0" smtClean="0">
                <a:effectLst/>
              </a:rPr>
              <a:t>.</a:t>
            </a:r>
          </a:p>
          <a:p>
            <a:pPr algn="just"/>
            <a:r>
              <a:rPr lang="en-US" b="0" dirty="0" smtClean="0">
                <a:effectLst/>
              </a:rPr>
              <a:t>C</a:t>
            </a:r>
            <a:r>
              <a:rPr lang="en-US" b="0" dirty="0">
                <a:effectLst/>
              </a:rPr>
              <a:t># includes built in support to turn any component into a web service that can be invoked over the internet from any application </a:t>
            </a:r>
            <a:r>
              <a:rPr lang="en-US" b="0" dirty="0" err="1">
                <a:effectLst/>
              </a:rPr>
              <a:t>runing</a:t>
            </a:r>
            <a:r>
              <a:rPr lang="en-US" b="0" dirty="0">
                <a:effectLst/>
              </a:rPr>
              <a:t> on any platform.</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 xmlns:p14="http://schemas.microsoft.com/office/powerpoint/2010/main" val="1482511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dirty="0">
                <a:effectLst/>
              </a:rPr>
              <a:t>C# supports Data Encapsulation, </a:t>
            </a:r>
            <a:r>
              <a:rPr lang="en-US" b="0" dirty="0" err="1">
                <a:effectLst/>
              </a:rPr>
              <a:t>inheritance,polymorphism</a:t>
            </a:r>
            <a:r>
              <a:rPr lang="en-US" b="0" dirty="0">
                <a:effectLst/>
              </a:rPr>
              <a:t>, interfaces.</a:t>
            </a:r>
          </a:p>
          <a:p>
            <a:pPr algn="just"/>
            <a:r>
              <a:rPr lang="en-US" b="0" dirty="0">
                <a:effectLst/>
              </a:rPr>
              <a:t>(</a:t>
            </a:r>
            <a:r>
              <a:rPr lang="en-US" b="0" dirty="0" err="1">
                <a:effectLst/>
              </a:rPr>
              <a:t>int,float</a:t>
            </a:r>
            <a:r>
              <a:rPr lang="en-US" b="0" dirty="0">
                <a:effectLst/>
              </a:rPr>
              <a:t>, double) are not objects in java but C# has introduces structures(</a:t>
            </a:r>
            <a:r>
              <a:rPr lang="en-US" b="0" dirty="0" err="1">
                <a:effectLst/>
              </a:rPr>
              <a:t>structs</a:t>
            </a:r>
            <a:r>
              <a:rPr lang="en-US" b="0" dirty="0">
                <a:effectLst/>
              </a:rPr>
              <a:t>) which enable the primitive types to become objects.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 xmlns:p14="http://schemas.microsoft.com/office/powerpoint/2010/main" val="2894793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4.</a:t>
            </a:r>
            <a:r>
              <a:rPr lang="en-US" b="0" dirty="0">
                <a:effectLst/>
              </a:rPr>
              <a:t> </a:t>
            </a:r>
            <a:r>
              <a:rPr lang="en-US" dirty="0">
                <a:effectLst/>
              </a:rPr>
              <a:t>TYPE SAFE</a:t>
            </a:r>
            <a:endParaRPr lang="en-US" b="0" dirty="0">
              <a:effectLst/>
            </a:endParaRPr>
          </a:p>
          <a:p>
            <a:r>
              <a:rPr lang="en-US" b="0" dirty="0">
                <a:effectLst/>
              </a:rPr>
              <a:t>In C# we cannot perform unsafe casts like convert double to a </a:t>
            </a:r>
            <a:r>
              <a:rPr lang="en-US" b="0" dirty="0" err="1">
                <a:effectLst/>
              </a:rPr>
              <a:t>boolean</a:t>
            </a:r>
            <a:r>
              <a:rPr lang="en-US" b="0" dirty="0" smtClean="0">
                <a:effectLst/>
              </a:rPr>
              <a:t>.</a:t>
            </a:r>
          </a:p>
          <a:p>
            <a:r>
              <a:rPr lang="en-US" b="0" dirty="0" smtClean="0">
                <a:effectLst/>
              </a:rPr>
              <a:t>Value </a:t>
            </a:r>
            <a:r>
              <a:rPr lang="en-US" b="0" dirty="0">
                <a:effectLst/>
              </a:rPr>
              <a:t>types (</a:t>
            </a:r>
            <a:r>
              <a:rPr lang="en-US" b="0" dirty="0" err="1">
                <a:effectLst/>
              </a:rPr>
              <a:t>priitive</a:t>
            </a:r>
            <a:r>
              <a:rPr lang="en-US" b="0" dirty="0">
                <a:effectLst/>
              </a:rPr>
              <a:t> types) are initialized to zeros and reference types (objects and classes) are initialized to null by the compiler automatically</a:t>
            </a:r>
            <a:r>
              <a:rPr lang="en-US" b="0" dirty="0" smtClean="0">
                <a:effectLst/>
              </a:rPr>
              <a:t>.</a:t>
            </a:r>
          </a:p>
          <a:p>
            <a:r>
              <a:rPr lang="en-US" b="0" dirty="0" smtClean="0">
                <a:effectLst/>
              </a:rPr>
              <a:t>arrays </a:t>
            </a:r>
            <a:r>
              <a:rPr lang="en-US" b="0" dirty="0">
                <a:effectLst/>
              </a:rPr>
              <a:t>are zero base indexed and are bound checked</a:t>
            </a:r>
            <a:r>
              <a:rPr lang="en-US" b="0" dirty="0" smtClean="0">
                <a:effectLst/>
              </a:rPr>
              <a:t>.</a:t>
            </a:r>
          </a:p>
          <a:p>
            <a:r>
              <a:rPr lang="en-US" b="0" dirty="0" smtClean="0">
                <a:effectLst/>
              </a:rPr>
              <a:t>Overflow </a:t>
            </a:r>
            <a:r>
              <a:rPr lang="en-US" b="0" dirty="0">
                <a:effectLst/>
              </a:rPr>
              <a:t>of types can be checked.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 xmlns:p14="http://schemas.microsoft.com/office/powerpoint/2010/main" val="582635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600" dirty="0">
                <a:effectLst/>
                <a:latin typeface="Times New Roman" pitchFamily="18" charset="0"/>
                <a:cs typeface="Times New Roman" pitchFamily="18" charset="0"/>
              </a:rPr>
              <a:t>INTEROPERABILITY</a:t>
            </a:r>
            <a:endParaRPr lang="en-US" sz="2600" b="0" dirty="0">
              <a:effectLst/>
              <a:latin typeface="Times New Roman" pitchFamily="18" charset="0"/>
              <a:cs typeface="Times New Roman" pitchFamily="18" charset="0"/>
            </a:endParaRPr>
          </a:p>
          <a:p>
            <a:r>
              <a:rPr lang="en-US" sz="2600" b="0" dirty="0">
                <a:effectLst/>
                <a:latin typeface="Times New Roman" pitchFamily="18" charset="0"/>
                <a:cs typeface="Times New Roman" pitchFamily="18" charset="0"/>
              </a:rPr>
              <a:t>C# includes native support for the COM and windows based applications.</a:t>
            </a:r>
          </a:p>
          <a:p>
            <a:r>
              <a:rPr lang="en-US" sz="2600" b="0" dirty="0">
                <a:effectLst/>
                <a:latin typeface="Times New Roman" pitchFamily="18" charset="0"/>
                <a:cs typeface="Times New Roman" pitchFamily="18" charset="0"/>
              </a:rPr>
              <a:t>Allowing </a:t>
            </a:r>
            <a:r>
              <a:rPr lang="en-US" sz="2600" b="0" dirty="0" err="1">
                <a:effectLst/>
                <a:latin typeface="Times New Roman" pitchFamily="18" charset="0"/>
                <a:cs typeface="Times New Roman" pitchFamily="18" charset="0"/>
              </a:rPr>
              <a:t>restriced</a:t>
            </a:r>
            <a:r>
              <a:rPr lang="en-US" sz="2600" b="0" dirty="0">
                <a:effectLst/>
                <a:latin typeface="Times New Roman" pitchFamily="18" charset="0"/>
                <a:cs typeface="Times New Roman" pitchFamily="18" charset="0"/>
              </a:rPr>
              <a:t> use of native pointers.</a:t>
            </a:r>
          </a:p>
          <a:p>
            <a:r>
              <a:rPr lang="en-US" sz="2600" b="0" dirty="0">
                <a:effectLst/>
                <a:latin typeface="Times New Roman" pitchFamily="18" charset="0"/>
                <a:cs typeface="Times New Roman" pitchFamily="18" charset="0"/>
              </a:rPr>
              <a:t>Users no longer have to </a:t>
            </a:r>
            <a:r>
              <a:rPr lang="en-US" sz="2600" b="0" dirty="0" err="1">
                <a:effectLst/>
                <a:latin typeface="Times New Roman" pitchFamily="18" charset="0"/>
                <a:cs typeface="Times New Roman" pitchFamily="18" charset="0"/>
              </a:rPr>
              <a:t>explicityly</a:t>
            </a:r>
            <a:r>
              <a:rPr lang="en-US" sz="2600" b="0" dirty="0">
                <a:effectLst/>
                <a:latin typeface="Times New Roman" pitchFamily="18" charset="0"/>
                <a:cs typeface="Times New Roman" pitchFamily="18" charset="0"/>
              </a:rPr>
              <a:t> implement the unknown and other COM </a:t>
            </a:r>
            <a:r>
              <a:rPr lang="en-US" sz="2600" b="0" dirty="0" err="1">
                <a:effectLst/>
                <a:latin typeface="Times New Roman" pitchFamily="18" charset="0"/>
                <a:cs typeface="Times New Roman" pitchFamily="18" charset="0"/>
              </a:rPr>
              <a:t>interfacers</a:t>
            </a:r>
            <a:r>
              <a:rPr lang="en-US" sz="2600" b="0" dirty="0">
                <a:effectLst/>
                <a:latin typeface="Times New Roman" pitchFamily="18" charset="0"/>
                <a:cs typeface="Times New Roman" pitchFamily="18" charset="0"/>
              </a:rPr>
              <a:t>, those features are built in.</a:t>
            </a:r>
          </a:p>
          <a:p>
            <a:r>
              <a:rPr lang="en-US" sz="2600" b="0" dirty="0">
                <a:effectLst/>
                <a:latin typeface="Times New Roman" pitchFamily="18" charset="0"/>
                <a:cs typeface="Times New Roman" pitchFamily="18" charset="0"/>
              </a:rPr>
              <a:t>C# allows the users to use pointers as unsafe code blocks to manipulate your old code.</a:t>
            </a:r>
          </a:p>
          <a:p>
            <a:r>
              <a:rPr lang="en-US" sz="2600" b="0" dirty="0">
                <a:effectLst/>
                <a:latin typeface="Times New Roman" pitchFamily="18" charset="0"/>
                <a:cs typeface="Times New Roman" pitchFamily="18" charset="0"/>
              </a:rPr>
              <a:t>Components from VB NET and other managed code languages and </a:t>
            </a:r>
            <a:r>
              <a:rPr lang="en-US" sz="2600" b="0" dirty="0" err="1">
                <a:effectLst/>
                <a:latin typeface="Times New Roman" pitchFamily="18" charset="0"/>
                <a:cs typeface="Times New Roman" pitchFamily="18" charset="0"/>
              </a:rPr>
              <a:t>directlyt</a:t>
            </a:r>
            <a:r>
              <a:rPr lang="en-US" sz="2600" b="0" dirty="0">
                <a:effectLst/>
                <a:latin typeface="Times New Roman" pitchFamily="18" charset="0"/>
                <a:cs typeface="Times New Roman" pitchFamily="18" charset="0"/>
              </a:rPr>
              <a:t> be used in C#.</a:t>
            </a:r>
          </a:p>
          <a:p>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 xmlns:p14="http://schemas.microsoft.com/office/powerpoint/2010/main" val="1268101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600" dirty="0">
                <a:effectLst/>
                <a:latin typeface="Times New Roman" pitchFamily="18" charset="0"/>
                <a:cs typeface="Times New Roman" pitchFamily="18" charset="0"/>
              </a:rPr>
              <a:t>6.</a:t>
            </a:r>
            <a:r>
              <a:rPr lang="en-US" sz="2600" b="0" dirty="0">
                <a:effectLst/>
                <a:latin typeface="Times New Roman" pitchFamily="18" charset="0"/>
                <a:cs typeface="Times New Roman" pitchFamily="18" charset="0"/>
              </a:rPr>
              <a:t> </a:t>
            </a:r>
            <a:r>
              <a:rPr lang="en-US" sz="2600" dirty="0">
                <a:effectLst/>
                <a:latin typeface="Times New Roman" pitchFamily="18" charset="0"/>
                <a:cs typeface="Times New Roman" pitchFamily="18" charset="0"/>
              </a:rPr>
              <a:t>SCALABLE AND UPDATEABLE</a:t>
            </a:r>
            <a:endParaRPr lang="en-US" sz="2600" b="0" dirty="0">
              <a:effectLst/>
              <a:latin typeface="Times New Roman" pitchFamily="18" charset="0"/>
              <a:cs typeface="Times New Roman" pitchFamily="18" charset="0"/>
            </a:endParaRPr>
          </a:p>
          <a:p>
            <a:pPr algn="just"/>
            <a:r>
              <a:rPr lang="en-US" sz="2400" b="0" dirty="0">
                <a:effectLst/>
                <a:latin typeface="Times New Roman" pitchFamily="18" charset="0"/>
                <a:cs typeface="Times New Roman" pitchFamily="18" charset="0"/>
              </a:rPr>
              <a:t>.NET has introduced assemblies which are self describing by means of their manifest. manifest establishes the assembly identity, version, culture and digital signature etc. Assemblies need not to be register anywhere</a:t>
            </a:r>
            <a:r>
              <a:rPr lang="en-US" sz="2400" b="0" dirty="0" smtClean="0">
                <a:effectLst/>
                <a:latin typeface="Times New Roman" pitchFamily="18" charset="0"/>
                <a:cs typeface="Times New Roman" pitchFamily="18" charset="0"/>
              </a:rPr>
              <a:t>.</a:t>
            </a:r>
          </a:p>
          <a:p>
            <a:pPr algn="just"/>
            <a:r>
              <a:rPr lang="en-US" sz="2400" b="0" dirty="0" smtClean="0">
                <a:effectLst/>
                <a:latin typeface="Times New Roman" pitchFamily="18" charset="0"/>
                <a:cs typeface="Times New Roman" pitchFamily="18" charset="0"/>
              </a:rPr>
              <a:t>To </a:t>
            </a:r>
            <a:r>
              <a:rPr lang="en-US" sz="2400" b="0" dirty="0">
                <a:effectLst/>
                <a:latin typeface="Times New Roman" pitchFamily="18" charset="0"/>
                <a:cs typeface="Times New Roman" pitchFamily="18" charset="0"/>
              </a:rPr>
              <a:t>scale our application we delete the old files and updating them with new ones. No registering of dynamic linking library</a:t>
            </a:r>
            <a:r>
              <a:rPr lang="en-US" sz="2400" b="0" dirty="0" smtClean="0">
                <a:effectLst/>
                <a:latin typeface="Times New Roman" pitchFamily="18" charset="0"/>
                <a:cs typeface="Times New Roman" pitchFamily="18" charset="0"/>
              </a:rPr>
              <a:t>.</a:t>
            </a:r>
          </a:p>
          <a:p>
            <a:pPr algn="just"/>
            <a:r>
              <a:rPr lang="en-US" sz="2400" b="0" dirty="0" smtClean="0">
                <a:effectLst/>
                <a:latin typeface="Times New Roman" pitchFamily="18" charset="0"/>
                <a:cs typeface="Times New Roman" pitchFamily="18" charset="0"/>
              </a:rPr>
              <a:t>Updating </a:t>
            </a:r>
            <a:r>
              <a:rPr lang="en-US" sz="2400" b="0" dirty="0">
                <a:effectLst/>
                <a:latin typeface="Times New Roman" pitchFamily="18" charset="0"/>
                <a:cs typeface="Times New Roman" pitchFamily="18" charset="0"/>
              </a:rPr>
              <a:t>software components is an error prone task. Revisions made to the code. can effect the existing program C# support versioning in the language. Native support for interfaces and method overriding enable complex frame works to be developed and evolved over time.</a:t>
            </a:r>
          </a:p>
          <a:p>
            <a:pPr algn="just"/>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 xmlns:p14="http://schemas.microsoft.com/office/powerpoint/2010/main" val="20794902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500" dirty="0">
                <a:effectLst/>
                <a:latin typeface="Times New Roman" pitchFamily="18" charset="0"/>
                <a:cs typeface="Times New Roman" pitchFamily="18" charset="0"/>
              </a:rPr>
              <a:t>Additional .NET-Aware Programming </a:t>
            </a:r>
            <a:r>
              <a:rPr lang="en-US" sz="2500" dirty="0" smtClean="0">
                <a:effectLst/>
                <a:latin typeface="Times New Roman" pitchFamily="18" charset="0"/>
                <a:cs typeface="Times New Roman" pitchFamily="18" charset="0"/>
              </a:rPr>
              <a:t>Languages</a:t>
            </a:r>
            <a:endParaRPr lang="en-US" sz="25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C</a:t>
            </a:r>
            <a:r>
              <a:rPr lang="en-US" dirty="0"/>
              <a:t># is not the only language targeting the .NET platform. </a:t>
            </a:r>
            <a:endParaRPr lang="en-US" dirty="0" smtClean="0"/>
          </a:p>
          <a:p>
            <a:pPr algn="just"/>
            <a:r>
              <a:rPr lang="en-US" dirty="0" smtClean="0">
                <a:effectLst/>
              </a:rPr>
              <a:t>The </a:t>
            </a:r>
            <a:r>
              <a:rPr lang="en-US" dirty="0">
                <a:effectLst/>
              </a:rPr>
              <a:t>.NET platform was first discovered to the general public during the 2000 Microsoft Professional Developers Conference (PDC), several vendors announced they were busy building .NET-aware versions of their respective compilers. </a:t>
            </a:r>
            <a:endParaRPr lang="en-US" dirty="0" smtClean="0">
              <a:effectLst/>
            </a:endParaRPr>
          </a:p>
          <a:p>
            <a:pPr algn="just"/>
            <a:r>
              <a:rPr lang="en-US" dirty="0" smtClean="0">
                <a:effectLst/>
              </a:rPr>
              <a:t>It means the dozens </a:t>
            </a:r>
            <a:r>
              <a:rPr lang="en-US" dirty="0">
                <a:effectLst/>
              </a:rPr>
              <a:t>of different languages have undergone .NET </a:t>
            </a:r>
            <a:r>
              <a:rPr lang="en-US" dirty="0" smtClean="0">
                <a:effectLst/>
              </a:rPr>
              <a:t>explanation.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p:nvPr/>
        </p:nvSpPr>
        <p:spPr>
          <a:xfrm>
            <a:off x="0" y="1524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21767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effectLst/>
              </a:rPr>
              <a:t>The </a:t>
            </a:r>
            <a:r>
              <a:rPr lang="en-US" dirty="0">
                <a:effectLst/>
              </a:rPr>
              <a:t>five languages that ship with Visual Studio 2005 (C#, J#, Visual Basic .NET, Managed Extensions for C++, and </a:t>
            </a:r>
            <a:r>
              <a:rPr lang="en-US" dirty="0" err="1">
                <a:effectLst/>
              </a:rPr>
              <a:t>JScript</a:t>
            </a:r>
            <a:r>
              <a:rPr lang="en-US" dirty="0">
                <a:effectLst/>
              </a:rPr>
              <a:t> .NET</a:t>
            </a:r>
            <a:r>
              <a:rPr lang="en-US" dirty="0" smtClean="0">
                <a:effectLst/>
              </a:rPr>
              <a:t>).</a:t>
            </a:r>
          </a:p>
          <a:p>
            <a:pPr algn="just"/>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 name="Rectangle 4"/>
          <p:cNvSpPr/>
          <p:nvPr/>
        </p:nvSpPr>
        <p:spPr>
          <a:xfrm>
            <a:off x="76200" y="228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3774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3944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838200"/>
          </a:xfrm>
        </p:spPr>
        <p:txBody>
          <a:bodyPr/>
          <a:lstStyle/>
          <a:p>
            <a:pPr algn="ctr">
              <a:lnSpc>
                <a:spcPct val="100000"/>
              </a:lnSpc>
            </a:pPr>
            <a:r>
              <a:rPr lang="en-US" sz="1800" dirty="0" smtClean="0">
                <a:effectLst/>
                <a:latin typeface="Times New Roman" pitchFamily="18" charset="0"/>
                <a:cs typeface="Times New Roman" pitchFamily="18" charset="0"/>
              </a:rPr>
              <a:t>A </a:t>
            </a:r>
            <a:r>
              <a:rPr lang="en-US" sz="1800" dirty="0">
                <a:effectLst/>
                <a:latin typeface="Times New Roman" pitchFamily="18" charset="0"/>
                <a:cs typeface="Times New Roman" pitchFamily="18" charset="0"/>
              </a:rPr>
              <a:t>number of .NET-enabled programming languages and where to learn more about them</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 name="Rectangle 4"/>
          <p:cNvSpPr/>
          <p:nvPr/>
        </p:nvSpPr>
        <p:spPr>
          <a:xfrm>
            <a:off x="228600" y="1524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636" y="1066800"/>
            <a:ext cx="9109364"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1201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sz="2200" b="0" dirty="0" smtClean="0">
                <a:effectLst/>
                <a:latin typeface="Times New Roman" pitchFamily="18" charset="0"/>
                <a:cs typeface="Times New Roman" pitchFamily="18" charset="0"/>
              </a:rPr>
              <a:t> </a:t>
            </a:r>
            <a:r>
              <a:rPr lang="en-US" sz="2200" b="0" dirty="0">
                <a:effectLst/>
                <a:latin typeface="Times New Roman" pitchFamily="18" charset="0"/>
                <a:cs typeface="Times New Roman" pitchFamily="18" charset="0"/>
              </a:rPr>
              <a:t>programmer must be willing to perform a self-inflicted </a:t>
            </a:r>
            <a:r>
              <a:rPr lang="en-US" sz="2200" b="0" dirty="0" smtClean="0">
                <a:effectLst/>
                <a:latin typeface="Times New Roman" pitchFamily="18" charset="0"/>
                <a:cs typeface="Times New Roman" pitchFamily="18" charset="0"/>
              </a:rPr>
              <a:t>knowledge remove </a:t>
            </a:r>
            <a:r>
              <a:rPr lang="en-US" sz="2200" b="0" dirty="0">
                <a:effectLst/>
                <a:latin typeface="Times New Roman" pitchFamily="18" charset="0"/>
                <a:cs typeface="Times New Roman" pitchFamily="18" charset="0"/>
              </a:rPr>
              <a:t>to stay current with the new technologies of the day. </a:t>
            </a:r>
            <a:endParaRPr lang="en-US" sz="2200" b="0" dirty="0" smtClean="0">
              <a:effectLst/>
              <a:latin typeface="Times New Roman" pitchFamily="18" charset="0"/>
              <a:cs typeface="Times New Roman" pitchFamily="18" charset="0"/>
            </a:endParaRPr>
          </a:p>
          <a:p>
            <a:pPr algn="just"/>
            <a:r>
              <a:rPr lang="en-US" sz="2200" b="0" dirty="0" smtClean="0">
                <a:effectLst/>
                <a:latin typeface="Times New Roman" pitchFamily="18" charset="0"/>
                <a:cs typeface="Times New Roman" pitchFamily="18" charset="0"/>
              </a:rPr>
              <a:t>The </a:t>
            </a:r>
            <a:r>
              <a:rPr lang="en-US" sz="2200" b="0" dirty="0">
                <a:effectLst/>
                <a:latin typeface="Times New Roman" pitchFamily="18" charset="0"/>
                <a:cs typeface="Times New Roman" pitchFamily="18" charset="0"/>
              </a:rPr>
              <a:t>languages (C++, </a:t>
            </a:r>
            <a:r>
              <a:rPr lang="en-US" sz="2200" b="0" dirty="0" smtClean="0">
                <a:effectLst/>
                <a:latin typeface="Times New Roman" pitchFamily="18" charset="0"/>
                <a:cs typeface="Times New Roman" pitchFamily="18" charset="0"/>
              </a:rPr>
              <a:t>Visual Basic </a:t>
            </a:r>
            <a:r>
              <a:rPr lang="en-US" sz="2200" b="0" dirty="0">
                <a:effectLst/>
                <a:latin typeface="Times New Roman" pitchFamily="18" charset="0"/>
                <a:cs typeface="Times New Roman" pitchFamily="18" charset="0"/>
              </a:rPr>
              <a:t>6.0, Java), frameworks (MFC, </a:t>
            </a:r>
            <a:r>
              <a:rPr lang="en-US" sz="2200" b="0" dirty="0" smtClean="0">
                <a:effectLst/>
                <a:latin typeface="Times New Roman" pitchFamily="18" charset="0"/>
                <a:cs typeface="Times New Roman" pitchFamily="18" charset="0"/>
              </a:rPr>
              <a:t>ATL[Active Template Library], STL[Standard Template Library]), </a:t>
            </a:r>
            <a:r>
              <a:rPr lang="en-US" sz="2200" b="0" dirty="0">
                <a:effectLst/>
                <a:latin typeface="Times New Roman" pitchFamily="18" charset="0"/>
                <a:cs typeface="Times New Roman" pitchFamily="18" charset="0"/>
              </a:rPr>
              <a:t>and architectures (</a:t>
            </a:r>
            <a:r>
              <a:rPr lang="en-US" sz="2200" b="0" dirty="0" smtClean="0">
                <a:effectLst/>
                <a:latin typeface="Times New Roman" pitchFamily="18" charset="0"/>
                <a:cs typeface="Times New Roman" pitchFamily="18" charset="0"/>
              </a:rPr>
              <a:t>COM[Component Object Model], </a:t>
            </a:r>
            <a:r>
              <a:rPr lang="en-US" sz="2200" b="0" dirty="0">
                <a:effectLst/>
                <a:latin typeface="Times New Roman" pitchFamily="18" charset="0"/>
                <a:cs typeface="Times New Roman" pitchFamily="18" charset="0"/>
              </a:rPr>
              <a:t>CORBA, </a:t>
            </a:r>
            <a:r>
              <a:rPr lang="en-US" sz="2200" b="0" dirty="0" smtClean="0">
                <a:effectLst/>
                <a:latin typeface="Times New Roman" pitchFamily="18" charset="0"/>
                <a:cs typeface="Times New Roman" pitchFamily="18" charset="0"/>
              </a:rPr>
              <a:t>EJB[Enterprise Java Beans]) </a:t>
            </a:r>
            <a:r>
              <a:rPr lang="en-US" sz="2200" b="0" dirty="0">
                <a:effectLst/>
                <a:latin typeface="Times New Roman" pitchFamily="18" charset="0"/>
                <a:cs typeface="Times New Roman" pitchFamily="18" charset="0"/>
              </a:rPr>
              <a:t>that were </a:t>
            </a:r>
            <a:r>
              <a:rPr lang="en-US" sz="2200" b="0" dirty="0" smtClean="0">
                <a:effectLst/>
                <a:latin typeface="Times New Roman" pitchFamily="18" charset="0"/>
                <a:cs typeface="Times New Roman" pitchFamily="18" charset="0"/>
              </a:rPr>
              <a:t>advertised as </a:t>
            </a:r>
            <a:r>
              <a:rPr lang="en-US" sz="2200" b="0" dirty="0">
                <a:effectLst/>
                <a:latin typeface="Times New Roman" pitchFamily="18" charset="0"/>
                <a:cs typeface="Times New Roman" pitchFamily="18" charset="0"/>
              </a:rPr>
              <a:t>the silver bullets of software </a:t>
            </a:r>
            <a:r>
              <a:rPr lang="en-US" sz="2200" b="0" dirty="0" smtClean="0">
                <a:effectLst/>
                <a:latin typeface="Times New Roman" pitchFamily="18" charset="0"/>
                <a:cs typeface="Times New Roman" pitchFamily="18" charset="0"/>
              </a:rPr>
              <a:t>development.</a:t>
            </a:r>
          </a:p>
          <a:p>
            <a:pPr algn="just"/>
            <a:r>
              <a:rPr lang="en-US" sz="2200" b="0" dirty="0" smtClean="0">
                <a:effectLst/>
                <a:latin typeface="Times New Roman" pitchFamily="18" charset="0"/>
                <a:cs typeface="Times New Roman" pitchFamily="18" charset="0"/>
              </a:rPr>
              <a:t>Eventually </a:t>
            </a:r>
            <a:r>
              <a:rPr lang="en-US" sz="2200" b="0" dirty="0">
                <a:effectLst/>
                <a:latin typeface="Times New Roman" pitchFamily="18" charset="0"/>
                <a:cs typeface="Times New Roman" pitchFamily="18" charset="0"/>
              </a:rPr>
              <a:t>become </a:t>
            </a:r>
            <a:r>
              <a:rPr lang="en-US" sz="2200" b="0" dirty="0" smtClean="0">
                <a:effectLst/>
                <a:latin typeface="Times New Roman" pitchFamily="18" charset="0"/>
                <a:cs typeface="Times New Roman" pitchFamily="18" charset="0"/>
              </a:rPr>
              <a:t>outshined </a:t>
            </a:r>
            <a:r>
              <a:rPr lang="en-US" sz="2200" b="0" dirty="0">
                <a:effectLst/>
                <a:latin typeface="Times New Roman" pitchFamily="18" charset="0"/>
                <a:cs typeface="Times New Roman" pitchFamily="18" charset="0"/>
              </a:rPr>
              <a:t>by something better </a:t>
            </a:r>
            <a:r>
              <a:rPr lang="en-US" sz="2200" b="0" dirty="0" smtClean="0">
                <a:effectLst/>
                <a:latin typeface="Times New Roman" pitchFamily="18" charset="0"/>
                <a:cs typeface="Times New Roman" pitchFamily="18" charset="0"/>
              </a:rPr>
              <a:t>or at </a:t>
            </a:r>
            <a:r>
              <a:rPr lang="en-US" sz="2200" b="0" dirty="0">
                <a:effectLst/>
                <a:latin typeface="Times New Roman" pitchFamily="18" charset="0"/>
                <a:cs typeface="Times New Roman" pitchFamily="18" charset="0"/>
              </a:rPr>
              <a:t>the very least something new. </a:t>
            </a:r>
            <a:endParaRPr lang="en-US" sz="2200" b="0" dirty="0" smtClean="0">
              <a:effectLst/>
              <a:latin typeface="Times New Roman" pitchFamily="18" charset="0"/>
              <a:cs typeface="Times New Roman" pitchFamily="18" charset="0"/>
            </a:endParaRPr>
          </a:p>
          <a:p>
            <a:pPr algn="just"/>
            <a:r>
              <a:rPr lang="en-US" sz="2200" b="0" dirty="0" smtClean="0">
                <a:effectLst/>
                <a:latin typeface="Times New Roman" pitchFamily="18" charset="0"/>
                <a:cs typeface="Times New Roman" pitchFamily="18" charset="0"/>
              </a:rPr>
              <a:t>Regardless </a:t>
            </a:r>
            <a:r>
              <a:rPr lang="en-US" sz="2200" b="0" dirty="0">
                <a:effectLst/>
                <a:latin typeface="Times New Roman" pitchFamily="18" charset="0"/>
                <a:cs typeface="Times New Roman" pitchFamily="18" charset="0"/>
              </a:rPr>
              <a:t>of the frustration you can feel when upgrading your </a:t>
            </a:r>
            <a:r>
              <a:rPr lang="en-US" sz="2200" b="0" dirty="0" smtClean="0">
                <a:effectLst/>
                <a:latin typeface="Times New Roman" pitchFamily="18" charset="0"/>
                <a:cs typeface="Times New Roman" pitchFamily="18" charset="0"/>
              </a:rPr>
              <a:t>internal knowledge </a:t>
            </a:r>
            <a:r>
              <a:rPr lang="en-US" sz="2200" b="0" dirty="0">
                <a:effectLst/>
                <a:latin typeface="Times New Roman" pitchFamily="18" charset="0"/>
                <a:cs typeface="Times New Roman" pitchFamily="18" charset="0"/>
              </a:rPr>
              <a:t>base, it is unavoidable. </a:t>
            </a:r>
            <a:endParaRPr lang="en-US" sz="2200" b="0" dirty="0" smtClean="0">
              <a:effectLst/>
              <a:latin typeface="Times New Roman" pitchFamily="18" charset="0"/>
              <a:cs typeface="Times New Roman" pitchFamily="18" charset="0"/>
            </a:endParaRPr>
          </a:p>
          <a:p>
            <a:pPr algn="just"/>
            <a:r>
              <a:rPr lang="en-US" sz="2200" b="0" dirty="0" smtClean="0">
                <a:effectLst/>
                <a:latin typeface="Times New Roman" pitchFamily="18" charset="0"/>
                <a:cs typeface="Times New Roman" pitchFamily="18" charset="0"/>
              </a:rPr>
              <a:t>The </a:t>
            </a:r>
            <a:r>
              <a:rPr lang="en-US" sz="2200" b="0" dirty="0">
                <a:effectLst/>
                <a:latin typeface="Times New Roman" pitchFamily="18" charset="0"/>
                <a:cs typeface="Times New Roman" pitchFamily="18" charset="0"/>
              </a:rPr>
              <a:t>.NET platform is Microsoft’s current offering within the </a:t>
            </a:r>
            <a:r>
              <a:rPr lang="en-US" sz="2200" b="0" dirty="0" smtClean="0">
                <a:effectLst/>
                <a:latin typeface="Times New Roman" pitchFamily="18" charset="0"/>
                <a:cs typeface="Times New Roman" pitchFamily="18" charset="0"/>
              </a:rPr>
              <a:t>landscape of </a:t>
            </a:r>
            <a:r>
              <a:rPr lang="en-US" sz="2200" b="0" dirty="0">
                <a:effectLst/>
                <a:latin typeface="Times New Roman" pitchFamily="18" charset="0"/>
                <a:cs typeface="Times New Roman" pitchFamily="18" charset="0"/>
              </a:rPr>
              <a:t>software engineering.</a:t>
            </a:r>
            <a:endParaRPr lang="en-US" sz="2200"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 xmlns:p14="http://schemas.microsoft.com/office/powerpoint/2010/main" val="128955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What is .NET?</a:t>
            </a:r>
            <a:endParaRPr lang="en-US" dirty="0">
              <a:solidFill>
                <a:srgbClr val="FF0000"/>
              </a:solidFill>
            </a:endParaRPr>
          </a:p>
        </p:txBody>
      </p:sp>
      <p:sp>
        <p:nvSpPr>
          <p:cNvPr id="3" name="Content Placeholder 2"/>
          <p:cNvSpPr>
            <a:spLocks noGrp="1"/>
          </p:cNvSpPr>
          <p:nvPr>
            <p:ph idx="1"/>
          </p:nvPr>
        </p:nvSpPr>
        <p:spPr/>
        <p:txBody>
          <a:bodyPr/>
          <a:lstStyle/>
          <a:p>
            <a:pPr algn="just">
              <a:lnSpc>
                <a:spcPct val="200000"/>
              </a:lnSpc>
              <a:buClr>
                <a:srgbClr val="FF00FF"/>
              </a:buClr>
              <a:buSzPct val="120000"/>
              <a:buFont typeface="Andalus" pitchFamily="18" charset="-78"/>
              <a:buChar char="٭"/>
            </a:pPr>
            <a:r>
              <a:rPr lang="en-IN" sz="2600" dirty="0">
                <a:solidFill>
                  <a:srgbClr val="FFFF00"/>
                </a:solidFill>
                <a:latin typeface="Times New Roman" pitchFamily="18" charset="0"/>
                <a:cs typeface="Times New Roman" pitchFamily="18" charset="0"/>
              </a:rPr>
              <a:t>Microsoft .NET (pronounced “dot net”) is a software component that runs on the Windows operating system. </a:t>
            </a:r>
          </a:p>
          <a:p>
            <a:pPr algn="just">
              <a:lnSpc>
                <a:spcPct val="200000"/>
              </a:lnSpc>
              <a:buClr>
                <a:srgbClr val="FF00FF"/>
              </a:buClr>
              <a:buSzPct val="120000"/>
              <a:buFont typeface="Andalus" pitchFamily="18" charset="-78"/>
              <a:buChar char="٭"/>
            </a:pPr>
            <a:r>
              <a:rPr lang="en-IN" sz="2600" dirty="0">
                <a:solidFill>
                  <a:srgbClr val="FFFF00"/>
                </a:solidFill>
                <a:latin typeface="Times New Roman" pitchFamily="18" charset="0"/>
                <a:cs typeface="Times New Roman" pitchFamily="18" charset="0"/>
              </a:rPr>
              <a:t>.NET provides tools and libraries that enable developers to create Windows software much faster and easier. </a:t>
            </a:r>
          </a:p>
          <a:p>
            <a:pPr algn="just">
              <a:lnSpc>
                <a:spcPct val="200000"/>
              </a:lnSpc>
              <a:buClr>
                <a:srgbClr val="FF00FF"/>
              </a:buClr>
              <a:buSzPct val="120000"/>
              <a:buFont typeface="Andalus" pitchFamily="18" charset="-78"/>
              <a:buChar char="٭"/>
            </a:pPr>
            <a:r>
              <a:rPr lang="en-IN" sz="2600" dirty="0">
                <a:solidFill>
                  <a:srgbClr val="FFFF00"/>
                </a:solidFill>
                <a:latin typeface="Times New Roman" pitchFamily="18" charset="0"/>
                <a:cs typeface="Times New Roman" pitchFamily="18" charset="0"/>
              </a:rPr>
              <a:t>The .NET Framework must be installed on a user’s PC to run .NET applications.</a:t>
            </a:r>
          </a:p>
          <a:p>
            <a:endParaRPr lang="en-US" sz="26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Rectangle 4"/>
          <p:cNvSpPr/>
          <p:nvPr/>
        </p:nvSpPr>
        <p:spPr>
          <a:xfrm>
            <a:off x="152400" y="228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82491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.NET?</a:t>
            </a:r>
            <a:endParaRPr lang="en-US" dirty="0"/>
          </a:p>
        </p:txBody>
      </p:sp>
      <p:sp>
        <p:nvSpPr>
          <p:cNvPr id="3" name="Content Placeholder 2"/>
          <p:cNvSpPr>
            <a:spLocks noGrp="1"/>
          </p:cNvSpPr>
          <p:nvPr>
            <p:ph idx="1"/>
          </p:nvPr>
        </p:nvSpPr>
        <p:spPr>
          <a:xfrm>
            <a:off x="228600" y="685800"/>
            <a:ext cx="8686800" cy="6019800"/>
          </a:xfrm>
        </p:spPr>
        <p:txBody>
          <a:bodyPr/>
          <a:lstStyle/>
          <a:p>
            <a:r>
              <a:rPr lang="en-IN" sz="2200" dirty="0">
                <a:effectLst/>
                <a:latin typeface="Times New Roman" pitchFamily="18" charset="0"/>
                <a:cs typeface="Times New Roman" pitchFamily="18" charset="0"/>
              </a:rPr>
              <a:t>Major Problems before .NET:</a:t>
            </a:r>
            <a:endParaRPr lang="en-US" sz="2200" dirty="0">
              <a:effectLst/>
              <a:latin typeface="Times New Roman" pitchFamily="18" charset="0"/>
              <a:cs typeface="Times New Roman" pitchFamily="18" charset="0"/>
            </a:endParaRPr>
          </a:p>
          <a:p>
            <a:pPr marL="0" indent="0" algn="just">
              <a:buNone/>
            </a:pPr>
            <a:r>
              <a:rPr lang="en-IN" sz="2200" dirty="0" smtClean="0">
                <a:effectLst/>
                <a:latin typeface="Times New Roman" pitchFamily="18" charset="0"/>
                <a:cs typeface="Times New Roman" pitchFamily="18" charset="0"/>
              </a:rPr>
              <a:t>1. Registration </a:t>
            </a:r>
            <a:r>
              <a:rPr lang="en-IN" sz="2200" dirty="0">
                <a:effectLst/>
                <a:latin typeface="Times New Roman" pitchFamily="18" charset="0"/>
                <a:cs typeface="Times New Roman" pitchFamily="18" charset="0"/>
              </a:rPr>
              <a:t>of COM </a:t>
            </a:r>
            <a:r>
              <a:rPr lang="en-IN" sz="2200" dirty="0" smtClean="0">
                <a:effectLst/>
                <a:latin typeface="Times New Roman" pitchFamily="18" charset="0"/>
                <a:cs typeface="Times New Roman" pitchFamily="18" charset="0"/>
              </a:rPr>
              <a:t>components: </a:t>
            </a:r>
            <a:r>
              <a:rPr lang="en-IN" sz="2200" b="0" dirty="0">
                <a:effectLst/>
                <a:latin typeface="Times New Roman" pitchFamily="18" charset="0"/>
                <a:cs typeface="Times New Roman" pitchFamily="18" charset="0"/>
              </a:rPr>
              <a:t>COM components had to be registered on the target machine before they could be used by the application. The application had to look up the Windows registry to locate and load the COM components.</a:t>
            </a:r>
            <a:endParaRPr lang="en-US" sz="2200" b="0" dirty="0">
              <a:effectLst/>
              <a:latin typeface="Times New Roman" pitchFamily="18" charset="0"/>
              <a:cs typeface="Times New Roman" pitchFamily="18" charset="0"/>
            </a:endParaRPr>
          </a:p>
          <a:p>
            <a:pPr marL="0" indent="0" algn="just">
              <a:buNone/>
            </a:pPr>
            <a:r>
              <a:rPr lang="en-IN" sz="2200" b="0" dirty="0" smtClean="0">
                <a:effectLst/>
                <a:latin typeface="Times New Roman" pitchFamily="18" charset="0"/>
                <a:cs typeface="Times New Roman" pitchFamily="18" charset="0"/>
              </a:rPr>
              <a:t>2. </a:t>
            </a:r>
            <a:r>
              <a:rPr lang="en-IN" sz="2200" dirty="0" smtClean="0">
                <a:effectLst/>
                <a:latin typeface="Times New Roman" pitchFamily="18" charset="0"/>
                <a:cs typeface="Times New Roman" pitchFamily="18" charset="0"/>
              </a:rPr>
              <a:t>Unloading </a:t>
            </a:r>
            <a:r>
              <a:rPr lang="en-IN" sz="2200" dirty="0">
                <a:effectLst/>
                <a:latin typeface="Times New Roman" pitchFamily="18" charset="0"/>
                <a:cs typeface="Times New Roman" pitchFamily="18" charset="0"/>
              </a:rPr>
              <a:t>COM components</a:t>
            </a:r>
            <a:r>
              <a:rPr lang="en-IN" sz="2200" b="0" dirty="0">
                <a:effectLst/>
                <a:latin typeface="Times New Roman" pitchFamily="18" charset="0"/>
                <a:cs typeface="Times New Roman" pitchFamily="18" charset="0"/>
              </a:rPr>
              <a:t>. COM objects also required a special logic for freeing up the objects from </a:t>
            </a:r>
            <a:r>
              <a:rPr lang="en-IN" sz="2200" b="0" u="sng" dirty="0">
                <a:effectLst/>
                <a:latin typeface="Times New Roman" pitchFamily="18" charset="0"/>
                <a:cs typeface="Times New Roman" pitchFamily="18" charset="0"/>
                <a:hlinkClick r:id="rId2" tooltip="Random Access Memory (RAM) is the best known form of Computer Memory"/>
              </a:rPr>
              <a:t>memory</a:t>
            </a:r>
            <a:r>
              <a:rPr lang="en-IN" sz="2200" b="0" dirty="0">
                <a:effectLst/>
                <a:latin typeface="Times New Roman" pitchFamily="18" charset="0"/>
                <a:cs typeface="Times New Roman" pitchFamily="18" charset="0"/>
              </a:rPr>
              <a:t>. </a:t>
            </a:r>
            <a:endParaRPr lang="en-IN" sz="2200" b="0" dirty="0" smtClean="0">
              <a:effectLst/>
              <a:latin typeface="Times New Roman" pitchFamily="18" charset="0"/>
              <a:cs typeface="Times New Roman" pitchFamily="18" charset="0"/>
            </a:endParaRPr>
          </a:p>
          <a:p>
            <a:pPr algn="just"/>
            <a:r>
              <a:rPr lang="en-IN" sz="2200" b="0" dirty="0" smtClean="0">
                <a:effectLst/>
                <a:latin typeface="Times New Roman" pitchFamily="18" charset="0"/>
                <a:cs typeface="Times New Roman" pitchFamily="18" charset="0"/>
              </a:rPr>
              <a:t>This </a:t>
            </a:r>
            <a:r>
              <a:rPr lang="en-IN" sz="2200" b="0" dirty="0">
                <a:effectLst/>
                <a:latin typeface="Times New Roman" pitchFamily="18" charset="0"/>
                <a:cs typeface="Times New Roman" pitchFamily="18" charset="0"/>
              </a:rPr>
              <a:t>method is known as reference counting of COM objects. </a:t>
            </a:r>
            <a:endParaRPr lang="en-IN" sz="2200" b="0" dirty="0" smtClean="0">
              <a:effectLst/>
              <a:latin typeface="Times New Roman" pitchFamily="18" charset="0"/>
              <a:cs typeface="Times New Roman" pitchFamily="18" charset="0"/>
            </a:endParaRPr>
          </a:p>
          <a:p>
            <a:pPr algn="just"/>
            <a:r>
              <a:rPr lang="en-IN" sz="2200" b="0" dirty="0" smtClean="0">
                <a:effectLst/>
                <a:latin typeface="Times New Roman" pitchFamily="18" charset="0"/>
                <a:cs typeface="Times New Roman" pitchFamily="18" charset="0"/>
              </a:rPr>
              <a:t>It </a:t>
            </a:r>
            <a:r>
              <a:rPr lang="en-IN" sz="2200" b="0" dirty="0">
                <a:effectLst/>
                <a:latin typeface="Times New Roman" pitchFamily="18" charset="0"/>
                <a:cs typeface="Times New Roman" pitchFamily="18" charset="0"/>
              </a:rPr>
              <a:t>is used to keep track of the number of active references. </a:t>
            </a:r>
            <a:endParaRPr lang="en-IN" sz="2200" b="0" dirty="0" smtClean="0">
              <a:effectLst/>
              <a:latin typeface="Times New Roman" pitchFamily="18" charset="0"/>
              <a:cs typeface="Times New Roman" pitchFamily="18" charset="0"/>
            </a:endParaRPr>
          </a:p>
          <a:p>
            <a:pPr algn="just"/>
            <a:r>
              <a:rPr lang="en-IN" sz="2200" b="0" dirty="0" smtClean="0">
                <a:effectLst/>
                <a:latin typeface="Times New Roman" pitchFamily="18" charset="0"/>
                <a:cs typeface="Times New Roman" pitchFamily="18" charset="0"/>
              </a:rPr>
              <a:t>When </a:t>
            </a:r>
            <a:r>
              <a:rPr lang="en-IN" sz="2200" b="0" dirty="0">
                <a:effectLst/>
                <a:latin typeface="Times New Roman" pitchFamily="18" charset="0"/>
                <a:cs typeface="Times New Roman" pitchFamily="18" charset="0"/>
              </a:rPr>
              <a:t>an object's reference count reaches zero, the object is removed from memory. </a:t>
            </a:r>
            <a:endParaRPr lang="en-IN" sz="2200" b="0" dirty="0" smtClean="0">
              <a:effectLst/>
              <a:latin typeface="Times New Roman" pitchFamily="18" charset="0"/>
              <a:cs typeface="Times New Roman" pitchFamily="18" charset="0"/>
            </a:endParaRPr>
          </a:p>
          <a:p>
            <a:pPr algn="just"/>
            <a:r>
              <a:rPr lang="en-IN" sz="2200" b="0" dirty="0" smtClean="0">
                <a:effectLst/>
                <a:latin typeface="Times New Roman" pitchFamily="18" charset="0"/>
                <a:cs typeface="Times New Roman" pitchFamily="18" charset="0"/>
              </a:rPr>
              <a:t>The </a:t>
            </a:r>
            <a:r>
              <a:rPr lang="en-IN" sz="2200" b="0" dirty="0">
                <a:effectLst/>
                <a:latin typeface="Times New Roman" pitchFamily="18" charset="0"/>
                <a:cs typeface="Times New Roman" pitchFamily="18" charset="0"/>
              </a:rPr>
              <a:t>major problem that arises out of this situation is that of circular reference. If circular references exist between two COM components, they would not be freed from memory</a:t>
            </a:r>
            <a:r>
              <a:rPr lang="en-IN" sz="2200" b="0" dirty="0" smtClean="0">
                <a:effectLst/>
                <a:latin typeface="Times New Roman" pitchFamily="18" charset="0"/>
                <a:cs typeface="Times New Roman" pitchFamily="18" charset="0"/>
              </a:rPr>
              <a:t>.</a:t>
            </a:r>
            <a:endParaRPr lang="en-US" sz="2200" b="0" dirty="0">
              <a:effectLst/>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Rectangle 4"/>
          <p:cNvSpPr/>
          <p:nvPr/>
        </p:nvSpPr>
        <p:spPr>
          <a:xfrm>
            <a:off x="152400" y="2286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36221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lvl="0" indent="0" algn="just">
              <a:buNone/>
            </a:pPr>
            <a:r>
              <a:rPr lang="en-US" sz="2400" dirty="0" smtClean="0">
                <a:effectLst/>
                <a:latin typeface="Times New Roman" pitchFamily="18" charset="0"/>
                <a:cs typeface="Times New Roman" pitchFamily="18" charset="0"/>
              </a:rPr>
              <a:t>3. Versioning </a:t>
            </a:r>
            <a:r>
              <a:rPr lang="en-US" sz="2400" dirty="0">
                <a:effectLst/>
                <a:latin typeface="Times New Roman" pitchFamily="18" charset="0"/>
                <a:cs typeface="Times New Roman" pitchFamily="18" charset="0"/>
              </a:rPr>
              <a:t>Problem (DLL </a:t>
            </a:r>
            <a:r>
              <a:rPr lang="en-US" sz="2400" dirty="0" smtClean="0">
                <a:effectLst/>
                <a:latin typeface="Times New Roman" pitchFamily="18" charset="0"/>
                <a:cs typeface="Times New Roman" pitchFamily="18" charset="0"/>
              </a:rPr>
              <a:t>hell</a:t>
            </a:r>
            <a:r>
              <a:rPr lang="en-US" sz="2400" b="0" dirty="0" smtClean="0">
                <a:effectLst/>
                <a:latin typeface="Times New Roman" pitchFamily="18" charset="0"/>
                <a:cs typeface="Times New Roman" pitchFamily="18" charset="0"/>
              </a:rPr>
              <a:t>): Whenever </a:t>
            </a:r>
            <a:r>
              <a:rPr lang="en-US" sz="2400" b="0" dirty="0">
                <a:effectLst/>
                <a:latin typeface="Times New Roman" pitchFamily="18" charset="0"/>
                <a:cs typeface="Times New Roman" pitchFamily="18" charset="0"/>
              </a:rPr>
              <a:t>applications that use COM components were installed on a machine, the installation process would update the registry with the COM components information. </a:t>
            </a:r>
            <a:endParaRPr lang="en-US" sz="2400" b="0" dirty="0" smtClean="0">
              <a:effectLst/>
              <a:latin typeface="Times New Roman" pitchFamily="18" charset="0"/>
              <a:cs typeface="Times New Roman" pitchFamily="18" charset="0"/>
            </a:endParaRPr>
          </a:p>
          <a:p>
            <a:pPr marL="0" lvl="0" indent="0" algn="just">
              <a:buNone/>
            </a:pPr>
            <a:r>
              <a:rPr lang="en-US" sz="2400" b="0" dirty="0" smtClean="0">
                <a:effectLst/>
                <a:latin typeface="Times New Roman" pitchFamily="18" charset="0"/>
                <a:cs typeface="Times New Roman" pitchFamily="18" charset="0"/>
              </a:rPr>
              <a:t>Thus</a:t>
            </a:r>
            <a:r>
              <a:rPr lang="en-US" sz="2400" b="0" dirty="0">
                <a:effectLst/>
                <a:latin typeface="Times New Roman" pitchFamily="18" charset="0"/>
                <a:cs typeface="Times New Roman" pitchFamily="18" charset="0"/>
              </a:rPr>
              <a:t>, there was a chance that these DLLs would be overwritten when some other applications were installed on the same </a:t>
            </a:r>
            <a:r>
              <a:rPr lang="en-US" sz="2400" b="0" u="sng" dirty="0">
                <a:effectLst/>
                <a:latin typeface="Times New Roman" pitchFamily="18" charset="0"/>
                <a:cs typeface="Times New Roman" pitchFamily="18" charset="0"/>
                <a:hlinkClick r:id="rId2" tooltip="Computer is an electronic device that is designed to work with Information."/>
              </a:rPr>
              <a:t>computer</a:t>
            </a:r>
            <a:r>
              <a:rPr lang="en-US" sz="2400" b="0" dirty="0" smtClean="0">
                <a:effectLst/>
                <a:latin typeface="Times New Roman" pitchFamily="18" charset="0"/>
                <a:cs typeface="Times New Roman" pitchFamily="18" charset="0"/>
              </a:rPr>
              <a:t>.</a:t>
            </a:r>
          </a:p>
          <a:p>
            <a:pPr marL="0" lvl="0" indent="0" algn="just">
              <a:buNone/>
            </a:pPr>
            <a:r>
              <a:rPr lang="en-US" sz="2400" b="0" dirty="0" smtClean="0">
                <a:effectLst/>
                <a:latin typeface="Times New Roman" pitchFamily="18" charset="0"/>
                <a:cs typeface="Times New Roman" pitchFamily="18" charset="0"/>
              </a:rPr>
              <a:t> </a:t>
            </a:r>
            <a:r>
              <a:rPr lang="en-US" sz="2400" b="0" dirty="0">
                <a:effectLst/>
                <a:latin typeface="Times New Roman" pitchFamily="18" charset="0"/>
                <a:cs typeface="Times New Roman" pitchFamily="18" charset="0"/>
              </a:rPr>
              <a:t>Therefore, an application that had been referring to one particular DLL would refer to the wrong DLL. </a:t>
            </a:r>
            <a:endParaRPr lang="en-US" sz="2400" b="0" dirty="0" smtClean="0">
              <a:effectLst/>
              <a:latin typeface="Times New Roman" pitchFamily="18" charset="0"/>
              <a:cs typeface="Times New Roman" pitchFamily="18" charset="0"/>
            </a:endParaRPr>
          </a:p>
          <a:p>
            <a:pPr marL="0" lvl="0" indent="0" algn="just">
              <a:buNone/>
            </a:pPr>
            <a:r>
              <a:rPr lang="en-US" sz="2400" b="0" dirty="0" smtClean="0">
                <a:effectLst/>
                <a:latin typeface="Times New Roman" pitchFamily="18" charset="0"/>
                <a:cs typeface="Times New Roman" pitchFamily="18" charset="0"/>
              </a:rPr>
              <a:t>This </a:t>
            </a:r>
            <a:r>
              <a:rPr lang="en-US" sz="2400" b="0" dirty="0">
                <a:effectLst/>
                <a:latin typeface="Times New Roman" pitchFamily="18" charset="0"/>
                <a:cs typeface="Times New Roman" pitchFamily="18" charset="0"/>
              </a:rPr>
              <a:t>caused a major problem when an application was referring to particular version of a DLL.</a:t>
            </a:r>
          </a:p>
          <a:p>
            <a:pPr algn="just"/>
            <a:endParaRPr lang="en-US" sz="24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5" name="Rectangle 4"/>
          <p:cNvSpPr/>
          <p:nvPr/>
        </p:nvSpPr>
        <p:spPr>
          <a:xfrm>
            <a:off x="152400" y="228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36002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effectLst>
                  <a:reflection blurRad="12700" stA="20000" endPos="50000" dist="12700" dir="5400000" sy="-100000" algn="bl" rotWithShape="0"/>
                </a:effectLst>
                <a:latin typeface="Times New Roman" pitchFamily="18" charset="0"/>
                <a:cs typeface="Times New Roman" pitchFamily="18" charset="0"/>
              </a:rPr>
              <a:t>Major Reason For Developing .NET</a:t>
            </a:r>
            <a:endParaRPr lang="en-US" sz="2600" dirty="0">
              <a:effectLst>
                <a:reflection blurRad="12700" stA="20000" endPos="50000" dist="127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sz="2500" b="0" dirty="0">
                <a:effectLst/>
                <a:latin typeface="Times New Roman" pitchFamily="18" charset="0"/>
                <a:cs typeface="Times New Roman" pitchFamily="18" charset="0"/>
              </a:rPr>
              <a:t>.Net introduced by Microsoft, to catch the market from the SUN's Java. </a:t>
            </a:r>
          </a:p>
          <a:p>
            <a:pPr lvl="0" algn="just"/>
            <a:r>
              <a:rPr lang="en-US" sz="2500" b="0" dirty="0">
                <a:effectLst/>
                <a:latin typeface="Times New Roman" pitchFamily="18" charset="0"/>
                <a:cs typeface="Times New Roman" pitchFamily="18" charset="0"/>
              </a:rPr>
              <a:t>Few years back, Microsoft had only VC++ and VB to compete with Java, but Java was catching the market very fast. </a:t>
            </a:r>
          </a:p>
          <a:p>
            <a:pPr lvl="0" algn="just"/>
            <a:r>
              <a:rPr lang="en-US" sz="2500" b="0" dirty="0">
                <a:effectLst/>
                <a:latin typeface="Times New Roman" pitchFamily="18" charset="0"/>
                <a:cs typeface="Times New Roman" pitchFamily="18" charset="0"/>
              </a:rPr>
              <a:t>With the world depending more and more on the Internet/ Web and java related tools becoming the best choice for the web applications.</a:t>
            </a:r>
          </a:p>
          <a:p>
            <a:pPr lvl="0" algn="just"/>
            <a:r>
              <a:rPr lang="en-US" sz="2500" b="0" dirty="0">
                <a:effectLst/>
                <a:latin typeface="Times New Roman" pitchFamily="18" charset="0"/>
                <a:cs typeface="Times New Roman" pitchFamily="18" charset="0"/>
              </a:rPr>
              <a:t> Microsoft looked to be losing the battle (fight or competition). Thousands of programmers moved to java from VC++ and VB. </a:t>
            </a:r>
          </a:p>
          <a:p>
            <a:pPr lvl="0" algn="just"/>
            <a:r>
              <a:rPr lang="en-US" sz="2500" b="0" dirty="0">
                <a:effectLst/>
                <a:latin typeface="Times New Roman" pitchFamily="18" charset="0"/>
                <a:cs typeface="Times New Roman" pitchFamily="18" charset="0"/>
              </a:rPr>
              <a:t>To recover the .market, .Microsoft announced .NET.</a:t>
            </a:r>
          </a:p>
          <a:p>
            <a:pPr algn="just"/>
            <a:endParaRPr lang="en-US" sz="2500" b="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5" name="Rectangle 4"/>
          <p:cNvSpPr/>
          <p:nvPr/>
        </p:nvSpPr>
        <p:spPr>
          <a:xfrm>
            <a:off x="152400" y="2286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74181696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1642</TotalTime>
  <Words>2738</Words>
  <Application>Microsoft Office PowerPoint</Application>
  <PresentationFormat>On-screen Show (4:3)</PresentationFormat>
  <Paragraphs>295</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Telerik Academy</vt:lpstr>
      <vt:lpstr>The Philosophy of . Net </vt:lpstr>
      <vt:lpstr>Slide 2</vt:lpstr>
      <vt:lpstr>Table of Contents</vt:lpstr>
      <vt:lpstr>Table of Contents</vt:lpstr>
      <vt:lpstr>Introduction</vt:lpstr>
      <vt:lpstr>What is .NET?</vt:lpstr>
      <vt:lpstr>Why .NET?</vt:lpstr>
      <vt:lpstr>Slide 8</vt:lpstr>
      <vt:lpstr>Major Reason For Developing .NET</vt:lpstr>
      <vt:lpstr> Understanding the Previous State of Affairs  </vt:lpstr>
      <vt:lpstr>Life As a C++/MFC Programmer</vt:lpstr>
      <vt:lpstr>Life As a C++/MFC Programmer</vt:lpstr>
      <vt:lpstr>Life As a C++/MFC Programmer</vt:lpstr>
      <vt:lpstr>Cont.…..</vt:lpstr>
      <vt:lpstr> Life As a Visual Basic 6.0 Programmer  </vt:lpstr>
      <vt:lpstr> Life As a Visual Basic 6.0 Programmer  </vt:lpstr>
      <vt:lpstr>Slide 17</vt:lpstr>
      <vt:lpstr>  Life As a Java Programmer  </vt:lpstr>
      <vt:lpstr>Slide 19</vt:lpstr>
      <vt:lpstr>  Life As a COM Programmer  </vt:lpstr>
      <vt:lpstr>  Life As a COM Programmer  </vt:lpstr>
      <vt:lpstr>Slide 22</vt:lpstr>
      <vt:lpstr> The .NET Solution </vt:lpstr>
      <vt:lpstr> Introducing the Building Blocks of the .NET Platform (CLR, CTS, and CLS) </vt:lpstr>
      <vt:lpstr>Slide 25</vt:lpstr>
      <vt:lpstr>Common Language Runtime</vt:lpstr>
      <vt:lpstr>Common Language Specification (CLS)</vt:lpstr>
      <vt:lpstr>Framework Class Library (FCL)</vt:lpstr>
      <vt:lpstr>Which versions of .NET are available?</vt:lpstr>
      <vt:lpstr>Type of .NET Languages</vt:lpstr>
      <vt:lpstr>Why should I install .NET on my computer?</vt:lpstr>
      <vt:lpstr>How do know if I already have .NET?</vt:lpstr>
      <vt:lpstr>Will .NET cause problems on my computer?</vt:lpstr>
      <vt:lpstr>What are the benefits of .NET?</vt:lpstr>
      <vt:lpstr>Introduction to C# Language</vt:lpstr>
      <vt:lpstr>The following reasons make C# a widely used professional language</vt:lpstr>
      <vt:lpstr>Slide 37</vt:lpstr>
      <vt:lpstr>Slide 38</vt:lpstr>
      <vt:lpstr>Features of C# Language</vt:lpstr>
      <vt:lpstr>Slide 40</vt:lpstr>
      <vt:lpstr>Slide 41</vt:lpstr>
      <vt:lpstr>Slide 42</vt:lpstr>
      <vt:lpstr>Slide 43</vt:lpstr>
      <vt:lpstr>Slide 44</vt:lpstr>
      <vt:lpstr>Additional .NET-Aware Programming Languages</vt:lpstr>
      <vt:lpstr>Cont.…</vt:lpstr>
      <vt:lpstr>Slide 47</vt:lpstr>
      <vt:lpstr>A number of .NET-enabled programming languages and where to learn more about them</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Language Overview Part I</dc:title>
  <dc:subject>C# and Databases</dc:subject>
  <dc:creator>Doncho Minkov</dc:creator>
  <cp:keywords>telerik academy, free courses, C# databases, .NET, CLR, language overview</cp:keywords>
  <dc:description>C# Language Overview (Part I) Data Types, Operators, Expressions, Statements, Console I/O, Loops, Arrays, Methods
http://academy.telerik.com/school-academy/meetings/details/2012/01/06/desktop-applications-csharp-databases
The website and all video materials are in Bulgarian.
Data Types
Operators
Expressions
Console I/O
Conditional Statements
Loops
Arrays
Methods
updated by I.Kolchagov ivankol (at) yahoo.com</dc:description>
  <cp:lastModifiedBy>Shreyas</cp:lastModifiedBy>
  <cp:revision>336</cp:revision>
  <dcterms:created xsi:type="dcterms:W3CDTF">2007-12-08T16:03:35Z</dcterms:created>
  <dcterms:modified xsi:type="dcterms:W3CDTF">2017-03-04T15:36:27Z</dcterms:modified>
  <cp:category>software engineering</cp:category>
</cp:coreProperties>
</file>