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4"/>
  </p:notesMasterIdLst>
  <p:handoutMasterIdLst>
    <p:handoutMasterId r:id="rId55"/>
  </p:handoutMasterIdLst>
  <p:sldIdLst>
    <p:sldId id="722" r:id="rId2"/>
    <p:sldId id="535" r:id="rId3"/>
    <p:sldId id="688" r:id="rId4"/>
    <p:sldId id="689" r:id="rId5"/>
    <p:sldId id="708" r:id="rId6"/>
    <p:sldId id="713" r:id="rId7"/>
    <p:sldId id="714" r:id="rId8"/>
    <p:sldId id="690" r:id="rId9"/>
    <p:sldId id="735" r:id="rId10"/>
    <p:sldId id="691" r:id="rId11"/>
    <p:sldId id="715" r:id="rId12"/>
    <p:sldId id="737" r:id="rId13"/>
    <p:sldId id="716" r:id="rId14"/>
    <p:sldId id="692" r:id="rId15"/>
    <p:sldId id="693" r:id="rId16"/>
    <p:sldId id="717" r:id="rId17"/>
    <p:sldId id="736" r:id="rId18"/>
    <p:sldId id="694" r:id="rId19"/>
    <p:sldId id="696" r:id="rId20"/>
    <p:sldId id="697" r:id="rId21"/>
    <p:sldId id="698" r:id="rId22"/>
    <p:sldId id="740" r:id="rId23"/>
    <p:sldId id="719" r:id="rId24"/>
    <p:sldId id="699" r:id="rId25"/>
    <p:sldId id="720" r:id="rId26"/>
    <p:sldId id="700" r:id="rId27"/>
    <p:sldId id="709" r:id="rId28"/>
    <p:sldId id="701" r:id="rId29"/>
    <p:sldId id="724" r:id="rId30"/>
    <p:sldId id="723" r:id="rId31"/>
    <p:sldId id="725" r:id="rId32"/>
    <p:sldId id="726" r:id="rId33"/>
    <p:sldId id="727" r:id="rId34"/>
    <p:sldId id="728" r:id="rId35"/>
    <p:sldId id="729" r:id="rId36"/>
    <p:sldId id="730" r:id="rId37"/>
    <p:sldId id="731" r:id="rId38"/>
    <p:sldId id="732" r:id="rId39"/>
    <p:sldId id="733" r:id="rId40"/>
    <p:sldId id="734" r:id="rId41"/>
    <p:sldId id="687" r:id="rId42"/>
    <p:sldId id="702" r:id="rId43"/>
    <p:sldId id="703" r:id="rId44"/>
    <p:sldId id="710" r:id="rId45"/>
    <p:sldId id="704" r:id="rId46"/>
    <p:sldId id="721" r:id="rId47"/>
    <p:sldId id="705" r:id="rId48"/>
    <p:sldId id="706" r:id="rId49"/>
    <p:sldId id="707" r:id="rId50"/>
    <p:sldId id="712" r:id="rId51"/>
    <p:sldId id="738" r:id="rId52"/>
    <p:sldId id="739" r:id="rId53"/>
  </p:sldIdLst>
  <p:sldSz cx="9144000" cy="6858000" type="screen4x3"/>
  <p:notesSz cx="6858000" cy="9296400"/>
  <p:defaultTextStyle>
    <a:defPPr>
      <a:defRPr lang="en-US"/>
    </a:defPPr>
    <a:lvl1pPr algn="l" rtl="0" eaLnBrk="0" fontAlgn="base" hangingPunct="0">
      <a:spcBef>
        <a:spcPct val="0"/>
      </a:spcBef>
      <a:spcAft>
        <a:spcPct val="0"/>
      </a:spcAft>
      <a:defRPr sz="3200" b="1" kern="1200">
        <a:solidFill>
          <a:schemeClr val="tx1"/>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99FF33"/>
    <a:srgbClr val="99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695" autoAdjust="0"/>
    <p:restoredTop sz="94680" autoAdjust="0"/>
  </p:normalViewPr>
  <p:slideViewPr>
    <p:cSldViewPr>
      <p:cViewPr>
        <p:scale>
          <a:sx n="70" d="100"/>
          <a:sy n="70" d="100"/>
        </p:scale>
        <p:origin x="-105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5522"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875523"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p>
        </p:txBody>
      </p:sp>
      <p:sp>
        <p:nvSpPr>
          <p:cNvPr id="875524"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875525"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pPr>
              <a:defRPr/>
            </a:pPr>
            <a:fld id="{694D08EA-F700-481A-8F3F-7AF5D0F7B9E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251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832515"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p>
        </p:txBody>
      </p:sp>
      <p:sp>
        <p:nvSpPr>
          <p:cNvPr id="56324" name="Rectangle 4"/>
          <p:cNvSpPr>
            <a:spLocks noRo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832517"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2518"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832519"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pPr>
              <a:defRPr/>
            </a:pPr>
            <a:fld id="{0AD1BC9C-54AC-421F-A696-DD37F61F466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Ro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Ro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Ro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Ro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Ro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Ro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Ro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Ro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Ro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Ro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Ro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Ro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Ro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Ro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Ro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Ro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Ro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Ro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Ro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Ro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Ro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pPr eaLnBrk="1" hangingPunct="1"/>
            <a:endParaRPr lang="en-US" smtClean="0"/>
          </a:p>
        </p:txBody>
      </p:sp>
      <p:sp>
        <p:nvSpPr>
          <p:cNvPr id="86020" name="Slide Number Placeholder 3"/>
          <p:cNvSpPr>
            <a:spLocks noGrp="1"/>
          </p:cNvSpPr>
          <p:nvPr>
            <p:ph type="sldNum" sz="quarter" idx="5"/>
          </p:nvPr>
        </p:nvSpPr>
        <p:spPr>
          <a:noFill/>
        </p:spPr>
        <p:txBody>
          <a:bodyPr/>
          <a:lstStyle/>
          <a:p>
            <a:fld id="{AC8BE5B8-C661-4594-950D-63AC1D87ECD6}" type="slidenum">
              <a:rPr lang="en-US" smtClean="0"/>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Ro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pPr eaLnBrk="1" hangingPunct="1"/>
            <a:endParaRPr lang="en-US" smtClean="0"/>
          </a:p>
        </p:txBody>
      </p:sp>
      <p:sp>
        <p:nvSpPr>
          <p:cNvPr id="87044" name="Slide Number Placeholder 3"/>
          <p:cNvSpPr>
            <a:spLocks noGrp="1"/>
          </p:cNvSpPr>
          <p:nvPr>
            <p:ph type="sldNum" sz="quarter" idx="5"/>
          </p:nvPr>
        </p:nvSpPr>
        <p:spPr>
          <a:noFill/>
        </p:spPr>
        <p:txBody>
          <a:bodyPr/>
          <a:lstStyle/>
          <a:p>
            <a:fld id="{B17C6C7B-6DCA-4040-9E80-0DF98276DDE0}" type="slidenum">
              <a:rPr lang="en-US" smtClean="0"/>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pPr eaLnBrk="1" hangingPunct="1"/>
            <a:endParaRPr lang="en-US" smtClean="0"/>
          </a:p>
        </p:txBody>
      </p:sp>
      <p:sp>
        <p:nvSpPr>
          <p:cNvPr id="88068" name="Slide Number Placeholder 3"/>
          <p:cNvSpPr>
            <a:spLocks noGrp="1"/>
          </p:cNvSpPr>
          <p:nvPr>
            <p:ph type="sldNum" sz="quarter" idx="5"/>
          </p:nvPr>
        </p:nvSpPr>
        <p:spPr>
          <a:noFill/>
        </p:spPr>
        <p:txBody>
          <a:bodyPr/>
          <a:lstStyle/>
          <a:p>
            <a:fld id="{98F19194-9605-4A54-8952-9733B3C03157}" type="slidenum">
              <a:rPr lang="en-US" smtClean="0"/>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pPr eaLnBrk="1" hangingPunct="1"/>
            <a:endParaRPr lang="en-US" smtClean="0"/>
          </a:p>
        </p:txBody>
      </p:sp>
      <p:sp>
        <p:nvSpPr>
          <p:cNvPr id="89092" name="Slide Number Placeholder 3"/>
          <p:cNvSpPr>
            <a:spLocks noGrp="1"/>
          </p:cNvSpPr>
          <p:nvPr>
            <p:ph type="sldNum" sz="quarter" idx="5"/>
          </p:nvPr>
        </p:nvSpPr>
        <p:spPr>
          <a:noFill/>
        </p:spPr>
        <p:txBody>
          <a:bodyPr/>
          <a:lstStyle/>
          <a:p>
            <a:fld id="{B5201977-F95C-43AB-8079-0D57D087ACBB}" type="slidenum">
              <a:rPr lang="en-US" smtClean="0"/>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pPr eaLnBrk="1" hangingPunct="1"/>
            <a:endParaRPr lang="en-US" smtClean="0"/>
          </a:p>
        </p:txBody>
      </p:sp>
      <p:sp>
        <p:nvSpPr>
          <p:cNvPr id="90116" name="Slide Number Placeholder 3"/>
          <p:cNvSpPr>
            <a:spLocks noGrp="1"/>
          </p:cNvSpPr>
          <p:nvPr>
            <p:ph type="sldNum" sz="quarter" idx="5"/>
          </p:nvPr>
        </p:nvSpPr>
        <p:spPr>
          <a:noFill/>
        </p:spPr>
        <p:txBody>
          <a:bodyPr/>
          <a:lstStyle/>
          <a:p>
            <a:fld id="{BCF93161-D227-4A76-B29B-58C90610251C}" type="slidenum">
              <a:rPr lang="en-US" smtClean="0"/>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pPr eaLnBrk="1" hangingPunct="1"/>
            <a:endParaRPr lang="en-US" smtClean="0"/>
          </a:p>
        </p:txBody>
      </p:sp>
      <p:sp>
        <p:nvSpPr>
          <p:cNvPr id="91140" name="Slide Number Placeholder 3"/>
          <p:cNvSpPr>
            <a:spLocks noGrp="1"/>
          </p:cNvSpPr>
          <p:nvPr>
            <p:ph type="sldNum" sz="quarter" idx="5"/>
          </p:nvPr>
        </p:nvSpPr>
        <p:spPr>
          <a:noFill/>
        </p:spPr>
        <p:txBody>
          <a:bodyPr/>
          <a:lstStyle/>
          <a:p>
            <a:fld id="{E353E531-3EDA-4FEF-90B6-47EB273DDEDA}" type="slidenum">
              <a:rPr lang="en-US" smtClean="0"/>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pPr eaLnBrk="1" hangingPunct="1"/>
            <a:endParaRPr lang="en-US" smtClean="0"/>
          </a:p>
        </p:txBody>
      </p:sp>
      <p:sp>
        <p:nvSpPr>
          <p:cNvPr id="92164" name="Slide Number Placeholder 3"/>
          <p:cNvSpPr>
            <a:spLocks noGrp="1"/>
          </p:cNvSpPr>
          <p:nvPr>
            <p:ph type="sldNum" sz="quarter" idx="5"/>
          </p:nvPr>
        </p:nvSpPr>
        <p:spPr>
          <a:noFill/>
        </p:spPr>
        <p:txBody>
          <a:bodyPr/>
          <a:lstStyle/>
          <a:p>
            <a:fld id="{B09658E9-1CE9-4894-8449-C4E0960F6908}" type="slidenum">
              <a:rPr lang="en-US" smtClean="0"/>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pPr eaLnBrk="1" hangingPunct="1"/>
            <a:endParaRPr lang="en-US" smtClean="0"/>
          </a:p>
        </p:txBody>
      </p:sp>
      <p:sp>
        <p:nvSpPr>
          <p:cNvPr id="93188" name="Slide Number Placeholder 3"/>
          <p:cNvSpPr>
            <a:spLocks noGrp="1"/>
          </p:cNvSpPr>
          <p:nvPr>
            <p:ph type="sldNum" sz="quarter" idx="5"/>
          </p:nvPr>
        </p:nvSpPr>
        <p:spPr>
          <a:noFill/>
        </p:spPr>
        <p:txBody>
          <a:bodyPr/>
          <a:lstStyle/>
          <a:p>
            <a:fld id="{5056D150-A71F-4DD3-9101-7C84F9131475}" type="slidenum">
              <a:rPr lang="en-US" smtClean="0"/>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eaLnBrk="1" hangingPunct="1"/>
            <a:endParaRPr lang="en-US" smtClean="0"/>
          </a:p>
        </p:txBody>
      </p:sp>
      <p:sp>
        <p:nvSpPr>
          <p:cNvPr id="94212" name="Slide Number Placeholder 3"/>
          <p:cNvSpPr>
            <a:spLocks noGrp="1"/>
          </p:cNvSpPr>
          <p:nvPr>
            <p:ph type="sldNum" sz="quarter" idx="5"/>
          </p:nvPr>
        </p:nvSpPr>
        <p:spPr>
          <a:noFill/>
        </p:spPr>
        <p:txBody>
          <a:bodyPr/>
          <a:lstStyle/>
          <a:p>
            <a:fld id="{B4B527E0-F9E9-48CE-B238-D4913419A61E}" type="slidenum">
              <a:rPr lang="en-US" smtClean="0"/>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pPr eaLnBrk="1" hangingPunct="1"/>
            <a:endParaRPr lang="en-US" smtClean="0"/>
          </a:p>
        </p:txBody>
      </p:sp>
      <p:sp>
        <p:nvSpPr>
          <p:cNvPr id="95236" name="Slide Number Placeholder 3"/>
          <p:cNvSpPr>
            <a:spLocks noGrp="1"/>
          </p:cNvSpPr>
          <p:nvPr>
            <p:ph type="sldNum" sz="quarter" idx="5"/>
          </p:nvPr>
        </p:nvSpPr>
        <p:spPr>
          <a:noFill/>
        </p:spPr>
        <p:txBody>
          <a:bodyPr/>
          <a:lstStyle/>
          <a:p>
            <a:fld id="{33CB7F19-65A7-4B46-AAF0-3EDEDF43E62B}" type="slidenum">
              <a:rPr lang="en-US" smtClean="0"/>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pPr eaLnBrk="1" hangingPunct="1"/>
            <a:endParaRPr lang="en-US" smtClean="0"/>
          </a:p>
        </p:txBody>
      </p:sp>
      <p:sp>
        <p:nvSpPr>
          <p:cNvPr id="96260" name="Slide Number Placeholder 3"/>
          <p:cNvSpPr>
            <a:spLocks noGrp="1"/>
          </p:cNvSpPr>
          <p:nvPr>
            <p:ph type="sldNum" sz="quarter" idx="5"/>
          </p:nvPr>
        </p:nvSpPr>
        <p:spPr>
          <a:noFill/>
        </p:spPr>
        <p:txBody>
          <a:bodyPr/>
          <a:lstStyle/>
          <a:p>
            <a:fld id="{35F165E0-586C-4AD3-9CF7-894103CE0605}" type="slidenum">
              <a:rPr lang="en-US" smtClean="0"/>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Ro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pPr eaLnBrk="1" hangingPunct="1"/>
            <a:endParaRPr lang="en-US" smtClean="0"/>
          </a:p>
        </p:txBody>
      </p:sp>
      <p:sp>
        <p:nvSpPr>
          <p:cNvPr id="97284" name="Slide Number Placeholder 3"/>
          <p:cNvSpPr>
            <a:spLocks noGrp="1"/>
          </p:cNvSpPr>
          <p:nvPr>
            <p:ph type="sldNum" sz="quarter" idx="5"/>
          </p:nvPr>
        </p:nvSpPr>
        <p:spPr>
          <a:noFill/>
        </p:spPr>
        <p:txBody>
          <a:bodyPr/>
          <a:lstStyle/>
          <a:p>
            <a:fld id="{86CE173E-E3FA-4F06-9A29-6781537EABB8}" type="slidenum">
              <a:rPr lang="en-US" smtClean="0"/>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Ro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Ro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Ro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Ro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Ro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Ro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Ro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Ro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Ro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Ro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Ro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pPr eaLnBrk="1" hangingPunct="1"/>
            <a:endParaRPr lang="en-US" smtClean="0"/>
          </a:p>
        </p:txBody>
      </p:sp>
      <p:sp>
        <p:nvSpPr>
          <p:cNvPr id="108548" name="Slide Number Placeholder 3"/>
          <p:cNvSpPr>
            <a:spLocks noGrp="1"/>
          </p:cNvSpPr>
          <p:nvPr>
            <p:ph type="sldNum" sz="quarter" idx="5"/>
          </p:nvPr>
        </p:nvSpPr>
        <p:spPr>
          <a:noFill/>
        </p:spPr>
        <p:txBody>
          <a:bodyPr/>
          <a:lstStyle/>
          <a:p>
            <a:fld id="{F201CE73-44FA-4360-85ED-A85E6E0BF9A4}" type="slidenum">
              <a:rPr lang="en-US" smtClean="0"/>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pPr eaLnBrk="1" hangingPunct="1"/>
            <a:endParaRPr lang="en-US" smtClean="0"/>
          </a:p>
        </p:txBody>
      </p:sp>
      <p:sp>
        <p:nvSpPr>
          <p:cNvPr id="109572" name="Slide Number Placeholder 3"/>
          <p:cNvSpPr>
            <a:spLocks noGrp="1"/>
          </p:cNvSpPr>
          <p:nvPr>
            <p:ph type="sldNum" sz="quarter" idx="5"/>
          </p:nvPr>
        </p:nvSpPr>
        <p:spPr>
          <a:noFill/>
        </p:spPr>
        <p:txBody>
          <a:bodyPr/>
          <a:lstStyle/>
          <a:p>
            <a:fld id="{F2BF702A-DABE-4D55-A5C7-8B457142AE19}" type="slidenum">
              <a:rPr lang="en-US" smtClean="0"/>
              <a:pPr/>
              <a:t>52</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Ro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Ro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Ro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Ro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4" name="Text Box 17"/>
          <p:cNvSpPr txBox="1">
            <a:spLocks noChangeArrowheads="1"/>
          </p:cNvSpPr>
          <p:nvPr userDrawn="1"/>
        </p:nvSpPr>
        <p:spPr bwMode="auto">
          <a:xfrm>
            <a:off x="0" y="6553200"/>
            <a:ext cx="2209800" cy="304800"/>
          </a:xfrm>
          <a:prstGeom prst="rect">
            <a:avLst/>
          </a:prstGeom>
          <a:noFill/>
          <a:ln w="9525">
            <a:noFill/>
            <a:miter lim="800000"/>
            <a:headEnd/>
            <a:tailEnd/>
          </a:ln>
          <a:effectLst/>
        </p:spPr>
        <p:txBody>
          <a:bodyPr>
            <a:spAutoFit/>
          </a:bodyPr>
          <a:lstStyle/>
          <a:p>
            <a:pPr eaLnBrk="1" hangingPunct="1">
              <a:spcBef>
                <a:spcPct val="50000"/>
              </a:spcBef>
              <a:defRPr/>
            </a:pPr>
            <a:r>
              <a:rPr lang="en-US" altLang="en-US" sz="1400" b="0">
                <a:latin typeface="McGrawHill-Italic" pitchFamily="2" charset="0"/>
              </a:rPr>
              <a:t>McGraw-Hill</a:t>
            </a:r>
            <a:endParaRPr lang="en-US" altLang="en-US" sz="2400" b="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w="9525">
            <a:noFill/>
            <a:miter lim="800000"/>
            <a:headEnd/>
            <a:tailEnd/>
          </a:ln>
          <a:effectLst/>
        </p:spPr>
        <p:txBody>
          <a:bodyPr>
            <a:spAutoFit/>
          </a:body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0" b="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Rectangle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a:defRPr/>
            </a:pPr>
            <a:endParaRPr lang="en-US"/>
          </a:p>
        </p:txBody>
      </p:sp>
      <p:sp>
        <p:nvSpPr>
          <p:cNvPr id="17" name="Rectangle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latin typeface="+mn-lt"/>
              </a:defRPr>
            </a:lvl1pPr>
          </a:lstStyle>
          <a:p>
            <a:pPr>
              <a:defRPr/>
            </a:pPr>
            <a:fld id="{06EDFABF-8D44-4F0D-A299-FFF05247F40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5.</a:t>
            </a:r>
            <a:fld id="{1BC0A819-1A5F-4A74-B918-74EF0B1ECF1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5.</a:t>
            </a:r>
            <a:fld id="{F33DDD38-5CCA-43C3-8E3A-9ACE0B88D30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t>5.</a:t>
            </a:r>
            <a:fld id="{C6147D63-4AD4-42C8-B80B-639498C29ED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5.</a:t>
            </a:r>
            <a:fld id="{5F0B7EAA-540F-4B54-B343-C4D9B14AAF6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t>5.</a:t>
            </a:r>
            <a:fld id="{4B13F4B1-9847-4D00-A826-46976A63F50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r>
              <a:rPr lang="en-US"/>
              <a:t>5.</a:t>
            </a:r>
            <a:fld id="{2BD227DE-010F-4B58-86EE-27A7D4F6658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r>
              <a:rPr lang="en-US"/>
              <a:t>5.</a:t>
            </a:r>
            <a:fld id="{9F8B8D3B-A888-45D1-A0E1-2C17628D30D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t>5.</a:t>
            </a:r>
            <a:fld id="{D2D0EF55-4BAE-4FA1-870E-0B580CBBE79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t>5.</a:t>
            </a:r>
            <a:fld id="{C1CF9795-EE3C-44CF-B94E-3C308FF4AD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5.</a:t>
            </a:r>
            <a:fld id="{04893CBA-39DD-459D-9EED-C0ABD6A9D1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5.</a:t>
            </a:r>
            <a:fld id="{4BD4EEC6-0FF9-4685-B246-53423DA5014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76200" y="64770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a:defRPr/>
            </a:pPr>
            <a:r>
              <a:rPr lang="en-US"/>
              <a:t>5.</a:t>
            </a:r>
            <a:fld id="{55F71CA0-79C2-4639-9102-28B86F3A9C2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0"/>
          </p:nvPr>
        </p:nvSpPr>
        <p:spPr>
          <a:noFill/>
        </p:spPr>
        <p:txBody>
          <a:bodyPr/>
          <a:lstStyle/>
          <a:p>
            <a:r>
              <a:rPr lang="en-US" smtClean="0"/>
              <a:t>5.</a:t>
            </a:r>
            <a:fld id="{D99827A4-6112-4DBF-AE09-B8128D284421}" type="slidenum">
              <a:rPr lang="en-US" smtClean="0"/>
              <a:pPr/>
              <a:t>1</a:t>
            </a:fld>
            <a:endParaRPr lang="en-US" smtClean="0"/>
          </a:p>
        </p:txBody>
      </p:sp>
      <p:pic>
        <p:nvPicPr>
          <p:cNvPr id="3075" name="Picture 2" descr="Forouzan4e07_banner"/>
          <p:cNvPicPr>
            <a:picLocks noGrp="1" noChangeAspect="1" noChangeArrowheads="1"/>
          </p:cNvPicPr>
          <p:nvPr>
            <p:ph/>
          </p:nvPr>
        </p:nvPicPr>
        <p:blipFill>
          <a:blip r:embed="rId3"/>
          <a:srcRect/>
          <a:stretch>
            <a:fillRect/>
          </a:stretch>
        </p:blipFill>
        <p:spPr bwMode="auto">
          <a:xfrm>
            <a:off x="0" y="0"/>
            <a:ext cx="9144000" cy="1096963"/>
          </a:xfrm>
          <a:noFill/>
          <a:ln>
            <a:miter lim="800000"/>
            <a:headEnd/>
            <a:tailEnd/>
          </a:ln>
        </p:spPr>
      </p:pic>
      <p:sp>
        <p:nvSpPr>
          <p:cNvPr id="3076" name="Rectangle 3"/>
          <p:cNvSpPr>
            <a:spLocks noChangeArrowheads="1"/>
          </p:cNvSpPr>
          <p:nvPr/>
        </p:nvSpPr>
        <p:spPr bwMode="auto">
          <a:xfrm>
            <a:off x="1143000" y="2514600"/>
            <a:ext cx="6858000" cy="1736725"/>
          </a:xfrm>
          <a:prstGeom prst="rect">
            <a:avLst/>
          </a:prstGeom>
          <a:noFill/>
          <a:ln w="9525">
            <a:noFill/>
            <a:miter lim="800000"/>
            <a:headEnd/>
            <a:tailEnd/>
          </a:ln>
        </p:spPr>
        <p:txBody>
          <a:bodyPr>
            <a:spAutoFit/>
          </a:bodyPr>
          <a:lstStyle/>
          <a:p>
            <a:pPr algn="ctr"/>
            <a:r>
              <a:rPr lang="en-US" altLang="en-US" sz="4400">
                <a:solidFill>
                  <a:schemeClr val="tx2"/>
                </a:solidFill>
              </a:rPr>
              <a:t>Chapter 5</a:t>
            </a:r>
          </a:p>
          <a:p>
            <a:pPr algn="ctr"/>
            <a:endParaRPr lang="en-US" altLang="en-US" sz="2000">
              <a:solidFill>
                <a:schemeClr val="tx2"/>
              </a:solidFill>
            </a:endParaRPr>
          </a:p>
          <a:p>
            <a:pPr algn="ctr"/>
            <a:r>
              <a:rPr lang="en-US" sz="4400"/>
              <a:t>Analog Transmission</a:t>
            </a:r>
          </a:p>
        </p:txBody>
      </p:sp>
      <p:sp>
        <p:nvSpPr>
          <p:cNvPr id="3077" name="Text Box 4"/>
          <p:cNvSpPr txBox="1">
            <a:spLocks noChangeArrowheads="1"/>
          </p:cNvSpPr>
          <p:nvPr/>
        </p:nvSpPr>
        <p:spPr bwMode="auto">
          <a:xfrm>
            <a:off x="0" y="6507163"/>
            <a:ext cx="9144000" cy="274637"/>
          </a:xfrm>
          <a:prstGeom prst="rect">
            <a:avLst/>
          </a:prstGeom>
          <a:noFill/>
          <a:ln w="9525">
            <a:noFill/>
            <a:miter lim="800000"/>
            <a:headEnd/>
            <a:tailEnd/>
          </a:ln>
        </p:spPr>
        <p:txBody>
          <a:bodyPr>
            <a:spAutoFit/>
          </a:bodyPr>
          <a:lstStyle/>
          <a:p>
            <a:pPr algn="ctr" eaLnBrk="1" hangingPunct="1"/>
            <a:r>
              <a:rPr lang="en-US" sz="1200" b="0">
                <a:latin typeface="Times New Roman"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p:spPr>
        <p:txBody>
          <a:bodyPr/>
          <a:lstStyle/>
          <a:p>
            <a:r>
              <a:rPr lang="en-US" smtClean="0"/>
              <a:t>5.</a:t>
            </a:r>
            <a:fld id="{FFABD99D-FFC1-4370-BD04-C73A2CADEB14}" type="slidenum">
              <a:rPr lang="en-US" smtClean="0"/>
              <a:pPr/>
              <a:t>10</a:t>
            </a:fld>
            <a:endParaRPr lang="en-US" smtClean="0"/>
          </a:p>
        </p:txBody>
      </p:sp>
      <p:sp>
        <p:nvSpPr>
          <p:cNvPr id="1229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229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2293" name="Text Box 4"/>
          <p:cNvSpPr txBox="1">
            <a:spLocks noChangeArrowheads="1"/>
          </p:cNvSpPr>
          <p:nvPr/>
        </p:nvSpPr>
        <p:spPr bwMode="auto">
          <a:xfrm>
            <a:off x="304800" y="762000"/>
            <a:ext cx="5757863"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5.4  </a:t>
            </a:r>
            <a:r>
              <a:rPr lang="en-US" sz="2000" i="1">
                <a:latin typeface="Times New Roman" pitchFamily="18" charset="0"/>
              </a:rPr>
              <a:t>Implementation of binary ASK (BASK)</a:t>
            </a:r>
          </a:p>
        </p:txBody>
      </p:sp>
      <p:sp>
        <p:nvSpPr>
          <p:cNvPr id="1229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2295" name="Picture 10"/>
          <p:cNvPicPr>
            <a:picLocks noChangeAspect="1" noChangeArrowheads="1"/>
          </p:cNvPicPr>
          <p:nvPr/>
        </p:nvPicPr>
        <p:blipFill>
          <a:blip r:embed="rId3"/>
          <a:srcRect/>
          <a:stretch>
            <a:fillRect/>
          </a:stretch>
        </p:blipFill>
        <p:spPr bwMode="auto">
          <a:xfrm>
            <a:off x="431800" y="2713038"/>
            <a:ext cx="8255000" cy="2392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p:spPr>
        <p:txBody>
          <a:bodyPr/>
          <a:lstStyle/>
          <a:p>
            <a:r>
              <a:rPr lang="en-US" smtClean="0"/>
              <a:t>5.</a:t>
            </a:r>
            <a:fld id="{545DC5D5-E68C-4F50-941A-616094BF7C90}" type="slidenum">
              <a:rPr lang="en-US" smtClean="0"/>
              <a:pPr/>
              <a:t>11</a:t>
            </a:fld>
            <a:endParaRPr lang="en-US" smtClean="0"/>
          </a:p>
        </p:txBody>
      </p:sp>
      <p:sp>
        <p:nvSpPr>
          <p:cNvPr id="1331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331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331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331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331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332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332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3322" name="Rectangle 12"/>
          <p:cNvSpPr>
            <a:spLocks noChangeArrowheads="1"/>
          </p:cNvSpPr>
          <p:nvPr/>
        </p:nvSpPr>
        <p:spPr bwMode="auto">
          <a:xfrm>
            <a:off x="1203325" y="0"/>
            <a:ext cx="2530475" cy="579438"/>
          </a:xfrm>
          <a:prstGeom prst="rect">
            <a:avLst/>
          </a:prstGeom>
          <a:noFill/>
          <a:ln w="9525">
            <a:noFill/>
            <a:miter lim="800000"/>
            <a:headEnd/>
            <a:tailEnd/>
          </a:ln>
        </p:spPr>
        <p:txBody>
          <a:bodyPr wrap="none">
            <a:spAutoFit/>
          </a:bodyPr>
          <a:lstStyle/>
          <a:p>
            <a:r>
              <a:rPr lang="en-US" i="1">
                <a:solidFill>
                  <a:schemeClr val="hlink"/>
                </a:solidFill>
              </a:rPr>
              <a:t>Example 5.3</a:t>
            </a:r>
          </a:p>
        </p:txBody>
      </p:sp>
      <p:sp>
        <p:nvSpPr>
          <p:cNvPr id="13323" name="Rectangle 13"/>
          <p:cNvSpPr>
            <a:spLocks noChangeArrowheads="1"/>
          </p:cNvSpPr>
          <p:nvPr/>
        </p:nvSpPr>
        <p:spPr bwMode="auto">
          <a:xfrm>
            <a:off x="228600" y="990600"/>
            <a:ext cx="8229600" cy="1816100"/>
          </a:xfrm>
          <a:prstGeom prst="rect">
            <a:avLst/>
          </a:prstGeom>
          <a:noFill/>
          <a:ln w="9525">
            <a:noFill/>
            <a:miter lim="800000"/>
            <a:headEnd/>
            <a:tailEnd/>
          </a:ln>
        </p:spPr>
        <p:txBody>
          <a:bodyPr>
            <a:spAutoFit/>
          </a:bodyPr>
          <a:lstStyle/>
          <a:p>
            <a:pPr algn="just"/>
            <a:r>
              <a:rPr lang="en-US" sz="2800" i="1">
                <a:latin typeface="Times New Roman" pitchFamily="18" charset="0"/>
              </a:rPr>
              <a:t>We have an available bandwidth of 100 kHz which spans from 200 to 300 kHz. What are the carrier frequency and the bit rate (N) if we modulated our data by using ASK with d = 1?  </a:t>
            </a:r>
            <a:endParaRPr lang="en-US" sz="2400" i="1">
              <a:latin typeface="Times New Roman" pitchFamily="18" charset="0"/>
            </a:endParaRPr>
          </a:p>
        </p:txBody>
      </p:sp>
      <p:sp>
        <p:nvSpPr>
          <p:cNvPr id="13324" name="Rectangle 14"/>
          <p:cNvSpPr>
            <a:spLocks noChangeArrowheads="1"/>
          </p:cNvSpPr>
          <p:nvPr/>
        </p:nvSpPr>
        <p:spPr bwMode="auto">
          <a:xfrm>
            <a:off x="228600" y="3030538"/>
            <a:ext cx="8686800" cy="2227262"/>
          </a:xfrm>
          <a:prstGeom prst="rect">
            <a:avLst/>
          </a:prstGeom>
          <a:noFill/>
          <a:ln w="9525">
            <a:noFill/>
            <a:miter lim="800000"/>
            <a:headEnd/>
            <a:tailEnd/>
          </a:ln>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The middle of the bandwidth is located at 250 kHz. This means that our carrier frequency can be at f</a:t>
            </a:r>
            <a:r>
              <a:rPr lang="en-US" sz="2800" i="1" baseline="-25000">
                <a:latin typeface="Times" pitchFamily="18" charset="0"/>
              </a:rPr>
              <a:t>c</a:t>
            </a:r>
            <a:r>
              <a:rPr lang="en-US" sz="2800" i="1">
                <a:latin typeface="Times" pitchFamily="18" charset="0"/>
              </a:rPr>
              <a:t> = 250 kHz. We can use the formula for bandwidth to find the bit rate (with d = 1 and r = 1).  (next slide)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p:spPr>
        <p:txBody>
          <a:bodyPr/>
          <a:lstStyle/>
          <a:p>
            <a:r>
              <a:rPr lang="en-US" smtClean="0"/>
              <a:t>5.</a:t>
            </a:r>
            <a:fld id="{B7D5F832-5E9D-42BE-9D00-DAECA2602A6B}" type="slidenum">
              <a:rPr lang="en-US" smtClean="0"/>
              <a:pPr/>
              <a:t>12</a:t>
            </a:fld>
            <a:endParaRPr lang="en-US" smtClean="0"/>
          </a:p>
        </p:txBody>
      </p:sp>
      <p:sp>
        <p:nvSpPr>
          <p:cNvPr id="1433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434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434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434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434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434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434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4346" name="Rectangle 9"/>
          <p:cNvSpPr>
            <a:spLocks noChangeArrowheads="1"/>
          </p:cNvSpPr>
          <p:nvPr/>
        </p:nvSpPr>
        <p:spPr bwMode="auto">
          <a:xfrm>
            <a:off x="1203325" y="0"/>
            <a:ext cx="2530475" cy="579438"/>
          </a:xfrm>
          <a:prstGeom prst="rect">
            <a:avLst/>
          </a:prstGeom>
          <a:noFill/>
          <a:ln w="9525">
            <a:noFill/>
            <a:miter lim="800000"/>
            <a:headEnd/>
            <a:tailEnd/>
          </a:ln>
        </p:spPr>
        <p:txBody>
          <a:bodyPr wrap="none">
            <a:spAutoFit/>
          </a:bodyPr>
          <a:lstStyle/>
          <a:p>
            <a:r>
              <a:rPr lang="en-US" i="1">
                <a:solidFill>
                  <a:schemeClr val="hlink"/>
                </a:solidFill>
              </a:rPr>
              <a:t>Example 5.3</a:t>
            </a:r>
          </a:p>
        </p:txBody>
      </p:sp>
      <p:sp>
        <p:nvSpPr>
          <p:cNvPr id="14347" name="Rectangle 10"/>
          <p:cNvSpPr>
            <a:spLocks noChangeArrowheads="1"/>
          </p:cNvSpPr>
          <p:nvPr/>
        </p:nvSpPr>
        <p:spPr bwMode="auto">
          <a:xfrm>
            <a:off x="228600" y="990600"/>
            <a:ext cx="8229600" cy="5262563"/>
          </a:xfrm>
          <a:prstGeom prst="rect">
            <a:avLst/>
          </a:prstGeom>
          <a:noFill/>
          <a:ln w="9525">
            <a:noFill/>
            <a:miter lim="800000"/>
            <a:headEnd/>
            <a:tailEnd/>
          </a:ln>
        </p:spPr>
        <p:txBody>
          <a:bodyPr>
            <a:spAutoFit/>
          </a:bodyPr>
          <a:lstStyle/>
          <a:p>
            <a:pPr algn="just"/>
            <a:r>
              <a:rPr lang="en-US" sz="2800" i="1">
                <a:latin typeface="Times New Roman" pitchFamily="18" charset="0"/>
              </a:rPr>
              <a:t>Bandwidth = (1+d) x baud rate S</a:t>
            </a:r>
          </a:p>
          <a:p>
            <a:pPr algn="just"/>
            <a:endParaRPr lang="en-US" sz="2800" i="1">
              <a:latin typeface="Times New Roman" pitchFamily="18" charset="0"/>
            </a:endParaRPr>
          </a:p>
          <a:p>
            <a:pPr algn="just"/>
            <a:r>
              <a:rPr lang="en-US" sz="2800" i="1">
                <a:latin typeface="Times New Roman" pitchFamily="18" charset="0"/>
              </a:rPr>
              <a:t>Don’t want to know baud rate S, we want to know bit rate N, so substitute S = </a:t>
            </a:r>
            <a:r>
              <a:rPr lang="en-US" sz="2800" i="1">
                <a:solidFill>
                  <a:srgbClr val="FF0000"/>
                </a:solidFill>
                <a:latin typeface="Times New Roman" pitchFamily="18" charset="0"/>
              </a:rPr>
              <a:t>N x 1/r   </a:t>
            </a:r>
            <a:r>
              <a:rPr lang="en-US" sz="2800" i="1">
                <a:latin typeface="Times New Roman" pitchFamily="18" charset="0"/>
              </a:rPr>
              <a:t>(from slide 6)</a:t>
            </a:r>
          </a:p>
          <a:p>
            <a:pPr algn="just"/>
            <a:endParaRPr lang="en-US" sz="2800" i="1">
              <a:latin typeface="Times New Roman" pitchFamily="18" charset="0"/>
            </a:endParaRPr>
          </a:p>
          <a:p>
            <a:pPr algn="just"/>
            <a:r>
              <a:rPr lang="en-US" sz="2800" i="1">
                <a:latin typeface="Times New Roman" pitchFamily="18" charset="0"/>
              </a:rPr>
              <a:t>Bandwidth = (1+d) x </a:t>
            </a:r>
            <a:r>
              <a:rPr lang="en-US" sz="2800" i="1">
                <a:solidFill>
                  <a:srgbClr val="FF0000"/>
                </a:solidFill>
                <a:latin typeface="Times New Roman" pitchFamily="18" charset="0"/>
              </a:rPr>
              <a:t>N x 1/r</a:t>
            </a:r>
          </a:p>
          <a:p>
            <a:pPr algn="just"/>
            <a:endParaRPr lang="en-US" sz="2800" i="1">
              <a:latin typeface="Times New Roman" pitchFamily="18" charset="0"/>
            </a:endParaRPr>
          </a:p>
          <a:p>
            <a:pPr algn="just"/>
            <a:r>
              <a:rPr lang="en-US" sz="2800" i="1">
                <a:latin typeface="Times New Roman" pitchFamily="18" charset="0"/>
              </a:rPr>
              <a:t>100kHz = 2 x N x 1/1		(given r=1 and d=1)</a:t>
            </a:r>
          </a:p>
          <a:p>
            <a:pPr algn="just"/>
            <a:endParaRPr lang="en-US" sz="2800" i="1">
              <a:latin typeface="Times New Roman" pitchFamily="18" charset="0"/>
            </a:endParaRPr>
          </a:p>
          <a:p>
            <a:pPr algn="just"/>
            <a:r>
              <a:rPr lang="en-US" sz="2800" i="1">
                <a:latin typeface="Times New Roman" pitchFamily="18" charset="0"/>
              </a:rPr>
              <a:t>100kHz = 2 x N</a:t>
            </a:r>
          </a:p>
          <a:p>
            <a:pPr algn="just"/>
            <a:endParaRPr lang="en-US" sz="2800" i="1">
              <a:latin typeface="Times New Roman" pitchFamily="18" charset="0"/>
            </a:endParaRPr>
          </a:p>
          <a:p>
            <a:pPr algn="just"/>
            <a:r>
              <a:rPr lang="en-US" sz="2800" i="1">
                <a:latin typeface="Times New Roman" pitchFamily="18" charset="0"/>
              </a:rPr>
              <a:t>N = 50 kbps</a:t>
            </a:r>
            <a:endParaRPr lang="en-US" sz="2400" i="1">
              <a:latin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noFill/>
        </p:spPr>
        <p:txBody>
          <a:bodyPr/>
          <a:lstStyle/>
          <a:p>
            <a:r>
              <a:rPr lang="en-US" smtClean="0"/>
              <a:t>5.</a:t>
            </a:r>
            <a:fld id="{638EEE93-874D-4FD1-A51C-B707093AF99D}" type="slidenum">
              <a:rPr lang="en-US" smtClean="0"/>
              <a:pPr/>
              <a:t>13</a:t>
            </a:fld>
            <a:endParaRPr lang="en-US" smtClean="0"/>
          </a:p>
        </p:txBody>
      </p:sp>
      <p:sp>
        <p:nvSpPr>
          <p:cNvPr id="1536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536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536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536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536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536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53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5370" name="Rectangle 12"/>
          <p:cNvSpPr>
            <a:spLocks noChangeArrowheads="1"/>
          </p:cNvSpPr>
          <p:nvPr/>
        </p:nvSpPr>
        <p:spPr bwMode="auto">
          <a:xfrm>
            <a:off x="1203325" y="0"/>
            <a:ext cx="2530475" cy="579438"/>
          </a:xfrm>
          <a:prstGeom prst="rect">
            <a:avLst/>
          </a:prstGeom>
          <a:noFill/>
          <a:ln w="9525">
            <a:noFill/>
            <a:miter lim="800000"/>
            <a:headEnd/>
            <a:tailEnd/>
          </a:ln>
        </p:spPr>
        <p:txBody>
          <a:bodyPr wrap="none">
            <a:spAutoFit/>
          </a:bodyPr>
          <a:lstStyle/>
          <a:p>
            <a:r>
              <a:rPr lang="en-US" i="1">
                <a:solidFill>
                  <a:schemeClr val="hlink"/>
                </a:solidFill>
              </a:rPr>
              <a:t>Example 5.4</a:t>
            </a:r>
          </a:p>
        </p:txBody>
      </p:sp>
      <p:sp>
        <p:nvSpPr>
          <p:cNvPr id="15371" name="Rectangle 13"/>
          <p:cNvSpPr>
            <a:spLocks noChangeArrowheads="1"/>
          </p:cNvSpPr>
          <p:nvPr/>
        </p:nvSpPr>
        <p:spPr bwMode="auto">
          <a:xfrm>
            <a:off x="228600" y="1447800"/>
            <a:ext cx="8229600" cy="4400550"/>
          </a:xfrm>
          <a:prstGeom prst="rect">
            <a:avLst/>
          </a:prstGeom>
          <a:noFill/>
          <a:ln w="9525">
            <a:noFill/>
            <a:miter lim="800000"/>
            <a:headEnd/>
            <a:tailEnd/>
          </a:ln>
        </p:spPr>
        <p:txBody>
          <a:bodyPr>
            <a:spAutoFit/>
          </a:bodyPr>
          <a:lstStyle/>
          <a:p>
            <a:pPr algn="just">
              <a:buFontTx/>
              <a:buChar char="•"/>
            </a:pPr>
            <a:r>
              <a:rPr lang="en-US" sz="2800" i="1">
                <a:latin typeface="Times New Roman" pitchFamily="18" charset="0"/>
              </a:rPr>
              <a:t>  In data communications, we often use full-duplex links with communication in both directions.</a:t>
            </a:r>
          </a:p>
          <a:p>
            <a:pPr algn="just">
              <a:buFontTx/>
              <a:buChar char="•"/>
            </a:pPr>
            <a:r>
              <a:rPr lang="en-US" sz="2800" i="1">
                <a:latin typeface="Times New Roman" pitchFamily="18" charset="0"/>
              </a:rPr>
              <a:t>  Some times we need to divide the bandwidth into two with two carrier frequencies, as shown in Figure 5.5.  (Some times we are given two separate channels.)</a:t>
            </a:r>
          </a:p>
          <a:p>
            <a:pPr algn="just">
              <a:buFontTx/>
              <a:buChar char="•"/>
            </a:pPr>
            <a:r>
              <a:rPr lang="en-US" sz="2800" i="1">
                <a:latin typeface="Times New Roman" pitchFamily="18" charset="0"/>
              </a:rPr>
              <a:t>  The figure shows the positions of two carrier frequencies and the bandwidths.</a:t>
            </a:r>
          </a:p>
          <a:p>
            <a:pPr algn="just">
              <a:buFontTx/>
              <a:buChar char="•"/>
            </a:pPr>
            <a:r>
              <a:rPr lang="en-US" sz="2800" i="1">
                <a:latin typeface="Times New Roman" pitchFamily="18" charset="0"/>
              </a:rPr>
              <a:t>  The available bandwidth for each direction is now 50 kHz, which leaves us with a data rate of 25 kbps in each direction.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p:spPr>
        <p:txBody>
          <a:bodyPr/>
          <a:lstStyle/>
          <a:p>
            <a:r>
              <a:rPr lang="en-US" smtClean="0"/>
              <a:t>5.</a:t>
            </a:r>
            <a:fld id="{0AA6AD8D-3CBD-4412-8D39-BDA87EFCBC4A}" type="slidenum">
              <a:rPr lang="en-US" smtClean="0"/>
              <a:pPr/>
              <a:t>14</a:t>
            </a:fld>
            <a:endParaRPr lang="en-US" smtClean="0"/>
          </a:p>
        </p:txBody>
      </p:sp>
      <p:sp>
        <p:nvSpPr>
          <p:cNvPr id="1638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638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6389" name="Text Box 4"/>
          <p:cNvSpPr txBox="1">
            <a:spLocks noChangeArrowheads="1"/>
          </p:cNvSpPr>
          <p:nvPr/>
        </p:nvSpPr>
        <p:spPr bwMode="auto">
          <a:xfrm>
            <a:off x="304800" y="762000"/>
            <a:ext cx="7027863"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5.5  </a:t>
            </a:r>
            <a:r>
              <a:rPr lang="en-US" sz="2000" i="1">
                <a:latin typeface="Times New Roman" pitchFamily="18" charset="0"/>
              </a:rPr>
              <a:t>Bandwidth of full-duplex ASK used in Example 5.4</a:t>
            </a:r>
          </a:p>
        </p:txBody>
      </p:sp>
      <p:sp>
        <p:nvSpPr>
          <p:cNvPr id="1639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6391" name="Picture 6"/>
          <p:cNvPicPr>
            <a:picLocks noChangeAspect="1" noChangeArrowheads="1"/>
          </p:cNvPicPr>
          <p:nvPr/>
        </p:nvPicPr>
        <p:blipFill>
          <a:blip r:embed="rId3"/>
          <a:srcRect/>
          <a:stretch>
            <a:fillRect/>
          </a:stretch>
        </p:blipFill>
        <p:spPr bwMode="auto">
          <a:xfrm>
            <a:off x="1958975" y="2751138"/>
            <a:ext cx="4899025" cy="1668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p:spPr>
        <p:txBody>
          <a:bodyPr/>
          <a:lstStyle/>
          <a:p>
            <a:r>
              <a:rPr lang="en-US" smtClean="0"/>
              <a:t>5.</a:t>
            </a:r>
            <a:fld id="{5E1574D4-6CB9-440A-971E-5E83AD94CEE3}" type="slidenum">
              <a:rPr lang="en-US" smtClean="0"/>
              <a:pPr/>
              <a:t>15</a:t>
            </a:fld>
            <a:endParaRPr lang="en-US" smtClean="0"/>
          </a:p>
        </p:txBody>
      </p:sp>
      <p:sp>
        <p:nvSpPr>
          <p:cNvPr id="1741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741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7413" name="Text Box 4"/>
          <p:cNvSpPr txBox="1">
            <a:spLocks noChangeArrowheads="1"/>
          </p:cNvSpPr>
          <p:nvPr/>
        </p:nvSpPr>
        <p:spPr bwMode="auto">
          <a:xfrm>
            <a:off x="304800" y="-133529"/>
            <a:ext cx="7443063" cy="1200329"/>
          </a:xfrm>
          <a:prstGeom prst="rect">
            <a:avLst/>
          </a:prstGeom>
          <a:noFill/>
          <a:ln w="9525">
            <a:noFill/>
            <a:miter lim="800000"/>
            <a:headEnd/>
            <a:tailEnd/>
          </a:ln>
        </p:spPr>
        <p:txBody>
          <a:bodyPr wrap="none">
            <a:spAutoFit/>
          </a:bodyPr>
          <a:lstStyle/>
          <a:p>
            <a:r>
              <a:rPr lang="en-US" sz="3600" i="1" dirty="0" smtClean="0">
                <a:latin typeface="Times New Roman" pitchFamily="18" charset="0"/>
              </a:rPr>
              <a:t>Frequency Shift Keying</a:t>
            </a:r>
          </a:p>
          <a:p>
            <a:r>
              <a:rPr lang="en-US" sz="3600" i="1" dirty="0" smtClean="0">
                <a:latin typeface="Times New Roman" pitchFamily="18" charset="0"/>
              </a:rPr>
              <a:t>Binary </a:t>
            </a:r>
            <a:r>
              <a:rPr lang="en-US" sz="3600" i="1" dirty="0">
                <a:latin typeface="Times New Roman" pitchFamily="18" charset="0"/>
              </a:rPr>
              <a:t>frequency shift keying (BFSK)</a:t>
            </a:r>
          </a:p>
        </p:txBody>
      </p:sp>
      <p:sp>
        <p:nvSpPr>
          <p:cNvPr id="1741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7415" name="Picture 7"/>
          <p:cNvPicPr>
            <a:picLocks noChangeAspect="1" noChangeArrowheads="1"/>
          </p:cNvPicPr>
          <p:nvPr/>
        </p:nvPicPr>
        <p:blipFill>
          <a:blip r:embed="rId3"/>
          <a:srcRect/>
          <a:stretch>
            <a:fillRect/>
          </a:stretch>
        </p:blipFill>
        <p:spPr bwMode="auto">
          <a:xfrm>
            <a:off x="201613" y="2290763"/>
            <a:ext cx="8637587" cy="2662237"/>
          </a:xfrm>
          <a:prstGeom prst="rect">
            <a:avLst/>
          </a:prstGeom>
          <a:noFill/>
          <a:ln w="9525">
            <a:noFill/>
            <a:miter lim="800000"/>
            <a:headEnd/>
            <a:tailEnd/>
          </a:ln>
        </p:spPr>
      </p:pic>
      <p:sp>
        <p:nvSpPr>
          <p:cNvPr id="17416" name="TextBox 7"/>
          <p:cNvSpPr txBox="1">
            <a:spLocks noChangeArrowheads="1"/>
          </p:cNvSpPr>
          <p:nvPr/>
        </p:nvSpPr>
        <p:spPr bwMode="auto">
          <a:xfrm>
            <a:off x="685800" y="5562600"/>
            <a:ext cx="2549525" cy="523875"/>
          </a:xfrm>
          <a:prstGeom prst="rect">
            <a:avLst/>
          </a:prstGeom>
          <a:noFill/>
          <a:ln w="9525">
            <a:noFill/>
            <a:miter lim="800000"/>
            <a:headEnd/>
            <a:tailEnd/>
          </a:ln>
        </p:spPr>
        <p:txBody>
          <a:bodyPr wrap="none">
            <a:spAutoFit/>
          </a:bodyPr>
          <a:lstStyle/>
          <a:p>
            <a:r>
              <a:rPr lang="en-US" sz="2800" b="0"/>
              <a:t>d = 1 for BFSK</a:t>
            </a:r>
          </a:p>
        </p:txBody>
      </p:sp>
      <p:sp>
        <p:nvSpPr>
          <p:cNvPr id="9" name="Rectangle 8"/>
          <p:cNvSpPr/>
          <p:nvPr/>
        </p:nvSpPr>
        <p:spPr>
          <a:xfrm>
            <a:off x="5638800" y="5410200"/>
            <a:ext cx="2057551" cy="584775"/>
          </a:xfrm>
          <a:prstGeom prst="rect">
            <a:avLst/>
          </a:prstGeom>
        </p:spPr>
        <p:txBody>
          <a:bodyPr wrap="none">
            <a:spAutoFit/>
          </a:bodyPr>
          <a:lstStyle/>
          <a:p>
            <a:r>
              <a:rPr lang="en-US" dirty="0" smtClean="0">
                <a:solidFill>
                  <a:schemeClr val="folHlink"/>
                </a:solidFill>
                <a:latin typeface="Times New Roman" pitchFamily="18" charset="0"/>
              </a:rPr>
              <a:t>Figure 5.6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p:spPr>
        <p:txBody>
          <a:bodyPr/>
          <a:lstStyle/>
          <a:p>
            <a:r>
              <a:rPr lang="en-US" smtClean="0"/>
              <a:t>5.</a:t>
            </a:r>
            <a:fld id="{54D36E3E-4BA8-4FA3-B657-6F5AEF171672}" type="slidenum">
              <a:rPr lang="en-US" smtClean="0"/>
              <a:pPr/>
              <a:t>16</a:t>
            </a:fld>
            <a:endParaRPr lang="en-US" smtClean="0"/>
          </a:p>
        </p:txBody>
      </p:sp>
      <p:sp>
        <p:nvSpPr>
          <p:cNvPr id="1843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843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843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843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843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844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844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8442" name="Rectangle 12"/>
          <p:cNvSpPr>
            <a:spLocks noChangeArrowheads="1"/>
          </p:cNvSpPr>
          <p:nvPr/>
        </p:nvSpPr>
        <p:spPr bwMode="auto">
          <a:xfrm>
            <a:off x="1203325" y="0"/>
            <a:ext cx="2530475" cy="579438"/>
          </a:xfrm>
          <a:prstGeom prst="rect">
            <a:avLst/>
          </a:prstGeom>
          <a:noFill/>
          <a:ln w="9525">
            <a:noFill/>
            <a:miter lim="800000"/>
            <a:headEnd/>
            <a:tailEnd/>
          </a:ln>
        </p:spPr>
        <p:txBody>
          <a:bodyPr wrap="none">
            <a:spAutoFit/>
          </a:bodyPr>
          <a:lstStyle/>
          <a:p>
            <a:r>
              <a:rPr lang="en-US" i="1">
                <a:solidFill>
                  <a:schemeClr val="hlink"/>
                </a:solidFill>
              </a:rPr>
              <a:t>Example 5.5</a:t>
            </a:r>
          </a:p>
        </p:txBody>
      </p:sp>
      <p:sp>
        <p:nvSpPr>
          <p:cNvPr id="18443" name="Rectangle 13"/>
          <p:cNvSpPr>
            <a:spLocks noChangeArrowheads="1"/>
          </p:cNvSpPr>
          <p:nvPr/>
        </p:nvSpPr>
        <p:spPr bwMode="auto">
          <a:xfrm>
            <a:off x="228600" y="1143000"/>
            <a:ext cx="8229600" cy="1800225"/>
          </a:xfrm>
          <a:prstGeom prst="rect">
            <a:avLst/>
          </a:prstGeom>
          <a:noFill/>
          <a:ln w="9525">
            <a:noFill/>
            <a:miter lim="800000"/>
            <a:headEnd/>
            <a:tailEnd/>
          </a:ln>
        </p:spPr>
        <p:txBody>
          <a:bodyPr>
            <a:spAutoFit/>
          </a:bodyPr>
          <a:lstStyle/>
          <a:p>
            <a:pPr algn="just"/>
            <a:r>
              <a:rPr lang="en-US" sz="2800" i="1">
                <a:latin typeface="Times New Roman" pitchFamily="18" charset="0"/>
              </a:rPr>
              <a:t>We have an available bandwidth of 100 kHz which spans from 200 to 300 kHz. What should be the carrier frequency and the bit rate if we modulated our data by using FSK with d = 1?</a:t>
            </a:r>
          </a:p>
        </p:txBody>
      </p:sp>
      <p:sp>
        <p:nvSpPr>
          <p:cNvPr id="18444" name="Rectangle 14"/>
          <p:cNvSpPr>
            <a:spLocks noChangeArrowheads="1"/>
          </p:cNvSpPr>
          <p:nvPr/>
        </p:nvSpPr>
        <p:spPr bwMode="auto">
          <a:xfrm>
            <a:off x="228600" y="3048000"/>
            <a:ext cx="8686800" cy="1800225"/>
          </a:xfrm>
          <a:prstGeom prst="rect">
            <a:avLst/>
          </a:prstGeom>
          <a:noFill/>
          <a:ln w="9525">
            <a:noFill/>
            <a:miter lim="800000"/>
            <a:headEnd/>
            <a:tailEnd/>
          </a:ln>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This problem is similar to Example 5.3, but we are modulating by using FSK. The midpoint of the band is at 250 kHz. We choose 2Δf to be 50 kHz; this means…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p:spPr>
        <p:txBody>
          <a:bodyPr/>
          <a:lstStyle/>
          <a:p>
            <a:r>
              <a:rPr lang="en-US" smtClean="0"/>
              <a:t>5.</a:t>
            </a:r>
            <a:fld id="{6213E613-7C89-4951-AE8C-213FB76D973D}" type="slidenum">
              <a:rPr lang="en-US" smtClean="0"/>
              <a:pPr/>
              <a:t>17</a:t>
            </a:fld>
            <a:endParaRPr lang="en-US" smtClean="0"/>
          </a:p>
        </p:txBody>
      </p:sp>
      <p:sp>
        <p:nvSpPr>
          <p:cNvPr id="1945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6" name="Rectangle 9"/>
          <p:cNvSpPr>
            <a:spLocks noChangeArrowheads="1"/>
          </p:cNvSpPr>
          <p:nvPr/>
        </p:nvSpPr>
        <p:spPr bwMode="auto">
          <a:xfrm>
            <a:off x="1203325" y="0"/>
            <a:ext cx="2530475" cy="579438"/>
          </a:xfrm>
          <a:prstGeom prst="rect">
            <a:avLst/>
          </a:prstGeom>
          <a:noFill/>
          <a:ln w="9525">
            <a:noFill/>
            <a:miter lim="800000"/>
            <a:headEnd/>
            <a:tailEnd/>
          </a:ln>
        </p:spPr>
        <p:txBody>
          <a:bodyPr wrap="none">
            <a:spAutoFit/>
          </a:bodyPr>
          <a:lstStyle/>
          <a:p>
            <a:r>
              <a:rPr lang="en-US" i="1">
                <a:solidFill>
                  <a:schemeClr val="hlink"/>
                </a:solidFill>
              </a:rPr>
              <a:t>Example 5.5</a:t>
            </a:r>
          </a:p>
        </p:txBody>
      </p:sp>
      <p:sp>
        <p:nvSpPr>
          <p:cNvPr id="19467" name="Rectangle 10"/>
          <p:cNvSpPr>
            <a:spLocks noChangeArrowheads="1"/>
          </p:cNvSpPr>
          <p:nvPr/>
        </p:nvSpPr>
        <p:spPr bwMode="auto">
          <a:xfrm>
            <a:off x="228600" y="1143000"/>
            <a:ext cx="8229600" cy="3935413"/>
          </a:xfrm>
          <a:prstGeom prst="rect">
            <a:avLst/>
          </a:prstGeom>
          <a:noFill/>
          <a:ln w="9525">
            <a:noFill/>
            <a:miter lim="800000"/>
            <a:headEnd/>
            <a:tailEnd/>
          </a:ln>
        </p:spPr>
        <p:txBody>
          <a:bodyPr>
            <a:spAutoFit/>
          </a:bodyPr>
          <a:lstStyle/>
          <a:p>
            <a:pPr algn="just"/>
            <a:r>
              <a:rPr lang="en-US" sz="2800" i="1">
                <a:latin typeface="Times New Roman" pitchFamily="18" charset="0"/>
              </a:rPr>
              <a:t>Bandwidth = (1+d) x Baud Rate S + 2</a:t>
            </a:r>
            <a:r>
              <a:rPr lang="en-US" sz="2800" i="1"/>
              <a:t>Δ</a:t>
            </a:r>
            <a:r>
              <a:rPr lang="en-US" sz="2800" i="1">
                <a:latin typeface="Times New Roman" pitchFamily="18" charset="0"/>
              </a:rPr>
              <a:t>f</a:t>
            </a:r>
          </a:p>
          <a:p>
            <a:pPr algn="just"/>
            <a:endParaRPr lang="en-US" sz="2800" i="1">
              <a:latin typeface="Times New Roman" pitchFamily="18" charset="0"/>
            </a:endParaRPr>
          </a:p>
          <a:p>
            <a:pPr algn="just"/>
            <a:r>
              <a:rPr lang="en-US" sz="2800" i="1">
                <a:latin typeface="Times New Roman" pitchFamily="18" charset="0"/>
              </a:rPr>
              <a:t>Given:  2</a:t>
            </a:r>
            <a:r>
              <a:rPr lang="en-US" sz="2800" i="1"/>
              <a:t>Δ</a:t>
            </a:r>
            <a:r>
              <a:rPr lang="en-US" sz="2800" i="1">
                <a:latin typeface="Times New Roman" pitchFamily="18" charset="0"/>
              </a:rPr>
              <a:t>f = 50kHz;  d=1;  Bandwidth = 100kHz</a:t>
            </a:r>
          </a:p>
          <a:p>
            <a:pPr algn="just"/>
            <a:endParaRPr lang="en-US" sz="2800" i="1">
              <a:latin typeface="Times New Roman" pitchFamily="18" charset="0"/>
            </a:endParaRPr>
          </a:p>
          <a:p>
            <a:pPr algn="just"/>
            <a:r>
              <a:rPr lang="en-US" sz="2800" i="1">
                <a:latin typeface="Times New Roman" pitchFamily="18" charset="0"/>
              </a:rPr>
              <a:t>100kHz = (1+d) x S + 50kHz</a:t>
            </a:r>
          </a:p>
          <a:p>
            <a:pPr algn="just"/>
            <a:r>
              <a:rPr lang="en-US" sz="2800" i="1">
                <a:latin typeface="Times New Roman" pitchFamily="18" charset="0"/>
              </a:rPr>
              <a:t>50kHz = 2S</a:t>
            </a:r>
          </a:p>
          <a:p>
            <a:pPr algn="just"/>
            <a:r>
              <a:rPr lang="en-US" sz="2800" i="1">
                <a:latin typeface="Times New Roman" pitchFamily="18" charset="0"/>
              </a:rPr>
              <a:t>S = 25kbaud</a:t>
            </a:r>
          </a:p>
          <a:p>
            <a:pPr algn="just"/>
            <a:endParaRPr lang="en-US" sz="2800" i="1">
              <a:latin typeface="Times New Roman" pitchFamily="18" charset="0"/>
            </a:endParaRPr>
          </a:p>
          <a:p>
            <a:pPr algn="just"/>
            <a:r>
              <a:rPr lang="en-US" sz="2800" i="1">
                <a:latin typeface="Times New Roman" pitchFamily="18" charset="0"/>
              </a:rPr>
              <a:t>Data rate N = Baud Rate S x r = 25kbps</a:t>
            </a:r>
          </a:p>
        </p:txBody>
      </p:sp>
      <p:pic>
        <p:nvPicPr>
          <p:cNvPr id="19468" name="Picture 12"/>
          <p:cNvPicPr>
            <a:picLocks noChangeAspect="1" noChangeArrowheads="1"/>
          </p:cNvPicPr>
          <p:nvPr/>
        </p:nvPicPr>
        <p:blipFill>
          <a:blip r:embed="rId3"/>
          <a:srcRect/>
          <a:stretch>
            <a:fillRect/>
          </a:stretch>
        </p:blipFill>
        <p:spPr bwMode="auto">
          <a:xfrm>
            <a:off x="457200" y="5334000"/>
            <a:ext cx="8193088" cy="350838"/>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p:spPr>
        <p:txBody>
          <a:bodyPr/>
          <a:lstStyle/>
          <a:p>
            <a:r>
              <a:rPr lang="en-US" smtClean="0"/>
              <a:t>5.</a:t>
            </a:r>
            <a:fld id="{28429E7C-5A55-4CFC-8C60-DB38323D15B7}" type="slidenum">
              <a:rPr lang="en-US" smtClean="0"/>
              <a:pPr/>
              <a:t>18</a:t>
            </a:fld>
            <a:endParaRPr lang="en-US" smtClean="0"/>
          </a:p>
        </p:txBody>
      </p:sp>
      <p:sp>
        <p:nvSpPr>
          <p:cNvPr id="2048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048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0485" name="Text Box 4"/>
          <p:cNvSpPr txBox="1">
            <a:spLocks noChangeArrowheads="1"/>
          </p:cNvSpPr>
          <p:nvPr/>
        </p:nvSpPr>
        <p:spPr bwMode="auto">
          <a:xfrm>
            <a:off x="304800" y="762000"/>
            <a:ext cx="430530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5.7  </a:t>
            </a:r>
            <a:r>
              <a:rPr lang="en-US" sz="2000" i="1">
                <a:latin typeface="Times New Roman" pitchFamily="18" charset="0"/>
              </a:rPr>
              <a:t>Implementation of BFSK</a:t>
            </a:r>
          </a:p>
        </p:txBody>
      </p:sp>
      <p:sp>
        <p:nvSpPr>
          <p:cNvPr id="2048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0487" name="Picture 6"/>
          <p:cNvPicPr>
            <a:picLocks noChangeAspect="1" noChangeArrowheads="1"/>
          </p:cNvPicPr>
          <p:nvPr/>
        </p:nvPicPr>
        <p:blipFill>
          <a:blip r:embed="rId3"/>
          <a:srcRect/>
          <a:stretch>
            <a:fillRect/>
          </a:stretch>
        </p:blipFill>
        <p:spPr bwMode="auto">
          <a:xfrm>
            <a:off x="384175" y="2506663"/>
            <a:ext cx="8226425" cy="2446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0"/>
          </p:nvPr>
        </p:nvSpPr>
        <p:spPr>
          <a:noFill/>
        </p:spPr>
        <p:txBody>
          <a:bodyPr/>
          <a:lstStyle/>
          <a:p>
            <a:r>
              <a:rPr lang="en-US" smtClean="0"/>
              <a:t>5.</a:t>
            </a:r>
            <a:fld id="{491330C6-216A-41A8-87D4-0C0B4002C64A}" type="slidenum">
              <a:rPr lang="en-US" smtClean="0"/>
              <a:pPr/>
              <a:t>19</a:t>
            </a:fld>
            <a:endParaRPr lang="en-US" smtClean="0"/>
          </a:p>
        </p:txBody>
      </p:sp>
      <p:sp>
        <p:nvSpPr>
          <p:cNvPr id="215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15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1509" name="Text Box 4"/>
          <p:cNvSpPr txBox="1">
            <a:spLocks noChangeArrowheads="1"/>
          </p:cNvSpPr>
          <p:nvPr/>
        </p:nvSpPr>
        <p:spPr bwMode="auto">
          <a:xfrm>
            <a:off x="228600" y="-76200"/>
            <a:ext cx="6622326" cy="1200329"/>
          </a:xfrm>
          <a:prstGeom prst="rect">
            <a:avLst/>
          </a:prstGeom>
          <a:noFill/>
          <a:ln w="9525">
            <a:noFill/>
            <a:miter lim="800000"/>
            <a:headEnd/>
            <a:tailEnd/>
          </a:ln>
        </p:spPr>
        <p:txBody>
          <a:bodyPr wrap="none">
            <a:spAutoFit/>
          </a:bodyPr>
          <a:lstStyle/>
          <a:p>
            <a:r>
              <a:rPr lang="en-US" sz="3600" i="1" dirty="0" smtClean="0">
                <a:latin typeface="Times New Roman" pitchFamily="18" charset="0"/>
              </a:rPr>
              <a:t>Phase Shift Keying</a:t>
            </a:r>
          </a:p>
          <a:p>
            <a:r>
              <a:rPr lang="en-US" sz="3600" i="1" dirty="0" smtClean="0">
                <a:latin typeface="Times New Roman" pitchFamily="18" charset="0"/>
              </a:rPr>
              <a:t>Binary </a:t>
            </a:r>
            <a:r>
              <a:rPr lang="en-US" sz="3600" i="1" dirty="0">
                <a:latin typeface="Times New Roman" pitchFamily="18" charset="0"/>
              </a:rPr>
              <a:t>phase shift keying (BPSK)</a:t>
            </a:r>
          </a:p>
        </p:txBody>
      </p:sp>
      <p:sp>
        <p:nvSpPr>
          <p:cNvPr id="2151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1511" name="Picture 6"/>
          <p:cNvPicPr>
            <a:picLocks noChangeAspect="1" noChangeArrowheads="1"/>
          </p:cNvPicPr>
          <p:nvPr/>
        </p:nvPicPr>
        <p:blipFill>
          <a:blip r:embed="rId3"/>
          <a:srcRect/>
          <a:stretch>
            <a:fillRect/>
          </a:stretch>
        </p:blipFill>
        <p:spPr bwMode="auto">
          <a:xfrm>
            <a:off x="228600" y="2709863"/>
            <a:ext cx="8629650" cy="2319337"/>
          </a:xfrm>
          <a:prstGeom prst="rect">
            <a:avLst/>
          </a:prstGeom>
          <a:noFill/>
          <a:ln w="9525">
            <a:noFill/>
            <a:miter lim="800000"/>
            <a:headEnd/>
            <a:tailEnd/>
          </a:ln>
        </p:spPr>
      </p:pic>
      <p:sp>
        <p:nvSpPr>
          <p:cNvPr id="21512" name="TextBox 7"/>
          <p:cNvSpPr txBox="1">
            <a:spLocks noChangeArrowheads="1"/>
          </p:cNvSpPr>
          <p:nvPr/>
        </p:nvSpPr>
        <p:spPr bwMode="auto">
          <a:xfrm>
            <a:off x="609600" y="5486400"/>
            <a:ext cx="2328863" cy="523875"/>
          </a:xfrm>
          <a:prstGeom prst="rect">
            <a:avLst/>
          </a:prstGeom>
          <a:noFill/>
          <a:ln w="9525">
            <a:noFill/>
            <a:miter lim="800000"/>
            <a:headEnd/>
            <a:tailEnd/>
          </a:ln>
        </p:spPr>
        <p:txBody>
          <a:bodyPr wrap="none">
            <a:spAutoFit/>
          </a:bodyPr>
          <a:lstStyle/>
          <a:p>
            <a:r>
              <a:rPr lang="en-US" sz="2800" b="0"/>
              <a:t>d = 0 for PSK</a:t>
            </a:r>
          </a:p>
        </p:txBody>
      </p:sp>
      <p:sp>
        <p:nvSpPr>
          <p:cNvPr id="9" name="Rectangle 8"/>
          <p:cNvSpPr/>
          <p:nvPr/>
        </p:nvSpPr>
        <p:spPr>
          <a:xfrm>
            <a:off x="4572000" y="5334000"/>
            <a:ext cx="2057551" cy="584775"/>
          </a:xfrm>
          <a:prstGeom prst="rect">
            <a:avLst/>
          </a:prstGeom>
        </p:spPr>
        <p:txBody>
          <a:bodyPr wrap="none">
            <a:spAutoFit/>
          </a:bodyPr>
          <a:lstStyle/>
          <a:p>
            <a:r>
              <a:rPr lang="en-US" dirty="0" smtClean="0">
                <a:solidFill>
                  <a:schemeClr val="folHlink"/>
                </a:solidFill>
                <a:latin typeface="Times New Roman" pitchFamily="18" charset="0"/>
              </a:rPr>
              <a:t>Figure 5.9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1"/>
          <p:cNvSpPr>
            <a:spLocks noGrp="1"/>
          </p:cNvSpPr>
          <p:nvPr>
            <p:ph type="sldNum" sz="quarter" idx="10"/>
          </p:nvPr>
        </p:nvSpPr>
        <p:spPr>
          <a:noFill/>
        </p:spPr>
        <p:txBody>
          <a:bodyPr/>
          <a:lstStyle/>
          <a:p>
            <a:r>
              <a:rPr lang="en-US" smtClean="0"/>
              <a:t>5.</a:t>
            </a:r>
            <a:fld id="{1E39AD62-844B-4CB1-9A28-212DEDEE4B34}" type="slidenum">
              <a:rPr lang="en-US" smtClean="0"/>
              <a:pPr/>
              <a:t>2</a:t>
            </a:fld>
            <a:endParaRPr lang="en-US" smtClean="0"/>
          </a:p>
        </p:txBody>
      </p:sp>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8293100"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5-1   DIGITAL-TO-ANALOG CONVERSION</a:t>
            </a:r>
          </a:p>
        </p:txBody>
      </p:sp>
      <p:sp>
        <p:nvSpPr>
          <p:cNvPr id="410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565253" name="Rectangle 5"/>
          <p:cNvSpPr>
            <a:spLocks noChangeArrowheads="1"/>
          </p:cNvSpPr>
          <p:nvPr/>
        </p:nvSpPr>
        <p:spPr bwMode="auto">
          <a:xfrm>
            <a:off x="152400" y="1600200"/>
            <a:ext cx="8229600" cy="1373188"/>
          </a:xfrm>
          <a:prstGeom prst="rect">
            <a:avLst/>
          </a:prstGeom>
          <a:noFill/>
          <a:ln w="9525">
            <a:noFill/>
            <a:miter lim="800000"/>
            <a:headEnd/>
            <a:tailEnd/>
          </a:ln>
          <a:effectLst/>
        </p:spPr>
        <p:txBody>
          <a:bodyPr anchor="ctr">
            <a:spAutoFit/>
          </a:bodyPr>
          <a:lstStyle/>
          <a:p>
            <a:pPr algn="just" eaLnBrk="1" hangingPunct="1">
              <a:defRPr/>
            </a:pPr>
            <a:r>
              <a:rPr lang="en-US" sz="2800" i="1">
                <a:solidFill>
                  <a:schemeClr val="hlink"/>
                </a:solidFill>
                <a:effectLst>
                  <a:outerShdw blurRad="38100" dist="38100" dir="2700000" algn="tl">
                    <a:srgbClr val="C0C0C0"/>
                  </a:outerShdw>
                </a:effectLst>
                <a:latin typeface="Times New Roman" pitchFamily="18" charset="0"/>
              </a:rPr>
              <a:t>Digital-to-analog</a:t>
            </a:r>
            <a:r>
              <a:rPr lang="en-US" sz="2800" i="1">
                <a:effectLst>
                  <a:outerShdw blurRad="38100" dist="38100" dir="2700000" algn="tl">
                    <a:srgbClr val="C0C0C0"/>
                  </a:outerShdw>
                </a:effectLst>
                <a:latin typeface="Times New Roman" pitchFamily="18" charset="0"/>
              </a:rPr>
              <a:t> conversion is the process of changing one of the characteristics of an analog signal based on the information in digital data. </a:t>
            </a:r>
          </a:p>
        </p:txBody>
      </p:sp>
      <p:sp>
        <p:nvSpPr>
          <p:cNvPr id="4103" name="Rectangle 29"/>
          <p:cNvSpPr>
            <a:spLocks noChangeArrowheads="1"/>
          </p:cNvSpPr>
          <p:nvPr/>
        </p:nvSpPr>
        <p:spPr bwMode="auto">
          <a:xfrm>
            <a:off x="152400" y="4286250"/>
            <a:ext cx="6705600" cy="1917700"/>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Aspects of Digital-to-Analog Conversion</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Amplitude Shift Keying</a:t>
            </a:r>
            <a:br>
              <a:rPr lang="fr-FR" sz="2400">
                <a:solidFill>
                  <a:srgbClr val="0033CC"/>
                </a:solidFill>
                <a:latin typeface="Times New Roman" pitchFamily="18" charset="0"/>
              </a:rPr>
            </a:br>
            <a:r>
              <a:rPr lang="fr-FR" sz="2400">
                <a:solidFill>
                  <a:srgbClr val="0033CC"/>
                </a:solidFill>
                <a:latin typeface="Times New Roman" pitchFamily="18" charset="0"/>
              </a:rPr>
              <a:t>Frequency Shift Keying</a:t>
            </a:r>
          </a:p>
          <a:p>
            <a:pPr>
              <a:buClr>
                <a:schemeClr val="tx1"/>
              </a:buClr>
              <a:buSzPct val="117000"/>
              <a:buFont typeface="Wingdings" pitchFamily="2" charset="2"/>
              <a:buNone/>
            </a:pPr>
            <a:r>
              <a:rPr lang="en-US" sz="2400">
                <a:solidFill>
                  <a:srgbClr val="0033CC"/>
                </a:solidFill>
                <a:latin typeface="Times New Roman" pitchFamily="18" charset="0"/>
              </a:rPr>
              <a:t>Phase Shift Keying</a:t>
            </a:r>
          </a:p>
          <a:p>
            <a:pPr>
              <a:buClr>
                <a:schemeClr val="tx1"/>
              </a:buClr>
              <a:buSzPct val="117000"/>
              <a:buFont typeface="Wingdings" pitchFamily="2" charset="2"/>
              <a:buNone/>
            </a:pPr>
            <a:r>
              <a:rPr lang="en-US" sz="2400">
                <a:solidFill>
                  <a:srgbClr val="0033CC"/>
                </a:solidFill>
                <a:latin typeface="Times New Roman" pitchFamily="18" charset="0"/>
              </a:rPr>
              <a:t>Quadrature Amplitude Modulation</a:t>
            </a:r>
          </a:p>
        </p:txBody>
      </p:sp>
      <p:sp>
        <p:nvSpPr>
          <p:cNvPr id="565278" name="Text Box 30"/>
          <p:cNvSpPr txBox="1">
            <a:spLocks noChangeArrowheads="1"/>
          </p:cNvSpPr>
          <p:nvPr/>
        </p:nvSpPr>
        <p:spPr bwMode="auto">
          <a:xfrm>
            <a:off x="165100" y="3810000"/>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p:spPr>
        <p:txBody>
          <a:bodyPr/>
          <a:lstStyle/>
          <a:p>
            <a:r>
              <a:rPr lang="en-US" smtClean="0"/>
              <a:t>5.</a:t>
            </a:r>
            <a:fld id="{C613DA93-ABDF-40F5-846E-89AE4482E5CE}" type="slidenum">
              <a:rPr lang="en-US" smtClean="0"/>
              <a:pPr/>
              <a:t>20</a:t>
            </a:fld>
            <a:endParaRPr lang="en-US" smtClean="0"/>
          </a:p>
        </p:txBody>
      </p:sp>
      <p:sp>
        <p:nvSpPr>
          <p:cNvPr id="2253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253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2533" name="Text Box 4"/>
          <p:cNvSpPr txBox="1">
            <a:spLocks noChangeArrowheads="1"/>
          </p:cNvSpPr>
          <p:nvPr/>
        </p:nvSpPr>
        <p:spPr bwMode="auto">
          <a:xfrm>
            <a:off x="304800" y="762000"/>
            <a:ext cx="4443413"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5.10  </a:t>
            </a:r>
            <a:r>
              <a:rPr lang="en-US" sz="2000" i="1">
                <a:latin typeface="Times New Roman" pitchFamily="18" charset="0"/>
              </a:rPr>
              <a:t>Implementation of BPSK</a:t>
            </a:r>
          </a:p>
        </p:txBody>
      </p:sp>
      <p:sp>
        <p:nvSpPr>
          <p:cNvPr id="2253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2535" name="Picture 7"/>
          <p:cNvPicPr>
            <a:picLocks noChangeAspect="1" noChangeArrowheads="1"/>
          </p:cNvPicPr>
          <p:nvPr/>
        </p:nvPicPr>
        <p:blipFill>
          <a:blip r:embed="rId3"/>
          <a:srcRect/>
          <a:stretch>
            <a:fillRect/>
          </a:stretch>
        </p:blipFill>
        <p:spPr bwMode="auto">
          <a:xfrm>
            <a:off x="530225" y="2463800"/>
            <a:ext cx="8080375" cy="256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a:spLocks noGrp="1"/>
          </p:cNvSpPr>
          <p:nvPr>
            <p:ph type="sldNum" sz="quarter" idx="10"/>
          </p:nvPr>
        </p:nvSpPr>
        <p:spPr>
          <a:noFill/>
        </p:spPr>
        <p:txBody>
          <a:bodyPr/>
          <a:lstStyle/>
          <a:p>
            <a:r>
              <a:rPr lang="en-US" smtClean="0"/>
              <a:t>5.</a:t>
            </a:r>
            <a:fld id="{48408325-6BDB-4A06-9830-81D607AFD5FA}" type="slidenum">
              <a:rPr lang="en-US" smtClean="0"/>
              <a:pPr/>
              <a:t>21</a:t>
            </a:fld>
            <a:endParaRPr lang="en-US" smtClean="0"/>
          </a:p>
        </p:txBody>
      </p:sp>
      <p:sp>
        <p:nvSpPr>
          <p:cNvPr id="23555" name="Line 2"/>
          <p:cNvSpPr>
            <a:spLocks noChangeShapeType="1"/>
          </p:cNvSpPr>
          <p:nvPr/>
        </p:nvSpPr>
        <p:spPr bwMode="auto">
          <a:xfrm>
            <a:off x="152400" y="76200"/>
            <a:ext cx="8763000" cy="0"/>
          </a:xfrm>
          <a:prstGeom prst="line">
            <a:avLst/>
          </a:prstGeom>
          <a:noFill/>
          <a:ln w="76200">
            <a:solidFill>
              <a:schemeClr val="hlink"/>
            </a:solidFill>
            <a:round/>
            <a:headEnd/>
            <a:tailEnd/>
          </a:ln>
        </p:spPr>
        <p:txBody>
          <a:bodyPr/>
          <a:lstStyle/>
          <a:p>
            <a:endParaRPr lang="en-US"/>
          </a:p>
        </p:txBody>
      </p:sp>
      <p:sp>
        <p:nvSpPr>
          <p:cNvPr id="23556" name="Line 3"/>
          <p:cNvSpPr>
            <a:spLocks noChangeShapeType="1"/>
          </p:cNvSpPr>
          <p:nvPr/>
        </p:nvSpPr>
        <p:spPr bwMode="auto">
          <a:xfrm>
            <a:off x="152400" y="914400"/>
            <a:ext cx="8763000" cy="0"/>
          </a:xfrm>
          <a:prstGeom prst="line">
            <a:avLst/>
          </a:prstGeom>
          <a:noFill/>
          <a:ln w="19050">
            <a:solidFill>
              <a:schemeClr val="hlink"/>
            </a:solidFill>
            <a:round/>
            <a:headEnd/>
            <a:tailEnd/>
          </a:ln>
        </p:spPr>
        <p:txBody>
          <a:bodyPr/>
          <a:lstStyle/>
          <a:p>
            <a:endParaRPr lang="en-US"/>
          </a:p>
        </p:txBody>
      </p:sp>
      <p:sp>
        <p:nvSpPr>
          <p:cNvPr id="23557" name="Text Box 4"/>
          <p:cNvSpPr txBox="1">
            <a:spLocks noChangeArrowheads="1"/>
          </p:cNvSpPr>
          <p:nvPr/>
        </p:nvSpPr>
        <p:spPr bwMode="auto">
          <a:xfrm>
            <a:off x="304800" y="152400"/>
            <a:ext cx="1364476" cy="646331"/>
          </a:xfrm>
          <a:prstGeom prst="rect">
            <a:avLst/>
          </a:prstGeom>
          <a:noFill/>
          <a:ln w="9525">
            <a:noFill/>
            <a:miter lim="800000"/>
            <a:headEnd/>
            <a:tailEnd/>
          </a:ln>
        </p:spPr>
        <p:txBody>
          <a:bodyPr wrap="none">
            <a:spAutoFit/>
          </a:bodyPr>
          <a:lstStyle/>
          <a:p>
            <a:r>
              <a:rPr lang="en-US" sz="3600" i="1" dirty="0">
                <a:latin typeface="Times New Roman" pitchFamily="18" charset="0"/>
              </a:rPr>
              <a:t>QPSK</a:t>
            </a:r>
          </a:p>
        </p:txBody>
      </p:sp>
      <p:sp>
        <p:nvSpPr>
          <p:cNvPr id="23558" name="Line 5"/>
          <p:cNvSpPr>
            <a:spLocks noChangeShapeType="1"/>
          </p:cNvSpPr>
          <p:nvPr/>
        </p:nvSpPr>
        <p:spPr bwMode="auto">
          <a:xfrm>
            <a:off x="152400" y="6324600"/>
            <a:ext cx="8763000" cy="0"/>
          </a:xfrm>
          <a:prstGeom prst="line">
            <a:avLst/>
          </a:prstGeom>
          <a:noFill/>
          <a:ln w="76200">
            <a:solidFill>
              <a:schemeClr val="hlink"/>
            </a:solidFill>
            <a:round/>
            <a:headEnd/>
            <a:tailEnd/>
          </a:ln>
        </p:spPr>
        <p:txBody>
          <a:bodyPr/>
          <a:lstStyle/>
          <a:p>
            <a:endParaRPr lang="en-US"/>
          </a:p>
        </p:txBody>
      </p:sp>
      <p:sp>
        <p:nvSpPr>
          <p:cNvPr id="23559" name="TextBox 8"/>
          <p:cNvSpPr txBox="1">
            <a:spLocks noChangeArrowheads="1"/>
          </p:cNvSpPr>
          <p:nvPr/>
        </p:nvSpPr>
        <p:spPr bwMode="auto">
          <a:xfrm>
            <a:off x="533400" y="1219200"/>
            <a:ext cx="8382000" cy="3478213"/>
          </a:xfrm>
          <a:prstGeom prst="rect">
            <a:avLst/>
          </a:prstGeom>
          <a:noFill/>
          <a:ln w="9525">
            <a:noFill/>
            <a:miter lim="800000"/>
            <a:headEnd/>
            <a:tailEnd/>
          </a:ln>
        </p:spPr>
        <p:txBody>
          <a:bodyPr wrap="none">
            <a:spAutoFit/>
          </a:bodyPr>
          <a:lstStyle/>
          <a:p>
            <a:r>
              <a:rPr lang="en-US" sz="2400" b="0"/>
              <a:t>But phase shift keying is more stable than either amplitude</a:t>
            </a:r>
          </a:p>
          <a:p>
            <a:r>
              <a:rPr lang="en-US" sz="2400" b="0"/>
              <a:t>shift keying or frequency shift keying.</a:t>
            </a:r>
          </a:p>
          <a:p>
            <a:endParaRPr lang="en-US" sz="2400" b="0"/>
          </a:p>
          <a:p>
            <a:r>
              <a:rPr lang="en-US" sz="2400" b="0"/>
              <a:t>So we can create systems that use more than two phase</a:t>
            </a:r>
          </a:p>
          <a:p>
            <a:r>
              <a:rPr lang="en-US" sz="2400" b="0"/>
              <a:t>angles.  What about a system that has 4 phase angles?</a:t>
            </a:r>
          </a:p>
          <a:p>
            <a:endParaRPr lang="en-US" sz="2400" b="0"/>
          </a:p>
          <a:p>
            <a:r>
              <a:rPr lang="en-US" sz="2800"/>
              <a:t>QPSK (Quadrature Phase Shift Keying)</a:t>
            </a:r>
          </a:p>
          <a:p>
            <a:endParaRPr lang="en-US" sz="2400" b="0"/>
          </a:p>
          <a:p>
            <a:r>
              <a:rPr lang="en-US" sz="2400" b="0"/>
              <a:t>Phase shifts occur on the 45, 135, 225, and 315 degrees.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0"/>
          </p:nvPr>
        </p:nvSpPr>
        <p:spPr>
          <a:noFill/>
        </p:spPr>
        <p:txBody>
          <a:bodyPr/>
          <a:lstStyle/>
          <a:p>
            <a:r>
              <a:rPr lang="en-US" smtClean="0"/>
              <a:t>5.</a:t>
            </a:r>
            <a:fld id="{0495BB9E-D3C7-4C84-85E5-2D313DA2F828}" type="slidenum">
              <a:rPr lang="en-US" smtClean="0"/>
              <a:pPr/>
              <a:t>22</a:t>
            </a:fld>
            <a:endParaRPr lang="en-US" smtClean="0"/>
          </a:p>
        </p:txBody>
      </p:sp>
      <p:sp>
        <p:nvSpPr>
          <p:cNvPr id="24579" name="Line 2"/>
          <p:cNvSpPr>
            <a:spLocks noChangeShapeType="1"/>
          </p:cNvSpPr>
          <p:nvPr/>
        </p:nvSpPr>
        <p:spPr bwMode="auto">
          <a:xfrm>
            <a:off x="152400" y="76200"/>
            <a:ext cx="8763000" cy="0"/>
          </a:xfrm>
          <a:prstGeom prst="line">
            <a:avLst/>
          </a:prstGeom>
          <a:noFill/>
          <a:ln w="76200">
            <a:solidFill>
              <a:schemeClr val="hlink"/>
            </a:solidFill>
            <a:round/>
            <a:headEnd/>
            <a:tailEnd/>
          </a:ln>
        </p:spPr>
        <p:txBody>
          <a:bodyPr/>
          <a:lstStyle/>
          <a:p>
            <a:endParaRPr lang="en-US"/>
          </a:p>
        </p:txBody>
      </p:sp>
      <p:sp>
        <p:nvSpPr>
          <p:cNvPr id="24580" name="Line 3"/>
          <p:cNvSpPr>
            <a:spLocks noChangeShapeType="1"/>
          </p:cNvSpPr>
          <p:nvPr/>
        </p:nvSpPr>
        <p:spPr bwMode="auto">
          <a:xfrm>
            <a:off x="152400" y="914400"/>
            <a:ext cx="8763000" cy="0"/>
          </a:xfrm>
          <a:prstGeom prst="line">
            <a:avLst/>
          </a:prstGeom>
          <a:noFill/>
          <a:ln w="19050">
            <a:solidFill>
              <a:schemeClr val="hlink"/>
            </a:solidFill>
            <a:round/>
            <a:headEnd/>
            <a:tailEnd/>
          </a:ln>
        </p:spPr>
        <p:txBody>
          <a:bodyPr/>
          <a:lstStyle/>
          <a:p>
            <a:endParaRPr lang="en-US"/>
          </a:p>
        </p:txBody>
      </p:sp>
      <p:sp>
        <p:nvSpPr>
          <p:cNvPr id="24581" name="Text Box 4"/>
          <p:cNvSpPr txBox="1">
            <a:spLocks noChangeArrowheads="1"/>
          </p:cNvSpPr>
          <p:nvPr/>
        </p:nvSpPr>
        <p:spPr bwMode="auto">
          <a:xfrm>
            <a:off x="304800" y="354013"/>
            <a:ext cx="841375" cy="400050"/>
          </a:xfrm>
          <a:prstGeom prst="rect">
            <a:avLst/>
          </a:prstGeom>
          <a:noFill/>
          <a:ln w="9525">
            <a:noFill/>
            <a:miter lim="800000"/>
            <a:headEnd/>
            <a:tailEnd/>
          </a:ln>
        </p:spPr>
        <p:txBody>
          <a:bodyPr wrap="none">
            <a:spAutoFit/>
          </a:bodyPr>
          <a:lstStyle/>
          <a:p>
            <a:r>
              <a:rPr lang="en-US" sz="2000" i="1">
                <a:latin typeface="Times New Roman" pitchFamily="18" charset="0"/>
              </a:rPr>
              <a:t>QPSK</a:t>
            </a:r>
          </a:p>
        </p:txBody>
      </p:sp>
      <p:sp>
        <p:nvSpPr>
          <p:cNvPr id="24582" name="Line 5"/>
          <p:cNvSpPr>
            <a:spLocks noChangeShapeType="1"/>
          </p:cNvSpPr>
          <p:nvPr/>
        </p:nvSpPr>
        <p:spPr bwMode="auto">
          <a:xfrm>
            <a:off x="152400" y="6324600"/>
            <a:ext cx="8763000" cy="0"/>
          </a:xfrm>
          <a:prstGeom prst="line">
            <a:avLst/>
          </a:prstGeom>
          <a:noFill/>
          <a:ln w="76200">
            <a:solidFill>
              <a:schemeClr val="hlink"/>
            </a:solidFill>
            <a:round/>
            <a:headEnd/>
            <a:tailEnd/>
          </a:ln>
        </p:spPr>
        <p:txBody>
          <a:bodyPr/>
          <a:lstStyle/>
          <a:p>
            <a:endParaRPr lang="en-US"/>
          </a:p>
        </p:txBody>
      </p:sp>
      <p:pic>
        <p:nvPicPr>
          <p:cNvPr id="24583" name="Picture 11" descr="Fig02-19"/>
          <p:cNvPicPr>
            <a:picLocks noChangeAspect="1" noChangeArrowheads="1"/>
          </p:cNvPicPr>
          <p:nvPr/>
        </p:nvPicPr>
        <p:blipFill>
          <a:blip r:embed="rId3"/>
          <a:srcRect/>
          <a:stretch>
            <a:fillRect/>
          </a:stretch>
        </p:blipFill>
        <p:spPr bwMode="auto">
          <a:xfrm>
            <a:off x="1219200" y="1143000"/>
            <a:ext cx="6629400" cy="4903788"/>
          </a:xfrm>
          <a:prstGeom prst="rect">
            <a:avLst/>
          </a:prstGeom>
          <a:noFill/>
          <a:ln w="9525">
            <a:noFill/>
            <a:miter lim="800000"/>
            <a:headEnd/>
            <a:tailEnd/>
          </a:ln>
        </p:spPr>
      </p:pic>
      <p:sp>
        <p:nvSpPr>
          <p:cNvPr id="24584" name="TextBox 9"/>
          <p:cNvSpPr txBox="1">
            <a:spLocks noChangeArrowheads="1"/>
          </p:cNvSpPr>
          <p:nvPr/>
        </p:nvSpPr>
        <p:spPr bwMode="auto">
          <a:xfrm>
            <a:off x="228600" y="3048000"/>
            <a:ext cx="2009775" cy="830263"/>
          </a:xfrm>
          <a:prstGeom prst="rect">
            <a:avLst/>
          </a:prstGeom>
          <a:noFill/>
          <a:ln w="9525">
            <a:noFill/>
            <a:miter lim="800000"/>
            <a:headEnd/>
            <a:tailEnd/>
          </a:ln>
        </p:spPr>
        <p:txBody>
          <a:bodyPr wrap="none">
            <a:spAutoFit/>
          </a:bodyPr>
          <a:lstStyle/>
          <a:p>
            <a:r>
              <a:rPr lang="en-US" sz="1600"/>
              <a:t>How many bits per</a:t>
            </a:r>
          </a:p>
          <a:p>
            <a:r>
              <a:rPr lang="en-US" sz="1600"/>
              <a:t>signal change?  </a:t>
            </a:r>
          </a:p>
          <a:p>
            <a:r>
              <a:rPr lang="en-US" sz="1600"/>
              <a:t>(What is 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p:spPr>
        <p:txBody>
          <a:bodyPr/>
          <a:lstStyle/>
          <a:p>
            <a:r>
              <a:rPr lang="en-US" smtClean="0"/>
              <a:t>5.</a:t>
            </a:r>
            <a:fld id="{23C7165A-9B60-49AD-A7A7-98807D24AE84}" type="slidenum">
              <a:rPr lang="en-US" smtClean="0"/>
              <a:pPr/>
              <a:t>23</a:t>
            </a:fld>
            <a:endParaRPr lang="en-US" smtClean="0"/>
          </a:p>
        </p:txBody>
      </p:sp>
      <p:sp>
        <p:nvSpPr>
          <p:cNvPr id="2560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560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560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560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560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560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560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5610" name="Rectangle 12"/>
          <p:cNvSpPr>
            <a:spLocks noChangeArrowheads="1"/>
          </p:cNvSpPr>
          <p:nvPr/>
        </p:nvSpPr>
        <p:spPr bwMode="auto">
          <a:xfrm>
            <a:off x="1203325" y="0"/>
            <a:ext cx="2530475" cy="579438"/>
          </a:xfrm>
          <a:prstGeom prst="rect">
            <a:avLst/>
          </a:prstGeom>
          <a:noFill/>
          <a:ln w="9525">
            <a:noFill/>
            <a:miter lim="800000"/>
            <a:headEnd/>
            <a:tailEnd/>
          </a:ln>
        </p:spPr>
        <p:txBody>
          <a:bodyPr wrap="none">
            <a:spAutoFit/>
          </a:bodyPr>
          <a:lstStyle/>
          <a:p>
            <a:r>
              <a:rPr lang="en-US" i="1">
                <a:solidFill>
                  <a:schemeClr val="hlink"/>
                </a:solidFill>
              </a:rPr>
              <a:t>Example 5.7</a:t>
            </a:r>
          </a:p>
        </p:txBody>
      </p:sp>
      <p:sp>
        <p:nvSpPr>
          <p:cNvPr id="25611" name="Rectangle 13"/>
          <p:cNvSpPr>
            <a:spLocks noChangeArrowheads="1"/>
          </p:cNvSpPr>
          <p:nvPr/>
        </p:nvSpPr>
        <p:spPr bwMode="auto">
          <a:xfrm>
            <a:off x="228600" y="1219200"/>
            <a:ext cx="8229600" cy="946150"/>
          </a:xfrm>
          <a:prstGeom prst="rect">
            <a:avLst/>
          </a:prstGeom>
          <a:noFill/>
          <a:ln w="9525">
            <a:noFill/>
            <a:miter lim="800000"/>
            <a:headEnd/>
            <a:tailEnd/>
          </a:ln>
        </p:spPr>
        <p:txBody>
          <a:bodyPr>
            <a:spAutoFit/>
          </a:bodyPr>
          <a:lstStyle/>
          <a:p>
            <a:pPr algn="just"/>
            <a:r>
              <a:rPr lang="en-US" sz="2800" i="1">
                <a:latin typeface="Times New Roman" pitchFamily="18" charset="0"/>
              </a:rPr>
              <a:t>Find the bandwidth for a signal transmitting at 12 Mbps for QPSK. The value of d = 0.</a:t>
            </a:r>
          </a:p>
        </p:txBody>
      </p:sp>
      <p:sp>
        <p:nvSpPr>
          <p:cNvPr id="25612" name="Rectangle 14"/>
          <p:cNvSpPr>
            <a:spLocks noChangeArrowheads="1"/>
          </p:cNvSpPr>
          <p:nvPr/>
        </p:nvSpPr>
        <p:spPr bwMode="auto">
          <a:xfrm>
            <a:off x="228600" y="3276600"/>
            <a:ext cx="8686800" cy="2227263"/>
          </a:xfrm>
          <a:prstGeom prst="rect">
            <a:avLst/>
          </a:prstGeom>
          <a:noFill/>
          <a:ln w="9525">
            <a:noFill/>
            <a:miter lim="800000"/>
            <a:headEnd/>
            <a:tailEnd/>
          </a:ln>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New Roman" pitchFamily="18" charset="0"/>
              </a:rPr>
              <a:t>For previous example of QPSK, 2 bits is carried by one signal element. This means that r = 2. So the signal rate (baud rate) is S = N × (1/r) = 6 Mbaud. With a value of d = 0, we have B = S = 6 MHz.</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p:spPr>
        <p:txBody>
          <a:bodyPr/>
          <a:lstStyle/>
          <a:p>
            <a:r>
              <a:rPr lang="en-US" smtClean="0"/>
              <a:t>5.</a:t>
            </a:r>
            <a:fld id="{C07BFC40-7C1A-481A-9D75-4FE806FD1915}" type="slidenum">
              <a:rPr lang="en-US" smtClean="0"/>
              <a:pPr/>
              <a:t>24</a:t>
            </a:fld>
            <a:endParaRPr lang="en-US" smtClean="0"/>
          </a:p>
        </p:txBody>
      </p:sp>
      <p:sp>
        <p:nvSpPr>
          <p:cNvPr id="2662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662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6629" name="Text Box 4"/>
          <p:cNvSpPr txBox="1">
            <a:spLocks noChangeArrowheads="1"/>
          </p:cNvSpPr>
          <p:nvPr/>
        </p:nvSpPr>
        <p:spPr bwMode="auto">
          <a:xfrm>
            <a:off x="304800" y="-76200"/>
            <a:ext cx="5517088" cy="1015663"/>
          </a:xfrm>
          <a:prstGeom prst="rect">
            <a:avLst/>
          </a:prstGeom>
          <a:noFill/>
          <a:ln w="9525">
            <a:noFill/>
            <a:miter lim="800000"/>
            <a:headEnd/>
            <a:tailEnd/>
          </a:ln>
        </p:spPr>
        <p:txBody>
          <a:bodyPr wrap="none">
            <a:spAutoFit/>
          </a:bodyPr>
          <a:lstStyle/>
          <a:p>
            <a:r>
              <a:rPr lang="en-US" sz="3600" dirty="0" smtClean="0">
                <a:latin typeface="Times New Roman" pitchFamily="18" charset="0"/>
              </a:rPr>
              <a:t>Constellation diagram</a:t>
            </a:r>
            <a:endParaRPr lang="en-US" sz="3600" dirty="0" smtClean="0">
              <a:solidFill>
                <a:schemeClr val="folHlink"/>
              </a:solidFill>
              <a:latin typeface="Times New Roman" pitchFamily="18" charset="0"/>
            </a:endParaRPr>
          </a:p>
          <a:p>
            <a:r>
              <a:rPr lang="en-US" sz="2400" dirty="0" smtClean="0">
                <a:solidFill>
                  <a:schemeClr val="folHlink"/>
                </a:solidFill>
                <a:latin typeface="Times New Roman" pitchFamily="18" charset="0"/>
              </a:rPr>
              <a:t>Figure </a:t>
            </a:r>
            <a:r>
              <a:rPr lang="en-US" sz="2400" dirty="0">
                <a:solidFill>
                  <a:schemeClr val="folHlink"/>
                </a:solidFill>
                <a:latin typeface="Times New Roman" pitchFamily="18" charset="0"/>
              </a:rPr>
              <a:t>5.12  </a:t>
            </a:r>
            <a:r>
              <a:rPr lang="en-US" sz="2000" i="1" dirty="0">
                <a:latin typeface="Times New Roman" pitchFamily="18" charset="0"/>
              </a:rPr>
              <a:t>Concept of a constellation diagram</a:t>
            </a:r>
          </a:p>
        </p:txBody>
      </p:sp>
      <p:sp>
        <p:nvSpPr>
          <p:cNvPr id="2663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6631" name="Picture 6"/>
          <p:cNvPicPr>
            <a:picLocks noChangeAspect="1" noChangeArrowheads="1"/>
          </p:cNvPicPr>
          <p:nvPr/>
        </p:nvPicPr>
        <p:blipFill>
          <a:blip r:embed="rId3"/>
          <a:srcRect/>
          <a:stretch>
            <a:fillRect/>
          </a:stretch>
        </p:blipFill>
        <p:spPr bwMode="auto">
          <a:xfrm>
            <a:off x="1787525" y="1989138"/>
            <a:ext cx="5603875" cy="3649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p:spPr>
        <p:txBody>
          <a:bodyPr/>
          <a:lstStyle/>
          <a:p>
            <a:r>
              <a:rPr lang="en-US" smtClean="0"/>
              <a:t>5.</a:t>
            </a:r>
            <a:fld id="{806438F3-539D-4535-8559-EF6EA6AF0B5B}" type="slidenum">
              <a:rPr lang="en-US" smtClean="0"/>
              <a:pPr/>
              <a:t>25</a:t>
            </a:fld>
            <a:endParaRPr lang="en-US" smtClean="0"/>
          </a:p>
        </p:txBody>
      </p:sp>
      <p:sp>
        <p:nvSpPr>
          <p:cNvPr id="2765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8" name="Rectangle 12"/>
          <p:cNvSpPr>
            <a:spLocks noChangeArrowheads="1"/>
          </p:cNvSpPr>
          <p:nvPr/>
        </p:nvSpPr>
        <p:spPr bwMode="auto">
          <a:xfrm>
            <a:off x="1203325" y="0"/>
            <a:ext cx="2530475" cy="579438"/>
          </a:xfrm>
          <a:prstGeom prst="rect">
            <a:avLst/>
          </a:prstGeom>
          <a:noFill/>
          <a:ln w="9525">
            <a:noFill/>
            <a:miter lim="800000"/>
            <a:headEnd/>
            <a:tailEnd/>
          </a:ln>
        </p:spPr>
        <p:txBody>
          <a:bodyPr wrap="none">
            <a:spAutoFit/>
          </a:bodyPr>
          <a:lstStyle/>
          <a:p>
            <a:r>
              <a:rPr lang="en-US" i="1">
                <a:solidFill>
                  <a:schemeClr val="hlink"/>
                </a:solidFill>
              </a:rPr>
              <a:t>Example 5.8</a:t>
            </a:r>
          </a:p>
        </p:txBody>
      </p:sp>
      <p:sp>
        <p:nvSpPr>
          <p:cNvPr id="27659" name="Rectangle 13"/>
          <p:cNvSpPr>
            <a:spLocks noChangeArrowheads="1"/>
          </p:cNvSpPr>
          <p:nvPr/>
        </p:nvSpPr>
        <p:spPr bwMode="auto">
          <a:xfrm>
            <a:off x="228600" y="1447800"/>
            <a:ext cx="8229600" cy="946150"/>
          </a:xfrm>
          <a:prstGeom prst="rect">
            <a:avLst/>
          </a:prstGeom>
          <a:noFill/>
          <a:ln w="9525">
            <a:noFill/>
            <a:miter lim="800000"/>
            <a:headEnd/>
            <a:tailEnd/>
          </a:ln>
        </p:spPr>
        <p:txBody>
          <a:bodyPr>
            <a:spAutoFit/>
          </a:bodyPr>
          <a:lstStyle/>
          <a:p>
            <a:pPr algn="just"/>
            <a:r>
              <a:rPr lang="en-US" sz="2800" i="1">
                <a:latin typeface="Times New Roman" pitchFamily="18" charset="0"/>
              </a:rPr>
              <a:t>Show the constellation diagrams for an ASK, BPSK, and QPSK signals.</a:t>
            </a:r>
          </a:p>
        </p:txBody>
      </p:sp>
      <p:sp>
        <p:nvSpPr>
          <p:cNvPr id="27660" name="Rectangle 14"/>
          <p:cNvSpPr>
            <a:spLocks noChangeArrowheads="1"/>
          </p:cNvSpPr>
          <p:nvPr/>
        </p:nvSpPr>
        <p:spPr bwMode="auto">
          <a:xfrm>
            <a:off x="228600" y="3276600"/>
            <a:ext cx="8686800" cy="946150"/>
          </a:xfrm>
          <a:prstGeom prst="rect">
            <a:avLst/>
          </a:prstGeom>
          <a:noFill/>
          <a:ln w="9525">
            <a:noFill/>
            <a:miter lim="800000"/>
            <a:headEnd/>
            <a:tailEnd/>
          </a:ln>
        </p:spPr>
        <p:txBody>
          <a:bodyPr>
            <a:spAutoFit/>
          </a:bodyPr>
          <a:lstStyle/>
          <a:p>
            <a:r>
              <a:rPr lang="en-US" sz="2800" i="1">
                <a:solidFill>
                  <a:schemeClr val="hlink"/>
                </a:solidFill>
                <a:latin typeface="Times New Roman" pitchFamily="18" charset="0"/>
              </a:rPr>
              <a:t>Solution</a:t>
            </a:r>
          </a:p>
          <a:p>
            <a:r>
              <a:rPr lang="en-US" sz="2800" i="1">
                <a:latin typeface="Times" pitchFamily="18" charset="0"/>
              </a:rPr>
              <a:t>Figure 5.13 shows the three constellation diagrams.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p:spPr>
        <p:txBody>
          <a:bodyPr/>
          <a:lstStyle/>
          <a:p>
            <a:r>
              <a:rPr lang="en-US" smtClean="0"/>
              <a:t>5.</a:t>
            </a:r>
            <a:fld id="{F29E6B01-17D1-450D-BB94-123D85460F69}" type="slidenum">
              <a:rPr lang="en-US" smtClean="0"/>
              <a:pPr/>
              <a:t>26</a:t>
            </a:fld>
            <a:endParaRPr lang="en-US" smtClean="0"/>
          </a:p>
        </p:txBody>
      </p:sp>
      <p:sp>
        <p:nvSpPr>
          <p:cNvPr id="28675"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8676"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8677" name="Text Box 4"/>
          <p:cNvSpPr txBox="1">
            <a:spLocks noChangeArrowheads="1"/>
          </p:cNvSpPr>
          <p:nvPr/>
        </p:nvSpPr>
        <p:spPr bwMode="auto">
          <a:xfrm>
            <a:off x="304800" y="762000"/>
            <a:ext cx="486410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5.13  </a:t>
            </a:r>
            <a:r>
              <a:rPr lang="en-US" sz="2000" i="1">
                <a:latin typeface="Times New Roman" pitchFamily="18" charset="0"/>
              </a:rPr>
              <a:t>Three constellation diagrams</a:t>
            </a:r>
          </a:p>
        </p:txBody>
      </p:sp>
      <p:sp>
        <p:nvSpPr>
          <p:cNvPr id="2867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8679" name="Picture 6"/>
          <p:cNvPicPr>
            <a:picLocks noChangeAspect="1" noChangeArrowheads="1"/>
          </p:cNvPicPr>
          <p:nvPr/>
        </p:nvPicPr>
        <p:blipFill>
          <a:blip r:embed="rId3"/>
          <a:srcRect/>
          <a:stretch>
            <a:fillRect/>
          </a:stretch>
        </p:blipFill>
        <p:spPr bwMode="auto">
          <a:xfrm>
            <a:off x="474663" y="2705100"/>
            <a:ext cx="8135937" cy="201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p:spPr>
        <p:txBody>
          <a:bodyPr/>
          <a:lstStyle/>
          <a:p>
            <a:r>
              <a:rPr lang="en-US" smtClean="0"/>
              <a:t>5.</a:t>
            </a:r>
            <a:fld id="{AFEFB296-9609-4CB1-93AC-A3E3315F48F2}" type="slidenum">
              <a:rPr lang="en-US" smtClean="0"/>
              <a:pPr/>
              <a:t>27</a:t>
            </a:fld>
            <a:endParaRPr lang="en-US" smtClean="0"/>
          </a:p>
        </p:txBody>
      </p:sp>
      <p:sp>
        <p:nvSpPr>
          <p:cNvPr id="2969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6" name="Line 9"/>
          <p:cNvSpPr>
            <a:spLocks noChangeShapeType="1"/>
          </p:cNvSpPr>
          <p:nvPr/>
        </p:nvSpPr>
        <p:spPr bwMode="auto">
          <a:xfrm>
            <a:off x="457200" y="2971800"/>
            <a:ext cx="8153400" cy="0"/>
          </a:xfrm>
          <a:prstGeom prst="line">
            <a:avLst/>
          </a:prstGeom>
          <a:noFill/>
          <a:ln w="76200">
            <a:solidFill>
              <a:srgbClr val="009900"/>
            </a:solidFill>
            <a:round/>
            <a:headEnd/>
            <a:tailEnd/>
          </a:ln>
        </p:spPr>
        <p:txBody>
          <a:bodyPr/>
          <a:lstStyle/>
          <a:p>
            <a:endParaRPr lang="en-US"/>
          </a:p>
        </p:txBody>
      </p:sp>
      <p:sp>
        <p:nvSpPr>
          <p:cNvPr id="29707" name="Line 10"/>
          <p:cNvSpPr>
            <a:spLocks noChangeShapeType="1"/>
          </p:cNvSpPr>
          <p:nvPr/>
        </p:nvSpPr>
        <p:spPr bwMode="auto">
          <a:xfrm>
            <a:off x="458788" y="4191000"/>
            <a:ext cx="8153400" cy="0"/>
          </a:xfrm>
          <a:prstGeom prst="line">
            <a:avLst/>
          </a:prstGeom>
          <a:noFill/>
          <a:ln w="76200">
            <a:solidFill>
              <a:srgbClr val="009900"/>
            </a:solidFill>
            <a:round/>
            <a:headEnd/>
            <a:tailEnd/>
          </a:ln>
        </p:spPr>
        <p:txBody>
          <a:bodyPr/>
          <a:lstStyle/>
          <a:p>
            <a:endParaRPr lang="en-US"/>
          </a:p>
        </p:txBody>
      </p:sp>
      <p:sp>
        <p:nvSpPr>
          <p:cNvPr id="29708" name="Rectangle 11"/>
          <p:cNvSpPr>
            <a:spLocks noChangeArrowheads="1"/>
          </p:cNvSpPr>
          <p:nvPr/>
        </p:nvSpPr>
        <p:spPr bwMode="auto">
          <a:xfrm>
            <a:off x="495300" y="3063875"/>
            <a:ext cx="8077200" cy="1066800"/>
          </a:xfrm>
          <a:prstGeom prst="rect">
            <a:avLst/>
          </a:prstGeom>
          <a:solidFill>
            <a:srgbClr val="99FF33"/>
          </a:solidFill>
          <a:ln w="76200" algn="ctr">
            <a:noFill/>
            <a:miter lim="800000"/>
            <a:headEnd/>
            <a:tailEnd/>
          </a:ln>
        </p:spPr>
        <p:txBody>
          <a:bodyPr>
            <a:spAutoFit/>
          </a:bodyPr>
          <a:lstStyle/>
          <a:p>
            <a:pPr algn="ctr"/>
            <a:r>
              <a:rPr lang="en-US"/>
              <a:t>Quadrature amplitude modulation is a combination of ASK and PSK.</a:t>
            </a:r>
          </a:p>
        </p:txBody>
      </p:sp>
      <p:grpSp>
        <p:nvGrpSpPr>
          <p:cNvPr id="29709" name="Group 15"/>
          <p:cNvGrpSpPr>
            <a:grpSpLocks/>
          </p:cNvGrpSpPr>
          <p:nvPr/>
        </p:nvGrpSpPr>
        <p:grpSpPr bwMode="auto">
          <a:xfrm>
            <a:off x="457200" y="2362200"/>
            <a:ext cx="1143000" cy="566738"/>
            <a:chOff x="1200" y="1248"/>
            <a:chExt cx="720" cy="357"/>
          </a:xfrm>
        </p:grpSpPr>
        <p:pic>
          <p:nvPicPr>
            <p:cNvPr id="29710" name="Picture 16"/>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29711" name="Text Box 17"/>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p:spPr>
        <p:txBody>
          <a:bodyPr/>
          <a:lstStyle/>
          <a:p>
            <a:r>
              <a:rPr lang="en-US" smtClean="0"/>
              <a:t>5.</a:t>
            </a:r>
            <a:fld id="{DC2E570A-F268-4D38-A1DE-553C24E6AD6D}" type="slidenum">
              <a:rPr lang="en-US" smtClean="0"/>
              <a:pPr/>
              <a:t>28</a:t>
            </a:fld>
            <a:endParaRPr lang="en-US" smtClean="0"/>
          </a:p>
        </p:txBody>
      </p:sp>
      <p:sp>
        <p:nvSpPr>
          <p:cNvPr id="3072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072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0725" name="Text Box 4"/>
          <p:cNvSpPr txBox="1">
            <a:spLocks noChangeArrowheads="1"/>
          </p:cNvSpPr>
          <p:nvPr/>
        </p:nvSpPr>
        <p:spPr bwMode="auto">
          <a:xfrm>
            <a:off x="304800" y="762000"/>
            <a:ext cx="594995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5.14  </a:t>
            </a:r>
            <a:r>
              <a:rPr lang="en-US" sz="2000" i="1">
                <a:latin typeface="Times New Roman" pitchFamily="18" charset="0"/>
              </a:rPr>
              <a:t>Constellation diagrams for some QAMs</a:t>
            </a:r>
          </a:p>
        </p:txBody>
      </p:sp>
      <p:sp>
        <p:nvSpPr>
          <p:cNvPr id="3072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30727" name="Picture 6"/>
          <p:cNvPicPr>
            <a:picLocks noChangeAspect="1" noChangeArrowheads="1"/>
          </p:cNvPicPr>
          <p:nvPr/>
        </p:nvPicPr>
        <p:blipFill>
          <a:blip r:embed="rId3"/>
          <a:srcRect/>
          <a:stretch>
            <a:fillRect/>
          </a:stretch>
        </p:blipFill>
        <p:spPr bwMode="auto">
          <a:xfrm>
            <a:off x="228600" y="2714625"/>
            <a:ext cx="8610600" cy="1836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p:spPr>
        <p:txBody>
          <a:bodyPr/>
          <a:lstStyle/>
          <a:p>
            <a:r>
              <a:rPr lang="en-US" smtClean="0"/>
              <a:t>5.</a:t>
            </a:r>
            <a:fld id="{661EBCE2-4253-4035-BC61-7C61173A4AAC}" type="slidenum">
              <a:rPr lang="en-US" smtClean="0"/>
              <a:pPr/>
              <a:t>29</a:t>
            </a:fld>
            <a:endParaRPr lang="en-US" smtClean="0"/>
          </a:p>
        </p:txBody>
      </p:sp>
      <p:sp>
        <p:nvSpPr>
          <p:cNvPr id="31747" name="Text Box 2"/>
          <p:cNvSpPr txBox="1">
            <a:spLocks noChangeArrowheads="1"/>
          </p:cNvSpPr>
          <p:nvPr/>
        </p:nvSpPr>
        <p:spPr bwMode="auto">
          <a:xfrm>
            <a:off x="990600" y="90488"/>
            <a:ext cx="6781800" cy="366712"/>
          </a:xfrm>
          <a:prstGeom prst="rect">
            <a:avLst/>
          </a:prstGeom>
          <a:noFill/>
          <a:ln w="9525">
            <a:noFill/>
            <a:miter lim="800000"/>
            <a:headEnd/>
            <a:tailEnd/>
          </a:ln>
        </p:spPr>
        <p:txBody>
          <a:bodyPr>
            <a:spAutoFit/>
          </a:bodyPr>
          <a:lstStyle/>
          <a:p>
            <a:r>
              <a:rPr lang="en-US" altLang="en-US" sz="1800">
                <a:solidFill>
                  <a:schemeClr val="accent2"/>
                </a:solidFill>
                <a:latin typeface="Times New Roman" pitchFamily="18" charset="0"/>
              </a:rPr>
              <a:t>   </a:t>
            </a:r>
            <a:r>
              <a:rPr lang="en-US" altLang="en-US" sz="1800" i="1">
                <a:latin typeface="Times New Roman" pitchFamily="18" charset="0"/>
              </a:rPr>
              <a:t>The 4-QAM and 8-QAM constellations</a:t>
            </a:r>
          </a:p>
        </p:txBody>
      </p:sp>
      <p:sp>
        <p:nvSpPr>
          <p:cNvPr id="31748"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4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0"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3"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pic>
        <p:nvPicPr>
          <p:cNvPr id="31755" name="Picture 10"/>
          <p:cNvPicPr>
            <a:picLocks noChangeAspect="1" noChangeArrowheads="1"/>
          </p:cNvPicPr>
          <p:nvPr/>
        </p:nvPicPr>
        <p:blipFill>
          <a:blip r:embed="rId3"/>
          <a:srcRect/>
          <a:stretch>
            <a:fillRect/>
          </a:stretch>
        </p:blipFill>
        <p:spPr bwMode="auto">
          <a:xfrm>
            <a:off x="639763" y="1716088"/>
            <a:ext cx="8199437" cy="3846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p:spPr>
        <p:txBody>
          <a:bodyPr/>
          <a:lstStyle/>
          <a:p>
            <a:r>
              <a:rPr lang="en-US" smtClean="0"/>
              <a:t>5.</a:t>
            </a:r>
            <a:fld id="{11EB5389-0B5F-4268-B62B-31C012736C7E}" type="slidenum">
              <a:rPr lang="en-US" smtClean="0"/>
              <a:pPr/>
              <a:t>3</a:t>
            </a:fld>
            <a:endParaRPr lang="en-US" smtClean="0"/>
          </a:p>
        </p:txBody>
      </p:sp>
      <p:sp>
        <p:nvSpPr>
          <p:cNvPr id="5123" name="Line 2"/>
          <p:cNvSpPr>
            <a:spLocks noChangeShapeType="1"/>
          </p:cNvSpPr>
          <p:nvPr/>
        </p:nvSpPr>
        <p:spPr bwMode="auto">
          <a:xfrm>
            <a:off x="152400" y="228600"/>
            <a:ext cx="8763000" cy="0"/>
          </a:xfrm>
          <a:prstGeom prst="line">
            <a:avLst/>
          </a:prstGeom>
          <a:noFill/>
          <a:ln w="76200">
            <a:solidFill>
              <a:schemeClr val="hlink"/>
            </a:solidFill>
            <a:round/>
            <a:headEnd/>
            <a:tailEnd/>
          </a:ln>
        </p:spPr>
        <p:txBody>
          <a:bodyPr/>
          <a:lstStyle/>
          <a:p>
            <a:endParaRPr lang="en-US"/>
          </a:p>
        </p:txBody>
      </p:sp>
      <p:sp>
        <p:nvSpPr>
          <p:cNvPr id="5124" name="Line 3"/>
          <p:cNvSpPr>
            <a:spLocks noChangeShapeType="1"/>
          </p:cNvSpPr>
          <p:nvPr/>
        </p:nvSpPr>
        <p:spPr bwMode="auto">
          <a:xfrm>
            <a:off x="152400" y="1066800"/>
            <a:ext cx="8763000" cy="0"/>
          </a:xfrm>
          <a:prstGeom prst="line">
            <a:avLst/>
          </a:prstGeom>
          <a:noFill/>
          <a:ln w="19050">
            <a:solidFill>
              <a:schemeClr val="hlink"/>
            </a:solidFill>
            <a:round/>
            <a:headEnd/>
            <a:tailEnd/>
          </a:ln>
        </p:spPr>
        <p:txBody>
          <a:bodyPr/>
          <a:lstStyle/>
          <a:p>
            <a:endParaRPr lang="en-US"/>
          </a:p>
        </p:txBody>
      </p:sp>
      <p:sp>
        <p:nvSpPr>
          <p:cNvPr id="5125" name="Text Box 4"/>
          <p:cNvSpPr txBox="1">
            <a:spLocks noChangeArrowheads="1"/>
          </p:cNvSpPr>
          <p:nvPr/>
        </p:nvSpPr>
        <p:spPr bwMode="auto">
          <a:xfrm>
            <a:off x="304800" y="457200"/>
            <a:ext cx="466248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5.1  </a:t>
            </a:r>
            <a:r>
              <a:rPr lang="en-US" sz="2000" i="1">
                <a:latin typeface="Times New Roman" pitchFamily="18" charset="0"/>
              </a:rPr>
              <a:t>Digital-to-analog conversion</a:t>
            </a:r>
          </a:p>
        </p:txBody>
      </p:sp>
      <p:sp>
        <p:nvSpPr>
          <p:cNvPr id="512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127" name="Picture 10"/>
          <p:cNvPicPr>
            <a:picLocks noChangeAspect="1" noChangeArrowheads="1"/>
          </p:cNvPicPr>
          <p:nvPr/>
        </p:nvPicPr>
        <p:blipFill>
          <a:blip r:embed="rId3"/>
          <a:srcRect/>
          <a:stretch>
            <a:fillRect/>
          </a:stretch>
        </p:blipFill>
        <p:spPr bwMode="auto">
          <a:xfrm>
            <a:off x="152400" y="2127250"/>
            <a:ext cx="8885238" cy="2597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r>
              <a:rPr lang="en-US" smtClean="0"/>
              <a:t>5.</a:t>
            </a:r>
            <a:fld id="{D52B152C-CC6C-4626-865A-EC986CDC5A8F}" type="slidenum">
              <a:rPr lang="en-US" smtClean="0"/>
              <a:pPr/>
              <a:t>30</a:t>
            </a:fld>
            <a:endParaRPr lang="en-US" smtClean="0"/>
          </a:p>
        </p:txBody>
      </p:sp>
      <p:sp>
        <p:nvSpPr>
          <p:cNvPr id="32771" name="Text Box 4"/>
          <p:cNvSpPr txBox="1">
            <a:spLocks noChangeArrowheads="1"/>
          </p:cNvSpPr>
          <p:nvPr/>
        </p:nvSpPr>
        <p:spPr bwMode="auto">
          <a:xfrm>
            <a:off x="990600" y="90488"/>
            <a:ext cx="4876800" cy="641350"/>
          </a:xfrm>
          <a:prstGeom prst="rect">
            <a:avLst/>
          </a:prstGeom>
          <a:noFill/>
          <a:ln w="9525">
            <a:noFill/>
            <a:miter lim="800000"/>
            <a:headEnd/>
            <a:tailEnd/>
          </a:ln>
        </p:spPr>
        <p:txBody>
          <a:bodyPr>
            <a:spAutoFit/>
          </a:bodyPr>
          <a:lstStyle/>
          <a:p>
            <a:r>
              <a:rPr lang="en-US" altLang="en-US" sz="1800">
                <a:solidFill>
                  <a:schemeClr val="accent2"/>
                </a:solidFill>
                <a:latin typeface="Times New Roman" pitchFamily="18" charset="0"/>
              </a:rPr>
              <a:t>    </a:t>
            </a:r>
            <a:r>
              <a:rPr lang="en-US" altLang="en-US" sz="1800">
                <a:latin typeface="Times" pitchFamily="18" charset="0"/>
              </a:rPr>
              <a:t>The 8-PSK characteristics</a:t>
            </a:r>
          </a:p>
          <a:p>
            <a:endParaRPr lang="en-US" altLang="en-US" sz="1800" i="1">
              <a:latin typeface="Times New Roman" pitchFamily="18" charset="0"/>
            </a:endParaRPr>
          </a:p>
        </p:txBody>
      </p:sp>
      <p:sp>
        <p:nvSpPr>
          <p:cNvPr id="32772" name="Rectangle 5"/>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3" name="Rectangle 6"/>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4" name="Rectangle 7"/>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5" name="Rectangle 8"/>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6" name="Rectangle 9"/>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7" name="Rectangle 10"/>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8" name="Rectangle 11"/>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pic>
        <p:nvPicPr>
          <p:cNvPr id="32779" name="Picture 12"/>
          <p:cNvPicPr>
            <a:picLocks noChangeAspect="1" noChangeArrowheads="1"/>
          </p:cNvPicPr>
          <p:nvPr/>
        </p:nvPicPr>
        <p:blipFill>
          <a:blip r:embed="rId3"/>
          <a:srcRect/>
          <a:stretch>
            <a:fillRect/>
          </a:stretch>
        </p:blipFill>
        <p:spPr bwMode="auto">
          <a:xfrm>
            <a:off x="1111250" y="1657350"/>
            <a:ext cx="6921500" cy="40576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p:spPr>
        <p:txBody>
          <a:bodyPr/>
          <a:lstStyle/>
          <a:p>
            <a:r>
              <a:rPr lang="en-US" smtClean="0"/>
              <a:t>5.</a:t>
            </a:r>
            <a:fld id="{BD424FCE-0818-4246-8433-8D989E69B60C}" type="slidenum">
              <a:rPr lang="en-US" smtClean="0"/>
              <a:pPr/>
              <a:t>31</a:t>
            </a:fld>
            <a:endParaRPr lang="en-US" smtClean="0"/>
          </a:p>
        </p:txBody>
      </p:sp>
      <p:sp>
        <p:nvSpPr>
          <p:cNvPr id="33795" name="Text Box 2"/>
          <p:cNvSpPr txBox="1">
            <a:spLocks noChangeArrowheads="1"/>
          </p:cNvSpPr>
          <p:nvPr/>
        </p:nvSpPr>
        <p:spPr bwMode="auto">
          <a:xfrm>
            <a:off x="990600" y="90488"/>
            <a:ext cx="4876800" cy="366712"/>
          </a:xfrm>
          <a:prstGeom prst="rect">
            <a:avLst/>
          </a:prstGeom>
          <a:noFill/>
          <a:ln w="9525">
            <a:noFill/>
            <a:miter lim="800000"/>
            <a:headEnd/>
            <a:tailEnd/>
          </a:ln>
        </p:spPr>
        <p:txBody>
          <a:bodyPr>
            <a:spAutoFit/>
          </a:bodyPr>
          <a:lstStyle/>
          <a:p>
            <a:r>
              <a:rPr lang="en-US" altLang="en-US" sz="1800">
                <a:solidFill>
                  <a:schemeClr val="accent2"/>
                </a:solidFill>
                <a:latin typeface="Times New Roman" pitchFamily="18" charset="0"/>
              </a:rPr>
              <a:t>    </a:t>
            </a:r>
            <a:r>
              <a:rPr lang="en-US" altLang="en-US" sz="1800" i="1">
                <a:latin typeface="Times New Roman" pitchFamily="18" charset="0"/>
              </a:rPr>
              <a:t>16-QAM constellations</a:t>
            </a:r>
          </a:p>
        </p:txBody>
      </p:sp>
      <p:sp>
        <p:nvSpPr>
          <p:cNvPr id="33796"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379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3798"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379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380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3801"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380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pic>
        <p:nvPicPr>
          <p:cNvPr id="33803" name="Picture 10"/>
          <p:cNvPicPr>
            <a:picLocks noChangeAspect="1" noChangeArrowheads="1"/>
          </p:cNvPicPr>
          <p:nvPr/>
        </p:nvPicPr>
        <p:blipFill>
          <a:blip r:embed="rId3"/>
          <a:srcRect/>
          <a:stretch>
            <a:fillRect/>
          </a:stretch>
        </p:blipFill>
        <p:spPr bwMode="auto">
          <a:xfrm>
            <a:off x="533400" y="2281238"/>
            <a:ext cx="7861300" cy="2976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p:spPr>
        <p:txBody>
          <a:bodyPr/>
          <a:lstStyle/>
          <a:p>
            <a:r>
              <a:rPr lang="en-US" smtClean="0"/>
              <a:t>5.</a:t>
            </a:r>
            <a:fld id="{92608CF5-FB30-45A3-A9C4-F5D3A923EF43}" type="slidenum">
              <a:rPr lang="en-US" smtClean="0"/>
              <a:pPr/>
              <a:t>32</a:t>
            </a:fld>
            <a:endParaRPr lang="en-US" smtClean="0"/>
          </a:p>
        </p:txBody>
      </p:sp>
      <p:sp>
        <p:nvSpPr>
          <p:cNvPr id="34819" name="Text Box 2"/>
          <p:cNvSpPr txBox="1">
            <a:spLocks noChangeArrowheads="1"/>
          </p:cNvSpPr>
          <p:nvPr/>
        </p:nvSpPr>
        <p:spPr bwMode="auto">
          <a:xfrm>
            <a:off x="990600" y="90488"/>
            <a:ext cx="4876800" cy="366712"/>
          </a:xfrm>
          <a:prstGeom prst="rect">
            <a:avLst/>
          </a:prstGeom>
          <a:noFill/>
          <a:ln w="9525">
            <a:noFill/>
            <a:miter lim="800000"/>
            <a:headEnd/>
            <a:tailEnd/>
          </a:ln>
        </p:spPr>
        <p:txBody>
          <a:bodyPr>
            <a:spAutoFit/>
          </a:bodyPr>
          <a:lstStyle/>
          <a:p>
            <a:r>
              <a:rPr lang="en-US" altLang="en-US" sz="1800">
                <a:solidFill>
                  <a:srgbClr val="0000FF"/>
                </a:solidFill>
                <a:latin typeface="Times New Roman" pitchFamily="18" charset="0"/>
              </a:rPr>
              <a:t> </a:t>
            </a:r>
            <a:r>
              <a:rPr lang="en-US" altLang="en-US" sz="1800">
                <a:solidFill>
                  <a:schemeClr val="accent2"/>
                </a:solidFill>
                <a:latin typeface="Times New Roman" pitchFamily="18" charset="0"/>
              </a:rPr>
              <a:t>    </a:t>
            </a:r>
            <a:r>
              <a:rPr lang="en-US" altLang="en-US" sz="1800" i="1">
                <a:latin typeface="Times New Roman" pitchFamily="18" charset="0"/>
              </a:rPr>
              <a:t>Bit and baud</a:t>
            </a:r>
          </a:p>
        </p:txBody>
      </p:sp>
      <p:sp>
        <p:nvSpPr>
          <p:cNvPr id="34820"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482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4822"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482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482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4825"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482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pic>
        <p:nvPicPr>
          <p:cNvPr id="34827" name="Picture 10"/>
          <p:cNvPicPr>
            <a:picLocks noChangeAspect="1" noChangeArrowheads="1"/>
          </p:cNvPicPr>
          <p:nvPr/>
        </p:nvPicPr>
        <p:blipFill>
          <a:blip r:embed="rId3"/>
          <a:srcRect/>
          <a:stretch>
            <a:fillRect/>
          </a:stretch>
        </p:blipFill>
        <p:spPr bwMode="auto">
          <a:xfrm>
            <a:off x="368300" y="1219200"/>
            <a:ext cx="8547100" cy="4965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p:spPr>
        <p:txBody>
          <a:bodyPr/>
          <a:lstStyle/>
          <a:p>
            <a:r>
              <a:rPr lang="en-US" smtClean="0"/>
              <a:t>5.</a:t>
            </a:r>
            <a:fld id="{86F9CA54-1A25-4F1B-BF8B-D6AE4F3EE25A}" type="slidenum">
              <a:rPr lang="en-US" smtClean="0"/>
              <a:pPr/>
              <a:t>33</a:t>
            </a:fld>
            <a:endParaRPr lang="en-US" smtClean="0"/>
          </a:p>
        </p:txBody>
      </p:sp>
      <p:sp>
        <p:nvSpPr>
          <p:cNvPr id="35843" name="Text Box 2"/>
          <p:cNvSpPr txBox="1">
            <a:spLocks noChangeArrowheads="1"/>
          </p:cNvSpPr>
          <p:nvPr/>
        </p:nvSpPr>
        <p:spPr bwMode="auto">
          <a:xfrm>
            <a:off x="228600" y="228600"/>
            <a:ext cx="5245100" cy="457200"/>
          </a:xfrm>
          <a:prstGeom prst="rect">
            <a:avLst/>
          </a:prstGeom>
          <a:noFill/>
          <a:ln w="9525">
            <a:noFill/>
            <a:miter lim="800000"/>
            <a:headEnd/>
            <a:tailEnd/>
          </a:ln>
        </p:spPr>
        <p:txBody>
          <a:bodyPr wrap="none">
            <a:spAutoFit/>
          </a:bodyPr>
          <a:lstStyle/>
          <a:p>
            <a:pPr eaLnBrk="1" hangingPunct="1"/>
            <a:r>
              <a:rPr lang="en-US" sz="2400" i="1">
                <a:solidFill>
                  <a:srgbClr val="FF0066"/>
                </a:solidFill>
                <a:latin typeface="Times New Roman" pitchFamily="18" charset="0"/>
              </a:rPr>
              <a:t>Table 5.1  Bit and baud rate comparison</a:t>
            </a:r>
          </a:p>
        </p:txBody>
      </p:sp>
      <p:graphicFrame>
        <p:nvGraphicFramePr>
          <p:cNvPr id="882691" name="Group 3"/>
          <p:cNvGraphicFramePr>
            <a:graphicFrameLocks noGrp="1"/>
          </p:cNvGraphicFramePr>
          <p:nvPr/>
        </p:nvGraphicFramePr>
        <p:xfrm>
          <a:off x="227013" y="762000"/>
          <a:ext cx="8688387" cy="5695951"/>
        </p:xfrm>
        <a:graphic>
          <a:graphicData uri="http://schemas.openxmlformats.org/drawingml/2006/table">
            <a:tbl>
              <a:tblPr/>
              <a:tblGrid>
                <a:gridCol w="2971800"/>
                <a:gridCol w="1524000"/>
                <a:gridCol w="1447800"/>
                <a:gridCol w="1600200"/>
                <a:gridCol w="1144587"/>
              </a:tblGrid>
              <a:tr h="7699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bg1"/>
                          </a:solidFill>
                          <a:effectLst>
                            <a:outerShdw blurRad="38100" dist="38100" dir="2700000" algn="tl">
                              <a:srgbClr val="1C1C1C"/>
                            </a:outerShdw>
                          </a:effectLst>
                          <a:latin typeface="Tahoma" pitchFamily="34" charset="0"/>
                        </a:rPr>
                        <a:t>Modulation</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bg1"/>
                          </a:solidFill>
                          <a:effectLst>
                            <a:outerShdw blurRad="38100" dist="38100" dir="2700000" algn="tl">
                              <a:srgbClr val="1C1C1C"/>
                            </a:outerShdw>
                          </a:effectLst>
                          <a:latin typeface="Tahoma" pitchFamily="34" charset="0"/>
                        </a:rPr>
                        <a:t>Units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bg1"/>
                          </a:solidFill>
                          <a:effectLst>
                            <a:outerShdw blurRad="38100" dist="38100" dir="2700000" algn="tl">
                              <a:srgbClr val="1C1C1C"/>
                            </a:outerShdw>
                          </a:effectLst>
                          <a:latin typeface="Tahoma" pitchFamily="34" charset="0"/>
                        </a:rPr>
                        <a:t>Bits/Baud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bg1"/>
                          </a:solidFill>
                          <a:effectLst>
                            <a:outerShdw blurRad="38100" dist="38100" dir="2700000" algn="tl">
                              <a:srgbClr val="1C1C1C"/>
                            </a:outerShdw>
                          </a:effectLst>
                          <a:latin typeface="Tahoma" pitchFamily="34" charset="0"/>
                        </a:rPr>
                        <a:t>Baud rate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bg1"/>
                          </a:solidFill>
                          <a:effectLst/>
                          <a:latin typeface="Tahoma" pitchFamily="34" charset="0"/>
                        </a:rPr>
                        <a:t>Bit Rate</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612775">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hlink"/>
                          </a:solidFill>
                          <a:effectLst>
                            <a:outerShdw blurRad="38100" dist="38100" dir="2700000" algn="tl">
                              <a:srgbClr val="C0C0C0"/>
                            </a:outerShdw>
                          </a:effectLst>
                          <a:latin typeface="Tahoma" pitchFamily="34" charset="0"/>
                        </a:rPr>
                        <a:t>ASK, FSK, 2-PSK</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fr-FR" sz="2400" b="1" i="0" u="none" strike="noStrike" cap="none" normalizeH="0" baseline="0" smtClean="0">
                          <a:ln>
                            <a:noFill/>
                          </a:ln>
                          <a:solidFill>
                            <a:schemeClr val="tx1"/>
                          </a:solidFill>
                          <a:effectLst/>
                          <a:latin typeface="Tahoma" pitchFamily="34" charset="0"/>
                        </a:rPr>
                        <a:t>Bit</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2400" b="1" i="0" u="none" strike="noStrike" cap="none" normalizeH="0" baseline="0" smtClean="0">
                          <a:ln>
                            <a:noFill/>
                          </a:ln>
                          <a:solidFill>
                            <a:schemeClr val="tx1"/>
                          </a:solidFill>
                          <a:effectLst/>
                          <a:latin typeface="Tahoma" pitchFamily="34" charset="0"/>
                        </a:rPr>
                        <a:t>N</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2400" b="1" i="0" u="none" strike="noStrike" cap="none" normalizeH="0" baseline="0" smtClean="0">
                          <a:ln>
                            <a:noFill/>
                          </a:ln>
                          <a:solidFill>
                            <a:schemeClr val="tx1"/>
                          </a:solidFill>
                          <a:effectLst/>
                          <a:latin typeface="Tahoma" pitchFamily="34" charset="0"/>
                        </a:rPr>
                        <a:t>N</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r>
              <a:tr h="769938">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hlink"/>
                          </a:solidFill>
                          <a:effectLst>
                            <a:outerShdw blurRad="38100" dist="38100" dir="2700000" algn="tl">
                              <a:srgbClr val="C0C0C0"/>
                            </a:outerShdw>
                          </a:effectLst>
                          <a:latin typeface="Tahoma" pitchFamily="34" charset="0"/>
                        </a:rPr>
                        <a:t>4-PSK, 4-QAM</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fr-FR" sz="2400" b="1" i="0" u="none" strike="noStrike" cap="none" normalizeH="0" baseline="0" smtClean="0">
                          <a:ln>
                            <a:noFill/>
                          </a:ln>
                          <a:solidFill>
                            <a:schemeClr val="tx1"/>
                          </a:solidFill>
                          <a:effectLst/>
                          <a:latin typeface="Tahoma" pitchFamily="34" charset="0"/>
                        </a:rPr>
                        <a:t>Dibit</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2400" b="1" i="0" u="none" strike="noStrike" cap="none" normalizeH="0" baseline="0" smtClean="0">
                          <a:ln>
                            <a:noFill/>
                          </a:ln>
                          <a:solidFill>
                            <a:schemeClr val="tx1"/>
                          </a:solidFill>
                          <a:effectLst/>
                          <a:latin typeface="Tahoma" pitchFamily="34" charset="0"/>
                        </a:rPr>
                        <a:t>N</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2400" b="1" i="0" u="none" strike="noStrike" cap="none" normalizeH="0" baseline="0" smtClean="0">
                          <a:ln>
                            <a:noFill/>
                          </a:ln>
                          <a:solidFill>
                            <a:schemeClr val="tx1"/>
                          </a:solidFill>
                          <a:effectLst/>
                          <a:latin typeface="Tahoma" pitchFamily="34" charset="0"/>
                        </a:rPr>
                        <a:t>2N</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r>
              <a:tr h="59055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hlink"/>
                          </a:solidFill>
                          <a:effectLst>
                            <a:outerShdw blurRad="38100" dist="38100" dir="2700000" algn="tl">
                              <a:srgbClr val="C0C0C0"/>
                            </a:outerShdw>
                          </a:effectLst>
                          <a:latin typeface="Tahoma" pitchFamily="34" charset="0"/>
                        </a:rPr>
                        <a:t>8-PSK, 8-QAM</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fr-FR" sz="2400" b="1" i="0" u="none" strike="noStrike" cap="none" normalizeH="0" baseline="0" smtClean="0">
                          <a:ln>
                            <a:noFill/>
                          </a:ln>
                          <a:solidFill>
                            <a:schemeClr val="tx1"/>
                          </a:solidFill>
                          <a:effectLst/>
                          <a:latin typeface="Tahoma" pitchFamily="34" charset="0"/>
                        </a:rPr>
                        <a:t>Tribit</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2400" b="1" i="0" u="none" strike="noStrike" cap="none" normalizeH="0" baseline="0" smtClean="0">
                          <a:ln>
                            <a:noFill/>
                          </a:ln>
                          <a:solidFill>
                            <a:schemeClr val="tx1"/>
                          </a:solidFill>
                          <a:effectLst/>
                          <a:latin typeface="Tahoma" pitchFamily="34" charset="0"/>
                        </a:rPr>
                        <a:t>N</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2400" b="1" i="0" u="none" strike="noStrike" cap="none" normalizeH="0" baseline="0" smtClean="0">
                          <a:ln>
                            <a:noFill/>
                          </a:ln>
                          <a:solidFill>
                            <a:schemeClr val="tx1"/>
                          </a:solidFill>
                          <a:effectLst/>
                          <a:latin typeface="Tahoma" pitchFamily="34" charset="0"/>
                        </a:rPr>
                        <a:t>3N</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r>
              <a:tr h="59055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hlink"/>
                          </a:solidFill>
                          <a:effectLst>
                            <a:outerShdw blurRad="38100" dist="38100" dir="2700000" algn="tl">
                              <a:srgbClr val="C0C0C0"/>
                            </a:outerShdw>
                          </a:effectLst>
                          <a:latin typeface="Tahoma" pitchFamily="34" charset="0"/>
                        </a:rPr>
                        <a:t>16-QAM</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fr-FR" sz="2400" b="1" i="0" u="none" strike="noStrike" cap="none" normalizeH="0" baseline="0" smtClean="0">
                          <a:ln>
                            <a:noFill/>
                          </a:ln>
                          <a:solidFill>
                            <a:schemeClr val="tx1"/>
                          </a:solidFill>
                          <a:effectLst/>
                          <a:latin typeface="Tahoma" pitchFamily="34" charset="0"/>
                        </a:rPr>
                        <a:t>Quadbit</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2400" b="1" i="0" u="none" strike="noStrike" cap="none" normalizeH="0" baseline="0" smtClean="0">
                          <a:ln>
                            <a:noFill/>
                          </a:ln>
                          <a:solidFill>
                            <a:schemeClr val="tx1"/>
                          </a:solidFill>
                          <a:effectLst/>
                          <a:latin typeface="Tahoma" pitchFamily="34" charset="0"/>
                        </a:rPr>
                        <a:t>N</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2400" b="1" i="0" u="none" strike="noStrike" cap="none" normalizeH="0" baseline="0" smtClean="0">
                          <a:ln>
                            <a:noFill/>
                          </a:ln>
                          <a:solidFill>
                            <a:schemeClr val="tx1"/>
                          </a:solidFill>
                          <a:effectLst/>
                          <a:latin typeface="Tahoma" pitchFamily="34" charset="0"/>
                        </a:rPr>
                        <a:t>4N</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r>
              <a:tr h="59055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hlink"/>
                          </a:solidFill>
                          <a:effectLst>
                            <a:outerShdw blurRad="38100" dist="38100" dir="2700000" algn="tl">
                              <a:srgbClr val="C0C0C0"/>
                            </a:outerShdw>
                          </a:effectLst>
                          <a:latin typeface="Tahoma" pitchFamily="34" charset="0"/>
                        </a:rPr>
                        <a:t>32-QAM</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fr-FR" sz="2400" b="1" i="0" u="none" strike="noStrike" cap="none" normalizeH="0" baseline="0" smtClean="0">
                          <a:ln>
                            <a:noFill/>
                          </a:ln>
                          <a:solidFill>
                            <a:schemeClr val="tx1"/>
                          </a:solidFill>
                          <a:effectLst/>
                          <a:latin typeface="Tahoma" pitchFamily="34" charset="0"/>
                        </a:rPr>
                        <a:t>Pentabit</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2400" b="1" i="0" u="none" strike="noStrike" cap="none" normalizeH="0" baseline="0" smtClean="0">
                          <a:ln>
                            <a:noFill/>
                          </a:ln>
                          <a:solidFill>
                            <a:schemeClr val="tx1"/>
                          </a:solidFill>
                          <a:effectLst/>
                          <a:latin typeface="Tahoma" pitchFamily="34" charset="0"/>
                        </a:rPr>
                        <a:t>N</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2400" b="1" i="0" u="none" strike="noStrike" cap="none" normalizeH="0" baseline="0" smtClean="0">
                          <a:ln>
                            <a:noFill/>
                          </a:ln>
                          <a:solidFill>
                            <a:schemeClr val="tx1"/>
                          </a:solidFill>
                          <a:effectLst/>
                          <a:latin typeface="Tahoma" pitchFamily="34" charset="0"/>
                        </a:rPr>
                        <a:t>5N</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r>
              <a:tr h="59055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hlink"/>
                          </a:solidFill>
                          <a:effectLst>
                            <a:outerShdw blurRad="38100" dist="38100" dir="2700000" algn="tl">
                              <a:srgbClr val="C0C0C0"/>
                            </a:outerShdw>
                          </a:effectLst>
                          <a:latin typeface="Tahoma" pitchFamily="34" charset="0"/>
                        </a:rPr>
                        <a:t>64-QAM</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fr-FR" sz="2400" b="1" i="0" u="none" strike="noStrike" cap="none" normalizeH="0" baseline="0" smtClean="0">
                          <a:ln>
                            <a:noFill/>
                          </a:ln>
                          <a:solidFill>
                            <a:schemeClr val="tx1"/>
                          </a:solidFill>
                          <a:effectLst/>
                          <a:latin typeface="Tahoma" pitchFamily="34" charset="0"/>
                        </a:rPr>
                        <a:t>Hexabit</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2400" b="1" i="0" u="none" strike="noStrike" cap="none" normalizeH="0" baseline="0" smtClean="0">
                          <a:ln>
                            <a:noFill/>
                          </a:ln>
                          <a:solidFill>
                            <a:schemeClr val="tx1"/>
                          </a:solidFill>
                          <a:effectLst/>
                          <a:latin typeface="Tahoma" pitchFamily="34" charset="0"/>
                        </a:rPr>
                        <a:t>N</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2400" b="1" i="0" u="none" strike="noStrike" cap="none" normalizeH="0" baseline="0" smtClean="0">
                          <a:ln>
                            <a:noFill/>
                          </a:ln>
                          <a:solidFill>
                            <a:schemeClr val="tx1"/>
                          </a:solidFill>
                          <a:effectLst/>
                          <a:latin typeface="Tahoma" pitchFamily="34" charset="0"/>
                        </a:rPr>
                        <a:t>6N</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r>
              <a:tr h="59055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hlink"/>
                          </a:solidFill>
                          <a:effectLst>
                            <a:outerShdw blurRad="38100" dist="38100" dir="2700000" algn="tl">
                              <a:srgbClr val="C0C0C0"/>
                            </a:outerShdw>
                          </a:effectLst>
                          <a:latin typeface="Tahoma" pitchFamily="34" charset="0"/>
                        </a:rPr>
                        <a:t>128-QAM</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fr-FR" sz="2400" b="1" i="0" u="none" strike="noStrike" cap="none" normalizeH="0" baseline="0" smtClean="0">
                          <a:ln>
                            <a:noFill/>
                          </a:ln>
                          <a:solidFill>
                            <a:schemeClr val="tx1"/>
                          </a:solidFill>
                          <a:effectLst/>
                          <a:latin typeface="Tahoma" pitchFamily="34" charset="0"/>
                        </a:rPr>
                        <a:t>Septabit</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2400" b="1" i="0" u="none" strike="noStrike" cap="none" normalizeH="0" baseline="0" smtClean="0">
                          <a:ln>
                            <a:noFill/>
                          </a:ln>
                          <a:solidFill>
                            <a:schemeClr val="tx1"/>
                          </a:solidFill>
                          <a:effectLst/>
                          <a:latin typeface="Tahoma" pitchFamily="34" charset="0"/>
                        </a:rPr>
                        <a:t>N</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2400" b="1" i="0" u="none" strike="noStrike" cap="none" normalizeH="0" baseline="0" smtClean="0">
                          <a:ln>
                            <a:noFill/>
                          </a:ln>
                          <a:solidFill>
                            <a:schemeClr val="tx1"/>
                          </a:solidFill>
                          <a:effectLst/>
                          <a:latin typeface="Tahoma" pitchFamily="34" charset="0"/>
                        </a:rPr>
                        <a:t>7N</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4A8FA"/>
                    </a:solidFill>
                  </a:tcPr>
                </a:tc>
              </a:tr>
              <a:tr h="590550">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hlink"/>
                          </a:solidFill>
                          <a:effectLst>
                            <a:outerShdw blurRad="38100" dist="38100" dir="2700000" algn="tl">
                              <a:srgbClr val="C0C0C0"/>
                            </a:outerShdw>
                          </a:effectLst>
                          <a:latin typeface="Tahoma" pitchFamily="34" charset="0"/>
                        </a:rPr>
                        <a:t>256-QAM</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fr-FR" sz="2400" b="1" i="0" u="none" strike="noStrike" cap="none" normalizeH="0" baseline="0" smtClean="0">
                          <a:ln>
                            <a:noFill/>
                          </a:ln>
                          <a:solidFill>
                            <a:schemeClr val="tx1"/>
                          </a:solidFill>
                          <a:effectLst/>
                          <a:latin typeface="Tahoma" pitchFamily="34" charset="0"/>
                        </a:rPr>
                        <a:t>Octabit</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2400" b="1" i="0" u="none" strike="noStrike" cap="none" normalizeH="0" baseline="0" smtClean="0">
                          <a:ln>
                            <a:noFill/>
                          </a:ln>
                          <a:solidFill>
                            <a:schemeClr val="tx1"/>
                          </a:solidFill>
                          <a:effectLst/>
                          <a:latin typeface="Tahoma" pitchFamily="34" charset="0"/>
                        </a:rPr>
                        <a:t>N</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4A8FA"/>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0" lang="pt-BR" sz="2400" b="1" i="0" u="none" strike="noStrike" cap="none" normalizeH="0" baseline="0" smtClean="0">
                          <a:ln>
                            <a:noFill/>
                          </a:ln>
                          <a:solidFill>
                            <a:schemeClr val="tx1"/>
                          </a:solidFill>
                          <a:effectLst/>
                          <a:latin typeface="Tahoma" pitchFamily="34" charset="0"/>
                        </a:rPr>
                        <a:t>8N</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4A8FA"/>
                    </a:solid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p:spPr>
        <p:txBody>
          <a:bodyPr/>
          <a:lstStyle/>
          <a:p>
            <a:r>
              <a:rPr lang="en-US" smtClean="0"/>
              <a:t>5.</a:t>
            </a:r>
            <a:fld id="{DACA4789-F781-4DD8-963F-D90FB2C6608F}" type="slidenum">
              <a:rPr lang="en-US" smtClean="0"/>
              <a:pPr/>
              <a:t>34</a:t>
            </a:fld>
            <a:endParaRPr lang="en-US" smtClean="0"/>
          </a:p>
        </p:txBody>
      </p:sp>
      <p:sp>
        <p:nvSpPr>
          <p:cNvPr id="883714" name="Text Box 2"/>
          <p:cNvSpPr txBox="1">
            <a:spLocks noChangeArrowheads="1"/>
          </p:cNvSpPr>
          <p:nvPr/>
        </p:nvSpPr>
        <p:spPr bwMode="auto">
          <a:xfrm>
            <a:off x="144463" y="249238"/>
            <a:ext cx="1712912"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defRPr/>
            </a:pPr>
            <a:r>
              <a:rPr lang="en-US" i="1">
                <a:effectLst>
                  <a:outerShdw blurRad="38100" dist="38100" dir="2700000" algn="tl">
                    <a:srgbClr val="C0C0C0"/>
                  </a:outerShdw>
                </a:effectLst>
                <a:latin typeface="Times New Roman" pitchFamily="18" charset="0"/>
              </a:rPr>
              <a:t>Example</a:t>
            </a:r>
          </a:p>
        </p:txBody>
      </p:sp>
      <p:sp>
        <p:nvSpPr>
          <p:cNvPr id="36868" name="Rectangle 3"/>
          <p:cNvSpPr>
            <a:spLocks noChangeArrowheads="1"/>
          </p:cNvSpPr>
          <p:nvPr/>
        </p:nvSpPr>
        <p:spPr bwMode="auto">
          <a:xfrm>
            <a:off x="228600" y="1066800"/>
            <a:ext cx="8458200" cy="1373188"/>
          </a:xfrm>
          <a:prstGeom prst="rect">
            <a:avLst/>
          </a:prstGeom>
          <a:noFill/>
          <a:ln w="9525">
            <a:noFill/>
            <a:miter lim="800000"/>
            <a:headEnd/>
            <a:tailEnd/>
          </a:ln>
        </p:spPr>
        <p:txBody>
          <a:bodyPr>
            <a:spAutoFit/>
          </a:bodyPr>
          <a:lstStyle/>
          <a:p>
            <a:pPr eaLnBrk="1" hangingPunct="1">
              <a:spcBef>
                <a:spcPct val="50000"/>
              </a:spcBef>
            </a:pPr>
            <a:r>
              <a:rPr lang="en-US" sz="2800" b="0">
                <a:latin typeface="Times" pitchFamily="18" charset="0"/>
              </a:rPr>
              <a:t>A constellation diagram consists of eight equally spaced points on a circle. If the bit rate is 4800 bps, what is the baud rate?</a:t>
            </a:r>
          </a:p>
        </p:txBody>
      </p:sp>
      <p:sp>
        <p:nvSpPr>
          <p:cNvPr id="883716" name="Text Box 4"/>
          <p:cNvSpPr txBox="1">
            <a:spLocks noChangeArrowheads="1"/>
          </p:cNvSpPr>
          <p:nvPr/>
        </p:nvSpPr>
        <p:spPr bwMode="auto">
          <a:xfrm>
            <a:off x="228600" y="2894013"/>
            <a:ext cx="1643063" cy="617537"/>
          </a:xfrm>
          <a:prstGeom prst="rect">
            <a:avLst/>
          </a:prstGeom>
          <a:solidFill>
            <a:schemeClr val="bg2"/>
          </a:solidFill>
          <a:ln w="38100">
            <a:solidFill>
              <a:srgbClr val="FF3300"/>
            </a:solidFill>
            <a:miter lim="800000"/>
            <a:headEnd/>
            <a:tailEnd/>
          </a:ln>
          <a:effectLst/>
        </p:spPr>
        <p:txBody>
          <a:bodyPr wrap="none">
            <a:spAutoFit/>
          </a:bodyPr>
          <a:lstStyle/>
          <a:p>
            <a:pPr eaLnBrk="1" hangingPunct="1">
              <a:defRPr/>
            </a:pPr>
            <a:r>
              <a:rPr lang="en-US" i="1">
                <a:solidFill>
                  <a:schemeClr val="bg1"/>
                </a:solidFill>
                <a:effectLst>
                  <a:outerShdw blurRad="38100" dist="38100" dir="2700000" algn="tl">
                    <a:srgbClr val="000000"/>
                  </a:outerShdw>
                </a:effectLst>
                <a:latin typeface="Times New Roman" pitchFamily="18" charset="0"/>
              </a:rPr>
              <a:t>Solution</a:t>
            </a:r>
          </a:p>
        </p:txBody>
      </p:sp>
      <p:sp>
        <p:nvSpPr>
          <p:cNvPr id="883717" name="Rectangle 5"/>
          <p:cNvSpPr>
            <a:spLocks noChangeArrowheads="1"/>
          </p:cNvSpPr>
          <p:nvPr/>
        </p:nvSpPr>
        <p:spPr bwMode="auto">
          <a:xfrm>
            <a:off x="304800" y="3656013"/>
            <a:ext cx="8382000" cy="1800225"/>
          </a:xfrm>
          <a:prstGeom prst="rect">
            <a:avLst/>
          </a:prstGeom>
          <a:solidFill>
            <a:schemeClr val="bg1"/>
          </a:solidFill>
          <a:ln w="9525">
            <a:noFill/>
            <a:miter lim="800000"/>
            <a:headEnd/>
            <a:tailEnd/>
          </a:ln>
          <a:effectLst/>
        </p:spPr>
        <p:txBody>
          <a:bodyPr>
            <a:spAutoFit/>
          </a:bodyPr>
          <a:lstStyle/>
          <a:p>
            <a:pPr>
              <a:defRPr/>
            </a:pPr>
            <a:r>
              <a:rPr lang="en-US" sz="2800" b="0">
                <a:latin typeface="Times New Roman" pitchFamily="18" charset="0"/>
              </a:rPr>
              <a:t>The constellation indicates 8-PSK with the points 45 degrees apart. Since 2</a:t>
            </a:r>
            <a:r>
              <a:rPr lang="en-US" sz="2800" b="0" baseline="30000">
                <a:latin typeface="Times New Roman" pitchFamily="18" charset="0"/>
              </a:rPr>
              <a:t>3</a:t>
            </a:r>
            <a:r>
              <a:rPr lang="en-US" sz="2800" b="0">
                <a:latin typeface="Times New Roman" pitchFamily="18" charset="0"/>
              </a:rPr>
              <a:t> = 8, 3 bits are transmitted with each signal unit. Therefore, the 	baud rate is</a:t>
            </a:r>
          </a:p>
          <a:p>
            <a:pPr>
              <a:defRPr/>
            </a:pPr>
            <a:r>
              <a:rPr lang="en-US" sz="2800" b="0">
                <a:latin typeface="Times New Roman" pitchFamily="18" charset="0"/>
              </a:rPr>
              <a:t>                         4800 / 3  = 1600 baud</a:t>
            </a:r>
            <a:endParaRPr lang="en-US" sz="2800" i="1">
              <a:solidFill>
                <a:schemeClr val="bg2"/>
              </a:solidFill>
              <a:effectLst>
                <a:outerShdw blurRad="38100" dist="38100" dir="2700000" algn="tl">
                  <a:srgbClr val="C0C0C0"/>
                </a:outerShdw>
              </a:effectLst>
              <a:latin typeface="Times"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a:noFill/>
        </p:spPr>
        <p:txBody>
          <a:bodyPr/>
          <a:lstStyle/>
          <a:p>
            <a:r>
              <a:rPr lang="en-US" smtClean="0"/>
              <a:t>5.</a:t>
            </a:r>
            <a:fld id="{9C5939A9-F6E9-440E-98B6-39C66C11D079}" type="slidenum">
              <a:rPr lang="en-US" smtClean="0"/>
              <a:pPr/>
              <a:t>35</a:t>
            </a:fld>
            <a:endParaRPr lang="en-US" smtClean="0"/>
          </a:p>
        </p:txBody>
      </p:sp>
      <p:sp>
        <p:nvSpPr>
          <p:cNvPr id="884738" name="Text Box 2"/>
          <p:cNvSpPr txBox="1">
            <a:spLocks noChangeArrowheads="1"/>
          </p:cNvSpPr>
          <p:nvPr/>
        </p:nvSpPr>
        <p:spPr bwMode="auto">
          <a:xfrm>
            <a:off x="144463" y="249238"/>
            <a:ext cx="1712912"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defRPr/>
            </a:pPr>
            <a:r>
              <a:rPr lang="en-US" i="1">
                <a:effectLst>
                  <a:outerShdw blurRad="38100" dist="38100" dir="2700000" algn="tl">
                    <a:srgbClr val="C0C0C0"/>
                  </a:outerShdw>
                </a:effectLst>
                <a:latin typeface="Times New Roman" pitchFamily="18" charset="0"/>
              </a:rPr>
              <a:t>Example</a:t>
            </a:r>
          </a:p>
        </p:txBody>
      </p:sp>
      <p:sp>
        <p:nvSpPr>
          <p:cNvPr id="37892" name="Rectangle 3"/>
          <p:cNvSpPr>
            <a:spLocks noChangeArrowheads="1"/>
          </p:cNvSpPr>
          <p:nvPr/>
        </p:nvSpPr>
        <p:spPr bwMode="auto">
          <a:xfrm>
            <a:off x="228600" y="1079500"/>
            <a:ext cx="8458200" cy="519113"/>
          </a:xfrm>
          <a:prstGeom prst="rect">
            <a:avLst/>
          </a:prstGeom>
          <a:noFill/>
          <a:ln w="9525">
            <a:noFill/>
            <a:miter lim="800000"/>
            <a:headEnd/>
            <a:tailEnd/>
          </a:ln>
        </p:spPr>
        <p:txBody>
          <a:bodyPr>
            <a:spAutoFit/>
          </a:bodyPr>
          <a:lstStyle/>
          <a:p>
            <a:pPr eaLnBrk="1" hangingPunct="1">
              <a:spcBef>
                <a:spcPct val="50000"/>
              </a:spcBef>
            </a:pPr>
            <a:r>
              <a:rPr lang="en-US" sz="2800" b="0">
                <a:latin typeface="Times" pitchFamily="18" charset="0"/>
              </a:rPr>
              <a:t>Compute the bit rate for a 1000-baud 16-QAM signal.</a:t>
            </a:r>
          </a:p>
        </p:txBody>
      </p:sp>
      <p:sp>
        <p:nvSpPr>
          <p:cNvPr id="884740" name="Text Box 4"/>
          <p:cNvSpPr txBox="1">
            <a:spLocks noChangeArrowheads="1"/>
          </p:cNvSpPr>
          <p:nvPr/>
        </p:nvSpPr>
        <p:spPr bwMode="auto">
          <a:xfrm>
            <a:off x="228600" y="2133600"/>
            <a:ext cx="1643063" cy="617538"/>
          </a:xfrm>
          <a:prstGeom prst="rect">
            <a:avLst/>
          </a:prstGeom>
          <a:solidFill>
            <a:schemeClr val="bg2"/>
          </a:solidFill>
          <a:ln w="38100">
            <a:solidFill>
              <a:srgbClr val="FF3300"/>
            </a:solidFill>
            <a:miter lim="800000"/>
            <a:headEnd/>
            <a:tailEnd/>
          </a:ln>
          <a:effectLst/>
        </p:spPr>
        <p:txBody>
          <a:bodyPr wrap="none">
            <a:spAutoFit/>
          </a:bodyPr>
          <a:lstStyle/>
          <a:p>
            <a:pPr eaLnBrk="1" hangingPunct="1">
              <a:defRPr/>
            </a:pPr>
            <a:r>
              <a:rPr lang="en-US" i="1">
                <a:solidFill>
                  <a:schemeClr val="bg1"/>
                </a:solidFill>
                <a:effectLst>
                  <a:outerShdw blurRad="38100" dist="38100" dir="2700000" algn="tl">
                    <a:srgbClr val="000000"/>
                  </a:outerShdw>
                </a:effectLst>
                <a:latin typeface="Times New Roman" pitchFamily="18" charset="0"/>
              </a:rPr>
              <a:t>Solution</a:t>
            </a:r>
          </a:p>
        </p:txBody>
      </p:sp>
      <p:sp>
        <p:nvSpPr>
          <p:cNvPr id="37894" name="Rectangle 5"/>
          <p:cNvSpPr>
            <a:spLocks noChangeArrowheads="1"/>
          </p:cNvSpPr>
          <p:nvPr/>
        </p:nvSpPr>
        <p:spPr bwMode="auto">
          <a:xfrm>
            <a:off x="304800" y="2895600"/>
            <a:ext cx="8382000" cy="1800225"/>
          </a:xfrm>
          <a:prstGeom prst="rect">
            <a:avLst/>
          </a:prstGeom>
          <a:solidFill>
            <a:schemeClr val="bg1"/>
          </a:solidFill>
          <a:ln w="9525">
            <a:noFill/>
            <a:miter lim="800000"/>
            <a:headEnd/>
            <a:tailEnd/>
          </a:ln>
        </p:spPr>
        <p:txBody>
          <a:bodyPr>
            <a:spAutoFit/>
          </a:bodyPr>
          <a:lstStyle/>
          <a:p>
            <a:r>
              <a:rPr lang="en-US" sz="2800" b="0">
                <a:latin typeface="Times New Roman" pitchFamily="18" charset="0"/>
              </a:rPr>
              <a:t>A 16-QAM signal has 4 bits per signal unit since </a:t>
            </a:r>
          </a:p>
          <a:p>
            <a:r>
              <a:rPr lang="en-US" sz="2800" b="0">
                <a:latin typeface="Times New Roman" pitchFamily="18" charset="0"/>
              </a:rPr>
              <a:t>                       log</a:t>
            </a:r>
            <a:r>
              <a:rPr lang="en-US" sz="2800" b="0" baseline="-25000">
                <a:latin typeface="Times New Roman" pitchFamily="18" charset="0"/>
              </a:rPr>
              <a:t>2</a:t>
            </a:r>
            <a:r>
              <a:rPr lang="en-US" sz="2800" b="0">
                <a:latin typeface="Times New Roman" pitchFamily="18" charset="0"/>
              </a:rPr>
              <a:t>16 = 4. </a:t>
            </a:r>
          </a:p>
          <a:p>
            <a:r>
              <a:rPr lang="en-US" sz="2800" b="0">
                <a:latin typeface="Times New Roman" pitchFamily="18" charset="0"/>
              </a:rPr>
              <a:t>Thus, </a:t>
            </a:r>
          </a:p>
          <a:p>
            <a:r>
              <a:rPr lang="en-US" sz="2800" b="0">
                <a:latin typeface="Times New Roman" pitchFamily="18" charset="0"/>
              </a:rPr>
              <a:t>	      (1000)(4) = 4000 bps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0"/>
          </p:nvPr>
        </p:nvSpPr>
        <p:spPr>
          <a:noFill/>
        </p:spPr>
        <p:txBody>
          <a:bodyPr/>
          <a:lstStyle/>
          <a:p>
            <a:r>
              <a:rPr lang="en-US" smtClean="0"/>
              <a:t>5.</a:t>
            </a:r>
            <a:fld id="{3195FE43-EE3A-4952-988A-4C4DD4E9C00D}" type="slidenum">
              <a:rPr lang="en-US" smtClean="0"/>
              <a:pPr/>
              <a:t>36</a:t>
            </a:fld>
            <a:endParaRPr lang="en-US" smtClean="0"/>
          </a:p>
        </p:txBody>
      </p:sp>
      <p:sp>
        <p:nvSpPr>
          <p:cNvPr id="885762" name="Text Box 2"/>
          <p:cNvSpPr txBox="1">
            <a:spLocks noChangeArrowheads="1"/>
          </p:cNvSpPr>
          <p:nvPr/>
        </p:nvSpPr>
        <p:spPr bwMode="auto">
          <a:xfrm>
            <a:off x="144463" y="249238"/>
            <a:ext cx="1712912"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defRPr/>
            </a:pPr>
            <a:r>
              <a:rPr lang="en-US" i="1">
                <a:effectLst>
                  <a:outerShdw blurRad="38100" dist="38100" dir="2700000" algn="tl">
                    <a:srgbClr val="C0C0C0"/>
                  </a:outerShdw>
                </a:effectLst>
                <a:latin typeface="Times New Roman" pitchFamily="18" charset="0"/>
              </a:rPr>
              <a:t>Example</a:t>
            </a:r>
          </a:p>
        </p:txBody>
      </p:sp>
      <p:sp>
        <p:nvSpPr>
          <p:cNvPr id="38916" name="Rectangle 3"/>
          <p:cNvSpPr>
            <a:spLocks noChangeArrowheads="1"/>
          </p:cNvSpPr>
          <p:nvPr/>
        </p:nvSpPr>
        <p:spPr bwMode="auto">
          <a:xfrm>
            <a:off x="228600" y="1079500"/>
            <a:ext cx="8458200" cy="519113"/>
          </a:xfrm>
          <a:prstGeom prst="rect">
            <a:avLst/>
          </a:prstGeom>
          <a:noFill/>
          <a:ln w="9525">
            <a:noFill/>
            <a:miter lim="800000"/>
            <a:headEnd/>
            <a:tailEnd/>
          </a:ln>
        </p:spPr>
        <p:txBody>
          <a:bodyPr>
            <a:spAutoFit/>
          </a:bodyPr>
          <a:lstStyle/>
          <a:p>
            <a:pPr eaLnBrk="1" hangingPunct="1">
              <a:spcBef>
                <a:spcPct val="50000"/>
              </a:spcBef>
            </a:pPr>
            <a:r>
              <a:rPr lang="en-US" sz="2800" b="0">
                <a:latin typeface="Times" pitchFamily="18" charset="0"/>
              </a:rPr>
              <a:t>Compute the baud rate for a 72,000-bps 64-QAM signal.</a:t>
            </a:r>
          </a:p>
        </p:txBody>
      </p:sp>
      <p:sp>
        <p:nvSpPr>
          <p:cNvPr id="885764" name="Text Box 4"/>
          <p:cNvSpPr txBox="1">
            <a:spLocks noChangeArrowheads="1"/>
          </p:cNvSpPr>
          <p:nvPr/>
        </p:nvSpPr>
        <p:spPr bwMode="auto">
          <a:xfrm>
            <a:off x="228600" y="2133600"/>
            <a:ext cx="1643063" cy="617538"/>
          </a:xfrm>
          <a:prstGeom prst="rect">
            <a:avLst/>
          </a:prstGeom>
          <a:solidFill>
            <a:schemeClr val="bg2"/>
          </a:solidFill>
          <a:ln w="38100">
            <a:solidFill>
              <a:srgbClr val="FF3300"/>
            </a:solidFill>
            <a:miter lim="800000"/>
            <a:headEnd/>
            <a:tailEnd/>
          </a:ln>
          <a:effectLst/>
        </p:spPr>
        <p:txBody>
          <a:bodyPr wrap="none">
            <a:spAutoFit/>
          </a:bodyPr>
          <a:lstStyle/>
          <a:p>
            <a:pPr eaLnBrk="1" hangingPunct="1">
              <a:defRPr/>
            </a:pPr>
            <a:r>
              <a:rPr lang="en-US" i="1">
                <a:solidFill>
                  <a:schemeClr val="bg1"/>
                </a:solidFill>
                <a:effectLst>
                  <a:outerShdw blurRad="38100" dist="38100" dir="2700000" algn="tl">
                    <a:srgbClr val="000000"/>
                  </a:outerShdw>
                </a:effectLst>
                <a:latin typeface="Times New Roman" pitchFamily="18" charset="0"/>
              </a:rPr>
              <a:t>Solution</a:t>
            </a:r>
          </a:p>
        </p:txBody>
      </p:sp>
      <p:sp>
        <p:nvSpPr>
          <p:cNvPr id="885765" name="Rectangle 5"/>
          <p:cNvSpPr>
            <a:spLocks noChangeArrowheads="1"/>
          </p:cNvSpPr>
          <p:nvPr/>
        </p:nvSpPr>
        <p:spPr bwMode="auto">
          <a:xfrm>
            <a:off x="304800" y="2895600"/>
            <a:ext cx="8382000" cy="1800225"/>
          </a:xfrm>
          <a:prstGeom prst="rect">
            <a:avLst/>
          </a:prstGeom>
          <a:solidFill>
            <a:schemeClr val="bg1"/>
          </a:solidFill>
          <a:ln w="9525">
            <a:noFill/>
            <a:miter lim="800000"/>
            <a:headEnd/>
            <a:tailEnd/>
          </a:ln>
          <a:effectLst/>
        </p:spPr>
        <p:txBody>
          <a:bodyPr>
            <a:spAutoFit/>
          </a:bodyPr>
          <a:lstStyle/>
          <a:p>
            <a:pPr>
              <a:defRPr/>
            </a:pPr>
            <a:r>
              <a:rPr lang="en-US" sz="2800" b="0">
                <a:latin typeface="Times New Roman" pitchFamily="18" charset="0"/>
              </a:rPr>
              <a:t>A 64-QAM signal has 6 bits per signal unit since </a:t>
            </a:r>
          </a:p>
          <a:p>
            <a:pPr>
              <a:defRPr/>
            </a:pPr>
            <a:r>
              <a:rPr lang="en-US" sz="2800" b="0">
                <a:latin typeface="Times New Roman" pitchFamily="18" charset="0"/>
              </a:rPr>
              <a:t>                          log</a:t>
            </a:r>
            <a:r>
              <a:rPr lang="en-US" sz="2800" b="0" baseline="-25000">
                <a:latin typeface="Times New Roman" pitchFamily="18" charset="0"/>
              </a:rPr>
              <a:t>2</a:t>
            </a:r>
            <a:r>
              <a:rPr lang="en-US" sz="2800" b="0">
                <a:latin typeface="Times New Roman" pitchFamily="18" charset="0"/>
              </a:rPr>
              <a:t> 64 = 6. </a:t>
            </a:r>
          </a:p>
          <a:p>
            <a:pPr>
              <a:defRPr/>
            </a:pPr>
            <a:r>
              <a:rPr lang="en-US" sz="2800" b="0">
                <a:latin typeface="Times New Roman" pitchFamily="18" charset="0"/>
              </a:rPr>
              <a:t>Thus, </a:t>
            </a:r>
          </a:p>
          <a:p>
            <a:pPr>
              <a:defRPr/>
            </a:pPr>
            <a:r>
              <a:rPr lang="en-US" sz="2800" b="0">
                <a:latin typeface="Times New Roman" pitchFamily="18" charset="0"/>
              </a:rPr>
              <a:t>                      72000 / 6 = 12,000 baud</a:t>
            </a:r>
            <a:endParaRPr lang="en-US" sz="2800" i="1">
              <a:solidFill>
                <a:schemeClr val="bg2"/>
              </a:solidFill>
              <a:effectLst>
                <a:outerShdw blurRad="38100" dist="38100" dir="2700000" algn="tl">
                  <a:srgbClr val="C0C0C0"/>
                </a:outerShdw>
              </a:effectLst>
              <a:latin typeface="Times"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a:spLocks noGrp="1"/>
          </p:cNvSpPr>
          <p:nvPr>
            <p:ph type="sldNum" sz="quarter" idx="10"/>
          </p:nvPr>
        </p:nvSpPr>
        <p:spPr>
          <a:noFill/>
        </p:spPr>
        <p:txBody>
          <a:bodyPr/>
          <a:lstStyle/>
          <a:p>
            <a:r>
              <a:rPr lang="en-US" smtClean="0"/>
              <a:t>5.</a:t>
            </a:r>
            <a:fld id="{6ACC116F-EECF-45B2-BD7F-604BCA2149A8}" type="slidenum">
              <a:rPr lang="en-US" smtClean="0"/>
              <a:pPr/>
              <a:t>37</a:t>
            </a:fld>
            <a:endParaRPr lang="en-US" smtClean="0"/>
          </a:p>
        </p:txBody>
      </p:sp>
      <p:sp>
        <p:nvSpPr>
          <p:cNvPr id="39939" name="Rectangle 2"/>
          <p:cNvSpPr>
            <a:spLocks noChangeArrowheads="1"/>
          </p:cNvSpPr>
          <p:nvPr/>
        </p:nvSpPr>
        <p:spPr bwMode="auto">
          <a:xfrm>
            <a:off x="838200" y="2195513"/>
            <a:ext cx="7543800" cy="1247775"/>
          </a:xfrm>
          <a:prstGeom prst="rect">
            <a:avLst/>
          </a:prstGeom>
          <a:solidFill>
            <a:schemeClr val="bg1"/>
          </a:solidFill>
          <a:ln w="57150">
            <a:solidFill>
              <a:srgbClr val="FF0066"/>
            </a:solidFill>
            <a:miter lim="800000"/>
            <a:headEnd/>
            <a:tailEnd/>
          </a:ln>
        </p:spPr>
        <p:txBody>
          <a:bodyPr>
            <a:spAutoFit/>
          </a:bodyPr>
          <a:lstStyle/>
          <a:p>
            <a:pPr algn="ctr" eaLnBrk="1" hangingPunct="1">
              <a:spcBef>
                <a:spcPts val="1200"/>
              </a:spcBef>
              <a:spcAft>
                <a:spcPts val="1000"/>
              </a:spcAft>
            </a:pPr>
            <a:r>
              <a:rPr lang="en-US" sz="3600" i="1">
                <a:latin typeface="Times New Roman" pitchFamily="18" charset="0"/>
              </a:rPr>
              <a:t>A telephone line has a bandwidth of almost 2400 Hz for data transmission.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p:spPr>
        <p:txBody>
          <a:bodyPr/>
          <a:lstStyle/>
          <a:p>
            <a:r>
              <a:rPr lang="en-US" smtClean="0"/>
              <a:t>5.</a:t>
            </a:r>
            <a:fld id="{82CF4282-4AC9-4886-AA4B-B08E4C672AAC}" type="slidenum">
              <a:rPr lang="en-US" smtClean="0"/>
              <a:pPr/>
              <a:t>38</a:t>
            </a:fld>
            <a:endParaRPr lang="en-US" smtClean="0"/>
          </a:p>
        </p:txBody>
      </p:sp>
      <p:sp>
        <p:nvSpPr>
          <p:cNvPr id="40963" name="Text Box 2"/>
          <p:cNvSpPr txBox="1">
            <a:spLocks noChangeArrowheads="1"/>
          </p:cNvSpPr>
          <p:nvPr/>
        </p:nvSpPr>
        <p:spPr bwMode="auto">
          <a:xfrm>
            <a:off x="990600" y="90488"/>
            <a:ext cx="4876800" cy="366712"/>
          </a:xfrm>
          <a:prstGeom prst="rect">
            <a:avLst/>
          </a:prstGeom>
          <a:noFill/>
          <a:ln w="9525">
            <a:noFill/>
            <a:miter lim="800000"/>
            <a:headEnd/>
            <a:tailEnd/>
          </a:ln>
        </p:spPr>
        <p:txBody>
          <a:bodyPr>
            <a:spAutoFit/>
          </a:bodyPr>
          <a:lstStyle/>
          <a:p>
            <a:r>
              <a:rPr lang="en-US" altLang="en-US" sz="1800">
                <a:solidFill>
                  <a:srgbClr val="0000FF"/>
                </a:solidFill>
                <a:latin typeface="Times New Roman" pitchFamily="18" charset="0"/>
              </a:rPr>
              <a:t>  </a:t>
            </a:r>
            <a:r>
              <a:rPr lang="en-US" altLang="en-US" sz="1800" i="1">
                <a:latin typeface="Times New Roman" pitchFamily="18" charset="0"/>
              </a:rPr>
              <a:t>Telephone line bandwidth</a:t>
            </a:r>
          </a:p>
        </p:txBody>
      </p:sp>
      <p:sp>
        <p:nvSpPr>
          <p:cNvPr id="40964"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6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66"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6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6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69"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7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pic>
        <p:nvPicPr>
          <p:cNvPr id="40971" name="Picture 10"/>
          <p:cNvPicPr>
            <a:picLocks noChangeAspect="1" noChangeArrowheads="1"/>
          </p:cNvPicPr>
          <p:nvPr/>
        </p:nvPicPr>
        <p:blipFill>
          <a:blip r:embed="rId3"/>
          <a:srcRect/>
          <a:stretch>
            <a:fillRect/>
          </a:stretch>
        </p:blipFill>
        <p:spPr bwMode="auto">
          <a:xfrm>
            <a:off x="822325" y="1676400"/>
            <a:ext cx="7559675" cy="387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0"/>
          </p:nvPr>
        </p:nvSpPr>
        <p:spPr>
          <a:noFill/>
        </p:spPr>
        <p:txBody>
          <a:bodyPr/>
          <a:lstStyle/>
          <a:p>
            <a:r>
              <a:rPr lang="en-US" smtClean="0"/>
              <a:t>5.</a:t>
            </a:r>
            <a:fld id="{6BE5C565-7F79-4400-9AF1-93AC0709E7C9}" type="slidenum">
              <a:rPr lang="en-US" smtClean="0"/>
              <a:pPr/>
              <a:t>39</a:t>
            </a:fld>
            <a:endParaRPr lang="en-US" smtClean="0"/>
          </a:p>
        </p:txBody>
      </p:sp>
      <p:sp>
        <p:nvSpPr>
          <p:cNvPr id="41987" name="Text Box 2"/>
          <p:cNvSpPr txBox="1">
            <a:spLocks noChangeArrowheads="1"/>
          </p:cNvSpPr>
          <p:nvPr/>
        </p:nvSpPr>
        <p:spPr bwMode="auto">
          <a:xfrm>
            <a:off x="990600" y="90488"/>
            <a:ext cx="6400800" cy="366712"/>
          </a:xfrm>
          <a:prstGeom prst="rect">
            <a:avLst/>
          </a:prstGeom>
          <a:noFill/>
          <a:ln w="9525">
            <a:noFill/>
            <a:miter lim="800000"/>
            <a:headEnd/>
            <a:tailEnd/>
          </a:ln>
        </p:spPr>
        <p:txBody>
          <a:bodyPr>
            <a:spAutoFit/>
          </a:bodyPr>
          <a:lstStyle/>
          <a:p>
            <a:r>
              <a:rPr lang="en-US" altLang="en-US" sz="1800">
                <a:solidFill>
                  <a:srgbClr val="0000FF"/>
                </a:solidFill>
                <a:latin typeface="Times New Roman" pitchFamily="18" charset="0"/>
              </a:rPr>
              <a:t> </a:t>
            </a:r>
            <a:r>
              <a:rPr lang="en-US" altLang="en-US" sz="1800">
                <a:solidFill>
                  <a:schemeClr val="accent2"/>
                </a:solidFill>
                <a:latin typeface="Times New Roman" pitchFamily="18" charset="0"/>
              </a:rPr>
              <a:t>    </a:t>
            </a:r>
            <a:r>
              <a:rPr lang="en-US" altLang="en-US" sz="1800" i="1">
                <a:latin typeface="Times New Roman" pitchFamily="18" charset="0"/>
              </a:rPr>
              <a:t>The V.32 constellation and bandwidth</a:t>
            </a:r>
          </a:p>
        </p:txBody>
      </p:sp>
      <p:sp>
        <p:nvSpPr>
          <p:cNvPr id="41988"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8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90"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9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9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93"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9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pic>
        <p:nvPicPr>
          <p:cNvPr id="41995" name="Picture 10"/>
          <p:cNvPicPr>
            <a:picLocks noChangeAspect="1" noChangeArrowheads="1"/>
          </p:cNvPicPr>
          <p:nvPr/>
        </p:nvPicPr>
        <p:blipFill>
          <a:blip r:embed="rId3"/>
          <a:srcRect/>
          <a:stretch>
            <a:fillRect/>
          </a:stretch>
        </p:blipFill>
        <p:spPr bwMode="auto">
          <a:xfrm>
            <a:off x="974725" y="2438400"/>
            <a:ext cx="7102475" cy="262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smtClean="0"/>
              <a:t>5.</a:t>
            </a:r>
            <a:fld id="{A75D9B57-AF51-459D-A17E-774967A19979}" type="slidenum">
              <a:rPr lang="en-US" smtClean="0"/>
              <a:pPr/>
              <a:t>4</a:t>
            </a:fld>
            <a:endParaRPr lang="en-US" smtClean="0"/>
          </a:p>
        </p:txBody>
      </p:sp>
      <p:sp>
        <p:nvSpPr>
          <p:cNvPr id="6147"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US"/>
          </a:p>
        </p:txBody>
      </p:sp>
      <p:sp>
        <p:nvSpPr>
          <p:cNvPr id="6148"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US"/>
          </a:p>
        </p:txBody>
      </p:sp>
      <p:sp>
        <p:nvSpPr>
          <p:cNvPr id="6149" name="Text Box 4"/>
          <p:cNvSpPr txBox="1">
            <a:spLocks noChangeArrowheads="1"/>
          </p:cNvSpPr>
          <p:nvPr/>
        </p:nvSpPr>
        <p:spPr bwMode="auto">
          <a:xfrm>
            <a:off x="304800" y="381000"/>
            <a:ext cx="554990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5.2  </a:t>
            </a:r>
            <a:r>
              <a:rPr lang="en-US" sz="2000" i="1">
                <a:latin typeface="Times New Roman" pitchFamily="18" charset="0"/>
              </a:rPr>
              <a:t>Types of digital-to-analog conversion</a:t>
            </a:r>
          </a:p>
        </p:txBody>
      </p:sp>
      <p:sp>
        <p:nvSpPr>
          <p:cNvPr id="615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6151" name="Picture 6"/>
          <p:cNvPicPr>
            <a:picLocks noChangeAspect="1" noChangeArrowheads="1"/>
          </p:cNvPicPr>
          <p:nvPr/>
        </p:nvPicPr>
        <p:blipFill>
          <a:blip r:embed="rId3"/>
          <a:srcRect/>
          <a:stretch>
            <a:fillRect/>
          </a:stretch>
        </p:blipFill>
        <p:spPr bwMode="auto">
          <a:xfrm>
            <a:off x="361950" y="1905000"/>
            <a:ext cx="8401050" cy="2887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0"/>
          </p:nvPr>
        </p:nvSpPr>
        <p:spPr>
          <a:noFill/>
        </p:spPr>
        <p:txBody>
          <a:bodyPr/>
          <a:lstStyle/>
          <a:p>
            <a:r>
              <a:rPr lang="en-US" smtClean="0"/>
              <a:t>5.</a:t>
            </a:r>
            <a:fld id="{20D3A594-3B1A-4AA0-B632-49E31B53624D}" type="slidenum">
              <a:rPr lang="en-US" smtClean="0"/>
              <a:pPr/>
              <a:t>40</a:t>
            </a:fld>
            <a:endParaRPr lang="en-US" smtClean="0"/>
          </a:p>
        </p:txBody>
      </p:sp>
      <p:sp>
        <p:nvSpPr>
          <p:cNvPr id="43011" name="Text Box 2"/>
          <p:cNvSpPr txBox="1">
            <a:spLocks noChangeArrowheads="1"/>
          </p:cNvSpPr>
          <p:nvPr/>
        </p:nvSpPr>
        <p:spPr bwMode="auto">
          <a:xfrm>
            <a:off x="990600" y="90488"/>
            <a:ext cx="7086600" cy="366712"/>
          </a:xfrm>
          <a:prstGeom prst="rect">
            <a:avLst/>
          </a:prstGeom>
          <a:noFill/>
          <a:ln w="9525">
            <a:noFill/>
            <a:miter lim="800000"/>
            <a:headEnd/>
            <a:tailEnd/>
          </a:ln>
        </p:spPr>
        <p:txBody>
          <a:bodyPr>
            <a:spAutoFit/>
          </a:bodyPr>
          <a:lstStyle/>
          <a:p>
            <a:r>
              <a:rPr lang="en-US" altLang="en-US" sz="1800">
                <a:solidFill>
                  <a:srgbClr val="0000FF"/>
                </a:solidFill>
                <a:latin typeface="Times New Roman" pitchFamily="18" charset="0"/>
              </a:rPr>
              <a:t> </a:t>
            </a:r>
            <a:r>
              <a:rPr lang="en-US" altLang="en-US" sz="1800">
                <a:solidFill>
                  <a:schemeClr val="accent2"/>
                </a:solidFill>
                <a:latin typeface="Times New Roman" pitchFamily="18" charset="0"/>
              </a:rPr>
              <a:t>    </a:t>
            </a:r>
            <a:r>
              <a:rPr lang="en-US" altLang="en-US" sz="1800" i="1">
                <a:latin typeface="Times New Roman" pitchFamily="18" charset="0"/>
              </a:rPr>
              <a:t>The V.32bis constellation and bandwidth</a:t>
            </a:r>
          </a:p>
        </p:txBody>
      </p:sp>
      <p:sp>
        <p:nvSpPr>
          <p:cNvPr id="43012"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301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3014"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301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301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3017"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301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pic>
        <p:nvPicPr>
          <p:cNvPr id="43019" name="Picture 10"/>
          <p:cNvPicPr>
            <a:picLocks noChangeAspect="1" noChangeArrowheads="1"/>
          </p:cNvPicPr>
          <p:nvPr/>
        </p:nvPicPr>
        <p:blipFill>
          <a:blip r:embed="rId3"/>
          <a:srcRect/>
          <a:stretch>
            <a:fillRect/>
          </a:stretch>
        </p:blipFill>
        <p:spPr bwMode="auto">
          <a:xfrm>
            <a:off x="831850" y="2381250"/>
            <a:ext cx="7321550" cy="257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Slide Number Placeholder 1"/>
          <p:cNvSpPr>
            <a:spLocks noGrp="1"/>
          </p:cNvSpPr>
          <p:nvPr>
            <p:ph type="sldNum" sz="quarter" idx="10"/>
          </p:nvPr>
        </p:nvSpPr>
        <p:spPr>
          <a:noFill/>
        </p:spPr>
        <p:txBody>
          <a:bodyPr/>
          <a:lstStyle/>
          <a:p>
            <a:r>
              <a:rPr lang="en-US" smtClean="0"/>
              <a:t>5.</a:t>
            </a:r>
            <a:fld id="{690416FC-7142-4234-8215-02D5B23F2CC1}" type="slidenum">
              <a:rPr lang="en-US" smtClean="0"/>
              <a:pPr/>
              <a:t>41</a:t>
            </a:fld>
            <a:endParaRPr lang="en-US" smtClean="0"/>
          </a:p>
        </p:txBody>
      </p:sp>
      <p:sp>
        <p:nvSpPr>
          <p:cNvPr id="79769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797699" name="Text Box 3"/>
          <p:cNvSpPr txBox="1">
            <a:spLocks noChangeArrowheads="1"/>
          </p:cNvSpPr>
          <p:nvPr/>
        </p:nvSpPr>
        <p:spPr bwMode="auto">
          <a:xfrm>
            <a:off x="228600" y="406400"/>
            <a:ext cx="8247063"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5-2   ANALOG TO ANALOG CONVERSION</a:t>
            </a:r>
          </a:p>
        </p:txBody>
      </p:sp>
      <p:sp>
        <p:nvSpPr>
          <p:cNvPr id="4403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797701" name="Rectangle 5"/>
          <p:cNvSpPr>
            <a:spLocks noChangeArrowheads="1"/>
          </p:cNvSpPr>
          <p:nvPr/>
        </p:nvSpPr>
        <p:spPr bwMode="auto">
          <a:xfrm>
            <a:off x="228600" y="1384300"/>
            <a:ext cx="8229600" cy="2654300"/>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Analog-to-analog conversion is the representation of analog information by an analog signal. One may ask why we need to modulate an analog signal; it is already analog. Modulation is needed if the medium is bandpass in nature or if only a bandpass channel is available to us. </a:t>
            </a:r>
          </a:p>
        </p:txBody>
      </p:sp>
      <p:sp>
        <p:nvSpPr>
          <p:cNvPr id="44039" name="Rectangle 6"/>
          <p:cNvSpPr>
            <a:spLocks noChangeArrowheads="1"/>
          </p:cNvSpPr>
          <p:nvPr/>
        </p:nvSpPr>
        <p:spPr bwMode="auto">
          <a:xfrm>
            <a:off x="152400" y="4679950"/>
            <a:ext cx="6705600" cy="1187450"/>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Amplitude Modulation</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Frequency Modulation</a:t>
            </a:r>
            <a:br>
              <a:rPr lang="fr-FR" sz="2400">
                <a:solidFill>
                  <a:srgbClr val="0033CC"/>
                </a:solidFill>
                <a:latin typeface="Times New Roman" pitchFamily="18" charset="0"/>
              </a:rPr>
            </a:br>
            <a:r>
              <a:rPr lang="fr-FR" sz="2400">
                <a:solidFill>
                  <a:srgbClr val="0033CC"/>
                </a:solidFill>
                <a:latin typeface="Times New Roman" pitchFamily="18" charset="0"/>
              </a:rPr>
              <a:t>Phase Modulation</a:t>
            </a:r>
            <a:endParaRPr lang="en-US" sz="2400">
              <a:solidFill>
                <a:srgbClr val="0033CC"/>
              </a:solidFill>
              <a:latin typeface="Times New Roman" pitchFamily="18" charset="0"/>
            </a:endParaRPr>
          </a:p>
        </p:txBody>
      </p:sp>
      <p:sp>
        <p:nvSpPr>
          <p:cNvPr id="797703" name="Text Box 7"/>
          <p:cNvSpPr txBox="1">
            <a:spLocks noChangeArrowheads="1"/>
          </p:cNvSpPr>
          <p:nvPr/>
        </p:nvSpPr>
        <p:spPr bwMode="auto">
          <a:xfrm>
            <a:off x="165100" y="4203700"/>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p:spPr>
        <p:txBody>
          <a:bodyPr/>
          <a:lstStyle/>
          <a:p>
            <a:r>
              <a:rPr lang="en-US" smtClean="0"/>
              <a:t>5.</a:t>
            </a:r>
            <a:fld id="{D12A23D8-C3E6-4FC6-87B3-4AE128D46B73}" type="slidenum">
              <a:rPr lang="en-US" smtClean="0"/>
              <a:pPr/>
              <a:t>42</a:t>
            </a:fld>
            <a:endParaRPr lang="en-US" smtClean="0"/>
          </a:p>
        </p:txBody>
      </p:sp>
      <p:sp>
        <p:nvSpPr>
          <p:cNvPr id="45059"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45060"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45061" name="Text Box 4"/>
          <p:cNvSpPr txBox="1">
            <a:spLocks noChangeArrowheads="1"/>
          </p:cNvSpPr>
          <p:nvPr/>
        </p:nvSpPr>
        <p:spPr bwMode="auto">
          <a:xfrm>
            <a:off x="304800" y="762000"/>
            <a:ext cx="581660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5.15  </a:t>
            </a:r>
            <a:r>
              <a:rPr lang="en-US" sz="2000" i="1">
                <a:latin typeface="Times New Roman" pitchFamily="18" charset="0"/>
              </a:rPr>
              <a:t>Types of analog-to-analog modulation</a:t>
            </a:r>
          </a:p>
        </p:txBody>
      </p:sp>
      <p:sp>
        <p:nvSpPr>
          <p:cNvPr id="45062"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45063" name="Picture 6"/>
          <p:cNvPicPr>
            <a:picLocks noChangeAspect="1" noChangeArrowheads="1"/>
          </p:cNvPicPr>
          <p:nvPr/>
        </p:nvPicPr>
        <p:blipFill>
          <a:blip r:embed="rId3"/>
          <a:srcRect/>
          <a:stretch>
            <a:fillRect/>
          </a:stretch>
        </p:blipFill>
        <p:spPr bwMode="auto">
          <a:xfrm>
            <a:off x="295275" y="2486025"/>
            <a:ext cx="8391525" cy="2162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0"/>
          </p:nvPr>
        </p:nvSpPr>
        <p:spPr>
          <a:noFill/>
        </p:spPr>
        <p:txBody>
          <a:bodyPr/>
          <a:lstStyle/>
          <a:p>
            <a:r>
              <a:rPr lang="en-US" smtClean="0"/>
              <a:t>5.</a:t>
            </a:r>
            <a:fld id="{28EB9F20-8799-49C9-BB8B-1A302091644B}" type="slidenum">
              <a:rPr lang="en-US" smtClean="0"/>
              <a:pPr/>
              <a:t>43</a:t>
            </a:fld>
            <a:endParaRPr lang="en-US" smtClean="0"/>
          </a:p>
        </p:txBody>
      </p:sp>
      <p:sp>
        <p:nvSpPr>
          <p:cNvPr id="4608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4608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46085" name="Text Box 4"/>
          <p:cNvSpPr txBox="1">
            <a:spLocks noChangeArrowheads="1"/>
          </p:cNvSpPr>
          <p:nvPr/>
        </p:nvSpPr>
        <p:spPr bwMode="auto">
          <a:xfrm>
            <a:off x="304800" y="762000"/>
            <a:ext cx="415290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5.16  </a:t>
            </a:r>
            <a:r>
              <a:rPr lang="en-US" sz="2000" i="1">
                <a:latin typeface="Times New Roman" pitchFamily="18" charset="0"/>
              </a:rPr>
              <a:t>Amplitude modulation</a:t>
            </a:r>
          </a:p>
        </p:txBody>
      </p:sp>
      <p:sp>
        <p:nvSpPr>
          <p:cNvPr id="4608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46087" name="Picture 6"/>
          <p:cNvPicPr>
            <a:picLocks noChangeAspect="1" noChangeArrowheads="1"/>
          </p:cNvPicPr>
          <p:nvPr/>
        </p:nvPicPr>
        <p:blipFill>
          <a:blip r:embed="rId3"/>
          <a:srcRect/>
          <a:stretch>
            <a:fillRect/>
          </a:stretch>
        </p:blipFill>
        <p:spPr bwMode="auto">
          <a:xfrm>
            <a:off x="169863" y="1763713"/>
            <a:ext cx="8821737" cy="3951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0"/>
          </p:nvPr>
        </p:nvSpPr>
        <p:spPr>
          <a:noFill/>
        </p:spPr>
        <p:txBody>
          <a:bodyPr/>
          <a:lstStyle/>
          <a:p>
            <a:r>
              <a:rPr lang="en-US" smtClean="0"/>
              <a:t>5.</a:t>
            </a:r>
            <a:fld id="{C2204E70-1044-415A-9517-AE37B0A128A0}" type="slidenum">
              <a:rPr lang="en-US" smtClean="0"/>
              <a:pPr/>
              <a:t>44</a:t>
            </a:fld>
            <a:endParaRPr lang="en-US" smtClean="0"/>
          </a:p>
        </p:txBody>
      </p:sp>
      <p:sp>
        <p:nvSpPr>
          <p:cNvPr id="4710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710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710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711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711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711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711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7114" name="Line 9"/>
          <p:cNvSpPr>
            <a:spLocks noChangeShapeType="1"/>
          </p:cNvSpPr>
          <p:nvPr/>
        </p:nvSpPr>
        <p:spPr bwMode="auto">
          <a:xfrm>
            <a:off x="457200" y="2547938"/>
            <a:ext cx="8153400" cy="0"/>
          </a:xfrm>
          <a:prstGeom prst="line">
            <a:avLst/>
          </a:prstGeom>
          <a:noFill/>
          <a:ln w="76200">
            <a:solidFill>
              <a:srgbClr val="009900"/>
            </a:solidFill>
            <a:round/>
            <a:headEnd/>
            <a:tailEnd/>
          </a:ln>
        </p:spPr>
        <p:txBody>
          <a:bodyPr/>
          <a:lstStyle/>
          <a:p>
            <a:endParaRPr lang="en-US"/>
          </a:p>
        </p:txBody>
      </p:sp>
      <p:sp>
        <p:nvSpPr>
          <p:cNvPr id="47115" name="Line 10"/>
          <p:cNvSpPr>
            <a:spLocks noChangeShapeType="1"/>
          </p:cNvSpPr>
          <p:nvPr/>
        </p:nvSpPr>
        <p:spPr bwMode="auto">
          <a:xfrm>
            <a:off x="458788" y="5291138"/>
            <a:ext cx="8153400" cy="0"/>
          </a:xfrm>
          <a:prstGeom prst="line">
            <a:avLst/>
          </a:prstGeom>
          <a:noFill/>
          <a:ln w="76200">
            <a:solidFill>
              <a:srgbClr val="009900"/>
            </a:solidFill>
            <a:round/>
            <a:headEnd/>
            <a:tailEnd/>
          </a:ln>
        </p:spPr>
        <p:txBody>
          <a:bodyPr/>
          <a:lstStyle/>
          <a:p>
            <a:endParaRPr lang="en-US"/>
          </a:p>
        </p:txBody>
      </p:sp>
      <p:sp>
        <p:nvSpPr>
          <p:cNvPr id="47116" name="Rectangle 11"/>
          <p:cNvSpPr>
            <a:spLocks noChangeArrowheads="1"/>
          </p:cNvSpPr>
          <p:nvPr/>
        </p:nvSpPr>
        <p:spPr bwMode="auto">
          <a:xfrm>
            <a:off x="495300" y="2686050"/>
            <a:ext cx="8077200" cy="2528888"/>
          </a:xfrm>
          <a:prstGeom prst="rect">
            <a:avLst/>
          </a:prstGeom>
          <a:solidFill>
            <a:srgbClr val="99FF33"/>
          </a:solidFill>
          <a:ln w="76200" algn="ctr">
            <a:noFill/>
            <a:miter lim="800000"/>
            <a:headEnd/>
            <a:tailEnd/>
          </a:ln>
        </p:spPr>
        <p:txBody>
          <a:bodyPr>
            <a:spAutoFit/>
          </a:bodyPr>
          <a:lstStyle/>
          <a:p>
            <a:pPr algn="ctr"/>
            <a:r>
              <a:rPr lang="en-US"/>
              <a:t/>
            </a:r>
            <a:br>
              <a:rPr lang="en-US"/>
            </a:br>
            <a:r>
              <a:rPr lang="en-US"/>
              <a:t>The total bandwidth required for AM </a:t>
            </a:r>
            <a:br>
              <a:rPr lang="en-US"/>
            </a:br>
            <a:r>
              <a:rPr lang="en-US"/>
              <a:t>can be determined</a:t>
            </a:r>
          </a:p>
          <a:p>
            <a:pPr algn="ctr"/>
            <a:r>
              <a:rPr lang="en-US"/>
              <a:t>from the bandwidth of the audio </a:t>
            </a:r>
            <a:br>
              <a:rPr lang="en-US"/>
            </a:br>
            <a:r>
              <a:rPr lang="en-US"/>
              <a:t>signal: B</a:t>
            </a:r>
            <a:r>
              <a:rPr lang="en-US" baseline="-25000"/>
              <a:t>AM</a:t>
            </a:r>
            <a:r>
              <a:rPr lang="en-US"/>
              <a:t> = 2B.</a:t>
            </a:r>
          </a:p>
        </p:txBody>
      </p:sp>
      <p:grpSp>
        <p:nvGrpSpPr>
          <p:cNvPr id="47117" name="Group 15"/>
          <p:cNvGrpSpPr>
            <a:grpSpLocks/>
          </p:cNvGrpSpPr>
          <p:nvPr/>
        </p:nvGrpSpPr>
        <p:grpSpPr bwMode="auto">
          <a:xfrm>
            <a:off x="457200" y="1905000"/>
            <a:ext cx="1143000" cy="566738"/>
            <a:chOff x="1200" y="1248"/>
            <a:chExt cx="720" cy="357"/>
          </a:xfrm>
        </p:grpSpPr>
        <p:pic>
          <p:nvPicPr>
            <p:cNvPr id="47118" name="Picture 16"/>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47119" name="Text Box 17"/>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p:cNvSpPr>
            <a:spLocks noGrp="1"/>
          </p:cNvSpPr>
          <p:nvPr>
            <p:ph type="sldNum" sz="quarter" idx="10"/>
          </p:nvPr>
        </p:nvSpPr>
        <p:spPr>
          <a:noFill/>
        </p:spPr>
        <p:txBody>
          <a:bodyPr/>
          <a:lstStyle/>
          <a:p>
            <a:r>
              <a:rPr lang="en-US" smtClean="0"/>
              <a:t>5.</a:t>
            </a:r>
            <a:fld id="{8170777B-3A1E-4D89-B046-B0B9AFD24D6A}" type="slidenum">
              <a:rPr lang="en-US" smtClean="0"/>
              <a:pPr/>
              <a:t>45</a:t>
            </a:fld>
            <a:endParaRPr lang="en-US" smtClean="0"/>
          </a:p>
        </p:txBody>
      </p:sp>
      <p:sp>
        <p:nvSpPr>
          <p:cNvPr id="4813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4813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48133" name="Text Box 4"/>
          <p:cNvSpPr txBox="1">
            <a:spLocks noChangeArrowheads="1"/>
          </p:cNvSpPr>
          <p:nvPr/>
        </p:nvSpPr>
        <p:spPr bwMode="auto">
          <a:xfrm>
            <a:off x="304800" y="762000"/>
            <a:ext cx="389413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5.17  </a:t>
            </a:r>
            <a:r>
              <a:rPr lang="en-US" sz="2000" i="1">
                <a:latin typeface="Times New Roman" pitchFamily="18" charset="0"/>
              </a:rPr>
              <a:t>AM band allocation</a:t>
            </a:r>
          </a:p>
        </p:txBody>
      </p:sp>
      <p:sp>
        <p:nvSpPr>
          <p:cNvPr id="4813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48135" name="Picture 6"/>
          <p:cNvPicPr>
            <a:picLocks noChangeAspect="1" noChangeArrowheads="1"/>
          </p:cNvPicPr>
          <p:nvPr/>
        </p:nvPicPr>
        <p:blipFill>
          <a:blip r:embed="rId3"/>
          <a:srcRect/>
          <a:stretch>
            <a:fillRect/>
          </a:stretch>
        </p:blipFill>
        <p:spPr bwMode="auto">
          <a:xfrm>
            <a:off x="762000" y="3246438"/>
            <a:ext cx="6919913" cy="1096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p:spPr>
        <p:txBody>
          <a:bodyPr/>
          <a:lstStyle/>
          <a:p>
            <a:r>
              <a:rPr lang="en-US" smtClean="0"/>
              <a:t>5.</a:t>
            </a:r>
            <a:fld id="{9DE558D8-A946-4326-885D-AB26B6D80C4D}" type="slidenum">
              <a:rPr lang="en-US" smtClean="0"/>
              <a:pPr/>
              <a:t>46</a:t>
            </a:fld>
            <a:endParaRPr lang="en-US" smtClean="0"/>
          </a:p>
        </p:txBody>
      </p:sp>
      <p:sp>
        <p:nvSpPr>
          <p:cNvPr id="4915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5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5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5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5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6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6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62" name="Line 9"/>
          <p:cNvSpPr>
            <a:spLocks noChangeShapeType="1"/>
          </p:cNvSpPr>
          <p:nvPr/>
        </p:nvSpPr>
        <p:spPr bwMode="auto">
          <a:xfrm>
            <a:off x="457200" y="2971800"/>
            <a:ext cx="8153400" cy="0"/>
          </a:xfrm>
          <a:prstGeom prst="line">
            <a:avLst/>
          </a:prstGeom>
          <a:noFill/>
          <a:ln w="76200">
            <a:solidFill>
              <a:srgbClr val="009900"/>
            </a:solidFill>
            <a:round/>
            <a:headEnd/>
            <a:tailEnd/>
          </a:ln>
        </p:spPr>
        <p:txBody>
          <a:bodyPr/>
          <a:lstStyle/>
          <a:p>
            <a:endParaRPr lang="en-US"/>
          </a:p>
        </p:txBody>
      </p:sp>
      <p:sp>
        <p:nvSpPr>
          <p:cNvPr id="49163" name="Line 10"/>
          <p:cNvSpPr>
            <a:spLocks noChangeShapeType="1"/>
          </p:cNvSpPr>
          <p:nvPr/>
        </p:nvSpPr>
        <p:spPr bwMode="auto">
          <a:xfrm>
            <a:off x="458788" y="4724400"/>
            <a:ext cx="8153400" cy="0"/>
          </a:xfrm>
          <a:prstGeom prst="line">
            <a:avLst/>
          </a:prstGeom>
          <a:noFill/>
          <a:ln w="76200">
            <a:solidFill>
              <a:srgbClr val="009900"/>
            </a:solidFill>
            <a:round/>
            <a:headEnd/>
            <a:tailEnd/>
          </a:ln>
        </p:spPr>
        <p:txBody>
          <a:bodyPr/>
          <a:lstStyle/>
          <a:p>
            <a:endParaRPr lang="en-US"/>
          </a:p>
        </p:txBody>
      </p:sp>
      <p:sp>
        <p:nvSpPr>
          <p:cNvPr id="49164" name="Rectangle 11"/>
          <p:cNvSpPr>
            <a:spLocks noChangeArrowheads="1"/>
          </p:cNvSpPr>
          <p:nvPr/>
        </p:nvSpPr>
        <p:spPr bwMode="auto">
          <a:xfrm>
            <a:off x="495300" y="3063875"/>
            <a:ext cx="8077200" cy="1554163"/>
          </a:xfrm>
          <a:prstGeom prst="rect">
            <a:avLst/>
          </a:prstGeom>
          <a:solidFill>
            <a:srgbClr val="99FF33"/>
          </a:solidFill>
          <a:ln w="76200" algn="ctr">
            <a:noFill/>
            <a:miter lim="800000"/>
            <a:headEnd/>
            <a:tailEnd/>
          </a:ln>
        </p:spPr>
        <p:txBody>
          <a:bodyPr>
            <a:spAutoFit/>
          </a:bodyPr>
          <a:lstStyle/>
          <a:p>
            <a:pPr algn="ctr"/>
            <a:r>
              <a:rPr lang="en-US"/>
              <a:t>The total bandwidth required for FM can be determined from the bandwidth </a:t>
            </a:r>
            <a:br>
              <a:rPr lang="en-US"/>
            </a:br>
            <a:r>
              <a:rPr lang="en-US"/>
              <a:t>of the audio signal: B</a:t>
            </a:r>
            <a:r>
              <a:rPr lang="en-US" baseline="-25000"/>
              <a:t>FM</a:t>
            </a:r>
            <a:r>
              <a:rPr lang="en-US"/>
              <a:t> = 2(1 + β)B.</a:t>
            </a:r>
          </a:p>
        </p:txBody>
      </p:sp>
      <p:grpSp>
        <p:nvGrpSpPr>
          <p:cNvPr id="49165" name="Group 12"/>
          <p:cNvGrpSpPr>
            <a:grpSpLocks/>
          </p:cNvGrpSpPr>
          <p:nvPr/>
        </p:nvGrpSpPr>
        <p:grpSpPr bwMode="auto">
          <a:xfrm>
            <a:off x="457200" y="2362200"/>
            <a:ext cx="1143000" cy="566738"/>
            <a:chOff x="1200" y="1248"/>
            <a:chExt cx="720" cy="357"/>
          </a:xfrm>
        </p:grpSpPr>
        <p:pic>
          <p:nvPicPr>
            <p:cNvPr id="49166"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49167"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10"/>
          </p:nvPr>
        </p:nvSpPr>
        <p:spPr>
          <a:noFill/>
        </p:spPr>
        <p:txBody>
          <a:bodyPr/>
          <a:lstStyle/>
          <a:p>
            <a:r>
              <a:rPr lang="en-US" smtClean="0"/>
              <a:t>5.</a:t>
            </a:r>
            <a:fld id="{C7523D00-1B0E-41DA-AAFC-C3581D9177DD}" type="slidenum">
              <a:rPr lang="en-US" smtClean="0"/>
              <a:pPr/>
              <a:t>47</a:t>
            </a:fld>
            <a:endParaRPr lang="en-US" smtClean="0"/>
          </a:p>
        </p:txBody>
      </p:sp>
      <p:sp>
        <p:nvSpPr>
          <p:cNvPr id="50179"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0180"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0181" name="Text Box 4"/>
          <p:cNvSpPr txBox="1">
            <a:spLocks noChangeArrowheads="1"/>
          </p:cNvSpPr>
          <p:nvPr/>
        </p:nvSpPr>
        <p:spPr bwMode="auto">
          <a:xfrm>
            <a:off x="304800" y="762000"/>
            <a:ext cx="419735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5.18  </a:t>
            </a:r>
            <a:r>
              <a:rPr lang="en-US" sz="2000" i="1">
                <a:latin typeface="Times New Roman" pitchFamily="18" charset="0"/>
              </a:rPr>
              <a:t>Frequency modulation</a:t>
            </a:r>
          </a:p>
        </p:txBody>
      </p:sp>
      <p:sp>
        <p:nvSpPr>
          <p:cNvPr id="50182"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0183" name="Picture 6"/>
          <p:cNvPicPr>
            <a:picLocks noChangeAspect="1" noChangeArrowheads="1"/>
          </p:cNvPicPr>
          <p:nvPr/>
        </p:nvPicPr>
        <p:blipFill>
          <a:blip r:embed="rId3"/>
          <a:srcRect/>
          <a:stretch>
            <a:fillRect/>
          </a:stretch>
        </p:blipFill>
        <p:spPr bwMode="auto">
          <a:xfrm>
            <a:off x="76200" y="1676400"/>
            <a:ext cx="8839200" cy="433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0"/>
          </p:nvPr>
        </p:nvSpPr>
        <p:spPr>
          <a:noFill/>
        </p:spPr>
        <p:txBody>
          <a:bodyPr/>
          <a:lstStyle/>
          <a:p>
            <a:r>
              <a:rPr lang="en-US" smtClean="0"/>
              <a:t>5.</a:t>
            </a:r>
            <a:fld id="{C95B3FF0-8E99-4436-A2DD-79D5B8564583}" type="slidenum">
              <a:rPr lang="en-US" smtClean="0"/>
              <a:pPr/>
              <a:t>48</a:t>
            </a:fld>
            <a:endParaRPr lang="en-US" smtClean="0"/>
          </a:p>
        </p:txBody>
      </p:sp>
      <p:sp>
        <p:nvSpPr>
          <p:cNvPr id="5120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120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1205" name="Text Box 4"/>
          <p:cNvSpPr txBox="1">
            <a:spLocks noChangeArrowheads="1"/>
          </p:cNvSpPr>
          <p:nvPr/>
        </p:nvSpPr>
        <p:spPr bwMode="auto">
          <a:xfrm>
            <a:off x="304800" y="762000"/>
            <a:ext cx="389413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5.19  </a:t>
            </a:r>
            <a:r>
              <a:rPr lang="en-US" sz="2000" i="1">
                <a:latin typeface="Times New Roman" pitchFamily="18" charset="0"/>
              </a:rPr>
              <a:t>FM band allocation</a:t>
            </a:r>
          </a:p>
        </p:txBody>
      </p:sp>
      <p:sp>
        <p:nvSpPr>
          <p:cNvPr id="5120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1207" name="Picture 6"/>
          <p:cNvPicPr>
            <a:picLocks noChangeAspect="1" noChangeArrowheads="1"/>
          </p:cNvPicPr>
          <p:nvPr/>
        </p:nvPicPr>
        <p:blipFill>
          <a:blip r:embed="rId3"/>
          <a:srcRect/>
          <a:stretch>
            <a:fillRect/>
          </a:stretch>
        </p:blipFill>
        <p:spPr bwMode="auto">
          <a:xfrm>
            <a:off x="447675" y="3089275"/>
            <a:ext cx="7934325" cy="1101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0"/>
          </p:nvPr>
        </p:nvSpPr>
        <p:spPr>
          <a:noFill/>
        </p:spPr>
        <p:txBody>
          <a:bodyPr/>
          <a:lstStyle/>
          <a:p>
            <a:r>
              <a:rPr lang="en-US" smtClean="0"/>
              <a:t>5.</a:t>
            </a:r>
            <a:fld id="{6AE247FE-8B7C-497F-9EE0-AF95AB784F9D}" type="slidenum">
              <a:rPr lang="en-US" smtClean="0"/>
              <a:pPr/>
              <a:t>49</a:t>
            </a:fld>
            <a:endParaRPr lang="en-US" smtClean="0"/>
          </a:p>
        </p:txBody>
      </p:sp>
      <p:sp>
        <p:nvSpPr>
          <p:cNvPr id="5222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222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2229" name="Text Box 4"/>
          <p:cNvSpPr txBox="1">
            <a:spLocks noChangeArrowheads="1"/>
          </p:cNvSpPr>
          <p:nvPr/>
        </p:nvSpPr>
        <p:spPr bwMode="auto">
          <a:xfrm>
            <a:off x="304800" y="762000"/>
            <a:ext cx="370363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5.20  </a:t>
            </a:r>
            <a:r>
              <a:rPr lang="en-US" sz="2000" i="1">
                <a:latin typeface="Times New Roman" pitchFamily="18" charset="0"/>
              </a:rPr>
              <a:t>Phase modulation</a:t>
            </a:r>
          </a:p>
        </p:txBody>
      </p:sp>
      <p:sp>
        <p:nvSpPr>
          <p:cNvPr id="5223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2231" name="Picture 6"/>
          <p:cNvPicPr>
            <a:picLocks noChangeAspect="1" noChangeArrowheads="1"/>
          </p:cNvPicPr>
          <p:nvPr/>
        </p:nvPicPr>
        <p:blipFill>
          <a:blip r:embed="rId3"/>
          <a:srcRect/>
          <a:stretch>
            <a:fillRect/>
          </a:stretch>
        </p:blipFill>
        <p:spPr bwMode="auto">
          <a:xfrm>
            <a:off x="63500" y="1600200"/>
            <a:ext cx="8775700" cy="417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p:spPr>
        <p:txBody>
          <a:bodyPr/>
          <a:lstStyle/>
          <a:p>
            <a:r>
              <a:rPr lang="en-US" smtClean="0"/>
              <a:t>5.</a:t>
            </a:r>
            <a:fld id="{D4F9D947-D4F2-480B-A9E6-B1ED8C310512}" type="slidenum">
              <a:rPr lang="en-US" smtClean="0"/>
              <a:pPr/>
              <a:t>5</a:t>
            </a:fld>
            <a:endParaRPr lang="en-US" smtClean="0"/>
          </a:p>
        </p:txBody>
      </p:sp>
      <p:sp>
        <p:nvSpPr>
          <p:cNvPr id="717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71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717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71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71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717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71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7178" name="Line 9"/>
          <p:cNvSpPr>
            <a:spLocks noChangeShapeType="1"/>
          </p:cNvSpPr>
          <p:nvPr/>
        </p:nvSpPr>
        <p:spPr bwMode="auto">
          <a:xfrm>
            <a:off x="457200" y="1981200"/>
            <a:ext cx="8153400" cy="0"/>
          </a:xfrm>
          <a:prstGeom prst="line">
            <a:avLst/>
          </a:prstGeom>
          <a:noFill/>
          <a:ln w="76200">
            <a:solidFill>
              <a:srgbClr val="009900"/>
            </a:solidFill>
            <a:round/>
            <a:headEnd/>
            <a:tailEnd/>
          </a:ln>
        </p:spPr>
        <p:txBody>
          <a:bodyPr/>
          <a:lstStyle/>
          <a:p>
            <a:endParaRPr lang="en-US"/>
          </a:p>
        </p:txBody>
      </p:sp>
      <p:sp>
        <p:nvSpPr>
          <p:cNvPr id="7179" name="Line 10"/>
          <p:cNvSpPr>
            <a:spLocks noChangeShapeType="1"/>
          </p:cNvSpPr>
          <p:nvPr/>
        </p:nvSpPr>
        <p:spPr bwMode="auto">
          <a:xfrm>
            <a:off x="458788" y="5638800"/>
            <a:ext cx="8153400" cy="0"/>
          </a:xfrm>
          <a:prstGeom prst="line">
            <a:avLst/>
          </a:prstGeom>
          <a:noFill/>
          <a:ln w="76200">
            <a:solidFill>
              <a:srgbClr val="009900"/>
            </a:solidFill>
            <a:round/>
            <a:headEnd/>
            <a:tailEnd/>
          </a:ln>
        </p:spPr>
        <p:txBody>
          <a:bodyPr/>
          <a:lstStyle/>
          <a:p>
            <a:endParaRPr lang="en-US"/>
          </a:p>
        </p:txBody>
      </p:sp>
      <p:sp>
        <p:nvSpPr>
          <p:cNvPr id="7180" name="Rectangle 11"/>
          <p:cNvSpPr>
            <a:spLocks noChangeArrowheads="1"/>
          </p:cNvSpPr>
          <p:nvPr/>
        </p:nvSpPr>
        <p:spPr bwMode="auto">
          <a:xfrm>
            <a:off x="495300" y="2073275"/>
            <a:ext cx="8077200" cy="3503613"/>
          </a:xfrm>
          <a:prstGeom prst="rect">
            <a:avLst/>
          </a:prstGeom>
          <a:solidFill>
            <a:srgbClr val="99FF33"/>
          </a:solidFill>
          <a:ln w="76200" algn="ctr">
            <a:noFill/>
            <a:miter lim="800000"/>
            <a:headEnd/>
            <a:tailEnd/>
          </a:ln>
        </p:spPr>
        <p:txBody>
          <a:bodyPr>
            <a:spAutoFit/>
          </a:bodyPr>
          <a:lstStyle/>
          <a:p>
            <a:pPr algn="ctr"/>
            <a:r>
              <a:rPr lang="en-US"/>
              <a:t>Bit rate is the number of bits per second. Baud rate is the number of signal</a:t>
            </a:r>
          </a:p>
          <a:p>
            <a:pPr algn="ctr"/>
            <a:r>
              <a:rPr lang="en-US"/>
              <a:t>elements per second. </a:t>
            </a:r>
            <a:br>
              <a:rPr lang="en-US"/>
            </a:br>
            <a:endParaRPr lang="en-US"/>
          </a:p>
          <a:p>
            <a:pPr algn="ctr"/>
            <a:r>
              <a:rPr lang="en-US"/>
              <a:t>In the analog transmission of digital data, the baud rate is less than </a:t>
            </a:r>
            <a:br>
              <a:rPr lang="en-US"/>
            </a:br>
            <a:r>
              <a:rPr lang="en-US"/>
              <a:t>or equal to the bit rate.</a:t>
            </a:r>
          </a:p>
        </p:txBody>
      </p:sp>
      <p:grpSp>
        <p:nvGrpSpPr>
          <p:cNvPr id="7181" name="Group 12"/>
          <p:cNvGrpSpPr>
            <a:grpSpLocks/>
          </p:cNvGrpSpPr>
          <p:nvPr/>
        </p:nvGrpSpPr>
        <p:grpSpPr bwMode="auto">
          <a:xfrm>
            <a:off x="457200" y="1371600"/>
            <a:ext cx="1143000" cy="566738"/>
            <a:chOff x="1200" y="1248"/>
            <a:chExt cx="720" cy="357"/>
          </a:xfrm>
        </p:grpSpPr>
        <p:pic>
          <p:nvPicPr>
            <p:cNvPr id="7182"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7183"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0"/>
          </p:nvPr>
        </p:nvSpPr>
        <p:spPr>
          <a:noFill/>
        </p:spPr>
        <p:txBody>
          <a:bodyPr/>
          <a:lstStyle/>
          <a:p>
            <a:r>
              <a:rPr lang="en-US" smtClean="0"/>
              <a:t>5.</a:t>
            </a:r>
            <a:fld id="{64C84212-2AC0-4CF4-A3A2-B3530FE349E3}" type="slidenum">
              <a:rPr lang="en-US" smtClean="0"/>
              <a:pPr/>
              <a:t>50</a:t>
            </a:fld>
            <a:endParaRPr lang="en-US" smtClean="0"/>
          </a:p>
        </p:txBody>
      </p:sp>
      <p:sp>
        <p:nvSpPr>
          <p:cNvPr id="5325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8" name="Line 9"/>
          <p:cNvSpPr>
            <a:spLocks noChangeShapeType="1"/>
          </p:cNvSpPr>
          <p:nvPr/>
        </p:nvSpPr>
        <p:spPr bwMode="auto">
          <a:xfrm>
            <a:off x="457200" y="2362200"/>
            <a:ext cx="8153400" cy="0"/>
          </a:xfrm>
          <a:prstGeom prst="line">
            <a:avLst/>
          </a:prstGeom>
          <a:noFill/>
          <a:ln w="76200">
            <a:solidFill>
              <a:srgbClr val="009900"/>
            </a:solidFill>
            <a:round/>
            <a:headEnd/>
            <a:tailEnd/>
          </a:ln>
        </p:spPr>
        <p:txBody>
          <a:bodyPr/>
          <a:lstStyle/>
          <a:p>
            <a:endParaRPr lang="en-US"/>
          </a:p>
        </p:txBody>
      </p:sp>
      <p:sp>
        <p:nvSpPr>
          <p:cNvPr id="53259" name="Line 10"/>
          <p:cNvSpPr>
            <a:spLocks noChangeShapeType="1"/>
          </p:cNvSpPr>
          <p:nvPr/>
        </p:nvSpPr>
        <p:spPr bwMode="auto">
          <a:xfrm>
            <a:off x="458788" y="5029200"/>
            <a:ext cx="8153400" cy="0"/>
          </a:xfrm>
          <a:prstGeom prst="line">
            <a:avLst/>
          </a:prstGeom>
          <a:noFill/>
          <a:ln w="76200">
            <a:solidFill>
              <a:srgbClr val="009900"/>
            </a:solidFill>
            <a:round/>
            <a:headEnd/>
            <a:tailEnd/>
          </a:ln>
        </p:spPr>
        <p:txBody>
          <a:bodyPr/>
          <a:lstStyle/>
          <a:p>
            <a:endParaRPr lang="en-US"/>
          </a:p>
        </p:txBody>
      </p:sp>
      <p:sp>
        <p:nvSpPr>
          <p:cNvPr id="53260" name="Rectangle 11"/>
          <p:cNvSpPr>
            <a:spLocks noChangeArrowheads="1"/>
          </p:cNvSpPr>
          <p:nvPr/>
        </p:nvSpPr>
        <p:spPr bwMode="auto">
          <a:xfrm>
            <a:off x="495300" y="2454275"/>
            <a:ext cx="8077200" cy="2528888"/>
          </a:xfrm>
          <a:prstGeom prst="rect">
            <a:avLst/>
          </a:prstGeom>
          <a:solidFill>
            <a:srgbClr val="99FF33"/>
          </a:solidFill>
          <a:ln w="76200" algn="ctr">
            <a:noFill/>
            <a:miter lim="800000"/>
            <a:headEnd/>
            <a:tailEnd/>
          </a:ln>
        </p:spPr>
        <p:txBody>
          <a:bodyPr>
            <a:spAutoFit/>
          </a:bodyPr>
          <a:lstStyle/>
          <a:p>
            <a:pPr algn="ctr"/>
            <a:r>
              <a:rPr lang="en-US"/>
              <a:t>The total bandwidth required for PM can be determined from the bandwidth </a:t>
            </a:r>
            <a:br>
              <a:rPr lang="en-US"/>
            </a:br>
            <a:r>
              <a:rPr lang="en-US"/>
              <a:t>and maximum amplitude of the modulating signal:</a:t>
            </a:r>
            <a:br>
              <a:rPr lang="en-US"/>
            </a:br>
            <a:r>
              <a:rPr lang="en-US"/>
              <a:t>B</a:t>
            </a:r>
            <a:r>
              <a:rPr lang="en-US" baseline="-25000"/>
              <a:t>PM</a:t>
            </a:r>
            <a:r>
              <a:rPr lang="en-US"/>
              <a:t> = 2(1 + β)B.</a:t>
            </a:r>
          </a:p>
        </p:txBody>
      </p:sp>
      <p:grpSp>
        <p:nvGrpSpPr>
          <p:cNvPr id="53261" name="Group 12"/>
          <p:cNvGrpSpPr>
            <a:grpSpLocks/>
          </p:cNvGrpSpPr>
          <p:nvPr/>
        </p:nvGrpSpPr>
        <p:grpSpPr bwMode="auto">
          <a:xfrm>
            <a:off x="457200" y="1752600"/>
            <a:ext cx="1143000" cy="566738"/>
            <a:chOff x="1200" y="1248"/>
            <a:chExt cx="720" cy="357"/>
          </a:xfrm>
        </p:grpSpPr>
        <p:pic>
          <p:nvPicPr>
            <p:cNvPr id="53262"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53263"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p:spPr>
        <p:txBody>
          <a:bodyPr/>
          <a:lstStyle/>
          <a:p>
            <a:r>
              <a:rPr lang="en-US" smtClean="0"/>
              <a:t>5.</a:t>
            </a:r>
            <a:fld id="{74438900-7CD1-49CA-9E5C-AABDFAAAB4B5}" type="slidenum">
              <a:rPr lang="en-US" smtClean="0"/>
              <a:pPr/>
              <a:t>51</a:t>
            </a:fld>
            <a:endParaRPr lang="en-US" smtClean="0"/>
          </a:p>
        </p:txBody>
      </p:sp>
      <p:sp>
        <p:nvSpPr>
          <p:cNvPr id="54275"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Summary</a:t>
            </a:r>
          </a:p>
        </p:txBody>
      </p:sp>
      <p:sp>
        <p:nvSpPr>
          <p:cNvPr id="54276"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smtClean="0"/>
              <a:t>Given available bandwidth, what are the carrier frequency and the bit rate if we modulated our data by using ASK with d = 1? (Example 5.3)</a:t>
            </a:r>
          </a:p>
          <a:p>
            <a:pPr eaLnBrk="1" hangingPunct="1">
              <a:lnSpc>
                <a:spcPct val="90000"/>
              </a:lnSpc>
            </a:pPr>
            <a:r>
              <a:rPr lang="en-US" smtClean="0"/>
              <a:t>We have an available bandwidth of 100 kHz which spans from 200 to 300 kHz. What should be the carrier frequency and the bit rate if we modulated our data by using FSK with d = 1? (Example 5.5)</a:t>
            </a:r>
          </a:p>
          <a:p>
            <a:pPr eaLnBrk="1" hangingPunct="1">
              <a:lnSpc>
                <a:spcPct val="90000"/>
              </a:lnSpc>
            </a:pPr>
            <a:endParaRPr lang="en-US" smtClean="0"/>
          </a:p>
          <a:p>
            <a:pPr eaLnBrk="1" hangingPunct="1">
              <a:lnSpc>
                <a:spcPct val="90000"/>
              </a:lnSpc>
            </a:pPr>
            <a:endParaRPr lang="en-US"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p>
            <a:r>
              <a:rPr lang="en-US" smtClean="0"/>
              <a:t>5.</a:t>
            </a:r>
            <a:fld id="{63BB6A79-8450-4E8B-A948-C62F67460C29}" type="slidenum">
              <a:rPr lang="en-US" smtClean="0"/>
              <a:pPr/>
              <a:t>52</a:t>
            </a:fld>
            <a:endParaRPr lang="en-US" smtClean="0"/>
          </a:p>
        </p:txBody>
      </p:sp>
      <p:sp>
        <p:nvSpPr>
          <p:cNvPr id="55299"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Summary</a:t>
            </a:r>
          </a:p>
        </p:txBody>
      </p:sp>
      <p:sp>
        <p:nvSpPr>
          <p:cNvPr id="55300"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Find the bandwidth for a signal transmitting at 12 Mbps for QPSK. The value of d = 0.  (Example 5.7)</a:t>
            </a:r>
          </a:p>
          <a:p>
            <a:pPr eaLnBrk="1" hangingPunct="1"/>
            <a:r>
              <a:rPr lang="en-US" smtClean="0"/>
              <a:t>Be able to create a constellation pattern</a:t>
            </a:r>
          </a:p>
          <a:p>
            <a:pPr eaLnBrk="1" hangingPunct="1"/>
            <a:endParaRPr lang="en-US" smtClean="0"/>
          </a:p>
          <a:p>
            <a:pPr eaLnBrk="1" hangingPunct="1"/>
            <a:endParaRPr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p:spPr>
        <p:txBody>
          <a:bodyPr/>
          <a:lstStyle/>
          <a:p>
            <a:r>
              <a:rPr lang="en-US" smtClean="0"/>
              <a:t>5.</a:t>
            </a:r>
            <a:fld id="{6F471159-29A9-44B9-9ED9-05FD5BAC9C5A}" type="slidenum">
              <a:rPr lang="en-US" smtClean="0"/>
              <a:pPr/>
              <a:t>6</a:t>
            </a:fld>
            <a:endParaRPr lang="en-US" smtClean="0"/>
          </a:p>
        </p:txBody>
      </p:sp>
      <p:sp>
        <p:nvSpPr>
          <p:cNvPr id="819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819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819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819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819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820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820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8202" name="Rectangle 10"/>
          <p:cNvSpPr>
            <a:spLocks noChangeArrowheads="1"/>
          </p:cNvSpPr>
          <p:nvPr/>
        </p:nvSpPr>
        <p:spPr bwMode="auto">
          <a:xfrm>
            <a:off x="228600" y="1143000"/>
            <a:ext cx="8229600" cy="1373188"/>
          </a:xfrm>
          <a:prstGeom prst="rect">
            <a:avLst/>
          </a:prstGeom>
          <a:noFill/>
          <a:ln w="9525">
            <a:noFill/>
            <a:miter lim="800000"/>
            <a:headEnd/>
            <a:tailEnd/>
          </a:ln>
        </p:spPr>
        <p:txBody>
          <a:bodyPr>
            <a:spAutoFit/>
          </a:bodyPr>
          <a:lstStyle/>
          <a:p>
            <a:r>
              <a:rPr lang="en-US" sz="2800" i="1">
                <a:latin typeface="Times New Roman" pitchFamily="18" charset="0"/>
              </a:rPr>
              <a:t>An analog signal carries 4 bits per signal element. If 1000 signal elements are sent per second, find the bit rate.</a:t>
            </a:r>
          </a:p>
        </p:txBody>
      </p:sp>
      <p:sp>
        <p:nvSpPr>
          <p:cNvPr id="8203" name="Rectangle 11"/>
          <p:cNvSpPr>
            <a:spLocks noChangeArrowheads="1"/>
          </p:cNvSpPr>
          <p:nvPr/>
        </p:nvSpPr>
        <p:spPr bwMode="auto">
          <a:xfrm>
            <a:off x="228600" y="3048000"/>
            <a:ext cx="8686800" cy="1800225"/>
          </a:xfrm>
          <a:prstGeom prst="rect">
            <a:avLst/>
          </a:prstGeom>
          <a:noFill/>
          <a:ln w="9525">
            <a:noFill/>
            <a:miter lim="800000"/>
            <a:headEnd/>
            <a:tailEnd/>
          </a:ln>
        </p:spPr>
        <p:txBody>
          <a:bodyPr>
            <a:spAutoFit/>
          </a:bodyPr>
          <a:lstStyle/>
          <a:p>
            <a:r>
              <a:rPr lang="en-US" sz="2800" i="1">
                <a:solidFill>
                  <a:schemeClr val="hlink"/>
                </a:solidFill>
                <a:latin typeface="Times New Roman" pitchFamily="18" charset="0"/>
              </a:rPr>
              <a:t>Solution</a:t>
            </a:r>
          </a:p>
          <a:p>
            <a:r>
              <a:rPr lang="en-US" sz="2800" i="1">
                <a:latin typeface="Times" pitchFamily="18" charset="0"/>
              </a:rPr>
              <a:t>In this case, r = 4, S = 1000 (signal rate, or baud), and N (the bit rate) is unknown. We can find the value of N from</a:t>
            </a:r>
          </a:p>
        </p:txBody>
      </p:sp>
      <p:sp>
        <p:nvSpPr>
          <p:cNvPr id="8204" name="Rectangle 12"/>
          <p:cNvSpPr>
            <a:spLocks noChangeArrowheads="1"/>
          </p:cNvSpPr>
          <p:nvPr/>
        </p:nvSpPr>
        <p:spPr bwMode="auto">
          <a:xfrm>
            <a:off x="1203325" y="0"/>
            <a:ext cx="2530475" cy="579438"/>
          </a:xfrm>
          <a:prstGeom prst="rect">
            <a:avLst/>
          </a:prstGeom>
          <a:noFill/>
          <a:ln w="9525">
            <a:noFill/>
            <a:miter lim="800000"/>
            <a:headEnd/>
            <a:tailEnd/>
          </a:ln>
        </p:spPr>
        <p:txBody>
          <a:bodyPr wrap="none">
            <a:spAutoFit/>
          </a:bodyPr>
          <a:lstStyle/>
          <a:p>
            <a:r>
              <a:rPr lang="en-US" i="1">
                <a:solidFill>
                  <a:schemeClr val="hlink"/>
                </a:solidFill>
              </a:rPr>
              <a:t>Example 5.1</a:t>
            </a:r>
          </a:p>
        </p:txBody>
      </p:sp>
      <p:pic>
        <p:nvPicPr>
          <p:cNvPr id="8205" name="Picture 13"/>
          <p:cNvPicPr>
            <a:picLocks noChangeAspect="1" noChangeArrowheads="1"/>
          </p:cNvPicPr>
          <p:nvPr/>
        </p:nvPicPr>
        <p:blipFill>
          <a:blip r:embed="rId3"/>
          <a:srcRect/>
          <a:stretch>
            <a:fillRect/>
          </a:stretch>
        </p:blipFill>
        <p:spPr bwMode="auto">
          <a:xfrm>
            <a:off x="1295400" y="5181600"/>
            <a:ext cx="6434138" cy="566738"/>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p:spPr>
        <p:txBody>
          <a:bodyPr/>
          <a:lstStyle/>
          <a:p>
            <a:r>
              <a:rPr lang="en-US" smtClean="0"/>
              <a:t>5.</a:t>
            </a:r>
            <a:fld id="{2207B4FF-DB07-4F44-9C27-904662A41045}" type="slidenum">
              <a:rPr lang="en-US" smtClean="0"/>
              <a:pPr/>
              <a:t>7</a:t>
            </a:fld>
            <a:endParaRPr lang="en-US" smtClean="0"/>
          </a:p>
        </p:txBody>
      </p:sp>
      <p:sp>
        <p:nvSpPr>
          <p:cNvPr id="921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6" name="Rectangle 12"/>
          <p:cNvSpPr>
            <a:spLocks noChangeArrowheads="1"/>
          </p:cNvSpPr>
          <p:nvPr/>
        </p:nvSpPr>
        <p:spPr bwMode="auto">
          <a:xfrm>
            <a:off x="1203325" y="0"/>
            <a:ext cx="2530475" cy="579438"/>
          </a:xfrm>
          <a:prstGeom prst="rect">
            <a:avLst/>
          </a:prstGeom>
          <a:noFill/>
          <a:ln w="9525">
            <a:noFill/>
            <a:miter lim="800000"/>
            <a:headEnd/>
            <a:tailEnd/>
          </a:ln>
        </p:spPr>
        <p:txBody>
          <a:bodyPr wrap="none">
            <a:spAutoFit/>
          </a:bodyPr>
          <a:lstStyle/>
          <a:p>
            <a:r>
              <a:rPr lang="en-US" i="1">
                <a:solidFill>
                  <a:schemeClr val="hlink"/>
                </a:solidFill>
              </a:rPr>
              <a:t>Example 5.2</a:t>
            </a:r>
          </a:p>
        </p:txBody>
      </p:sp>
      <p:sp>
        <p:nvSpPr>
          <p:cNvPr id="9227" name="Rectangle 13"/>
          <p:cNvSpPr>
            <a:spLocks noChangeArrowheads="1"/>
          </p:cNvSpPr>
          <p:nvPr/>
        </p:nvSpPr>
        <p:spPr bwMode="auto">
          <a:xfrm>
            <a:off x="228600" y="1143000"/>
            <a:ext cx="8229600" cy="1800225"/>
          </a:xfrm>
          <a:prstGeom prst="rect">
            <a:avLst/>
          </a:prstGeom>
          <a:noFill/>
          <a:ln w="9525">
            <a:noFill/>
            <a:miter lim="800000"/>
            <a:headEnd/>
            <a:tailEnd/>
          </a:ln>
        </p:spPr>
        <p:txBody>
          <a:bodyPr>
            <a:spAutoFit/>
          </a:bodyPr>
          <a:lstStyle/>
          <a:p>
            <a:pPr algn="just"/>
            <a:r>
              <a:rPr lang="en-US" sz="2800" i="1">
                <a:latin typeface="Times New Roman" pitchFamily="18" charset="0"/>
              </a:rPr>
              <a:t>An analog signal has a bit rate of 8000 bps and a baud rate of 1000 baud. How many data elements are carried by each signal element? How many signal elements do we need?</a:t>
            </a:r>
          </a:p>
        </p:txBody>
      </p:sp>
      <p:sp>
        <p:nvSpPr>
          <p:cNvPr id="9228" name="Rectangle 14"/>
          <p:cNvSpPr>
            <a:spLocks noChangeArrowheads="1"/>
          </p:cNvSpPr>
          <p:nvPr/>
        </p:nvSpPr>
        <p:spPr bwMode="auto">
          <a:xfrm>
            <a:off x="304800" y="3000375"/>
            <a:ext cx="8686800" cy="1800225"/>
          </a:xfrm>
          <a:prstGeom prst="rect">
            <a:avLst/>
          </a:prstGeom>
          <a:noFill/>
          <a:ln w="9525">
            <a:noFill/>
            <a:miter lim="800000"/>
            <a:headEnd/>
            <a:tailEnd/>
          </a:ln>
        </p:spPr>
        <p:txBody>
          <a:bodyPr>
            <a:spAutoFit/>
          </a:bodyPr>
          <a:lstStyle/>
          <a:p>
            <a:r>
              <a:rPr lang="en-US" sz="2800" i="1">
                <a:solidFill>
                  <a:schemeClr val="hlink"/>
                </a:solidFill>
                <a:latin typeface="Times New Roman" pitchFamily="18" charset="0"/>
              </a:rPr>
              <a:t>Solution</a:t>
            </a:r>
          </a:p>
          <a:p>
            <a:pPr algn="just"/>
            <a:r>
              <a:rPr lang="en-US" sz="2800" i="1">
                <a:latin typeface="Times" pitchFamily="18" charset="0"/>
              </a:rPr>
              <a:t>In this example, S = 1000baud, N = 8000bps, and r and L are unknown. We find first the value of r and then the value of L.</a:t>
            </a:r>
          </a:p>
        </p:txBody>
      </p:sp>
      <p:pic>
        <p:nvPicPr>
          <p:cNvPr id="9229" name="Picture 15"/>
          <p:cNvPicPr>
            <a:picLocks noChangeAspect="1" noChangeArrowheads="1"/>
          </p:cNvPicPr>
          <p:nvPr/>
        </p:nvPicPr>
        <p:blipFill>
          <a:blip r:embed="rId3"/>
          <a:srcRect/>
          <a:stretch>
            <a:fillRect/>
          </a:stretch>
        </p:blipFill>
        <p:spPr bwMode="auto">
          <a:xfrm>
            <a:off x="1857375" y="4899025"/>
            <a:ext cx="5427663" cy="1044575"/>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p:spPr>
        <p:txBody>
          <a:bodyPr/>
          <a:lstStyle/>
          <a:p>
            <a:r>
              <a:rPr lang="en-US" smtClean="0"/>
              <a:t>5.</a:t>
            </a:r>
            <a:fld id="{FD3D1158-FE90-41A3-AB3B-5B61C2EB6260}" type="slidenum">
              <a:rPr lang="en-US" smtClean="0"/>
              <a:pPr/>
              <a:t>8</a:t>
            </a:fld>
            <a:endParaRPr lang="en-US" smtClean="0"/>
          </a:p>
        </p:txBody>
      </p:sp>
      <p:sp>
        <p:nvSpPr>
          <p:cNvPr id="1024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024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0245" name="Text Box 4"/>
          <p:cNvSpPr txBox="1">
            <a:spLocks noChangeArrowheads="1"/>
          </p:cNvSpPr>
          <p:nvPr/>
        </p:nvSpPr>
        <p:spPr bwMode="auto">
          <a:xfrm>
            <a:off x="304800" y="-76200"/>
            <a:ext cx="5840060" cy="1200329"/>
          </a:xfrm>
          <a:prstGeom prst="rect">
            <a:avLst/>
          </a:prstGeom>
          <a:noFill/>
          <a:ln w="9525">
            <a:noFill/>
            <a:miter lim="800000"/>
            <a:headEnd/>
            <a:tailEnd/>
          </a:ln>
        </p:spPr>
        <p:txBody>
          <a:bodyPr wrap="none">
            <a:spAutoFit/>
          </a:bodyPr>
          <a:lstStyle/>
          <a:p>
            <a:r>
              <a:rPr lang="en-US" sz="3600" i="1" dirty="0" smtClean="0">
                <a:latin typeface="Times New Roman" pitchFamily="18" charset="0"/>
              </a:rPr>
              <a:t>Amplitude Shift Keying</a:t>
            </a:r>
          </a:p>
          <a:p>
            <a:r>
              <a:rPr lang="en-US" sz="3600" i="1" dirty="0" smtClean="0">
                <a:latin typeface="Times New Roman" pitchFamily="18" charset="0"/>
              </a:rPr>
              <a:t>Binary </a:t>
            </a:r>
            <a:r>
              <a:rPr lang="en-US" sz="3600" i="1" dirty="0">
                <a:latin typeface="Times New Roman" pitchFamily="18" charset="0"/>
              </a:rPr>
              <a:t>amplitude shift keying</a:t>
            </a:r>
          </a:p>
        </p:txBody>
      </p:sp>
      <p:sp>
        <p:nvSpPr>
          <p:cNvPr id="1024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0247" name="Picture 8"/>
          <p:cNvPicPr>
            <a:picLocks noChangeAspect="1" noChangeArrowheads="1"/>
          </p:cNvPicPr>
          <p:nvPr/>
        </p:nvPicPr>
        <p:blipFill>
          <a:blip r:embed="rId3"/>
          <a:srcRect/>
          <a:stretch>
            <a:fillRect/>
          </a:stretch>
        </p:blipFill>
        <p:spPr bwMode="auto">
          <a:xfrm>
            <a:off x="133350" y="2754313"/>
            <a:ext cx="8629650" cy="2351087"/>
          </a:xfrm>
          <a:prstGeom prst="rect">
            <a:avLst/>
          </a:prstGeom>
          <a:noFill/>
          <a:ln w="9525">
            <a:noFill/>
            <a:miter lim="800000"/>
            <a:headEnd/>
            <a:tailEnd/>
          </a:ln>
        </p:spPr>
      </p:pic>
      <p:sp>
        <p:nvSpPr>
          <p:cNvPr id="10248" name="Text Box 9"/>
          <p:cNvSpPr txBox="1">
            <a:spLocks noChangeArrowheads="1"/>
          </p:cNvSpPr>
          <p:nvPr/>
        </p:nvSpPr>
        <p:spPr bwMode="auto">
          <a:xfrm>
            <a:off x="457200" y="5562600"/>
            <a:ext cx="4849813" cy="461963"/>
          </a:xfrm>
          <a:prstGeom prst="rect">
            <a:avLst/>
          </a:prstGeom>
          <a:noFill/>
          <a:ln w="9525">
            <a:noFill/>
            <a:miter lim="800000"/>
            <a:headEnd/>
            <a:tailEnd/>
          </a:ln>
        </p:spPr>
        <p:txBody>
          <a:bodyPr wrap="none">
            <a:spAutoFit/>
          </a:bodyPr>
          <a:lstStyle/>
          <a:p>
            <a:r>
              <a:rPr lang="en-US" sz="2400" b="0"/>
              <a:t>Note: 1 bit per signal change (r=1)</a:t>
            </a:r>
          </a:p>
        </p:txBody>
      </p:sp>
      <p:sp>
        <p:nvSpPr>
          <p:cNvPr id="10249" name="TextBox 8"/>
          <p:cNvSpPr txBox="1">
            <a:spLocks noChangeArrowheads="1"/>
          </p:cNvSpPr>
          <p:nvPr/>
        </p:nvSpPr>
        <p:spPr bwMode="auto">
          <a:xfrm>
            <a:off x="381000" y="1600200"/>
            <a:ext cx="8115300" cy="1016000"/>
          </a:xfrm>
          <a:prstGeom prst="rect">
            <a:avLst/>
          </a:prstGeom>
          <a:noFill/>
          <a:ln w="9525">
            <a:noFill/>
            <a:miter lim="800000"/>
            <a:headEnd/>
            <a:tailEnd/>
          </a:ln>
        </p:spPr>
        <p:txBody>
          <a:bodyPr wrap="none">
            <a:spAutoFit/>
          </a:bodyPr>
          <a:lstStyle/>
          <a:p>
            <a:r>
              <a:rPr lang="en-US" sz="2000" b="0"/>
              <a:t>How many times does the wave cycle before we can tell a 0 from a 1?</a:t>
            </a:r>
          </a:p>
          <a:p>
            <a:r>
              <a:rPr lang="en-US" sz="2000" b="0"/>
              <a:t>Forouzan calls this d which is a constant between 0 and 1. </a:t>
            </a:r>
          </a:p>
          <a:p>
            <a:r>
              <a:rPr lang="en-US" sz="2000" b="0"/>
              <a:t>With BASK, d = 1</a:t>
            </a:r>
          </a:p>
        </p:txBody>
      </p:sp>
      <p:sp>
        <p:nvSpPr>
          <p:cNvPr id="10" name="Rectangle 9"/>
          <p:cNvSpPr/>
          <p:nvPr/>
        </p:nvSpPr>
        <p:spPr>
          <a:xfrm>
            <a:off x="6172200" y="5410200"/>
            <a:ext cx="2057551" cy="584775"/>
          </a:xfrm>
          <a:prstGeom prst="rect">
            <a:avLst/>
          </a:prstGeom>
        </p:spPr>
        <p:txBody>
          <a:bodyPr wrap="none">
            <a:spAutoFit/>
          </a:bodyPr>
          <a:lstStyle/>
          <a:p>
            <a:r>
              <a:rPr lang="en-US" dirty="0" smtClean="0">
                <a:solidFill>
                  <a:schemeClr val="folHlink"/>
                </a:solidFill>
                <a:latin typeface="Times New Roman" pitchFamily="18" charset="0"/>
              </a:rPr>
              <a:t>Figure 5.3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p:spPr>
        <p:txBody>
          <a:bodyPr/>
          <a:lstStyle/>
          <a:p>
            <a:r>
              <a:rPr lang="en-US" smtClean="0"/>
              <a:t>5.</a:t>
            </a:r>
            <a:fld id="{92A30685-352C-4C09-988A-293B9AD0547B}" type="slidenum">
              <a:rPr lang="en-US" smtClean="0"/>
              <a:pPr/>
              <a:t>9</a:t>
            </a:fld>
            <a:endParaRPr lang="en-US" smtClean="0"/>
          </a:p>
        </p:txBody>
      </p:sp>
      <p:sp>
        <p:nvSpPr>
          <p:cNvPr id="1126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126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126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127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127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127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127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1274" name="Rectangle 9"/>
          <p:cNvSpPr>
            <a:spLocks noChangeArrowheads="1"/>
          </p:cNvSpPr>
          <p:nvPr/>
        </p:nvSpPr>
        <p:spPr bwMode="auto">
          <a:xfrm>
            <a:off x="1203325" y="0"/>
            <a:ext cx="2530475" cy="579438"/>
          </a:xfrm>
          <a:prstGeom prst="rect">
            <a:avLst/>
          </a:prstGeom>
          <a:noFill/>
          <a:ln w="9525">
            <a:noFill/>
            <a:miter lim="800000"/>
            <a:headEnd/>
            <a:tailEnd/>
          </a:ln>
        </p:spPr>
        <p:txBody>
          <a:bodyPr wrap="none">
            <a:spAutoFit/>
          </a:bodyPr>
          <a:lstStyle/>
          <a:p>
            <a:r>
              <a:rPr lang="en-US" i="1">
                <a:solidFill>
                  <a:schemeClr val="hlink"/>
                </a:solidFill>
              </a:rPr>
              <a:t>Example 5.3</a:t>
            </a:r>
          </a:p>
        </p:txBody>
      </p:sp>
      <p:sp>
        <p:nvSpPr>
          <p:cNvPr id="11275" name="Rectangle 10"/>
          <p:cNvSpPr>
            <a:spLocks noChangeArrowheads="1"/>
          </p:cNvSpPr>
          <p:nvPr/>
        </p:nvSpPr>
        <p:spPr bwMode="auto">
          <a:xfrm>
            <a:off x="304800" y="2133600"/>
            <a:ext cx="8229600" cy="2678113"/>
          </a:xfrm>
          <a:prstGeom prst="rect">
            <a:avLst/>
          </a:prstGeom>
          <a:noFill/>
          <a:ln w="9525">
            <a:noFill/>
            <a:miter lim="800000"/>
            <a:headEnd/>
            <a:tailEnd/>
          </a:ln>
        </p:spPr>
        <p:txBody>
          <a:bodyPr>
            <a:spAutoFit/>
          </a:bodyPr>
          <a:lstStyle/>
          <a:p>
            <a:pPr algn="just"/>
            <a:r>
              <a:rPr lang="en-US" sz="2800" i="1">
                <a:latin typeface="Times New Roman" pitchFamily="18" charset="0"/>
              </a:rPr>
              <a:t>In English – with amplitude modulation, signal has to cycle at least twice to interpret as a 1 or 0.</a:t>
            </a:r>
          </a:p>
          <a:p>
            <a:pPr algn="just"/>
            <a:endParaRPr lang="en-US" sz="2800" i="1">
              <a:latin typeface="Times New Roman" pitchFamily="18" charset="0"/>
            </a:endParaRPr>
          </a:p>
          <a:p>
            <a:pPr algn="just"/>
            <a:r>
              <a:rPr lang="en-US" sz="2800" i="1">
                <a:latin typeface="Times New Roman" pitchFamily="18" charset="0"/>
              </a:rPr>
              <a:t>So bit rate is often ½ the bandwidth (or bandwidth is 2x bit rate).</a:t>
            </a:r>
          </a:p>
          <a:p>
            <a:pPr algn="just"/>
            <a:endParaRPr lang="en-US" sz="2800" i="1">
              <a:latin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2852</TotalTime>
  <Words>1489</Words>
  <Application>Microsoft Office PowerPoint</Application>
  <PresentationFormat>On-screen Show (4:3)</PresentationFormat>
  <Paragraphs>272</Paragraphs>
  <Slides>52</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Tahoma</vt:lpstr>
      <vt:lpstr>Wingdings</vt:lpstr>
      <vt:lpstr>Times New Roman</vt:lpstr>
      <vt:lpstr>McGrawHill-Italic</vt:lpstr>
      <vt:lpstr>Times</vt:lpstr>
      <vt:lpstr>Blends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Summary</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 Week 3</dc:title>
  <dc:creator>Valued Gateway Client</dc:creator>
  <cp:lastModifiedBy> </cp:lastModifiedBy>
  <cp:revision>171</cp:revision>
  <dcterms:created xsi:type="dcterms:W3CDTF">2000-01-15T04:50:39Z</dcterms:created>
  <dcterms:modified xsi:type="dcterms:W3CDTF">2011-10-14T11:24:43Z</dcterms:modified>
</cp:coreProperties>
</file>