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749" r:id="rId2"/>
    <p:sldId id="721" r:id="rId3"/>
    <p:sldId id="748" r:id="rId4"/>
    <p:sldId id="688" r:id="rId5"/>
    <p:sldId id="689" r:id="rId6"/>
    <p:sldId id="690" r:id="rId7"/>
    <p:sldId id="722" r:id="rId8"/>
    <p:sldId id="691" r:id="rId9"/>
    <p:sldId id="692" r:id="rId10"/>
    <p:sldId id="728" r:id="rId11"/>
    <p:sldId id="738" r:id="rId12"/>
    <p:sldId id="729" r:id="rId13"/>
    <p:sldId id="694" r:id="rId14"/>
    <p:sldId id="730" r:id="rId15"/>
    <p:sldId id="695" r:id="rId16"/>
    <p:sldId id="696" r:id="rId17"/>
    <p:sldId id="739" r:id="rId18"/>
    <p:sldId id="697" r:id="rId19"/>
    <p:sldId id="723" r:id="rId20"/>
    <p:sldId id="698" r:id="rId21"/>
    <p:sldId id="699" r:id="rId22"/>
    <p:sldId id="724" r:id="rId23"/>
    <p:sldId id="700" r:id="rId24"/>
    <p:sldId id="725" r:id="rId25"/>
    <p:sldId id="732" r:id="rId26"/>
    <p:sldId id="744" r:id="rId27"/>
    <p:sldId id="740" r:id="rId28"/>
    <p:sldId id="746" r:id="rId29"/>
    <p:sldId id="701" r:id="rId30"/>
    <p:sldId id="734" r:id="rId31"/>
    <p:sldId id="745" r:id="rId32"/>
    <p:sldId id="741" r:id="rId33"/>
    <p:sldId id="735" r:id="rId34"/>
    <p:sldId id="742" r:id="rId35"/>
    <p:sldId id="743" r:id="rId36"/>
    <p:sldId id="704" r:id="rId37"/>
    <p:sldId id="705" r:id="rId38"/>
    <p:sldId id="706" r:id="rId39"/>
    <p:sldId id="707" r:id="rId40"/>
    <p:sldId id="708" r:id="rId41"/>
    <p:sldId id="709" r:id="rId42"/>
    <p:sldId id="747" r:id="rId43"/>
    <p:sldId id="736" r:id="rId44"/>
    <p:sldId id="737" r:id="rId45"/>
    <p:sldId id="710" r:id="rId46"/>
    <p:sldId id="726" r:id="rId47"/>
    <p:sldId id="711" r:id="rId48"/>
    <p:sldId id="712" r:id="rId49"/>
    <p:sldId id="727" r:id="rId50"/>
    <p:sldId id="713" r:id="rId51"/>
    <p:sldId id="687" r:id="rId52"/>
    <p:sldId id="714" r:id="rId53"/>
    <p:sldId id="715" r:id="rId54"/>
    <p:sldId id="716" r:id="rId55"/>
    <p:sldId id="717" r:id="rId56"/>
    <p:sldId id="718" r:id="rId57"/>
    <p:sldId id="719" r:id="rId58"/>
    <p:sldId id="720" r:id="rId5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5" d="100"/>
          <a:sy n="75" d="100"/>
        </p:scale>
        <p:origin x="-900"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26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926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26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0720E6D6-6EB9-45AD-AF5B-E646B81E81C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856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8560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56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56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856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58BE52B5-0AF2-422A-A958-E03332DBACC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Ro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Ro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Ro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Ro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Ro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Ro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Ro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Ro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Ro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Ro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Ro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Ro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Rot="1" noChangeArrowheads="1" noTextEdit="1"/>
          </p:cNvSpPr>
          <p:nvPr>
            <p:ph type="sldImg"/>
          </p:nvPr>
        </p:nvSpPr>
        <p:spPr>
          <a:ln/>
        </p:spPr>
      </p:sp>
      <p:sp>
        <p:nvSpPr>
          <p:cNvPr id="87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Ro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Ro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Ro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Ro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Ro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Ro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Ro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Ro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Ro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Ro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Ro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Ro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Ro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Ro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Ro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Ro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Ro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Ro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Ro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Ro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Ro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Ro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Ro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Ro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Ro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Ro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Ro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Ro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Ro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Ro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Ro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Ro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Ro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Ro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Ro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Ro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Ro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Ro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Ro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Ro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Ro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Ro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Ro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Ro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Ro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3D420A25-D9B8-42E4-91F3-D00865AA1EEF}"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6.</a:t>
            </a:r>
            <a:fld id="{DA833444-4F6D-4655-B632-3E2C1F789E1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6.</a:t>
            </a:r>
            <a:fld id="{849E89E0-1FB9-471B-8CAA-3595A1AAB47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6.</a:t>
            </a:r>
            <a:fld id="{0C1F6FCB-82E2-4F1B-B1E1-082F4BC7DA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6.</a:t>
            </a:r>
            <a:fld id="{72BFD117-8AC4-41AD-A4C3-4B7B11D2F2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6.</a:t>
            </a:r>
            <a:fld id="{A4C3BD6A-C750-4196-8588-A1B4A0EF24E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6.</a:t>
            </a:r>
            <a:fld id="{7A1290D1-BBEE-4BDF-8B0E-CF8FD46A3E7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6.</a:t>
            </a:r>
            <a:fld id="{2CDE0EDE-0304-4CEA-88F3-88EABC506DE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6.</a:t>
            </a:r>
            <a:fld id="{DB5778AB-67DD-4490-A5A9-CD112B58D4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6.</a:t>
            </a:r>
            <a:fld id="{20E8926A-68FC-4293-96B3-9D9A3763EDC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6.</a:t>
            </a:r>
            <a:fld id="{C62711E8-0C72-47C7-B5AF-54EF25BE4E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6.</a:t>
            </a:r>
            <a:fld id="{F4DB4D79-88B5-43B0-BCBA-B226616DA30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t>6.</a:t>
            </a:r>
            <a:fld id="{FE1079B2-D0A9-482B-9EC4-E3ADBD4E21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6.</a:t>
            </a:r>
            <a:fld id="{78CF74F7-365E-40CC-A43E-39680A1B7AEE}" type="slidenum">
              <a:rPr lang="en-US"/>
              <a:pPr/>
              <a:t>1</a:t>
            </a:fld>
            <a:endParaRPr lang="en-US"/>
          </a:p>
        </p:txBody>
      </p:sp>
      <p:pic>
        <p:nvPicPr>
          <p:cNvPr id="927746"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927747" name="Rectangle 3"/>
          <p:cNvSpPr>
            <a:spLocks noChangeArrowheads="1"/>
          </p:cNvSpPr>
          <p:nvPr/>
        </p:nvSpPr>
        <p:spPr bwMode="auto">
          <a:xfrm>
            <a:off x="1143000" y="2514600"/>
            <a:ext cx="6858000" cy="3076575"/>
          </a:xfrm>
          <a:prstGeom prst="rect">
            <a:avLst/>
          </a:prstGeom>
          <a:noFill/>
          <a:ln w="9525">
            <a:noFill/>
            <a:miter lim="800000"/>
            <a:headEnd/>
            <a:tailEnd/>
          </a:ln>
          <a:effectLst/>
        </p:spPr>
        <p:txBody>
          <a:bodyPr>
            <a:spAutoFit/>
          </a:bodyPr>
          <a:lstStyle/>
          <a:p>
            <a:pPr algn="ctr"/>
            <a:r>
              <a:rPr lang="en-US" altLang="en-US" sz="4400">
                <a:solidFill>
                  <a:schemeClr val="tx2"/>
                </a:solidFill>
              </a:rPr>
              <a:t>Chapter 6</a:t>
            </a:r>
          </a:p>
          <a:p>
            <a:pPr algn="ctr"/>
            <a:endParaRPr lang="en-US" altLang="en-US" sz="2000">
              <a:solidFill>
                <a:schemeClr val="tx2"/>
              </a:solidFill>
            </a:endParaRPr>
          </a:p>
          <a:p>
            <a:pPr algn="ctr"/>
            <a:r>
              <a:rPr lang="en-US" sz="4400"/>
              <a:t>Bandwidth Utilization:</a:t>
            </a:r>
          </a:p>
          <a:p>
            <a:pPr algn="ctr"/>
            <a:r>
              <a:rPr lang="en-US" sz="4400"/>
              <a:t>Multiplexing and Spreading</a:t>
            </a:r>
          </a:p>
        </p:txBody>
      </p:sp>
      <p:sp>
        <p:nvSpPr>
          <p:cNvPr id="927748"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E1494281-5C14-43F3-B927-2C4CB6CCA844}" type="slidenum">
              <a:rPr lang="en-US"/>
              <a:pPr/>
              <a:t>10</a:t>
            </a:fld>
            <a:endParaRPr lang="en-US"/>
          </a:p>
        </p:txBody>
      </p:sp>
      <p:sp>
        <p:nvSpPr>
          <p:cNvPr id="839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9690" name="Rectangle 10"/>
          <p:cNvSpPr>
            <a:spLocks noChangeArrowheads="1"/>
          </p:cNvSpPr>
          <p:nvPr/>
        </p:nvSpPr>
        <p:spPr bwMode="auto">
          <a:xfrm>
            <a:off x="228600" y="914400"/>
            <a:ext cx="86868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p:cNvSpPr>
            <a:spLocks noChangeArrowheads="1"/>
          </p:cNvSpPr>
          <p:nvPr/>
        </p:nvSpPr>
        <p:spPr bwMode="auto">
          <a:xfrm>
            <a:off x="228600" y="3200400"/>
            <a:ext cx="8686800" cy="3081338"/>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839692"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13B64E33-A5D6-4F41-84A2-1D13CC2C5F53}" type="slidenum">
              <a:rPr lang="en-US"/>
              <a:pPr/>
              <a:t>11</a:t>
            </a:fld>
            <a:endParaRPr lang="en-US"/>
          </a:p>
        </p:txBody>
      </p:sp>
      <p:sp>
        <p:nvSpPr>
          <p:cNvPr id="849922" name="Line 2"/>
          <p:cNvSpPr>
            <a:spLocks noChangeShapeType="1"/>
          </p:cNvSpPr>
          <p:nvPr/>
        </p:nvSpPr>
        <p:spPr bwMode="auto">
          <a:xfrm>
            <a:off x="152400" y="228600"/>
            <a:ext cx="8763000" cy="0"/>
          </a:xfrm>
          <a:prstGeom prst="line">
            <a:avLst/>
          </a:prstGeom>
          <a:noFill/>
          <a:ln w="76200">
            <a:solidFill>
              <a:schemeClr val="hlink"/>
            </a:solidFill>
            <a:round/>
            <a:headEnd/>
            <a:tailEnd/>
          </a:ln>
          <a:effectLst/>
        </p:spPr>
        <p:txBody>
          <a:bodyPr/>
          <a:lstStyle/>
          <a:p>
            <a:endParaRPr lang="en-US"/>
          </a:p>
        </p:txBody>
      </p:sp>
      <p:sp>
        <p:nvSpPr>
          <p:cNvPr id="8499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849924" name="Text Box 4"/>
          <p:cNvSpPr txBox="1">
            <a:spLocks noChangeArrowheads="1"/>
          </p:cNvSpPr>
          <p:nvPr/>
        </p:nvSpPr>
        <p:spPr bwMode="auto">
          <a:xfrm>
            <a:off x="304800" y="228600"/>
            <a:ext cx="29670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6.6  </a:t>
            </a:r>
            <a:r>
              <a:rPr lang="en-US" sz="2000" i="1">
                <a:latin typeface="Times New Roman" pitchFamily="18" charset="0"/>
              </a:rPr>
              <a:t>Example 6.1</a:t>
            </a:r>
          </a:p>
        </p:txBody>
      </p:sp>
      <p:sp>
        <p:nvSpPr>
          <p:cNvPr id="8499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49926" name="Picture 6"/>
          <p:cNvPicPr>
            <a:picLocks noChangeAspect="1" noChangeArrowheads="1"/>
          </p:cNvPicPr>
          <p:nvPr/>
        </p:nvPicPr>
        <p:blipFill>
          <a:blip r:embed="rId3"/>
          <a:srcRect/>
          <a:stretch>
            <a:fillRect/>
          </a:stretch>
        </p:blipFill>
        <p:spPr bwMode="auto">
          <a:xfrm>
            <a:off x="685800" y="898525"/>
            <a:ext cx="8153400" cy="534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3AFB99BF-DAA2-4304-8A37-F9CAA3E2F974}" type="slidenum">
              <a:rPr lang="en-US"/>
              <a:pPr/>
              <a:t>12</a:t>
            </a:fld>
            <a:endParaRPr lang="en-US"/>
          </a:p>
        </p:txBody>
      </p:sp>
      <p:sp>
        <p:nvSpPr>
          <p:cNvPr id="8407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0714" name="Rectangle 10"/>
          <p:cNvSpPr>
            <a:spLocks noChangeArrowheads="1"/>
          </p:cNvSpPr>
          <p:nvPr/>
        </p:nvSpPr>
        <p:spPr bwMode="auto">
          <a:xfrm>
            <a:off x="228600" y="14478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Five channels, each with a 100-kHz bandwidth, are to be multiplexed together. What is the minimum bandwidth of the link if there is a need for a guard band of 10 kHz between the channels to prevent interference?</a:t>
            </a:r>
          </a:p>
        </p:txBody>
      </p:sp>
      <p:sp>
        <p:nvSpPr>
          <p:cNvPr id="840715" name="Rectangle 11"/>
          <p:cNvSpPr>
            <a:spLocks noChangeArrowheads="1"/>
          </p:cNvSpPr>
          <p:nvPr/>
        </p:nvSpPr>
        <p:spPr bwMode="auto">
          <a:xfrm>
            <a:off x="228600" y="3838575"/>
            <a:ext cx="8686800" cy="2227263"/>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For five channels, we need at least four guard bands. This means that the required bandwidth is at least </a:t>
            </a:r>
          </a:p>
          <a:p>
            <a:pPr algn="ctr"/>
            <a:r>
              <a:rPr lang="en-US" sz="2800" i="1">
                <a:solidFill>
                  <a:schemeClr val="hlink"/>
                </a:solidFill>
                <a:latin typeface="Times" pitchFamily="18" charset="0"/>
              </a:rPr>
              <a:t>5 × 100 + 4 × 10 = 540 kHz,</a:t>
            </a:r>
            <a:r>
              <a:rPr lang="en-US" sz="2800" i="1">
                <a:latin typeface="Times" pitchFamily="18" charset="0"/>
              </a:rPr>
              <a:t> </a:t>
            </a:r>
          </a:p>
          <a:p>
            <a:pPr algn="just"/>
            <a:r>
              <a:rPr lang="en-US" sz="2800" i="1">
                <a:latin typeface="Times" pitchFamily="18" charset="0"/>
              </a:rPr>
              <a:t>as shown in Figure 6.7.</a:t>
            </a:r>
          </a:p>
        </p:txBody>
      </p:sp>
      <p:sp>
        <p:nvSpPr>
          <p:cNvPr id="840716"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BE5B75AA-4916-4FE6-8767-16A1C753F737}" type="slidenum">
              <a:rPr lang="en-US"/>
              <a:pPr/>
              <a:t>13</a:t>
            </a:fld>
            <a:endParaRPr lang="en-US"/>
          </a:p>
        </p:txBody>
      </p:sp>
      <p:sp>
        <p:nvSpPr>
          <p:cNvPr id="8048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48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4868" name="Text Box 4"/>
          <p:cNvSpPr txBox="1">
            <a:spLocks noChangeArrowheads="1"/>
          </p:cNvSpPr>
          <p:nvPr/>
        </p:nvSpPr>
        <p:spPr bwMode="auto">
          <a:xfrm>
            <a:off x="304800" y="762000"/>
            <a:ext cx="29670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6.7  </a:t>
            </a:r>
            <a:r>
              <a:rPr lang="en-US" sz="2000" i="1">
                <a:latin typeface="Times New Roman" pitchFamily="18" charset="0"/>
              </a:rPr>
              <a:t>Example 6.2</a:t>
            </a:r>
          </a:p>
        </p:txBody>
      </p:sp>
      <p:sp>
        <p:nvSpPr>
          <p:cNvPr id="8048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4870" name="Picture 6"/>
          <p:cNvPicPr>
            <a:picLocks noChangeAspect="1" noChangeArrowheads="1"/>
          </p:cNvPicPr>
          <p:nvPr/>
        </p:nvPicPr>
        <p:blipFill>
          <a:blip r:embed="rId3"/>
          <a:srcRect/>
          <a:stretch>
            <a:fillRect/>
          </a:stretch>
        </p:blipFill>
        <p:spPr bwMode="auto">
          <a:xfrm>
            <a:off x="609600" y="2614613"/>
            <a:ext cx="7696200" cy="2338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DC630EDD-8B4E-4ABF-A222-0E0A48A89897}" type="slidenum">
              <a:rPr lang="en-US"/>
              <a:pPr/>
              <a:t>14</a:t>
            </a:fld>
            <a:endParaRPr lang="en-US"/>
          </a:p>
        </p:txBody>
      </p:sp>
      <p:sp>
        <p:nvSpPr>
          <p:cNvPr id="841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1738" name="Rectangle 10"/>
          <p:cNvSpPr>
            <a:spLocks noChangeArrowheads="1"/>
          </p:cNvSpPr>
          <p:nvPr/>
        </p:nvSpPr>
        <p:spPr bwMode="auto">
          <a:xfrm>
            <a:off x="228600" y="1447800"/>
            <a:ext cx="82296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Four data channels (digital), each transmitting at 1 Mbps, use a satellite channel of 1 MHz. Design an appropriate configuration, using FDM.</a:t>
            </a:r>
          </a:p>
        </p:txBody>
      </p:sp>
      <p:sp>
        <p:nvSpPr>
          <p:cNvPr id="841739" name="Rectangle 11"/>
          <p:cNvSpPr>
            <a:spLocks noChangeArrowheads="1"/>
          </p:cNvSpPr>
          <p:nvPr/>
        </p:nvSpPr>
        <p:spPr bwMode="auto">
          <a:xfrm>
            <a:off x="228600" y="34115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satellite channel is analog. We divide it into four channels, each channel having a  250-kHz bandwidth. Each digital channel of 1 Mbps is modulated such that each 4 bits is modulated to 1 Hz. One solution is 16-QAM modulation. Figure 6.8 shows one possible configuration.</a:t>
            </a:r>
          </a:p>
        </p:txBody>
      </p:sp>
      <p:sp>
        <p:nvSpPr>
          <p:cNvPr id="841740"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AF825192-B5AA-4831-9618-8F8A4BC27607}" type="slidenum">
              <a:rPr lang="en-US"/>
              <a:pPr/>
              <a:t>15</a:t>
            </a:fld>
            <a:endParaRPr lang="en-US"/>
          </a:p>
        </p:txBody>
      </p:sp>
      <p:sp>
        <p:nvSpPr>
          <p:cNvPr id="8058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58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5892" name="Text Box 4"/>
          <p:cNvSpPr txBox="1">
            <a:spLocks noChangeArrowheads="1"/>
          </p:cNvSpPr>
          <p:nvPr/>
        </p:nvSpPr>
        <p:spPr bwMode="auto">
          <a:xfrm>
            <a:off x="304800" y="762000"/>
            <a:ext cx="29670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6.8  </a:t>
            </a:r>
            <a:r>
              <a:rPr lang="en-US" sz="2000" i="1">
                <a:latin typeface="Times New Roman" pitchFamily="18" charset="0"/>
              </a:rPr>
              <a:t>Example 6.3</a:t>
            </a:r>
          </a:p>
        </p:txBody>
      </p:sp>
      <p:sp>
        <p:nvSpPr>
          <p:cNvPr id="8058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5894" name="Picture 6"/>
          <p:cNvPicPr>
            <a:picLocks noChangeAspect="1" noChangeArrowheads="1"/>
          </p:cNvPicPr>
          <p:nvPr/>
        </p:nvPicPr>
        <p:blipFill>
          <a:blip r:embed="rId3"/>
          <a:srcRect/>
          <a:stretch>
            <a:fillRect/>
          </a:stretch>
        </p:blipFill>
        <p:spPr bwMode="auto">
          <a:xfrm>
            <a:off x="1108075" y="2120900"/>
            <a:ext cx="6892925" cy="313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4642C77C-FD33-477E-A12C-DE20D88B1A0E}" type="slidenum">
              <a:rPr lang="en-US"/>
              <a:pPr/>
              <a:t>16</a:t>
            </a:fld>
            <a:endParaRPr lang="en-US"/>
          </a:p>
        </p:txBody>
      </p:sp>
      <p:sp>
        <p:nvSpPr>
          <p:cNvPr id="8069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69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6916" name="Text Box 4"/>
          <p:cNvSpPr txBox="1">
            <a:spLocks noChangeArrowheads="1"/>
          </p:cNvSpPr>
          <p:nvPr/>
        </p:nvSpPr>
        <p:spPr bwMode="auto">
          <a:xfrm>
            <a:off x="304800" y="762000"/>
            <a:ext cx="34956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6.9  </a:t>
            </a:r>
            <a:r>
              <a:rPr lang="en-US" sz="2000" i="1">
                <a:latin typeface="Times New Roman" pitchFamily="18" charset="0"/>
              </a:rPr>
              <a:t>Analog hierarchy</a:t>
            </a:r>
          </a:p>
        </p:txBody>
      </p:sp>
      <p:sp>
        <p:nvSpPr>
          <p:cNvPr id="8069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6918" name="Picture 6"/>
          <p:cNvPicPr>
            <a:picLocks noChangeAspect="1" noChangeArrowheads="1"/>
          </p:cNvPicPr>
          <p:nvPr/>
        </p:nvPicPr>
        <p:blipFill>
          <a:blip r:embed="rId3"/>
          <a:srcRect/>
          <a:stretch>
            <a:fillRect/>
          </a:stretch>
        </p:blipFill>
        <p:spPr bwMode="auto">
          <a:xfrm>
            <a:off x="414338" y="1866900"/>
            <a:ext cx="8272462"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D85D4464-2942-43A9-B68F-F0AA8EE1D069}" type="slidenum">
              <a:rPr lang="en-US"/>
              <a:pPr/>
              <a:t>17</a:t>
            </a:fld>
            <a:endParaRPr lang="en-US"/>
          </a:p>
        </p:txBody>
      </p:sp>
      <p:sp>
        <p:nvSpPr>
          <p:cNvPr id="8509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0953" name="Rectangle 9"/>
          <p:cNvSpPr>
            <a:spLocks noChangeArrowheads="1"/>
          </p:cNvSpPr>
          <p:nvPr/>
        </p:nvSpPr>
        <p:spPr bwMode="auto">
          <a:xfrm>
            <a:off x="228600" y="990600"/>
            <a:ext cx="8458200" cy="2654300"/>
          </a:xfrm>
          <a:prstGeom prst="rect">
            <a:avLst/>
          </a:prstGeom>
          <a:noFill/>
          <a:ln w="9525">
            <a:noFill/>
            <a:miter lim="800000"/>
            <a:headEnd/>
            <a:tailEnd/>
          </a:ln>
          <a:effectLst/>
        </p:spPr>
        <p:txBody>
          <a:bodyPr>
            <a:spAutoFit/>
          </a:bodyPr>
          <a:lstStyle/>
          <a:p>
            <a:pPr algn="just"/>
            <a:r>
              <a:rPr lang="en-US" sz="2800" i="1">
                <a:latin typeface="Times New Roman" pitchFamily="18" charset="0"/>
              </a:rPr>
              <a:t>The Advanced Mobile Phone System (AMPS) uses two bands. The first band of 824 to 849 MHz is used for sending, and 869 to 894 MHz is used for receiving. Each user has a bandwidth of 30 kHz in each direction. How many people can use their cellular phones simultaneously?</a:t>
            </a:r>
          </a:p>
        </p:txBody>
      </p:sp>
      <p:sp>
        <p:nvSpPr>
          <p:cNvPr id="850954" name="Rectangle 10"/>
          <p:cNvSpPr>
            <a:spLocks noChangeArrowheads="1"/>
          </p:cNvSpPr>
          <p:nvPr/>
        </p:nvSpPr>
        <p:spPr bwMode="auto">
          <a:xfrm>
            <a:off x="228600" y="3733800"/>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Each band is 25 MHz. If we divide 25 MHz by 30 kHz, we get 833.33. In reality, the band is divided into 832 channels. Of these, 42 channels are used for control, which means only 790 channels are available for cellular phone users. </a:t>
            </a:r>
          </a:p>
        </p:txBody>
      </p:sp>
      <p:sp>
        <p:nvSpPr>
          <p:cNvPr id="850955" name="Rectangle 11"/>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D4B9B4E4-E1AF-4609-97E8-6E6F39F3225D}" type="slidenum">
              <a:rPr lang="en-US"/>
              <a:pPr/>
              <a:t>18</a:t>
            </a:fld>
            <a:endParaRPr lang="en-US"/>
          </a:p>
        </p:txBody>
      </p:sp>
      <p:sp>
        <p:nvSpPr>
          <p:cNvPr id="8079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79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7940" name="Text Box 4"/>
          <p:cNvSpPr txBox="1">
            <a:spLocks noChangeArrowheads="1"/>
          </p:cNvSpPr>
          <p:nvPr/>
        </p:nvSpPr>
        <p:spPr bwMode="auto">
          <a:xfrm>
            <a:off x="304800" y="762000"/>
            <a:ext cx="53340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6.10  </a:t>
            </a:r>
            <a:r>
              <a:rPr lang="en-US" sz="2000" i="1">
                <a:latin typeface="Times New Roman" pitchFamily="18" charset="0"/>
              </a:rPr>
              <a:t>Wavelength-division multiplexing</a:t>
            </a:r>
          </a:p>
        </p:txBody>
      </p:sp>
      <p:sp>
        <p:nvSpPr>
          <p:cNvPr id="8079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7942" name="Picture 6"/>
          <p:cNvPicPr>
            <a:picLocks noChangeAspect="1" noChangeArrowheads="1"/>
          </p:cNvPicPr>
          <p:nvPr/>
        </p:nvPicPr>
        <p:blipFill>
          <a:blip r:embed="rId3"/>
          <a:srcRect/>
          <a:stretch>
            <a:fillRect/>
          </a:stretch>
        </p:blipFill>
        <p:spPr bwMode="auto">
          <a:xfrm>
            <a:off x="441325" y="2670175"/>
            <a:ext cx="8016875" cy="228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6.</a:t>
            </a:r>
            <a:fld id="{44783D71-5AF7-451B-B866-F0C445FA15E5}" type="slidenum">
              <a:rPr lang="en-US"/>
              <a:pPr/>
              <a:t>19</a:t>
            </a:fld>
            <a:endParaRPr lang="en-US"/>
          </a:p>
        </p:txBody>
      </p:sp>
      <p:sp>
        <p:nvSpPr>
          <p:cNvPr id="8345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4569"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834570" name="Line 10"/>
          <p:cNvSpPr>
            <a:spLocks noChangeShapeType="1"/>
          </p:cNvSpPr>
          <p:nvPr/>
        </p:nvSpPr>
        <p:spPr bwMode="auto">
          <a:xfrm>
            <a:off x="458788" y="4191000"/>
            <a:ext cx="8153400" cy="0"/>
          </a:xfrm>
          <a:prstGeom prst="line">
            <a:avLst/>
          </a:prstGeom>
          <a:noFill/>
          <a:ln w="76200">
            <a:solidFill>
              <a:srgbClr val="009900"/>
            </a:solidFill>
            <a:round/>
            <a:headEnd/>
            <a:tailEnd/>
          </a:ln>
          <a:effectLst/>
        </p:spPr>
        <p:txBody>
          <a:bodyPr/>
          <a:lstStyle/>
          <a:p>
            <a:endParaRPr lang="en-US"/>
          </a:p>
        </p:txBody>
      </p:sp>
      <p:sp>
        <p:nvSpPr>
          <p:cNvPr id="834571"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a:effectLst/>
        </p:spPr>
        <p:txBody>
          <a:bodyPr>
            <a:spAutoFit/>
          </a:bodyPr>
          <a:lstStyle/>
          <a:p>
            <a:pPr algn="ctr"/>
            <a:r>
              <a:rPr lang="en-US"/>
              <a:t>WDM is an analog multiplexing technique to combine optical signals.</a:t>
            </a:r>
          </a:p>
        </p:txBody>
      </p:sp>
      <p:grpSp>
        <p:nvGrpSpPr>
          <p:cNvPr id="834572" name="Group 12"/>
          <p:cNvGrpSpPr>
            <a:grpSpLocks/>
          </p:cNvGrpSpPr>
          <p:nvPr/>
        </p:nvGrpSpPr>
        <p:grpSpPr bwMode="auto">
          <a:xfrm>
            <a:off x="457200" y="2252663"/>
            <a:ext cx="1143000" cy="566737"/>
            <a:chOff x="1200" y="1248"/>
            <a:chExt cx="720" cy="357"/>
          </a:xfrm>
        </p:grpSpPr>
        <p:pic>
          <p:nvPicPr>
            <p:cNvPr id="83457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45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6.</a:t>
            </a:r>
            <a:fld id="{ABAED5B9-0156-4942-8B0A-DB8D422581CD}" type="slidenum">
              <a:rPr lang="en-US"/>
              <a:pPr/>
              <a:t>2</a:t>
            </a:fld>
            <a:endParaRPr lang="en-US"/>
          </a:p>
        </p:txBody>
      </p:sp>
      <p:sp>
        <p:nvSpPr>
          <p:cNvPr id="8325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2521" name="Line 9"/>
          <p:cNvSpPr>
            <a:spLocks noChangeShapeType="1"/>
          </p:cNvSpPr>
          <p:nvPr/>
        </p:nvSpPr>
        <p:spPr bwMode="auto">
          <a:xfrm>
            <a:off x="457200" y="1981200"/>
            <a:ext cx="8153400" cy="0"/>
          </a:xfrm>
          <a:prstGeom prst="line">
            <a:avLst/>
          </a:prstGeom>
          <a:noFill/>
          <a:ln w="76200">
            <a:solidFill>
              <a:srgbClr val="009900"/>
            </a:solidFill>
            <a:round/>
            <a:headEnd/>
            <a:tailEnd/>
          </a:ln>
          <a:effectLst/>
        </p:spPr>
        <p:txBody>
          <a:bodyPr/>
          <a:lstStyle/>
          <a:p>
            <a:endParaRPr lang="en-US"/>
          </a:p>
        </p:txBody>
      </p:sp>
      <p:sp>
        <p:nvSpPr>
          <p:cNvPr id="832522" name="Line 10"/>
          <p:cNvSpPr>
            <a:spLocks noChangeShapeType="1"/>
          </p:cNvSpPr>
          <p:nvPr/>
        </p:nvSpPr>
        <p:spPr bwMode="auto">
          <a:xfrm>
            <a:off x="458788" y="5715000"/>
            <a:ext cx="8153400" cy="0"/>
          </a:xfrm>
          <a:prstGeom prst="line">
            <a:avLst/>
          </a:prstGeom>
          <a:noFill/>
          <a:ln w="76200">
            <a:solidFill>
              <a:srgbClr val="009900"/>
            </a:solidFill>
            <a:round/>
            <a:headEnd/>
            <a:tailEnd/>
          </a:ln>
          <a:effectLst/>
        </p:spPr>
        <p:txBody>
          <a:bodyPr/>
          <a:lstStyle/>
          <a:p>
            <a:endParaRPr lang="en-US"/>
          </a:p>
        </p:txBody>
      </p:sp>
      <p:sp>
        <p:nvSpPr>
          <p:cNvPr id="832523" name="Rectangle 11"/>
          <p:cNvSpPr>
            <a:spLocks noChangeArrowheads="1"/>
          </p:cNvSpPr>
          <p:nvPr/>
        </p:nvSpPr>
        <p:spPr bwMode="auto">
          <a:xfrm>
            <a:off x="495300" y="2073275"/>
            <a:ext cx="8077200" cy="3503613"/>
          </a:xfrm>
          <a:prstGeom prst="rect">
            <a:avLst/>
          </a:prstGeom>
          <a:solidFill>
            <a:srgbClr val="99FF33"/>
          </a:solidFill>
          <a:ln w="76200" algn="ctr">
            <a:noFill/>
            <a:miter lim="800000"/>
            <a:headEnd/>
            <a:tailEnd/>
          </a:ln>
          <a:effectLst/>
        </p:spPr>
        <p:txBody>
          <a:bodyPr>
            <a:spAutoFit/>
          </a:bodyPr>
          <a:lstStyle/>
          <a:p>
            <a:pPr algn="ctr"/>
            <a:r>
              <a:rPr lang="en-US"/>
              <a:t>Bandwidth utilization is the wise use of </a:t>
            </a:r>
            <a:br>
              <a:rPr lang="en-US"/>
            </a:br>
            <a:r>
              <a:rPr lang="en-US"/>
              <a:t>available bandwidth to achieve </a:t>
            </a:r>
            <a:br>
              <a:rPr lang="en-US"/>
            </a:br>
            <a:r>
              <a:rPr lang="en-US"/>
              <a:t>specific goals.</a:t>
            </a:r>
            <a:br>
              <a:rPr lang="en-US"/>
            </a:br>
            <a:endParaRPr lang="en-US"/>
          </a:p>
          <a:p>
            <a:pPr algn="ctr"/>
            <a:r>
              <a:rPr lang="en-US"/>
              <a:t>Efficiency can be achieved by multiplexing; privacy and anti-jamming can be achieved by spreading.</a:t>
            </a:r>
          </a:p>
        </p:txBody>
      </p:sp>
      <p:grpSp>
        <p:nvGrpSpPr>
          <p:cNvPr id="832524" name="Group 12"/>
          <p:cNvGrpSpPr>
            <a:grpSpLocks/>
          </p:cNvGrpSpPr>
          <p:nvPr/>
        </p:nvGrpSpPr>
        <p:grpSpPr bwMode="auto">
          <a:xfrm>
            <a:off x="457200" y="1371600"/>
            <a:ext cx="1143000" cy="566738"/>
            <a:chOff x="1200" y="1248"/>
            <a:chExt cx="720" cy="357"/>
          </a:xfrm>
        </p:grpSpPr>
        <p:pic>
          <p:nvPicPr>
            <p:cNvPr id="8325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25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26BA9663-4142-47DA-BE97-6A0D643A6A5C}" type="slidenum">
              <a:rPr lang="en-US"/>
              <a:pPr/>
              <a:t>20</a:t>
            </a:fld>
            <a:endParaRPr lang="en-US"/>
          </a:p>
        </p:txBody>
      </p:sp>
      <p:sp>
        <p:nvSpPr>
          <p:cNvPr id="8089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89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8964" name="Text Box 4"/>
          <p:cNvSpPr txBox="1">
            <a:spLocks noChangeArrowheads="1"/>
          </p:cNvSpPr>
          <p:nvPr/>
        </p:nvSpPr>
        <p:spPr bwMode="auto">
          <a:xfrm>
            <a:off x="304800" y="762000"/>
            <a:ext cx="84185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6.11  </a:t>
            </a:r>
            <a:r>
              <a:rPr lang="en-US" sz="2000" i="1">
                <a:latin typeface="Times New Roman" pitchFamily="18" charset="0"/>
              </a:rPr>
              <a:t>Prisms in wavelength-division multiplexing and demultiplexing</a:t>
            </a:r>
          </a:p>
        </p:txBody>
      </p:sp>
      <p:sp>
        <p:nvSpPr>
          <p:cNvPr id="8089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8966" name="Picture 6"/>
          <p:cNvPicPr>
            <a:picLocks noChangeAspect="1" noChangeArrowheads="1"/>
          </p:cNvPicPr>
          <p:nvPr/>
        </p:nvPicPr>
        <p:blipFill>
          <a:blip r:embed="rId3"/>
          <a:srcRect/>
          <a:stretch>
            <a:fillRect/>
          </a:stretch>
        </p:blipFill>
        <p:spPr bwMode="auto">
          <a:xfrm>
            <a:off x="304800" y="2743200"/>
            <a:ext cx="8401050" cy="193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12D1F827-EF17-4DCA-9BE3-9166EF43A3EB}" type="slidenum">
              <a:rPr lang="en-US"/>
              <a:pPr/>
              <a:t>21</a:t>
            </a:fld>
            <a:endParaRPr lang="en-US"/>
          </a:p>
        </p:txBody>
      </p:sp>
      <p:sp>
        <p:nvSpPr>
          <p:cNvPr id="8099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99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9988" name="Text Box 4"/>
          <p:cNvSpPr txBox="1">
            <a:spLocks noChangeArrowheads="1"/>
          </p:cNvSpPr>
          <p:nvPr/>
        </p:nvSpPr>
        <p:spPr bwMode="auto">
          <a:xfrm>
            <a:off x="304800" y="762000"/>
            <a:ext cx="23733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6.12  </a:t>
            </a:r>
            <a:r>
              <a:rPr lang="en-US" sz="2000" i="1">
                <a:latin typeface="Times New Roman" pitchFamily="18" charset="0"/>
              </a:rPr>
              <a:t>TDM</a:t>
            </a:r>
          </a:p>
        </p:txBody>
      </p:sp>
      <p:sp>
        <p:nvSpPr>
          <p:cNvPr id="8099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9990" name="Picture 6"/>
          <p:cNvPicPr>
            <a:picLocks noChangeAspect="1" noChangeArrowheads="1"/>
          </p:cNvPicPr>
          <p:nvPr/>
        </p:nvPicPr>
        <p:blipFill>
          <a:blip r:embed="rId3"/>
          <a:srcRect/>
          <a:stretch>
            <a:fillRect/>
          </a:stretch>
        </p:blipFill>
        <p:spPr bwMode="auto">
          <a:xfrm>
            <a:off x="554038" y="2144713"/>
            <a:ext cx="7980362" cy="3036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6.</a:t>
            </a:r>
            <a:fld id="{1A274577-5FF1-4313-AFEC-1F9F56AF046D}" type="slidenum">
              <a:rPr lang="en-US"/>
              <a:pPr/>
              <a:t>22</a:t>
            </a:fld>
            <a:endParaRPr lang="en-US"/>
          </a:p>
        </p:txBody>
      </p:sp>
      <p:sp>
        <p:nvSpPr>
          <p:cNvPr id="835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5593" name="Line 9"/>
          <p:cNvSpPr>
            <a:spLocks noChangeShapeType="1"/>
          </p:cNvSpPr>
          <p:nvPr/>
        </p:nvSpPr>
        <p:spPr bwMode="auto">
          <a:xfrm>
            <a:off x="457200" y="2547938"/>
            <a:ext cx="8153400" cy="0"/>
          </a:xfrm>
          <a:prstGeom prst="line">
            <a:avLst/>
          </a:prstGeom>
          <a:noFill/>
          <a:ln w="76200">
            <a:solidFill>
              <a:srgbClr val="009900"/>
            </a:solidFill>
            <a:round/>
            <a:headEnd/>
            <a:tailEnd/>
          </a:ln>
          <a:effectLst/>
        </p:spPr>
        <p:txBody>
          <a:bodyPr/>
          <a:lstStyle/>
          <a:p>
            <a:endParaRPr lang="en-US"/>
          </a:p>
        </p:txBody>
      </p:sp>
      <p:sp>
        <p:nvSpPr>
          <p:cNvPr id="835594" name="Line 10"/>
          <p:cNvSpPr>
            <a:spLocks noChangeShapeType="1"/>
          </p:cNvSpPr>
          <p:nvPr/>
        </p:nvSpPr>
        <p:spPr bwMode="auto">
          <a:xfrm>
            <a:off x="458788" y="4757738"/>
            <a:ext cx="8153400" cy="0"/>
          </a:xfrm>
          <a:prstGeom prst="line">
            <a:avLst/>
          </a:prstGeom>
          <a:noFill/>
          <a:ln w="76200">
            <a:solidFill>
              <a:srgbClr val="009900"/>
            </a:solidFill>
            <a:round/>
            <a:headEnd/>
            <a:tailEnd/>
          </a:ln>
          <a:effectLst/>
        </p:spPr>
        <p:txBody>
          <a:bodyPr/>
          <a:lstStyle/>
          <a:p>
            <a:endParaRPr lang="en-US"/>
          </a:p>
        </p:txBody>
      </p:sp>
      <p:sp>
        <p:nvSpPr>
          <p:cNvPr id="835595" name="Rectangle 11"/>
          <p:cNvSpPr>
            <a:spLocks noChangeArrowheads="1"/>
          </p:cNvSpPr>
          <p:nvPr/>
        </p:nvSpPr>
        <p:spPr bwMode="auto">
          <a:xfrm>
            <a:off x="495300" y="2640013"/>
            <a:ext cx="8077200" cy="2041525"/>
          </a:xfrm>
          <a:prstGeom prst="rect">
            <a:avLst/>
          </a:prstGeom>
          <a:solidFill>
            <a:srgbClr val="99FF33"/>
          </a:solidFill>
          <a:ln w="76200" algn="ctr">
            <a:noFill/>
            <a:miter lim="800000"/>
            <a:headEnd/>
            <a:tailEnd/>
          </a:ln>
          <a:effectLst/>
        </p:spPr>
        <p:txBody>
          <a:bodyPr>
            <a:spAutoFit/>
          </a:bodyPr>
          <a:lstStyle/>
          <a:p>
            <a:pPr algn="ctr"/>
            <a:r>
              <a:rPr lang="en-US"/>
              <a:t/>
            </a:r>
            <a:br>
              <a:rPr lang="en-US"/>
            </a:br>
            <a:r>
              <a:rPr lang="en-US"/>
              <a:t>TDM is a digital multiplexing technique for combining several low-rate </a:t>
            </a:r>
            <a:br>
              <a:rPr lang="en-US"/>
            </a:br>
            <a:r>
              <a:rPr lang="en-US"/>
              <a:t>channels into one high-rate one.</a:t>
            </a:r>
          </a:p>
        </p:txBody>
      </p:sp>
      <p:grpSp>
        <p:nvGrpSpPr>
          <p:cNvPr id="835596" name="Group 12"/>
          <p:cNvGrpSpPr>
            <a:grpSpLocks/>
          </p:cNvGrpSpPr>
          <p:nvPr/>
        </p:nvGrpSpPr>
        <p:grpSpPr bwMode="auto">
          <a:xfrm>
            <a:off x="457200" y="1905000"/>
            <a:ext cx="1143000" cy="566738"/>
            <a:chOff x="1200" y="1248"/>
            <a:chExt cx="720" cy="357"/>
          </a:xfrm>
        </p:grpSpPr>
        <p:pic>
          <p:nvPicPr>
            <p:cNvPr id="83559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55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6D8BBF80-A0E9-4A03-B1CB-57BDEB7E1FFB}" type="slidenum">
              <a:rPr lang="en-US"/>
              <a:pPr/>
              <a:t>23</a:t>
            </a:fld>
            <a:endParaRPr lang="en-US"/>
          </a:p>
        </p:txBody>
      </p:sp>
      <p:sp>
        <p:nvSpPr>
          <p:cNvPr id="8110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10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1012" name="Text Box 4"/>
          <p:cNvSpPr txBox="1">
            <a:spLocks noChangeArrowheads="1"/>
          </p:cNvSpPr>
          <p:nvPr/>
        </p:nvSpPr>
        <p:spPr bwMode="auto">
          <a:xfrm>
            <a:off x="304800" y="762000"/>
            <a:ext cx="59896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6.13  </a:t>
            </a:r>
            <a:r>
              <a:rPr lang="en-US" sz="2000" i="1">
                <a:latin typeface="Times New Roman" pitchFamily="18" charset="0"/>
              </a:rPr>
              <a:t>Synchronous time-division multiplexing</a:t>
            </a:r>
          </a:p>
        </p:txBody>
      </p:sp>
      <p:sp>
        <p:nvSpPr>
          <p:cNvPr id="8110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1014" name="Picture 6"/>
          <p:cNvPicPr>
            <a:picLocks noChangeAspect="1" noChangeArrowheads="1"/>
          </p:cNvPicPr>
          <p:nvPr/>
        </p:nvPicPr>
        <p:blipFill>
          <a:blip r:embed="rId3"/>
          <a:srcRect/>
          <a:stretch>
            <a:fillRect/>
          </a:stretch>
        </p:blipFill>
        <p:spPr bwMode="auto">
          <a:xfrm>
            <a:off x="457200" y="2297113"/>
            <a:ext cx="8153400" cy="3036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6.</a:t>
            </a:r>
            <a:fld id="{71A43E81-9557-46B7-A08D-07CA8AF87088}" type="slidenum">
              <a:rPr lang="en-US"/>
              <a:pPr/>
              <a:t>24</a:t>
            </a:fld>
            <a:endParaRPr lang="en-US"/>
          </a:p>
        </p:txBody>
      </p:sp>
      <p:sp>
        <p:nvSpPr>
          <p:cNvPr id="8366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6617" name="Line 9"/>
          <p:cNvSpPr>
            <a:spLocks noChangeShapeType="1"/>
          </p:cNvSpPr>
          <p:nvPr/>
        </p:nvSpPr>
        <p:spPr bwMode="auto">
          <a:xfrm>
            <a:off x="457200" y="2743200"/>
            <a:ext cx="8153400" cy="0"/>
          </a:xfrm>
          <a:prstGeom prst="line">
            <a:avLst/>
          </a:prstGeom>
          <a:noFill/>
          <a:ln w="76200">
            <a:solidFill>
              <a:srgbClr val="009900"/>
            </a:solidFill>
            <a:round/>
            <a:headEnd/>
            <a:tailEnd/>
          </a:ln>
          <a:effectLst/>
        </p:spPr>
        <p:txBody>
          <a:bodyPr/>
          <a:lstStyle/>
          <a:p>
            <a:endParaRPr lang="en-US"/>
          </a:p>
        </p:txBody>
      </p:sp>
      <p:sp>
        <p:nvSpPr>
          <p:cNvPr id="836618" name="Line 10"/>
          <p:cNvSpPr>
            <a:spLocks noChangeShapeType="1"/>
          </p:cNvSpPr>
          <p:nvPr/>
        </p:nvSpPr>
        <p:spPr bwMode="auto">
          <a:xfrm>
            <a:off x="458788" y="4495800"/>
            <a:ext cx="8153400" cy="0"/>
          </a:xfrm>
          <a:prstGeom prst="line">
            <a:avLst/>
          </a:prstGeom>
          <a:noFill/>
          <a:ln w="76200">
            <a:solidFill>
              <a:srgbClr val="009900"/>
            </a:solidFill>
            <a:round/>
            <a:headEnd/>
            <a:tailEnd/>
          </a:ln>
          <a:effectLst/>
        </p:spPr>
        <p:txBody>
          <a:bodyPr/>
          <a:lstStyle/>
          <a:p>
            <a:endParaRPr lang="en-US"/>
          </a:p>
        </p:txBody>
      </p:sp>
      <p:sp>
        <p:nvSpPr>
          <p:cNvPr id="836619" name="Rectangle 11"/>
          <p:cNvSpPr>
            <a:spLocks noChangeArrowheads="1"/>
          </p:cNvSpPr>
          <p:nvPr/>
        </p:nvSpPr>
        <p:spPr bwMode="auto">
          <a:xfrm>
            <a:off x="495300" y="2835275"/>
            <a:ext cx="8077200" cy="1554163"/>
          </a:xfrm>
          <a:prstGeom prst="rect">
            <a:avLst/>
          </a:prstGeom>
          <a:solidFill>
            <a:srgbClr val="99FF33"/>
          </a:solidFill>
          <a:ln w="76200" algn="ctr">
            <a:noFill/>
            <a:miter lim="800000"/>
            <a:headEnd/>
            <a:tailEnd/>
          </a:ln>
          <a:effectLst/>
        </p:spPr>
        <p:txBody>
          <a:bodyPr>
            <a:spAutoFit/>
          </a:bodyPr>
          <a:lstStyle/>
          <a:p>
            <a:pPr algn="ctr"/>
            <a:r>
              <a:rPr lang="en-US"/>
              <a:t>In synchronous TDM, the data rate </a:t>
            </a:r>
            <a:br>
              <a:rPr lang="en-US"/>
            </a:br>
            <a:r>
              <a:rPr lang="en-US"/>
              <a:t>of the link is </a:t>
            </a:r>
            <a:r>
              <a:rPr lang="en-US" i="1"/>
              <a:t>n</a:t>
            </a:r>
            <a:r>
              <a:rPr lang="en-US"/>
              <a:t> times faster, and the unit duration is </a:t>
            </a:r>
            <a:r>
              <a:rPr lang="en-US" i="1"/>
              <a:t>n</a:t>
            </a:r>
            <a:r>
              <a:rPr lang="en-US"/>
              <a:t> times shorter.</a:t>
            </a:r>
          </a:p>
        </p:txBody>
      </p:sp>
      <p:grpSp>
        <p:nvGrpSpPr>
          <p:cNvPr id="836620" name="Group 12"/>
          <p:cNvGrpSpPr>
            <a:grpSpLocks/>
          </p:cNvGrpSpPr>
          <p:nvPr/>
        </p:nvGrpSpPr>
        <p:grpSpPr bwMode="auto">
          <a:xfrm>
            <a:off x="457200" y="2057400"/>
            <a:ext cx="1143000" cy="566738"/>
            <a:chOff x="1200" y="1248"/>
            <a:chExt cx="720" cy="357"/>
          </a:xfrm>
        </p:grpSpPr>
        <p:pic>
          <p:nvPicPr>
            <p:cNvPr id="83662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66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43F44BE8-B264-4153-B682-F648144E229E}" type="slidenum">
              <a:rPr lang="en-US"/>
              <a:pPr/>
              <a:t>25</a:t>
            </a:fld>
            <a:endParaRPr lang="en-US"/>
          </a:p>
        </p:txBody>
      </p:sp>
      <p:sp>
        <p:nvSpPr>
          <p:cNvPr id="843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3786" name="Rectangle 10"/>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In Figure 6.13, the data rate for each input connection is 3 kbps. If 1 bit at a time is multiplexed (a unit is 1 bit), what is the duration of (</a:t>
            </a:r>
            <a:r>
              <a:rPr lang="en-US" sz="2800" i="1">
                <a:solidFill>
                  <a:schemeClr val="hlink"/>
                </a:solidFill>
                <a:latin typeface="Times New Roman" pitchFamily="18" charset="0"/>
              </a:rPr>
              <a:t>a</a:t>
            </a:r>
            <a:r>
              <a:rPr lang="en-US" sz="2800" i="1">
                <a:latin typeface="Times New Roman" pitchFamily="18" charset="0"/>
              </a:rPr>
              <a:t>) each input slot, (</a:t>
            </a:r>
            <a:r>
              <a:rPr lang="en-US" sz="2800" i="1">
                <a:solidFill>
                  <a:schemeClr val="hlink"/>
                </a:solidFill>
                <a:latin typeface="Times New Roman" pitchFamily="18" charset="0"/>
              </a:rPr>
              <a:t>b</a:t>
            </a:r>
            <a:r>
              <a:rPr lang="en-US" sz="2800" i="1">
                <a:latin typeface="Times New Roman" pitchFamily="18" charset="0"/>
              </a:rPr>
              <a:t>) each output slot, and (</a:t>
            </a:r>
            <a:r>
              <a:rPr lang="en-US" sz="2800" i="1">
                <a:solidFill>
                  <a:schemeClr val="hlink"/>
                </a:solidFill>
                <a:latin typeface="Times New Roman" pitchFamily="18" charset="0"/>
              </a:rPr>
              <a:t>c</a:t>
            </a:r>
            <a:r>
              <a:rPr lang="en-US" sz="2800" i="1">
                <a:latin typeface="Times New Roman" pitchFamily="18" charset="0"/>
              </a:rPr>
              <a:t>) each frame?</a:t>
            </a:r>
          </a:p>
        </p:txBody>
      </p:sp>
      <p:sp>
        <p:nvSpPr>
          <p:cNvPr id="843787" name="Rectangle 11"/>
          <p:cNvSpPr>
            <a:spLocks noChangeArrowheads="1"/>
          </p:cNvSpPr>
          <p:nvPr/>
        </p:nvSpPr>
        <p:spPr bwMode="auto">
          <a:xfrm>
            <a:off x="228600" y="3352800"/>
            <a:ext cx="8686800" cy="2654300"/>
          </a:xfrm>
          <a:prstGeom prst="rect">
            <a:avLst/>
          </a:prstGeom>
          <a:noFill/>
          <a:ln w="9525">
            <a:noFill/>
            <a:miter lim="800000"/>
            <a:headEnd/>
            <a:tailEnd/>
          </a:ln>
          <a:effectLst/>
        </p:spPr>
        <p:txBody>
          <a:bodyPr>
            <a:spAutoFit/>
          </a:bodyPr>
          <a:lstStyle/>
          <a:p>
            <a:pPr marL="457200" indent="-457200" algn="just"/>
            <a:r>
              <a:rPr lang="en-US" sz="2800" i="1">
                <a:solidFill>
                  <a:schemeClr val="hlink"/>
                </a:solidFill>
                <a:latin typeface="Times New Roman" pitchFamily="18" charset="0"/>
              </a:rPr>
              <a:t>Solution</a:t>
            </a:r>
          </a:p>
          <a:p>
            <a:pPr marL="457200" indent="-457200"/>
            <a:r>
              <a:rPr lang="en-US" sz="2800" i="1">
                <a:latin typeface="Times" pitchFamily="18" charset="0"/>
              </a:rPr>
              <a:t>We can answer the questions as follows: </a:t>
            </a:r>
          </a:p>
          <a:p>
            <a:pPr marL="457200" indent="-457200"/>
            <a:r>
              <a:rPr lang="en-US" sz="2800" i="1">
                <a:solidFill>
                  <a:schemeClr val="hlink"/>
                </a:solidFill>
                <a:latin typeface="Times" pitchFamily="18" charset="0"/>
              </a:rPr>
              <a:t>a.</a:t>
            </a:r>
            <a:r>
              <a:rPr lang="en-US" sz="2800" i="1">
                <a:latin typeface="Times" pitchFamily="18" charset="0"/>
              </a:rPr>
              <a:t>  The data rate of each input connection is 1 kbps. This means that the bit duration is 1/1000 s or 1 ms. The duration of the input time slot is 1 ms (same as bit duration).</a:t>
            </a:r>
          </a:p>
        </p:txBody>
      </p:sp>
      <p:sp>
        <p:nvSpPr>
          <p:cNvPr id="843788"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6.</a:t>
            </a:r>
            <a:fld id="{DFB281FF-C4D6-4A56-A0DF-CCEEF42BD893}" type="slidenum">
              <a:rPr lang="en-US"/>
              <a:pPr/>
              <a:t>26</a:t>
            </a:fld>
            <a:endParaRPr lang="en-US"/>
          </a:p>
        </p:txBody>
      </p:sp>
      <p:sp>
        <p:nvSpPr>
          <p:cNvPr id="912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2394" name="Rectangle 10"/>
          <p:cNvSpPr>
            <a:spLocks noChangeArrowheads="1"/>
          </p:cNvSpPr>
          <p:nvPr/>
        </p:nvSpPr>
        <p:spPr bwMode="auto">
          <a:xfrm>
            <a:off x="228600" y="1219200"/>
            <a:ext cx="8686800" cy="3935413"/>
          </a:xfrm>
          <a:prstGeom prst="rect">
            <a:avLst/>
          </a:prstGeom>
          <a:noFill/>
          <a:ln w="9525">
            <a:noFill/>
            <a:miter lim="800000"/>
            <a:headEnd/>
            <a:tailEnd/>
          </a:ln>
          <a:effectLst/>
        </p:spPr>
        <p:txBody>
          <a:bodyPr>
            <a:spAutoFit/>
          </a:bodyPr>
          <a:lstStyle/>
          <a:p>
            <a:pPr marL="457200" indent="-457200" algn="just"/>
            <a:endParaRPr lang="en-US" sz="2800" i="1">
              <a:latin typeface="Times" pitchFamily="18" charset="0"/>
            </a:endParaRPr>
          </a:p>
          <a:p>
            <a:pPr marL="457200" indent="-457200"/>
            <a:r>
              <a:rPr lang="en-US" sz="2800" i="1">
                <a:solidFill>
                  <a:schemeClr val="hlink"/>
                </a:solidFill>
                <a:latin typeface="Times" pitchFamily="18" charset="0"/>
              </a:rPr>
              <a:t>b.</a:t>
            </a:r>
            <a:r>
              <a:rPr lang="en-US" sz="2800" i="1">
                <a:latin typeface="Times" pitchFamily="18" charset="0"/>
              </a:rPr>
              <a:t>  The duration of each output time slot is one-third of the input time slot. This means that the duration of the output time slot is 1/3 ms.</a:t>
            </a:r>
          </a:p>
          <a:p>
            <a:pPr marL="457200" indent="-457200"/>
            <a:endParaRPr lang="en-US" sz="2800" i="1">
              <a:latin typeface="Times" pitchFamily="18" charset="0"/>
            </a:endParaRPr>
          </a:p>
          <a:p>
            <a:pPr marL="457200" indent="-457200"/>
            <a:r>
              <a:rPr lang="en-US" sz="2800" i="1">
                <a:solidFill>
                  <a:schemeClr val="hlink"/>
                </a:solidFill>
                <a:latin typeface="Times" pitchFamily="18" charset="0"/>
              </a:rPr>
              <a:t>c.</a:t>
            </a:r>
            <a:r>
              <a:rPr lang="en-US" sz="2800" i="1">
                <a:latin typeface="Times" pitchFamily="18" charset="0"/>
              </a:rPr>
              <a:t> Each frame carries three output time slots. So the duration of a frame is 3 × 1/3 ms, or 1 ms. The duration of a frame is the same as the duration of an input unit.</a:t>
            </a:r>
          </a:p>
        </p:txBody>
      </p:sp>
      <p:sp>
        <p:nvSpPr>
          <p:cNvPr id="912395" name="Rectangle 11"/>
          <p:cNvSpPr>
            <a:spLocks noChangeArrowheads="1"/>
          </p:cNvSpPr>
          <p:nvPr/>
        </p:nvSpPr>
        <p:spPr bwMode="auto">
          <a:xfrm>
            <a:off x="1066800" y="0"/>
            <a:ext cx="4849813" cy="579438"/>
          </a:xfrm>
          <a:prstGeom prst="rect">
            <a:avLst/>
          </a:prstGeom>
          <a:noFill/>
          <a:ln w="9525">
            <a:noFill/>
            <a:miter lim="800000"/>
            <a:headEnd/>
            <a:tailEnd/>
          </a:ln>
          <a:effectLst/>
        </p:spPr>
        <p:txBody>
          <a:bodyPr wrap="none">
            <a:spAutoFit/>
          </a:bodyPr>
          <a:lstStyle/>
          <a:p>
            <a:r>
              <a:rPr lang="en-US" i="1">
                <a:solidFill>
                  <a:schemeClr val="hlink"/>
                </a:solidFill>
              </a:rPr>
              <a:t>Example 6.5 (continued)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B507C872-FAE5-46CC-82ED-FB78E08B17AD}" type="slidenum">
              <a:rPr lang="en-US"/>
              <a:pPr/>
              <a:t>27</a:t>
            </a:fld>
            <a:endParaRPr lang="en-US"/>
          </a:p>
        </p:txBody>
      </p:sp>
      <p:sp>
        <p:nvSpPr>
          <p:cNvPr id="851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1977" name="Rectangle 9"/>
          <p:cNvSpPr>
            <a:spLocks noChangeArrowheads="1"/>
          </p:cNvSpPr>
          <p:nvPr/>
        </p:nvSpPr>
        <p:spPr bwMode="auto">
          <a:xfrm>
            <a:off x="228600" y="1095375"/>
            <a:ext cx="86868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Figure 6.14 shows synchronous TDM with a data stream for each input and one data stream for the output. The unit of data is 1 bit. Find (</a:t>
            </a:r>
            <a:r>
              <a:rPr lang="en-US" sz="2800" i="1">
                <a:solidFill>
                  <a:schemeClr val="hlink"/>
                </a:solidFill>
                <a:latin typeface="Times New Roman" pitchFamily="18" charset="0"/>
              </a:rPr>
              <a:t>a</a:t>
            </a:r>
            <a:r>
              <a:rPr lang="en-US" sz="2800" i="1">
                <a:latin typeface="Times New Roman" pitchFamily="18" charset="0"/>
              </a:rPr>
              <a:t>) the input bit duration, (</a:t>
            </a:r>
            <a:r>
              <a:rPr lang="en-US" sz="2800" i="1">
                <a:solidFill>
                  <a:schemeClr val="hlink"/>
                </a:solidFill>
                <a:latin typeface="Times New Roman" pitchFamily="18" charset="0"/>
              </a:rPr>
              <a:t>b</a:t>
            </a:r>
            <a:r>
              <a:rPr lang="en-US" sz="2800" i="1">
                <a:latin typeface="Times New Roman" pitchFamily="18" charset="0"/>
              </a:rPr>
              <a:t>) the output bit duration, (</a:t>
            </a:r>
            <a:r>
              <a:rPr lang="en-US" sz="2800" i="1">
                <a:solidFill>
                  <a:schemeClr val="hlink"/>
                </a:solidFill>
                <a:latin typeface="Times New Roman" pitchFamily="18" charset="0"/>
              </a:rPr>
              <a:t>c</a:t>
            </a:r>
            <a:r>
              <a:rPr lang="en-US" sz="2800" i="1">
                <a:latin typeface="Times New Roman" pitchFamily="18" charset="0"/>
              </a:rPr>
              <a:t>) the output bit rate, and (</a:t>
            </a:r>
            <a:r>
              <a:rPr lang="en-US" sz="2800" i="1">
                <a:solidFill>
                  <a:schemeClr val="hlink"/>
                </a:solidFill>
                <a:latin typeface="Times New Roman" pitchFamily="18" charset="0"/>
              </a:rPr>
              <a:t>d</a:t>
            </a:r>
            <a:r>
              <a:rPr lang="en-US" sz="2800" i="1">
                <a:latin typeface="Times New Roman" pitchFamily="18" charset="0"/>
              </a:rPr>
              <a:t>) the output frame rate.</a:t>
            </a:r>
          </a:p>
        </p:txBody>
      </p:sp>
      <p:sp>
        <p:nvSpPr>
          <p:cNvPr id="851978" name="Rectangle 10"/>
          <p:cNvSpPr>
            <a:spLocks noChangeArrowheads="1"/>
          </p:cNvSpPr>
          <p:nvPr/>
        </p:nvSpPr>
        <p:spPr bwMode="auto">
          <a:xfrm>
            <a:off x="228600" y="3287713"/>
            <a:ext cx="8686800" cy="3081337"/>
          </a:xfrm>
          <a:prstGeom prst="rect">
            <a:avLst/>
          </a:prstGeom>
          <a:noFill/>
          <a:ln w="9525">
            <a:noFill/>
            <a:miter lim="800000"/>
            <a:headEnd/>
            <a:tailEnd/>
          </a:ln>
          <a:effectLst/>
        </p:spPr>
        <p:txBody>
          <a:bodyPr>
            <a:spAutoFit/>
          </a:bodyPr>
          <a:lstStyle/>
          <a:p>
            <a:pPr marL="457200" indent="-457200" algn="just"/>
            <a:r>
              <a:rPr lang="en-US" sz="2800" i="1">
                <a:solidFill>
                  <a:schemeClr val="hlink"/>
                </a:solidFill>
                <a:latin typeface="Times New Roman" pitchFamily="18" charset="0"/>
              </a:rPr>
              <a:t>Solution</a:t>
            </a:r>
          </a:p>
          <a:p>
            <a:pPr marL="457200" indent="-457200" algn="just"/>
            <a:r>
              <a:rPr lang="en-US" sz="2800" i="1">
                <a:latin typeface="Times" pitchFamily="18" charset="0"/>
              </a:rPr>
              <a:t>We can answer the questions as follows:</a:t>
            </a:r>
          </a:p>
          <a:p>
            <a:pPr marL="457200" indent="-457200" algn="just"/>
            <a:r>
              <a:rPr lang="en-US" sz="2800" i="1">
                <a:solidFill>
                  <a:schemeClr val="hlink"/>
                </a:solidFill>
                <a:latin typeface="Times" pitchFamily="18" charset="0"/>
              </a:rPr>
              <a:t>a.</a:t>
            </a:r>
            <a:r>
              <a:rPr lang="en-US" sz="2800" i="1">
                <a:latin typeface="Times" pitchFamily="18" charset="0"/>
              </a:rPr>
              <a:t> The input bit duration is the inverse of the bit rate: </a:t>
            </a:r>
            <a:br>
              <a:rPr lang="en-US" sz="2800" i="1">
                <a:latin typeface="Times" pitchFamily="18" charset="0"/>
              </a:rPr>
            </a:br>
            <a:r>
              <a:rPr lang="en-US" sz="2800" i="1">
                <a:latin typeface="Times" pitchFamily="18" charset="0"/>
              </a:rPr>
              <a:t>1/1 Mbps = 1 μs.</a:t>
            </a:r>
          </a:p>
          <a:p>
            <a:pPr marL="457200" indent="-457200" algn="just">
              <a:buFontTx/>
              <a:buAutoNum type="alphaLcPeriod"/>
            </a:pPr>
            <a:endParaRPr lang="en-US" sz="2800" i="1">
              <a:latin typeface="Times" pitchFamily="18" charset="0"/>
            </a:endParaRPr>
          </a:p>
          <a:p>
            <a:pPr marL="457200" indent="-457200" algn="just"/>
            <a:r>
              <a:rPr lang="en-US" sz="2800" i="1">
                <a:solidFill>
                  <a:schemeClr val="hlink"/>
                </a:solidFill>
                <a:latin typeface="Times" pitchFamily="18" charset="0"/>
              </a:rPr>
              <a:t>b.</a:t>
            </a:r>
            <a:r>
              <a:rPr lang="en-US" sz="2800" i="1">
                <a:latin typeface="Times" pitchFamily="18" charset="0"/>
              </a:rPr>
              <a:t> The output bit duration is one-fourth of the input bit duration, or ¼ μs.</a:t>
            </a:r>
          </a:p>
        </p:txBody>
      </p:sp>
      <p:sp>
        <p:nvSpPr>
          <p:cNvPr id="851979" name="Rectangle 11"/>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6.6</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6.</a:t>
            </a:r>
            <a:fld id="{E3824888-0297-4B3D-B041-A8267364B084}" type="slidenum">
              <a:rPr lang="en-US"/>
              <a:pPr/>
              <a:t>28</a:t>
            </a:fld>
            <a:endParaRPr lang="en-US"/>
          </a:p>
        </p:txBody>
      </p:sp>
      <p:sp>
        <p:nvSpPr>
          <p:cNvPr id="9164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6490" name="Rectangle 10"/>
          <p:cNvSpPr>
            <a:spLocks noChangeArrowheads="1"/>
          </p:cNvSpPr>
          <p:nvPr/>
        </p:nvSpPr>
        <p:spPr bwMode="auto">
          <a:xfrm>
            <a:off x="228600" y="1295400"/>
            <a:ext cx="8686800" cy="5216525"/>
          </a:xfrm>
          <a:prstGeom prst="rect">
            <a:avLst/>
          </a:prstGeom>
          <a:noFill/>
          <a:ln w="9525">
            <a:noFill/>
            <a:miter lim="800000"/>
            <a:headEnd/>
            <a:tailEnd/>
          </a:ln>
          <a:effectLst/>
        </p:spPr>
        <p:txBody>
          <a:bodyPr>
            <a:spAutoFit/>
          </a:bodyPr>
          <a:lstStyle/>
          <a:p>
            <a:pPr marL="457200" indent="-457200"/>
            <a:r>
              <a:rPr lang="en-US" sz="2800" i="1">
                <a:solidFill>
                  <a:schemeClr val="hlink"/>
                </a:solidFill>
                <a:latin typeface="Times" pitchFamily="18" charset="0"/>
              </a:rPr>
              <a:t>c.</a:t>
            </a:r>
            <a:r>
              <a:rPr lang="en-US" sz="2800" i="1">
                <a:latin typeface="Times" pitchFamily="18" charset="0"/>
              </a:rPr>
              <a:t>  The output bit rate is the inverse of the output bit duration or 1/(4μs) or 4 Mbps. This can also be deduced from the fact that the output rate is 4 times as fast as any input rate; so the output rate = 4 × 1 Mbps = 4 Mbps. </a:t>
            </a:r>
            <a:br>
              <a:rPr lang="en-US" sz="2800" i="1">
                <a:latin typeface="Times" pitchFamily="18" charset="0"/>
              </a:rPr>
            </a:br>
            <a:endParaRPr lang="en-US" sz="2800" i="1">
              <a:latin typeface="Times" pitchFamily="18" charset="0"/>
            </a:endParaRPr>
          </a:p>
          <a:p>
            <a:pPr marL="457200" indent="-457200"/>
            <a:r>
              <a:rPr lang="en-US" sz="2800" i="1">
                <a:solidFill>
                  <a:schemeClr val="hlink"/>
                </a:solidFill>
                <a:latin typeface="Times" pitchFamily="18" charset="0"/>
              </a:rPr>
              <a:t>d.</a:t>
            </a:r>
            <a:r>
              <a:rPr lang="en-US" sz="2800" i="1">
                <a:latin typeface="Times"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916491" name="Rectangle 11"/>
          <p:cNvSpPr>
            <a:spLocks noChangeArrowheads="1"/>
          </p:cNvSpPr>
          <p:nvPr/>
        </p:nvSpPr>
        <p:spPr bwMode="auto">
          <a:xfrm>
            <a:off x="1066800" y="0"/>
            <a:ext cx="4849813" cy="579438"/>
          </a:xfrm>
          <a:prstGeom prst="rect">
            <a:avLst/>
          </a:prstGeom>
          <a:noFill/>
          <a:ln w="9525">
            <a:noFill/>
            <a:miter lim="800000"/>
            <a:headEnd/>
            <a:tailEnd/>
          </a:ln>
          <a:effectLst/>
        </p:spPr>
        <p:txBody>
          <a:bodyPr wrap="none">
            <a:spAutoFit/>
          </a:bodyPr>
          <a:lstStyle/>
          <a:p>
            <a:r>
              <a:rPr lang="en-US" i="1">
                <a:solidFill>
                  <a:schemeClr val="hlink"/>
                </a:solidFill>
              </a:rPr>
              <a:t>Example 6.6 (continued)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0C4BD97F-DC96-4834-AE46-2AF86183B73F}" type="slidenum">
              <a:rPr lang="en-US"/>
              <a:pPr/>
              <a:t>29</a:t>
            </a:fld>
            <a:endParaRPr lang="en-US"/>
          </a:p>
        </p:txBody>
      </p:sp>
      <p:sp>
        <p:nvSpPr>
          <p:cNvPr id="8120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20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2036" name="Text Box 4"/>
          <p:cNvSpPr txBox="1">
            <a:spLocks noChangeArrowheads="1"/>
          </p:cNvSpPr>
          <p:nvPr/>
        </p:nvSpPr>
        <p:spPr bwMode="auto">
          <a:xfrm>
            <a:off x="304800" y="762000"/>
            <a:ext cx="31194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6.14  </a:t>
            </a:r>
            <a:r>
              <a:rPr lang="en-US" sz="2000" i="1">
                <a:latin typeface="Times New Roman" pitchFamily="18" charset="0"/>
              </a:rPr>
              <a:t>Example 6.6</a:t>
            </a:r>
          </a:p>
        </p:txBody>
      </p:sp>
      <p:sp>
        <p:nvSpPr>
          <p:cNvPr id="8120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2038" name="Picture 6"/>
          <p:cNvPicPr>
            <a:picLocks noChangeAspect="1" noChangeArrowheads="1"/>
          </p:cNvPicPr>
          <p:nvPr/>
        </p:nvPicPr>
        <p:blipFill>
          <a:blip r:embed="rId3"/>
          <a:srcRect/>
          <a:stretch>
            <a:fillRect/>
          </a:stretch>
        </p:blipFill>
        <p:spPr bwMode="auto">
          <a:xfrm>
            <a:off x="88900" y="2514600"/>
            <a:ext cx="89027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6.</a:t>
            </a:r>
            <a:fld id="{7727A3D7-7C9C-4926-83C3-8B6C54FEBF15}" type="slidenum">
              <a:rPr lang="en-US"/>
              <a:pPr/>
              <a:t>3</a:t>
            </a:fld>
            <a:endParaRPr lang="en-US"/>
          </a:p>
        </p:txBody>
      </p:sp>
      <p:sp>
        <p:nvSpPr>
          <p:cNvPr id="9246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924675" name="Text Box 3"/>
          <p:cNvSpPr txBox="1">
            <a:spLocks noChangeArrowheads="1"/>
          </p:cNvSpPr>
          <p:nvPr/>
        </p:nvSpPr>
        <p:spPr bwMode="auto">
          <a:xfrm>
            <a:off x="228600" y="228600"/>
            <a:ext cx="4262438"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6-1   MULTIPLEXING</a:t>
            </a:r>
          </a:p>
        </p:txBody>
      </p:sp>
      <p:sp>
        <p:nvSpPr>
          <p:cNvPr id="9246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924677" name="Rectangle 5"/>
          <p:cNvSpPr>
            <a:spLocks noChangeArrowheads="1"/>
          </p:cNvSpPr>
          <p:nvPr/>
        </p:nvSpPr>
        <p:spPr bwMode="auto">
          <a:xfrm>
            <a:off x="304800" y="1066800"/>
            <a:ext cx="8229600" cy="3081338"/>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924678" name="Rectangle 6"/>
          <p:cNvSpPr>
            <a:spLocks noChangeArrowheads="1"/>
          </p:cNvSpPr>
          <p:nvPr/>
        </p:nvSpPr>
        <p:spPr bwMode="auto">
          <a:xfrm>
            <a:off x="152400" y="4772025"/>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Frequency-Division Multiplexing</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Wavelength-Division Multiplexing</a:t>
            </a:r>
            <a:br>
              <a:rPr lang="fr-FR" sz="2400">
                <a:solidFill>
                  <a:srgbClr val="0033CC"/>
                </a:solidFill>
                <a:latin typeface="Times New Roman" pitchFamily="18" charset="0"/>
              </a:rPr>
            </a:br>
            <a:r>
              <a:rPr lang="fr-FR" sz="2400">
                <a:solidFill>
                  <a:srgbClr val="0033CC"/>
                </a:solidFill>
                <a:latin typeface="Times New Roman" pitchFamily="18" charset="0"/>
              </a:rPr>
              <a:t>Synchronous Time-Division Multiplexing</a:t>
            </a:r>
          </a:p>
          <a:p>
            <a:pPr>
              <a:buClr>
                <a:schemeClr val="tx1"/>
              </a:buClr>
              <a:buSzPct val="117000"/>
              <a:buFont typeface="Wingdings" pitchFamily="2" charset="2"/>
              <a:buNone/>
            </a:pPr>
            <a:r>
              <a:rPr lang="en-US" sz="2400">
                <a:solidFill>
                  <a:srgbClr val="0033CC"/>
                </a:solidFill>
                <a:latin typeface="Times New Roman" pitchFamily="18" charset="0"/>
              </a:rPr>
              <a:t>Statistical Time-Division Multiplexing</a:t>
            </a:r>
          </a:p>
        </p:txBody>
      </p:sp>
      <p:sp>
        <p:nvSpPr>
          <p:cNvPr id="924679" name="Text Box 7"/>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8F37CF0A-FC48-470A-9A47-8CC2F24A4849}" type="slidenum">
              <a:rPr lang="en-US"/>
              <a:pPr/>
              <a:t>30</a:t>
            </a:fld>
            <a:endParaRPr lang="en-US"/>
          </a:p>
        </p:txBody>
      </p:sp>
      <p:sp>
        <p:nvSpPr>
          <p:cNvPr id="8458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5834" name="Rectangle 10"/>
          <p:cNvSpPr>
            <a:spLocks noChangeArrowheads="1"/>
          </p:cNvSpPr>
          <p:nvPr/>
        </p:nvSpPr>
        <p:spPr bwMode="auto">
          <a:xfrm>
            <a:off x="228600" y="12192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Four 1-kbps connections are multiplexed together. A unit is 1 bit. Find (</a:t>
            </a:r>
            <a:r>
              <a:rPr lang="en-US" sz="2800" i="1">
                <a:solidFill>
                  <a:schemeClr val="hlink"/>
                </a:solidFill>
                <a:latin typeface="Times New Roman" pitchFamily="18" charset="0"/>
              </a:rPr>
              <a:t>a</a:t>
            </a:r>
            <a:r>
              <a:rPr lang="en-US" sz="2800" i="1">
                <a:latin typeface="Times New Roman" pitchFamily="18" charset="0"/>
              </a:rPr>
              <a:t>) the duration of 1 bit before multiplexing, (</a:t>
            </a:r>
            <a:r>
              <a:rPr lang="en-US" sz="2800" i="1">
                <a:solidFill>
                  <a:schemeClr val="hlink"/>
                </a:solidFill>
                <a:latin typeface="Times New Roman" pitchFamily="18" charset="0"/>
              </a:rPr>
              <a:t>b</a:t>
            </a:r>
            <a:r>
              <a:rPr lang="en-US" sz="2800" i="1">
                <a:latin typeface="Times New Roman" pitchFamily="18" charset="0"/>
              </a:rPr>
              <a:t>) the transmission rate of the link, (</a:t>
            </a:r>
            <a:r>
              <a:rPr lang="en-US" sz="2800" i="1">
                <a:solidFill>
                  <a:schemeClr val="hlink"/>
                </a:solidFill>
                <a:latin typeface="Times New Roman" pitchFamily="18" charset="0"/>
              </a:rPr>
              <a:t>c</a:t>
            </a:r>
            <a:r>
              <a:rPr lang="en-US" sz="2800" i="1">
                <a:latin typeface="Times New Roman" pitchFamily="18" charset="0"/>
              </a:rPr>
              <a:t>) the duration of a time slot, and (</a:t>
            </a:r>
            <a:r>
              <a:rPr lang="en-US" sz="2800" i="1">
                <a:solidFill>
                  <a:schemeClr val="hlink"/>
                </a:solidFill>
                <a:latin typeface="Times New Roman" pitchFamily="18" charset="0"/>
              </a:rPr>
              <a:t>d</a:t>
            </a:r>
            <a:r>
              <a:rPr lang="en-US" sz="2800" i="1">
                <a:latin typeface="Times New Roman" pitchFamily="18" charset="0"/>
              </a:rPr>
              <a:t>) the duration of a frame.</a:t>
            </a:r>
          </a:p>
        </p:txBody>
      </p:sp>
      <p:sp>
        <p:nvSpPr>
          <p:cNvPr id="845835" name="Rectangle 11"/>
          <p:cNvSpPr>
            <a:spLocks noChangeArrowheads="1"/>
          </p:cNvSpPr>
          <p:nvPr/>
        </p:nvSpPr>
        <p:spPr bwMode="auto">
          <a:xfrm>
            <a:off x="228600" y="3243263"/>
            <a:ext cx="8686800" cy="3081337"/>
          </a:xfrm>
          <a:prstGeom prst="rect">
            <a:avLst/>
          </a:prstGeom>
          <a:noFill/>
          <a:ln w="9525">
            <a:noFill/>
            <a:miter lim="800000"/>
            <a:headEnd/>
            <a:tailEnd/>
          </a:ln>
          <a:effectLst/>
        </p:spPr>
        <p:txBody>
          <a:bodyPr>
            <a:spAutoFit/>
          </a:bodyPr>
          <a:lstStyle/>
          <a:p>
            <a:pPr marL="457200" indent="-457200" algn="just"/>
            <a:r>
              <a:rPr lang="en-US" sz="2800" i="1">
                <a:solidFill>
                  <a:schemeClr val="hlink"/>
                </a:solidFill>
                <a:latin typeface="Times New Roman" pitchFamily="18" charset="0"/>
              </a:rPr>
              <a:t>Solution</a:t>
            </a:r>
          </a:p>
          <a:p>
            <a:pPr marL="457200" indent="-457200" algn="just"/>
            <a:r>
              <a:rPr lang="en-US" sz="2800" i="1">
                <a:latin typeface="Times" pitchFamily="18" charset="0"/>
              </a:rPr>
              <a:t>We can answer the questions as follows:</a:t>
            </a:r>
          </a:p>
          <a:p>
            <a:pPr marL="457200" indent="-457200" algn="just"/>
            <a:r>
              <a:rPr lang="en-US" sz="2800" i="1">
                <a:solidFill>
                  <a:schemeClr val="hlink"/>
                </a:solidFill>
                <a:latin typeface="Times" pitchFamily="18" charset="0"/>
              </a:rPr>
              <a:t>a</a:t>
            </a:r>
            <a:r>
              <a:rPr lang="en-US" sz="2800" i="1">
                <a:latin typeface="Times" pitchFamily="18" charset="0"/>
              </a:rPr>
              <a:t>.  The duration of 1 bit before multiplexing is 1 / 1 kbps, or 0.001 s (1 ms).</a:t>
            </a:r>
          </a:p>
          <a:p>
            <a:pPr marL="457200" indent="-457200" algn="just"/>
            <a:endParaRPr lang="en-US" sz="2800" i="1">
              <a:latin typeface="Times" pitchFamily="18" charset="0"/>
            </a:endParaRPr>
          </a:p>
          <a:p>
            <a:pPr marL="457200" indent="-457200" algn="just"/>
            <a:r>
              <a:rPr lang="en-US" sz="2800" i="1">
                <a:solidFill>
                  <a:schemeClr val="hlink"/>
                </a:solidFill>
                <a:latin typeface="Times" pitchFamily="18" charset="0"/>
              </a:rPr>
              <a:t>b.</a:t>
            </a:r>
            <a:r>
              <a:rPr lang="en-US" sz="2800" i="1">
                <a:latin typeface="Times" pitchFamily="18" charset="0"/>
              </a:rPr>
              <a:t> The rate of the link is 4 times the rate of a connection, or 4 kbps.</a:t>
            </a:r>
          </a:p>
        </p:txBody>
      </p:sp>
      <p:sp>
        <p:nvSpPr>
          <p:cNvPr id="845836"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6.</a:t>
            </a:r>
            <a:fld id="{A24A1ED8-3F6D-46CC-925C-E916B14D9DAA}" type="slidenum">
              <a:rPr lang="en-US"/>
              <a:pPr/>
              <a:t>31</a:t>
            </a:fld>
            <a:endParaRPr lang="en-US"/>
          </a:p>
        </p:txBody>
      </p:sp>
      <p:sp>
        <p:nvSpPr>
          <p:cNvPr id="9144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14442" name="Rectangle 10"/>
          <p:cNvSpPr>
            <a:spLocks noChangeArrowheads="1"/>
          </p:cNvSpPr>
          <p:nvPr/>
        </p:nvSpPr>
        <p:spPr bwMode="auto">
          <a:xfrm>
            <a:off x="228600" y="1524000"/>
            <a:ext cx="8686800" cy="4789488"/>
          </a:xfrm>
          <a:prstGeom prst="rect">
            <a:avLst/>
          </a:prstGeom>
          <a:noFill/>
          <a:ln w="9525">
            <a:noFill/>
            <a:miter lim="800000"/>
            <a:headEnd/>
            <a:tailEnd/>
          </a:ln>
          <a:effectLst/>
        </p:spPr>
        <p:txBody>
          <a:bodyPr>
            <a:spAutoFit/>
          </a:bodyPr>
          <a:lstStyle/>
          <a:p>
            <a:pPr marL="457200" indent="-457200" algn="just"/>
            <a:r>
              <a:rPr lang="en-US" sz="2800" i="1">
                <a:solidFill>
                  <a:schemeClr val="hlink"/>
                </a:solidFill>
                <a:latin typeface="Times" pitchFamily="18" charset="0"/>
              </a:rPr>
              <a:t>c.</a:t>
            </a:r>
            <a:r>
              <a:rPr lang="en-US" sz="2800" i="1">
                <a:latin typeface="Times"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marL="457200" indent="-457200" algn="just"/>
            <a:endParaRPr lang="en-US" sz="2800" i="1">
              <a:latin typeface="Times" pitchFamily="18" charset="0"/>
            </a:endParaRPr>
          </a:p>
          <a:p>
            <a:pPr marL="457200" indent="-457200" algn="just"/>
            <a:r>
              <a:rPr lang="en-US" sz="2800" i="1">
                <a:solidFill>
                  <a:schemeClr val="hlink"/>
                </a:solidFill>
                <a:latin typeface="Times" pitchFamily="18" charset="0"/>
              </a:rPr>
              <a:t>d.</a:t>
            </a:r>
            <a:r>
              <a:rPr lang="en-US" sz="2800" i="1">
                <a:latin typeface="Times"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914443" name="Rectangle 11"/>
          <p:cNvSpPr>
            <a:spLocks noChangeArrowheads="1"/>
          </p:cNvSpPr>
          <p:nvPr/>
        </p:nvSpPr>
        <p:spPr bwMode="auto">
          <a:xfrm>
            <a:off x="1066800" y="0"/>
            <a:ext cx="4849813" cy="579438"/>
          </a:xfrm>
          <a:prstGeom prst="rect">
            <a:avLst/>
          </a:prstGeom>
          <a:noFill/>
          <a:ln w="9525">
            <a:noFill/>
            <a:miter lim="800000"/>
            <a:headEnd/>
            <a:tailEnd/>
          </a:ln>
          <a:effectLst/>
        </p:spPr>
        <p:txBody>
          <a:bodyPr wrap="none">
            <a:spAutoFit/>
          </a:bodyPr>
          <a:lstStyle/>
          <a:p>
            <a:r>
              <a:rPr lang="en-US" i="1">
                <a:solidFill>
                  <a:schemeClr val="hlink"/>
                </a:solidFill>
              </a:rPr>
              <a:t>Example 6.7 (continued)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B2EF4782-EB52-4759-812E-E9BD0E58DA96}" type="slidenum">
              <a:rPr lang="en-US"/>
              <a:pPr/>
              <a:t>32</a:t>
            </a:fld>
            <a:endParaRPr lang="en-US"/>
          </a:p>
        </p:txBody>
      </p:sp>
      <p:sp>
        <p:nvSpPr>
          <p:cNvPr id="8529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529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52996" name="Text Box 4"/>
          <p:cNvSpPr txBox="1">
            <a:spLocks noChangeArrowheads="1"/>
          </p:cNvSpPr>
          <p:nvPr/>
        </p:nvSpPr>
        <p:spPr bwMode="auto">
          <a:xfrm>
            <a:off x="304800" y="762000"/>
            <a:ext cx="30892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6.15  </a:t>
            </a:r>
            <a:r>
              <a:rPr lang="en-US" sz="2000" i="1">
                <a:latin typeface="Times New Roman" pitchFamily="18" charset="0"/>
              </a:rPr>
              <a:t>Interleaving</a:t>
            </a:r>
          </a:p>
        </p:txBody>
      </p:sp>
      <p:sp>
        <p:nvSpPr>
          <p:cNvPr id="852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52999" name="Picture 7"/>
          <p:cNvPicPr>
            <a:picLocks noChangeAspect="1" noChangeArrowheads="1"/>
          </p:cNvPicPr>
          <p:nvPr/>
        </p:nvPicPr>
        <p:blipFill>
          <a:blip r:embed="rId3"/>
          <a:srcRect/>
          <a:stretch>
            <a:fillRect/>
          </a:stretch>
        </p:blipFill>
        <p:spPr bwMode="auto">
          <a:xfrm>
            <a:off x="76200" y="2133600"/>
            <a:ext cx="8940800" cy="247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243A6A17-EA34-4EDE-B033-5F122694E566}" type="slidenum">
              <a:rPr lang="en-US"/>
              <a:pPr/>
              <a:t>33</a:t>
            </a:fld>
            <a:endParaRPr lang="en-US"/>
          </a:p>
        </p:txBody>
      </p:sp>
      <p:sp>
        <p:nvSpPr>
          <p:cNvPr id="8468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6858" name="Rectangle 10"/>
          <p:cNvSpPr>
            <a:spLocks noChangeArrowheads="1"/>
          </p:cNvSpPr>
          <p:nvPr/>
        </p:nvSpPr>
        <p:spPr bwMode="auto">
          <a:xfrm>
            <a:off x="228600" y="914400"/>
            <a:ext cx="86106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846859" name="Rectangle 11"/>
          <p:cNvSpPr>
            <a:spLocks noChangeArrowheads="1"/>
          </p:cNvSpPr>
          <p:nvPr/>
        </p:nvSpPr>
        <p:spPr bwMode="auto">
          <a:xfrm>
            <a:off x="228600" y="3259138"/>
            <a:ext cx="8686800" cy="3081337"/>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846860" name="Rectangle 12"/>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6.8</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7EE1D0C2-9C8E-4C69-8190-08CDC6AD1ECB}" type="slidenum">
              <a:rPr lang="en-US"/>
              <a:pPr/>
              <a:t>34</a:t>
            </a:fld>
            <a:endParaRPr lang="en-US"/>
          </a:p>
        </p:txBody>
      </p:sp>
      <p:sp>
        <p:nvSpPr>
          <p:cNvPr id="8540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540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54020" name="Text Box 4"/>
          <p:cNvSpPr txBox="1">
            <a:spLocks noChangeArrowheads="1"/>
          </p:cNvSpPr>
          <p:nvPr/>
        </p:nvSpPr>
        <p:spPr bwMode="auto">
          <a:xfrm>
            <a:off x="304800" y="762000"/>
            <a:ext cx="31194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6.16  </a:t>
            </a:r>
            <a:r>
              <a:rPr lang="en-US" sz="2000" i="1">
                <a:latin typeface="Times New Roman" pitchFamily="18" charset="0"/>
              </a:rPr>
              <a:t>Example 6.8</a:t>
            </a:r>
          </a:p>
        </p:txBody>
      </p:sp>
      <p:sp>
        <p:nvSpPr>
          <p:cNvPr id="8540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54022" name="Picture 6"/>
          <p:cNvPicPr>
            <a:picLocks noChangeAspect="1" noChangeArrowheads="1"/>
          </p:cNvPicPr>
          <p:nvPr/>
        </p:nvPicPr>
        <p:blipFill>
          <a:blip r:embed="rId3"/>
          <a:srcRect/>
          <a:stretch>
            <a:fillRect/>
          </a:stretch>
        </p:blipFill>
        <p:spPr bwMode="auto">
          <a:xfrm>
            <a:off x="685800" y="2684463"/>
            <a:ext cx="7688263" cy="2116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06E6B12F-9F66-4490-80B0-9BD46E4E5412}" type="slidenum">
              <a:rPr lang="en-US"/>
              <a:pPr/>
              <a:t>35</a:t>
            </a:fld>
            <a:endParaRPr lang="en-US"/>
          </a:p>
        </p:txBody>
      </p:sp>
      <p:sp>
        <p:nvSpPr>
          <p:cNvPr id="8550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55049" name="Rectangle 9"/>
          <p:cNvSpPr>
            <a:spLocks noChangeArrowheads="1"/>
          </p:cNvSpPr>
          <p:nvPr/>
        </p:nvSpPr>
        <p:spPr bwMode="auto">
          <a:xfrm>
            <a:off x="228600" y="1219200"/>
            <a:ext cx="8610600" cy="1800225"/>
          </a:xfrm>
          <a:prstGeom prst="rect">
            <a:avLst/>
          </a:prstGeom>
          <a:noFill/>
          <a:ln w="9525">
            <a:noFill/>
            <a:miter lim="800000"/>
            <a:headEnd/>
            <a:tailEnd/>
          </a:ln>
          <a:effectLst/>
        </p:spPr>
        <p:txBody>
          <a:bodyPr>
            <a:spAutoFit/>
          </a:bodyPr>
          <a:lstStyle/>
          <a:p>
            <a:r>
              <a:rPr lang="en-US" sz="2800" i="1">
                <a:latin typeface="Times New Roman"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855050" name="Rectangle 10"/>
          <p:cNvSpPr>
            <a:spLocks noChangeArrowheads="1"/>
          </p:cNvSpPr>
          <p:nvPr/>
        </p:nvSpPr>
        <p:spPr bwMode="auto">
          <a:xfrm>
            <a:off x="228600" y="3411538"/>
            <a:ext cx="8686800" cy="3081337"/>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Figure 6.17 shows the output for four arbitrary inputs. The link carries 50,000 frames per second. The frame duration is therefore 1/50,000 s or 20 μs. The frame rate is 50,000 frames per second, and each frame carries 8 bits; the bit rate is 50,000 × 8 = 400,000 bits or 400 kbps. The bit duration is 1/400,000 s, or 2.5 μs. </a:t>
            </a:r>
          </a:p>
        </p:txBody>
      </p:sp>
      <p:sp>
        <p:nvSpPr>
          <p:cNvPr id="855051" name="Rectangle 11"/>
          <p:cNvSpPr>
            <a:spLocks noChangeArrowheads="1"/>
          </p:cNvSpPr>
          <p:nvPr/>
        </p:nvSpPr>
        <p:spPr bwMode="auto">
          <a:xfrm>
            <a:off x="1066800" y="0"/>
            <a:ext cx="2530475" cy="579438"/>
          </a:xfrm>
          <a:prstGeom prst="rect">
            <a:avLst/>
          </a:prstGeom>
          <a:noFill/>
          <a:ln w="9525">
            <a:noFill/>
            <a:miter lim="800000"/>
            <a:headEnd/>
            <a:tailEnd/>
          </a:ln>
          <a:effectLst/>
        </p:spPr>
        <p:txBody>
          <a:bodyPr wrap="none">
            <a:spAutoFit/>
          </a:bodyPr>
          <a:lstStyle/>
          <a:p>
            <a:r>
              <a:rPr lang="en-US" i="1">
                <a:solidFill>
                  <a:schemeClr val="hlink"/>
                </a:solidFill>
              </a:rPr>
              <a:t>Example 6.9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EA06475E-5DD8-47B1-B95B-B8C6A278DE6C}" type="slidenum">
              <a:rPr lang="en-US"/>
              <a:pPr/>
              <a:t>36</a:t>
            </a:fld>
            <a:endParaRPr lang="en-US"/>
          </a:p>
        </p:txBody>
      </p:sp>
      <p:sp>
        <p:nvSpPr>
          <p:cNvPr id="8151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51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5108" name="Text Box 4"/>
          <p:cNvSpPr txBox="1">
            <a:spLocks noChangeArrowheads="1"/>
          </p:cNvSpPr>
          <p:nvPr/>
        </p:nvSpPr>
        <p:spPr bwMode="auto">
          <a:xfrm>
            <a:off x="304800" y="762000"/>
            <a:ext cx="31194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6.17  </a:t>
            </a:r>
            <a:r>
              <a:rPr lang="en-US" sz="2000" i="1">
                <a:latin typeface="Times New Roman" pitchFamily="18" charset="0"/>
              </a:rPr>
              <a:t>Example 6.9</a:t>
            </a:r>
          </a:p>
        </p:txBody>
      </p:sp>
      <p:sp>
        <p:nvSpPr>
          <p:cNvPr id="8151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5110" name="Picture 6"/>
          <p:cNvPicPr>
            <a:picLocks noChangeAspect="1" noChangeArrowheads="1"/>
          </p:cNvPicPr>
          <p:nvPr/>
        </p:nvPicPr>
        <p:blipFill>
          <a:blip r:embed="rId3"/>
          <a:srcRect/>
          <a:stretch>
            <a:fillRect/>
          </a:stretch>
        </p:blipFill>
        <p:spPr bwMode="auto">
          <a:xfrm>
            <a:off x="268288" y="2671763"/>
            <a:ext cx="8647112" cy="2189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5446F06E-0ABF-4512-8817-E20CF8234513}" type="slidenum">
              <a:rPr lang="en-US"/>
              <a:pPr/>
              <a:t>37</a:t>
            </a:fld>
            <a:endParaRPr lang="en-US"/>
          </a:p>
        </p:txBody>
      </p:sp>
      <p:sp>
        <p:nvSpPr>
          <p:cNvPr id="8161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61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6132" name="Text Box 4"/>
          <p:cNvSpPr txBox="1">
            <a:spLocks noChangeArrowheads="1"/>
          </p:cNvSpPr>
          <p:nvPr/>
        </p:nvSpPr>
        <p:spPr bwMode="auto">
          <a:xfrm>
            <a:off x="304800" y="762000"/>
            <a:ext cx="30114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6.18  </a:t>
            </a:r>
            <a:r>
              <a:rPr lang="en-US" sz="2000" i="1">
                <a:latin typeface="Times New Roman" pitchFamily="18" charset="0"/>
              </a:rPr>
              <a:t>Empty slots</a:t>
            </a:r>
          </a:p>
        </p:txBody>
      </p:sp>
      <p:sp>
        <p:nvSpPr>
          <p:cNvPr id="8161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6135" name="Picture 7"/>
          <p:cNvPicPr>
            <a:picLocks noChangeAspect="1" noChangeArrowheads="1"/>
          </p:cNvPicPr>
          <p:nvPr/>
        </p:nvPicPr>
        <p:blipFill>
          <a:blip r:embed="rId3"/>
          <a:srcRect/>
          <a:stretch>
            <a:fillRect/>
          </a:stretch>
        </p:blipFill>
        <p:spPr bwMode="auto">
          <a:xfrm>
            <a:off x="566738" y="2516188"/>
            <a:ext cx="8043862" cy="228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4C63B9A4-25D5-4212-BB29-8D52F9B7F3C5}" type="slidenum">
              <a:rPr lang="en-US"/>
              <a:pPr/>
              <a:t>38</a:t>
            </a:fld>
            <a:endParaRPr lang="en-US"/>
          </a:p>
        </p:txBody>
      </p:sp>
      <p:sp>
        <p:nvSpPr>
          <p:cNvPr id="8171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71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7156" name="Text Box 4"/>
          <p:cNvSpPr txBox="1">
            <a:spLocks noChangeArrowheads="1"/>
          </p:cNvSpPr>
          <p:nvPr/>
        </p:nvSpPr>
        <p:spPr bwMode="auto">
          <a:xfrm>
            <a:off x="304800" y="762000"/>
            <a:ext cx="42481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6.19  </a:t>
            </a:r>
            <a:r>
              <a:rPr lang="en-US" sz="2000" i="1">
                <a:latin typeface="Times New Roman" pitchFamily="18" charset="0"/>
              </a:rPr>
              <a:t>Multilevel multiplexing</a:t>
            </a:r>
          </a:p>
        </p:txBody>
      </p:sp>
      <p:sp>
        <p:nvSpPr>
          <p:cNvPr id="8171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7160" name="Picture 8"/>
          <p:cNvPicPr>
            <a:picLocks noChangeAspect="1" noChangeArrowheads="1"/>
          </p:cNvPicPr>
          <p:nvPr/>
        </p:nvPicPr>
        <p:blipFill>
          <a:blip r:embed="rId3"/>
          <a:srcRect/>
          <a:stretch>
            <a:fillRect/>
          </a:stretch>
        </p:blipFill>
        <p:spPr bwMode="auto">
          <a:xfrm>
            <a:off x="484188" y="2471738"/>
            <a:ext cx="7897812" cy="2938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618AF186-E3B2-430F-BDBF-1E1A76EB5EEE}" type="slidenum">
              <a:rPr lang="en-US"/>
              <a:pPr/>
              <a:t>39</a:t>
            </a:fld>
            <a:endParaRPr lang="en-US"/>
          </a:p>
        </p:txBody>
      </p:sp>
      <p:sp>
        <p:nvSpPr>
          <p:cNvPr id="8181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81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8180" name="Text Box 4"/>
          <p:cNvSpPr txBox="1">
            <a:spLocks noChangeArrowheads="1"/>
          </p:cNvSpPr>
          <p:nvPr/>
        </p:nvSpPr>
        <p:spPr bwMode="auto">
          <a:xfrm>
            <a:off x="304800" y="762000"/>
            <a:ext cx="45291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6.20  </a:t>
            </a:r>
            <a:r>
              <a:rPr lang="en-US" sz="2000" i="1">
                <a:latin typeface="Times New Roman" pitchFamily="18" charset="0"/>
              </a:rPr>
              <a:t>Multiple-slot multiplexing</a:t>
            </a:r>
          </a:p>
        </p:txBody>
      </p:sp>
      <p:sp>
        <p:nvSpPr>
          <p:cNvPr id="8181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8182" name="Picture 6"/>
          <p:cNvPicPr>
            <a:picLocks noChangeAspect="1" noChangeArrowheads="1"/>
          </p:cNvPicPr>
          <p:nvPr/>
        </p:nvPicPr>
        <p:blipFill>
          <a:blip r:embed="rId3"/>
          <a:srcRect/>
          <a:stretch>
            <a:fillRect/>
          </a:stretch>
        </p:blipFill>
        <p:spPr bwMode="auto">
          <a:xfrm>
            <a:off x="935038" y="2362200"/>
            <a:ext cx="7751762" cy="2439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CA9AA763-83EA-4042-B8C6-12F1C47C5CBC}" type="slidenum">
              <a:rPr lang="en-US"/>
              <a:pPr/>
              <a:t>4</a:t>
            </a:fld>
            <a:endParaRPr lang="en-US"/>
          </a:p>
        </p:txBody>
      </p:sp>
      <p:sp>
        <p:nvSpPr>
          <p:cNvPr id="7987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7987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798724" name="Text Box 4"/>
          <p:cNvSpPr txBox="1">
            <a:spLocks noChangeArrowheads="1"/>
          </p:cNvSpPr>
          <p:nvPr/>
        </p:nvSpPr>
        <p:spPr bwMode="auto">
          <a:xfrm>
            <a:off x="304800" y="762000"/>
            <a:ext cx="46990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6.1  </a:t>
            </a:r>
            <a:r>
              <a:rPr lang="en-US" sz="2000" i="1">
                <a:latin typeface="Times New Roman" pitchFamily="18" charset="0"/>
              </a:rPr>
              <a:t>Dividing a link into channels</a:t>
            </a:r>
          </a:p>
        </p:txBody>
      </p:sp>
      <p:sp>
        <p:nvSpPr>
          <p:cNvPr id="7987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798726" name="Picture 6"/>
          <p:cNvPicPr>
            <a:picLocks noChangeAspect="1" noChangeArrowheads="1"/>
          </p:cNvPicPr>
          <p:nvPr/>
        </p:nvPicPr>
        <p:blipFill>
          <a:blip r:embed="rId3"/>
          <a:srcRect/>
          <a:stretch>
            <a:fillRect/>
          </a:stretch>
        </p:blipFill>
        <p:spPr bwMode="auto">
          <a:xfrm>
            <a:off x="304800" y="2587625"/>
            <a:ext cx="8464550" cy="206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EAD0CA71-705E-454B-9FE9-137D6EA9234B}" type="slidenum">
              <a:rPr lang="en-US"/>
              <a:pPr/>
              <a:t>40</a:t>
            </a:fld>
            <a:endParaRPr lang="en-US"/>
          </a:p>
        </p:txBody>
      </p:sp>
      <p:sp>
        <p:nvSpPr>
          <p:cNvPr id="8192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192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9204" name="Text Box 4"/>
          <p:cNvSpPr txBox="1">
            <a:spLocks noChangeArrowheads="1"/>
          </p:cNvSpPr>
          <p:nvPr/>
        </p:nvSpPr>
        <p:spPr bwMode="auto">
          <a:xfrm>
            <a:off x="304800" y="762000"/>
            <a:ext cx="32654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6.21  </a:t>
            </a:r>
            <a:r>
              <a:rPr lang="en-US" sz="2000" i="1">
                <a:latin typeface="Times New Roman" pitchFamily="18" charset="0"/>
              </a:rPr>
              <a:t>Pulse stuffing</a:t>
            </a:r>
          </a:p>
        </p:txBody>
      </p:sp>
      <p:sp>
        <p:nvSpPr>
          <p:cNvPr id="8192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19206" name="Picture 6"/>
          <p:cNvPicPr>
            <a:picLocks noChangeAspect="1" noChangeArrowheads="1"/>
          </p:cNvPicPr>
          <p:nvPr/>
        </p:nvPicPr>
        <p:blipFill>
          <a:blip r:embed="rId3"/>
          <a:srcRect/>
          <a:stretch>
            <a:fillRect/>
          </a:stretch>
        </p:blipFill>
        <p:spPr bwMode="auto">
          <a:xfrm>
            <a:off x="1371600" y="2439988"/>
            <a:ext cx="6353175" cy="228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48276E34-17A5-4E72-A923-26740B327C76}" type="slidenum">
              <a:rPr lang="en-US"/>
              <a:pPr/>
              <a:t>41</a:t>
            </a:fld>
            <a:endParaRPr lang="en-US"/>
          </a:p>
        </p:txBody>
      </p:sp>
      <p:sp>
        <p:nvSpPr>
          <p:cNvPr id="8202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02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0228" name="Text Box 4"/>
          <p:cNvSpPr txBox="1">
            <a:spLocks noChangeArrowheads="1"/>
          </p:cNvSpPr>
          <p:nvPr/>
        </p:nvSpPr>
        <p:spPr bwMode="auto">
          <a:xfrm>
            <a:off x="304800" y="762000"/>
            <a:ext cx="3167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6.22  </a:t>
            </a:r>
            <a:r>
              <a:rPr lang="en-US" sz="2000" i="1">
                <a:latin typeface="Times New Roman" pitchFamily="18" charset="0"/>
              </a:rPr>
              <a:t>Framing bits</a:t>
            </a:r>
          </a:p>
        </p:txBody>
      </p:sp>
      <p:sp>
        <p:nvSpPr>
          <p:cNvPr id="8202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0230" name="Picture 6"/>
          <p:cNvPicPr>
            <a:picLocks noChangeAspect="1" noChangeArrowheads="1"/>
          </p:cNvPicPr>
          <p:nvPr/>
        </p:nvPicPr>
        <p:blipFill>
          <a:blip r:embed="rId3"/>
          <a:srcRect/>
          <a:stretch>
            <a:fillRect/>
          </a:stretch>
        </p:blipFill>
        <p:spPr bwMode="auto">
          <a:xfrm>
            <a:off x="727075" y="2438400"/>
            <a:ext cx="7578725" cy="218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48AFD221-C78D-4F72-B6FE-1D6BDB7392ED}" type="slidenum">
              <a:rPr lang="en-US"/>
              <a:pPr/>
              <a:t>42</a:t>
            </a:fld>
            <a:endParaRPr lang="en-US"/>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20585" name="Rectangle 9"/>
          <p:cNvSpPr>
            <a:spLocks noChangeArrowheads="1"/>
          </p:cNvSpPr>
          <p:nvPr/>
        </p:nvSpPr>
        <p:spPr bwMode="auto">
          <a:xfrm>
            <a:off x="228600" y="990600"/>
            <a:ext cx="8686800" cy="3081338"/>
          </a:xfrm>
          <a:prstGeom prst="rect">
            <a:avLst/>
          </a:prstGeom>
          <a:noFill/>
          <a:ln w="9525">
            <a:noFill/>
            <a:miter lim="800000"/>
            <a:headEnd/>
            <a:tailEnd/>
          </a:ln>
          <a:effectLst/>
        </p:spPr>
        <p:txBody>
          <a:bodyPr>
            <a:spAutoFit/>
          </a:bodyPr>
          <a:lstStyle/>
          <a:p>
            <a:r>
              <a:rPr lang="en-US" sz="2800" i="1">
                <a:latin typeface="Times New Roman" pitchFamily="18" charset="0"/>
              </a:rPr>
              <a:t>We have four sources, each creating 250 characters per second. If the interleaved unit is a character and 1 synchronizing bit is added to each frame, find (</a:t>
            </a:r>
            <a:r>
              <a:rPr lang="en-US" sz="2800" i="1">
                <a:solidFill>
                  <a:schemeClr val="hlink"/>
                </a:solidFill>
                <a:latin typeface="Times New Roman" pitchFamily="18" charset="0"/>
              </a:rPr>
              <a:t>a</a:t>
            </a:r>
            <a:r>
              <a:rPr lang="en-US" sz="2800" i="1">
                <a:latin typeface="Times New Roman" pitchFamily="18" charset="0"/>
              </a:rPr>
              <a:t>) the data rate of each source, (</a:t>
            </a:r>
            <a:r>
              <a:rPr lang="en-US" sz="2800" i="1">
                <a:solidFill>
                  <a:schemeClr val="hlink"/>
                </a:solidFill>
                <a:latin typeface="Times New Roman" pitchFamily="18" charset="0"/>
              </a:rPr>
              <a:t>b</a:t>
            </a:r>
            <a:r>
              <a:rPr lang="en-US" sz="2800" i="1">
                <a:latin typeface="Times New Roman" pitchFamily="18" charset="0"/>
              </a:rPr>
              <a:t>) the duration of each character in each source, (</a:t>
            </a:r>
            <a:r>
              <a:rPr lang="en-US" sz="2800" i="1">
                <a:solidFill>
                  <a:schemeClr val="hlink"/>
                </a:solidFill>
                <a:latin typeface="Times New Roman" pitchFamily="18" charset="0"/>
              </a:rPr>
              <a:t>c</a:t>
            </a:r>
            <a:r>
              <a:rPr lang="en-US" sz="2800" i="1">
                <a:latin typeface="Times New Roman" pitchFamily="18" charset="0"/>
              </a:rPr>
              <a:t>) the frame rate, (</a:t>
            </a:r>
            <a:r>
              <a:rPr lang="en-US" sz="2800" i="1">
                <a:solidFill>
                  <a:schemeClr val="hlink"/>
                </a:solidFill>
                <a:latin typeface="Times New Roman" pitchFamily="18" charset="0"/>
              </a:rPr>
              <a:t>d</a:t>
            </a:r>
            <a:r>
              <a:rPr lang="en-US" sz="2800" i="1">
                <a:latin typeface="Times New Roman" pitchFamily="18" charset="0"/>
              </a:rPr>
              <a:t>) the duration of each frame, (</a:t>
            </a:r>
            <a:r>
              <a:rPr lang="en-US" sz="2800" i="1">
                <a:solidFill>
                  <a:schemeClr val="hlink"/>
                </a:solidFill>
                <a:latin typeface="Times New Roman" pitchFamily="18" charset="0"/>
              </a:rPr>
              <a:t>e</a:t>
            </a:r>
            <a:r>
              <a:rPr lang="en-US" sz="2800" i="1">
                <a:latin typeface="Times New Roman" pitchFamily="18" charset="0"/>
              </a:rPr>
              <a:t>) the number of bits in each frame, and (</a:t>
            </a:r>
            <a:r>
              <a:rPr lang="en-US" sz="2800" i="1">
                <a:solidFill>
                  <a:schemeClr val="hlink"/>
                </a:solidFill>
                <a:latin typeface="Times New Roman" pitchFamily="18" charset="0"/>
              </a:rPr>
              <a:t>f</a:t>
            </a:r>
            <a:r>
              <a:rPr lang="en-US" sz="2800" i="1">
                <a:latin typeface="Times New Roman" pitchFamily="18" charset="0"/>
              </a:rPr>
              <a:t>) the data rate of the link.</a:t>
            </a:r>
          </a:p>
        </p:txBody>
      </p:sp>
      <p:sp>
        <p:nvSpPr>
          <p:cNvPr id="920586" name="Rectangle 10"/>
          <p:cNvSpPr>
            <a:spLocks noChangeArrowheads="1"/>
          </p:cNvSpPr>
          <p:nvPr/>
        </p:nvSpPr>
        <p:spPr bwMode="auto">
          <a:xfrm>
            <a:off x="228600" y="4267200"/>
            <a:ext cx="8686800" cy="1800225"/>
          </a:xfrm>
          <a:prstGeom prst="rect">
            <a:avLst/>
          </a:prstGeom>
          <a:noFill/>
          <a:ln w="9525">
            <a:noFill/>
            <a:miter lim="800000"/>
            <a:headEnd/>
            <a:tailEnd/>
          </a:ln>
          <a:effectLst/>
        </p:spPr>
        <p:txBody>
          <a:bodyPr>
            <a:spAutoFit/>
          </a:bodyPr>
          <a:lstStyle/>
          <a:p>
            <a:pPr marL="457200" indent="-457200"/>
            <a:r>
              <a:rPr lang="en-US" sz="2800" i="1">
                <a:solidFill>
                  <a:schemeClr val="hlink"/>
                </a:solidFill>
                <a:latin typeface="Times New Roman" pitchFamily="18" charset="0"/>
              </a:rPr>
              <a:t>Solution</a:t>
            </a:r>
          </a:p>
          <a:p>
            <a:pPr marL="457200" indent="-457200"/>
            <a:r>
              <a:rPr lang="en-US" sz="2800" i="1">
                <a:latin typeface="Times" pitchFamily="18" charset="0"/>
              </a:rPr>
              <a:t>We can answer the questions as follows:</a:t>
            </a:r>
          </a:p>
          <a:p>
            <a:pPr marL="457200" indent="-457200"/>
            <a:r>
              <a:rPr lang="en-US" sz="2800" i="1">
                <a:solidFill>
                  <a:schemeClr val="hlink"/>
                </a:solidFill>
                <a:latin typeface="Times" pitchFamily="18" charset="0"/>
              </a:rPr>
              <a:t>a.</a:t>
            </a:r>
            <a:r>
              <a:rPr lang="en-US" sz="2800" i="1">
                <a:latin typeface="Times" pitchFamily="18" charset="0"/>
              </a:rPr>
              <a:t>  The data rate of each source is 250 × 8 = 2000 bps = 2 kbps.</a:t>
            </a:r>
          </a:p>
        </p:txBody>
      </p:sp>
      <p:sp>
        <p:nvSpPr>
          <p:cNvPr id="920587" name="Rectangle 11"/>
          <p:cNvSpPr>
            <a:spLocks noChangeArrowheads="1"/>
          </p:cNvSpPr>
          <p:nvPr/>
        </p:nvSpPr>
        <p:spPr bwMode="auto">
          <a:xfrm>
            <a:off x="1066800" y="0"/>
            <a:ext cx="2755900" cy="579438"/>
          </a:xfrm>
          <a:prstGeom prst="rect">
            <a:avLst/>
          </a:prstGeom>
          <a:noFill/>
          <a:ln w="9525">
            <a:noFill/>
            <a:miter lim="800000"/>
            <a:headEnd/>
            <a:tailEnd/>
          </a:ln>
          <a:effectLst/>
        </p:spPr>
        <p:txBody>
          <a:bodyPr wrap="none">
            <a:spAutoFit/>
          </a:bodyPr>
          <a:lstStyle/>
          <a:p>
            <a:r>
              <a:rPr lang="en-US" i="1">
                <a:solidFill>
                  <a:schemeClr val="hlink"/>
                </a:solidFill>
              </a:rPr>
              <a:t>Example 6.10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6.</a:t>
            </a:r>
            <a:fld id="{0DA69ACD-CC3D-4BE3-99FE-4929F7620D6D}" type="slidenum">
              <a:rPr lang="en-US"/>
              <a:pPr/>
              <a:t>43</a:t>
            </a:fld>
            <a:endParaRPr lang="en-US"/>
          </a:p>
        </p:txBody>
      </p:sp>
      <p:sp>
        <p:nvSpPr>
          <p:cNvPr id="8478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7883" name="Rectangle 11"/>
          <p:cNvSpPr>
            <a:spLocks noChangeArrowheads="1"/>
          </p:cNvSpPr>
          <p:nvPr/>
        </p:nvSpPr>
        <p:spPr bwMode="auto">
          <a:xfrm>
            <a:off x="228600" y="1219200"/>
            <a:ext cx="8686800" cy="5216525"/>
          </a:xfrm>
          <a:prstGeom prst="rect">
            <a:avLst/>
          </a:prstGeom>
          <a:noFill/>
          <a:ln w="9525">
            <a:noFill/>
            <a:miter lim="800000"/>
            <a:headEnd/>
            <a:tailEnd/>
          </a:ln>
          <a:effectLst/>
        </p:spPr>
        <p:txBody>
          <a:bodyPr>
            <a:spAutoFit/>
          </a:bodyPr>
          <a:lstStyle/>
          <a:p>
            <a:pPr marL="457200" indent="-457200"/>
            <a:r>
              <a:rPr lang="en-US" sz="2800" i="1">
                <a:solidFill>
                  <a:schemeClr val="hlink"/>
                </a:solidFill>
                <a:latin typeface="Times" pitchFamily="18" charset="0"/>
              </a:rPr>
              <a:t>b.</a:t>
            </a:r>
            <a:r>
              <a:rPr lang="en-US" sz="2800" i="1">
                <a:latin typeface="Times" pitchFamily="18" charset="0"/>
              </a:rPr>
              <a:t>  Each source sends 250 characters per second; therefore, the duration of a character is 1/250 s, or </a:t>
            </a:r>
            <a:br>
              <a:rPr lang="en-US" sz="2800" i="1">
                <a:latin typeface="Times" pitchFamily="18" charset="0"/>
              </a:rPr>
            </a:br>
            <a:r>
              <a:rPr lang="en-US" sz="2800" i="1">
                <a:latin typeface="Times" pitchFamily="18" charset="0"/>
              </a:rPr>
              <a:t>4 ms.</a:t>
            </a:r>
          </a:p>
          <a:p>
            <a:pPr marL="457200" indent="-457200"/>
            <a:r>
              <a:rPr lang="en-US" sz="2800" i="1">
                <a:solidFill>
                  <a:schemeClr val="hlink"/>
                </a:solidFill>
                <a:latin typeface="Times" pitchFamily="18" charset="0"/>
              </a:rPr>
              <a:t>c.</a:t>
            </a:r>
            <a:r>
              <a:rPr lang="en-US" sz="2800" i="1">
                <a:latin typeface="Times" pitchFamily="18" charset="0"/>
              </a:rPr>
              <a:t>  Each frame has one character from each source, which means the link needs to send 250 frames per second to keep the transmission rate of each source.</a:t>
            </a:r>
          </a:p>
          <a:p>
            <a:pPr marL="457200" indent="-457200"/>
            <a:r>
              <a:rPr lang="en-US" sz="2800" i="1">
                <a:solidFill>
                  <a:schemeClr val="hlink"/>
                </a:solidFill>
                <a:latin typeface="Times" pitchFamily="18" charset="0"/>
              </a:rPr>
              <a:t>d.</a:t>
            </a:r>
            <a:r>
              <a:rPr lang="en-US" sz="2800" i="1">
                <a:latin typeface="Times" pitchFamily="18" charset="0"/>
              </a:rPr>
              <a:t>  The duration of each frame is 1/250 s, or 4 ms. Note that the duration of each frame is the same as the duration of each character coming from each source.</a:t>
            </a:r>
          </a:p>
          <a:p>
            <a:pPr marL="457200" indent="-457200"/>
            <a:r>
              <a:rPr lang="en-US" sz="2800" i="1">
                <a:solidFill>
                  <a:schemeClr val="hlink"/>
                </a:solidFill>
                <a:latin typeface="Times" pitchFamily="18" charset="0"/>
              </a:rPr>
              <a:t>e.</a:t>
            </a:r>
            <a:r>
              <a:rPr lang="en-US" sz="2800" i="1">
                <a:latin typeface="Times" pitchFamily="18" charset="0"/>
              </a:rPr>
              <a:t>  Each frame carries 4 characters and 1 extra synchronizing bit. This means that each frame is </a:t>
            </a:r>
            <a:br>
              <a:rPr lang="en-US" sz="2800" i="1">
                <a:latin typeface="Times" pitchFamily="18" charset="0"/>
              </a:rPr>
            </a:br>
            <a:r>
              <a:rPr lang="en-US" sz="2800" i="1">
                <a:latin typeface="Times" pitchFamily="18" charset="0"/>
              </a:rPr>
              <a:t>4 × 8 + 1 = 33 bits.</a:t>
            </a:r>
          </a:p>
        </p:txBody>
      </p:sp>
      <p:sp>
        <p:nvSpPr>
          <p:cNvPr id="847884" name="Rectangle 12"/>
          <p:cNvSpPr>
            <a:spLocks noChangeArrowheads="1"/>
          </p:cNvSpPr>
          <p:nvPr/>
        </p:nvSpPr>
        <p:spPr bwMode="auto">
          <a:xfrm>
            <a:off x="1066800" y="0"/>
            <a:ext cx="5075238" cy="579438"/>
          </a:xfrm>
          <a:prstGeom prst="rect">
            <a:avLst/>
          </a:prstGeom>
          <a:noFill/>
          <a:ln w="9525">
            <a:noFill/>
            <a:miter lim="800000"/>
            <a:headEnd/>
            <a:tailEnd/>
          </a:ln>
          <a:effectLst/>
        </p:spPr>
        <p:txBody>
          <a:bodyPr wrap="none">
            <a:spAutoFit/>
          </a:bodyPr>
          <a:lstStyle/>
          <a:p>
            <a:r>
              <a:rPr lang="en-US" i="1">
                <a:solidFill>
                  <a:schemeClr val="hlink"/>
                </a:solidFill>
              </a:rPr>
              <a:t>Example 6.10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6.</a:t>
            </a:r>
            <a:fld id="{CB37DBE1-05F6-41DC-BB38-B06104A3583A}" type="slidenum">
              <a:rPr lang="en-US"/>
              <a:pPr/>
              <a:t>44</a:t>
            </a:fld>
            <a:endParaRPr lang="en-US"/>
          </a:p>
        </p:txBody>
      </p:sp>
      <p:sp>
        <p:nvSpPr>
          <p:cNvPr id="8488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8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48906" name="Rectangle 10"/>
          <p:cNvSpPr>
            <a:spLocks noChangeArrowheads="1"/>
          </p:cNvSpPr>
          <p:nvPr/>
        </p:nvSpPr>
        <p:spPr bwMode="auto">
          <a:xfrm>
            <a:off x="228600" y="990600"/>
            <a:ext cx="86106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848907" name="Rectangle 11"/>
          <p:cNvSpPr>
            <a:spLocks noChangeArrowheads="1"/>
          </p:cNvSpPr>
          <p:nvPr/>
        </p:nvSpPr>
        <p:spPr bwMode="auto">
          <a:xfrm>
            <a:off x="228600" y="3279775"/>
            <a:ext cx="8686800" cy="2663825"/>
          </a:xfrm>
          <a:prstGeom prst="rect">
            <a:avLst/>
          </a:prstGeom>
          <a:noFill/>
          <a:ln w="9525">
            <a:solidFill>
              <a:srgbClr val="DDDDDD"/>
            </a:solid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848908" name="Rectangle 12"/>
          <p:cNvSpPr>
            <a:spLocks noChangeArrowheads="1"/>
          </p:cNvSpPr>
          <p:nvPr/>
        </p:nvSpPr>
        <p:spPr bwMode="auto">
          <a:xfrm>
            <a:off x="1066800" y="0"/>
            <a:ext cx="2755900" cy="579438"/>
          </a:xfrm>
          <a:prstGeom prst="rect">
            <a:avLst/>
          </a:prstGeom>
          <a:noFill/>
          <a:ln w="9525">
            <a:noFill/>
            <a:miter lim="800000"/>
            <a:headEnd/>
            <a:tailEnd/>
          </a:ln>
          <a:effectLst/>
        </p:spPr>
        <p:txBody>
          <a:bodyPr wrap="none">
            <a:spAutoFit/>
          </a:bodyPr>
          <a:lstStyle/>
          <a:p>
            <a:r>
              <a:rPr lang="en-US" i="1">
                <a:solidFill>
                  <a:schemeClr val="hlink"/>
                </a:solidFill>
              </a:rPr>
              <a:t>Example 6.11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r>
              <a:rPr lang="en-US"/>
              <a:t>6.</a:t>
            </a:r>
            <a:fld id="{7E326D1E-0758-41A5-A7B6-463E0DF85A4E}" type="slidenum">
              <a:rPr lang="en-US"/>
              <a:pPr/>
              <a:t>45</a:t>
            </a:fld>
            <a:endParaRPr lang="en-US"/>
          </a:p>
        </p:txBody>
      </p:sp>
      <p:sp>
        <p:nvSpPr>
          <p:cNvPr id="8212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12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1252" name="Text Box 4"/>
          <p:cNvSpPr txBox="1">
            <a:spLocks noChangeArrowheads="1"/>
          </p:cNvSpPr>
          <p:nvPr/>
        </p:nvSpPr>
        <p:spPr bwMode="auto">
          <a:xfrm>
            <a:off x="304800" y="762000"/>
            <a:ext cx="36036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6.23  </a:t>
            </a:r>
            <a:r>
              <a:rPr lang="en-US" sz="2000" i="1">
                <a:latin typeface="Times New Roman" pitchFamily="18" charset="0"/>
              </a:rPr>
              <a:t>Digital hierarchy</a:t>
            </a:r>
          </a:p>
        </p:txBody>
      </p:sp>
      <p:sp>
        <p:nvSpPr>
          <p:cNvPr id="8212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1254" name="Picture 6"/>
          <p:cNvPicPr>
            <a:picLocks noChangeAspect="1" noChangeArrowheads="1"/>
          </p:cNvPicPr>
          <p:nvPr/>
        </p:nvPicPr>
        <p:blipFill>
          <a:blip r:embed="rId3"/>
          <a:srcRect/>
          <a:stretch>
            <a:fillRect/>
          </a:stretch>
        </p:blipFill>
        <p:spPr bwMode="auto">
          <a:xfrm>
            <a:off x="398463" y="1911350"/>
            <a:ext cx="8364537" cy="3727450"/>
          </a:xfrm>
          <a:prstGeom prst="rect">
            <a:avLst/>
          </a:prstGeom>
          <a:noFill/>
          <a:ln w="9525">
            <a:noFill/>
            <a:miter lim="800000"/>
            <a:headEnd/>
            <a:tailEnd/>
          </a:ln>
          <a:effectLst/>
        </p:spPr>
      </p:pic>
      <p:sp>
        <p:nvSpPr>
          <p:cNvPr id="821255" name="Line 7"/>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pic>
        <p:nvPicPr>
          <p:cNvPr id="821256" name="Picture 8"/>
          <p:cNvPicPr>
            <a:picLocks noChangeAspect="1" noChangeArrowheads="1"/>
          </p:cNvPicPr>
          <p:nvPr/>
        </p:nvPicPr>
        <p:blipFill>
          <a:blip r:embed="rId3"/>
          <a:srcRect/>
          <a:stretch>
            <a:fillRect/>
          </a:stretch>
        </p:blipFill>
        <p:spPr bwMode="auto">
          <a:xfrm>
            <a:off x="398463" y="1911350"/>
            <a:ext cx="8364537" cy="3727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6.</a:t>
            </a:r>
            <a:fld id="{D1DA4704-00BD-48F0-9A8A-D53D3BE2894E}" type="slidenum">
              <a:rPr lang="en-US"/>
              <a:pPr/>
              <a:t>46</a:t>
            </a:fld>
            <a:endParaRPr lang="en-US"/>
          </a:p>
        </p:txBody>
      </p:sp>
      <p:sp>
        <p:nvSpPr>
          <p:cNvPr id="837634" name="Text Box 2"/>
          <p:cNvSpPr txBox="1">
            <a:spLocks noChangeArrowheads="1"/>
          </p:cNvSpPr>
          <p:nvPr/>
        </p:nvSpPr>
        <p:spPr bwMode="auto">
          <a:xfrm>
            <a:off x="887413" y="2057400"/>
            <a:ext cx="35687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6.1  </a:t>
            </a:r>
            <a:r>
              <a:rPr lang="en-US" sz="2000" i="1">
                <a:latin typeface="Times New Roman" pitchFamily="18" charset="0"/>
              </a:rPr>
              <a:t>DS and T line rates</a:t>
            </a:r>
          </a:p>
        </p:txBody>
      </p:sp>
      <p:pic>
        <p:nvPicPr>
          <p:cNvPr id="837636" name="Picture 4"/>
          <p:cNvPicPr>
            <a:picLocks noChangeAspect="1" noChangeArrowheads="1"/>
          </p:cNvPicPr>
          <p:nvPr/>
        </p:nvPicPr>
        <p:blipFill>
          <a:blip r:embed="rId3"/>
          <a:srcRect/>
          <a:stretch>
            <a:fillRect/>
          </a:stretch>
        </p:blipFill>
        <p:spPr bwMode="auto">
          <a:xfrm>
            <a:off x="715963" y="2571750"/>
            <a:ext cx="7742237"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D64F152C-4ABB-4E64-A8E5-A07942AFDEC4}" type="slidenum">
              <a:rPr lang="en-US"/>
              <a:pPr/>
              <a:t>47</a:t>
            </a:fld>
            <a:endParaRPr lang="en-US"/>
          </a:p>
        </p:txBody>
      </p:sp>
      <p:sp>
        <p:nvSpPr>
          <p:cNvPr id="82227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227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2276" name="Text Box 4"/>
          <p:cNvSpPr txBox="1">
            <a:spLocks noChangeArrowheads="1"/>
          </p:cNvSpPr>
          <p:nvPr/>
        </p:nvSpPr>
        <p:spPr bwMode="auto">
          <a:xfrm>
            <a:off x="304800" y="762000"/>
            <a:ext cx="60245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6.24  </a:t>
            </a:r>
            <a:r>
              <a:rPr lang="en-US" sz="2000" i="1">
                <a:latin typeface="Times New Roman" pitchFamily="18" charset="0"/>
              </a:rPr>
              <a:t>T-1 line for multiplexing telephone lines</a:t>
            </a:r>
          </a:p>
        </p:txBody>
      </p:sp>
      <p:sp>
        <p:nvSpPr>
          <p:cNvPr id="822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2282" name="Picture 10"/>
          <p:cNvPicPr>
            <a:picLocks noChangeAspect="1" noChangeArrowheads="1"/>
          </p:cNvPicPr>
          <p:nvPr/>
        </p:nvPicPr>
        <p:blipFill>
          <a:blip r:embed="rId3"/>
          <a:srcRect/>
          <a:stretch>
            <a:fillRect/>
          </a:stretch>
        </p:blipFill>
        <p:spPr bwMode="auto">
          <a:xfrm>
            <a:off x="212725" y="1684338"/>
            <a:ext cx="8610600" cy="3487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1D59C4C8-6221-4315-86D0-BD289EEEA7AE}" type="slidenum">
              <a:rPr lang="en-US"/>
              <a:pPr/>
              <a:t>48</a:t>
            </a:fld>
            <a:endParaRPr lang="en-US"/>
          </a:p>
        </p:txBody>
      </p:sp>
      <p:sp>
        <p:nvSpPr>
          <p:cNvPr id="8232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32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3300" name="Text Box 4"/>
          <p:cNvSpPr txBox="1">
            <a:spLocks noChangeArrowheads="1"/>
          </p:cNvSpPr>
          <p:nvPr/>
        </p:nvSpPr>
        <p:spPr bwMode="auto">
          <a:xfrm>
            <a:off x="304800" y="762000"/>
            <a:ext cx="38639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6.25  </a:t>
            </a:r>
            <a:r>
              <a:rPr lang="en-US" sz="2000" i="1">
                <a:latin typeface="Times New Roman" pitchFamily="18" charset="0"/>
              </a:rPr>
              <a:t>T-1 frame structure</a:t>
            </a:r>
          </a:p>
        </p:txBody>
      </p:sp>
      <p:sp>
        <p:nvSpPr>
          <p:cNvPr id="8233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3303" name="Picture 7"/>
          <p:cNvPicPr>
            <a:picLocks noChangeAspect="1" noChangeArrowheads="1"/>
          </p:cNvPicPr>
          <p:nvPr/>
        </p:nvPicPr>
        <p:blipFill>
          <a:blip r:embed="rId3"/>
          <a:srcRect/>
          <a:stretch>
            <a:fillRect/>
          </a:stretch>
        </p:blipFill>
        <p:spPr bwMode="auto">
          <a:xfrm>
            <a:off x="776288" y="1438275"/>
            <a:ext cx="7085012" cy="454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6.</a:t>
            </a:r>
            <a:fld id="{3F3546BB-507C-4073-8912-F9B59E3740B6}" type="slidenum">
              <a:rPr lang="en-US"/>
              <a:pPr/>
              <a:t>49</a:t>
            </a:fld>
            <a:endParaRPr lang="en-US"/>
          </a:p>
        </p:txBody>
      </p:sp>
      <p:sp>
        <p:nvSpPr>
          <p:cNvPr id="838658" name="Text Box 2"/>
          <p:cNvSpPr txBox="1">
            <a:spLocks noChangeArrowheads="1"/>
          </p:cNvSpPr>
          <p:nvPr/>
        </p:nvSpPr>
        <p:spPr bwMode="auto">
          <a:xfrm>
            <a:off x="1760538" y="1676400"/>
            <a:ext cx="2735262"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6.2  </a:t>
            </a:r>
            <a:r>
              <a:rPr lang="en-US" sz="2000" i="1">
                <a:latin typeface="Times New Roman" pitchFamily="18" charset="0"/>
              </a:rPr>
              <a:t>E line rates</a:t>
            </a:r>
          </a:p>
        </p:txBody>
      </p:sp>
      <p:pic>
        <p:nvPicPr>
          <p:cNvPr id="838660" name="Picture 4"/>
          <p:cNvPicPr>
            <a:picLocks noChangeAspect="1" noChangeArrowheads="1"/>
          </p:cNvPicPr>
          <p:nvPr/>
        </p:nvPicPr>
        <p:blipFill>
          <a:blip r:embed="rId3"/>
          <a:srcRect/>
          <a:stretch>
            <a:fillRect/>
          </a:stretch>
        </p:blipFill>
        <p:spPr bwMode="auto">
          <a:xfrm>
            <a:off x="1643063" y="2205038"/>
            <a:ext cx="5857875" cy="2446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387F0E93-7C5B-480F-AFBB-B852E60A7CD3}" type="slidenum">
              <a:rPr lang="en-US"/>
              <a:pPr/>
              <a:t>5</a:t>
            </a:fld>
            <a:endParaRPr lang="en-US"/>
          </a:p>
        </p:txBody>
      </p:sp>
      <p:sp>
        <p:nvSpPr>
          <p:cNvPr id="7997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7997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799748" name="Text Box 4"/>
          <p:cNvSpPr txBox="1">
            <a:spLocks noChangeArrowheads="1"/>
          </p:cNvSpPr>
          <p:nvPr/>
        </p:nvSpPr>
        <p:spPr bwMode="auto">
          <a:xfrm>
            <a:off x="304800" y="762000"/>
            <a:ext cx="44291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  </a:t>
            </a:r>
            <a:r>
              <a:rPr lang="en-US" sz="2000" i="1">
                <a:latin typeface="Times New Roman" pitchFamily="18" charset="0"/>
              </a:rPr>
              <a:t>Categories of multiplexing</a:t>
            </a:r>
          </a:p>
        </p:txBody>
      </p:sp>
      <p:sp>
        <p:nvSpPr>
          <p:cNvPr id="7997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799751" name="Picture 7"/>
          <p:cNvPicPr>
            <a:picLocks noChangeAspect="1" noChangeArrowheads="1"/>
          </p:cNvPicPr>
          <p:nvPr/>
        </p:nvPicPr>
        <p:blipFill>
          <a:blip r:embed="rId3"/>
          <a:srcRect/>
          <a:stretch>
            <a:fillRect/>
          </a:stretch>
        </p:blipFill>
        <p:spPr bwMode="auto">
          <a:xfrm>
            <a:off x="368300" y="2390775"/>
            <a:ext cx="831850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116E9969-0A88-4A18-BF7C-D8E6028177EE}" type="slidenum">
              <a:rPr lang="en-US"/>
              <a:pPr/>
              <a:t>50</a:t>
            </a:fld>
            <a:endParaRPr lang="en-US"/>
          </a:p>
        </p:txBody>
      </p:sp>
      <p:sp>
        <p:nvSpPr>
          <p:cNvPr id="8243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43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4324" name="Text Box 4"/>
          <p:cNvSpPr txBox="1">
            <a:spLocks noChangeArrowheads="1"/>
          </p:cNvSpPr>
          <p:nvPr/>
        </p:nvSpPr>
        <p:spPr bwMode="auto">
          <a:xfrm>
            <a:off x="304800" y="762000"/>
            <a:ext cx="40909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6.26  </a:t>
            </a:r>
            <a:r>
              <a:rPr lang="en-US" sz="2000" i="1">
                <a:latin typeface="Times New Roman" pitchFamily="18" charset="0"/>
              </a:rPr>
              <a:t>TDM slot comparison</a:t>
            </a:r>
          </a:p>
        </p:txBody>
      </p:sp>
      <p:sp>
        <p:nvSpPr>
          <p:cNvPr id="8243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4326" name="Picture 6"/>
          <p:cNvPicPr>
            <a:picLocks noChangeAspect="1" noChangeArrowheads="1"/>
          </p:cNvPicPr>
          <p:nvPr/>
        </p:nvPicPr>
        <p:blipFill>
          <a:blip r:embed="rId3"/>
          <a:srcRect/>
          <a:stretch>
            <a:fillRect/>
          </a:stretch>
        </p:blipFill>
        <p:spPr bwMode="auto">
          <a:xfrm>
            <a:off x="838200" y="1698625"/>
            <a:ext cx="6389688" cy="432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6.</a:t>
            </a:r>
            <a:fld id="{B87774AE-078A-4396-8A28-AE876715C775}" type="slidenum">
              <a:rPr lang="en-US"/>
              <a:pPr/>
              <a:t>51</a:t>
            </a:fld>
            <a:endParaRPr lang="en-US"/>
          </a:p>
        </p:txBody>
      </p:sp>
      <p:sp>
        <p:nvSpPr>
          <p:cNvPr id="797698"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797699" name="Text Box 3"/>
          <p:cNvSpPr txBox="1">
            <a:spLocks noChangeArrowheads="1"/>
          </p:cNvSpPr>
          <p:nvPr/>
        </p:nvSpPr>
        <p:spPr bwMode="auto">
          <a:xfrm>
            <a:off x="228600" y="228600"/>
            <a:ext cx="5038725"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6-1   SPREAD SPECTRUM</a:t>
            </a:r>
          </a:p>
        </p:txBody>
      </p:sp>
      <p:sp>
        <p:nvSpPr>
          <p:cNvPr id="79770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797701" name="Rectangle 5"/>
          <p:cNvSpPr>
            <a:spLocks noChangeArrowheads="1"/>
          </p:cNvSpPr>
          <p:nvPr/>
        </p:nvSpPr>
        <p:spPr bwMode="auto">
          <a:xfrm>
            <a:off x="228600" y="990600"/>
            <a:ext cx="8229600" cy="2227263"/>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In spread spectrum (SS), we combine signals from different sources to fit into a larger bandwidth, but our goals are to prevent eavesdropping and jamming. To achieve these goals, spread spectrum techniques add redundancy.</a:t>
            </a:r>
          </a:p>
        </p:txBody>
      </p:sp>
      <p:sp>
        <p:nvSpPr>
          <p:cNvPr id="797702" name="Rectangle 6"/>
          <p:cNvSpPr>
            <a:spLocks noChangeArrowheads="1"/>
          </p:cNvSpPr>
          <p:nvPr/>
        </p:nvSpPr>
        <p:spPr bwMode="auto">
          <a:xfrm>
            <a:off x="152400" y="4772025"/>
            <a:ext cx="76200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Frequency Hopping Spread Spectrum (FHSS)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Direct Sequence Spread Spectrum Synchronous (DSSS)</a:t>
            </a:r>
            <a:endParaRPr lang="en-US" sz="2400">
              <a:solidFill>
                <a:srgbClr val="0033CC"/>
              </a:solidFill>
              <a:latin typeface="Times New Roman" pitchFamily="18" charset="0"/>
            </a:endParaRPr>
          </a:p>
        </p:txBody>
      </p:sp>
      <p:sp>
        <p:nvSpPr>
          <p:cNvPr id="797703" name="Text Box 7"/>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498E8985-416C-45C9-B24A-5DB97D0CB89E}" type="slidenum">
              <a:rPr lang="en-US"/>
              <a:pPr/>
              <a:t>52</a:t>
            </a:fld>
            <a:endParaRPr lang="en-US"/>
          </a:p>
        </p:txBody>
      </p:sp>
      <p:sp>
        <p:nvSpPr>
          <p:cNvPr id="8253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53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5348" name="Text Box 4"/>
          <p:cNvSpPr txBox="1">
            <a:spLocks noChangeArrowheads="1"/>
          </p:cNvSpPr>
          <p:nvPr/>
        </p:nvSpPr>
        <p:spPr bwMode="auto">
          <a:xfrm>
            <a:off x="304800" y="762000"/>
            <a:ext cx="3562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6.27  </a:t>
            </a:r>
            <a:r>
              <a:rPr lang="en-US" sz="2000" i="1">
                <a:latin typeface="Times New Roman" pitchFamily="18" charset="0"/>
              </a:rPr>
              <a:t>Spread spectrum</a:t>
            </a:r>
          </a:p>
        </p:txBody>
      </p:sp>
      <p:sp>
        <p:nvSpPr>
          <p:cNvPr id="8253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5350" name="Picture 6"/>
          <p:cNvPicPr>
            <a:picLocks noChangeAspect="1" noChangeArrowheads="1"/>
          </p:cNvPicPr>
          <p:nvPr/>
        </p:nvPicPr>
        <p:blipFill>
          <a:blip r:embed="rId3"/>
          <a:srcRect/>
          <a:stretch>
            <a:fillRect/>
          </a:stretch>
        </p:blipFill>
        <p:spPr bwMode="auto">
          <a:xfrm>
            <a:off x="593725" y="2351088"/>
            <a:ext cx="7788275" cy="3059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224F532B-5F52-4ED9-B475-1420BCA7D888}" type="slidenum">
              <a:rPr lang="en-US"/>
              <a:pPr/>
              <a:t>53</a:t>
            </a:fld>
            <a:endParaRPr lang="en-US"/>
          </a:p>
        </p:txBody>
      </p:sp>
      <p:sp>
        <p:nvSpPr>
          <p:cNvPr id="8263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63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6372" name="Text Box 4"/>
          <p:cNvSpPr txBox="1">
            <a:spLocks noChangeArrowheads="1"/>
          </p:cNvSpPr>
          <p:nvPr/>
        </p:nvSpPr>
        <p:spPr bwMode="auto">
          <a:xfrm>
            <a:off x="304800" y="762000"/>
            <a:ext cx="65166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6.28  </a:t>
            </a:r>
            <a:r>
              <a:rPr lang="en-US" sz="2000" i="1">
                <a:latin typeface="Times New Roman" pitchFamily="18" charset="0"/>
              </a:rPr>
              <a:t>Frequency hopping spread spectrum (FHSS)</a:t>
            </a:r>
          </a:p>
        </p:txBody>
      </p:sp>
      <p:sp>
        <p:nvSpPr>
          <p:cNvPr id="826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6374" name="Picture 6"/>
          <p:cNvPicPr>
            <a:picLocks noChangeAspect="1" noChangeArrowheads="1"/>
          </p:cNvPicPr>
          <p:nvPr/>
        </p:nvPicPr>
        <p:blipFill>
          <a:blip r:embed="rId3"/>
          <a:srcRect/>
          <a:stretch>
            <a:fillRect/>
          </a:stretch>
        </p:blipFill>
        <p:spPr bwMode="auto">
          <a:xfrm>
            <a:off x="800100" y="1693863"/>
            <a:ext cx="7277100" cy="4402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DF86356B-0C5A-4000-989F-67ABCD4A15F5}" type="slidenum">
              <a:rPr lang="en-US"/>
              <a:pPr/>
              <a:t>54</a:t>
            </a:fld>
            <a:endParaRPr lang="en-US"/>
          </a:p>
        </p:txBody>
      </p:sp>
      <p:sp>
        <p:nvSpPr>
          <p:cNvPr id="8273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73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7396" name="Text Box 4"/>
          <p:cNvSpPr txBox="1">
            <a:spLocks noChangeArrowheads="1"/>
          </p:cNvSpPr>
          <p:nvPr/>
        </p:nvSpPr>
        <p:spPr bwMode="auto">
          <a:xfrm>
            <a:off x="304800" y="762000"/>
            <a:ext cx="49022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6.29  </a:t>
            </a:r>
            <a:r>
              <a:rPr lang="en-US" sz="2000" i="1">
                <a:latin typeface="Times New Roman" pitchFamily="18" charset="0"/>
              </a:rPr>
              <a:t>Frequency selection in FHSS</a:t>
            </a:r>
          </a:p>
        </p:txBody>
      </p:sp>
      <p:sp>
        <p:nvSpPr>
          <p:cNvPr id="8273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7398" name="Picture 6"/>
          <p:cNvPicPr>
            <a:picLocks noChangeAspect="1" noChangeArrowheads="1"/>
          </p:cNvPicPr>
          <p:nvPr/>
        </p:nvPicPr>
        <p:blipFill>
          <a:blip r:embed="rId3"/>
          <a:srcRect/>
          <a:stretch>
            <a:fillRect/>
          </a:stretch>
        </p:blipFill>
        <p:spPr bwMode="auto">
          <a:xfrm>
            <a:off x="609600" y="1600200"/>
            <a:ext cx="7321550" cy="435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C5371096-B58D-4056-9C4C-44548FF9BB6E}" type="slidenum">
              <a:rPr lang="en-US"/>
              <a:pPr/>
              <a:t>55</a:t>
            </a:fld>
            <a:endParaRPr lang="en-US"/>
          </a:p>
        </p:txBody>
      </p:sp>
      <p:sp>
        <p:nvSpPr>
          <p:cNvPr id="8284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84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8420" name="Text Box 4"/>
          <p:cNvSpPr txBox="1">
            <a:spLocks noChangeArrowheads="1"/>
          </p:cNvSpPr>
          <p:nvPr/>
        </p:nvSpPr>
        <p:spPr bwMode="auto">
          <a:xfrm>
            <a:off x="304800" y="762000"/>
            <a:ext cx="31400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6.30  </a:t>
            </a:r>
            <a:r>
              <a:rPr lang="en-US" sz="2000" i="1">
                <a:latin typeface="Times New Roman" pitchFamily="18" charset="0"/>
              </a:rPr>
              <a:t>FHSS cycles</a:t>
            </a:r>
          </a:p>
        </p:txBody>
      </p:sp>
      <p:sp>
        <p:nvSpPr>
          <p:cNvPr id="828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8422" name="Picture 6"/>
          <p:cNvPicPr>
            <a:picLocks noChangeAspect="1" noChangeArrowheads="1"/>
          </p:cNvPicPr>
          <p:nvPr/>
        </p:nvPicPr>
        <p:blipFill>
          <a:blip r:embed="rId3"/>
          <a:srcRect/>
          <a:stretch>
            <a:fillRect/>
          </a:stretch>
        </p:blipFill>
        <p:spPr bwMode="auto">
          <a:xfrm>
            <a:off x="1169988" y="1676400"/>
            <a:ext cx="6983412" cy="438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82CB6B90-6DA5-47A7-B86B-90784D637958}" type="slidenum">
              <a:rPr lang="en-US"/>
              <a:pPr/>
              <a:t>56</a:t>
            </a:fld>
            <a:endParaRPr lang="en-US"/>
          </a:p>
        </p:txBody>
      </p:sp>
      <p:sp>
        <p:nvSpPr>
          <p:cNvPr id="8294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294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29444" name="Text Box 4"/>
          <p:cNvSpPr txBox="1">
            <a:spLocks noChangeArrowheads="1"/>
          </p:cNvSpPr>
          <p:nvPr/>
        </p:nvSpPr>
        <p:spPr bwMode="auto">
          <a:xfrm>
            <a:off x="304800" y="762000"/>
            <a:ext cx="38179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6.31  </a:t>
            </a:r>
            <a:r>
              <a:rPr lang="en-US" sz="2000" i="1">
                <a:latin typeface="Times New Roman" pitchFamily="18" charset="0"/>
              </a:rPr>
              <a:t>Bandwidth sharing</a:t>
            </a:r>
          </a:p>
        </p:txBody>
      </p:sp>
      <p:sp>
        <p:nvSpPr>
          <p:cNvPr id="8294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29446" name="Picture 6"/>
          <p:cNvPicPr>
            <a:picLocks noChangeAspect="1" noChangeArrowheads="1"/>
          </p:cNvPicPr>
          <p:nvPr/>
        </p:nvPicPr>
        <p:blipFill>
          <a:blip r:embed="rId3"/>
          <a:srcRect/>
          <a:stretch>
            <a:fillRect/>
          </a:stretch>
        </p:blipFill>
        <p:spPr bwMode="auto">
          <a:xfrm>
            <a:off x="228600" y="2001838"/>
            <a:ext cx="8656638" cy="3865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6B1208BB-C1CB-4015-A39C-771DE1A1BF5C}" type="slidenum">
              <a:rPr lang="en-US"/>
              <a:pPr/>
              <a:t>57</a:t>
            </a:fld>
            <a:endParaRPr lang="en-US"/>
          </a:p>
        </p:txBody>
      </p:sp>
      <p:sp>
        <p:nvSpPr>
          <p:cNvPr id="8304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304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30468" name="Text Box 4"/>
          <p:cNvSpPr txBox="1">
            <a:spLocks noChangeArrowheads="1"/>
          </p:cNvSpPr>
          <p:nvPr/>
        </p:nvSpPr>
        <p:spPr bwMode="auto">
          <a:xfrm>
            <a:off x="304800" y="762000"/>
            <a:ext cx="24161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6.32  </a:t>
            </a:r>
            <a:r>
              <a:rPr lang="en-US" sz="2000" i="1">
                <a:latin typeface="Times New Roman" pitchFamily="18" charset="0"/>
              </a:rPr>
              <a:t>DSSS</a:t>
            </a:r>
          </a:p>
        </p:txBody>
      </p:sp>
      <p:sp>
        <p:nvSpPr>
          <p:cNvPr id="830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30470" name="Picture 6"/>
          <p:cNvPicPr>
            <a:picLocks noChangeAspect="1" noChangeArrowheads="1"/>
          </p:cNvPicPr>
          <p:nvPr/>
        </p:nvPicPr>
        <p:blipFill>
          <a:blip r:embed="rId3"/>
          <a:srcRect/>
          <a:stretch>
            <a:fillRect/>
          </a:stretch>
        </p:blipFill>
        <p:spPr bwMode="auto">
          <a:xfrm>
            <a:off x="484188" y="2490788"/>
            <a:ext cx="8126412" cy="2767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53209CC7-A533-4044-9A25-32C4164FEDB3}" type="slidenum">
              <a:rPr lang="en-US"/>
              <a:pPr/>
              <a:t>58</a:t>
            </a:fld>
            <a:endParaRPr lang="en-US"/>
          </a:p>
        </p:txBody>
      </p:sp>
      <p:sp>
        <p:nvSpPr>
          <p:cNvPr id="8314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314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31492" name="Text Box 4"/>
          <p:cNvSpPr txBox="1">
            <a:spLocks noChangeArrowheads="1"/>
          </p:cNvSpPr>
          <p:nvPr/>
        </p:nvSpPr>
        <p:spPr bwMode="auto">
          <a:xfrm>
            <a:off x="304800" y="762000"/>
            <a:ext cx="3352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6.33  </a:t>
            </a:r>
            <a:r>
              <a:rPr lang="en-US" sz="2000" i="1">
                <a:latin typeface="Times New Roman" pitchFamily="18" charset="0"/>
              </a:rPr>
              <a:t>DSSS example</a:t>
            </a:r>
          </a:p>
        </p:txBody>
      </p:sp>
      <p:sp>
        <p:nvSpPr>
          <p:cNvPr id="8314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31494" name="Picture 6"/>
          <p:cNvPicPr>
            <a:picLocks noChangeAspect="1" noChangeArrowheads="1"/>
          </p:cNvPicPr>
          <p:nvPr/>
        </p:nvPicPr>
        <p:blipFill>
          <a:blip r:embed="rId3"/>
          <a:srcRect/>
          <a:stretch>
            <a:fillRect/>
          </a:stretch>
        </p:blipFill>
        <p:spPr bwMode="auto">
          <a:xfrm>
            <a:off x="76200" y="2057400"/>
            <a:ext cx="8875713" cy="351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BA345AB7-9230-47E9-B92B-950489C6D2D4}" type="slidenum">
              <a:rPr lang="en-US"/>
              <a:pPr/>
              <a:t>6</a:t>
            </a:fld>
            <a:endParaRPr lang="en-US"/>
          </a:p>
        </p:txBody>
      </p:sp>
      <p:sp>
        <p:nvSpPr>
          <p:cNvPr id="8007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07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0772" name="Text Box 4"/>
          <p:cNvSpPr txBox="1">
            <a:spLocks noChangeArrowheads="1"/>
          </p:cNvSpPr>
          <p:nvPr/>
        </p:nvSpPr>
        <p:spPr bwMode="auto">
          <a:xfrm>
            <a:off x="304800" y="762000"/>
            <a:ext cx="50704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6.3  </a:t>
            </a:r>
            <a:r>
              <a:rPr lang="en-US" sz="2000" i="1">
                <a:latin typeface="Times New Roman" pitchFamily="18" charset="0"/>
              </a:rPr>
              <a:t>Frequency-division multiplexing</a:t>
            </a:r>
          </a:p>
        </p:txBody>
      </p:sp>
      <p:sp>
        <p:nvSpPr>
          <p:cNvPr id="8007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0774" name="Picture 6"/>
          <p:cNvPicPr>
            <a:picLocks noChangeAspect="1" noChangeArrowheads="1"/>
          </p:cNvPicPr>
          <p:nvPr/>
        </p:nvPicPr>
        <p:blipFill>
          <a:blip r:embed="rId3"/>
          <a:srcRect/>
          <a:stretch>
            <a:fillRect/>
          </a:stretch>
        </p:blipFill>
        <p:spPr bwMode="auto">
          <a:xfrm>
            <a:off x="152400" y="2617788"/>
            <a:ext cx="8793163" cy="2259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6.</a:t>
            </a:r>
            <a:fld id="{A3DE544A-0551-4CDE-B560-D795AB86452A}" type="slidenum">
              <a:rPr lang="en-US"/>
              <a:pPr/>
              <a:t>7</a:t>
            </a:fld>
            <a:endParaRPr lang="en-US"/>
          </a:p>
        </p:txBody>
      </p:sp>
      <p:sp>
        <p:nvSpPr>
          <p:cNvPr id="833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33545"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833546" name="Line 10"/>
          <p:cNvSpPr>
            <a:spLocks noChangeShapeType="1"/>
          </p:cNvSpPr>
          <p:nvPr/>
        </p:nvSpPr>
        <p:spPr bwMode="auto">
          <a:xfrm>
            <a:off x="458788" y="4191000"/>
            <a:ext cx="8153400" cy="0"/>
          </a:xfrm>
          <a:prstGeom prst="line">
            <a:avLst/>
          </a:prstGeom>
          <a:noFill/>
          <a:ln w="76200">
            <a:solidFill>
              <a:srgbClr val="009900"/>
            </a:solidFill>
            <a:round/>
            <a:headEnd/>
            <a:tailEnd/>
          </a:ln>
          <a:effectLst/>
        </p:spPr>
        <p:txBody>
          <a:bodyPr/>
          <a:lstStyle/>
          <a:p>
            <a:endParaRPr lang="en-US"/>
          </a:p>
        </p:txBody>
      </p:sp>
      <p:sp>
        <p:nvSpPr>
          <p:cNvPr id="833547"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a:effectLst/>
        </p:spPr>
        <p:txBody>
          <a:bodyPr>
            <a:spAutoFit/>
          </a:bodyPr>
          <a:lstStyle/>
          <a:p>
            <a:pPr algn="ctr"/>
            <a:r>
              <a:rPr lang="en-US"/>
              <a:t>FDM is an analog multiplexing technique that combines analog signals.</a:t>
            </a:r>
          </a:p>
        </p:txBody>
      </p:sp>
      <p:grpSp>
        <p:nvGrpSpPr>
          <p:cNvPr id="833548" name="Group 12"/>
          <p:cNvGrpSpPr>
            <a:grpSpLocks/>
          </p:cNvGrpSpPr>
          <p:nvPr/>
        </p:nvGrpSpPr>
        <p:grpSpPr bwMode="auto">
          <a:xfrm>
            <a:off x="457200" y="2252663"/>
            <a:ext cx="1143000" cy="566737"/>
            <a:chOff x="1200" y="1248"/>
            <a:chExt cx="720" cy="357"/>
          </a:xfrm>
        </p:grpSpPr>
        <p:pic>
          <p:nvPicPr>
            <p:cNvPr id="8335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35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D7C9FD41-161D-4D85-ACFD-552BD260DC75}" type="slidenum">
              <a:rPr lang="en-US"/>
              <a:pPr/>
              <a:t>8</a:t>
            </a:fld>
            <a:endParaRPr lang="en-US"/>
          </a:p>
        </p:txBody>
      </p:sp>
      <p:sp>
        <p:nvSpPr>
          <p:cNvPr id="8017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17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1796" name="Text Box 4"/>
          <p:cNvSpPr txBox="1">
            <a:spLocks noChangeArrowheads="1"/>
          </p:cNvSpPr>
          <p:nvPr/>
        </p:nvSpPr>
        <p:spPr bwMode="auto">
          <a:xfrm>
            <a:off x="304800" y="762000"/>
            <a:ext cx="30734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6.4  </a:t>
            </a:r>
            <a:r>
              <a:rPr lang="en-US" sz="2000" i="1">
                <a:latin typeface="Times New Roman" pitchFamily="18" charset="0"/>
              </a:rPr>
              <a:t>FDM process</a:t>
            </a:r>
          </a:p>
        </p:txBody>
      </p:sp>
      <p:sp>
        <p:nvSpPr>
          <p:cNvPr id="8017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1798" name="Picture 6"/>
          <p:cNvPicPr>
            <a:picLocks noChangeAspect="1" noChangeArrowheads="1"/>
          </p:cNvPicPr>
          <p:nvPr/>
        </p:nvPicPr>
        <p:blipFill>
          <a:blip r:embed="rId3"/>
          <a:srcRect/>
          <a:stretch>
            <a:fillRect/>
          </a:stretch>
        </p:blipFill>
        <p:spPr bwMode="auto">
          <a:xfrm>
            <a:off x="584200" y="1973263"/>
            <a:ext cx="8255000" cy="3741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6.</a:t>
            </a:r>
            <a:fld id="{E4C115C2-6944-4E9A-84C8-92C33EA6D944}" type="slidenum">
              <a:rPr lang="en-US"/>
              <a:pPr/>
              <a:t>9</a:t>
            </a:fld>
            <a:endParaRPr lang="en-US"/>
          </a:p>
        </p:txBody>
      </p:sp>
      <p:sp>
        <p:nvSpPr>
          <p:cNvPr id="8028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028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02820" name="Text Box 4"/>
          <p:cNvSpPr txBox="1">
            <a:spLocks noChangeArrowheads="1"/>
          </p:cNvSpPr>
          <p:nvPr/>
        </p:nvSpPr>
        <p:spPr bwMode="auto">
          <a:xfrm>
            <a:off x="304800" y="762000"/>
            <a:ext cx="47974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6.5  </a:t>
            </a:r>
            <a:r>
              <a:rPr lang="en-US" sz="2000" i="1">
                <a:latin typeface="Times New Roman" pitchFamily="18" charset="0"/>
              </a:rPr>
              <a:t>FDM demultiplexing example</a:t>
            </a:r>
          </a:p>
        </p:txBody>
      </p:sp>
      <p:sp>
        <p:nvSpPr>
          <p:cNvPr id="8028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02822" name="Picture 6"/>
          <p:cNvPicPr>
            <a:picLocks noChangeAspect="1" noChangeArrowheads="1"/>
          </p:cNvPicPr>
          <p:nvPr/>
        </p:nvPicPr>
        <p:blipFill>
          <a:blip r:embed="rId3"/>
          <a:srcRect/>
          <a:stretch>
            <a:fillRect/>
          </a:stretch>
        </p:blipFill>
        <p:spPr bwMode="auto">
          <a:xfrm>
            <a:off x="282575" y="1870075"/>
            <a:ext cx="8556625" cy="369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2563</TotalTime>
  <Words>1885</Words>
  <Application>Microsoft PowerPoint</Application>
  <PresentationFormat>On-screen Show (4:3)</PresentationFormat>
  <Paragraphs>189</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Times New Roman</vt:lpstr>
      <vt:lpstr>Tahoma</vt:lpstr>
      <vt:lpstr>Wingdings</vt:lpstr>
      <vt:lpstr>Arial</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 </cp:lastModifiedBy>
  <cp:revision>159</cp:revision>
  <dcterms:created xsi:type="dcterms:W3CDTF">2000-01-15T04:50:39Z</dcterms:created>
  <dcterms:modified xsi:type="dcterms:W3CDTF">2012-11-27T05:38:10Z</dcterms:modified>
</cp:coreProperties>
</file>