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773" r:id="rId2"/>
    <p:sldId id="535" r:id="rId3"/>
    <p:sldId id="747" r:id="rId4"/>
    <p:sldId id="748" r:id="rId5"/>
    <p:sldId id="764" r:id="rId6"/>
    <p:sldId id="765" r:id="rId7"/>
    <p:sldId id="766" r:id="rId8"/>
    <p:sldId id="749" r:id="rId9"/>
    <p:sldId id="750" r:id="rId10"/>
    <p:sldId id="767" r:id="rId11"/>
    <p:sldId id="751" r:id="rId12"/>
    <p:sldId id="768" r:id="rId13"/>
    <p:sldId id="774" r:id="rId14"/>
    <p:sldId id="752" r:id="rId15"/>
    <p:sldId id="753" r:id="rId16"/>
    <p:sldId id="754" r:id="rId17"/>
    <p:sldId id="755" r:id="rId18"/>
    <p:sldId id="756" r:id="rId19"/>
    <p:sldId id="757" r:id="rId20"/>
    <p:sldId id="745" r:id="rId21"/>
    <p:sldId id="769" r:id="rId22"/>
    <p:sldId id="758" r:id="rId23"/>
    <p:sldId id="770" r:id="rId24"/>
    <p:sldId id="759" r:id="rId25"/>
    <p:sldId id="760" r:id="rId26"/>
    <p:sldId id="771" r:id="rId27"/>
    <p:sldId id="746" r:id="rId28"/>
    <p:sldId id="761" r:id="rId29"/>
    <p:sldId id="762" r:id="rId30"/>
    <p:sldId id="763" r:id="rId31"/>
    <p:sldId id="772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996633"/>
    <a:srgbClr val="6666FF"/>
    <a:srgbClr val="3366FF"/>
    <a:srgbClr val="CCFF99"/>
    <a:srgbClr val="99FF33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695" autoAdjust="0"/>
    <p:restoredTop sz="94680" autoAdjust="0"/>
  </p:normalViewPr>
  <p:slideViewPr>
    <p:cSldViewPr>
      <p:cViewPr>
        <p:scale>
          <a:sx n="75" d="100"/>
          <a:sy n="75" d="100"/>
        </p:scale>
        <p:origin x="-900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857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85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85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85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EDD269D3-EB84-47E0-83E7-2E1833C17A1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A45E1-F58F-4204-AF87-1B352BAD86CB}" type="slidenum">
              <a:rPr lang="en-US"/>
              <a:pPr/>
              <a:t>1</a:t>
            </a:fld>
            <a:endParaRPr lang="en-US"/>
          </a:p>
        </p:txBody>
      </p:sp>
      <p:sp>
        <p:nvSpPr>
          <p:cNvPr id="918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84BC28-4436-4308-B842-E0F49332B7C6}" type="slidenum">
              <a:rPr lang="en-US"/>
              <a:pPr/>
              <a:t>10</a:t>
            </a:fld>
            <a:endParaRPr lang="en-US"/>
          </a:p>
        </p:txBody>
      </p:sp>
      <p:sp>
        <p:nvSpPr>
          <p:cNvPr id="896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B03B7-B85D-4380-98F7-8ADB05BA8864}" type="slidenum">
              <a:rPr lang="en-US"/>
              <a:pPr/>
              <a:t>11</a:t>
            </a:fld>
            <a:endParaRPr lang="en-US"/>
          </a:p>
        </p:txBody>
      </p:sp>
      <p:sp>
        <p:nvSpPr>
          <p:cNvPr id="897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6B36E-1D0A-4B44-AF6C-42D9CDAE8D05}" type="slidenum">
              <a:rPr lang="en-US"/>
              <a:pPr/>
              <a:t>12</a:t>
            </a:fld>
            <a:endParaRPr lang="en-US"/>
          </a:p>
        </p:txBody>
      </p:sp>
      <p:sp>
        <p:nvSpPr>
          <p:cNvPr id="898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55902-3EC5-4EF3-BE15-D6354A823778}" type="slidenum">
              <a:rPr lang="en-US"/>
              <a:pPr/>
              <a:t>14</a:t>
            </a:fld>
            <a:endParaRPr lang="en-US"/>
          </a:p>
        </p:txBody>
      </p:sp>
      <p:sp>
        <p:nvSpPr>
          <p:cNvPr id="899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2924F-50ED-4E84-ACB3-0A84117C4816}" type="slidenum">
              <a:rPr lang="en-US"/>
              <a:pPr/>
              <a:t>15</a:t>
            </a:fld>
            <a:endParaRPr lang="en-US"/>
          </a:p>
        </p:txBody>
      </p:sp>
      <p:sp>
        <p:nvSpPr>
          <p:cNvPr id="900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FE388-4578-4AC7-A50F-B4BF7CCD4A84}" type="slidenum">
              <a:rPr lang="en-US"/>
              <a:pPr/>
              <a:t>16</a:t>
            </a:fld>
            <a:endParaRPr lang="en-US"/>
          </a:p>
        </p:txBody>
      </p:sp>
      <p:sp>
        <p:nvSpPr>
          <p:cNvPr id="901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135A0-CBA2-4AB0-BE61-2C36BD907885}" type="slidenum">
              <a:rPr lang="en-US"/>
              <a:pPr/>
              <a:t>17</a:t>
            </a:fld>
            <a:endParaRPr lang="en-US"/>
          </a:p>
        </p:txBody>
      </p:sp>
      <p:sp>
        <p:nvSpPr>
          <p:cNvPr id="902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E7A1C-FC23-4068-BCA2-553CC160F693}" type="slidenum">
              <a:rPr lang="en-US"/>
              <a:pPr/>
              <a:t>18</a:t>
            </a:fld>
            <a:endParaRPr lang="en-US"/>
          </a:p>
        </p:txBody>
      </p:sp>
      <p:sp>
        <p:nvSpPr>
          <p:cNvPr id="903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A8141D-643F-4618-8842-512FB30F8028}" type="slidenum">
              <a:rPr lang="en-US"/>
              <a:pPr/>
              <a:t>19</a:t>
            </a:fld>
            <a:endParaRPr lang="en-US"/>
          </a:p>
        </p:txBody>
      </p:sp>
      <p:sp>
        <p:nvSpPr>
          <p:cNvPr id="904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5DBD3-A30C-4ED6-9187-D0F5BDEB94E2}" type="slidenum">
              <a:rPr lang="en-US"/>
              <a:pPr/>
              <a:t>20</a:t>
            </a:fld>
            <a:endParaRPr lang="en-US"/>
          </a:p>
        </p:txBody>
      </p:sp>
      <p:sp>
        <p:nvSpPr>
          <p:cNvPr id="905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3FAFF2-7E11-448B-881E-AFF5BC8CC2FB}" type="slidenum">
              <a:rPr lang="en-US"/>
              <a:pPr/>
              <a:t>2</a:t>
            </a:fld>
            <a:endParaRPr lang="en-US"/>
          </a:p>
        </p:txBody>
      </p:sp>
      <p:sp>
        <p:nvSpPr>
          <p:cNvPr id="887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82E99-4154-438E-BD47-8ABB933362B7}" type="slidenum">
              <a:rPr lang="en-US"/>
              <a:pPr/>
              <a:t>21</a:t>
            </a:fld>
            <a:endParaRPr lang="en-US"/>
          </a:p>
        </p:txBody>
      </p:sp>
      <p:sp>
        <p:nvSpPr>
          <p:cNvPr id="906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48C5D-F212-4F53-A128-F1A084350CC6}" type="slidenum">
              <a:rPr lang="en-US"/>
              <a:pPr/>
              <a:t>22</a:t>
            </a:fld>
            <a:endParaRPr lang="en-US"/>
          </a:p>
        </p:txBody>
      </p:sp>
      <p:sp>
        <p:nvSpPr>
          <p:cNvPr id="907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7700E-2B64-427D-8407-9A8CB32D386F}" type="slidenum">
              <a:rPr lang="en-US"/>
              <a:pPr/>
              <a:t>23</a:t>
            </a:fld>
            <a:endParaRPr lang="en-US"/>
          </a:p>
        </p:txBody>
      </p:sp>
      <p:sp>
        <p:nvSpPr>
          <p:cNvPr id="908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328AD-2B21-43FD-AECC-516BDD1D39AE}" type="slidenum">
              <a:rPr lang="en-US"/>
              <a:pPr/>
              <a:t>24</a:t>
            </a:fld>
            <a:endParaRPr lang="en-US"/>
          </a:p>
        </p:txBody>
      </p:sp>
      <p:sp>
        <p:nvSpPr>
          <p:cNvPr id="909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F58A13-1AF7-4DA8-AA89-D2A750618ECA}" type="slidenum">
              <a:rPr lang="en-US"/>
              <a:pPr/>
              <a:t>25</a:t>
            </a:fld>
            <a:endParaRPr lang="en-US"/>
          </a:p>
        </p:txBody>
      </p:sp>
      <p:sp>
        <p:nvSpPr>
          <p:cNvPr id="910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E56705-8E29-4E8A-8EF2-1D8CC16F184F}" type="slidenum">
              <a:rPr lang="en-US"/>
              <a:pPr/>
              <a:t>26</a:t>
            </a:fld>
            <a:endParaRPr lang="en-US"/>
          </a:p>
        </p:txBody>
      </p:sp>
      <p:sp>
        <p:nvSpPr>
          <p:cNvPr id="911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EF5F04-C4A3-4065-8C3D-F54D35E3F4EE}" type="slidenum">
              <a:rPr lang="en-US"/>
              <a:pPr/>
              <a:t>27</a:t>
            </a:fld>
            <a:endParaRPr lang="en-US"/>
          </a:p>
        </p:txBody>
      </p:sp>
      <p:sp>
        <p:nvSpPr>
          <p:cNvPr id="912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E8098-69D6-48D4-B662-4752BE9BCCD1}" type="slidenum">
              <a:rPr lang="en-US"/>
              <a:pPr/>
              <a:t>28</a:t>
            </a:fld>
            <a:endParaRPr lang="en-US"/>
          </a:p>
        </p:txBody>
      </p:sp>
      <p:sp>
        <p:nvSpPr>
          <p:cNvPr id="913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1FBA25-B46D-4DB2-9B3D-420625672206}" type="slidenum">
              <a:rPr lang="en-US"/>
              <a:pPr/>
              <a:t>29</a:t>
            </a:fld>
            <a:endParaRPr lang="en-US"/>
          </a:p>
        </p:txBody>
      </p:sp>
      <p:sp>
        <p:nvSpPr>
          <p:cNvPr id="914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7EA2C0-7EA8-4248-BE8F-C02F122C59FB}" type="slidenum">
              <a:rPr lang="en-US"/>
              <a:pPr/>
              <a:t>30</a:t>
            </a:fld>
            <a:endParaRPr lang="en-US"/>
          </a:p>
        </p:txBody>
      </p:sp>
      <p:sp>
        <p:nvSpPr>
          <p:cNvPr id="915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89662-E4E7-45A8-8954-F916136187C0}" type="slidenum">
              <a:rPr lang="en-US"/>
              <a:pPr/>
              <a:t>3</a:t>
            </a:fld>
            <a:endParaRPr lang="en-US"/>
          </a:p>
        </p:txBody>
      </p:sp>
      <p:sp>
        <p:nvSpPr>
          <p:cNvPr id="888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6EC62-0BEF-4D4D-A713-33BEAA2663F6}" type="slidenum">
              <a:rPr lang="en-US"/>
              <a:pPr/>
              <a:t>31</a:t>
            </a:fld>
            <a:endParaRPr lang="en-US"/>
          </a:p>
        </p:txBody>
      </p:sp>
      <p:sp>
        <p:nvSpPr>
          <p:cNvPr id="916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D0550-D076-40A9-AC7F-36A20A246605}" type="slidenum">
              <a:rPr lang="en-US"/>
              <a:pPr/>
              <a:t>4</a:t>
            </a:fld>
            <a:endParaRPr lang="en-US"/>
          </a:p>
        </p:txBody>
      </p:sp>
      <p:sp>
        <p:nvSpPr>
          <p:cNvPr id="889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CE46D-AE60-42A2-9BE7-4D48AD9D69F1}" type="slidenum">
              <a:rPr lang="en-US"/>
              <a:pPr/>
              <a:t>5</a:t>
            </a:fld>
            <a:endParaRPr lang="en-US"/>
          </a:p>
        </p:txBody>
      </p:sp>
      <p:sp>
        <p:nvSpPr>
          <p:cNvPr id="890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2B5C2C-B354-40F4-9E77-4C0433559F54}" type="slidenum">
              <a:rPr lang="en-US"/>
              <a:pPr/>
              <a:t>6</a:t>
            </a:fld>
            <a:endParaRPr lang="en-US"/>
          </a:p>
        </p:txBody>
      </p:sp>
      <p:sp>
        <p:nvSpPr>
          <p:cNvPr id="891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F231F-3312-4C04-A959-AAB9DAE7BA07}" type="slidenum">
              <a:rPr lang="en-US"/>
              <a:pPr/>
              <a:t>7</a:t>
            </a:fld>
            <a:endParaRPr lang="en-US"/>
          </a:p>
        </p:txBody>
      </p:sp>
      <p:sp>
        <p:nvSpPr>
          <p:cNvPr id="892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4D2BF0-841F-4D45-9AF4-C43E907A82B2}" type="slidenum">
              <a:rPr lang="en-US"/>
              <a:pPr/>
              <a:t>8</a:t>
            </a:fld>
            <a:endParaRPr lang="en-US"/>
          </a:p>
        </p:txBody>
      </p:sp>
      <p:sp>
        <p:nvSpPr>
          <p:cNvPr id="893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ADF76D-8719-4C85-9C8F-0626A514EF89}" type="slidenum">
              <a:rPr lang="en-US"/>
              <a:pPr/>
              <a:t>9</a:t>
            </a:fld>
            <a:endParaRPr lang="en-US"/>
          </a:p>
        </p:txBody>
      </p:sp>
      <p:sp>
        <p:nvSpPr>
          <p:cNvPr id="894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09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3874B187-A99E-431A-A10A-D6C2D790566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10961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0962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6CDE4A9A-5011-45B7-873B-E46418C751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E195B89E-2503-48FA-BC6F-2FA718601B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98DCEBF4-6B1F-4A53-9513-2F7E595653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6EF39CA0-37D5-4CF6-8380-F3DC98AA6E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FDD07D8F-6C5C-4047-BC8A-68B34B7090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EF361047-D4D1-48C9-B427-BDCCC329DD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5EF63A43-0036-45B5-8663-5CEEF9AA61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5E79DAA7-1596-46D9-B5E7-BD1C8CE45E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A327E1AF-36BB-46CA-93F2-7B2A3A7445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1E50C735-C452-42E5-AF0C-3BE426F411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15.</a:t>
            </a:r>
            <a:fld id="{986BAFA9-2225-447C-8D99-493152256D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15.</a:t>
            </a:r>
            <a:fld id="{E8EC344C-52A5-4992-9FB4-2CD9E5737F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A05B804D-3A85-438C-BFA6-305DEEA78A72}" type="slidenum">
              <a:rPr lang="en-US"/>
              <a:pPr/>
              <a:t>1</a:t>
            </a:fld>
            <a:endParaRPr lang="en-US"/>
          </a:p>
        </p:txBody>
      </p:sp>
      <p:pic>
        <p:nvPicPr>
          <p:cNvPr id="917506" name="Picture 2" descr="Forouzan4e07_banner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>
            <a:miter lim="800000"/>
            <a:headEnd/>
            <a:tailEnd/>
          </a:ln>
        </p:spPr>
      </p:pic>
      <p:sp>
        <p:nvSpPr>
          <p:cNvPr id="917507" name="Rectangle 3"/>
          <p:cNvSpPr>
            <a:spLocks noChangeArrowheads="1"/>
          </p:cNvSpPr>
          <p:nvPr/>
        </p:nvSpPr>
        <p:spPr bwMode="auto">
          <a:xfrm>
            <a:off x="1143000" y="2514600"/>
            <a:ext cx="68580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sz="4400">
                <a:solidFill>
                  <a:schemeClr val="tx2"/>
                </a:solidFill>
              </a:rPr>
              <a:t>Chapter 15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sz="4400"/>
              <a:t>Connecting LANs, </a:t>
            </a:r>
            <a:br>
              <a:rPr lang="en-US" sz="4400"/>
            </a:br>
            <a:r>
              <a:rPr lang="en-US" sz="4400"/>
              <a:t>Backbone Networks, </a:t>
            </a:r>
            <a:br>
              <a:rPr lang="en-US" sz="4400"/>
            </a:br>
            <a:r>
              <a:rPr lang="en-US" sz="4400"/>
              <a:t>and Virtual LANs</a:t>
            </a:r>
          </a:p>
        </p:txBody>
      </p:sp>
      <p:sp>
        <p:nvSpPr>
          <p:cNvPr id="917508" name="Text Box 4"/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1200" b="0">
                <a:latin typeface="Times New Roman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E8CDC0B8-C79D-4AF9-81BA-4609695BB5B9}" type="slidenum">
              <a:rPr lang="en-US"/>
              <a:pPr/>
              <a:t>10</a:t>
            </a:fld>
            <a:endParaRPr lang="en-US"/>
          </a:p>
        </p:txBody>
      </p:sp>
      <p:sp>
        <p:nvSpPr>
          <p:cNvPr id="87961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1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9625" name="Line 9"/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9626" name="Line 10"/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9627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A bridge has a table used in </a:t>
            </a:r>
            <a:br>
              <a:rPr lang="en-US"/>
            </a:br>
            <a:r>
              <a:rPr lang="en-US"/>
              <a:t>filtering decisions.</a:t>
            </a:r>
          </a:p>
        </p:txBody>
      </p:sp>
      <p:grpSp>
        <p:nvGrpSpPr>
          <p:cNvPr id="879628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79629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7963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8DEDA21E-D4E9-4D9E-A5E9-BA9447D19860}" type="slidenum">
              <a:rPr lang="en-US"/>
              <a:pPr/>
              <a:t>11</a:t>
            </a:fld>
            <a:endParaRPr lang="en-US"/>
          </a:p>
        </p:txBody>
      </p:sp>
      <p:sp>
        <p:nvSpPr>
          <p:cNvPr id="86323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323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323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024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15.5  </a:t>
            </a:r>
            <a:r>
              <a:rPr lang="en-US" sz="2000" i="1">
                <a:latin typeface="Times New Roman" pitchFamily="18" charset="0"/>
              </a:rPr>
              <a:t>A bridge connecting two LANs</a:t>
            </a:r>
          </a:p>
        </p:txBody>
      </p:sp>
      <p:sp>
        <p:nvSpPr>
          <p:cNvPr id="863237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32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713" y="1143000"/>
            <a:ext cx="8116887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EE623F3F-AB6F-4383-B72C-2CCD9FD6E14C}" type="slidenum">
              <a:rPr lang="en-US"/>
              <a:pPr/>
              <a:t>12</a:t>
            </a:fld>
            <a:endParaRPr lang="en-US"/>
          </a:p>
        </p:txBody>
      </p:sp>
      <p:sp>
        <p:nvSpPr>
          <p:cNvPr id="880642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3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5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6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7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8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0649" name="Line 9"/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50" name="Line 10"/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51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A bridge does not change the physical (MAC) addresses in a frame.</a:t>
            </a:r>
          </a:p>
        </p:txBody>
      </p:sp>
      <p:grpSp>
        <p:nvGrpSpPr>
          <p:cNvPr id="880652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80653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0654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Transparent Bridges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sz="2800" dirty="0" smtClean="0"/>
              <a:t>It is a bridge in which the stations are completely unaware of the bridge’s existence. According to IEEE 802.1d specification, a system with this type of bridge must meet 3 criteria: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Frames must be f/w from one station to other.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Forwarding table is automatically made by learning frame movements in a n/w.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Loops in the system must be prevented.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15.</a:t>
            </a:r>
            <a:fld id="{A327E1AF-36BB-46CA-93F2-7B2A3A7445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22993989-E9C3-4F2F-A940-D09521B76649}" type="slidenum">
              <a:rPr lang="en-US"/>
              <a:pPr/>
              <a:t>14</a:t>
            </a:fld>
            <a:endParaRPr lang="en-US"/>
          </a:p>
        </p:txBody>
      </p:sp>
      <p:sp>
        <p:nvSpPr>
          <p:cNvPr id="86425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425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56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15.6  </a:t>
            </a:r>
            <a:r>
              <a:rPr lang="en-US" sz="2000" i="1">
                <a:latin typeface="Times New Roman" pitchFamily="18" charset="0"/>
              </a:rPr>
              <a:t>A learning bridge and the process of learning</a:t>
            </a:r>
          </a:p>
        </p:txBody>
      </p:sp>
      <p:sp>
        <p:nvSpPr>
          <p:cNvPr id="86426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42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373188"/>
            <a:ext cx="5630863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BFE45967-C0CF-4F94-B8D4-E75059C968C4}" type="slidenum">
              <a:rPr lang="en-US"/>
              <a:pPr/>
              <a:t>15</a:t>
            </a:fld>
            <a:endParaRPr lang="en-US"/>
          </a:p>
        </p:txBody>
      </p:sp>
      <p:sp>
        <p:nvSpPr>
          <p:cNvPr id="865282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5283" name="Line 3"/>
          <p:cNvSpPr>
            <a:spLocks noChangeShapeType="1"/>
          </p:cNvSpPr>
          <p:nvPr/>
        </p:nvSpPr>
        <p:spPr bwMode="auto">
          <a:xfrm>
            <a:off x="152400" y="685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5408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15.7  </a:t>
            </a:r>
            <a:r>
              <a:rPr lang="en-US" sz="2000" i="1">
                <a:latin typeface="Times New Roman" pitchFamily="18" charset="0"/>
              </a:rPr>
              <a:t>Loop problem in a learning bridge</a:t>
            </a:r>
          </a:p>
        </p:txBody>
      </p:sp>
      <p:sp>
        <p:nvSpPr>
          <p:cNvPr id="865285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52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914400"/>
            <a:ext cx="7761288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5B41BB3E-848F-4748-AD50-0B54BD770E6A}" type="slidenum">
              <a:rPr lang="en-US"/>
              <a:pPr/>
              <a:t>16</a:t>
            </a:fld>
            <a:endParaRPr lang="en-US"/>
          </a:p>
        </p:txBody>
      </p:sp>
      <p:sp>
        <p:nvSpPr>
          <p:cNvPr id="866306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6307" name="Line 3"/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781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15.8  </a:t>
            </a:r>
            <a:r>
              <a:rPr lang="en-US" sz="2000" i="1">
                <a:latin typeface="Times New Roman" pitchFamily="18" charset="0"/>
              </a:rPr>
              <a:t>A system of connected LANs and its graph representation</a:t>
            </a:r>
          </a:p>
        </p:txBody>
      </p:sp>
      <p:sp>
        <p:nvSpPr>
          <p:cNvPr id="866309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63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7363" y="914400"/>
            <a:ext cx="5557837" cy="544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F0BCE449-20B6-4110-9C4A-DE22880C3D51}" type="slidenum">
              <a:rPr lang="en-US"/>
              <a:pPr/>
              <a:t>17</a:t>
            </a:fld>
            <a:endParaRPr lang="en-US"/>
          </a:p>
        </p:txBody>
      </p:sp>
      <p:sp>
        <p:nvSpPr>
          <p:cNvPr id="867330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7331" name="Line 3"/>
          <p:cNvSpPr>
            <a:spLocks noChangeShapeType="1"/>
          </p:cNvSpPr>
          <p:nvPr/>
        </p:nvSpPr>
        <p:spPr bwMode="auto">
          <a:xfrm>
            <a:off x="152400" y="1219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494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15.9  </a:t>
            </a:r>
            <a:r>
              <a:rPr lang="en-US" sz="2000" i="1">
                <a:latin typeface="Times New Roman" pitchFamily="18" charset="0"/>
              </a:rPr>
              <a:t>Finding the shortest paths and the spanning </a:t>
            </a:r>
            <a:br>
              <a:rPr lang="en-US" sz="2000" i="1">
                <a:latin typeface="Times New Roman" pitchFamily="18" charset="0"/>
              </a:rPr>
            </a:br>
            <a:r>
              <a:rPr lang="en-US" sz="2000" i="1">
                <a:latin typeface="Times New Roman" pitchFamily="18" charset="0"/>
              </a:rPr>
              <a:t>                          tree in a system of bridges</a:t>
            </a: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733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398588"/>
            <a:ext cx="4295775" cy="492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7D99BBDC-240A-4B27-8B95-732AD795AC9E}" type="slidenum">
              <a:rPr lang="en-US"/>
              <a:pPr/>
              <a:t>18</a:t>
            </a:fld>
            <a:endParaRPr lang="en-US"/>
          </a:p>
        </p:txBody>
      </p:sp>
      <p:sp>
        <p:nvSpPr>
          <p:cNvPr id="86835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8355" name="Line 3"/>
          <p:cNvSpPr>
            <a:spLocks noChangeShapeType="1"/>
          </p:cNvSpPr>
          <p:nvPr/>
        </p:nvSpPr>
        <p:spPr bwMode="auto">
          <a:xfrm>
            <a:off x="152400" y="1143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521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15.10  </a:t>
            </a:r>
            <a:r>
              <a:rPr lang="en-US" sz="2000" i="1">
                <a:latin typeface="Times New Roman" pitchFamily="18" charset="0"/>
              </a:rPr>
              <a:t>Forwarding and blocking ports after using spanning </a:t>
            </a:r>
            <a:br>
              <a:rPr lang="en-US" sz="2000" i="1">
                <a:latin typeface="Times New Roman" pitchFamily="18" charset="0"/>
              </a:rPr>
            </a:br>
            <a:r>
              <a:rPr lang="en-US" sz="2000" i="1">
                <a:latin typeface="Times New Roman" pitchFamily="18" charset="0"/>
              </a:rPr>
              <a:t>                            tree algorithm</a:t>
            </a:r>
          </a:p>
        </p:txBody>
      </p:sp>
      <p:sp>
        <p:nvSpPr>
          <p:cNvPr id="868357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835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676400"/>
            <a:ext cx="7861300" cy="401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0DA4E890-CCAA-4457-A68C-8C4F40387B19}" type="slidenum">
              <a:rPr lang="en-US"/>
              <a:pPr/>
              <a:t>19</a:t>
            </a:fld>
            <a:endParaRPr lang="en-US"/>
          </a:p>
        </p:txBody>
      </p:sp>
      <p:sp>
        <p:nvSpPr>
          <p:cNvPr id="86937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937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609600" y="2286000"/>
            <a:ext cx="721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15.11  </a:t>
            </a:r>
            <a:r>
              <a:rPr lang="en-US" sz="2000" i="1" dirty="0">
                <a:latin typeface="Times New Roman" pitchFamily="18" charset="0"/>
              </a:rPr>
              <a:t>Routers connecting independent LANs and WANs</a:t>
            </a:r>
          </a:p>
        </p:txBody>
      </p:sp>
      <p:sp>
        <p:nvSpPr>
          <p:cNvPr id="869381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938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43200"/>
            <a:ext cx="888523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14400" y="990600"/>
            <a:ext cx="61189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Bridges connecting different LANs</a:t>
            </a:r>
          </a:p>
          <a:p>
            <a:r>
              <a:rPr lang="en-US" sz="2800" dirty="0" smtClean="0"/>
              <a:t>Two-layer switches</a:t>
            </a:r>
          </a:p>
          <a:p>
            <a:r>
              <a:rPr lang="en-US" sz="2800" dirty="0" smtClean="0"/>
              <a:t>Routers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5181600"/>
            <a:ext cx="37224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Three layer switches</a:t>
            </a:r>
          </a:p>
          <a:p>
            <a:r>
              <a:rPr lang="en-US" sz="2800" dirty="0" smtClean="0"/>
              <a:t>Gateway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CC154689-7D8C-42D8-BF1A-4AB94A5901BB}" type="slidenum">
              <a:rPr lang="en-US"/>
              <a:pPr/>
              <a:t>2</a:t>
            </a:fld>
            <a:endParaRPr lang="en-US"/>
          </a:p>
        </p:txBody>
      </p:sp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5945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15-1   CONNECTING DEVICES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228600" y="1598613"/>
            <a:ext cx="82296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 this section, we divide connecting devices into five different categories based on the layer in which they operate in a network.</a:t>
            </a:r>
          </a:p>
        </p:txBody>
      </p:sp>
      <p:sp>
        <p:nvSpPr>
          <p:cNvPr id="565277" name="Rectangle 29"/>
          <p:cNvSpPr>
            <a:spLocks noChangeArrowheads="1"/>
          </p:cNvSpPr>
          <p:nvPr/>
        </p:nvSpPr>
        <p:spPr bwMode="auto">
          <a:xfrm>
            <a:off x="152400" y="3676650"/>
            <a:ext cx="6705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dirty="0">
                <a:solidFill>
                  <a:srgbClr val="0033CC"/>
                </a:solidFill>
                <a:latin typeface="Times New Roman" pitchFamily="18" charset="0"/>
              </a:rPr>
              <a:t>Passive Hubs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sz="2400" dirty="0">
                <a:solidFill>
                  <a:srgbClr val="0033CC"/>
                </a:solidFill>
                <a:latin typeface="Times New Roman" pitchFamily="18" charset="0"/>
              </a:rPr>
              <a:t>Active </a:t>
            </a:r>
            <a:r>
              <a:rPr lang="fr-FR" sz="2400" dirty="0" smtClean="0">
                <a:solidFill>
                  <a:srgbClr val="0033CC"/>
                </a:solidFill>
                <a:latin typeface="Times New Roman" pitchFamily="18" charset="0"/>
              </a:rPr>
              <a:t>Hubs or </a:t>
            </a:r>
            <a:r>
              <a:rPr lang="fr-FR" sz="2400" dirty="0" err="1" smtClean="0">
                <a:solidFill>
                  <a:srgbClr val="0033CC"/>
                </a:solidFill>
                <a:latin typeface="Times New Roman" pitchFamily="18" charset="0"/>
              </a:rPr>
              <a:t>Repeater</a:t>
            </a:r>
            <a:r>
              <a:rPr lang="fr-FR" sz="2400" dirty="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 dirty="0" smtClean="0">
                <a:solidFill>
                  <a:srgbClr val="0033CC"/>
                </a:solidFill>
                <a:latin typeface="Times New Roman" pitchFamily="18" charset="0"/>
              </a:rPr>
              <a:t>Bridges or 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</a:rPr>
              <a:t>Two-Layer Switches </a:t>
            </a:r>
            <a:endParaRPr lang="en-US" sz="2400" dirty="0">
              <a:solidFill>
                <a:srgbClr val="0033CC"/>
              </a:solidFill>
              <a:latin typeface="Times New Roman" pitchFamily="18" charset="0"/>
            </a:endParaRP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</a:rPr>
              <a:t>Routers or Three-Layer </a:t>
            </a:r>
            <a:r>
              <a:rPr lang="en-US" sz="2400" dirty="0">
                <a:solidFill>
                  <a:srgbClr val="0033CC"/>
                </a:solidFill>
                <a:latin typeface="Times New Roman" pitchFamily="18" charset="0"/>
              </a:rPr>
              <a:t>Switches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 dirty="0">
                <a:solidFill>
                  <a:srgbClr val="0033CC"/>
                </a:solidFill>
                <a:latin typeface="Times New Roman" pitchFamily="18" charset="0"/>
              </a:rPr>
              <a:t>Gateways</a:t>
            </a:r>
          </a:p>
        </p:txBody>
      </p:sp>
      <p:sp>
        <p:nvSpPr>
          <p:cNvPr id="565278" name="Text Box 30"/>
          <p:cNvSpPr txBox="1">
            <a:spLocks noChangeArrowheads="1"/>
          </p:cNvSpPr>
          <p:nvPr/>
        </p:nvSpPr>
        <p:spPr bwMode="auto">
          <a:xfrm>
            <a:off x="165100" y="320040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8809EF01-DC07-4C75-A956-68AC7EDC808F}" type="slidenum">
              <a:rPr lang="en-US"/>
              <a:pPr/>
              <a:t>20</a:t>
            </a:fld>
            <a:endParaRPr lang="en-US"/>
          </a:p>
        </p:txBody>
      </p:sp>
      <p:sp>
        <p:nvSpPr>
          <p:cNvPr id="85709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57091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60563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15-2   BACKBONE NETWORKS</a:t>
            </a:r>
          </a:p>
        </p:txBody>
      </p:sp>
      <p:sp>
        <p:nvSpPr>
          <p:cNvPr id="85709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304800" y="1552575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 backbone network allows several LANs to be connected. In a backbone network, no station is directly connected to the backbone; the stations are part of a LAN, and the backbone connects the LANs. 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152400" y="4679950"/>
            <a:ext cx="6705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Bus Backbone</a:t>
            </a: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Star Backbone</a:t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Connecting Remote LANs</a:t>
            </a:r>
            <a:endParaRPr lang="en-US" sz="24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857095" name="Text Box 7"/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1A51AFFB-220D-4302-A8EA-3327576F5E1C}" type="slidenum">
              <a:rPr lang="en-US"/>
              <a:pPr/>
              <a:t>21</a:t>
            </a:fld>
            <a:endParaRPr lang="en-US"/>
          </a:p>
        </p:txBody>
      </p:sp>
      <p:sp>
        <p:nvSpPr>
          <p:cNvPr id="88166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6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6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6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7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7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7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1673" name="Line 9"/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1674" name="Line 10"/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1675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In a bus backbone, the topology </a:t>
            </a:r>
            <a:br>
              <a:rPr lang="en-US"/>
            </a:br>
            <a:r>
              <a:rPr lang="en-US"/>
              <a:t>of the backbone is a bus.</a:t>
            </a:r>
          </a:p>
        </p:txBody>
      </p:sp>
      <p:grpSp>
        <p:nvGrpSpPr>
          <p:cNvPr id="881676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81677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167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BBF4038F-BAC2-4B6A-B053-F3CCD87D1C6C}" type="slidenum">
              <a:rPr lang="en-US"/>
              <a:pPr/>
              <a:t>22</a:t>
            </a:fld>
            <a:endParaRPr lang="en-US"/>
          </a:p>
        </p:txBody>
      </p:sp>
      <p:sp>
        <p:nvSpPr>
          <p:cNvPr id="870402" name="Line 2"/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03" name="Line 3"/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343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15.12  </a:t>
            </a:r>
            <a:r>
              <a:rPr lang="en-US" sz="2000" i="1">
                <a:latin typeface="Times New Roman" pitchFamily="18" charset="0"/>
              </a:rPr>
              <a:t>Bus backbone</a:t>
            </a:r>
          </a:p>
        </p:txBody>
      </p:sp>
      <p:sp>
        <p:nvSpPr>
          <p:cNvPr id="87040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04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11313"/>
            <a:ext cx="702945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B6846AAD-6705-415E-9AAD-53CCB5B7AD5B}" type="slidenum">
              <a:rPr lang="en-US"/>
              <a:pPr/>
              <a:t>23</a:t>
            </a:fld>
            <a:endParaRPr lang="en-US"/>
          </a:p>
        </p:txBody>
      </p:sp>
      <p:sp>
        <p:nvSpPr>
          <p:cNvPr id="88269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2697" name="Line 9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2698" name="Line 10"/>
          <p:cNvSpPr>
            <a:spLocks noChangeShapeType="1"/>
          </p:cNvSpPr>
          <p:nvPr/>
        </p:nvSpPr>
        <p:spPr bwMode="auto">
          <a:xfrm>
            <a:off x="458788" y="4343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2699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In a star backbone, the topology of the backbone is a star;</a:t>
            </a:r>
          </a:p>
          <a:p>
            <a:pPr algn="ctr"/>
            <a:r>
              <a:rPr lang="en-US"/>
              <a:t>the backbone is just one switch.</a:t>
            </a:r>
          </a:p>
        </p:txBody>
      </p:sp>
      <p:grpSp>
        <p:nvGrpSpPr>
          <p:cNvPr id="882700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82701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270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10EED934-A87B-48C3-AAD0-C02BB66F9774}" type="slidenum">
              <a:rPr lang="en-US"/>
              <a:pPr/>
              <a:t>24</a:t>
            </a:fld>
            <a:endParaRPr lang="en-US"/>
          </a:p>
        </p:txBody>
      </p:sp>
      <p:sp>
        <p:nvSpPr>
          <p:cNvPr id="87142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462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15.13  </a:t>
            </a:r>
            <a:r>
              <a:rPr lang="en-US" sz="2000" i="1">
                <a:latin typeface="Times New Roman" pitchFamily="18" charset="0"/>
              </a:rPr>
              <a:t>Star backbone</a:t>
            </a:r>
          </a:p>
        </p:txBody>
      </p:sp>
      <p:sp>
        <p:nvSpPr>
          <p:cNvPr id="87142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14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843088"/>
            <a:ext cx="6124575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D2E158C6-7E06-47D2-A1E6-E7C5E25DDA8B}" type="slidenum">
              <a:rPr lang="en-US"/>
              <a:pPr/>
              <a:t>25</a:t>
            </a:fld>
            <a:endParaRPr lang="en-US"/>
          </a:p>
        </p:txBody>
      </p:sp>
      <p:sp>
        <p:nvSpPr>
          <p:cNvPr id="87245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96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15.14  </a:t>
            </a:r>
            <a:r>
              <a:rPr lang="en-US" sz="2000" i="1">
                <a:latin typeface="Times New Roman" pitchFamily="18" charset="0"/>
              </a:rPr>
              <a:t>Connecting remote LANs with bridges</a:t>
            </a:r>
          </a:p>
        </p:txBody>
      </p:sp>
      <p:sp>
        <p:nvSpPr>
          <p:cNvPr id="87245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24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714500"/>
            <a:ext cx="59880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BA7DABBA-D27D-4991-9B11-6734261B18E9}" type="slidenum">
              <a:rPr lang="en-US"/>
              <a:pPr/>
              <a:t>26</a:t>
            </a:fld>
            <a:endParaRPr lang="en-US"/>
          </a:p>
        </p:txBody>
      </p:sp>
      <p:sp>
        <p:nvSpPr>
          <p:cNvPr id="88371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1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1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1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1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2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3721" name="Line 9"/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3722" name="Line 10"/>
          <p:cNvSpPr>
            <a:spLocks noChangeShapeType="1"/>
          </p:cNvSpPr>
          <p:nvPr/>
        </p:nvSpPr>
        <p:spPr bwMode="auto">
          <a:xfrm>
            <a:off x="458788" y="4343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3723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A point-to-point link acts as a LAN in a remote backbone connected by </a:t>
            </a:r>
            <a:br>
              <a:rPr lang="en-US"/>
            </a:br>
            <a:r>
              <a:rPr lang="en-US"/>
              <a:t>remote bridges.</a:t>
            </a:r>
          </a:p>
        </p:txBody>
      </p:sp>
      <p:grpSp>
        <p:nvGrpSpPr>
          <p:cNvPr id="883724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83725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372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84C34D7C-20FE-4BAF-938E-143105FF8887}" type="slidenum">
              <a:rPr lang="en-US"/>
              <a:pPr/>
              <a:t>27</a:t>
            </a:fld>
            <a:endParaRPr lang="en-US"/>
          </a:p>
        </p:txBody>
      </p:sp>
      <p:sp>
        <p:nvSpPr>
          <p:cNvPr id="85811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228600" y="406400"/>
            <a:ext cx="4229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15-3   VIRTUAL LANs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304800" y="1600200"/>
            <a:ext cx="8229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We can roughly define a </a:t>
            </a:r>
            <a:r>
              <a:rPr 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virtual local area network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(VLAN) as a local area network configured by software, not by physical wiring.</a:t>
            </a:r>
          </a:p>
        </p:txBody>
      </p:sp>
      <p:sp>
        <p:nvSpPr>
          <p:cNvPr id="858118" name="Rectangle 6"/>
          <p:cNvSpPr>
            <a:spLocks noChangeArrowheads="1"/>
          </p:cNvSpPr>
          <p:nvPr/>
        </p:nvSpPr>
        <p:spPr bwMode="auto">
          <a:xfrm>
            <a:off x="152400" y="4483100"/>
            <a:ext cx="6705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Membership</a:t>
            </a: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Configuration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Communication between Switches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IEEE Standard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Advantages</a:t>
            </a:r>
          </a:p>
        </p:txBody>
      </p:sp>
      <p:sp>
        <p:nvSpPr>
          <p:cNvPr id="858119" name="Text Box 7"/>
          <p:cNvSpPr txBox="1">
            <a:spLocks noChangeArrowheads="1"/>
          </p:cNvSpPr>
          <p:nvPr/>
        </p:nvSpPr>
        <p:spPr bwMode="auto">
          <a:xfrm>
            <a:off x="165100" y="4006850"/>
            <a:ext cx="4862513" cy="51911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CE3AFA50-C0C2-4BD7-BD72-EC2E8D1A9538}" type="slidenum">
              <a:rPr lang="en-US"/>
              <a:pPr/>
              <a:t>28</a:t>
            </a:fld>
            <a:endParaRPr lang="en-US"/>
          </a:p>
        </p:txBody>
      </p:sp>
      <p:sp>
        <p:nvSpPr>
          <p:cNvPr id="87347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34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15.15  </a:t>
            </a:r>
            <a:r>
              <a:rPr lang="en-US" sz="2000" i="1">
                <a:latin typeface="Times New Roman" pitchFamily="18" charset="0"/>
              </a:rPr>
              <a:t>A switch connecting three LANs</a:t>
            </a:r>
          </a:p>
        </p:txBody>
      </p:sp>
      <p:sp>
        <p:nvSpPr>
          <p:cNvPr id="87347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34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9625" y="1295400"/>
            <a:ext cx="439737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E20B46A8-4C24-45E1-9DA9-F10CE81123EC}" type="slidenum">
              <a:rPr lang="en-US"/>
              <a:pPr/>
              <a:t>29</a:t>
            </a:fld>
            <a:endParaRPr lang="en-US"/>
          </a:p>
        </p:txBody>
      </p:sp>
      <p:sp>
        <p:nvSpPr>
          <p:cNvPr id="87449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49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19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15.16  </a:t>
            </a:r>
            <a:r>
              <a:rPr lang="en-US" sz="2000" i="1">
                <a:latin typeface="Times New Roman" pitchFamily="18" charset="0"/>
              </a:rPr>
              <a:t>A switch using VLAN software</a:t>
            </a:r>
          </a:p>
        </p:txBody>
      </p:sp>
      <p:sp>
        <p:nvSpPr>
          <p:cNvPr id="874501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45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450" y="1238250"/>
            <a:ext cx="82359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0FF7EA77-5C02-48F0-8FD4-85CDDF5C76F5}" type="slidenum">
              <a:rPr lang="en-US"/>
              <a:pPr/>
              <a:t>3</a:t>
            </a:fld>
            <a:endParaRPr lang="en-US"/>
          </a:p>
        </p:txBody>
      </p:sp>
      <p:sp>
        <p:nvSpPr>
          <p:cNvPr id="85913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913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69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  </a:t>
            </a:r>
            <a:r>
              <a:rPr lang="en-US" sz="2000" i="1">
                <a:latin typeface="Times New Roman" pitchFamily="18" charset="0"/>
              </a:rPr>
              <a:t>Five categories of connecting devices</a:t>
            </a:r>
          </a:p>
        </p:txBody>
      </p:sp>
      <p:sp>
        <p:nvSpPr>
          <p:cNvPr id="85914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591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50" y="2457450"/>
            <a:ext cx="84645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65F5005C-1FC0-4ECD-A24B-C24C915D0000}" type="slidenum">
              <a:rPr lang="en-US"/>
              <a:pPr/>
              <a:t>30</a:t>
            </a:fld>
            <a:endParaRPr lang="en-US"/>
          </a:p>
        </p:txBody>
      </p:sp>
      <p:sp>
        <p:nvSpPr>
          <p:cNvPr id="875522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3" name="Line 3"/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721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15.17  </a:t>
            </a:r>
            <a:r>
              <a:rPr lang="en-US" sz="2000" i="1">
                <a:latin typeface="Times New Roman" pitchFamily="18" charset="0"/>
              </a:rPr>
              <a:t>Two switches in a backbone using VLAN software</a:t>
            </a:r>
          </a:p>
        </p:txBody>
      </p:sp>
      <p:sp>
        <p:nvSpPr>
          <p:cNvPr id="875525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55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5200" y="1066800"/>
            <a:ext cx="73406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512C343E-B016-4E20-9BD6-DB59CF7B69D6}" type="slidenum">
              <a:rPr lang="en-US"/>
              <a:pPr/>
              <a:t>31</a:t>
            </a:fld>
            <a:endParaRPr lang="en-US"/>
          </a:p>
        </p:txBody>
      </p:sp>
      <p:sp>
        <p:nvSpPr>
          <p:cNvPr id="884738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39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0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1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2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3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4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84745" name="Line 9"/>
          <p:cNvSpPr>
            <a:spLocks noChangeShapeType="1"/>
          </p:cNvSpPr>
          <p:nvPr/>
        </p:nvSpPr>
        <p:spPr bwMode="auto">
          <a:xfrm>
            <a:off x="457200" y="3352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4746" name="Line 10"/>
          <p:cNvSpPr>
            <a:spLocks noChangeShapeType="1"/>
          </p:cNvSpPr>
          <p:nvPr/>
        </p:nvSpPr>
        <p:spPr bwMode="auto">
          <a:xfrm>
            <a:off x="458788" y="4114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4747" name="Rectangle 11"/>
          <p:cNvSpPr>
            <a:spLocks noChangeArrowheads="1"/>
          </p:cNvSpPr>
          <p:nvPr/>
        </p:nvSpPr>
        <p:spPr bwMode="auto">
          <a:xfrm>
            <a:off x="533400" y="3429000"/>
            <a:ext cx="8077200" cy="57943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VLANs create broadcast domains.</a:t>
            </a:r>
          </a:p>
        </p:txBody>
      </p:sp>
      <p:grpSp>
        <p:nvGrpSpPr>
          <p:cNvPr id="884748" name="Group 12"/>
          <p:cNvGrpSpPr>
            <a:grpSpLocks/>
          </p:cNvGrpSpPr>
          <p:nvPr/>
        </p:nvGrpSpPr>
        <p:grpSpPr bwMode="auto">
          <a:xfrm>
            <a:off x="457200" y="2590800"/>
            <a:ext cx="1143000" cy="566738"/>
            <a:chOff x="1200" y="1248"/>
            <a:chExt cx="720" cy="357"/>
          </a:xfrm>
        </p:grpSpPr>
        <p:pic>
          <p:nvPicPr>
            <p:cNvPr id="884749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4750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1B63BA61-E62E-4A02-AEE8-EF523152A10F}" type="slidenum">
              <a:rPr lang="en-US"/>
              <a:pPr/>
              <a:t>4</a:t>
            </a:fld>
            <a:endParaRPr lang="en-US"/>
          </a:p>
        </p:txBody>
      </p:sp>
      <p:sp>
        <p:nvSpPr>
          <p:cNvPr id="86016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16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6608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15.2  </a:t>
            </a:r>
            <a:r>
              <a:rPr lang="en-US" sz="2000" i="1">
                <a:latin typeface="Times New Roman" pitchFamily="18" charset="0"/>
              </a:rPr>
              <a:t>A repeater connecting two segments of a LAN</a:t>
            </a:r>
          </a:p>
        </p:txBody>
      </p:sp>
      <p:sp>
        <p:nvSpPr>
          <p:cNvPr id="86016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016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375" y="2216150"/>
            <a:ext cx="7870825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0D69CEC0-9DEA-4981-84DA-173EF0528C2F}" type="slidenum">
              <a:rPr lang="en-US"/>
              <a:pPr/>
              <a:t>5</a:t>
            </a:fld>
            <a:endParaRPr lang="en-US"/>
          </a:p>
        </p:txBody>
      </p:sp>
      <p:sp>
        <p:nvSpPr>
          <p:cNvPr id="876546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47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48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50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51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52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6553" name="Line 9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/>
        </p:nvSpPr>
        <p:spPr bwMode="auto">
          <a:xfrm>
            <a:off x="458788" y="3352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55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57943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A repeater connects segments of a LAN.</a:t>
            </a:r>
          </a:p>
        </p:txBody>
      </p:sp>
      <p:grpSp>
        <p:nvGrpSpPr>
          <p:cNvPr id="876556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76557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76558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9DDEBD6F-C3DB-4601-B6F3-1B99494B2CBB}" type="slidenum">
              <a:rPr lang="en-US"/>
              <a:pPr/>
              <a:t>6</a:t>
            </a:fld>
            <a:endParaRPr lang="en-US"/>
          </a:p>
        </p:txBody>
      </p:sp>
      <p:sp>
        <p:nvSpPr>
          <p:cNvPr id="877570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1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2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3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4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5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6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7577" name="Line 9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7578" name="Line 10"/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7579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A repeater forwards every frame; </a:t>
            </a:r>
            <a:br>
              <a:rPr lang="en-US"/>
            </a:br>
            <a:r>
              <a:rPr lang="en-US"/>
              <a:t>it has no filtering capability.</a:t>
            </a:r>
          </a:p>
        </p:txBody>
      </p:sp>
      <p:grpSp>
        <p:nvGrpSpPr>
          <p:cNvPr id="877580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77581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7758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3B922CA4-061D-4C11-9EF8-D54F867808EC}" type="slidenum">
              <a:rPr lang="en-US"/>
              <a:pPr/>
              <a:t>7</a:t>
            </a:fld>
            <a:endParaRPr lang="en-US"/>
          </a:p>
        </p:txBody>
      </p:sp>
      <p:sp>
        <p:nvSpPr>
          <p:cNvPr id="878594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595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598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599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600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878601" name="Line 9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8602" name="Line 10"/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A repeater is a regenerator, </a:t>
            </a:r>
            <a:br>
              <a:rPr lang="en-US"/>
            </a:br>
            <a:r>
              <a:rPr lang="en-US"/>
              <a:t>not an amplifier.</a:t>
            </a:r>
          </a:p>
        </p:txBody>
      </p:sp>
      <p:grpSp>
        <p:nvGrpSpPr>
          <p:cNvPr id="878604" name="Group 12"/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78605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7860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42A11DE5-A95D-4671-BA34-2EB2676F6EF8}" type="slidenum">
              <a:rPr lang="en-US"/>
              <a:pPr/>
              <a:t>8</a:t>
            </a:fld>
            <a:endParaRPr lang="en-US"/>
          </a:p>
        </p:txBody>
      </p:sp>
      <p:sp>
        <p:nvSpPr>
          <p:cNvPr id="86118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118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16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15.3  </a:t>
            </a:r>
            <a:r>
              <a:rPr lang="en-US" sz="2000" i="1">
                <a:latin typeface="Times New Roman" pitchFamily="18" charset="0"/>
              </a:rPr>
              <a:t>Function of a repeater</a:t>
            </a:r>
          </a:p>
        </p:txBody>
      </p:sp>
      <p:sp>
        <p:nvSpPr>
          <p:cNvPr id="86118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11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125" y="1803400"/>
            <a:ext cx="8474075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15.</a:t>
            </a:r>
            <a:fld id="{29AFFA6E-09DC-4EC1-A8CC-95BBACAC0AFA}" type="slidenum">
              <a:rPr lang="en-US"/>
              <a:pPr/>
              <a:t>9</a:t>
            </a:fld>
            <a:endParaRPr lang="en-US"/>
          </a:p>
        </p:txBody>
      </p:sp>
      <p:sp>
        <p:nvSpPr>
          <p:cNvPr id="86221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221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90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15.4  </a:t>
            </a:r>
            <a:r>
              <a:rPr lang="en-US" sz="2000" i="1">
                <a:latin typeface="Times New Roman" pitchFamily="18" charset="0"/>
              </a:rPr>
              <a:t>A hierarchy of hubs</a:t>
            </a:r>
          </a:p>
        </p:txBody>
      </p:sp>
      <p:sp>
        <p:nvSpPr>
          <p:cNvPr id="86221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22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4725" y="2209800"/>
            <a:ext cx="7331075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511</Words>
  <Application>Microsoft PowerPoint</Application>
  <PresentationFormat>On-screen Show (4:3)</PresentationFormat>
  <Paragraphs>129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Times New Roman</vt:lpstr>
      <vt:lpstr>Tahoma</vt:lpstr>
      <vt:lpstr>Wingdings</vt:lpstr>
      <vt:lpstr>Arial</vt:lpstr>
      <vt:lpstr>McGrawHill-Italic</vt:lpstr>
      <vt:lpstr>Times</vt:lpstr>
      <vt:lpstr>Blends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Transparent Bridges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 </cp:lastModifiedBy>
  <cp:revision>167</cp:revision>
  <dcterms:created xsi:type="dcterms:W3CDTF">2000-01-15T04:50:39Z</dcterms:created>
  <dcterms:modified xsi:type="dcterms:W3CDTF">2012-11-22T03:21:56Z</dcterms:modified>
</cp:coreProperties>
</file>