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sldIdLst>
    <p:sldId id="816" r:id="rId2"/>
    <p:sldId id="746" r:id="rId3"/>
    <p:sldId id="817" r:id="rId4"/>
    <p:sldId id="768" r:id="rId5"/>
    <p:sldId id="818" r:id="rId6"/>
    <p:sldId id="769" r:id="rId7"/>
    <p:sldId id="794" r:id="rId8"/>
    <p:sldId id="770" r:id="rId9"/>
    <p:sldId id="805" r:id="rId10"/>
    <p:sldId id="771" r:id="rId11"/>
    <p:sldId id="806" r:id="rId12"/>
    <p:sldId id="772" r:id="rId13"/>
    <p:sldId id="807" r:id="rId14"/>
    <p:sldId id="808" r:id="rId15"/>
    <p:sldId id="809" r:id="rId16"/>
    <p:sldId id="810" r:id="rId17"/>
    <p:sldId id="819" r:id="rId18"/>
    <p:sldId id="820" r:id="rId19"/>
    <p:sldId id="821" r:id="rId20"/>
    <p:sldId id="822" r:id="rId21"/>
    <p:sldId id="830" r:id="rId22"/>
    <p:sldId id="814" r:id="rId23"/>
    <p:sldId id="823" r:id="rId24"/>
    <p:sldId id="824" r:id="rId25"/>
    <p:sldId id="825" r:id="rId26"/>
    <p:sldId id="813" r:id="rId27"/>
    <p:sldId id="826" r:id="rId28"/>
    <p:sldId id="774" r:id="rId29"/>
    <p:sldId id="815" r:id="rId30"/>
    <p:sldId id="827" r:id="rId31"/>
    <p:sldId id="775" r:id="rId32"/>
    <p:sldId id="776" r:id="rId33"/>
    <p:sldId id="777" r:id="rId34"/>
    <p:sldId id="828" r:id="rId35"/>
    <p:sldId id="747" r:id="rId36"/>
    <p:sldId id="778" r:id="rId37"/>
    <p:sldId id="779" r:id="rId38"/>
    <p:sldId id="780" r:id="rId39"/>
    <p:sldId id="795" r:id="rId40"/>
    <p:sldId id="796" r:id="rId41"/>
    <p:sldId id="781" r:id="rId42"/>
    <p:sldId id="797" r:id="rId43"/>
    <p:sldId id="782" r:id="rId44"/>
    <p:sldId id="829" r:id="rId45"/>
  </p:sldIdLst>
  <p:sldSz cx="9144000" cy="6858000" type="screen4x3"/>
  <p:notesSz cx="6858000" cy="9144000"/>
  <p:defaultTextStyle>
    <a:defPPr>
      <a:defRPr lang="en-US"/>
    </a:defPPr>
    <a:lvl1pPr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kern="1200" baseline="-14000">
        <a:solidFill>
          <a:schemeClr val="tx1"/>
        </a:solidFill>
        <a:latin typeface="Times New Roman" pitchFamily="18" charset="0"/>
        <a:ea typeface="+mn-ea"/>
        <a:cs typeface="+mn-cs"/>
      </a:defRPr>
    </a:lvl5pPr>
    <a:lvl6pPr marL="2286000" algn="l" defTabSz="914400" rtl="0" eaLnBrk="1" latinLnBrk="0" hangingPunct="1">
      <a:defRPr sz="2000" kern="1200" baseline="-14000">
        <a:solidFill>
          <a:schemeClr val="tx1"/>
        </a:solidFill>
        <a:latin typeface="Times New Roman" pitchFamily="18" charset="0"/>
        <a:ea typeface="+mn-ea"/>
        <a:cs typeface="+mn-cs"/>
      </a:defRPr>
    </a:lvl6pPr>
    <a:lvl7pPr marL="2743200" algn="l" defTabSz="914400" rtl="0" eaLnBrk="1" latinLnBrk="0" hangingPunct="1">
      <a:defRPr sz="2000" kern="1200" baseline="-14000">
        <a:solidFill>
          <a:schemeClr val="tx1"/>
        </a:solidFill>
        <a:latin typeface="Times New Roman" pitchFamily="18" charset="0"/>
        <a:ea typeface="+mn-ea"/>
        <a:cs typeface="+mn-cs"/>
      </a:defRPr>
    </a:lvl7pPr>
    <a:lvl8pPr marL="3200400" algn="l" defTabSz="914400" rtl="0" eaLnBrk="1" latinLnBrk="0" hangingPunct="1">
      <a:defRPr sz="2000" kern="1200" baseline="-14000">
        <a:solidFill>
          <a:schemeClr val="tx1"/>
        </a:solidFill>
        <a:latin typeface="Times New Roman" pitchFamily="18" charset="0"/>
        <a:ea typeface="+mn-ea"/>
        <a:cs typeface="+mn-cs"/>
      </a:defRPr>
    </a:lvl8pPr>
    <a:lvl9pPr marL="3657600" algn="l" defTabSz="914400" rtl="0" eaLnBrk="1" latinLnBrk="0" hangingPunct="1">
      <a:defRPr sz="2000" kern="1200" baseline="-140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95" autoAdjust="0"/>
    <p:restoredTop sz="94680" autoAdjust="0"/>
  </p:normalViewPr>
  <p:slideViewPr>
    <p:cSldViewPr>
      <p:cViewPr>
        <p:scale>
          <a:sx n="75" d="100"/>
          <a:sy n="75" d="100"/>
        </p:scale>
        <p:origin x="-1110"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21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9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lvl1pPr>
          </a:lstStyle>
          <a:p>
            <a:endParaRPr lang="en-US"/>
          </a:p>
        </p:txBody>
      </p:sp>
      <p:sp>
        <p:nvSpPr>
          <p:cNvPr id="929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lvl1pPr>
          </a:lstStyle>
          <a:p>
            <a:endParaRPr lang="en-US"/>
          </a:p>
        </p:txBody>
      </p:sp>
      <p:sp>
        <p:nvSpPr>
          <p:cNvPr id="929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9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9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vl1pPr>
          </a:lstStyle>
          <a:p>
            <a:endParaRPr lang="en-US"/>
          </a:p>
        </p:txBody>
      </p:sp>
      <p:sp>
        <p:nvSpPr>
          <p:cNvPr id="929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vl1pPr>
          </a:lstStyle>
          <a:p>
            <a:fld id="{6F4D7BFE-2435-46E0-B37F-64AA9A4984A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41B54-F55A-41F5-9875-8B08A49FB557}" type="slidenum">
              <a:rPr lang="en-US"/>
              <a:pPr/>
              <a:t>1</a:t>
            </a:fld>
            <a:endParaRPr lang="en-US"/>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97965F-90BD-4469-906B-3EEB5C68BBE9}" type="slidenum">
              <a:rPr lang="en-US"/>
              <a:pPr/>
              <a:t>12</a:t>
            </a:fld>
            <a:endParaRPr lang="en-US"/>
          </a:p>
        </p:txBody>
      </p:sp>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497D2-ED41-410E-861E-11814DF18A94}" type="slidenum">
              <a:rPr lang="en-US"/>
              <a:pPr/>
              <a:t>13</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9C37B-08AE-4E31-8C66-9B767B9A2FE9}" type="slidenum">
              <a:rPr lang="en-US"/>
              <a:pPr/>
              <a:t>14</a:t>
            </a:fld>
            <a:endParaRPr 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97F16-854D-48A3-945B-9BCDABB886B3}" type="slidenum">
              <a:rPr lang="en-US"/>
              <a:pPr/>
              <a:t>15</a:t>
            </a:fld>
            <a:endParaRPr 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CDAF5-7015-4EC2-B67E-6220049E2256}" type="slidenum">
              <a:rPr lang="en-US"/>
              <a:pPr/>
              <a:t>16</a:t>
            </a:fld>
            <a:endParaRPr lang="en-US"/>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5F878-6089-443A-A4BC-8A1B61E2956C}" type="slidenum">
              <a:rPr lang="en-US"/>
              <a:pPr/>
              <a:t>22</a:t>
            </a:fld>
            <a:endParaRPr lang="en-US"/>
          </a:p>
        </p:txBody>
      </p:sp>
      <p:sp>
        <p:nvSpPr>
          <p:cNvPr id="985090" name="Rectangle 2"/>
          <p:cNvSpPr>
            <a:spLocks noGrp="1" noRot="1" noChangeAspec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64B53-47F6-4E76-987D-1FC35228B76C}" type="slidenum">
              <a:rPr lang="en-US"/>
              <a:pPr/>
              <a:t>26</a:t>
            </a:fld>
            <a:endParaRPr 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9D148-E848-4442-982F-2BEF9523D7F2}" type="slidenum">
              <a:rPr lang="en-US"/>
              <a:pPr/>
              <a:t>28</a:t>
            </a:fld>
            <a:endParaRPr 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C4574-0306-458D-BB5A-CB5EB6C54E18}" type="slidenum">
              <a:rPr lang="en-US"/>
              <a:pPr/>
              <a:t>29</a:t>
            </a:fld>
            <a:endParaRPr lang="en-US"/>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585D7-F57A-46A1-AF92-437A614B1CB8}" type="slidenum">
              <a:rPr lang="en-US"/>
              <a:pPr/>
              <a:t>31</a:t>
            </a:fld>
            <a:endParaRPr 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BD9F4-66B4-4433-9EBE-13BB4C3133E0}" type="slidenum">
              <a:rPr lang="en-US"/>
              <a:pPr/>
              <a:t>2</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C8714-293B-4FEC-BBE6-A503CFC0A054}" type="slidenum">
              <a:rPr lang="en-US"/>
              <a:pPr/>
              <a:t>32</a:t>
            </a:fld>
            <a:endParaRPr lang="en-US"/>
          </a:p>
        </p:txBody>
      </p:sp>
      <p:sp>
        <p:nvSpPr>
          <p:cNvPr id="992258" name="Rectangle 2"/>
          <p:cNvSpPr>
            <a:spLocks noGrp="1" noRot="1" noChangeAspect="1" noChangeArrowheads="1" noTextEdit="1"/>
          </p:cNvSpPr>
          <p:nvPr>
            <p:ph type="sldImg"/>
          </p:nvPr>
        </p:nvSpPr>
        <p:spPr>
          <a:ln/>
        </p:spPr>
      </p:sp>
      <p:sp>
        <p:nvSpPr>
          <p:cNvPr id="99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EBD974-E9FB-4853-8771-D0BB3C9C2361}" type="slidenum">
              <a:rPr lang="en-US"/>
              <a:pPr/>
              <a:t>33</a:t>
            </a:fld>
            <a:endParaRPr lang="en-US"/>
          </a:p>
        </p:txBody>
      </p:sp>
      <p:sp>
        <p:nvSpPr>
          <p:cNvPr id="993282" name="Rectangle 2"/>
          <p:cNvSpPr>
            <a:spLocks noGrp="1" noRot="1" noChangeAspec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76FDE4-3439-4CFF-B095-E940BCBBB02B}" type="slidenum">
              <a:rPr lang="en-US"/>
              <a:pPr/>
              <a:t>35</a:t>
            </a:fld>
            <a:endParaRPr 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55F6A-2B58-404B-AF28-65D050ABB3EE}" type="slidenum">
              <a:rPr lang="en-US"/>
              <a:pPr/>
              <a:t>36</a:t>
            </a:fld>
            <a:endParaRPr lang="en-US"/>
          </a:p>
        </p:txBody>
      </p:sp>
      <p:sp>
        <p:nvSpPr>
          <p:cNvPr id="995330" name="Rectangle 2"/>
          <p:cNvSpPr>
            <a:spLocks noGrp="1" noRot="1" noChangeAspec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3663E-6AAC-449C-B0A6-A85BBE3B8CFF}" type="slidenum">
              <a:rPr lang="en-US"/>
              <a:pPr/>
              <a:t>37</a:t>
            </a:fld>
            <a:endParaRPr lang="en-US"/>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6A035-28DD-47A8-902C-C876156A61E2}" type="slidenum">
              <a:rPr lang="en-US"/>
              <a:pPr/>
              <a:t>38</a:t>
            </a:fld>
            <a:endParaRPr lang="en-US"/>
          </a:p>
        </p:txBody>
      </p:sp>
      <p:sp>
        <p:nvSpPr>
          <p:cNvPr id="997378" name="Rectangle 2"/>
          <p:cNvSpPr>
            <a:spLocks noGrp="1" noRot="1" noChangeAspec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8E44E-8A0C-4315-BCCC-DC3D8CF8F937}" type="slidenum">
              <a:rPr lang="en-US"/>
              <a:pPr/>
              <a:t>39</a:t>
            </a:fld>
            <a:endParaRPr 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908C90-EAC1-477E-8EC1-C880013DCD29}" type="slidenum">
              <a:rPr lang="en-US"/>
              <a:pPr/>
              <a:t>40</a:t>
            </a:fld>
            <a:endParaRPr lang="en-US"/>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5A6A4-9B2F-427A-B275-0A85EAB13E4B}" type="slidenum">
              <a:rPr lang="en-US"/>
              <a:pPr/>
              <a:t>41</a:t>
            </a:fld>
            <a:endParaRPr lang="en-US"/>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38FEF-5552-411B-B2FA-509CBB2D0648}" type="slidenum">
              <a:rPr lang="en-US"/>
              <a:pPr/>
              <a:t>42</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ACF7B2-D5A6-4B94-8FEC-CD256C18C790}" type="slidenum">
              <a:rPr lang="en-US"/>
              <a:pPr/>
              <a:t>4</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6A1BE7-3C08-4854-A5FC-7EC4183E35FE}" type="slidenum">
              <a:rPr lang="en-US"/>
              <a:pPr/>
              <a:t>43</a:t>
            </a:fld>
            <a:endParaRPr 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5FA8E1-096D-4EF7-B975-2F75B6A85BE6}" type="slidenum">
              <a:rPr lang="en-US"/>
              <a:pPr/>
              <a:t>6</a:t>
            </a:fld>
            <a:endParaRPr 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CFC0F-5243-426D-8C6F-B0913ADBC9EA}" type="slidenum">
              <a:rPr lang="en-US"/>
              <a:pPr/>
              <a:t>7</a:t>
            </a:fld>
            <a:endParaRPr 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9EB13-7A6D-4F81-B64E-BBD70703FB36}" type="slidenum">
              <a:rPr lang="en-US"/>
              <a:pPr/>
              <a:t>8</a:t>
            </a:fld>
            <a:endParaRPr 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EAA82-D7BD-495C-AB68-9AFD9744B5C3}" type="slidenum">
              <a:rPr lang="en-US"/>
              <a:pPr/>
              <a:t>9</a:t>
            </a:fld>
            <a:endParaRPr 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4DE96A-B0E6-46A9-88AA-AE9099BCA8E1}" type="slidenum">
              <a:rPr lang="en-US"/>
              <a:pPr/>
              <a:t>10</a:t>
            </a:fld>
            <a:endParaRPr lang="en-US"/>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A2B9FA-5608-4CFC-B12E-D227C01B25FF}" type="slidenum">
              <a:rPr lang="en-US"/>
              <a:pPr/>
              <a:t>11</a:t>
            </a:fld>
            <a:endParaRPr lang="en-US"/>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CCCD97F6-9236-4451-B1CC-0AA1EB92DDF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D38E7893-80FF-4B81-AF60-219087B43DA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4.</a:t>
            </a:r>
            <a:fld id="{45184305-BFCA-4417-B250-D563212DA15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95EB2715-9E71-4DF5-A7A5-1204B329354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4.</a:t>
            </a:r>
            <a:fld id="{75CF1B93-7EEC-4127-83EF-9EA6724FB60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4.</a:t>
            </a:r>
            <a:fld id="{8C9C8F39-0A6D-479D-9A7F-C15AB326123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4.</a:t>
            </a:r>
            <a:fld id="{EA9BA6E4-04E6-4758-B3EB-4416EC8B2E0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4.</a:t>
            </a:r>
            <a:fld id="{A315F311-B0FC-40A1-B1F0-ADD80E9C97B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4.</a:t>
            </a:r>
            <a:fld id="{37A9CBE6-CB33-4895-9A5E-AA047C3DDE0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4.</a:t>
            </a:r>
            <a:fld id="{AFC3B3DF-E627-4D54-AB3A-5779D1D4015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4.</a:t>
            </a:r>
            <a:fld id="{95D7288E-DF97-454A-AC73-CB56D5F2996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charset="0"/>
              </a:defRPr>
            </a:lvl1pPr>
          </a:lstStyle>
          <a:p>
            <a:r>
              <a:rPr lang="en-US"/>
              <a:t>4.</a:t>
            </a:r>
            <a:fld id="{A651733A-89C0-4EC6-BE25-916BAAAD9E4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1" charset="0"/>
        </a:defRPr>
      </a:lvl2pPr>
      <a:lvl3pPr algn="l" rtl="0" fontAlgn="base">
        <a:spcBef>
          <a:spcPct val="0"/>
        </a:spcBef>
        <a:spcAft>
          <a:spcPct val="0"/>
        </a:spcAft>
        <a:defRPr sz="4400">
          <a:solidFill>
            <a:schemeClr val="tx2"/>
          </a:solidFill>
          <a:latin typeface="Tahoma" pitchFamily="1" charset="0"/>
        </a:defRPr>
      </a:lvl3pPr>
      <a:lvl4pPr algn="l" rtl="0" fontAlgn="base">
        <a:spcBef>
          <a:spcPct val="0"/>
        </a:spcBef>
        <a:spcAft>
          <a:spcPct val="0"/>
        </a:spcAft>
        <a:defRPr sz="4400">
          <a:solidFill>
            <a:schemeClr val="tx2"/>
          </a:solidFill>
          <a:latin typeface="Tahoma" pitchFamily="1" charset="0"/>
        </a:defRPr>
      </a:lvl4pPr>
      <a:lvl5pPr algn="l" rtl="0" fontAlgn="base">
        <a:spcBef>
          <a:spcPct val="0"/>
        </a:spcBef>
        <a:spcAft>
          <a:spcPct val="0"/>
        </a:spcAft>
        <a:defRPr sz="4400">
          <a:solidFill>
            <a:schemeClr val="tx2"/>
          </a:solidFill>
          <a:latin typeface="Tahoma" pitchFamily="1" charset="0"/>
        </a:defRPr>
      </a:lvl5pPr>
      <a:lvl6pPr marL="457200" algn="l" rtl="0" fontAlgn="base">
        <a:spcBef>
          <a:spcPct val="0"/>
        </a:spcBef>
        <a:spcAft>
          <a:spcPct val="0"/>
        </a:spcAft>
        <a:defRPr sz="4400">
          <a:solidFill>
            <a:schemeClr val="tx2"/>
          </a:solidFill>
          <a:latin typeface="Tahoma" pitchFamily="1" charset="0"/>
        </a:defRPr>
      </a:lvl6pPr>
      <a:lvl7pPr marL="914400" algn="l" rtl="0" fontAlgn="base">
        <a:spcBef>
          <a:spcPct val="0"/>
        </a:spcBef>
        <a:spcAft>
          <a:spcPct val="0"/>
        </a:spcAft>
        <a:defRPr sz="4400">
          <a:solidFill>
            <a:schemeClr val="tx2"/>
          </a:solidFill>
          <a:latin typeface="Tahoma" pitchFamily="1" charset="0"/>
        </a:defRPr>
      </a:lvl7pPr>
      <a:lvl8pPr marL="1371600" algn="l" rtl="0" fontAlgn="base">
        <a:spcBef>
          <a:spcPct val="0"/>
        </a:spcBef>
        <a:spcAft>
          <a:spcPct val="0"/>
        </a:spcAft>
        <a:defRPr sz="4400">
          <a:solidFill>
            <a:schemeClr val="tx2"/>
          </a:solidFill>
          <a:latin typeface="Tahoma" pitchFamily="1" charset="0"/>
        </a:defRPr>
      </a:lvl8pPr>
      <a:lvl9pPr marL="1828800" algn="l" rtl="0" fontAlgn="base">
        <a:spcBef>
          <a:spcPct val="0"/>
        </a:spcBef>
        <a:spcAft>
          <a:spcPct val="0"/>
        </a:spcAft>
        <a:defRPr sz="4400">
          <a:solidFill>
            <a:schemeClr val="tx2"/>
          </a:solidFill>
          <a:latin typeface="Tahoma" pitchFamily="1" charset="0"/>
        </a:defRPr>
      </a:lvl9pPr>
    </p:titleStyle>
    <p:bodyStyle>
      <a:lvl1pPr marL="342900" indent="-342900" algn="l" rtl="0" fontAlgn="base">
        <a:spcBef>
          <a:spcPct val="20000"/>
        </a:spcBef>
        <a:spcAft>
          <a:spcPct val="0"/>
        </a:spcAft>
        <a:buClr>
          <a:schemeClr val="folHlink"/>
        </a:buClr>
        <a:buSzPct val="60000"/>
        <a:buFont typeface="Wingdings" pitchFamily="1"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1"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1"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1"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4.</a:t>
            </a:r>
            <a:fld id="{84304B87-2829-4B78-AFBB-AF7DD4EFF927}" type="slidenum">
              <a:rPr lang="en-US"/>
              <a:pPr/>
              <a:t>1</a:t>
            </a:fld>
            <a:endParaRPr lang="en-US"/>
          </a:p>
        </p:txBody>
      </p:sp>
      <p:pic>
        <p:nvPicPr>
          <p:cNvPr id="1003522"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1003523" name="Rectangle 3"/>
          <p:cNvSpPr>
            <a:spLocks noChangeArrowheads="1"/>
          </p:cNvSpPr>
          <p:nvPr/>
        </p:nvSpPr>
        <p:spPr bwMode="auto">
          <a:xfrm>
            <a:off x="1143000" y="2514600"/>
            <a:ext cx="6858000" cy="1736725"/>
          </a:xfrm>
          <a:prstGeom prst="rect">
            <a:avLst/>
          </a:prstGeom>
          <a:noFill/>
          <a:ln w="9525">
            <a:noFill/>
            <a:miter lim="800000"/>
            <a:headEnd/>
            <a:tailEnd/>
          </a:ln>
          <a:effectLst/>
        </p:spPr>
        <p:txBody>
          <a:bodyPr>
            <a:spAutoFit/>
          </a:bodyPr>
          <a:lstStyle/>
          <a:p>
            <a:pPr algn="ctr"/>
            <a:r>
              <a:rPr lang="en-US" sz="4400" b="1" baseline="0">
                <a:solidFill>
                  <a:schemeClr val="tx2"/>
                </a:solidFill>
                <a:latin typeface="Arial" charset="0"/>
              </a:rPr>
              <a:t>Chapter 4</a:t>
            </a:r>
          </a:p>
          <a:p>
            <a:pPr algn="ctr"/>
            <a:endParaRPr lang="en-US" b="1" baseline="0">
              <a:solidFill>
                <a:schemeClr val="tx2"/>
              </a:solidFill>
              <a:latin typeface="Arial" charset="0"/>
            </a:endParaRPr>
          </a:p>
          <a:p>
            <a:pPr algn="ctr"/>
            <a:r>
              <a:rPr lang="en-US" sz="4400" b="1" baseline="0">
                <a:latin typeface="Arial" charset="0"/>
              </a:rPr>
              <a:t>Digital Transmission</a:t>
            </a:r>
          </a:p>
        </p:txBody>
      </p:sp>
      <p:sp>
        <p:nvSpPr>
          <p:cNvPr id="1003524" name="Text Box 4"/>
          <p:cNvSpPr txBox="1">
            <a:spLocks noChangeArrowheads="1"/>
          </p:cNvSpPr>
          <p:nvPr/>
        </p:nvSpPr>
        <p:spPr bwMode="auto">
          <a:xfrm>
            <a:off x="0" y="6507163"/>
            <a:ext cx="9144000" cy="274637"/>
          </a:xfrm>
          <a:prstGeom prst="rect">
            <a:avLst/>
          </a:prstGeom>
          <a:noFill/>
          <a:ln w="9525">
            <a:noFill/>
            <a:miter lim="800000"/>
            <a:headEnd/>
            <a:tailEnd/>
          </a:ln>
          <a:effectLst/>
        </p:spPr>
        <p:txBody>
          <a:bodyPr>
            <a:spAutoFit/>
          </a:bodyPr>
          <a:lstStyle/>
          <a:p>
            <a:pPr algn="ctr" eaLnBrk="1" hangingPunct="1"/>
            <a:r>
              <a:rPr lang="en-US" sz="1200" baseline="0"/>
              <a:t>Copyright © The McGraw-Hill Companies, Inc. Permission 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354AAAE5-C641-46EC-97AC-52B283C5CD31}" type="slidenum">
              <a:rPr lang="en-US"/>
              <a:pPr/>
              <a:t>10</a:t>
            </a:fld>
            <a:endParaRPr lang="en-US"/>
          </a:p>
        </p:txBody>
      </p:sp>
      <p:sp>
        <p:nvSpPr>
          <p:cNvPr id="883714"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83715"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83716" name="Text Box 4"/>
          <p:cNvSpPr txBox="1">
            <a:spLocks noChangeArrowheads="1"/>
          </p:cNvSpPr>
          <p:nvPr/>
        </p:nvSpPr>
        <p:spPr bwMode="auto">
          <a:xfrm>
            <a:off x="304800" y="304800"/>
            <a:ext cx="81661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4.24  </a:t>
            </a:r>
            <a:r>
              <a:rPr lang="en-US" b="1" i="1" baseline="0"/>
              <a:t>Recovery of a sampled sine wave for different sampling rates</a:t>
            </a:r>
          </a:p>
        </p:txBody>
      </p:sp>
      <p:sp>
        <p:nvSpPr>
          <p:cNvPr id="88371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83718" name="Picture 6"/>
          <p:cNvPicPr>
            <a:picLocks noChangeAspect="1" noChangeArrowheads="1"/>
          </p:cNvPicPr>
          <p:nvPr/>
        </p:nvPicPr>
        <p:blipFill>
          <a:blip r:embed="rId3"/>
          <a:srcRect/>
          <a:stretch>
            <a:fillRect/>
          </a:stretch>
        </p:blipFill>
        <p:spPr bwMode="auto">
          <a:xfrm>
            <a:off x="1365250" y="1066800"/>
            <a:ext cx="6407150"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BD281AFC-D658-4E55-A028-0289751992DA}" type="slidenum">
              <a:rPr lang="en-US"/>
              <a:pPr/>
              <a:t>11</a:t>
            </a:fld>
            <a:endParaRPr lang="en-US"/>
          </a:p>
        </p:txBody>
      </p:sp>
      <p:sp>
        <p:nvSpPr>
          <p:cNvPr id="9195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9561" name="Rectangle 9"/>
          <p:cNvSpPr>
            <a:spLocks noChangeArrowheads="1"/>
          </p:cNvSpPr>
          <p:nvPr/>
        </p:nvSpPr>
        <p:spPr bwMode="auto">
          <a:xfrm>
            <a:off x="228600" y="1143000"/>
            <a:ext cx="8686800" cy="5216525"/>
          </a:xfrm>
          <a:prstGeom prst="rect">
            <a:avLst/>
          </a:prstGeom>
          <a:noFill/>
          <a:ln w="9525">
            <a:noFill/>
            <a:miter lim="800000"/>
            <a:headEnd/>
            <a:tailEnd/>
          </a:ln>
          <a:effectLst/>
        </p:spPr>
        <p:txBody>
          <a:bodyPr>
            <a:spAutoFit/>
          </a:bodyPr>
          <a:lstStyle/>
          <a:p>
            <a:pPr algn="just"/>
            <a:r>
              <a:rPr lang="en-US" sz="2800" b="1" i="1" baseline="0"/>
              <a:t>Consider the revolution of a hand of a clock. The second hand of a clock has a period of 60 s. According to the Nyquist theorem, we need to sample the hand every 30 s (T</a:t>
            </a:r>
            <a:r>
              <a:rPr lang="en-US" sz="2800" b="1" i="1" baseline="-25000"/>
              <a:t>s</a:t>
            </a:r>
            <a:r>
              <a:rPr lang="en-US" sz="2800" b="1" i="1" baseline="0"/>
              <a:t> = T or f</a:t>
            </a:r>
            <a:r>
              <a:rPr lang="en-US" sz="2800" b="1" i="1" baseline="-25000"/>
              <a:t>s</a:t>
            </a:r>
            <a:r>
              <a:rPr lang="en-US" sz="2800" b="1" i="1" baseline="0"/>
              <a:t> = 2f ). In Figure 4.25a, the sample points, in order, are 12, 6, 12, 6, 12, and 6. The receiver of the samples cannot tell if the clock is moving forward or backward. In part b, we sample at double the Nyquist rate (every 15 s). The sample points are 12, 3, 6, 9, and 12. The clock is moving forward. In part c, we sample below the Nyquist rate (T</a:t>
            </a:r>
            <a:r>
              <a:rPr lang="en-US" sz="2800" b="1" i="1" baseline="-25000"/>
              <a:t>s</a:t>
            </a:r>
            <a:r>
              <a:rPr lang="en-US" sz="2800" b="1" i="1" baseline="0"/>
              <a:t> = T or f</a:t>
            </a:r>
            <a:r>
              <a:rPr lang="en-US" sz="2800" b="1" i="1" baseline="-25000"/>
              <a:t>s</a:t>
            </a:r>
            <a:r>
              <a:rPr lang="en-US" sz="2800" b="1" i="1" baseline="0"/>
              <a:t> = f ). The sample points are 12, 9, 6, 3, and 12. Although the clock is moving forward, the receiver thinks that the clock is moving backward.</a:t>
            </a:r>
          </a:p>
        </p:txBody>
      </p:sp>
      <p:sp>
        <p:nvSpPr>
          <p:cNvPr id="919563"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F9075A2A-04FF-4A7D-9C1C-1A57F0BD5E47}" type="slidenum">
              <a:rPr lang="en-US"/>
              <a:pPr/>
              <a:t>12</a:t>
            </a:fld>
            <a:endParaRPr lang="en-US"/>
          </a:p>
        </p:txBody>
      </p:sp>
      <p:sp>
        <p:nvSpPr>
          <p:cNvPr id="8847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473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4740" name="Text Box 4"/>
          <p:cNvSpPr txBox="1">
            <a:spLocks noChangeArrowheads="1"/>
          </p:cNvSpPr>
          <p:nvPr/>
        </p:nvSpPr>
        <p:spPr bwMode="auto">
          <a:xfrm>
            <a:off x="304800" y="762000"/>
            <a:ext cx="59658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4.25  </a:t>
            </a:r>
            <a:r>
              <a:rPr lang="en-US" b="1" i="1" baseline="0"/>
              <a:t>Sampling of a clock with only one hand</a:t>
            </a:r>
          </a:p>
        </p:txBody>
      </p:sp>
      <p:sp>
        <p:nvSpPr>
          <p:cNvPr id="8847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4744" name="Picture 8"/>
          <p:cNvPicPr>
            <a:picLocks noChangeAspect="1" noChangeArrowheads="1"/>
          </p:cNvPicPr>
          <p:nvPr/>
        </p:nvPicPr>
        <p:blipFill>
          <a:blip r:embed="rId3"/>
          <a:srcRect/>
          <a:stretch>
            <a:fillRect/>
          </a:stretch>
        </p:blipFill>
        <p:spPr bwMode="auto">
          <a:xfrm>
            <a:off x="1349375" y="1617663"/>
            <a:ext cx="6727825" cy="4554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122F199A-9588-4F8F-A809-B936CD166B48}" type="slidenum">
              <a:rPr lang="en-US"/>
              <a:pPr/>
              <a:t>13</a:t>
            </a:fld>
            <a:endParaRPr lang="en-US"/>
          </a:p>
        </p:txBody>
      </p:sp>
      <p:sp>
        <p:nvSpPr>
          <p:cNvPr id="9205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0585" name="Rectangle 9"/>
          <p:cNvSpPr>
            <a:spLocks noChangeArrowheads="1"/>
          </p:cNvSpPr>
          <p:nvPr/>
        </p:nvSpPr>
        <p:spPr bwMode="auto">
          <a:xfrm>
            <a:off x="228600" y="1143000"/>
            <a:ext cx="8686800" cy="2654300"/>
          </a:xfrm>
          <a:prstGeom prst="rect">
            <a:avLst/>
          </a:prstGeom>
          <a:noFill/>
          <a:ln w="9525">
            <a:noFill/>
            <a:miter lim="800000"/>
            <a:headEnd/>
            <a:tailEnd/>
          </a:ln>
          <a:effectLst/>
        </p:spPr>
        <p:txBody>
          <a:bodyPr>
            <a:spAutoFit/>
          </a:bodyPr>
          <a:lstStyle/>
          <a:p>
            <a:pPr algn="just"/>
            <a:r>
              <a:rPr lang="en-US" sz="2800" b="1" i="1" baseline="0"/>
              <a:t>An example related to Example 4.7 is the seemingly backward rotation of the wheels of a forward-moving car in a movie. This can be explained by under-sampling. A movie is filmed at 24 frames per second. If a wheel is rotating more than 12 times per second, the under-sampling creates the impression of a backward rotation.</a:t>
            </a:r>
          </a:p>
        </p:txBody>
      </p:sp>
      <p:sp>
        <p:nvSpPr>
          <p:cNvPr id="920587"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4.8</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48E9CDCC-D373-493E-A335-192D8BC6F7D6}" type="slidenum">
              <a:rPr lang="en-US"/>
              <a:pPr/>
              <a:t>14</a:t>
            </a:fld>
            <a:endParaRPr lang="en-US"/>
          </a:p>
        </p:txBody>
      </p:sp>
      <p:sp>
        <p:nvSpPr>
          <p:cNvPr id="9216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1609"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b="1" i="1" baseline="0"/>
              <a:t>Telephone companies digitize voice by assuming a maximum frequency of 4000 Hz. The sampling rate therefore is 8000 samples per second.</a:t>
            </a:r>
          </a:p>
        </p:txBody>
      </p:sp>
      <p:sp>
        <p:nvSpPr>
          <p:cNvPr id="921612" name="Text Box 12"/>
          <p:cNvSpPr txBox="1">
            <a:spLocks noChangeArrowheads="1"/>
          </p:cNvSpPr>
          <p:nvPr/>
        </p:nvSpPr>
        <p:spPr bwMode="auto">
          <a:xfrm>
            <a:off x="1143000" y="0"/>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4.9</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B8A93C10-1DD7-449D-B761-A60C74DF2826}" type="slidenum">
              <a:rPr lang="en-US"/>
              <a:pPr/>
              <a:t>15</a:t>
            </a:fld>
            <a:endParaRPr lang="en-US"/>
          </a:p>
        </p:txBody>
      </p:sp>
      <p:sp>
        <p:nvSpPr>
          <p:cNvPr id="922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2633"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b="1" i="1" baseline="0"/>
              <a:t>A complex low-pass signal has a bandwidth of 200 kHz. What is the minimum sampling rate for this signal?</a:t>
            </a:r>
          </a:p>
        </p:txBody>
      </p:sp>
      <p:sp>
        <p:nvSpPr>
          <p:cNvPr id="922636" name="Rectangle 12"/>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 charset="0"/>
              </a:rPr>
              <a:t>The bandwidth of a low-pass signal is between 0 and f, where f is the maximum frequency in the signal. Therefore, we can sample this signal at 2 times the highest frequency (200 kHz). The sampling rate is therefore 400,000 samples per second.</a:t>
            </a:r>
          </a:p>
        </p:txBody>
      </p:sp>
      <p:sp>
        <p:nvSpPr>
          <p:cNvPr id="922637" name="Text Box 13"/>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4.</a:t>
            </a:r>
            <a:fld id="{CD1F1AB2-1B03-4737-869C-D4140C5B780B}" type="slidenum">
              <a:rPr lang="en-US"/>
              <a:pPr/>
              <a:t>16</a:t>
            </a:fld>
            <a:endParaRPr lang="en-US"/>
          </a:p>
        </p:txBody>
      </p:sp>
      <p:sp>
        <p:nvSpPr>
          <p:cNvPr id="9236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3657"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pPr algn="just"/>
            <a:r>
              <a:rPr lang="en-US" sz="2800" b="1" i="1" baseline="0"/>
              <a:t>A complex bandpass signal has a bandwidth of 200 kHz. What is the minimum sampling rate for this signal?</a:t>
            </a:r>
          </a:p>
        </p:txBody>
      </p:sp>
      <p:sp>
        <p:nvSpPr>
          <p:cNvPr id="923658"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 charset="0"/>
              </a:rPr>
              <a:t>We cannot find the minimum sampling rate in this case because we do not know where the bandwidth starts or ends. We do not know the maximum frequency in the signal.</a:t>
            </a:r>
          </a:p>
        </p:txBody>
      </p:sp>
      <p:sp>
        <p:nvSpPr>
          <p:cNvPr id="92365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6EDCC2D4-E6B0-455C-A636-8521565745E9}" type="slidenum">
              <a:rPr lang="en-US"/>
              <a:pPr/>
              <a:t>17</a:t>
            </a:fld>
            <a:endParaRPr lang="en-US"/>
          </a:p>
        </p:txBody>
      </p:sp>
      <p:sp>
        <p:nvSpPr>
          <p:cNvPr id="1007618"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Quantization</a:t>
            </a:r>
          </a:p>
        </p:txBody>
      </p:sp>
      <p:sp>
        <p:nvSpPr>
          <p:cNvPr id="1007619" name="Rectangle 3"/>
          <p:cNvSpPr>
            <a:spLocks noGrp="1" noChangeArrowheads="1"/>
          </p:cNvSpPr>
          <p:nvPr>
            <p:ph type="body" idx="1"/>
          </p:nvPr>
        </p:nvSpPr>
        <p:spPr bwMode="auto">
          <a:xfrm>
            <a:off x="685800" y="1600200"/>
            <a:ext cx="7772400" cy="47244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dirty="0"/>
              <a:t>Sampling results in a series of pulses of varying amplitude values ranging between two limits: a min and a max.</a:t>
            </a:r>
          </a:p>
          <a:p>
            <a:pPr>
              <a:lnSpc>
                <a:spcPct val="90000"/>
              </a:lnSpc>
            </a:pPr>
            <a:r>
              <a:rPr lang="en-US" sz="2800" dirty="0"/>
              <a:t>The amplitude values are infinite between the two limits.</a:t>
            </a:r>
          </a:p>
          <a:p>
            <a:pPr>
              <a:lnSpc>
                <a:spcPct val="90000"/>
              </a:lnSpc>
            </a:pPr>
            <a:r>
              <a:rPr lang="en-US" sz="2800" dirty="0"/>
              <a:t>We need to map the </a:t>
            </a:r>
            <a:r>
              <a:rPr lang="en-US" sz="2800" i="1" dirty="0"/>
              <a:t>infinite</a:t>
            </a:r>
            <a:r>
              <a:rPr lang="en-US" sz="2800" dirty="0"/>
              <a:t> amplitude values onto a finite set of known values.</a:t>
            </a:r>
          </a:p>
          <a:p>
            <a:pPr>
              <a:lnSpc>
                <a:spcPct val="90000"/>
              </a:lnSpc>
            </a:pPr>
            <a:r>
              <a:rPr lang="en-US" sz="2800" dirty="0"/>
              <a:t>This is achieved by dividing the distance between min and max into </a:t>
            </a:r>
            <a:r>
              <a:rPr lang="en-US" sz="2800" dirty="0">
                <a:solidFill>
                  <a:schemeClr val="hlink"/>
                </a:solidFill>
              </a:rPr>
              <a:t>L</a:t>
            </a:r>
            <a:r>
              <a:rPr lang="en-US" sz="2800" dirty="0"/>
              <a:t> </a:t>
            </a:r>
            <a:r>
              <a:rPr lang="en-US" sz="2800" dirty="0">
                <a:solidFill>
                  <a:schemeClr val="hlink"/>
                </a:solidFill>
              </a:rPr>
              <a:t>zones</a:t>
            </a:r>
            <a:r>
              <a:rPr lang="en-US" sz="2800" dirty="0"/>
              <a:t>, each of</a:t>
            </a:r>
            <a:r>
              <a:rPr lang="en-US" sz="2800" dirty="0">
                <a:solidFill>
                  <a:schemeClr val="hlink"/>
                </a:solidFill>
              </a:rPr>
              <a:t> height </a:t>
            </a:r>
            <a:r>
              <a:rPr lang="en-US" sz="2800" dirty="0">
                <a:solidFill>
                  <a:schemeClr val="hlink"/>
                </a:solidFill>
                <a:latin typeface="Symbol" pitchFamily="18" charset="2"/>
                <a:sym typeface="Symbol" pitchFamily="18" charset="2"/>
              </a:rPr>
              <a:t></a:t>
            </a:r>
          </a:p>
          <a:p>
            <a:pPr algn="ctr">
              <a:lnSpc>
                <a:spcPct val="90000"/>
              </a:lnSpc>
              <a:buFont typeface="Wingdings" pitchFamily="1" charset="2"/>
              <a:buNone/>
            </a:pPr>
            <a:r>
              <a:rPr lang="en-US" sz="2800" dirty="0">
                <a:latin typeface="Symbol" pitchFamily="18" charset="2"/>
                <a:sym typeface="Symbol" pitchFamily="18" charset="2"/>
              </a:rPr>
              <a:t></a:t>
            </a:r>
            <a:r>
              <a:rPr lang="en-US" sz="2800" dirty="0"/>
              <a:t> = (max - min)/L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BAD1E532-2FFD-495D-B7CD-05860F38B357}" type="slidenum">
              <a:rPr lang="en-US"/>
              <a:pPr/>
              <a:t>18</a:t>
            </a:fld>
            <a:endParaRPr lang="en-US"/>
          </a:p>
        </p:txBody>
      </p:sp>
      <p:sp>
        <p:nvSpPr>
          <p:cNvPr id="1008642"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a:t>Quantization Levels</a:t>
            </a:r>
            <a:endParaRPr lang="en-US"/>
          </a:p>
        </p:txBody>
      </p:sp>
      <p:sp>
        <p:nvSpPr>
          <p:cNvPr id="1008643"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a:t>The midpoint of each zone is assigned a value from 0 to L-1 (resulting in L values)</a:t>
            </a:r>
          </a:p>
          <a:p>
            <a:r>
              <a:rPr lang="en-US"/>
              <a:t>Each sample falling in a zone is then approximated to the value of the midpoint.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0B41C3F0-7324-4E3A-80A7-3BD4A3EE0CDA}" type="slidenum">
              <a:rPr lang="en-US"/>
              <a:pPr/>
              <a:t>19</a:t>
            </a:fld>
            <a:endParaRPr lang="en-US"/>
          </a:p>
        </p:txBody>
      </p:sp>
      <p:sp>
        <p:nvSpPr>
          <p:cNvPr id="1009666"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Quantization Zones</a:t>
            </a:r>
          </a:p>
        </p:txBody>
      </p:sp>
      <p:sp>
        <p:nvSpPr>
          <p:cNvPr id="1009667" name="Rectangle 3"/>
          <p:cNvSpPr>
            <a:spLocks noGrp="1" noChangeArrowheads="1"/>
          </p:cNvSpPr>
          <p:nvPr>
            <p:ph type="body" idx="1"/>
          </p:nvPr>
        </p:nvSpPr>
        <p:spPr bwMode="auto">
          <a:xfrm>
            <a:off x="685800" y="1600200"/>
            <a:ext cx="7772400" cy="4495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a:t>Assume we have a voltage signal with amplitutes V</a:t>
            </a:r>
            <a:r>
              <a:rPr lang="en-US" baseline="-25000"/>
              <a:t>min</a:t>
            </a:r>
            <a:r>
              <a:rPr lang="en-US"/>
              <a:t>=-20V and V</a:t>
            </a:r>
            <a:r>
              <a:rPr lang="en-US" baseline="-25000"/>
              <a:t>max</a:t>
            </a:r>
            <a:r>
              <a:rPr lang="en-US"/>
              <a:t>=+20V.</a:t>
            </a:r>
          </a:p>
          <a:p>
            <a:pPr>
              <a:lnSpc>
                <a:spcPct val="90000"/>
              </a:lnSpc>
            </a:pPr>
            <a:r>
              <a:rPr lang="en-US"/>
              <a:t>We want to use L=8 quantization levels.</a:t>
            </a:r>
          </a:p>
          <a:p>
            <a:pPr>
              <a:lnSpc>
                <a:spcPct val="90000"/>
              </a:lnSpc>
            </a:pPr>
            <a:r>
              <a:rPr lang="en-US"/>
              <a:t>Zone width</a:t>
            </a:r>
            <a:r>
              <a:rPr lang="en-US">
                <a:latin typeface="Symbol" pitchFamily="18" charset="2"/>
                <a:sym typeface="Symbol" pitchFamily="18" charset="2"/>
              </a:rPr>
              <a:t></a:t>
            </a:r>
            <a:r>
              <a:rPr lang="en-US"/>
              <a:t> = (20 - -20)/8 = 5</a:t>
            </a:r>
          </a:p>
          <a:p>
            <a:pPr>
              <a:lnSpc>
                <a:spcPct val="90000"/>
              </a:lnSpc>
            </a:pPr>
            <a:r>
              <a:rPr lang="en-US"/>
              <a:t>The 8 zones are: -20 to -15, -15 to -10, -10 to -5, -5 to 0, 0 to +5, +5 to +10, +10 to +15, +15 to +20</a:t>
            </a:r>
          </a:p>
          <a:p>
            <a:pPr>
              <a:lnSpc>
                <a:spcPct val="90000"/>
              </a:lnSpc>
            </a:pPr>
            <a:r>
              <a:rPr lang="en-US"/>
              <a:t>The midpoints are: -17.5, -12.5, -7.5, -2.5, 2.5, 7.5, 12.5, 17.5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4.</a:t>
            </a:r>
            <a:fld id="{941C5D13-7BB7-41FE-AD07-216C91E99EED}" type="slidenum">
              <a:rPr lang="en-US"/>
              <a:pPr/>
              <a:t>2</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858115" name="Text Box 3"/>
          <p:cNvSpPr txBox="1">
            <a:spLocks noChangeArrowheads="1"/>
          </p:cNvSpPr>
          <p:nvPr/>
        </p:nvSpPr>
        <p:spPr bwMode="auto">
          <a:xfrm>
            <a:off x="228600" y="406400"/>
            <a:ext cx="8289925" cy="579438"/>
          </a:xfrm>
          <a:prstGeom prst="rect">
            <a:avLst/>
          </a:prstGeom>
          <a:noFill/>
          <a:ln w="9525">
            <a:noFill/>
            <a:miter lim="800000"/>
            <a:headEnd/>
            <a:tailEnd/>
          </a:ln>
          <a:effectLst/>
        </p:spPr>
        <p:txBody>
          <a:bodyPr wrap="none">
            <a:spAutoFit/>
          </a:bodyPr>
          <a:lstStyle/>
          <a:p>
            <a:r>
              <a:rPr lang="en-US" sz="3200" b="1" baseline="0">
                <a:effectLst>
                  <a:outerShdw blurRad="38100" dist="38100" dir="2700000" algn="tl">
                    <a:srgbClr val="C0C0C0"/>
                  </a:outerShdw>
                </a:effectLst>
                <a:latin typeface="Times" pitchFamily="1" charset="0"/>
              </a:rPr>
              <a:t>4-2   ANALOG-TO-DIGITAL CONVERSION</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858117" name="Rectangle 5"/>
          <p:cNvSpPr>
            <a:spLocks noChangeArrowheads="1"/>
          </p:cNvSpPr>
          <p:nvPr/>
        </p:nvSpPr>
        <p:spPr bwMode="auto">
          <a:xfrm>
            <a:off x="304800" y="1311275"/>
            <a:ext cx="8229600" cy="2654300"/>
          </a:xfrm>
          <a:prstGeom prst="rect">
            <a:avLst/>
          </a:prstGeom>
          <a:noFill/>
          <a:ln w="9525">
            <a:noFill/>
            <a:miter lim="800000"/>
            <a:headEnd/>
            <a:tailEnd/>
          </a:ln>
          <a:effectLst/>
        </p:spPr>
        <p:txBody>
          <a:bodyPr anchor="ctr">
            <a:spAutoFit/>
          </a:bodyPr>
          <a:lstStyle/>
          <a:p>
            <a:pPr algn="just" eaLnBrk="1" hangingPunct="1"/>
            <a:r>
              <a:rPr lang="en-US" sz="2800" b="1" i="1" baseline="0">
                <a:effectLst>
                  <a:outerShdw blurRad="38100" dist="38100" dir="2700000" algn="tl">
                    <a:srgbClr val="C0C0C0"/>
                  </a:outerShdw>
                </a:effectLst>
              </a:rPr>
              <a:t>A digital signal is superior to an analog signal because it is more robust to noise and can easily be recovered, corrected and amplified. For this reason, the tendency today is to change an analog signal to digital data. In this section we describe two techniques, </a:t>
            </a:r>
            <a:r>
              <a:rPr lang="en-US" sz="2800" b="1" i="1" baseline="0">
                <a:solidFill>
                  <a:schemeClr val="hlink"/>
                </a:solidFill>
                <a:effectLst>
                  <a:outerShdw blurRad="38100" dist="38100" dir="2700000" algn="tl">
                    <a:srgbClr val="C0C0C0"/>
                  </a:outerShdw>
                </a:effectLst>
              </a:rPr>
              <a:t>pulse code modulation</a:t>
            </a:r>
            <a:r>
              <a:rPr lang="en-US" sz="2800" b="1" i="1" baseline="0">
                <a:effectLst>
                  <a:outerShdw blurRad="38100" dist="38100" dir="2700000" algn="tl">
                    <a:srgbClr val="C0C0C0"/>
                  </a:outerShdw>
                </a:effectLst>
              </a:rPr>
              <a:t> and </a:t>
            </a:r>
            <a:r>
              <a:rPr lang="en-US" sz="2800" b="1" i="1" baseline="0">
                <a:solidFill>
                  <a:schemeClr val="hlink"/>
                </a:solidFill>
                <a:effectLst>
                  <a:outerShdw blurRad="38100" dist="38100" dir="2700000" algn="tl">
                    <a:srgbClr val="C0C0C0"/>
                  </a:outerShdw>
                </a:effectLst>
              </a:rPr>
              <a:t>delta modulation</a:t>
            </a:r>
            <a:r>
              <a:rPr lang="en-US" sz="2800" b="1" i="1" baseline="0">
                <a:effectLst>
                  <a:outerShdw blurRad="38100" dist="38100" dir="2700000" algn="tl">
                    <a:srgbClr val="C0C0C0"/>
                  </a:outerShdw>
                </a:effectLst>
              </a:rPr>
              <a:t>. </a:t>
            </a:r>
          </a:p>
        </p:txBody>
      </p:sp>
      <p:sp>
        <p:nvSpPr>
          <p:cNvPr id="858118" name="Rectangle 6"/>
          <p:cNvSpPr>
            <a:spLocks noChangeArrowheads="1"/>
          </p:cNvSpPr>
          <p:nvPr/>
        </p:nvSpPr>
        <p:spPr bwMode="auto">
          <a:xfrm>
            <a:off x="152400" y="4892675"/>
            <a:ext cx="6705600" cy="822325"/>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b="1" baseline="0">
                <a:solidFill>
                  <a:srgbClr val="0033CC"/>
                </a:solidFill>
              </a:rPr>
              <a:t> Pulse Code Modulation (PCM)</a:t>
            </a:r>
            <a:endParaRPr lang="fr-FR" sz="2400" b="1" baseline="0">
              <a:solidFill>
                <a:srgbClr val="0033CC"/>
              </a:solidFill>
            </a:endParaRPr>
          </a:p>
          <a:p>
            <a:pPr>
              <a:buClr>
                <a:schemeClr val="tx1"/>
              </a:buClr>
              <a:buSzPct val="117000"/>
              <a:buFont typeface="Wingdings" pitchFamily="1" charset="2"/>
              <a:buChar char="§"/>
            </a:pPr>
            <a:r>
              <a:rPr lang="fr-FR" sz="2400" b="1" baseline="0">
                <a:solidFill>
                  <a:srgbClr val="0033CC"/>
                </a:solidFill>
              </a:rPr>
              <a:t> Delta Modulation (DM)</a:t>
            </a:r>
            <a:endParaRPr lang="en-US" sz="2400" b="1" baseline="0">
              <a:solidFill>
                <a:srgbClr val="0033CC"/>
              </a:solidFill>
            </a:endParaRPr>
          </a:p>
        </p:txBody>
      </p:sp>
      <p:sp>
        <p:nvSpPr>
          <p:cNvPr id="858119" name="Text Box 7"/>
          <p:cNvSpPr txBox="1">
            <a:spLocks noChangeArrowheads="1"/>
          </p:cNvSpPr>
          <p:nvPr/>
        </p:nvSpPr>
        <p:spPr bwMode="auto">
          <a:xfrm>
            <a:off x="163513" y="4416425"/>
            <a:ext cx="4867275" cy="519113"/>
          </a:xfrm>
          <a:prstGeom prst="rect">
            <a:avLst/>
          </a:prstGeom>
          <a:noFill/>
          <a:ln w="76200" algn="ctr">
            <a:noFill/>
            <a:miter lim="800000"/>
            <a:headEnd/>
            <a:tailEnd/>
          </a:ln>
          <a:effectLst/>
        </p:spPr>
        <p:txBody>
          <a:bodyPr wrap="none">
            <a:spAutoFit/>
          </a:bodyPr>
          <a:lstStyle/>
          <a:p>
            <a:pPr algn="ct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2A18DB3F-9973-46D1-B43B-81C56495154E}" type="slidenum">
              <a:rPr lang="en-US"/>
              <a:pPr/>
              <a:t>20</a:t>
            </a:fld>
            <a:endParaRPr lang="en-US"/>
          </a:p>
        </p:txBody>
      </p:sp>
      <p:sp>
        <p:nvSpPr>
          <p:cNvPr id="1010690" name="Rectangle 2"/>
          <p:cNvSpPr>
            <a:spLocks noGrp="1" noChangeArrowheads="1"/>
          </p:cNvSpPr>
          <p:nvPr>
            <p:ph type="title"/>
          </p:nvPr>
        </p:nvSpPr>
        <p:spPr bwMode="auto">
          <a:xfrm>
            <a:off x="685800" y="304800"/>
            <a:ext cx="7772400" cy="838200"/>
          </a:xfrm>
          <a:noFill/>
          <a:ln>
            <a:miter lim="800000"/>
            <a:headEnd/>
            <a:tailEnd/>
          </a:ln>
        </p:spPr>
        <p:txBody>
          <a:bodyPr vert="horz" wrap="square" lIns="91440" tIns="45720" rIns="91440" bIns="45720" numCol="1" anchor="t" anchorCtr="0" compatLnSpc="1">
            <a:prstTxWarp prst="textNoShape">
              <a:avLst/>
            </a:prstTxWarp>
          </a:bodyPr>
          <a:lstStyle/>
          <a:p>
            <a:r>
              <a:rPr lang="en-US"/>
              <a:t>Assigning Codes to Zones</a:t>
            </a:r>
          </a:p>
        </p:txBody>
      </p:sp>
      <p:sp>
        <p:nvSpPr>
          <p:cNvPr id="1010691" name="Rectangle 3"/>
          <p:cNvSpPr>
            <a:spLocks noGrp="1" noChangeArrowheads="1"/>
          </p:cNvSpPr>
          <p:nvPr>
            <p:ph type="body" idx="1"/>
          </p:nvPr>
        </p:nvSpPr>
        <p:spPr bwMode="auto">
          <a:xfrm>
            <a:off x="685800" y="1143000"/>
            <a:ext cx="7772400" cy="51054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Each zone is then assigned a binary code.</a:t>
            </a:r>
          </a:p>
          <a:p>
            <a:pPr>
              <a:lnSpc>
                <a:spcPct val="90000"/>
              </a:lnSpc>
            </a:pPr>
            <a:r>
              <a:rPr lang="en-US" sz="2800"/>
              <a:t>The number of bits required to encode the zones, or the number of bits per sample as it is commonly referred to, is obtained as follows: </a:t>
            </a:r>
          </a:p>
          <a:p>
            <a:pPr algn="ctr">
              <a:lnSpc>
                <a:spcPct val="90000"/>
              </a:lnSpc>
              <a:buFont typeface="Wingdings" pitchFamily="1" charset="2"/>
              <a:buNone/>
            </a:pPr>
            <a:r>
              <a:rPr lang="en-US" sz="2800"/>
              <a:t>n</a:t>
            </a:r>
            <a:r>
              <a:rPr lang="en-US" sz="2800" baseline="-25000"/>
              <a:t>b</a:t>
            </a:r>
            <a:r>
              <a:rPr lang="en-US" sz="2800"/>
              <a:t> = log</a:t>
            </a:r>
            <a:r>
              <a:rPr lang="en-US" sz="2800" baseline="-25000"/>
              <a:t>2</a:t>
            </a:r>
            <a:r>
              <a:rPr lang="en-US" sz="2800"/>
              <a:t> L</a:t>
            </a:r>
          </a:p>
          <a:p>
            <a:pPr>
              <a:lnSpc>
                <a:spcPct val="90000"/>
              </a:lnSpc>
            </a:pPr>
            <a:r>
              <a:rPr lang="en-US" sz="2800"/>
              <a:t>Given our example, n</a:t>
            </a:r>
            <a:r>
              <a:rPr lang="en-US" sz="2800" baseline="-25000"/>
              <a:t>b</a:t>
            </a:r>
            <a:r>
              <a:rPr lang="en-US" sz="2800"/>
              <a:t> = 3</a:t>
            </a:r>
          </a:p>
          <a:p>
            <a:pPr>
              <a:lnSpc>
                <a:spcPct val="90000"/>
              </a:lnSpc>
            </a:pPr>
            <a:r>
              <a:rPr lang="en-US" sz="2800"/>
              <a:t>The 8 zone (or level) codes are therefore: 000, 001, 010, 011, 100, 101, 110, and 111</a:t>
            </a:r>
          </a:p>
          <a:p>
            <a:pPr>
              <a:lnSpc>
                <a:spcPct val="90000"/>
              </a:lnSpc>
            </a:pPr>
            <a:r>
              <a:rPr lang="en-US" sz="2800"/>
              <a:t>Assigning codes to zones:</a:t>
            </a:r>
          </a:p>
          <a:p>
            <a:pPr lvl="1">
              <a:lnSpc>
                <a:spcPct val="90000"/>
              </a:lnSpc>
            </a:pPr>
            <a:r>
              <a:rPr lang="en-US" sz="2400"/>
              <a:t>000 will refer to zone -20 to -15</a:t>
            </a:r>
          </a:p>
          <a:p>
            <a:pPr lvl="1">
              <a:lnSpc>
                <a:spcPct val="90000"/>
              </a:lnSpc>
            </a:pPr>
            <a:r>
              <a:rPr lang="en-US" sz="2400"/>
              <a:t>001 to zone -15 to -10,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We assume that the original signal has instantaneous amplitudes between </a:t>
            </a:r>
            <a:r>
              <a:rPr lang="en-US" dirty="0" err="1" smtClean="0"/>
              <a:t>Vmin</a:t>
            </a:r>
            <a:r>
              <a:rPr lang="en-US" dirty="0" smtClean="0"/>
              <a:t> and </a:t>
            </a:r>
            <a:r>
              <a:rPr lang="en-US" dirty="0" err="1" smtClean="0"/>
              <a:t>Vmax</a:t>
            </a:r>
            <a:r>
              <a:rPr lang="en-US" dirty="0" smtClean="0"/>
              <a:t>.</a:t>
            </a:r>
          </a:p>
          <a:p>
            <a:pPr marL="514350" indent="-514350">
              <a:buFont typeface="Wingdings" pitchFamily="1" charset="2"/>
              <a:buAutoNum type="arabicPeriod"/>
            </a:pPr>
            <a:r>
              <a:rPr lang="en-US" dirty="0" smtClean="0"/>
              <a:t>We divide the range into L zones, each of height </a:t>
            </a:r>
            <a:r>
              <a:rPr lang="en-US" dirty="0" smtClean="0">
                <a:latin typeface="Symbol" pitchFamily="18" charset="2"/>
                <a:sym typeface="Symbol" pitchFamily="18" charset="2"/>
              </a:rPr>
              <a:t> </a:t>
            </a:r>
            <a:r>
              <a:rPr lang="en-US" dirty="0" smtClean="0">
                <a:latin typeface="Symbol" pitchFamily="18" charset="2"/>
                <a:sym typeface="Symbol" pitchFamily="18" charset="2"/>
              </a:rPr>
              <a:t>.     </a:t>
            </a:r>
            <a:r>
              <a:rPr lang="en-US" dirty="0" smtClean="0"/>
              <a:t> </a:t>
            </a:r>
            <a:r>
              <a:rPr lang="en-US" dirty="0" smtClean="0"/>
              <a:t>= </a:t>
            </a:r>
            <a:r>
              <a:rPr lang="en-US" dirty="0" smtClean="0"/>
              <a:t>(</a:t>
            </a:r>
            <a:r>
              <a:rPr lang="en-US" dirty="0" err="1" smtClean="0"/>
              <a:t>Vmax</a:t>
            </a:r>
            <a:r>
              <a:rPr lang="en-US" dirty="0" smtClean="0"/>
              <a:t> </a:t>
            </a:r>
            <a:r>
              <a:rPr lang="en-US" dirty="0" smtClean="0"/>
              <a:t>- </a:t>
            </a:r>
            <a:r>
              <a:rPr lang="en-US" dirty="0" err="1" smtClean="0"/>
              <a:t>Vmin</a:t>
            </a:r>
            <a:r>
              <a:rPr lang="en-US" dirty="0" smtClean="0"/>
              <a:t>)/</a:t>
            </a:r>
            <a:r>
              <a:rPr lang="en-US" dirty="0" smtClean="0"/>
              <a:t>L</a:t>
            </a:r>
          </a:p>
          <a:p>
            <a:pPr marL="514350" indent="-514350">
              <a:buFont typeface="Wingdings" pitchFamily="1" charset="2"/>
              <a:buAutoNum type="arabicPeriod"/>
            </a:pPr>
            <a:r>
              <a:rPr lang="en-US" dirty="0" smtClean="0"/>
              <a:t>We assign quantized values of 0 to L-1 to the midpoint of each zone.</a:t>
            </a:r>
          </a:p>
          <a:p>
            <a:pPr marL="514350" indent="-514350">
              <a:buFont typeface="Wingdings" pitchFamily="1" charset="2"/>
              <a:buAutoNum type="arabicPeriod"/>
            </a:pPr>
            <a:r>
              <a:rPr lang="en-US" dirty="0" smtClean="0"/>
              <a:t>We approximate the value of the sample to the quantized values.</a:t>
            </a:r>
            <a:endParaRPr lang="en-US" dirty="0" smtClean="0"/>
          </a:p>
          <a:p>
            <a:pPr marL="514350" indent="-514350">
              <a:buAutoNum type="arabicPeriod"/>
            </a:pPr>
            <a:endParaRPr lang="en-US" dirty="0"/>
          </a:p>
        </p:txBody>
      </p:sp>
      <p:sp>
        <p:nvSpPr>
          <p:cNvPr id="4" name="Slide Number Placeholder 3"/>
          <p:cNvSpPr>
            <a:spLocks noGrp="1"/>
          </p:cNvSpPr>
          <p:nvPr>
            <p:ph type="sldNum" sz="quarter" idx="10"/>
          </p:nvPr>
        </p:nvSpPr>
        <p:spPr/>
        <p:txBody>
          <a:bodyPr/>
          <a:lstStyle/>
          <a:p>
            <a:r>
              <a:rPr lang="en-US" smtClean="0"/>
              <a:t>4.</a:t>
            </a:r>
            <a:fld id="{95EB2715-9E71-4DF5-A7A5-1204B329354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D7A92E14-9BC8-437A-BD28-E79131EC8E1A}" type="slidenum">
              <a:rPr lang="en-US"/>
              <a:pPr/>
              <a:t>22</a:t>
            </a:fld>
            <a:endParaRPr lang="en-US"/>
          </a:p>
        </p:txBody>
      </p:sp>
      <p:sp>
        <p:nvSpPr>
          <p:cNvPr id="92774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927747"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927748" name="Text Box 4"/>
          <p:cNvSpPr txBox="1">
            <a:spLocks noChangeArrowheads="1"/>
          </p:cNvSpPr>
          <p:nvPr/>
        </p:nvSpPr>
        <p:spPr bwMode="auto">
          <a:xfrm>
            <a:off x="304800" y="304800"/>
            <a:ext cx="67484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4.26  </a:t>
            </a:r>
            <a:r>
              <a:rPr lang="en-US" b="1" i="1" baseline="0"/>
              <a:t>Quantization and encoding of a sampled signal</a:t>
            </a:r>
          </a:p>
        </p:txBody>
      </p:sp>
      <p:sp>
        <p:nvSpPr>
          <p:cNvPr id="92774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927751" name="Picture 7"/>
          <p:cNvPicPr>
            <a:picLocks noChangeAspect="1" noChangeArrowheads="1"/>
          </p:cNvPicPr>
          <p:nvPr/>
        </p:nvPicPr>
        <p:blipFill>
          <a:blip r:embed="rId3"/>
          <a:srcRect/>
          <a:stretch>
            <a:fillRect/>
          </a:stretch>
        </p:blipFill>
        <p:spPr bwMode="auto">
          <a:xfrm>
            <a:off x="925513" y="1049338"/>
            <a:ext cx="6846887" cy="5122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7B63FDA6-6A4B-42C8-8D9A-8F78CF8FF80F}" type="slidenum">
              <a:rPr lang="en-US"/>
              <a:pPr/>
              <a:t>23</a:t>
            </a:fld>
            <a:endParaRPr lang="en-US"/>
          </a:p>
        </p:txBody>
      </p:sp>
      <p:sp>
        <p:nvSpPr>
          <p:cNvPr id="1011714"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Quantization Error</a:t>
            </a:r>
          </a:p>
        </p:txBody>
      </p:sp>
      <p:sp>
        <p:nvSpPr>
          <p:cNvPr id="1011715" name="Rectangle 3"/>
          <p:cNvSpPr>
            <a:spLocks noGrp="1" noChangeArrowheads="1"/>
          </p:cNvSpPr>
          <p:nvPr>
            <p:ph type="body" idx="1"/>
          </p:nvPr>
        </p:nvSpPr>
        <p:spPr bwMode="auto">
          <a:xfrm>
            <a:off x="685800" y="1524000"/>
            <a:ext cx="7772400" cy="4495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When a signal is quantized, we introduce an error - the coded signal is an approximation of the actual amplitude value.</a:t>
            </a:r>
          </a:p>
          <a:p>
            <a:pPr>
              <a:lnSpc>
                <a:spcPct val="90000"/>
              </a:lnSpc>
            </a:pPr>
            <a:r>
              <a:rPr lang="en-US" sz="2800"/>
              <a:t>The difference between actual and coded value (midpoint) is referred to as the quantization error.</a:t>
            </a:r>
          </a:p>
          <a:p>
            <a:pPr>
              <a:lnSpc>
                <a:spcPct val="90000"/>
              </a:lnSpc>
            </a:pPr>
            <a:r>
              <a:rPr lang="en-US" sz="2800"/>
              <a:t>The more zones, the smaller </a:t>
            </a:r>
            <a:r>
              <a:rPr lang="en-US" sz="2800">
                <a:latin typeface="Symbol" pitchFamily="18" charset="2"/>
                <a:sym typeface="Symbol" pitchFamily="18" charset="2"/>
              </a:rPr>
              <a:t></a:t>
            </a:r>
            <a:r>
              <a:rPr lang="en-US" sz="2800"/>
              <a:t> which results in smaller errors.</a:t>
            </a:r>
          </a:p>
          <a:p>
            <a:pPr>
              <a:lnSpc>
                <a:spcPct val="90000"/>
              </a:lnSpc>
            </a:pPr>
            <a:r>
              <a:rPr lang="en-US" sz="2800"/>
              <a:t>BUT, the more zones the more bits required to encode the samples -&gt; higher bit rate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4633A313-DF1E-4537-8F13-63426E7DBB41}" type="slidenum">
              <a:rPr lang="en-US"/>
              <a:pPr/>
              <a:t>24</a:t>
            </a:fld>
            <a:endParaRPr lang="en-US"/>
          </a:p>
        </p:txBody>
      </p:sp>
      <p:sp>
        <p:nvSpPr>
          <p:cNvPr id="1012738" name="Rectangle 2"/>
          <p:cNvSpPr>
            <a:spLocks noGrp="1" noChangeArrowheads="1"/>
          </p:cNvSpPr>
          <p:nvPr>
            <p:ph type="title"/>
          </p:nvPr>
        </p:nvSpPr>
        <p:spPr bwMode="auto">
          <a:xfrm>
            <a:off x="685800" y="304800"/>
            <a:ext cx="7772400" cy="914400"/>
          </a:xfrm>
          <a:noFill/>
          <a:ln>
            <a:miter lim="800000"/>
            <a:headEnd/>
            <a:tailEnd/>
          </a:ln>
        </p:spPr>
        <p:txBody>
          <a:bodyPr vert="horz" wrap="square" lIns="91440" tIns="45720" rIns="91440" bIns="45720" numCol="1" anchor="t" anchorCtr="0" compatLnSpc="1">
            <a:prstTxWarp prst="textNoShape">
              <a:avLst/>
            </a:prstTxWarp>
          </a:bodyPr>
          <a:lstStyle/>
          <a:p>
            <a:r>
              <a:rPr lang="en-US"/>
              <a:t>Quantization Error and SN</a:t>
            </a:r>
            <a:r>
              <a:rPr lang="en-US" baseline="-25000"/>
              <a:t>Q</a:t>
            </a:r>
            <a:r>
              <a:rPr lang="en-US"/>
              <a:t>R</a:t>
            </a:r>
          </a:p>
        </p:txBody>
      </p:sp>
      <p:sp>
        <p:nvSpPr>
          <p:cNvPr id="1012739" name="Rectangle 3"/>
          <p:cNvSpPr>
            <a:spLocks noGrp="1" noChangeArrowheads="1"/>
          </p:cNvSpPr>
          <p:nvPr>
            <p:ph type="body" idx="1"/>
          </p:nvPr>
        </p:nvSpPr>
        <p:spPr bwMode="auto">
          <a:xfrm>
            <a:off x="685800" y="1143000"/>
            <a:ext cx="7772400" cy="54102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Signals with lower amplitude values will suffer more from quantization error as the error range: </a:t>
            </a:r>
            <a:r>
              <a:rPr lang="en-US" sz="2800">
                <a:latin typeface="Symbol" pitchFamily="18" charset="2"/>
                <a:sym typeface="Symbol" pitchFamily="18" charset="2"/>
              </a:rPr>
              <a:t></a:t>
            </a:r>
            <a:r>
              <a:rPr lang="en-US" sz="2800"/>
              <a:t>/2, is fixed for all signal levels.</a:t>
            </a:r>
          </a:p>
          <a:p>
            <a:pPr>
              <a:lnSpc>
                <a:spcPct val="90000"/>
              </a:lnSpc>
            </a:pPr>
            <a:r>
              <a:rPr lang="en-US" sz="2800"/>
              <a:t>Non linear quantization is used to alleviate this problem. Goal is to keep SN</a:t>
            </a:r>
            <a:r>
              <a:rPr lang="en-US" sz="2800" baseline="-25000"/>
              <a:t>Q</a:t>
            </a:r>
            <a:r>
              <a:rPr lang="en-US" sz="2800"/>
              <a:t>R </a:t>
            </a:r>
            <a:r>
              <a:rPr lang="en-US" sz="2800">
                <a:solidFill>
                  <a:schemeClr val="hlink"/>
                </a:solidFill>
              </a:rPr>
              <a:t>fixed</a:t>
            </a:r>
            <a:r>
              <a:rPr lang="en-US" sz="2800"/>
              <a:t> for all sample values. </a:t>
            </a:r>
          </a:p>
          <a:p>
            <a:pPr>
              <a:lnSpc>
                <a:spcPct val="90000"/>
              </a:lnSpc>
            </a:pPr>
            <a:r>
              <a:rPr lang="en-US" sz="2800"/>
              <a:t>Two approaches:</a:t>
            </a:r>
          </a:p>
          <a:p>
            <a:pPr lvl="1">
              <a:lnSpc>
                <a:spcPct val="90000"/>
              </a:lnSpc>
            </a:pPr>
            <a:r>
              <a:rPr lang="en-US" sz="2400"/>
              <a:t>The quantization levels follow a logarithmic curve. Smaller </a:t>
            </a:r>
            <a:r>
              <a:rPr lang="en-US" sz="2400">
                <a:latin typeface="Symbol" pitchFamily="18" charset="2"/>
                <a:sym typeface="Symbol" pitchFamily="18" charset="2"/>
              </a:rPr>
              <a:t></a:t>
            </a:r>
            <a:r>
              <a:rPr lang="en-US" sz="2400"/>
              <a:t>’s at lower amplitudes and larger</a:t>
            </a:r>
            <a:r>
              <a:rPr lang="en-US" sz="2400">
                <a:latin typeface="Symbol" pitchFamily="18" charset="2"/>
                <a:sym typeface="Symbol" pitchFamily="18" charset="2"/>
              </a:rPr>
              <a:t></a:t>
            </a:r>
            <a:r>
              <a:rPr lang="en-US" sz="2400"/>
              <a:t>’s at higher amplitudes.</a:t>
            </a:r>
          </a:p>
          <a:p>
            <a:pPr lvl="1">
              <a:lnSpc>
                <a:spcPct val="90000"/>
              </a:lnSpc>
            </a:pPr>
            <a:r>
              <a:rPr lang="en-US" sz="2400"/>
              <a:t>Companding: The sample values are compressed at the sender into logarithmic zones, and then expanded at the receiver. The zones are fixed in height.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20639C37-26FA-46A9-9E1C-650DB7EE53E7}" type="slidenum">
              <a:rPr lang="en-US"/>
              <a:pPr/>
              <a:t>25</a:t>
            </a:fld>
            <a:endParaRPr lang="en-US"/>
          </a:p>
        </p:txBody>
      </p:sp>
      <p:sp>
        <p:nvSpPr>
          <p:cNvPr id="1013762"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a:t>Bit rate and bandwidth requirements of PCM</a:t>
            </a:r>
            <a:endParaRPr lang="en-US"/>
          </a:p>
        </p:txBody>
      </p:sp>
      <p:sp>
        <p:nvSpPr>
          <p:cNvPr id="1013763"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sz="2400"/>
              <a:t>The bit rate of a PCM signal can be calculated form the number of bits per sample x the sampling rate</a:t>
            </a:r>
          </a:p>
          <a:p>
            <a:pPr algn="ctr">
              <a:buFont typeface="Wingdings" pitchFamily="1" charset="2"/>
              <a:buNone/>
            </a:pPr>
            <a:r>
              <a:rPr lang="en-US" sz="2400"/>
              <a:t>Bit rate = n</a:t>
            </a:r>
            <a:r>
              <a:rPr lang="en-US" sz="2400" baseline="-25000"/>
              <a:t>b</a:t>
            </a:r>
            <a:r>
              <a:rPr lang="en-US" sz="2400"/>
              <a:t> x f</a:t>
            </a:r>
            <a:r>
              <a:rPr lang="en-US" sz="2400" baseline="-25000"/>
              <a:t>s</a:t>
            </a:r>
            <a:endParaRPr lang="en-US" sz="2400"/>
          </a:p>
          <a:p>
            <a:r>
              <a:rPr lang="en-US" sz="2400"/>
              <a:t>The bandwidth required to transmit this signal depends on the type of line encoding used. Refer to previous section for discussion and formulas.</a:t>
            </a:r>
          </a:p>
          <a:p>
            <a:r>
              <a:rPr lang="en-US" sz="2400"/>
              <a:t>A digitized signal will always need more bandwidth than the original analog signal. Price we pay for robustness and other features of digital transmission.</a:t>
            </a: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4.</a:t>
            </a:r>
            <a:fld id="{06728DBA-1AE5-4460-B798-595CD281F948}" type="slidenum">
              <a:rPr lang="en-US"/>
              <a:pPr/>
              <a:t>26</a:t>
            </a:fld>
            <a:endParaRPr lang="en-US"/>
          </a:p>
        </p:txBody>
      </p:sp>
      <p:sp>
        <p:nvSpPr>
          <p:cNvPr id="926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6729" name="Rectangle 9"/>
          <p:cNvSpPr>
            <a:spLocks noChangeArrowheads="1"/>
          </p:cNvSpPr>
          <p:nvPr/>
        </p:nvSpPr>
        <p:spPr bwMode="auto">
          <a:xfrm>
            <a:off x="228600" y="1143000"/>
            <a:ext cx="8686800" cy="946150"/>
          </a:xfrm>
          <a:prstGeom prst="rect">
            <a:avLst/>
          </a:prstGeom>
          <a:noFill/>
          <a:ln w="9525">
            <a:noFill/>
            <a:miter lim="800000"/>
            <a:headEnd/>
            <a:tailEnd/>
          </a:ln>
          <a:effectLst/>
        </p:spPr>
        <p:txBody>
          <a:bodyPr>
            <a:spAutoFit/>
          </a:bodyPr>
          <a:lstStyle/>
          <a:p>
            <a:r>
              <a:rPr lang="en-US" sz="2800" b="1" i="1" baseline="0"/>
              <a:t>We want to digitize the human voice. What is the bit rate, assuming 8 bits per sample?</a:t>
            </a:r>
          </a:p>
        </p:txBody>
      </p:sp>
      <p:sp>
        <p:nvSpPr>
          <p:cNvPr id="926730" name="Rectangle 10"/>
          <p:cNvSpPr>
            <a:spLocks noChangeArrowheads="1"/>
          </p:cNvSpPr>
          <p:nvPr/>
        </p:nvSpPr>
        <p:spPr bwMode="auto">
          <a:xfrm>
            <a:off x="228600" y="2819400"/>
            <a:ext cx="8686800" cy="1800225"/>
          </a:xfrm>
          <a:prstGeom prst="rect">
            <a:avLst/>
          </a:prstGeom>
          <a:noFill/>
          <a:ln w="9525">
            <a:noFill/>
            <a:miter lim="800000"/>
            <a:headEnd/>
            <a:tailEnd/>
          </a:ln>
          <a:effectLst/>
        </p:spPr>
        <p:txBody>
          <a:bodyPr>
            <a:spAutoFit/>
          </a:bodyPr>
          <a:lstStyle/>
          <a:p>
            <a:pPr algn="just"/>
            <a:r>
              <a:rPr lang="en-US" sz="2800" b="1" i="1" baseline="0">
                <a:solidFill>
                  <a:schemeClr val="hlink"/>
                </a:solidFill>
              </a:rPr>
              <a:t>Solution</a:t>
            </a:r>
          </a:p>
          <a:p>
            <a:pPr algn="just"/>
            <a:r>
              <a:rPr lang="en-US" sz="2800" b="1" i="1" baseline="0">
                <a:latin typeface="Times" pitchFamily="1" charset="0"/>
              </a:rPr>
              <a:t>The human voice normally contains frequencies from 0 to 4000 Hz. So the sampling rate and bit rate are calculated as follows:</a:t>
            </a:r>
          </a:p>
        </p:txBody>
      </p:sp>
      <p:sp>
        <p:nvSpPr>
          <p:cNvPr id="926731" name="Text Box 11"/>
          <p:cNvSpPr txBox="1">
            <a:spLocks noChangeArrowheads="1"/>
          </p:cNvSpPr>
          <p:nvPr/>
        </p:nvSpPr>
        <p:spPr bwMode="auto">
          <a:xfrm>
            <a:off x="1143000" y="-7620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4.14</a:t>
            </a:r>
          </a:p>
        </p:txBody>
      </p:sp>
      <p:pic>
        <p:nvPicPr>
          <p:cNvPr id="926732" name="Picture 12"/>
          <p:cNvPicPr>
            <a:picLocks noChangeAspect="1" noChangeArrowheads="1"/>
          </p:cNvPicPr>
          <p:nvPr/>
        </p:nvPicPr>
        <p:blipFill>
          <a:blip r:embed="rId3"/>
          <a:srcRect/>
          <a:stretch>
            <a:fillRect/>
          </a:stretch>
        </p:blipFill>
        <p:spPr bwMode="auto">
          <a:xfrm>
            <a:off x="2128838" y="5057775"/>
            <a:ext cx="4886325" cy="65722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89455331-B3AB-44A8-8CC4-EA246278DC4D}" type="slidenum">
              <a:rPr lang="en-US"/>
              <a:pPr/>
              <a:t>27</a:t>
            </a:fld>
            <a:endParaRPr lang="en-US"/>
          </a:p>
        </p:txBody>
      </p:sp>
      <p:sp>
        <p:nvSpPr>
          <p:cNvPr id="1014786"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PCM Decoder</a:t>
            </a:r>
          </a:p>
        </p:txBody>
      </p:sp>
      <p:sp>
        <p:nvSpPr>
          <p:cNvPr id="1014787"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sz="2800"/>
              <a:t>To recover an analog signal from a digitized signal we follow the following steps:</a:t>
            </a:r>
          </a:p>
          <a:p>
            <a:pPr lvl="1"/>
            <a:r>
              <a:rPr lang="en-US" sz="2400"/>
              <a:t>We use a hold circuit that holds the amplitude value of a pulse till the next pulse arrives.</a:t>
            </a:r>
          </a:p>
          <a:p>
            <a:pPr lvl="1"/>
            <a:r>
              <a:rPr lang="en-US" sz="2400"/>
              <a:t>We pass this signal through a low pass filter with a cutoff frequency that is equal to the highest frequency in the pre-sampled signal.</a:t>
            </a:r>
          </a:p>
          <a:p>
            <a:r>
              <a:rPr lang="en-US" sz="2800"/>
              <a:t>The higher the value of L, the less distorted a signal is recovered.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3532CC1-FA76-4F22-B55F-D16A3B58FC08}" type="slidenum">
              <a:rPr lang="en-US"/>
              <a:pPr/>
              <a:t>28</a:t>
            </a:fld>
            <a:endParaRPr lang="en-US"/>
          </a:p>
        </p:txBody>
      </p:sp>
      <p:sp>
        <p:nvSpPr>
          <p:cNvPr id="8867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67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6788" name="Text Box 4"/>
          <p:cNvSpPr txBox="1">
            <a:spLocks noChangeArrowheads="1"/>
          </p:cNvSpPr>
          <p:nvPr/>
        </p:nvSpPr>
        <p:spPr bwMode="auto">
          <a:xfrm>
            <a:off x="304800" y="381000"/>
            <a:ext cx="508317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4.27  </a:t>
            </a:r>
            <a:r>
              <a:rPr lang="en-US" b="1" i="1" baseline="0"/>
              <a:t>Components of a PCM decoder</a:t>
            </a:r>
          </a:p>
        </p:txBody>
      </p:sp>
      <p:sp>
        <p:nvSpPr>
          <p:cNvPr id="8867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6790" name="Picture 6"/>
          <p:cNvPicPr>
            <a:picLocks noChangeAspect="1" noChangeArrowheads="1"/>
          </p:cNvPicPr>
          <p:nvPr/>
        </p:nvPicPr>
        <p:blipFill>
          <a:blip r:embed="rId3"/>
          <a:srcRect/>
          <a:stretch>
            <a:fillRect/>
          </a:stretch>
        </p:blipFill>
        <p:spPr bwMode="auto">
          <a:xfrm>
            <a:off x="304800" y="1882775"/>
            <a:ext cx="8510588" cy="337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89ABE55F-0470-4837-BBDA-0356D6ABCB51}" type="slidenum">
              <a:rPr lang="en-US"/>
              <a:pPr/>
              <a:t>29</a:t>
            </a:fld>
            <a:endParaRPr lang="en-US"/>
          </a:p>
        </p:txBody>
      </p:sp>
      <p:sp>
        <p:nvSpPr>
          <p:cNvPr id="9287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28777" name="Rectangle 9"/>
          <p:cNvSpPr>
            <a:spLocks noChangeArrowheads="1"/>
          </p:cNvSpPr>
          <p:nvPr/>
        </p:nvSpPr>
        <p:spPr bwMode="auto">
          <a:xfrm>
            <a:off x="228600" y="1143000"/>
            <a:ext cx="8686800" cy="2227263"/>
          </a:xfrm>
          <a:prstGeom prst="rect">
            <a:avLst/>
          </a:prstGeom>
          <a:noFill/>
          <a:ln w="9525">
            <a:noFill/>
            <a:miter lim="800000"/>
            <a:headEnd/>
            <a:tailEnd/>
          </a:ln>
          <a:effectLst/>
        </p:spPr>
        <p:txBody>
          <a:bodyPr>
            <a:spAutoFit/>
          </a:bodyPr>
          <a:lstStyle/>
          <a:p>
            <a:pPr algn="just"/>
            <a:r>
              <a:rPr lang="en-US" sz="2800" b="1" i="1" baseline="0"/>
              <a:t>We have a low-pass analog signal of 4 kHz. If we send the analog signal, we need a channel with a minimum bandwidth of 4 kHz. If we digitize the signal and send 8 bits per sample, we need a channel with a minimum bandwidth of 8 × 4 kHz = 32 kHz.</a:t>
            </a:r>
          </a:p>
        </p:txBody>
      </p:sp>
      <p:sp>
        <p:nvSpPr>
          <p:cNvPr id="92877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4.15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78C2CCB2-71BE-438A-8718-85EE006CD789}" type="slidenum">
              <a:rPr lang="en-US"/>
              <a:pPr/>
              <a:t>3</a:t>
            </a:fld>
            <a:endParaRPr lang="en-US"/>
          </a:p>
        </p:txBody>
      </p:sp>
      <p:sp>
        <p:nvSpPr>
          <p:cNvPr id="100557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PCM</a:t>
            </a:r>
          </a:p>
        </p:txBody>
      </p:sp>
      <p:sp>
        <p:nvSpPr>
          <p:cNvPr id="1005571" name="Rectangle 3"/>
          <p:cNvSpPr>
            <a:spLocks noGrp="1" noChangeArrowheads="1"/>
          </p:cNvSpPr>
          <p:nvPr>
            <p:ph type="body" idx="1"/>
          </p:nvPr>
        </p:nvSpPr>
        <p:spPr bwMode="auto">
          <a:xfrm>
            <a:off x="685800" y="1447800"/>
            <a:ext cx="7772400" cy="4648200"/>
          </a:xfrm>
          <a:noFill/>
          <a:ln>
            <a:miter lim="800000"/>
            <a:headEnd/>
            <a:tailEnd/>
          </a:ln>
        </p:spPr>
        <p:txBody>
          <a:bodyPr vert="horz" wrap="square" lIns="91440" tIns="45720" rIns="91440" bIns="45720" numCol="1" anchor="t" anchorCtr="0" compatLnSpc="1">
            <a:prstTxWarp prst="textNoShape">
              <a:avLst/>
            </a:prstTxWarp>
          </a:bodyPr>
          <a:lstStyle/>
          <a:p>
            <a:pPr marL="609600" indent="-609600">
              <a:lnSpc>
                <a:spcPct val="90000"/>
              </a:lnSpc>
            </a:pPr>
            <a:r>
              <a:rPr lang="en-US" sz="2800"/>
              <a:t>PCM consists of three steps to digitize an analog signal:</a:t>
            </a:r>
          </a:p>
          <a:p>
            <a:pPr marL="990600" lvl="1" indent="-533400">
              <a:lnSpc>
                <a:spcPct val="90000"/>
              </a:lnSpc>
              <a:buSzTx/>
              <a:buFont typeface="Arial" charset="0"/>
              <a:buAutoNum type="arabicPeriod"/>
            </a:pPr>
            <a:r>
              <a:rPr lang="en-US" sz="2400"/>
              <a:t>Sampling</a:t>
            </a:r>
          </a:p>
          <a:p>
            <a:pPr marL="990600" lvl="1" indent="-533400">
              <a:lnSpc>
                <a:spcPct val="90000"/>
              </a:lnSpc>
              <a:buSzTx/>
              <a:buFont typeface="Arial" charset="0"/>
              <a:buAutoNum type="arabicPeriod"/>
            </a:pPr>
            <a:r>
              <a:rPr lang="en-US" sz="2400"/>
              <a:t>Quantization</a:t>
            </a:r>
          </a:p>
          <a:p>
            <a:pPr marL="990600" lvl="1" indent="-533400">
              <a:lnSpc>
                <a:spcPct val="90000"/>
              </a:lnSpc>
              <a:buSzTx/>
              <a:buFont typeface="Arial" charset="0"/>
              <a:buAutoNum type="arabicPeriod"/>
            </a:pPr>
            <a:r>
              <a:rPr lang="en-US" sz="2400"/>
              <a:t>Binary encoding</a:t>
            </a:r>
          </a:p>
          <a:p>
            <a:pPr marL="609600" indent="-609600">
              <a:lnSpc>
                <a:spcPct val="90000"/>
              </a:lnSpc>
              <a:buSzTx/>
              <a:buFont typeface="Wingdings" pitchFamily="1" charset="2"/>
              <a:buChar char="§"/>
            </a:pPr>
            <a:r>
              <a:rPr lang="en-US" sz="2800"/>
              <a:t>Before we sample, we have to filter the signal to limit the maximum frequency of the signal as it affects the sampling rate.</a:t>
            </a:r>
          </a:p>
          <a:p>
            <a:pPr marL="609600" indent="-609600">
              <a:lnSpc>
                <a:spcPct val="90000"/>
              </a:lnSpc>
              <a:buSzTx/>
              <a:buFont typeface="Wingdings" pitchFamily="1" charset="2"/>
              <a:buChar char="§"/>
            </a:pPr>
            <a:r>
              <a:rPr lang="en-US" sz="2800"/>
              <a:t>Filtering should ensure that we do not distort the signal, ie remove high frequency components that affect the signal shape.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89052370-552E-41E4-B99C-9C9E9E192637}" type="slidenum">
              <a:rPr lang="en-US"/>
              <a:pPr/>
              <a:t>30</a:t>
            </a:fld>
            <a:endParaRPr lang="en-US"/>
          </a:p>
        </p:txBody>
      </p:sp>
      <p:sp>
        <p:nvSpPr>
          <p:cNvPr id="101581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Delta Modulation</a:t>
            </a:r>
          </a:p>
        </p:txBody>
      </p:sp>
      <p:sp>
        <p:nvSpPr>
          <p:cNvPr id="1015811" name="Rectangle 3"/>
          <p:cNvSpPr>
            <a:spLocks noGrp="1" noChangeArrowheads="1"/>
          </p:cNvSpPr>
          <p:nvPr>
            <p:ph type="body" idx="1"/>
          </p:nvPr>
        </p:nvSpPr>
        <p:spPr bwMode="auto">
          <a:xfrm>
            <a:off x="685800" y="1524000"/>
            <a:ext cx="7772400" cy="45720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This scheme sends only the difference between pulses, if the pulse at time t</a:t>
            </a:r>
            <a:r>
              <a:rPr lang="en-US" sz="2800" baseline="-25000"/>
              <a:t>n+1</a:t>
            </a:r>
            <a:r>
              <a:rPr lang="en-US" sz="2800"/>
              <a:t> is higher in amplitude value than the pulse at time t</a:t>
            </a:r>
            <a:r>
              <a:rPr lang="en-US" sz="2800" baseline="-25000"/>
              <a:t>n</a:t>
            </a:r>
            <a:r>
              <a:rPr lang="en-US" sz="2800"/>
              <a:t>, then a single bit, say a “1”, is used to indicate the positive value.</a:t>
            </a:r>
          </a:p>
          <a:p>
            <a:pPr>
              <a:lnSpc>
                <a:spcPct val="90000"/>
              </a:lnSpc>
            </a:pPr>
            <a:r>
              <a:rPr lang="en-US" sz="2800"/>
              <a:t>If the pulse is lower in value, resulting in a negative value, a “0” is used.</a:t>
            </a:r>
          </a:p>
          <a:p>
            <a:pPr>
              <a:lnSpc>
                <a:spcPct val="90000"/>
              </a:lnSpc>
            </a:pPr>
            <a:r>
              <a:rPr lang="en-US" sz="2800"/>
              <a:t>This scheme works well for small changes in signal values between samples.</a:t>
            </a:r>
          </a:p>
          <a:p>
            <a:pPr>
              <a:lnSpc>
                <a:spcPct val="90000"/>
              </a:lnSpc>
            </a:pPr>
            <a:r>
              <a:rPr lang="en-US" sz="2800"/>
              <a:t>If changes in amplitude are large, this will result in large errors.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339E8711-A148-4193-950A-BAA4191F4356}" type="slidenum">
              <a:rPr lang="en-US"/>
              <a:pPr/>
              <a:t>31</a:t>
            </a:fld>
            <a:endParaRPr lang="en-US"/>
          </a:p>
        </p:txBody>
      </p:sp>
      <p:sp>
        <p:nvSpPr>
          <p:cNvPr id="8878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78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7812" name="Text Box 4"/>
          <p:cNvSpPr txBox="1">
            <a:spLocks noChangeArrowheads="1"/>
          </p:cNvSpPr>
          <p:nvPr/>
        </p:nvSpPr>
        <p:spPr bwMode="auto">
          <a:xfrm>
            <a:off x="304800" y="762000"/>
            <a:ext cx="516731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4.28  </a:t>
            </a:r>
            <a:r>
              <a:rPr lang="en-US" b="1" i="1" baseline="0"/>
              <a:t>The process of delta modulation</a:t>
            </a:r>
          </a:p>
        </p:txBody>
      </p:sp>
      <p:sp>
        <p:nvSpPr>
          <p:cNvPr id="887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7814" name="Picture 6"/>
          <p:cNvPicPr>
            <a:picLocks noChangeAspect="1" noChangeArrowheads="1"/>
          </p:cNvPicPr>
          <p:nvPr/>
        </p:nvPicPr>
        <p:blipFill>
          <a:blip r:embed="rId3"/>
          <a:srcRect/>
          <a:stretch>
            <a:fillRect/>
          </a:stretch>
        </p:blipFill>
        <p:spPr bwMode="auto">
          <a:xfrm>
            <a:off x="457200" y="2101850"/>
            <a:ext cx="7870825" cy="300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1D21051E-4541-41CD-A2B1-EC671C344296}" type="slidenum">
              <a:rPr lang="en-US"/>
              <a:pPr/>
              <a:t>32</a:t>
            </a:fld>
            <a:endParaRPr lang="en-US"/>
          </a:p>
        </p:txBody>
      </p:sp>
      <p:sp>
        <p:nvSpPr>
          <p:cNvPr id="8888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88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8836" name="Text Box 4"/>
          <p:cNvSpPr txBox="1">
            <a:spLocks noChangeArrowheads="1"/>
          </p:cNvSpPr>
          <p:nvPr/>
        </p:nvSpPr>
        <p:spPr bwMode="auto">
          <a:xfrm>
            <a:off x="304800" y="762000"/>
            <a:ext cx="495617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4.29  </a:t>
            </a:r>
            <a:r>
              <a:rPr lang="en-US" b="1" i="1" baseline="0"/>
              <a:t>Delta modulation components</a:t>
            </a:r>
          </a:p>
        </p:txBody>
      </p:sp>
      <p:sp>
        <p:nvSpPr>
          <p:cNvPr id="8888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8838" name="Picture 6"/>
          <p:cNvPicPr>
            <a:picLocks noChangeAspect="1" noChangeArrowheads="1"/>
          </p:cNvPicPr>
          <p:nvPr/>
        </p:nvPicPr>
        <p:blipFill>
          <a:blip r:embed="rId3"/>
          <a:srcRect/>
          <a:stretch>
            <a:fillRect/>
          </a:stretch>
        </p:blipFill>
        <p:spPr bwMode="auto">
          <a:xfrm>
            <a:off x="334963" y="2332038"/>
            <a:ext cx="8428037" cy="2544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BC57E5A-1C0B-4825-B571-FA0FEA7B942E}" type="slidenum">
              <a:rPr lang="en-US"/>
              <a:pPr/>
              <a:t>33</a:t>
            </a:fld>
            <a:endParaRPr lang="en-US"/>
          </a:p>
        </p:txBody>
      </p:sp>
      <p:sp>
        <p:nvSpPr>
          <p:cNvPr id="8898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98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9860" name="Text Box 4"/>
          <p:cNvSpPr txBox="1">
            <a:spLocks noChangeArrowheads="1"/>
          </p:cNvSpPr>
          <p:nvPr/>
        </p:nvSpPr>
        <p:spPr bwMode="auto">
          <a:xfrm>
            <a:off x="304800" y="762000"/>
            <a:ext cx="519588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4.30  </a:t>
            </a:r>
            <a:r>
              <a:rPr lang="en-US" b="1" i="1" baseline="0"/>
              <a:t>Delta demodulation components</a:t>
            </a:r>
          </a:p>
        </p:txBody>
      </p:sp>
      <p:sp>
        <p:nvSpPr>
          <p:cNvPr id="8898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9862" name="Picture 6"/>
          <p:cNvPicPr>
            <a:picLocks noChangeAspect="1" noChangeArrowheads="1"/>
          </p:cNvPicPr>
          <p:nvPr/>
        </p:nvPicPr>
        <p:blipFill>
          <a:blip r:embed="rId3"/>
          <a:srcRect/>
          <a:stretch>
            <a:fillRect/>
          </a:stretch>
        </p:blipFill>
        <p:spPr bwMode="auto">
          <a:xfrm>
            <a:off x="560388" y="2436813"/>
            <a:ext cx="7669212" cy="2516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9A4F378D-7D74-4007-B21B-39F8B0DA2087}" type="slidenum">
              <a:rPr lang="en-US"/>
              <a:pPr/>
              <a:t>34</a:t>
            </a:fld>
            <a:endParaRPr lang="en-US"/>
          </a:p>
        </p:txBody>
      </p:sp>
      <p:sp>
        <p:nvSpPr>
          <p:cNvPr id="1016834"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Delta PCM (DPCM)</a:t>
            </a:r>
          </a:p>
        </p:txBody>
      </p:sp>
      <p:sp>
        <p:nvSpPr>
          <p:cNvPr id="1016835"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sz="2800"/>
              <a:t>Instead of using one bit to indicate positive and negative differences, we can use more bits -&gt; quantization of the difference.</a:t>
            </a:r>
          </a:p>
          <a:p>
            <a:r>
              <a:rPr lang="en-US" sz="2800"/>
              <a:t>Each bit code is used to represent the value of the difference.</a:t>
            </a:r>
          </a:p>
          <a:p>
            <a:r>
              <a:rPr lang="en-US" sz="2800"/>
              <a:t>The more bits the more levels -&gt; the higher the accuracy.</a:t>
            </a:r>
          </a:p>
          <a:p>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4.</a:t>
            </a:r>
            <a:fld id="{C164F550-43DC-4C08-BE2E-AAF46E1EACAA}" type="slidenum">
              <a:rPr lang="en-US"/>
              <a:pPr/>
              <a:t>35</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859139" name="Text Box 3"/>
          <p:cNvSpPr txBox="1">
            <a:spLocks noChangeArrowheads="1"/>
          </p:cNvSpPr>
          <p:nvPr/>
        </p:nvSpPr>
        <p:spPr bwMode="auto">
          <a:xfrm>
            <a:off x="228600" y="406400"/>
            <a:ext cx="5761038" cy="579438"/>
          </a:xfrm>
          <a:prstGeom prst="rect">
            <a:avLst/>
          </a:prstGeom>
          <a:noFill/>
          <a:ln w="9525">
            <a:noFill/>
            <a:miter lim="800000"/>
            <a:headEnd/>
            <a:tailEnd/>
          </a:ln>
          <a:effectLst/>
        </p:spPr>
        <p:txBody>
          <a:bodyPr wrap="none">
            <a:spAutoFit/>
          </a:bodyPr>
          <a:lstStyle/>
          <a:p>
            <a:r>
              <a:rPr lang="en-US" sz="3200" b="1" baseline="0">
                <a:effectLst>
                  <a:outerShdw blurRad="38100" dist="38100" dir="2700000" algn="tl">
                    <a:srgbClr val="C0C0C0"/>
                  </a:outerShdw>
                </a:effectLst>
                <a:latin typeface="Times" pitchFamily="1" charset="0"/>
              </a:rPr>
              <a:t>4-3   TRANSMISSION MODES</a:t>
            </a: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859141" name="Rectangle 5"/>
          <p:cNvSpPr>
            <a:spLocks noChangeArrowheads="1"/>
          </p:cNvSpPr>
          <p:nvPr/>
        </p:nvSpPr>
        <p:spPr bwMode="auto">
          <a:xfrm>
            <a:off x="304800" y="1524000"/>
            <a:ext cx="8229600" cy="3081338"/>
          </a:xfrm>
          <a:prstGeom prst="rect">
            <a:avLst/>
          </a:prstGeom>
          <a:noFill/>
          <a:ln w="9525">
            <a:noFill/>
            <a:miter lim="800000"/>
            <a:headEnd/>
            <a:tailEnd/>
          </a:ln>
          <a:effectLst/>
        </p:spPr>
        <p:txBody>
          <a:bodyPr anchor="ctr">
            <a:spAutoFit/>
          </a:bodyPr>
          <a:lstStyle/>
          <a:p>
            <a:pPr algn="just" eaLnBrk="1" hangingPunct="1"/>
            <a:r>
              <a:rPr lang="en-US" sz="2800" b="1" i="1" baseline="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p>
        </p:txBody>
      </p:sp>
      <p:sp>
        <p:nvSpPr>
          <p:cNvPr id="859142" name="Rectangle 6"/>
          <p:cNvSpPr>
            <a:spLocks noChangeArrowheads="1"/>
          </p:cNvSpPr>
          <p:nvPr/>
        </p:nvSpPr>
        <p:spPr bwMode="auto">
          <a:xfrm>
            <a:off x="152400" y="5289550"/>
            <a:ext cx="6705600" cy="822325"/>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b="1" baseline="0">
                <a:solidFill>
                  <a:srgbClr val="0033CC"/>
                </a:solidFill>
              </a:rPr>
              <a:t> Parallel Transmission</a:t>
            </a:r>
            <a:endParaRPr lang="fr-FR" sz="2400" b="1" baseline="0">
              <a:solidFill>
                <a:srgbClr val="0033CC"/>
              </a:solidFill>
            </a:endParaRPr>
          </a:p>
          <a:p>
            <a:pPr>
              <a:buClr>
                <a:schemeClr val="tx1"/>
              </a:buClr>
              <a:buSzPct val="117000"/>
              <a:buFont typeface="Wingdings" pitchFamily="1" charset="2"/>
              <a:buChar char="§"/>
            </a:pPr>
            <a:r>
              <a:rPr lang="fr-FR" sz="2400" b="1" baseline="0">
                <a:solidFill>
                  <a:srgbClr val="0033CC"/>
                </a:solidFill>
              </a:rPr>
              <a:t> Serial Transmission</a:t>
            </a:r>
            <a:endParaRPr lang="en-US" sz="2400" b="1" baseline="0">
              <a:solidFill>
                <a:srgbClr val="0033CC"/>
              </a:solidFill>
            </a:endParaRPr>
          </a:p>
        </p:txBody>
      </p:sp>
      <p:sp>
        <p:nvSpPr>
          <p:cNvPr id="859143" name="Text Box 7"/>
          <p:cNvSpPr txBox="1">
            <a:spLocks noChangeArrowheads="1"/>
          </p:cNvSpPr>
          <p:nvPr/>
        </p:nvSpPr>
        <p:spPr bwMode="auto">
          <a:xfrm>
            <a:off x="163513" y="4813300"/>
            <a:ext cx="4867275" cy="519113"/>
          </a:xfrm>
          <a:prstGeom prst="rect">
            <a:avLst/>
          </a:prstGeom>
          <a:noFill/>
          <a:ln w="76200" algn="ctr">
            <a:noFill/>
            <a:miter lim="800000"/>
            <a:headEnd/>
            <a:tailEnd/>
          </a:ln>
          <a:effectLst/>
        </p:spPr>
        <p:txBody>
          <a:bodyPr wrap="none">
            <a:spAutoFit/>
          </a:bodyPr>
          <a:lstStyle/>
          <a:p>
            <a:pPr algn="ct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5C6F4C01-1A6F-4525-BA70-98E6C224D7C0}" type="slidenum">
              <a:rPr lang="en-US"/>
              <a:pPr/>
              <a:t>36</a:t>
            </a:fld>
            <a:endParaRPr lang="en-US"/>
          </a:p>
        </p:txBody>
      </p:sp>
      <p:sp>
        <p:nvSpPr>
          <p:cNvPr id="8908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08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0884" name="Text Box 4"/>
          <p:cNvSpPr txBox="1">
            <a:spLocks noChangeArrowheads="1"/>
          </p:cNvSpPr>
          <p:nvPr/>
        </p:nvSpPr>
        <p:spPr bwMode="auto">
          <a:xfrm>
            <a:off x="304800" y="762000"/>
            <a:ext cx="49069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4.31  </a:t>
            </a:r>
            <a:r>
              <a:rPr lang="en-US" b="1" i="1" baseline="0"/>
              <a:t>Data transmission and modes</a:t>
            </a:r>
          </a:p>
        </p:txBody>
      </p:sp>
      <p:sp>
        <p:nvSpPr>
          <p:cNvPr id="8908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0886" name="Picture 6"/>
          <p:cNvPicPr>
            <a:picLocks noChangeAspect="1" noChangeArrowheads="1"/>
          </p:cNvPicPr>
          <p:nvPr/>
        </p:nvPicPr>
        <p:blipFill>
          <a:blip r:embed="rId3"/>
          <a:srcRect/>
          <a:stretch>
            <a:fillRect/>
          </a:stretch>
        </p:blipFill>
        <p:spPr bwMode="auto">
          <a:xfrm>
            <a:off x="352425" y="2044700"/>
            <a:ext cx="8410575" cy="306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7BF743D-A0A2-45AE-9FAF-8B70C49AB9BA}" type="slidenum">
              <a:rPr lang="en-US"/>
              <a:pPr/>
              <a:t>37</a:t>
            </a:fld>
            <a:endParaRPr lang="en-US"/>
          </a:p>
        </p:txBody>
      </p:sp>
      <p:sp>
        <p:nvSpPr>
          <p:cNvPr id="8919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19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1908" name="Text Box 4"/>
          <p:cNvSpPr txBox="1">
            <a:spLocks noChangeArrowheads="1"/>
          </p:cNvSpPr>
          <p:nvPr/>
        </p:nvSpPr>
        <p:spPr bwMode="auto">
          <a:xfrm>
            <a:off x="304800" y="762000"/>
            <a:ext cx="4046538"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4.32  </a:t>
            </a:r>
            <a:r>
              <a:rPr lang="en-US" b="1" i="1" baseline="0"/>
              <a:t>Parallel transmission</a:t>
            </a:r>
          </a:p>
        </p:txBody>
      </p:sp>
      <p:sp>
        <p:nvSpPr>
          <p:cNvPr id="891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1910" name="Picture 6"/>
          <p:cNvPicPr>
            <a:picLocks noChangeAspect="1" noChangeArrowheads="1"/>
          </p:cNvPicPr>
          <p:nvPr/>
        </p:nvPicPr>
        <p:blipFill>
          <a:blip r:embed="rId3"/>
          <a:srcRect/>
          <a:stretch>
            <a:fillRect/>
          </a:stretch>
        </p:blipFill>
        <p:spPr bwMode="auto">
          <a:xfrm>
            <a:off x="1512888" y="1982788"/>
            <a:ext cx="5878512" cy="3427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B122FAD9-ADB8-494F-B4B5-2B7E772A15FC}" type="slidenum">
              <a:rPr lang="en-US"/>
              <a:pPr/>
              <a:t>38</a:t>
            </a:fld>
            <a:endParaRPr lang="en-US"/>
          </a:p>
        </p:txBody>
      </p:sp>
      <p:sp>
        <p:nvSpPr>
          <p:cNvPr id="8929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29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2932" name="Text Box 4"/>
          <p:cNvSpPr txBox="1">
            <a:spLocks noChangeArrowheads="1"/>
          </p:cNvSpPr>
          <p:nvPr/>
        </p:nvSpPr>
        <p:spPr bwMode="auto">
          <a:xfrm>
            <a:off x="304800" y="762000"/>
            <a:ext cx="38354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4.33  </a:t>
            </a:r>
            <a:r>
              <a:rPr lang="en-US" b="1" i="1" baseline="0"/>
              <a:t>Serial transmission</a:t>
            </a:r>
          </a:p>
        </p:txBody>
      </p:sp>
      <p:sp>
        <p:nvSpPr>
          <p:cNvPr id="8929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2934" name="Picture 6"/>
          <p:cNvPicPr>
            <a:picLocks noChangeAspect="1" noChangeArrowheads="1"/>
          </p:cNvPicPr>
          <p:nvPr/>
        </p:nvPicPr>
        <p:blipFill>
          <a:blip r:embed="rId3"/>
          <a:srcRect/>
          <a:stretch>
            <a:fillRect/>
          </a:stretch>
        </p:blipFill>
        <p:spPr bwMode="auto">
          <a:xfrm>
            <a:off x="990600" y="1981200"/>
            <a:ext cx="6608763" cy="339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BE42D800-16A1-4F2B-AB68-549838814AE3}" type="slidenum">
              <a:rPr lang="en-US"/>
              <a:pPr/>
              <a:t>39</a:t>
            </a:fld>
            <a:endParaRPr lang="en-US"/>
          </a:p>
        </p:txBody>
      </p:sp>
      <p:sp>
        <p:nvSpPr>
          <p:cNvPr id="9082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829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8298" name="Line 10"/>
          <p:cNvSpPr>
            <a:spLocks noChangeShapeType="1"/>
          </p:cNvSpPr>
          <p:nvPr/>
        </p:nvSpPr>
        <p:spPr bwMode="auto">
          <a:xfrm>
            <a:off x="458788" y="5334000"/>
            <a:ext cx="8153400" cy="0"/>
          </a:xfrm>
          <a:prstGeom prst="line">
            <a:avLst/>
          </a:prstGeom>
          <a:noFill/>
          <a:ln w="76200">
            <a:solidFill>
              <a:srgbClr val="009900"/>
            </a:solidFill>
            <a:round/>
            <a:headEnd/>
            <a:tailEnd/>
          </a:ln>
          <a:effectLst/>
        </p:spPr>
        <p:txBody>
          <a:bodyPr/>
          <a:lstStyle/>
          <a:p>
            <a:endParaRPr lang="en-US"/>
          </a:p>
        </p:txBody>
      </p:sp>
      <p:sp>
        <p:nvSpPr>
          <p:cNvPr id="908299" name="Rectangle 11"/>
          <p:cNvSpPr>
            <a:spLocks noChangeArrowheads="1"/>
          </p:cNvSpPr>
          <p:nvPr/>
        </p:nvSpPr>
        <p:spPr bwMode="auto">
          <a:xfrm>
            <a:off x="495300" y="2759075"/>
            <a:ext cx="8077200" cy="2528888"/>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asynchronous transmission, we send 1 start bit (0) at the beginning and 1 or more stop bits (1s) at the end of each byte. There may be a gap between </a:t>
            </a:r>
            <a:br>
              <a:rPr lang="en-US" sz="3200" b="1" baseline="0">
                <a:latin typeface="Arial" charset="0"/>
              </a:rPr>
            </a:br>
            <a:r>
              <a:rPr lang="en-US" sz="3200" b="1" baseline="0">
                <a:latin typeface="Arial" charset="0"/>
              </a:rPr>
              <a:t>each byte.</a:t>
            </a:r>
          </a:p>
        </p:txBody>
      </p:sp>
      <p:grpSp>
        <p:nvGrpSpPr>
          <p:cNvPr id="908300" name="Group 12"/>
          <p:cNvGrpSpPr>
            <a:grpSpLocks/>
          </p:cNvGrpSpPr>
          <p:nvPr/>
        </p:nvGrpSpPr>
        <p:grpSpPr bwMode="auto">
          <a:xfrm>
            <a:off x="457200" y="1981200"/>
            <a:ext cx="1143000" cy="566738"/>
            <a:chOff x="1200" y="1248"/>
            <a:chExt cx="720" cy="357"/>
          </a:xfrm>
        </p:grpSpPr>
        <p:pic>
          <p:nvPicPr>
            <p:cNvPr id="90830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830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D368434D-61F9-41E7-B771-7760B21D2C4E}" type="slidenum">
              <a:rPr lang="en-US"/>
              <a:pPr/>
              <a:t>4</a:t>
            </a:fld>
            <a:endParaRPr lang="en-US"/>
          </a:p>
        </p:txBody>
      </p:sp>
      <p:sp>
        <p:nvSpPr>
          <p:cNvPr id="8806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06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0644" name="Text Box 4"/>
          <p:cNvSpPr txBox="1">
            <a:spLocks noChangeArrowheads="1"/>
          </p:cNvSpPr>
          <p:nvPr/>
        </p:nvSpPr>
        <p:spPr bwMode="auto">
          <a:xfrm>
            <a:off x="304800" y="762000"/>
            <a:ext cx="4906963"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4.21  </a:t>
            </a:r>
            <a:r>
              <a:rPr lang="en-US" b="1" i="1" baseline="0"/>
              <a:t>Components of PCM encoder</a:t>
            </a:r>
          </a:p>
        </p:txBody>
      </p:sp>
      <p:sp>
        <p:nvSpPr>
          <p:cNvPr id="8806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0646" name="Picture 6"/>
          <p:cNvPicPr>
            <a:picLocks noChangeAspect="1" noChangeArrowheads="1"/>
          </p:cNvPicPr>
          <p:nvPr/>
        </p:nvPicPr>
        <p:blipFill>
          <a:blip r:embed="rId3"/>
          <a:srcRect/>
          <a:stretch>
            <a:fillRect/>
          </a:stretch>
        </p:blipFill>
        <p:spPr bwMode="auto">
          <a:xfrm>
            <a:off x="169863" y="1728788"/>
            <a:ext cx="8821737" cy="3986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F4CFBB13-E62E-4BB3-A53D-96A4AD31E759}" type="slidenum">
              <a:rPr lang="en-US"/>
              <a:pPr/>
              <a:t>40</a:t>
            </a:fld>
            <a:endParaRPr lang="en-US"/>
          </a:p>
        </p:txBody>
      </p:sp>
      <p:sp>
        <p:nvSpPr>
          <p:cNvPr id="9093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93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932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932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Asynchronous here means “asynchronous at the byte level,”</a:t>
            </a:r>
          </a:p>
          <a:p>
            <a:pPr algn="ctr"/>
            <a:r>
              <a:rPr lang="en-US" sz="3200" b="1" baseline="0">
                <a:latin typeface="Arial" charset="0"/>
              </a:rPr>
              <a:t>but the bits are still synchronized; </a:t>
            </a:r>
            <a:br>
              <a:rPr lang="en-US" sz="3200" b="1" baseline="0">
                <a:latin typeface="Arial" charset="0"/>
              </a:rPr>
            </a:br>
            <a:r>
              <a:rPr lang="en-US" sz="3200" b="1" baseline="0">
                <a:latin typeface="Arial" charset="0"/>
              </a:rPr>
              <a:t>their durations are the same.</a:t>
            </a:r>
          </a:p>
        </p:txBody>
      </p:sp>
      <p:grpSp>
        <p:nvGrpSpPr>
          <p:cNvPr id="909324" name="Group 12"/>
          <p:cNvGrpSpPr>
            <a:grpSpLocks/>
          </p:cNvGrpSpPr>
          <p:nvPr/>
        </p:nvGrpSpPr>
        <p:grpSpPr bwMode="auto">
          <a:xfrm>
            <a:off x="457200" y="1981200"/>
            <a:ext cx="1143000" cy="566738"/>
            <a:chOff x="1200" y="1248"/>
            <a:chExt cx="720" cy="357"/>
          </a:xfrm>
        </p:grpSpPr>
        <p:pic>
          <p:nvPicPr>
            <p:cNvPr id="90932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93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1A85286A-E3FE-480E-BD5D-A5F72D42577B}" type="slidenum">
              <a:rPr lang="en-US"/>
              <a:pPr/>
              <a:t>41</a:t>
            </a:fld>
            <a:endParaRPr lang="en-US"/>
          </a:p>
        </p:txBody>
      </p:sp>
      <p:sp>
        <p:nvSpPr>
          <p:cNvPr id="8939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39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3956" name="Text Box 4"/>
          <p:cNvSpPr txBox="1">
            <a:spLocks noChangeArrowheads="1"/>
          </p:cNvSpPr>
          <p:nvPr/>
        </p:nvSpPr>
        <p:spPr bwMode="auto">
          <a:xfrm>
            <a:off x="304800" y="762000"/>
            <a:ext cx="47244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4.34  </a:t>
            </a:r>
            <a:r>
              <a:rPr lang="en-US" b="1" i="1" baseline="0"/>
              <a:t>Asynchronous transmission</a:t>
            </a:r>
          </a:p>
        </p:txBody>
      </p:sp>
      <p:sp>
        <p:nvSpPr>
          <p:cNvPr id="8939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3958" name="Picture 6"/>
          <p:cNvPicPr>
            <a:picLocks noChangeAspect="1" noChangeArrowheads="1"/>
          </p:cNvPicPr>
          <p:nvPr/>
        </p:nvPicPr>
        <p:blipFill>
          <a:blip r:embed="rId3"/>
          <a:srcRect/>
          <a:stretch>
            <a:fillRect/>
          </a:stretch>
        </p:blipFill>
        <p:spPr bwMode="auto">
          <a:xfrm>
            <a:off x="576263" y="2058988"/>
            <a:ext cx="7805737" cy="304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8838E47E-E185-4D79-91EC-B69D20751B17}" type="slidenum">
              <a:rPr lang="en-US"/>
              <a:pPr/>
              <a:t>42</a:t>
            </a:fld>
            <a:endParaRPr lang="en-US"/>
          </a:p>
        </p:txBody>
      </p:sp>
      <p:sp>
        <p:nvSpPr>
          <p:cNvPr id="9103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0345" name="Line 9"/>
          <p:cNvSpPr>
            <a:spLocks noChangeShapeType="1"/>
          </p:cNvSpPr>
          <p:nvPr/>
        </p:nvSpPr>
        <p:spPr bwMode="auto">
          <a:xfrm>
            <a:off x="381000" y="2133600"/>
            <a:ext cx="8153400" cy="0"/>
          </a:xfrm>
          <a:prstGeom prst="line">
            <a:avLst/>
          </a:prstGeom>
          <a:noFill/>
          <a:ln w="76200">
            <a:solidFill>
              <a:srgbClr val="009900"/>
            </a:solidFill>
            <a:round/>
            <a:headEnd/>
            <a:tailEnd/>
          </a:ln>
          <a:effectLst/>
        </p:spPr>
        <p:txBody>
          <a:bodyPr/>
          <a:lstStyle/>
          <a:p>
            <a:endParaRPr lang="en-US"/>
          </a:p>
        </p:txBody>
      </p:sp>
      <p:sp>
        <p:nvSpPr>
          <p:cNvPr id="91034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10347" name="Rectangle 11"/>
          <p:cNvSpPr>
            <a:spLocks noChangeArrowheads="1"/>
          </p:cNvSpPr>
          <p:nvPr/>
        </p:nvSpPr>
        <p:spPr bwMode="auto">
          <a:xfrm>
            <a:off x="457200" y="2362200"/>
            <a:ext cx="8077200" cy="3503613"/>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In synchronous transmission, we send bits one after another without start or stop bits or gaps. It is the responsibility of the receiver to group the bits. The bits are usually sent as bytes and many bytes are grouped in a frame. A frame is identified with a start and an end byte.</a:t>
            </a:r>
          </a:p>
        </p:txBody>
      </p:sp>
      <p:grpSp>
        <p:nvGrpSpPr>
          <p:cNvPr id="910348" name="Group 12"/>
          <p:cNvGrpSpPr>
            <a:grpSpLocks/>
          </p:cNvGrpSpPr>
          <p:nvPr/>
        </p:nvGrpSpPr>
        <p:grpSpPr bwMode="auto">
          <a:xfrm>
            <a:off x="457200" y="1371600"/>
            <a:ext cx="1143000" cy="566738"/>
            <a:chOff x="1200" y="1248"/>
            <a:chExt cx="720" cy="357"/>
          </a:xfrm>
        </p:grpSpPr>
        <p:pic>
          <p:nvPicPr>
            <p:cNvPr id="91034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103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4C48EF4E-7639-4D46-8D74-15E223D03811}" type="slidenum">
              <a:rPr lang="en-US"/>
              <a:pPr/>
              <a:t>43</a:t>
            </a:fld>
            <a:endParaRPr lang="en-US"/>
          </a:p>
        </p:txBody>
      </p:sp>
      <p:sp>
        <p:nvSpPr>
          <p:cNvPr id="8949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49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4980" name="Text Box 4"/>
          <p:cNvSpPr txBox="1">
            <a:spLocks noChangeArrowheads="1"/>
          </p:cNvSpPr>
          <p:nvPr/>
        </p:nvSpPr>
        <p:spPr bwMode="auto">
          <a:xfrm>
            <a:off x="304800" y="762000"/>
            <a:ext cx="4597400"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4.35  </a:t>
            </a:r>
            <a:r>
              <a:rPr lang="en-US" b="1" i="1" baseline="0"/>
              <a:t>Synchronous transmission</a:t>
            </a:r>
          </a:p>
        </p:txBody>
      </p:sp>
      <p:sp>
        <p:nvSpPr>
          <p:cNvPr id="8949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4983" name="Picture 7"/>
          <p:cNvPicPr>
            <a:picLocks noChangeAspect="1" noChangeArrowheads="1"/>
          </p:cNvPicPr>
          <p:nvPr/>
        </p:nvPicPr>
        <p:blipFill>
          <a:blip r:embed="rId3"/>
          <a:srcRect/>
          <a:stretch>
            <a:fillRect/>
          </a:stretch>
        </p:blipFill>
        <p:spPr bwMode="auto">
          <a:xfrm>
            <a:off x="660400" y="2474913"/>
            <a:ext cx="7797800" cy="2020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F08190ED-F7FE-4968-BAEB-025C9FF2240C}" type="slidenum">
              <a:rPr lang="en-US"/>
              <a:pPr/>
              <a:t>44</a:t>
            </a:fld>
            <a:endParaRPr lang="en-US"/>
          </a:p>
        </p:txBody>
      </p:sp>
      <p:sp>
        <p:nvSpPr>
          <p:cNvPr id="1017858"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Isochronous</a:t>
            </a:r>
          </a:p>
        </p:txBody>
      </p:sp>
      <p:sp>
        <p:nvSpPr>
          <p:cNvPr id="1017859"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r>
              <a:rPr lang="en-US"/>
              <a:t>In isochronous transmission we cannot have uneven gaps between frames.</a:t>
            </a:r>
          </a:p>
          <a:p>
            <a:r>
              <a:rPr lang="en-US"/>
              <a:t>Transmission of bits is fixed with equal gaps.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4.</a:t>
            </a:r>
            <a:fld id="{9346CA50-A243-4826-891D-748B7EB8C0AB}" type="slidenum">
              <a:rPr lang="en-US"/>
              <a:pPr/>
              <a:t>5</a:t>
            </a:fld>
            <a:endParaRPr lang="en-US"/>
          </a:p>
        </p:txBody>
      </p:sp>
      <p:sp>
        <p:nvSpPr>
          <p:cNvPr id="1006594" name="Rectangle 2"/>
          <p:cNvSpPr>
            <a:spLocks noGrp="1" noChangeArrowheads="1"/>
          </p:cNvSpPr>
          <p:nvPr>
            <p:ph type="title"/>
          </p:nvPr>
        </p:nvSpPr>
        <p:spPr bwMode="auto">
          <a:xfrm>
            <a:off x="685800" y="304800"/>
            <a:ext cx="7772400" cy="914400"/>
          </a:xfrm>
          <a:noFill/>
          <a:ln>
            <a:miter lim="800000"/>
            <a:headEnd/>
            <a:tailEnd/>
          </a:ln>
        </p:spPr>
        <p:txBody>
          <a:bodyPr vert="horz" wrap="square" lIns="91440" tIns="45720" rIns="91440" bIns="45720" numCol="1" anchor="t" anchorCtr="0" compatLnSpc="1">
            <a:prstTxWarp prst="textNoShape">
              <a:avLst/>
            </a:prstTxWarp>
          </a:bodyPr>
          <a:lstStyle/>
          <a:p>
            <a:r>
              <a:rPr lang="en-US"/>
              <a:t>Sampling</a:t>
            </a:r>
          </a:p>
        </p:txBody>
      </p:sp>
      <p:sp>
        <p:nvSpPr>
          <p:cNvPr id="1006595" name="Rectangle 3"/>
          <p:cNvSpPr>
            <a:spLocks noGrp="1" noChangeArrowheads="1"/>
          </p:cNvSpPr>
          <p:nvPr>
            <p:ph type="body" idx="1"/>
          </p:nvPr>
        </p:nvSpPr>
        <p:spPr bwMode="auto">
          <a:xfrm>
            <a:off x="685800" y="1143000"/>
            <a:ext cx="7772400" cy="54864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Analog signal is sampled every T</a:t>
            </a:r>
            <a:r>
              <a:rPr lang="en-US" sz="2800" baseline="-25000"/>
              <a:t>S</a:t>
            </a:r>
            <a:r>
              <a:rPr lang="en-US" sz="2800"/>
              <a:t> secs.</a:t>
            </a:r>
          </a:p>
          <a:p>
            <a:pPr>
              <a:lnSpc>
                <a:spcPct val="90000"/>
              </a:lnSpc>
            </a:pPr>
            <a:r>
              <a:rPr lang="en-US" sz="2800"/>
              <a:t>T</a:t>
            </a:r>
            <a:r>
              <a:rPr lang="en-US" sz="2800" baseline="-25000"/>
              <a:t>s</a:t>
            </a:r>
            <a:r>
              <a:rPr lang="en-US" sz="2800"/>
              <a:t> is referred to as the sampling interval. </a:t>
            </a:r>
          </a:p>
          <a:p>
            <a:pPr>
              <a:lnSpc>
                <a:spcPct val="90000"/>
              </a:lnSpc>
            </a:pPr>
            <a:r>
              <a:rPr lang="en-US" sz="2800"/>
              <a:t>f</a:t>
            </a:r>
            <a:r>
              <a:rPr lang="en-US" sz="2800" baseline="-25000"/>
              <a:t>s</a:t>
            </a:r>
            <a:r>
              <a:rPr lang="en-US" sz="2800"/>
              <a:t> = 1/T</a:t>
            </a:r>
            <a:r>
              <a:rPr lang="en-US" sz="2800" baseline="-25000"/>
              <a:t>s</a:t>
            </a:r>
            <a:r>
              <a:rPr lang="en-US" sz="2800"/>
              <a:t> is called the sampling rate or sampling frequency.</a:t>
            </a:r>
          </a:p>
          <a:p>
            <a:pPr>
              <a:lnSpc>
                <a:spcPct val="90000"/>
              </a:lnSpc>
            </a:pPr>
            <a:r>
              <a:rPr lang="en-US" sz="2800"/>
              <a:t>There are 3 sampling methods:</a:t>
            </a:r>
          </a:p>
          <a:p>
            <a:pPr lvl="1">
              <a:lnSpc>
                <a:spcPct val="90000"/>
              </a:lnSpc>
            </a:pPr>
            <a:r>
              <a:rPr lang="en-US" sz="2400"/>
              <a:t>Ideal - an impulse at each sampling instant</a:t>
            </a:r>
          </a:p>
          <a:p>
            <a:pPr lvl="1">
              <a:lnSpc>
                <a:spcPct val="90000"/>
              </a:lnSpc>
            </a:pPr>
            <a:r>
              <a:rPr lang="en-US" sz="2400"/>
              <a:t>Natural - a pulse of short width with varying amplitude</a:t>
            </a:r>
          </a:p>
          <a:p>
            <a:pPr lvl="1">
              <a:lnSpc>
                <a:spcPct val="90000"/>
              </a:lnSpc>
            </a:pPr>
            <a:r>
              <a:rPr lang="en-US" sz="2400"/>
              <a:t>Flattop - sample and hold, like natural but with single amplitude value</a:t>
            </a:r>
          </a:p>
          <a:p>
            <a:pPr>
              <a:lnSpc>
                <a:spcPct val="90000"/>
              </a:lnSpc>
            </a:pPr>
            <a:r>
              <a:rPr lang="en-US" sz="2800"/>
              <a:t>The process is referred to as pulse amplitude modulation PAM and the outcome is a signal with analog (non integer)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70ABDD24-D52D-4897-ADD0-3CDFF4F580DF}" type="slidenum">
              <a:rPr lang="en-US"/>
              <a:pPr/>
              <a:t>6</a:t>
            </a:fld>
            <a:endParaRPr lang="en-US"/>
          </a:p>
        </p:txBody>
      </p:sp>
      <p:sp>
        <p:nvSpPr>
          <p:cNvPr id="88166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81667"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81668" name="Text Box 4"/>
          <p:cNvSpPr txBox="1">
            <a:spLocks noChangeArrowheads="1"/>
          </p:cNvSpPr>
          <p:nvPr/>
        </p:nvSpPr>
        <p:spPr bwMode="auto">
          <a:xfrm>
            <a:off x="304800" y="304800"/>
            <a:ext cx="63468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4.22  </a:t>
            </a:r>
            <a:r>
              <a:rPr lang="en-US" b="1" i="1" baseline="0"/>
              <a:t>Three different sampling methods for PCM</a:t>
            </a:r>
          </a:p>
        </p:txBody>
      </p:sp>
      <p:sp>
        <p:nvSpPr>
          <p:cNvPr id="88166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81670" name="Picture 6"/>
          <p:cNvPicPr>
            <a:picLocks noChangeAspect="1" noChangeArrowheads="1"/>
          </p:cNvPicPr>
          <p:nvPr/>
        </p:nvPicPr>
        <p:blipFill>
          <a:blip r:embed="rId3"/>
          <a:srcRect/>
          <a:stretch>
            <a:fillRect/>
          </a:stretch>
        </p:blipFill>
        <p:spPr bwMode="auto">
          <a:xfrm>
            <a:off x="142875" y="1338263"/>
            <a:ext cx="8848725" cy="4833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4.</a:t>
            </a:r>
            <a:fld id="{299F266D-3F73-4B59-9D03-3E56701203E7}" type="slidenum">
              <a:rPr lang="en-US"/>
              <a:pPr/>
              <a:t>7</a:t>
            </a:fld>
            <a:endParaRPr lang="en-US"/>
          </a:p>
        </p:txBody>
      </p:sp>
      <p:sp>
        <p:nvSpPr>
          <p:cNvPr id="9072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0727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0727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07275"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b="1" baseline="0">
                <a:latin typeface="Arial" charset="0"/>
              </a:rPr>
              <a:t>According to the Nyquist theorem, the sampling rate must be</a:t>
            </a:r>
          </a:p>
          <a:p>
            <a:pPr algn="ctr"/>
            <a:r>
              <a:rPr lang="en-US" sz="3200" b="1" baseline="0">
                <a:latin typeface="Arial" charset="0"/>
              </a:rPr>
              <a:t>at least 2 times the highest frequency contained in the signal.</a:t>
            </a:r>
          </a:p>
        </p:txBody>
      </p:sp>
      <p:grpSp>
        <p:nvGrpSpPr>
          <p:cNvPr id="907276" name="Group 12"/>
          <p:cNvGrpSpPr>
            <a:grpSpLocks/>
          </p:cNvGrpSpPr>
          <p:nvPr/>
        </p:nvGrpSpPr>
        <p:grpSpPr bwMode="auto">
          <a:xfrm>
            <a:off x="457200" y="1981200"/>
            <a:ext cx="1143000" cy="566738"/>
            <a:chOff x="1200" y="1248"/>
            <a:chExt cx="720" cy="357"/>
          </a:xfrm>
        </p:grpSpPr>
        <p:pic>
          <p:nvPicPr>
            <p:cNvPr id="90727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0727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4.</a:t>
            </a:r>
            <a:fld id="{B4500805-97D8-4299-A183-D5E9A85963BE}" type="slidenum">
              <a:rPr lang="en-US"/>
              <a:pPr/>
              <a:t>8</a:t>
            </a:fld>
            <a:endParaRPr lang="en-US"/>
          </a:p>
        </p:txBody>
      </p:sp>
      <p:sp>
        <p:nvSpPr>
          <p:cNvPr id="8826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26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2692" name="Text Box 4"/>
          <p:cNvSpPr txBox="1">
            <a:spLocks noChangeArrowheads="1"/>
          </p:cNvSpPr>
          <p:nvPr/>
        </p:nvSpPr>
        <p:spPr bwMode="auto">
          <a:xfrm>
            <a:off x="304800" y="762000"/>
            <a:ext cx="7743825" cy="457200"/>
          </a:xfrm>
          <a:prstGeom prst="rect">
            <a:avLst/>
          </a:prstGeom>
          <a:noFill/>
          <a:ln w="9525">
            <a:noFill/>
            <a:miter lim="800000"/>
            <a:headEnd/>
            <a:tailEnd/>
          </a:ln>
          <a:effectLst/>
        </p:spPr>
        <p:txBody>
          <a:bodyPr wrap="none">
            <a:spAutoFit/>
          </a:bodyPr>
          <a:lstStyle/>
          <a:p>
            <a:r>
              <a:rPr lang="en-US" sz="2400" b="1" baseline="0">
                <a:solidFill>
                  <a:schemeClr val="folHlink"/>
                </a:solidFill>
              </a:rPr>
              <a:t>Figure 4.23  </a:t>
            </a:r>
            <a:r>
              <a:rPr lang="en-US" b="1" i="1" baseline="0"/>
              <a:t>Nyquist sampling rate for low-pass and bandpass signals</a:t>
            </a:r>
          </a:p>
        </p:txBody>
      </p:sp>
      <p:sp>
        <p:nvSpPr>
          <p:cNvPr id="8826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2694" name="Picture 6"/>
          <p:cNvPicPr>
            <a:picLocks noChangeAspect="1" noChangeArrowheads="1"/>
          </p:cNvPicPr>
          <p:nvPr/>
        </p:nvPicPr>
        <p:blipFill>
          <a:blip r:embed="rId3"/>
          <a:srcRect/>
          <a:stretch>
            <a:fillRect/>
          </a:stretch>
        </p:blipFill>
        <p:spPr bwMode="auto">
          <a:xfrm>
            <a:off x="669925" y="1881188"/>
            <a:ext cx="7331075" cy="3605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4.</a:t>
            </a:r>
            <a:fld id="{AD64E5DA-50C6-4FC8-9411-DB733E1CDE5D}" type="slidenum">
              <a:rPr lang="en-US"/>
              <a:pPr/>
              <a:t>9</a:t>
            </a:fld>
            <a:endParaRPr lang="en-US"/>
          </a:p>
        </p:txBody>
      </p:sp>
      <p:sp>
        <p:nvSpPr>
          <p:cNvPr id="9185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aseline="0">
              <a:latin typeface="Tahoma" pitchFamily="1" charset="0"/>
            </a:endParaRPr>
          </a:p>
        </p:txBody>
      </p:sp>
      <p:sp>
        <p:nvSpPr>
          <p:cNvPr id="918537" name="Rectangle 9"/>
          <p:cNvSpPr>
            <a:spLocks noChangeArrowheads="1"/>
          </p:cNvSpPr>
          <p:nvPr/>
        </p:nvSpPr>
        <p:spPr bwMode="auto">
          <a:xfrm>
            <a:off x="76200" y="1143000"/>
            <a:ext cx="8915400" cy="5216525"/>
          </a:xfrm>
          <a:prstGeom prst="rect">
            <a:avLst/>
          </a:prstGeom>
          <a:noFill/>
          <a:ln w="9525">
            <a:noFill/>
            <a:miter lim="800000"/>
            <a:headEnd/>
            <a:tailEnd/>
          </a:ln>
          <a:effectLst/>
        </p:spPr>
        <p:txBody>
          <a:bodyPr>
            <a:spAutoFit/>
          </a:bodyPr>
          <a:lstStyle/>
          <a:p>
            <a:pPr algn="just"/>
            <a:r>
              <a:rPr lang="en-US" sz="2800" b="1" i="1" baseline="0"/>
              <a:t>For an intuitive example of the Nyquist theorem, let us sample a simple sine wave at three sampling rates: f</a:t>
            </a:r>
            <a:r>
              <a:rPr lang="en-US" sz="2800" b="1" i="1" baseline="-25000"/>
              <a:t>s</a:t>
            </a:r>
            <a:r>
              <a:rPr lang="en-US" sz="2800" b="1" i="1" baseline="0"/>
              <a:t> = 4f (2 times the Nyquist rate), f</a:t>
            </a:r>
            <a:r>
              <a:rPr lang="en-US" sz="2800" b="1" i="1" baseline="-25000"/>
              <a:t>s</a:t>
            </a:r>
            <a:r>
              <a:rPr lang="en-US" sz="2800" b="1" i="1" baseline="0"/>
              <a:t> = 2f (Nyquist rate), and </a:t>
            </a:r>
            <a:br>
              <a:rPr lang="en-US" sz="2800" b="1" i="1" baseline="0"/>
            </a:br>
            <a:r>
              <a:rPr lang="en-US" sz="2800" b="1" i="1" baseline="0"/>
              <a:t>f</a:t>
            </a:r>
            <a:r>
              <a:rPr lang="en-US" sz="2800" b="1" i="1" baseline="-25000"/>
              <a:t>s</a:t>
            </a:r>
            <a:r>
              <a:rPr lang="en-US" sz="2800" b="1" i="1" baseline="0"/>
              <a:t> = f (one-half the Nyquist rate). Figure 4.24 shows the sampling and the subsequent recovery of the signal.</a:t>
            </a:r>
          </a:p>
          <a:p>
            <a:endParaRPr lang="en-US" sz="2800" b="1" i="1" baseline="0"/>
          </a:p>
          <a:p>
            <a:pPr algn="just"/>
            <a:r>
              <a:rPr lang="en-US" sz="2800" b="1" i="1" baseline="0"/>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p>
        </p:txBody>
      </p:sp>
      <p:sp>
        <p:nvSpPr>
          <p:cNvPr id="918539" name="Text Box 11"/>
          <p:cNvSpPr txBox="1">
            <a:spLocks noChangeArrowheads="1"/>
          </p:cNvSpPr>
          <p:nvPr/>
        </p:nvSpPr>
        <p:spPr bwMode="auto">
          <a:xfrm>
            <a:off x="1143000" y="-46038"/>
            <a:ext cx="2284413" cy="579438"/>
          </a:xfrm>
          <a:prstGeom prst="rect">
            <a:avLst/>
          </a:prstGeom>
          <a:noFill/>
          <a:ln w="9525">
            <a:noFill/>
            <a:miter lim="800000"/>
            <a:headEnd/>
            <a:tailEnd/>
          </a:ln>
          <a:effectLst/>
        </p:spPr>
        <p:txBody>
          <a:bodyPr wrap="none">
            <a:spAutoFit/>
          </a:bodyPr>
          <a:lstStyle/>
          <a:p>
            <a:r>
              <a:rPr lang="en-US" sz="3200" b="1" i="1" baseline="0">
                <a:solidFill>
                  <a:schemeClr val="hlink"/>
                </a:solidFill>
              </a:rPr>
              <a:t>Example 4.6</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2978</TotalTime>
  <Words>2097</Words>
  <Application>Microsoft PowerPoint</Application>
  <PresentationFormat>On-screen Show (4:3)</PresentationFormat>
  <Paragraphs>215</Paragraphs>
  <Slides>44</Slides>
  <Notes>30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Blends</vt:lpstr>
      <vt:lpstr>Slide 1</vt:lpstr>
      <vt:lpstr>Slide 2</vt:lpstr>
      <vt:lpstr>PCM</vt:lpstr>
      <vt:lpstr>Slide 4</vt:lpstr>
      <vt:lpstr>Sampling</vt:lpstr>
      <vt:lpstr>Slide 6</vt:lpstr>
      <vt:lpstr>Slide 7</vt:lpstr>
      <vt:lpstr>Slide 8</vt:lpstr>
      <vt:lpstr>Slide 9</vt:lpstr>
      <vt:lpstr>Slide 10</vt:lpstr>
      <vt:lpstr>Slide 11</vt:lpstr>
      <vt:lpstr>Slide 12</vt:lpstr>
      <vt:lpstr>Slide 13</vt:lpstr>
      <vt:lpstr>Slide 14</vt:lpstr>
      <vt:lpstr>Slide 15</vt:lpstr>
      <vt:lpstr>Slide 16</vt:lpstr>
      <vt:lpstr>Quantization</vt:lpstr>
      <vt:lpstr>Quantization Levels</vt:lpstr>
      <vt:lpstr>Quantization Zones</vt:lpstr>
      <vt:lpstr>Assigning Codes to Zones</vt:lpstr>
      <vt:lpstr>Quantization</vt:lpstr>
      <vt:lpstr>Slide 22</vt:lpstr>
      <vt:lpstr>Quantization Error</vt:lpstr>
      <vt:lpstr>Quantization Error and SNQR</vt:lpstr>
      <vt:lpstr>Bit rate and bandwidth requirements of PCM</vt:lpstr>
      <vt:lpstr>Slide 26</vt:lpstr>
      <vt:lpstr>PCM Decoder</vt:lpstr>
      <vt:lpstr>Slide 28</vt:lpstr>
      <vt:lpstr>Slide 29</vt:lpstr>
      <vt:lpstr>Delta Modulation</vt:lpstr>
      <vt:lpstr>Slide 31</vt:lpstr>
      <vt:lpstr>Slide 32</vt:lpstr>
      <vt:lpstr>Slide 33</vt:lpstr>
      <vt:lpstr>Delta PCM (DPCM)</vt:lpstr>
      <vt:lpstr>Slide 35</vt:lpstr>
      <vt:lpstr>Slide 36</vt:lpstr>
      <vt:lpstr>Slide 37</vt:lpstr>
      <vt:lpstr>Slide 38</vt:lpstr>
      <vt:lpstr>Slide 39</vt:lpstr>
      <vt:lpstr>Slide 40</vt:lpstr>
      <vt:lpstr>Slide 41</vt:lpstr>
      <vt:lpstr>Slide 42</vt:lpstr>
      <vt:lpstr>Slide 43</vt:lpstr>
      <vt:lpstr>Isochronous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 </cp:lastModifiedBy>
  <cp:revision>197</cp:revision>
  <dcterms:created xsi:type="dcterms:W3CDTF">2000-01-15T04:50:39Z</dcterms:created>
  <dcterms:modified xsi:type="dcterms:W3CDTF">2011-10-14T05:55:56Z</dcterms:modified>
</cp:coreProperties>
</file>