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50E7-909A-4A17-9416-9E6A03EB1C2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3E6A-4ED8-4182-9F61-66436F2DE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progr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2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3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4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4/try-catch-in-java/" TargetMode="External"/><Relationship Id="rId2" Type="http://schemas.openxmlformats.org/officeDocument/2006/relationships/hyperlink" Target="http://beginnersbook.com/2013/05/java-finally-retu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ginnersbook.com/2013/04/java-exception-handling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Run Time </a:t>
            </a:r>
            <a:r>
              <a:rPr lang="en-US" b="1" u="sng" dirty="0" smtClean="0"/>
              <a:t>Error: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Runtime errors are those errors that occur during the execution of a program and generally occur due to some illegal operation performed in the program.</a:t>
            </a:r>
          </a:p>
          <a:p>
            <a:r>
              <a:rPr lang="en-US" dirty="0"/>
              <a:t>Run Time Error is also called as </a:t>
            </a:r>
            <a:r>
              <a:rPr lang="en-US" dirty="0" smtClean="0"/>
              <a:t>Exception.</a:t>
            </a:r>
          </a:p>
          <a:p>
            <a:pPr lvl="0"/>
            <a:r>
              <a:rPr lang="en-US" b="1" dirty="0"/>
              <a:t>Examples of some illegal operations that may produce runtime errors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Dividing a number by zero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Trying to open a file which is not created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Lack of free memory space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What is bug?</a:t>
            </a:r>
            <a:endParaRPr lang="en-US" dirty="0"/>
          </a:p>
          <a:p>
            <a:pPr algn="just"/>
            <a:r>
              <a:rPr lang="en-US" dirty="0"/>
              <a:t>In the computer world, a bug is a coding error in a software </a:t>
            </a:r>
            <a:r>
              <a:rPr lang="en-US" u="sng" dirty="0">
                <a:hlinkClick r:id="rId2"/>
              </a:rPr>
              <a:t>program</a:t>
            </a:r>
            <a:r>
              <a:rPr lang="en-US" dirty="0"/>
              <a:t>. It may cause a program to unexpectedly quit or behave in an accidental manner. </a:t>
            </a:r>
          </a:p>
          <a:p>
            <a:pPr>
              <a:buNone/>
            </a:pPr>
            <a:r>
              <a:rPr lang="en-US" b="1" dirty="0"/>
              <a:t>What is error?</a:t>
            </a:r>
            <a:endParaRPr lang="en-US" dirty="0"/>
          </a:p>
          <a:p>
            <a:pPr lvl="0" algn="just"/>
            <a:r>
              <a:rPr lang="en-US" dirty="0"/>
              <a:t>An </a:t>
            </a:r>
            <a:r>
              <a:rPr lang="en-US" b="1" dirty="0"/>
              <a:t>error</a:t>
            </a:r>
            <a:r>
              <a:rPr lang="en-US" dirty="0"/>
              <a:t> is a term used to describe any issue that arises unexpectedly that causes a computer program to not function properly work. Computers can encounter either Software Errors or Hardware Errors.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What is an Exception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An exception (or exceptional event) is a problem </a:t>
            </a:r>
            <a:r>
              <a:rPr lang="en-US" dirty="0" smtClean="0"/>
              <a:t>or error or anomalies or event that </a:t>
            </a:r>
            <a:r>
              <a:rPr lang="en-US" dirty="0"/>
              <a:t>arises during the execution of a program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When an </a:t>
            </a:r>
            <a:r>
              <a:rPr lang="en-US" b="1" dirty="0"/>
              <a:t>Exception</a:t>
            </a:r>
            <a:r>
              <a:rPr lang="en-US" dirty="0"/>
              <a:t> occurs the normal flow of the program is disrupted and the program/Application terminates </a:t>
            </a:r>
            <a:r>
              <a:rPr lang="en-US" dirty="0" smtClean="0"/>
              <a:t>abnormally.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which is not recommended, therefore, these exceptions are to be handled.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exception can occur for many different </a:t>
            </a:r>
            <a:r>
              <a:rPr lang="en-US" dirty="0" smtClean="0"/>
              <a:t>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dirty="0"/>
              <a:t>If we divide any number by zero, there occurs an </a:t>
            </a:r>
            <a:r>
              <a:rPr lang="en-US" dirty="0" err="1"/>
              <a:t>ArithmeticException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you are inserting any value in the wrong index, it would result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NumberFormatException</a:t>
            </a:r>
            <a:r>
              <a:rPr lang="en-US" b="1" dirty="0" smtClean="0"/>
              <a:t>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wrong formatting of any value, may occur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Suppose I have a string variable that have characters, converting this variable into digit will occur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String s="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NullPointerException</a:t>
            </a:r>
            <a:r>
              <a:rPr lang="en-US" b="1" dirty="0" smtClean="0"/>
              <a:t>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we have null value in any variable, performing any operation by the variable occurs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String s=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());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//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.NET exception is an </a:t>
            </a:r>
            <a:r>
              <a:rPr lang="en-US" u="sng" dirty="0" smtClean="0"/>
              <a:t>object</a:t>
            </a:r>
            <a:r>
              <a:rPr lang="en-US" dirty="0" smtClean="0"/>
              <a:t> that describes a </a:t>
            </a:r>
            <a:r>
              <a:rPr lang="en-US" u="sng" dirty="0" smtClean="0"/>
              <a:t>runtime error condition.</a:t>
            </a:r>
          </a:p>
          <a:p>
            <a:pPr algn="just"/>
            <a:r>
              <a:rPr lang="en-US" dirty="0" smtClean="0"/>
              <a:t>When a runtime error condition arises, an object is created that represents the runtime error and is thrown in the method that has caused the error.</a:t>
            </a:r>
          </a:p>
          <a:p>
            <a:pPr algn="just"/>
            <a:r>
              <a:rPr lang="en-US" dirty="0" smtClean="0"/>
              <a:t>Whatever may be the way, the exception is caught and processed at some point.</a:t>
            </a:r>
          </a:p>
          <a:p>
            <a:pPr algn="just"/>
            <a:r>
              <a:rPr lang="en-US" dirty="0" smtClean="0"/>
              <a:t>Exceptions can be generated by the CLR or can be generated by the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Role of .NET Exception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 Handling is the mechanism of handling exceptions in the program at run time.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perform exception handling so the normal flow of the application can be maintained even after runtime errors.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.NET platform provides a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standard technique to send and trap runtime errors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structured exception handling (SEH).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 Contains numerous exception class.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Exceptions are objects that contain a human-readable description of the problem, as well as a detailed snapshot of the call stack that triggered the exception in the first place.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Ode to Errors, Bugs, and Exceptions,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Role of .NET Exception Handing,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System. Exception Base Class,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Throwing a Generic Exception,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Catching Exception,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CLR System – Level Exception (System. System Exception),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Custom Application- Level Exception (System. System Exception),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Handling Multiple Exception,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Finally Block,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 of Exception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normal flow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>
              <a:buNone/>
            </a:pPr>
            <a:r>
              <a:rPr lang="en-US" b="1" dirty="0"/>
              <a:t>why we use exception </a:t>
            </a:r>
            <a:r>
              <a:rPr lang="en-US" b="1" dirty="0" smtClean="0"/>
              <a:t>handling?</a:t>
            </a:r>
          </a:p>
          <a:p>
            <a:r>
              <a:rPr lang="en-US" dirty="0"/>
              <a:t>Let's take a scenario: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1;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2;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3;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4;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5;                   //exception occurs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6;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7;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8;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9; 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statement 10;  </a:t>
            </a:r>
          </a:p>
          <a:p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657600" y="4419600"/>
            <a:ext cx="518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exception at statement 5, rest of the code will not be executed i.e. statement 6 to 10 will not run. If we perform exception handling, rest of the statement will be executed.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4114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Atoms of .NET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type that represents the details of the exception that occurred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throws an instance of the exception class to the caller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block of code on the caller’ s side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invokes the exception-prone member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block of code on the caller’s side that will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 (or catch) the 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should it occur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System.Exception Base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application may encounter an error during the execution.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contains necessary information about the error. 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Two types of exceptions in .NET: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Exceptions generated by the executing 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Exceptions generated by the CLR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C# includes built-in classes for every possible exception. 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All the exception classes are directly or indirectly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derived from the Exception base class. 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http://www.wideskills.com/sites/default/files/subjects/C%23%20Tutorial/Images/20/Image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System.Exception is a base class for all CLR generated errors.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ApplicationException is a base class for all application related exceptions.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System.Exception class is a base class for all the exception that can occurs during execution of the program.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No other class derives ApplicationException class by default, because you as a programmer need to derive this class to create your own exceptions classes as per the business rules.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ystemexception c# ಗೆ ಚಿತ್ರದ ಫಲಿತಾಂಶ"/>
          <p:cNvPicPr/>
          <p:nvPr/>
        </p:nvPicPr>
        <p:blipFill>
          <a:blip r:embed="rId2"/>
          <a:srcRect t="822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important exception classes available in </a:t>
            </a:r>
            <a:r>
              <a:rPr lang="en-US" b="1" dirty="0" err="1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ArgumentException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Raised when a non-null argument that is passed to a method is invalid.</a:t>
            </a:r>
          </a:p>
          <a:p>
            <a:pPr lvl="0"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ArgumentNullException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Raised when null argument is passed to a method.</a:t>
            </a:r>
          </a:p>
          <a:p>
            <a:pPr lvl="0"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ArgumentOutOfRangeException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Raised when the value of an argument is outside the range of valid values.</a:t>
            </a:r>
          </a:p>
          <a:p>
            <a:pPr lvl="0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DivideByZeroException: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Raised when an integer value is divide by zero.</a:t>
            </a:r>
          </a:p>
          <a:p>
            <a:pPr lvl="0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FileNotFoundException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Raised when a physical file does not exist at the specified location.</a:t>
            </a:r>
          </a:p>
          <a:p>
            <a:pPr lvl="0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IndexOutOfRangeException: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Raised when an array index is outside the lower or upper bounds of an array or collection.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Every exception class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derived from the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System.Exception base 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System.Exception contains important properties (core members).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members can be using to get information about the exception when you handle the exception.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 (properties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Exception handling is done using four </a:t>
            </a:r>
            <a:r>
              <a:rPr lang="en-US" b="1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try,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catch,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finally, and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throw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 to Errors, Bugs, and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Errors are mistake or abnormal condition it occurs during the execution of the program.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try: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try keyword is used for identifying code block which may cause exception at runtime.</a:t>
            </a:r>
          </a:p>
          <a:p>
            <a:pPr lvl="0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catch: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catch keyword handle the exception if try block raises exception. The code under try block if raises runtime error, try block sends handler to catch block to handle error. </a:t>
            </a:r>
          </a:p>
          <a:p>
            <a:pPr lvl="0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The catch block contains an exception handler and some statements used to overcome that exception</a:t>
            </a:r>
          </a:p>
          <a:p>
            <a:pPr lvl="0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finally: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finally block executed whether exception is raised or not. It is used for cleaning resource and executing set of code.</a:t>
            </a:r>
          </a:p>
          <a:p>
            <a:pPr lvl="0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throw: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throw keyword is used for creating user defined exception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Try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//statements that may cause an </a:t>
            </a:r>
            <a:r>
              <a:rPr lang="en-US" dirty="0" smtClean="0"/>
              <a:t>exception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 latinLnBrk="1">
              <a:buNone/>
            </a:pPr>
            <a:r>
              <a:rPr lang="en-US" dirty="0"/>
              <a:t> catch(</a:t>
            </a:r>
            <a:r>
              <a:rPr lang="en-US" dirty="0" err="1"/>
              <a:t>ExceptionType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exOb</a:t>
            </a:r>
            <a:r>
              <a:rPr lang="en-US" dirty="0"/>
              <a:t>) </a:t>
            </a:r>
          </a:p>
          <a:p>
            <a:pPr latinLnBrk="1">
              <a:buNone/>
            </a:pPr>
            <a:r>
              <a:rPr lang="en-US" dirty="0"/>
              <a:t>    {</a:t>
            </a:r>
          </a:p>
          <a:p>
            <a:pPr latinLnBrk="1">
              <a:buNone/>
            </a:pPr>
            <a:r>
              <a:rPr lang="en-US" dirty="0"/>
              <a:t>      //Exception Handling Code</a:t>
            </a:r>
          </a:p>
          <a:p>
            <a:pPr latinLnBrk="1"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Catch Block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>
              <a:buNone/>
            </a:pPr>
            <a:r>
              <a:rPr lang="en-US" dirty="0" smtClean="0"/>
              <a:t>Try</a:t>
            </a:r>
          </a:p>
          <a:p>
            <a:pPr latinLnBrk="1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latinLnBrk="1">
              <a:buNone/>
            </a:pPr>
            <a:r>
              <a:rPr lang="en-US" dirty="0"/>
              <a:t>      //Statement 1;</a:t>
            </a:r>
          </a:p>
          <a:p>
            <a:pPr latinLnBrk="1">
              <a:buNone/>
            </a:pPr>
            <a:r>
              <a:rPr lang="en-US" dirty="0"/>
              <a:t>      //Statement 2;</a:t>
            </a:r>
          </a:p>
          <a:p>
            <a:pPr latinLnBrk="1">
              <a:buNone/>
            </a:pPr>
            <a:r>
              <a:rPr lang="en-US" dirty="0"/>
              <a:t>      //Statement 3;</a:t>
            </a:r>
          </a:p>
          <a:p>
            <a:pPr latinLnBrk="1">
              <a:buNone/>
            </a:pPr>
            <a:r>
              <a:rPr lang="en-US" dirty="0"/>
              <a:t>    }</a:t>
            </a:r>
          </a:p>
          <a:p>
            <a:pPr latinLnBrk="1">
              <a:buNone/>
            </a:pPr>
            <a:r>
              <a:rPr lang="en-US" dirty="0"/>
              <a:t>catch(Exception e) </a:t>
            </a:r>
          </a:p>
          <a:p>
            <a:pPr latinLnBrk="1">
              <a:buNone/>
            </a:pPr>
            <a:r>
              <a:rPr lang="en-US" dirty="0"/>
              <a:t>    {</a:t>
            </a:r>
          </a:p>
          <a:p>
            <a:pPr latinLnBrk="1">
              <a:buNone/>
            </a:pPr>
            <a:r>
              <a:rPr lang="en-US" dirty="0"/>
              <a:t>      //Exception Handling Code</a:t>
            </a:r>
          </a:p>
          <a:p>
            <a:pPr latinLnBrk="1"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1.bp.blogspot.com/-Pfn6czdQsHg/UwhZkypjazI/AAAAAAAAAUc/XfEt3e3RhY8/s1600/exception+handling+flowchar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Throwing a Generic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if any exception occurs, we can throw a specific exception such as: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DivideByZeroException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FileNotFoundException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OutOfMemoryException </a:t>
            </a:r>
          </a:p>
          <a:p>
            <a:pPr lvl="0" algn="just"/>
            <a:r>
              <a:rPr lang="en-US" dirty="0"/>
              <a:t>An exception can be raised manually [or exception are send explicitly] by using the throw keyword.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34817" name="Presentation" r:id="rId3" imgW="4568900" imgH="3425883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49153" name="Slide" r:id="rId3" imgW="4568900" imgH="3425883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 catch block contains a code that will process the exception.</a:t>
            </a:r>
          </a:p>
          <a:p>
            <a:pPr lvl="0" algn="just"/>
            <a:r>
              <a:rPr lang="en-US" dirty="0"/>
              <a:t>When the program throws an exception, it can be caught using “</a:t>
            </a:r>
            <a:r>
              <a:rPr lang="en-US" b="1" u="sng" dirty="0"/>
              <a:t>catch”</a:t>
            </a:r>
            <a:r>
              <a:rPr lang="en-US" dirty="0"/>
              <a:t> keyword. </a:t>
            </a:r>
          </a:p>
          <a:p>
            <a:pPr lvl="0" algn="just"/>
            <a:r>
              <a:rPr lang="en-US" dirty="0"/>
              <a:t>Once the exception is caught, the members of System.Exception class can be invoked.</a:t>
            </a:r>
          </a:p>
          <a:p>
            <a:pPr lvl="0" algn="just"/>
            <a:r>
              <a:rPr lang="en-US" dirty="0"/>
              <a:t>These members can be used to </a:t>
            </a:r>
          </a:p>
          <a:p>
            <a:pPr algn="just"/>
            <a:r>
              <a:rPr lang="en-US" dirty="0"/>
              <a:t>1) Display a message about the exception </a:t>
            </a:r>
          </a:p>
          <a:p>
            <a:pPr algn="just"/>
            <a:r>
              <a:rPr lang="en-US" dirty="0"/>
              <a:t>2) Store the information about the error in a file </a:t>
            </a:r>
          </a:p>
          <a:p>
            <a:pPr algn="just"/>
            <a:r>
              <a:rPr lang="en-US" dirty="0"/>
              <a:t>3) Send a mail to administrator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50177" name="Slide" r:id="rId3" imgW="4568900" imgH="3425883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52225" name="Slide" r:id="rId3" imgW="4568900" imgH="3425883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Compile Time </a:t>
            </a:r>
            <a:r>
              <a:rPr lang="en-US" b="1" u="sng" dirty="0" smtClean="0"/>
              <a:t>Error:</a:t>
            </a:r>
          </a:p>
          <a:p>
            <a:pPr algn="just">
              <a:buNone/>
            </a:pPr>
            <a:r>
              <a:rPr lang="en-US" dirty="0" smtClean="0"/>
              <a:t>                                         Compile </a:t>
            </a:r>
            <a:r>
              <a:rPr lang="en-US" dirty="0"/>
              <a:t>errors are those errors that occur at the time of compilation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/>
              <a:t>If any error is generated at the time of compilation is known as compile time error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7391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try block can throw multiple exceptions that can be handled by multiple catch blocks. Remember that a more specialized catch block should come before a generalized one. Otherwise the compiler will show a compilation error.  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try block can follow multiple catch blocks. if there is a chance of getting multiple exceptions then we go for multiple catch blocks to handle all the exceptions at once.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>
              <a:buNone/>
            </a:pPr>
            <a:r>
              <a:rPr lang="en-US" b="1" dirty="0"/>
              <a:t>try</a:t>
            </a:r>
            <a:r>
              <a:rPr lang="en-US" dirty="0"/>
              <a:t> </a:t>
            </a:r>
          </a:p>
          <a:p>
            <a:pPr latinLnBrk="1">
              <a:buNone/>
            </a:pPr>
            <a:r>
              <a:rPr lang="en-US" dirty="0"/>
              <a:t>{</a:t>
            </a:r>
          </a:p>
          <a:p>
            <a:pPr latinLnBrk="1">
              <a:buNone/>
            </a:pPr>
            <a:r>
              <a:rPr lang="en-US" dirty="0"/>
              <a:t>statements..</a:t>
            </a:r>
          </a:p>
          <a:p>
            <a:pPr latinLnBrk="1">
              <a:buNone/>
            </a:pPr>
            <a:r>
              <a:rPr lang="en-US" dirty="0"/>
              <a:t>}</a:t>
            </a:r>
          </a:p>
          <a:p>
            <a:pPr latinLnBrk="1">
              <a:buNone/>
            </a:pPr>
            <a:r>
              <a:rPr lang="en-US" b="1" dirty="0"/>
              <a:t>catch</a:t>
            </a:r>
            <a:r>
              <a:rPr lang="en-US" dirty="0"/>
              <a:t>()</a:t>
            </a:r>
          </a:p>
          <a:p>
            <a:pPr latinLnBrk="1">
              <a:buNone/>
            </a:pPr>
            <a:r>
              <a:rPr lang="en-US" dirty="0"/>
              <a:t>{</a:t>
            </a:r>
          </a:p>
          <a:p>
            <a:pPr latinLnBrk="1">
              <a:buNone/>
            </a:pPr>
            <a:r>
              <a:rPr lang="en-US" dirty="0"/>
              <a:t>statements..</a:t>
            </a:r>
          </a:p>
          <a:p>
            <a:pPr latinLnBrk="1">
              <a:buNone/>
            </a:pPr>
            <a:r>
              <a:rPr lang="en-US" dirty="0"/>
              <a:t>}</a:t>
            </a:r>
          </a:p>
          <a:p>
            <a:pPr latinLnBrk="1">
              <a:buNone/>
            </a:pPr>
            <a:r>
              <a:rPr lang="en-US" b="1" dirty="0"/>
              <a:t>catch</a:t>
            </a:r>
            <a:r>
              <a:rPr lang="en-US" dirty="0"/>
              <a:t>()</a:t>
            </a:r>
          </a:p>
          <a:p>
            <a:pPr latinLnBrk="1">
              <a:buNone/>
            </a:pPr>
            <a:r>
              <a:rPr lang="en-US" dirty="0"/>
              <a:t>{</a:t>
            </a:r>
          </a:p>
          <a:p>
            <a:pPr latinLnBrk="1">
              <a:buNone/>
            </a:pPr>
            <a:r>
              <a:rPr lang="en-US" dirty="0"/>
              <a:t>statements..</a:t>
            </a:r>
          </a:p>
          <a:p>
            <a:pPr latinLnBrk="1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catch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C# supports a generic catch block that does not explicitly define the type of exception. That is, we can write: </a:t>
            </a:r>
          </a:p>
          <a:p>
            <a:pPr>
              <a:buNone/>
            </a:pPr>
            <a:r>
              <a:rPr lang="en-US" dirty="0"/>
              <a:t>catch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Console.WriteLine(“Some error has occurred”);</a:t>
            </a:r>
          </a:p>
          <a:p>
            <a:pPr>
              <a:buNone/>
            </a:pPr>
            <a:r>
              <a:rPr lang="en-US" dirty="0"/>
              <a:t>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Rethrowing</a:t>
            </a:r>
            <a:r>
              <a:rPr lang="en-US" b="1" dirty="0" smtClean="0"/>
              <a:t> 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To </a:t>
            </a:r>
            <a:r>
              <a:rPr lang="en-US" dirty="0"/>
              <a:t>re-throw exception, simply make use of the "throw" keyword within a catch-block. </a:t>
            </a:r>
          </a:p>
          <a:p>
            <a:pPr>
              <a:buNone/>
            </a:pPr>
            <a:r>
              <a:rPr lang="en-US" dirty="0"/>
              <a:t>try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. . .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catch(</a:t>
            </a:r>
            <a:r>
              <a:rPr lang="en-US" dirty="0" err="1"/>
              <a:t>CarIsDeadException</a:t>
            </a:r>
            <a:r>
              <a:rPr lang="en-US" dirty="0"/>
              <a:t> e)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throw e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  <a:hlinkClick r:id="rId2"/>
              </a:rPr>
              <a:t>finally statement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must be linked with a 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  <a:hlinkClick r:id="rId3"/>
              </a:rPr>
              <a:t>try statement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identifies a block of statements that needs to be executed regardless of whether or not an 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  <a:hlinkClick r:id="rId4"/>
              </a:rPr>
              <a:t>exception occurs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within the try block.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means if you write a finally block , the code should execute after the execution of try block or catch block.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r="5310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  </a:t>
            </a:r>
            <a:r>
              <a:rPr lang="en-US" b="1" dirty="0"/>
              <a:t>  try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{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    //statements that may cause an exception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catch ( … 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{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   //error handling code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finally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{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   //statements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CLR System-Level Exceptions (</a:t>
            </a:r>
            <a:r>
              <a:rPr lang="en-US" b="1" dirty="0" err="1"/>
              <a:t>System.SystemException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Exception Class can be classified into two types. </a:t>
            </a:r>
            <a:endParaRPr lang="en-US" dirty="0"/>
          </a:p>
        </p:txBody>
      </p:sp>
      <p:pic>
        <p:nvPicPr>
          <p:cNvPr id="4" name="Picture 3" descr="http://www.wideskills.com/sites/default/files/subjects/C%23%20Tutorial/Images/20/Image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C# includes built-in classes for every possible exception. 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→ DivideByZeroException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→ OutOfMemoryException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→ IndexOutOfRangeException   etc.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All these exception classes defined by CLR or BCL (Base Class Libraries)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thrown by methods in the BCL are called system-exceptions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/>
              <a:t>System Exception:</a:t>
            </a:r>
            <a:r>
              <a:rPr lang="en-US" dirty="0"/>
              <a:t> System Exception is predefined Exception class in C# that is ready to use in programming. Just choose which exception may occur in your code and use it in catch block.</a:t>
            </a:r>
          </a:p>
          <a:p>
            <a:pPr lvl="0" algn="just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Main idea:,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exception-type derives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System.SystemException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can be concluded that the exception was raised by .NET runtime.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b="1" dirty="0" smtClean="0"/>
              <a:t>Syntax errors: </a:t>
            </a:r>
            <a:r>
              <a:rPr lang="en-US" dirty="0" smtClean="0"/>
              <a:t>Syntax </a:t>
            </a:r>
            <a:r>
              <a:rPr lang="en-US" dirty="0"/>
              <a:t>errors occur during development, </a:t>
            </a:r>
            <a:r>
              <a:rPr lang="en-US" u="sng" dirty="0"/>
              <a:t>when you make type mistake in </a:t>
            </a:r>
            <a:r>
              <a:rPr lang="en-US" u="sng" dirty="0" smtClean="0"/>
              <a:t>code.</a:t>
            </a:r>
            <a:r>
              <a:rPr lang="en-US" dirty="0" smtClean="0"/>
              <a:t> Or The </a:t>
            </a:r>
            <a:r>
              <a:rPr lang="en-US" u="sng" dirty="0"/>
              <a:t>rules of the </a:t>
            </a:r>
            <a:r>
              <a:rPr lang="en-US" u="sng" dirty="0" smtClean="0"/>
              <a:t>programming </a:t>
            </a:r>
            <a:r>
              <a:rPr lang="en-US" u="sng" dirty="0"/>
              <a:t>language are not followed</a:t>
            </a:r>
            <a:r>
              <a:rPr lang="en-US" dirty="0"/>
              <a:t>, the compiler will show syntax errors.</a:t>
            </a:r>
          </a:p>
          <a:p>
            <a:pPr lvl="0"/>
            <a:r>
              <a:rPr lang="en-US" b="1" dirty="0"/>
              <a:t>Common examples of syntax errors are: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Misspelled variable and function names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Missing semicolons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Improperly matches parentheses, square brackets, and curly braces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Incorrect format in selection and loop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ystemexception c# ಗೆ ಚಿತ್ರದ ಫಲಿತಾಂಶ"/>
          <p:cNvPicPr>
            <a:picLocks noGrp="1"/>
          </p:cNvPicPr>
          <p:nvPr>
            <p:ph idx="1"/>
          </p:nvPr>
        </p:nvPicPr>
        <p:blipFill>
          <a:blip r:embed="rId2"/>
          <a:srcRect t="8228"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Custom Application-Level Exceptions (</a:t>
            </a:r>
            <a:r>
              <a:rPr lang="en-US" sz="3200" b="1" dirty="0" err="1"/>
              <a:t>System.ApplicationException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want users to be able to programmatically distinguish between some error conditions, you can create your own user-defined exceptions.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exception that is raised explicitly by the programmer in the application on its own condition is an “Application Exception”.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also refer to as a “User Defined Exception”.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hrow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keyword.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creating custom exception class it is best practice to keep class name with the end of Exception word.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OutofStockException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NumberNotFoundException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IamHeroException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to develop our own User Defined Exception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/>
              <a:t>1. Inherit </a:t>
            </a:r>
            <a:r>
              <a:rPr lang="en-US" dirty="0"/>
              <a:t>a class from the Exception class.</a:t>
            </a:r>
          </a:p>
          <a:p>
            <a:pPr>
              <a:buNone/>
            </a:pPr>
            <a:r>
              <a:rPr lang="en-US" dirty="0"/>
              <a:t>               For example:</a:t>
            </a:r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b="1" dirty="0"/>
              <a:t>&lt;Your class&gt; : Exception 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2. Override </a:t>
            </a:r>
            <a:r>
              <a:rPr lang="en-US" dirty="0"/>
              <a:t>the string message from the exception class.</a:t>
            </a:r>
          </a:p>
          <a:p>
            <a:pPr>
              <a:buNone/>
            </a:pPr>
            <a:r>
              <a:rPr lang="en-US" b="1" dirty="0"/>
              <a:t>Public override string Message </a:t>
            </a:r>
            <a:endParaRPr lang="en-US" dirty="0"/>
          </a:p>
          <a:p>
            <a:pPr>
              <a:buNone/>
            </a:pPr>
            <a:r>
              <a:rPr lang="en-US" b="1" dirty="0"/>
              <a:t>{</a:t>
            </a:r>
            <a:endParaRPr lang="en-US" dirty="0"/>
          </a:p>
          <a:p>
            <a:pPr>
              <a:buNone/>
            </a:pPr>
            <a:r>
              <a:rPr lang="en-US" b="1" dirty="0"/>
              <a:t>             get    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{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Return “Display the error Message when Exception Occur”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} 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} 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3. if </a:t>
            </a:r>
            <a:r>
              <a:rPr lang="en-US" dirty="0"/>
              <a:t>an exception occurs that throws an exception for the creation of an object of your own exception class then do something.</a:t>
            </a:r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b="1" dirty="0"/>
              <a:t>Throws new &lt;Own Exception name&gt;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OutofStockException</a:t>
            </a:r>
            <a:r>
              <a:rPr lang="en-US" dirty="0"/>
              <a:t> : Exception</a:t>
            </a:r>
          </a:p>
          <a:p>
            <a:pPr fontAlgn="base">
              <a:buNone/>
            </a:pPr>
            <a:r>
              <a:rPr lang="en-US" dirty="0"/>
              <a:t>    {</a:t>
            </a:r>
          </a:p>
          <a:p>
            <a:pPr lvl="0" algn="just" fontAlgn="base">
              <a:buNone/>
            </a:pPr>
            <a:r>
              <a:rPr lang="en-US" dirty="0"/>
              <a:t>   </a:t>
            </a:r>
            <a:r>
              <a:rPr lang="en-US" dirty="0" smtClean="0"/>
              <a:t>created </a:t>
            </a:r>
            <a:r>
              <a:rPr lang="en-US" dirty="0"/>
              <a:t>a custom exception class </a:t>
            </a:r>
            <a:r>
              <a:rPr lang="en-US" b="1" dirty="0" err="1"/>
              <a:t>OutofStockException</a:t>
            </a:r>
            <a:r>
              <a:rPr lang="en-US" dirty="0"/>
              <a:t> which is catches by catch block when user enter larger number than the stock available. All the user defined exception class must be derived from its base class </a:t>
            </a:r>
            <a:r>
              <a:rPr lang="en-US" b="1" dirty="0"/>
              <a:t>Exception</a:t>
            </a:r>
            <a:r>
              <a:rPr lang="en-US" dirty="0"/>
              <a:t>. </a:t>
            </a:r>
          </a:p>
          <a:p>
            <a:pPr fontAlgn="base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public class </a:t>
            </a:r>
            <a:r>
              <a:rPr lang="en-US" dirty="0" err="1"/>
              <a:t>OutofStockException</a:t>
            </a:r>
            <a:r>
              <a:rPr lang="en-US" dirty="0"/>
              <a:t> : Exception</a:t>
            </a:r>
          </a:p>
          <a:p>
            <a:pPr fontAlgn="base">
              <a:buNone/>
            </a:pPr>
            <a:r>
              <a:rPr lang="en-US" dirty="0"/>
              <a:t>    {</a:t>
            </a:r>
          </a:p>
          <a:p>
            <a:pPr fontAlgn="base">
              <a:buNone/>
            </a:pPr>
            <a:r>
              <a:rPr lang="en-US" dirty="0"/>
              <a:t>        public </a:t>
            </a:r>
            <a:r>
              <a:rPr lang="en-US" dirty="0" err="1"/>
              <a:t>OutofStockException</a:t>
            </a:r>
            <a:r>
              <a:rPr lang="en-US" dirty="0"/>
              <a:t>(string message)</a:t>
            </a:r>
          </a:p>
          <a:p>
            <a:pPr fontAlgn="base">
              <a:buNone/>
            </a:pPr>
            <a:r>
              <a:rPr lang="en-US" dirty="0"/>
              <a:t>            : base(message)</a:t>
            </a:r>
          </a:p>
          <a:p>
            <a:pPr fontAlgn="base">
              <a:buNone/>
            </a:pPr>
            <a:r>
              <a:rPr lang="en-US" dirty="0"/>
              <a:t>        {</a:t>
            </a:r>
          </a:p>
          <a:p>
            <a:pPr fontAlgn="base"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}</a:t>
            </a:r>
          </a:p>
          <a:p>
            <a:pPr lvl="0" algn="just">
              <a:buNone/>
            </a:pPr>
            <a:r>
              <a:rPr lang="en-US" dirty="0"/>
              <a:t>All the exception class must have a constructor. However, you may define numbers of constructors based on your requirement. Here </a:t>
            </a:r>
            <a:r>
              <a:rPr lang="en-US" dirty="0" smtClean="0"/>
              <a:t>only one constructors in a  program, easy </a:t>
            </a:r>
            <a:r>
              <a:rPr lang="en-US" dirty="0"/>
              <a:t>to understand. This constructors will be used later to throw a string message.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dirty="0"/>
              <a:t>Now in the main method, we asks user for buying a headphone and asks the total number of headphone he/she want to buy. If the number of buying headphone is equal or less than the stock a congratulations message appear but if the total number of buying headphone is larger than stock available it raise </a:t>
            </a:r>
            <a:r>
              <a:rPr lang="en-US" b="1" dirty="0" err="1"/>
              <a:t>OutofStockException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try</a:t>
            </a:r>
          </a:p>
          <a:p>
            <a:pPr fontAlgn="base">
              <a:buNone/>
            </a:pPr>
            <a:r>
              <a:rPr lang="en-US" dirty="0"/>
              <a:t>   {</a:t>
            </a:r>
          </a:p>
          <a:p>
            <a:pPr fontAlgn="base">
              <a:buNone/>
            </a:pPr>
            <a:r>
              <a:rPr lang="en-US" dirty="0"/>
              <a:t>     if (</a:t>
            </a:r>
            <a:r>
              <a:rPr lang="en-US" dirty="0" err="1"/>
              <a:t>acceptorder</a:t>
            </a:r>
            <a:r>
              <a:rPr lang="en-US" dirty="0"/>
              <a:t> == 10 || </a:t>
            </a:r>
            <a:r>
              <a:rPr lang="en-US" dirty="0" err="1"/>
              <a:t>acceptorder</a:t>
            </a:r>
            <a:r>
              <a:rPr lang="en-US" dirty="0"/>
              <a:t> &lt; 10)</a:t>
            </a:r>
          </a:p>
          <a:p>
            <a:pPr fontAlgn="base">
              <a:buNone/>
            </a:pPr>
            <a:r>
              <a:rPr lang="en-US" dirty="0"/>
              <a:t>     {</a:t>
            </a:r>
          </a:p>
          <a:p>
            <a:pPr fontAlgn="base">
              <a:buNone/>
            </a:pPr>
            <a:r>
              <a:rPr lang="en-US" dirty="0"/>
              <a:t>     Console.WriteLine("Congratulations! You have bought {0} headphones", </a:t>
            </a:r>
            <a:r>
              <a:rPr lang="en-US" dirty="0" err="1"/>
              <a:t>acceptorder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   Console.ReadLine();</a:t>
            </a:r>
          </a:p>
          <a:p>
            <a:pPr fontAlgn="base">
              <a:buNone/>
            </a:pPr>
            <a:r>
              <a:rPr lang="en-US" dirty="0"/>
              <a:t>     }</a:t>
            </a:r>
          </a:p>
          <a:p>
            <a:pPr fontAlgn="base">
              <a:buNone/>
            </a:pPr>
            <a:r>
              <a:rPr lang="en-US" dirty="0"/>
              <a:t>     else</a:t>
            </a:r>
          </a:p>
          <a:p>
            <a:pPr fontAlgn="base">
              <a:buNone/>
            </a:pPr>
            <a:r>
              <a:rPr lang="en-US" dirty="0"/>
              <a:t>     {</a:t>
            </a:r>
          </a:p>
          <a:p>
            <a:pPr fontAlgn="base">
              <a:buNone/>
            </a:pPr>
            <a:r>
              <a:rPr lang="en-US" dirty="0"/>
              <a:t>     throw (new </a:t>
            </a:r>
            <a:r>
              <a:rPr lang="en-US" dirty="0" err="1"/>
              <a:t>OutofStockException</a:t>
            </a:r>
            <a:r>
              <a:rPr lang="en-US" dirty="0"/>
              <a:t>("</a:t>
            </a:r>
            <a:r>
              <a:rPr lang="en-US" dirty="0" err="1"/>
              <a:t>OutofStockException</a:t>
            </a:r>
            <a:r>
              <a:rPr lang="en-US" dirty="0"/>
              <a:t> Generated: The number of item you want to buy is out of stock. Please enter total item number within stock"));</a:t>
            </a:r>
          </a:p>
          <a:p>
            <a:pPr fontAlgn="base">
              <a:buNone/>
            </a:pPr>
            <a:r>
              <a:rPr lang="en-US" dirty="0"/>
              <a:t>     }</a:t>
            </a:r>
          </a:p>
          <a:p>
            <a:pPr fontAlgn="base">
              <a:buNone/>
            </a:pPr>
            <a:r>
              <a:rPr lang="en-US" dirty="0"/>
              <a:t>   }</a:t>
            </a:r>
          </a:p>
          <a:p>
            <a:pPr fontAlgn="base">
              <a:buNone/>
            </a:pPr>
            <a:r>
              <a:rPr lang="en-US" dirty="0"/>
              <a:t> catch (</a:t>
            </a:r>
            <a:r>
              <a:rPr lang="en-US" dirty="0" err="1"/>
              <a:t>OutofStockException</a:t>
            </a:r>
            <a:r>
              <a:rPr lang="en-US" dirty="0"/>
              <a:t> </a:t>
            </a:r>
            <a:r>
              <a:rPr lang="en-US" dirty="0" err="1"/>
              <a:t>oex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dirty="0"/>
              <a:t>   {</a:t>
            </a:r>
          </a:p>
          <a:p>
            <a:pPr fontAlgn="base">
              <a:buNone/>
            </a:pPr>
            <a:r>
              <a:rPr lang="en-US" dirty="0"/>
              <a:t>     Console.WriteLine(</a:t>
            </a:r>
            <a:r>
              <a:rPr lang="en-US" dirty="0" err="1"/>
              <a:t>oex.Message.ToString</a:t>
            </a:r>
            <a:r>
              <a:rPr lang="en-US" dirty="0"/>
              <a:t>());</a:t>
            </a:r>
          </a:p>
          <a:p>
            <a:pPr fontAlgn="base">
              <a:buNone/>
            </a:pPr>
            <a:r>
              <a:rPr lang="en-US" dirty="0"/>
              <a:t>     Console.ReadLine();</a:t>
            </a:r>
          </a:p>
          <a:p>
            <a:pPr>
              <a:buNone/>
            </a:pPr>
            <a:r>
              <a:rPr lang="en-US" dirty="0"/>
              <a:t>  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Semantic </a:t>
            </a:r>
            <a:r>
              <a:rPr lang="en-US" b="1" u="sng" dirty="0" smtClean="0"/>
              <a:t>Errors:</a:t>
            </a:r>
          </a:p>
          <a:p>
            <a:pPr algn="just"/>
            <a:r>
              <a:rPr lang="en-US" dirty="0"/>
              <a:t>Semantic errors are reported by the compiler when the statements written in the program are not meaningful to the compiler.</a:t>
            </a:r>
          </a:p>
          <a:p>
            <a:pPr>
              <a:buNone/>
            </a:pPr>
            <a:r>
              <a:rPr lang="en-US" dirty="0" smtClean="0"/>
              <a:t>                   Consider </a:t>
            </a:r>
            <a:r>
              <a:rPr lang="en-US" dirty="0"/>
              <a:t>the statement b+c=a;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Logical Error:</a:t>
            </a:r>
            <a:endParaRPr lang="en-US" dirty="0"/>
          </a:p>
          <a:p>
            <a:pPr lvl="0" algn="just"/>
            <a:r>
              <a:rPr lang="en-US" dirty="0"/>
              <a:t>Program is compile and running successfully but we are not getting the expected output due to not written correct logic.</a:t>
            </a:r>
          </a:p>
          <a:p>
            <a:pPr lvl="0" algn="just"/>
            <a:r>
              <a:rPr lang="en-US" dirty="0"/>
              <a:t>Also, logical errors could not be detected by the compiler, and thus, programmers have to check the entire coding of a c program line by line.</a:t>
            </a:r>
          </a:p>
          <a:p>
            <a:pPr lvl="0" algn="just"/>
            <a:r>
              <a:rPr lang="en-US" b="1" dirty="0"/>
              <a:t>Example of Logical errors: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Multiplying when you should be dividing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Adding when you should be subtracting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Opening and using data from the wrong file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Displaying the wrong message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1646</Words>
  <Application>Microsoft Office PowerPoint</Application>
  <PresentationFormat>On-screen Show (4:3)</PresentationFormat>
  <Paragraphs>259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Presentation</vt:lpstr>
      <vt:lpstr>Slide</vt:lpstr>
      <vt:lpstr>Exception Handling</vt:lpstr>
      <vt:lpstr>Topics covered</vt:lpstr>
      <vt:lpstr>Ode to Errors, Bugs, and Exception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What is an Exception?</vt:lpstr>
      <vt:lpstr>An exception can occur for many different reasons</vt:lpstr>
      <vt:lpstr>Slide 14</vt:lpstr>
      <vt:lpstr>Slide 15</vt:lpstr>
      <vt:lpstr>Slide 16</vt:lpstr>
      <vt:lpstr>Slide 17</vt:lpstr>
      <vt:lpstr>Exception in .NET</vt:lpstr>
      <vt:lpstr>The Role of .NET Exception Handling</vt:lpstr>
      <vt:lpstr>Advantage of Exception Handling</vt:lpstr>
      <vt:lpstr>The Atoms of .NET Exception Handling</vt:lpstr>
      <vt:lpstr>The System.Exception Base Class</vt:lpstr>
      <vt:lpstr>Slide 23</vt:lpstr>
      <vt:lpstr>Slide 24</vt:lpstr>
      <vt:lpstr>Slide 25</vt:lpstr>
      <vt:lpstr>important exception classes available in .Net</vt:lpstr>
      <vt:lpstr>Slide 27</vt:lpstr>
      <vt:lpstr>Members (properties)</vt:lpstr>
      <vt:lpstr>Exception handling is done using four keywords</vt:lpstr>
      <vt:lpstr>Slide 30</vt:lpstr>
      <vt:lpstr>Syntax </vt:lpstr>
      <vt:lpstr>Try Catch Block syntax</vt:lpstr>
      <vt:lpstr>Slide 33</vt:lpstr>
      <vt:lpstr>Throwing a Generic Exception</vt:lpstr>
      <vt:lpstr>Slide 35</vt:lpstr>
      <vt:lpstr>Slide 36</vt:lpstr>
      <vt:lpstr>Catching Exceptions</vt:lpstr>
      <vt:lpstr>Slide 38</vt:lpstr>
      <vt:lpstr>Slide 39</vt:lpstr>
      <vt:lpstr>Handling Multiple Exceptions</vt:lpstr>
      <vt:lpstr>Slide 41</vt:lpstr>
      <vt:lpstr>Generic catch Statements</vt:lpstr>
      <vt:lpstr>Rethrowing Exceptions </vt:lpstr>
      <vt:lpstr>The Finally Block</vt:lpstr>
      <vt:lpstr>Slide 45</vt:lpstr>
      <vt:lpstr>Slide 46</vt:lpstr>
      <vt:lpstr>CLR System-Level Exceptions (System.SystemException)</vt:lpstr>
      <vt:lpstr>Slide 48</vt:lpstr>
      <vt:lpstr>Slide 49</vt:lpstr>
      <vt:lpstr>Slide 50</vt:lpstr>
      <vt:lpstr>Custom Application-Level Exceptions (System.ApplicationException)</vt:lpstr>
      <vt:lpstr>How to develop our own User Defined Exception</vt:lpstr>
      <vt:lpstr>Slide 53</vt:lpstr>
      <vt:lpstr>Slide 54</vt:lpstr>
      <vt:lpstr>Slide 55</vt:lpstr>
      <vt:lpstr>Slide 56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UJWAL P GOWDRU</dc:creator>
  <cp:lastModifiedBy>UJWAL P GOWDRU</cp:lastModifiedBy>
  <cp:revision>19</cp:revision>
  <dcterms:created xsi:type="dcterms:W3CDTF">2017-04-11T13:35:34Z</dcterms:created>
  <dcterms:modified xsi:type="dcterms:W3CDTF">2017-04-17T07:57:14Z</dcterms:modified>
</cp:coreProperties>
</file>