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1" r:id="rId6"/>
    <p:sldId id="257" r:id="rId7"/>
    <p:sldId id="258" r:id="rId8"/>
    <p:sldId id="259" r:id="rId9"/>
    <p:sldId id="260" r:id="rId10"/>
    <p:sldId id="264" r:id="rId11"/>
    <p:sldId id="265" r:id="rId12"/>
    <p:sldId id="271" r:id="rId13"/>
    <p:sldId id="269" r:id="rId14"/>
    <p:sldId id="282" r:id="rId15"/>
    <p:sldId id="270" r:id="rId16"/>
    <p:sldId id="283" r:id="rId17"/>
    <p:sldId id="266" r:id="rId18"/>
    <p:sldId id="267" r:id="rId19"/>
    <p:sldId id="268" r:id="rId20"/>
    <p:sldId id="272" r:id="rId21"/>
    <p:sldId id="273" r:id="rId22"/>
    <p:sldId id="274" r:id="rId23"/>
    <p:sldId id="275" r:id="rId24"/>
    <p:sldId id="276" r:id="rId25"/>
    <p:sldId id="277"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D7E187-3BFE-4B2B-8547-7340D80AAA5F}"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7E187-3BFE-4B2B-8547-7340D80AAA5F}"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7E187-3BFE-4B2B-8547-7340D80AAA5F}"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7E187-3BFE-4B2B-8547-7340D80AAA5F}"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7E187-3BFE-4B2B-8547-7340D80AAA5F}"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D7E187-3BFE-4B2B-8547-7340D80AAA5F}"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D7E187-3BFE-4B2B-8547-7340D80AAA5F}" type="datetimeFigureOut">
              <a:rPr lang="en-US" smtClean="0"/>
              <a:pPr/>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D7E187-3BFE-4B2B-8547-7340D80AAA5F}" type="datetimeFigureOut">
              <a:rPr lang="en-US" smtClean="0"/>
              <a:pPr/>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7E187-3BFE-4B2B-8547-7340D80AAA5F}" type="datetimeFigureOut">
              <a:rPr lang="en-US" smtClean="0"/>
              <a:pPr/>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7E187-3BFE-4B2B-8547-7340D80AAA5F}"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7E187-3BFE-4B2B-8547-7340D80AAA5F}"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6E0BE-95EF-4CF8-BAEF-639EDF462E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7E187-3BFE-4B2B-8547-7340D80AAA5F}" type="datetimeFigureOut">
              <a:rPr lang="en-US" smtClean="0"/>
              <a:pPr/>
              <a:t>4/19/2017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6E0BE-95EF-4CF8-BAEF-639EDF462E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vb.net-informations.com/framework/metadata.htm" TargetMode="External"/><Relationship Id="rId2" Type="http://schemas.openxmlformats.org/officeDocument/2006/relationships/hyperlink" Target="http://vb.net-informations.com/framework/assembly.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vb.net-informations.com/framework/microsoft_intermediate_language.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UNDERSTANDING .NET ASSEMBLES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a:t>What is Private Assembly</a:t>
            </a:r>
            <a:r>
              <a:rPr lang="en-US" b="1" dirty="0" smtClean="0"/>
              <a:t>?</a:t>
            </a:r>
          </a:p>
          <a:p>
            <a:pPr algn="just"/>
            <a:r>
              <a:rPr lang="en-US" dirty="0">
                <a:latin typeface="Times New Roman" pitchFamily="18" charset="0"/>
                <a:cs typeface="Times New Roman" pitchFamily="18" charset="0"/>
              </a:rPr>
              <a:t>When you deploy an assembly which can be use by single application, than this assembly is called a private assembly.</a:t>
            </a:r>
          </a:p>
          <a:p>
            <a:pPr algn="just"/>
            <a:r>
              <a:rPr lang="en-US" dirty="0">
                <a:latin typeface="Times New Roman" pitchFamily="18" charset="0"/>
                <a:cs typeface="Times New Roman" pitchFamily="18" charset="0"/>
              </a:rPr>
              <a:t>Private assemblies can be used by only one application they are deployed with.</a:t>
            </a:r>
          </a:p>
          <a:p>
            <a:pPr algn="just"/>
            <a:r>
              <a:rPr lang="en-US" dirty="0">
                <a:latin typeface="Times New Roman" pitchFamily="18" charset="0"/>
                <a:cs typeface="Times New Roman" pitchFamily="18" charset="0"/>
              </a:rPr>
              <a:t>Private assemblies are deployed in the directory where the main application is installed.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a:t>What is Shared Assembly</a:t>
            </a:r>
            <a:r>
              <a:rPr lang="en-US" b="1" dirty="0" smtClean="0"/>
              <a:t>?</a:t>
            </a:r>
          </a:p>
          <a:p>
            <a:pPr algn="just"/>
            <a:r>
              <a:rPr lang="en-US" dirty="0">
                <a:latin typeface="Times New Roman" pitchFamily="18" charset="0"/>
                <a:cs typeface="Times New Roman" pitchFamily="18" charset="0"/>
              </a:rPr>
              <a:t>When you deploy an assembly which can be used by several application, than this assembly is called shared assembly.</a:t>
            </a:r>
          </a:p>
          <a:p>
            <a:pPr algn="just"/>
            <a:r>
              <a:rPr lang="en-US" dirty="0">
                <a:latin typeface="Times New Roman" pitchFamily="18" charset="0"/>
                <a:cs typeface="Times New Roman" pitchFamily="18" charset="0"/>
              </a:rPr>
              <a:t>Shared assemblies are stored in a special folder called Global Assembly Cache (GAC), which is accessible by all applications.</a:t>
            </a:r>
          </a:p>
          <a:p>
            <a:pPr algn="just"/>
            <a:r>
              <a:rPr lang="en-US" dirty="0">
                <a:latin typeface="Times New Roman" pitchFamily="18" charset="0"/>
                <a:cs typeface="Times New Roman" pitchFamily="18" charset="0"/>
              </a:rPr>
              <a:t>Shared assemblies must have a strong name. A strong name consists of an assembly name, a version number, a culture, a public key and an optional digital signature.</a:t>
            </a:r>
          </a:p>
          <a:p>
            <a:pPr algn="just"/>
            <a:r>
              <a:rPr lang="en-US" dirty="0">
                <a:latin typeface="Times New Roman" pitchFamily="18" charset="0"/>
                <a:cs typeface="Times New Roman" pitchFamily="18" charset="0"/>
              </a:rPr>
              <a:t>GAC is capable of maintaining multiple copies of an assembly with the same name but different versions.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pPr>
              <a:buNone/>
            </a:pPr>
            <a:r>
              <a:rPr lang="en-US" b="1" dirty="0" smtClean="0"/>
              <a:t>Assembly contains following information:</a:t>
            </a:r>
          </a:p>
          <a:p>
            <a:pPr algn="just">
              <a:buNone/>
            </a:pPr>
            <a:r>
              <a:rPr lang="en-US" dirty="0" smtClean="0">
                <a:latin typeface="Times New Roman" pitchFamily="18" charset="0"/>
                <a:cs typeface="Times New Roman" pitchFamily="18" charset="0"/>
              </a:rPr>
              <a:t>a) </a:t>
            </a:r>
            <a:r>
              <a:rPr lang="en-US" u="sng" dirty="0" smtClean="0">
                <a:latin typeface="Times New Roman" pitchFamily="18" charset="0"/>
                <a:cs typeface="Times New Roman" pitchFamily="18" charset="0"/>
              </a:rPr>
              <a:t>Assembly Manifest </a:t>
            </a:r>
            <a:r>
              <a:rPr lang="en-US" dirty="0" smtClean="0">
                <a:latin typeface="Times New Roman" pitchFamily="18" charset="0"/>
                <a:cs typeface="Times New Roman" pitchFamily="18" charset="0"/>
              </a:rPr>
              <a:t>- The Metadata that describes the assembly and its contents</a:t>
            </a:r>
          </a:p>
          <a:p>
            <a:pPr algn="just">
              <a:buNone/>
            </a:pPr>
            <a:r>
              <a:rPr lang="en-US" dirty="0" smtClean="0">
                <a:latin typeface="Times New Roman" pitchFamily="18" charset="0"/>
                <a:cs typeface="Times New Roman" pitchFamily="18" charset="0"/>
              </a:rPr>
              <a:t>b) </a:t>
            </a:r>
            <a:r>
              <a:rPr lang="en-US" u="sng" dirty="0" smtClean="0">
                <a:latin typeface="Times New Roman" pitchFamily="18" charset="0"/>
                <a:cs typeface="Times New Roman" pitchFamily="18" charset="0"/>
              </a:rPr>
              <a:t>Type Metadata </a:t>
            </a:r>
            <a:r>
              <a:rPr lang="en-US" dirty="0" smtClean="0">
                <a:latin typeface="Times New Roman" pitchFamily="18" charset="0"/>
                <a:cs typeface="Times New Roman" pitchFamily="18" charset="0"/>
              </a:rPr>
              <a:t>- Defines all types, their properties and methods.</a:t>
            </a:r>
          </a:p>
          <a:p>
            <a:pPr algn="just">
              <a:buNone/>
            </a:pPr>
            <a:r>
              <a:rPr lang="en-US" dirty="0" smtClean="0">
                <a:latin typeface="Times New Roman" pitchFamily="18" charset="0"/>
                <a:cs typeface="Times New Roman" pitchFamily="18" charset="0"/>
              </a:rPr>
              <a:t>c) </a:t>
            </a:r>
            <a:r>
              <a:rPr lang="en-US" u="sng" dirty="0" smtClean="0">
                <a:latin typeface="Times New Roman" pitchFamily="18" charset="0"/>
                <a:cs typeface="Times New Roman" pitchFamily="18" charset="0"/>
              </a:rPr>
              <a:t>MSIL</a:t>
            </a:r>
            <a:r>
              <a:rPr lang="en-US" dirty="0" smtClean="0">
                <a:latin typeface="Times New Roman" pitchFamily="18" charset="0"/>
                <a:cs typeface="Times New Roman" pitchFamily="18" charset="0"/>
              </a:rPr>
              <a:t> - Microsoft intermediate language</a:t>
            </a:r>
          </a:p>
          <a:p>
            <a:pPr algn="just">
              <a:buNone/>
            </a:pPr>
            <a:r>
              <a:rPr lang="en-US" dirty="0" smtClean="0">
                <a:latin typeface="Times New Roman" pitchFamily="18" charset="0"/>
                <a:cs typeface="Times New Roman" pitchFamily="18" charset="0"/>
              </a:rPr>
              <a:t>d) </a:t>
            </a:r>
            <a:r>
              <a:rPr lang="en-US" u="sng" dirty="0" smtClean="0">
                <a:latin typeface="Times New Roman" pitchFamily="18" charset="0"/>
                <a:cs typeface="Times New Roman" pitchFamily="18" charset="0"/>
              </a:rPr>
              <a:t>A set of Resources </a:t>
            </a:r>
            <a:r>
              <a:rPr lang="en-US" dirty="0" smtClean="0">
                <a:latin typeface="Times New Roman" pitchFamily="18" charset="0"/>
                <a:cs typeface="Times New Roman" pitchFamily="18" charset="0"/>
              </a:rPr>
              <a:t>- All other resources like icons, images etc.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.Net</a:t>
            </a:r>
            <a:r>
              <a:rPr lang="en-US" b="1" dirty="0" smtClean="0"/>
              <a:t> Assembly </a:t>
            </a:r>
            <a:r>
              <a:rPr lang="en-US" b="1" dirty="0" smtClean="0"/>
              <a:t>Manifest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An </a:t>
            </a:r>
            <a:r>
              <a:rPr lang="en-US" dirty="0" smtClean="0">
                <a:latin typeface="Times New Roman" pitchFamily="18" charset="0"/>
                <a:cs typeface="Times New Roman" pitchFamily="18" charset="0"/>
                <a:hlinkClick r:id="rId2"/>
              </a:rPr>
              <a:t>Assembly</a:t>
            </a:r>
            <a:r>
              <a:rPr lang="en-US" dirty="0" smtClean="0">
                <a:latin typeface="Times New Roman" pitchFamily="18" charset="0"/>
                <a:cs typeface="Times New Roman" pitchFamily="18" charset="0"/>
              </a:rPr>
              <a:t> Manifest is a file that containing </a:t>
            </a:r>
            <a:r>
              <a:rPr lang="en-US" dirty="0" smtClean="0">
                <a:latin typeface="Times New Roman" pitchFamily="18" charset="0"/>
                <a:cs typeface="Times New Roman" pitchFamily="18" charset="0"/>
                <a:hlinkClick r:id="rId3"/>
              </a:rPr>
              <a:t>Metadata</a:t>
            </a:r>
            <a:r>
              <a:rPr lang="en-US" dirty="0" smtClean="0">
                <a:latin typeface="Times New Roman" pitchFamily="18" charset="0"/>
                <a:cs typeface="Times New Roman" pitchFamily="18" charset="0"/>
              </a:rPr>
              <a:t> about .NET Assemblies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Assembly Manifest contains a collection of </a:t>
            </a:r>
            <a:r>
              <a:rPr lang="en-US" dirty="0" smtClean="0">
                <a:latin typeface="Times New Roman" pitchFamily="18" charset="0"/>
                <a:cs typeface="Times New Roman" pitchFamily="18" charset="0"/>
              </a:rPr>
              <a:t>data.</a:t>
            </a:r>
          </a:p>
          <a:p>
            <a:pPr algn="just"/>
            <a:r>
              <a:rPr lang="en-US" dirty="0" smtClean="0">
                <a:latin typeface="Times New Roman" pitchFamily="18" charset="0"/>
                <a:cs typeface="Times New Roman" pitchFamily="18" charset="0"/>
              </a:rPr>
              <a:t>It describes </a:t>
            </a:r>
            <a:r>
              <a:rPr lang="en-US" dirty="0" smtClean="0">
                <a:latin typeface="Times New Roman" pitchFamily="18" charset="0"/>
                <a:cs typeface="Times New Roman" pitchFamily="18" charset="0"/>
              </a:rPr>
              <a:t>how the elements in the assembly relate to each other.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describes the relationship and dependencies of the components in the Assembly, versioning information, scope information and the security permissions required by the Assembly.</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An assembly manifest contains the following information:</a:t>
            </a:r>
            <a:r>
              <a:rPr lang="en-US" dirty="0" smtClean="0"/>
              <a:t/>
            </a:r>
            <a:br>
              <a:rPr lang="en-US" dirty="0" smtClean="0"/>
            </a:br>
            <a:r>
              <a:rPr lang="en-US" dirty="0" smtClean="0"/>
              <a:t/>
            </a:r>
            <a:br>
              <a:rPr lang="en-US" dirty="0" smtClean="0"/>
            </a:br>
            <a:r>
              <a:rPr lang="en-US" dirty="0">
                <a:latin typeface="Times New Roman" pitchFamily="18" charset="0"/>
                <a:cs typeface="Times New Roman" pitchFamily="18" charset="0"/>
              </a:rPr>
              <a:t>- Identity of the assembly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Types and resources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Files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Security permissions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a:bodyPr>
          <a:lstStyle/>
          <a:p>
            <a:pPr algn="just"/>
            <a:r>
              <a:rPr lang="en-US" dirty="0" smtClean="0">
                <a:latin typeface="Times New Roman" pitchFamily="18" charset="0"/>
                <a:cs typeface="Times New Roman" pitchFamily="18" charset="0"/>
              </a:rPr>
              <a:t>Assembly Manifest can be stored in </a:t>
            </a:r>
            <a:r>
              <a:rPr lang="en-US" dirty="0" smtClean="0">
                <a:latin typeface="Times New Roman" pitchFamily="18" charset="0"/>
                <a:cs typeface="Times New Roman" pitchFamily="18" charset="0"/>
              </a:rPr>
              <a:t>a file  called Portable </a:t>
            </a:r>
            <a:r>
              <a:rPr lang="en-US" dirty="0" smtClean="0">
                <a:latin typeface="Times New Roman" pitchFamily="18" charset="0"/>
                <a:cs typeface="Times New Roman" pitchFamily="18" charset="0"/>
              </a:rPr>
              <a:t>Executable (PE) file with </a:t>
            </a:r>
            <a:r>
              <a:rPr lang="en-US" dirty="0" smtClean="0">
                <a:latin typeface="Times New Roman" pitchFamily="18" charset="0"/>
                <a:cs typeface="Times New Roman" pitchFamily="18" charset="0"/>
                <a:hlinkClick r:id="rId2"/>
              </a:rPr>
              <a:t>Microsoft Intermediate Language</a:t>
            </a:r>
            <a:r>
              <a:rPr lang="en-US" dirty="0" smtClean="0">
                <a:latin typeface="Times New Roman" pitchFamily="18" charset="0"/>
                <a:cs typeface="Times New Roman" pitchFamily="18" charset="0"/>
              </a:rPr>
              <a:t> (MSIL) code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You can add or change some information in the Assembly Manifest by using assembly attributes in your code.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Assembly Manifest can be stored in either a PE file (an .exe or .</a:t>
            </a:r>
            <a:r>
              <a:rPr lang="en-US" dirty="0" err="1" smtClean="0">
                <a:latin typeface="Times New Roman" pitchFamily="18" charset="0"/>
                <a:cs typeface="Times New Roman" pitchFamily="18" charset="0"/>
              </a:rPr>
              <a:t>dll</a:t>
            </a:r>
            <a:r>
              <a:rPr lang="en-US" dirty="0" smtClean="0">
                <a:latin typeface="Times New Roman" pitchFamily="18" charset="0"/>
                <a:cs typeface="Times New Roman" pitchFamily="18" charset="0"/>
              </a:rPr>
              <a:t>) with </a:t>
            </a:r>
            <a:r>
              <a:rPr lang="en-US" dirty="0" smtClean="0">
                <a:latin typeface="Times New Roman" pitchFamily="18" charset="0"/>
                <a:cs typeface="Times New Roman" pitchFamily="18" charset="0"/>
                <a:hlinkClick r:id="rId2"/>
              </a:rPr>
              <a:t>Microsoft Intermediate Language</a:t>
            </a:r>
            <a:r>
              <a:rPr lang="en-US" dirty="0" smtClean="0">
                <a:latin typeface="Times New Roman" pitchFamily="18" charset="0"/>
                <a:cs typeface="Times New Roman" pitchFamily="18" charset="0"/>
              </a:rPr>
              <a:t> (MSIL) code or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a standalone PE file that contains only assembly manifest information.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Using </a:t>
            </a:r>
            <a:r>
              <a:rPr lang="en-US" dirty="0" err="1" smtClean="0">
                <a:latin typeface="Times New Roman" pitchFamily="18" charset="0"/>
                <a:cs typeface="Times New Roman" pitchFamily="18" charset="0"/>
              </a:rPr>
              <a:t>ILDasm</a:t>
            </a:r>
            <a:r>
              <a:rPr lang="en-US" dirty="0" smtClean="0">
                <a:latin typeface="Times New Roman" pitchFamily="18" charset="0"/>
                <a:cs typeface="Times New Roman" pitchFamily="18" charset="0"/>
              </a:rPr>
              <a:t>, you can view the manifest information for any managed DLL.</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b="1" dirty="0"/>
              <a:t>Views of an </a:t>
            </a:r>
            <a:r>
              <a:rPr lang="en-US" b="1" dirty="0" smtClean="0"/>
              <a:t>Assembly</a:t>
            </a:r>
            <a:endParaRPr lang="en-US" dirty="0"/>
          </a:p>
        </p:txBody>
      </p:sp>
      <p:sp>
        <p:nvSpPr>
          <p:cNvPr id="3" name="Content Placeholder 2"/>
          <p:cNvSpPr>
            <a:spLocks noGrp="1"/>
          </p:cNvSpPr>
          <p:nvPr>
            <p:ph idx="1"/>
          </p:nvPr>
        </p:nvSpPr>
        <p:spPr>
          <a:xfrm>
            <a:off x="457200" y="1447800"/>
            <a:ext cx="8229600" cy="4678363"/>
          </a:xfrm>
        </p:spPr>
        <p:txBody>
          <a:bodyPr/>
          <a:lstStyle/>
          <a:p>
            <a:pPr marL="514350" indent="-514350">
              <a:buFont typeface="+mj-lt"/>
              <a:buAutoNum type="arabicPeriod"/>
            </a:pPr>
            <a:r>
              <a:rPr lang="en-US" dirty="0">
                <a:latin typeface="Times New Roman" pitchFamily="18" charset="0"/>
                <a:cs typeface="Times New Roman" pitchFamily="18" charset="0"/>
              </a:rPr>
              <a:t>Physical </a:t>
            </a:r>
            <a:r>
              <a:rPr lang="en-US" dirty="0" smtClean="0">
                <a:latin typeface="Times New Roman" pitchFamily="18" charset="0"/>
                <a:cs typeface="Times New Roman" pitchFamily="18" charset="0"/>
              </a:rPr>
              <a:t>View Assembly </a:t>
            </a:r>
          </a:p>
          <a:p>
            <a:pPr marL="514350" indent="-514350">
              <a:buFont typeface="+mj-lt"/>
              <a:buAutoNum type="arabicPeriod"/>
            </a:pPr>
            <a:r>
              <a:rPr lang="en-US" dirty="0" smtClean="0">
                <a:latin typeface="Times New Roman" pitchFamily="18" charset="0"/>
                <a:cs typeface="Times New Roman" pitchFamily="18" charset="0"/>
              </a:rPr>
              <a:t>Logical View Assembly </a:t>
            </a:r>
          </a:p>
          <a:p>
            <a:pPr algn="just"/>
            <a:r>
              <a:rPr lang="en-US" dirty="0">
                <a:latin typeface="Times New Roman" pitchFamily="18" charset="0"/>
                <a:cs typeface="Times New Roman" pitchFamily="18" charset="0"/>
              </a:rPr>
              <a:t>When you build an assembly, you are interested in the physical view.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case, the assembly can be </a:t>
            </a:r>
            <a:r>
              <a:rPr lang="en-US" dirty="0" smtClean="0">
                <a:latin typeface="Times New Roman" pitchFamily="18" charset="0"/>
                <a:cs typeface="Times New Roman" pitchFamily="18" charset="0"/>
              </a:rPr>
              <a:t>understand </a:t>
            </a:r>
            <a:r>
              <a:rPr lang="en-US" dirty="0">
                <a:latin typeface="Times New Roman" pitchFamily="18" charset="0"/>
                <a:cs typeface="Times New Roman" pitchFamily="18" charset="0"/>
              </a:rPr>
              <a:t>as some number of files that contain your custom types and resources.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When you build an assembly, you are interested in the logical</a:t>
            </a:r>
            <a:r>
              <a:rPr lang="en-US" dirty="0" smtClean="0">
                <a:latin typeface="Times New Roman" pitchFamily="18" charset="0"/>
                <a:cs typeface="Times New Roman" pitchFamily="18" charset="0"/>
              </a:rPr>
              <a:t> view.</a:t>
            </a:r>
          </a:p>
          <a:p>
            <a:pPr algn="just"/>
            <a:r>
              <a:rPr lang="en-US" dirty="0">
                <a:latin typeface="Times New Roman" pitchFamily="18" charset="0"/>
                <a:cs typeface="Times New Roman" pitchFamily="18" charset="0"/>
              </a:rPr>
              <a:t>In this case, you can understand an assembly as a versioned collection of public types that you can use in your current </a:t>
            </a:r>
            <a:r>
              <a:rPr lang="en-US" dirty="0" smtClean="0">
                <a:latin typeface="Times New Roman" pitchFamily="18" charset="0"/>
                <a:cs typeface="Times New Roman" pitchFamily="18" charset="0"/>
              </a:rPr>
              <a:t>application.</a:t>
            </a:r>
          </a:p>
          <a:p>
            <a:pPr algn="just"/>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Assemblies </a:t>
            </a:r>
            <a:r>
              <a:rPr lang="en-US" b="1" dirty="0" smtClean="0"/>
              <a:t>support </a:t>
            </a:r>
            <a:r>
              <a:rPr lang="en-US" b="1" dirty="0"/>
              <a:t>Code </a:t>
            </a:r>
            <a:r>
              <a:rPr lang="en-US" b="1" dirty="0" smtClean="0"/>
              <a:t>Reuse</a:t>
            </a:r>
            <a:endParaRPr lang="en-US" dirty="0"/>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Assemblies contain code that is executed by the .NET runtime.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types and resources contained within an assembly can be shared and reused by multiple </a:t>
            </a:r>
            <a:r>
              <a:rPr lang="en-US" dirty="0" smtClean="0">
                <a:latin typeface="Times New Roman" pitchFamily="18" charset="0"/>
                <a:cs typeface="Times New Roman" pitchFamily="18" charset="0"/>
              </a:rPr>
              <a:t>applications</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Problems with Classic COM Binaries, </a:t>
            </a:r>
            <a:endParaRPr lang="en-US" dirty="0" smtClean="0"/>
          </a:p>
          <a:p>
            <a:r>
              <a:rPr lang="en-US" dirty="0" smtClean="0"/>
              <a:t>An </a:t>
            </a:r>
            <a:r>
              <a:rPr lang="en-US" dirty="0"/>
              <a:t>Overview of .NET Assembly</a:t>
            </a:r>
            <a:r>
              <a:rPr lang="en-US" dirty="0" smtClean="0"/>
              <a:t>,</a:t>
            </a:r>
          </a:p>
          <a:p>
            <a:r>
              <a:rPr lang="en-US" dirty="0" smtClean="0"/>
              <a:t> </a:t>
            </a:r>
            <a:r>
              <a:rPr lang="en-US" dirty="0"/>
              <a:t>Building a Simple File Test Assembly, </a:t>
            </a:r>
            <a:endParaRPr lang="en-US" dirty="0" smtClean="0"/>
          </a:p>
          <a:p>
            <a:r>
              <a:rPr lang="en-US" dirty="0" smtClean="0"/>
              <a:t>A </a:t>
            </a:r>
            <a:r>
              <a:rPr lang="en-US" dirty="0"/>
              <a:t>C#. Client Application, </a:t>
            </a:r>
            <a:endParaRPr lang="en-US" dirty="0" smtClean="0"/>
          </a:p>
          <a:p>
            <a:r>
              <a:rPr lang="en-US" dirty="0" smtClean="0"/>
              <a:t>A </a:t>
            </a:r>
            <a:r>
              <a:rPr lang="en-US" dirty="0"/>
              <a:t>Visual Basic .NET Client Application,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smtClean="0"/>
              <a:t>it </a:t>
            </a:r>
            <a:r>
              <a:rPr lang="en-US" dirty="0"/>
              <a:t>is not only possible to reuse types between languages, but to extend types across languages as well. </a:t>
            </a:r>
            <a:endParaRPr lang="en-US" dirty="0" smtClean="0"/>
          </a:p>
          <a:p>
            <a:pPr algn="just"/>
            <a:r>
              <a:rPr lang="en-US" dirty="0" smtClean="0"/>
              <a:t>In </a:t>
            </a:r>
            <a:r>
              <a:rPr lang="en-US" dirty="0"/>
              <a:t>classic COM, developers were unable to derive COM object A from COM object B (even if both types were developed in the same language). </a:t>
            </a:r>
            <a:endParaRPr lang="en-US" dirty="0" smtClean="0"/>
          </a:p>
          <a:p>
            <a:pPr algn="just"/>
            <a:r>
              <a:rPr lang="en-US" dirty="0" smtClean="0"/>
              <a:t>In </a:t>
            </a:r>
            <a:r>
              <a:rPr lang="en-US" dirty="0"/>
              <a:t>short, classic COM did not support classical inheritance (the 'is-a' relationship).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Assemblies Establish a Type Boundary</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Assemblies are used to define a boundary for the types (and resources) they contain.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.NET, the identity of a given type is defined </a:t>
            </a: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the assembly in which it resides.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Therefore</a:t>
            </a:r>
            <a:r>
              <a:rPr lang="en-US" dirty="0">
                <a:latin typeface="Times New Roman" pitchFamily="18" charset="0"/>
                <a:cs typeface="Times New Roman" pitchFamily="18" charset="0"/>
              </a:rPr>
              <a:t>, if two assemblies each define an identically named type (class, structure, or whatnot) they are considered independent entities in the .NET universe.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Assemblies Are </a:t>
            </a:r>
            <a:r>
              <a:rPr lang="en-US" b="1" dirty="0" err="1"/>
              <a:t>Versionable</a:t>
            </a:r>
            <a:r>
              <a:rPr lang="en-US" b="1" dirty="0"/>
              <a:t> and Self-Describing </a:t>
            </a:r>
            <a:r>
              <a:rPr lang="en-US" b="1" dirty="0" smtClean="0"/>
              <a:t>Entities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To </a:t>
            </a:r>
            <a:r>
              <a:rPr lang="en-US" dirty="0"/>
              <a:t>ensure binary compatibility between MyComServer.dll version 1.0 and MyComServer.dll version 2.4, the programmer must use basic common sense to ensure interface definitions remained unaltered or run the risk of breaking client code. </a:t>
            </a:r>
            <a:endParaRPr lang="en-US" dirty="0" smtClean="0"/>
          </a:p>
          <a:p>
            <a:pPr algn="just"/>
            <a:r>
              <a:rPr lang="en-US" dirty="0" smtClean="0"/>
              <a:t>While </a:t>
            </a:r>
            <a:r>
              <a:rPr lang="en-US" dirty="0"/>
              <a:t>a healthy dose of versioning common sense also comes in handy under the .NET universe, the problem with the COM versioning scheme is that these programmer-defined techniques are not enforced by the runtime.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Each assembly has a version identifier that applies to all types and all resources contained within each module of the assembly</a:t>
            </a:r>
            <a:r>
              <a:rPr lang="en-US" dirty="0" smtClean="0"/>
              <a:t>.</a:t>
            </a:r>
          </a:p>
          <a:p>
            <a:pPr algn="just"/>
            <a:r>
              <a:rPr lang="en-US" dirty="0" smtClean="0"/>
              <a:t> </a:t>
            </a:r>
            <a:r>
              <a:rPr lang="en-US" dirty="0"/>
              <a:t>Using a version identifier the runtime is able to ensure that the correct assembly is loaded on behalf of the calling client, using a well defined versioning policy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An assembly's version identifier is composed of two basic pieces: </a:t>
            </a:r>
            <a:endParaRPr lang="en-US" dirty="0" smtClean="0"/>
          </a:p>
          <a:p>
            <a:pPr marL="514350" indent="-514350" algn="just">
              <a:buFont typeface="+mj-lt"/>
              <a:buAutoNum type="arabicPeriod"/>
            </a:pPr>
            <a:r>
              <a:rPr lang="en-US" dirty="0" smtClean="0"/>
              <a:t>A </a:t>
            </a:r>
            <a:r>
              <a:rPr lang="en-US" dirty="0"/>
              <a:t>friendly text string (termed the informational version) </a:t>
            </a:r>
            <a:endParaRPr lang="en-US" dirty="0" smtClean="0"/>
          </a:p>
          <a:p>
            <a:pPr marL="514350" indent="-514350" algn="just">
              <a:buFont typeface="+mj-lt"/>
              <a:buAutoNum type="arabicPeriod"/>
            </a:pPr>
            <a:r>
              <a:rPr lang="en-US" dirty="0" smtClean="0"/>
              <a:t>A </a:t>
            </a:r>
            <a:r>
              <a:rPr lang="en-US" dirty="0"/>
              <a:t>numerical identifier (termed the compatibility version).</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85000" lnSpcReduction="10000"/>
          </a:bodyPr>
          <a:lstStyle/>
          <a:p>
            <a:pPr algn="just"/>
            <a:r>
              <a:rPr lang="en-US" dirty="0" smtClean="0">
                <a:latin typeface="Times New Roman" pitchFamily="18" charset="0"/>
                <a:cs typeface="Times New Roman" pitchFamily="18" charset="0"/>
              </a:rPr>
              <a:t>create </a:t>
            </a:r>
            <a:r>
              <a:rPr lang="en-US" dirty="0">
                <a:latin typeface="Times New Roman" pitchFamily="18" charset="0"/>
                <a:cs typeface="Times New Roman" pitchFamily="18" charset="0"/>
              </a:rPr>
              <a:t>a new assembly with an informational string of '</a:t>
            </a:r>
            <a:r>
              <a:rPr lang="en-US" dirty="0" err="1">
                <a:latin typeface="Times New Roman" pitchFamily="18" charset="0"/>
                <a:cs typeface="Times New Roman" pitchFamily="18" charset="0"/>
              </a:rPr>
              <a:t>MyInterestingTypes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same assembly would also define a compatibility number, such as 1.0.70.3.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compatibility version number always takes the same general format (four numbers separated by periods).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and second numbers identify the major and minor version of the assembly (1.0 in this case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third value (70) marks the build number, followed by the current revision number (3</a:t>
            </a:r>
            <a:r>
              <a:rPr lang="en-US" dirty="0" smtClean="0">
                <a:latin typeface="Times New Roman" pitchFamily="18" charset="0"/>
                <a:cs typeface="Times New Roman" pitchFamily="18" charset="0"/>
              </a:rPr>
              <a:t>).</a:t>
            </a:r>
          </a:p>
          <a:p>
            <a:pPr algn="just"/>
            <a:r>
              <a:rPr lang="en-US" dirty="0"/>
              <a:t>The .NET runtime makes use of an assembly's version to ensure the correct binary is loaded on behalf of the client </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Assemblies Enable Side-by-Side Execution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smtClean="0"/>
              <a:t>biggest advantage of the .NET assembly is the ability of multiple versions of the same assembly to be loaded (and understood) by the runtime. </a:t>
            </a:r>
            <a:endParaRPr lang="en-US" dirty="0" smtClean="0"/>
          </a:p>
          <a:p>
            <a:pPr algn="just"/>
            <a:r>
              <a:rPr lang="en-US" dirty="0" smtClean="0"/>
              <a:t> </a:t>
            </a:r>
            <a:r>
              <a:rPr lang="en-US" dirty="0" smtClean="0"/>
              <a:t>it is possible to install and load multiple versions of the same assembly on a single machine. In this way, clients are </a:t>
            </a:r>
            <a:r>
              <a:rPr lang="en-US" dirty="0" smtClean="0"/>
              <a:t>isolated(cut-off) </a:t>
            </a:r>
            <a:r>
              <a:rPr lang="en-US" dirty="0" smtClean="0"/>
              <a:t>from other incompatible versions of the same assembly.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Assemblies Define a Security Context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An assembly may also </a:t>
            </a:r>
            <a:r>
              <a:rPr lang="en-US" dirty="0" smtClean="0">
                <a:latin typeface="Times New Roman" pitchFamily="18" charset="0"/>
                <a:cs typeface="Times New Roman" pitchFamily="18" charset="0"/>
              </a:rPr>
              <a:t>contain security information.</a:t>
            </a:r>
          </a:p>
          <a:p>
            <a:pPr algn="just"/>
            <a:r>
              <a:rPr lang="en-US" dirty="0" smtClean="0">
                <a:latin typeface="Times New Roman" pitchFamily="18" charset="0"/>
                <a:cs typeface="Times New Roman" pitchFamily="18" charset="0"/>
              </a:rPr>
              <a:t>Example: </a:t>
            </a:r>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Assembly A </a:t>
            </a:r>
            <a:r>
              <a:rPr lang="en-US" dirty="0" smtClean="0">
                <a:latin typeface="Times New Roman" pitchFamily="18" charset="0"/>
                <a:cs typeface="Times New Roman" pitchFamily="18" charset="0"/>
              </a:rPr>
              <a:t>wishes to use a class contained within </a:t>
            </a:r>
            <a:r>
              <a:rPr lang="en-US" dirty="0" smtClean="0">
                <a:latin typeface="Times New Roman" pitchFamily="18" charset="0"/>
                <a:cs typeface="Times New Roman" pitchFamily="18" charset="0"/>
              </a:rPr>
              <a:t>Assembly B</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Assembly B </a:t>
            </a:r>
            <a:r>
              <a:rPr lang="en-US" dirty="0" smtClean="0">
                <a:latin typeface="Times New Roman" pitchFamily="18" charset="0"/>
                <a:cs typeface="Times New Roman" pitchFamily="18" charset="0"/>
              </a:rPr>
              <a:t>is the entity that chooses to provide access (or not).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security constraints defined by an assembly are explicitly listed within its manifest.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treatment of .NET security measures is outside the mission of this text, simply be aware that access to an assembly's contents is verified using assembly metadata.</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Cross-Language Inheritance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Cross language inheritance in .NET. Integrating VB.NET and C#.NET in an easy way. </a:t>
            </a:r>
            <a:endParaRPr lang="en-US" dirty="0" smtClean="0"/>
          </a:p>
          <a:p>
            <a:r>
              <a:rPr lang="en-US" dirty="0" smtClean="0"/>
              <a:t>Merging C#.NET and VB.NET in one file</a:t>
            </a:r>
            <a:r>
              <a:rPr lang="en-US" dirty="0" smtClean="0"/>
              <a:t>.</a:t>
            </a:r>
          </a:p>
          <a:p>
            <a:pPr algn="just"/>
            <a:r>
              <a:rPr lang="en-US" dirty="0" smtClean="0"/>
              <a:t>Developers </a:t>
            </a:r>
            <a:r>
              <a:rPr lang="en-US" dirty="0" smtClean="0"/>
              <a:t>had a problem of moving the COM components written in one language to another. </a:t>
            </a:r>
            <a:endParaRPr lang="en-US" dirty="0" smtClean="0"/>
          </a:p>
          <a:p>
            <a:pPr algn="just"/>
            <a:r>
              <a:rPr lang="en-US" dirty="0" smtClean="0"/>
              <a:t>They </a:t>
            </a:r>
            <a:r>
              <a:rPr lang="en-US" dirty="0" smtClean="0"/>
              <a:t>couldn’t make use of a C++ class in Visual Basic nor they could inherit them.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Shared Assemblies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When you deploy an assembly which can be used by several application, than this assembly is called shared assembly.</a:t>
            </a:r>
          </a:p>
          <a:p>
            <a:pPr algn="just"/>
            <a:r>
              <a:rPr lang="en-US" dirty="0" smtClean="0"/>
              <a:t>shared assemblies can be used by several clients on a single machine</a:t>
            </a:r>
            <a:r>
              <a:rPr lang="en-US" dirty="0" smtClean="0"/>
              <a:t>.</a:t>
            </a:r>
          </a:p>
          <a:p>
            <a:pPr algn="just"/>
            <a:r>
              <a:rPr lang="en-US" dirty="0" smtClean="0">
                <a:latin typeface="Times New Roman" pitchFamily="18" charset="0"/>
                <a:cs typeface="Times New Roman" pitchFamily="18" charset="0"/>
              </a:rPr>
              <a:t>Shared assemblies are stored in a special folder called Global Assembly Cache (GAC), which is accessible by all applications.</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Cross Language Inheritance,</a:t>
            </a:r>
          </a:p>
          <a:p>
            <a:r>
              <a:rPr lang="en-US" dirty="0" smtClean="0"/>
              <a:t> Exploring the CarLibrary’s, Manifest, </a:t>
            </a:r>
          </a:p>
          <a:p>
            <a:r>
              <a:rPr lang="en-US" dirty="0" smtClean="0"/>
              <a:t>Exploring the CarLibrary’s Types,</a:t>
            </a:r>
          </a:p>
          <a:p>
            <a:r>
              <a:rPr lang="en-US" dirty="0" smtClean="0"/>
              <a:t> Building the Multifile Assembly, </a:t>
            </a:r>
          </a:p>
          <a:p>
            <a:r>
              <a:rPr lang="en-US" dirty="0" smtClean="0"/>
              <a:t>Using Assembly,  </a:t>
            </a:r>
          </a:p>
          <a:p>
            <a:r>
              <a:rPr lang="en-US" dirty="0" smtClean="0"/>
              <a:t>Understanding Private Assemblies,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A shared assembly is typically not deployed within the same directory as the application making use of it. </a:t>
            </a:r>
            <a:endParaRPr lang="en-US" dirty="0" smtClean="0"/>
          </a:p>
          <a:p>
            <a:pPr algn="just"/>
            <a:r>
              <a:rPr lang="en-US" dirty="0" smtClean="0"/>
              <a:t>shared </a:t>
            </a:r>
            <a:r>
              <a:rPr lang="en-US" dirty="0" smtClean="0"/>
              <a:t>assemblies are installed </a:t>
            </a:r>
            <a:r>
              <a:rPr lang="en-US" dirty="0" smtClean="0">
                <a:latin typeface="Times New Roman" pitchFamily="18" charset="0"/>
                <a:cs typeface="Times New Roman" pitchFamily="18" charset="0"/>
              </a:rPr>
              <a:t>or </a:t>
            </a:r>
            <a:r>
              <a:rPr lang="en-US" dirty="0" smtClean="0">
                <a:latin typeface="Times New Roman" pitchFamily="18" charset="0"/>
                <a:cs typeface="Times New Roman" pitchFamily="18" charset="0"/>
              </a:rPr>
              <a:t>stored in a special folder called</a:t>
            </a:r>
            <a:r>
              <a:rPr lang="en-US" dirty="0" smtClean="0"/>
              <a:t> </a:t>
            </a:r>
            <a:r>
              <a:rPr lang="en-US" dirty="0" smtClean="0"/>
              <a:t>Global Assembly </a:t>
            </a:r>
            <a:r>
              <a:rPr lang="en-US" dirty="0" smtClean="0"/>
              <a:t>Cache(GAC).</a:t>
            </a:r>
          </a:p>
          <a:p>
            <a:pPr algn="just"/>
            <a:r>
              <a:rPr lang="en-US" dirty="0" smtClean="0"/>
              <a:t>The </a:t>
            </a:r>
            <a:r>
              <a:rPr lang="en-US" dirty="0" smtClean="0"/>
              <a:t>GAC itself is located under the </a:t>
            </a:r>
            <a:r>
              <a:rPr lang="en-US" dirty="0" smtClean="0"/>
              <a:t>            &lt;</a:t>
            </a:r>
            <a:r>
              <a:rPr lang="en-US" dirty="0" smtClean="0"/>
              <a:t>drive.: \ WinNT \ Assembly subdirectory</a:t>
            </a:r>
            <a:r>
              <a:rPr lang="en-US" dirty="0" smtClean="0"/>
              <a:t>.&gt;</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u="sng" dirty="0" smtClean="0">
                <a:latin typeface="Times New Roman" pitchFamily="18" charset="0"/>
                <a:cs typeface="Times New Roman" pitchFamily="18" charset="0"/>
              </a:rPr>
              <a:t>Another </a:t>
            </a:r>
            <a:r>
              <a:rPr lang="en-US" b="1" u="sng" dirty="0" smtClean="0">
                <a:latin typeface="Times New Roman" pitchFamily="18" charset="0"/>
                <a:cs typeface="Times New Roman" pitchFamily="18" charset="0"/>
              </a:rPr>
              <a:t>major difference between the COM and .NET </a:t>
            </a:r>
            <a:r>
              <a:rPr lang="en-US" b="1" u="sng" dirty="0" smtClean="0">
                <a:latin typeface="Times New Roman" pitchFamily="18" charset="0"/>
                <a:cs typeface="Times New Roman" pitchFamily="18" charset="0"/>
              </a:rPr>
              <a:t>architectures</a:t>
            </a:r>
            <a:r>
              <a:rPr lang="en-US" b="1" u="sng"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is:</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COM, shared applications can reside anywhere on a given machine, provided they are properly registered.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NET, shared assemblies are typically placed into a centralized well-known location (the GAC).</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Shared (Strong) </a:t>
            </a:r>
            <a:r>
              <a:rPr lang="en-US" b="1" dirty="0" smtClean="0"/>
              <a:t>Names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create an assembly that can be used by numerous applications on a given </a:t>
            </a:r>
            <a:r>
              <a:rPr lang="en-US" dirty="0" smtClean="0">
                <a:latin typeface="Times New Roman" pitchFamily="18" charset="0"/>
                <a:cs typeface="Times New Roman" pitchFamily="18" charset="0"/>
              </a:rPr>
              <a:t>machine.</a:t>
            </a:r>
          </a:p>
          <a:p>
            <a:pPr algn="just"/>
            <a:r>
              <a:rPr lang="en-US" dirty="0" smtClean="0">
                <a:latin typeface="Times New Roman" pitchFamily="18" charset="0"/>
                <a:cs typeface="Times New Roman" pitchFamily="18" charset="0"/>
              </a:rPr>
              <a:t>First </a:t>
            </a:r>
            <a:r>
              <a:rPr lang="en-US" dirty="0" smtClean="0">
                <a:latin typeface="Times New Roman" pitchFamily="18" charset="0"/>
                <a:cs typeface="Times New Roman" pitchFamily="18" charset="0"/>
              </a:rPr>
              <a:t>step is to create a unique shared name for the assembly.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shared name contains the following information:</a:t>
            </a:r>
          </a:p>
          <a:p>
            <a:pPr marL="514350" lvl="0" indent="-514350" algn="just">
              <a:buFont typeface="+mj-lt"/>
              <a:buAutoNum type="arabicPeriod"/>
            </a:pPr>
            <a:r>
              <a:rPr lang="en-US" dirty="0" smtClean="0">
                <a:latin typeface="Times New Roman" pitchFamily="18" charset="0"/>
                <a:cs typeface="Times New Roman" pitchFamily="18" charset="0"/>
              </a:rPr>
              <a:t>A friendly string name and optional culture </a:t>
            </a:r>
            <a:r>
              <a:rPr lang="en-US" dirty="0" smtClean="0">
                <a:latin typeface="Times New Roman" pitchFamily="18" charset="0"/>
                <a:cs typeface="Times New Roman" pitchFamily="18" charset="0"/>
              </a:rPr>
              <a:t>information</a:t>
            </a:r>
            <a:endParaRPr lang="en-US" dirty="0" smtClean="0">
              <a:latin typeface="Times New Roman" pitchFamily="18" charset="0"/>
              <a:cs typeface="Times New Roman" pitchFamily="18" charset="0"/>
            </a:endParaRPr>
          </a:p>
          <a:p>
            <a:pPr marL="514350" lvl="0" indent="-514350" algn="just">
              <a:buFont typeface="+mj-lt"/>
              <a:buAutoNum type="arabicPeriod"/>
            </a:pPr>
            <a:r>
              <a:rPr lang="en-US" dirty="0" smtClean="0">
                <a:latin typeface="Times New Roman" pitchFamily="18" charset="0"/>
                <a:cs typeface="Times New Roman" pitchFamily="18" charset="0"/>
              </a:rPr>
              <a:t>A version identifier.</a:t>
            </a:r>
          </a:p>
          <a:p>
            <a:pPr marL="514350" lvl="0" indent="-514350" algn="just">
              <a:buFont typeface="+mj-lt"/>
              <a:buAutoNum type="arabicPeriod"/>
            </a:pPr>
            <a:r>
              <a:rPr lang="en-US" dirty="0" smtClean="0">
                <a:latin typeface="Times New Roman" pitchFamily="18" charset="0"/>
                <a:cs typeface="Times New Roman" pitchFamily="18" charset="0"/>
              </a:rPr>
              <a:t>A public/private key pair.</a:t>
            </a:r>
          </a:p>
          <a:p>
            <a:pPr marL="514350" lvl="0" indent="-514350" algn="just">
              <a:buFont typeface="+mj-lt"/>
              <a:buAutoNum type="arabicPeriod"/>
            </a:pPr>
            <a:r>
              <a:rPr lang="en-US" dirty="0" smtClean="0">
                <a:latin typeface="Times New Roman" pitchFamily="18" charset="0"/>
                <a:cs typeface="Times New Roman" pitchFamily="18" charset="0"/>
              </a:rPr>
              <a:t>A digital signature.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composition of a shared name is based on standard public key cryptography.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a:t>
            </a:r>
            <a:r>
              <a:rPr lang="en-US" dirty="0" smtClean="0">
                <a:latin typeface="Times New Roman" pitchFamily="18" charset="0"/>
                <a:cs typeface="Times New Roman" pitchFamily="18" charset="0"/>
              </a:rPr>
              <a:t>you create a shared assembly, you must generate a public/private key pair (that you do momentarily).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key pair is included in the build cycle using a .NET aware compiler, which in turn lists a token of the public key in the assembly's </a:t>
            </a:r>
            <a:r>
              <a:rPr lang="en-US" dirty="0" smtClean="0">
                <a:latin typeface="Times New Roman" pitchFamily="18" charset="0"/>
                <a:cs typeface="Times New Roman" pitchFamily="18" charset="0"/>
              </a:rPr>
              <a:t>manifest.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Probing for Private Assemblies (The Basics), </a:t>
            </a:r>
          </a:p>
          <a:p>
            <a:r>
              <a:rPr lang="en-US" dirty="0" smtClean="0"/>
              <a:t>Private A Assemblies XML Configurations Files, </a:t>
            </a:r>
          </a:p>
          <a:p>
            <a:r>
              <a:rPr lang="en-US" dirty="0" smtClean="0"/>
              <a:t>Probing for Private Assemblies ( The Details),</a:t>
            </a:r>
          </a:p>
          <a:p>
            <a:r>
              <a:rPr lang="en-US" dirty="0" smtClean="0"/>
              <a:t> Understanding Shared Assembly,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Understanding Shared Names, </a:t>
            </a:r>
          </a:p>
          <a:p>
            <a:r>
              <a:rPr lang="en-US" dirty="0" smtClean="0"/>
              <a:t>Building a Shared Assembly, </a:t>
            </a:r>
          </a:p>
          <a:p>
            <a:r>
              <a:rPr lang="en-US" dirty="0" smtClean="0"/>
              <a:t>Understanding Delay Signing, </a:t>
            </a:r>
          </a:p>
          <a:p>
            <a:r>
              <a:rPr lang="en-US" dirty="0" smtClean="0"/>
              <a:t>Installing/Removing Shared Assembly, </a:t>
            </a:r>
          </a:p>
          <a:p>
            <a:r>
              <a:rPr lang="en-US" dirty="0" smtClean="0"/>
              <a:t>Using a Shared Assembly.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Overview of .NET Assemblies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b="1" dirty="0" smtClean="0"/>
              <a:t>What is assembly?</a:t>
            </a:r>
          </a:p>
          <a:p>
            <a:pPr algn="just"/>
            <a:r>
              <a:rPr lang="en-US" dirty="0"/>
              <a:t>Assembly is a logical collection of smallest unit in </a:t>
            </a:r>
            <a:r>
              <a:rPr lang="en-US" dirty="0" smtClean="0"/>
              <a:t>.NET </a:t>
            </a:r>
            <a:r>
              <a:rPr lang="en-US" dirty="0"/>
              <a:t>Framework</a:t>
            </a:r>
            <a:r>
              <a:rPr lang="en-US" dirty="0" smtClean="0"/>
              <a:t>.</a:t>
            </a:r>
          </a:p>
          <a:p>
            <a:pPr algn="just"/>
            <a:r>
              <a:rPr lang="en-US" dirty="0"/>
              <a:t>Microsoft </a:t>
            </a:r>
            <a:r>
              <a:rPr lang="en-US" b="1" dirty="0" err="1"/>
              <a:t>.Net</a:t>
            </a:r>
            <a:r>
              <a:rPr lang="en-US" b="1" dirty="0"/>
              <a:t> Assembly</a:t>
            </a:r>
            <a:r>
              <a:rPr lang="en-US" dirty="0"/>
              <a:t> is a logical unit of code, that contains code which </a:t>
            </a:r>
            <a:r>
              <a:rPr lang="en-US" dirty="0" smtClean="0"/>
              <a:t>the Common </a:t>
            </a:r>
            <a:r>
              <a:rPr lang="en-US" dirty="0"/>
              <a:t>Language Runtime (CLR) executes</a:t>
            </a:r>
            <a:r>
              <a:rPr lang="en-US" dirty="0" smtClean="0"/>
              <a:t>. </a:t>
            </a:r>
            <a:endParaRPr lang="en-US" dirty="0"/>
          </a:p>
          <a:p>
            <a:pPr algn="just"/>
            <a:r>
              <a:rPr lang="en-US" dirty="0"/>
              <a:t>An assembly is a file that is automatically generated by the compiler upon successful compilation of every .NET application.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Assembly can </a:t>
            </a:r>
            <a:r>
              <a:rPr lang="en-US" dirty="0">
                <a:latin typeface="Times New Roman" pitchFamily="18" charset="0"/>
                <a:cs typeface="Times New Roman" pitchFamily="18" charset="0"/>
              </a:rPr>
              <a:t>be either a Dynamic Link </a:t>
            </a:r>
            <a:r>
              <a:rPr lang="en-US" dirty="0" smtClean="0">
                <a:latin typeface="Times New Roman" pitchFamily="18" charset="0"/>
                <a:cs typeface="Times New Roman" pitchFamily="18" charset="0"/>
              </a:rPr>
              <a:t>Library(DLL) </a:t>
            </a:r>
            <a:r>
              <a:rPr lang="en-US" dirty="0">
                <a:latin typeface="Times New Roman" pitchFamily="18" charset="0"/>
                <a:cs typeface="Times New Roman" pitchFamily="18" charset="0"/>
              </a:rPr>
              <a:t>or an executable </a:t>
            </a:r>
            <a:r>
              <a:rPr lang="en-US" dirty="0" smtClean="0">
                <a:latin typeface="Times New Roman" pitchFamily="18" charset="0"/>
                <a:cs typeface="Times New Roman" pitchFamily="18" charset="0"/>
              </a:rPr>
              <a:t>file(EXE). </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generated only once for an application and upon each subsequent compilation the assembly gets updated.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entire process will run in the background of your application; there is no need for you to learn deeply about assemblies.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ssembly architecture in .net ಗೆ ಚಿತ್ರದ ಫಲಿತಾಂಶ"/>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assemblies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a:t>Single File </a:t>
            </a:r>
            <a:r>
              <a:rPr lang="en-US" b="1" dirty="0" smtClean="0"/>
              <a:t>Assemblies</a:t>
            </a:r>
          </a:p>
          <a:p>
            <a:pPr marL="514350" indent="-514350">
              <a:buFont typeface="+mj-lt"/>
              <a:buAutoNum type="arabicPeriod"/>
            </a:pPr>
            <a:r>
              <a:rPr lang="en-US" b="1" dirty="0" smtClean="0"/>
              <a:t>Multifile </a:t>
            </a:r>
            <a:r>
              <a:rPr lang="en-US" b="1" dirty="0"/>
              <a:t>Assemblies</a:t>
            </a:r>
            <a:endParaRPr lang="en-US" dirty="0"/>
          </a:p>
          <a:p>
            <a:r>
              <a:rPr lang="en-US" b="1" dirty="0" smtClean="0"/>
              <a:t>Single File Assemblies:</a:t>
            </a:r>
          </a:p>
          <a:p>
            <a:pPr algn="just">
              <a:buNone/>
            </a:pPr>
            <a:r>
              <a:rPr lang="en-US" dirty="0" smtClean="0"/>
              <a:t>                                           A </a:t>
            </a:r>
            <a:r>
              <a:rPr lang="en-US" dirty="0"/>
              <a:t>single-file assembly consists of a single .exe or .</a:t>
            </a:r>
            <a:r>
              <a:rPr lang="en-US" dirty="0" err="1"/>
              <a:t>dll</a:t>
            </a:r>
            <a:r>
              <a:rPr lang="en-US" dirty="0"/>
              <a:t> file.</a:t>
            </a:r>
            <a:endParaRPr lang="en-US" b="1" dirty="0" smtClean="0"/>
          </a:p>
          <a:p>
            <a:r>
              <a:rPr lang="en-US" b="1" dirty="0" smtClean="0"/>
              <a:t>Multifile Assemblies:</a:t>
            </a:r>
          </a:p>
          <a:p>
            <a:pPr algn="just">
              <a:buNone/>
            </a:pPr>
            <a:r>
              <a:rPr lang="en-US" dirty="0" smtClean="0"/>
              <a:t>                                             A </a:t>
            </a:r>
            <a:r>
              <a:rPr lang="en-US" dirty="0"/>
              <a:t>multifile assembly is an assembly that can include multiple file, but it should contain </a:t>
            </a:r>
            <a:r>
              <a:rPr lang="en-US" dirty="0" err="1"/>
              <a:t>atleast</a:t>
            </a:r>
            <a:r>
              <a:rPr lang="en-US" dirty="0"/>
              <a:t> one .</a:t>
            </a:r>
            <a:r>
              <a:rPr lang="en-US" dirty="0" err="1"/>
              <a:t>dll</a:t>
            </a:r>
            <a:r>
              <a:rPr lang="en-US" dirty="0"/>
              <a:t> or .exe file.</a:t>
            </a:r>
          </a:p>
          <a:p>
            <a:pPr>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1473</Words>
  <Application>Microsoft Office PowerPoint</Application>
  <PresentationFormat>On-screen Show (4:3)</PresentationFormat>
  <Paragraphs>126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UNDERSTANDING .NET ASSEMBLES</vt:lpstr>
      <vt:lpstr>Slide 2</vt:lpstr>
      <vt:lpstr>Slide 3</vt:lpstr>
      <vt:lpstr>Slide 4</vt:lpstr>
      <vt:lpstr>Slide 5</vt:lpstr>
      <vt:lpstr>An Overview of .NET Assemblies</vt:lpstr>
      <vt:lpstr>Slide 7</vt:lpstr>
      <vt:lpstr>Slide 8</vt:lpstr>
      <vt:lpstr>Types of assemblies</vt:lpstr>
      <vt:lpstr>Slide 10</vt:lpstr>
      <vt:lpstr>Slide 11</vt:lpstr>
      <vt:lpstr>Slide 12</vt:lpstr>
      <vt:lpstr>Slide 13</vt:lpstr>
      <vt:lpstr>.Net Assembly Manifest</vt:lpstr>
      <vt:lpstr>Slide 15</vt:lpstr>
      <vt:lpstr>Slide 16</vt:lpstr>
      <vt:lpstr>Views of an Assembly</vt:lpstr>
      <vt:lpstr>Slide 18</vt:lpstr>
      <vt:lpstr>Assemblies support Code Reuse</vt:lpstr>
      <vt:lpstr>Slide 20</vt:lpstr>
      <vt:lpstr>Assemblies Establish a Type Boundary</vt:lpstr>
      <vt:lpstr>Assemblies Are Versionable and Self-Describing Entities</vt:lpstr>
      <vt:lpstr>Slide 23</vt:lpstr>
      <vt:lpstr>Slide 24</vt:lpstr>
      <vt:lpstr>Slide 25</vt:lpstr>
      <vt:lpstr>Assemblies Enable Side-by-Side Execution</vt:lpstr>
      <vt:lpstr>Assemblies Define a Security Context</vt:lpstr>
      <vt:lpstr>Cross-Language Inheritance </vt:lpstr>
      <vt:lpstr>Understanding Shared Assemblies</vt:lpstr>
      <vt:lpstr>Slide 30</vt:lpstr>
      <vt:lpstr>Slide 31</vt:lpstr>
      <vt:lpstr>Understanding Shared (Strong) Names</vt:lpstr>
      <vt:lpstr>Slide 33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UJWAL P GOWDRU</dc:creator>
  <cp:lastModifiedBy>UJWAL P GOWDRU</cp:lastModifiedBy>
  <cp:revision>30</cp:revision>
  <dcterms:created xsi:type="dcterms:W3CDTF">2017-04-18T13:28:41Z</dcterms:created>
  <dcterms:modified xsi:type="dcterms:W3CDTF">2017-04-19T17:02:48Z</dcterms:modified>
</cp:coreProperties>
</file>