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76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165.xml" ContentType="application/vnd.openxmlformats-officedocument.presentationml.slide+xml"/>
  <Override PartName="/ppt/slides/slide183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72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s/slide180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185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8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0" r:id="rId9"/>
    <p:sldId id="271" r:id="rId10"/>
    <p:sldId id="261" r:id="rId11"/>
    <p:sldId id="262" r:id="rId12"/>
    <p:sldId id="265" r:id="rId13"/>
    <p:sldId id="266" r:id="rId14"/>
    <p:sldId id="267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351" r:id="rId39"/>
    <p:sldId id="352" r:id="rId40"/>
    <p:sldId id="302" r:id="rId41"/>
    <p:sldId id="353" r:id="rId42"/>
    <p:sldId id="354" r:id="rId43"/>
    <p:sldId id="355" r:id="rId44"/>
    <p:sldId id="356" r:id="rId45"/>
    <p:sldId id="305" r:id="rId46"/>
    <p:sldId id="357" r:id="rId47"/>
    <p:sldId id="358" r:id="rId48"/>
    <p:sldId id="284" r:id="rId49"/>
    <p:sldId id="282" r:id="rId50"/>
    <p:sldId id="285" r:id="rId51"/>
    <p:sldId id="360" r:id="rId52"/>
    <p:sldId id="362" r:id="rId53"/>
    <p:sldId id="361" r:id="rId54"/>
    <p:sldId id="363" r:id="rId55"/>
    <p:sldId id="364" r:id="rId56"/>
    <p:sldId id="365" r:id="rId57"/>
    <p:sldId id="283" r:id="rId58"/>
    <p:sldId id="316" r:id="rId59"/>
    <p:sldId id="312" r:id="rId60"/>
    <p:sldId id="313" r:id="rId61"/>
    <p:sldId id="314" r:id="rId62"/>
    <p:sldId id="315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66" r:id="rId76"/>
    <p:sldId id="367" r:id="rId77"/>
    <p:sldId id="368" r:id="rId78"/>
    <p:sldId id="369" r:id="rId79"/>
    <p:sldId id="370" r:id="rId80"/>
    <p:sldId id="371" r:id="rId81"/>
    <p:sldId id="372" r:id="rId82"/>
    <p:sldId id="373" r:id="rId83"/>
    <p:sldId id="374" r:id="rId84"/>
    <p:sldId id="375" r:id="rId85"/>
    <p:sldId id="376" r:id="rId86"/>
    <p:sldId id="377" r:id="rId87"/>
    <p:sldId id="378" r:id="rId88"/>
    <p:sldId id="379" r:id="rId89"/>
    <p:sldId id="380" r:id="rId90"/>
    <p:sldId id="381" r:id="rId91"/>
    <p:sldId id="382" r:id="rId92"/>
    <p:sldId id="383" r:id="rId93"/>
    <p:sldId id="384" r:id="rId94"/>
    <p:sldId id="385" r:id="rId95"/>
    <p:sldId id="386" r:id="rId96"/>
    <p:sldId id="387" r:id="rId97"/>
    <p:sldId id="388" r:id="rId98"/>
    <p:sldId id="389" r:id="rId99"/>
    <p:sldId id="390" r:id="rId100"/>
    <p:sldId id="391" r:id="rId101"/>
    <p:sldId id="392" r:id="rId102"/>
    <p:sldId id="393" r:id="rId103"/>
    <p:sldId id="394" r:id="rId104"/>
    <p:sldId id="395" r:id="rId105"/>
    <p:sldId id="396" r:id="rId106"/>
    <p:sldId id="397" r:id="rId107"/>
    <p:sldId id="398" r:id="rId108"/>
    <p:sldId id="399" r:id="rId109"/>
    <p:sldId id="400" r:id="rId110"/>
    <p:sldId id="402" r:id="rId111"/>
    <p:sldId id="403" r:id="rId112"/>
    <p:sldId id="404" r:id="rId113"/>
    <p:sldId id="405" r:id="rId114"/>
    <p:sldId id="406" r:id="rId115"/>
    <p:sldId id="407" r:id="rId116"/>
    <p:sldId id="409" r:id="rId117"/>
    <p:sldId id="410" r:id="rId118"/>
    <p:sldId id="411" r:id="rId119"/>
    <p:sldId id="412" r:id="rId120"/>
    <p:sldId id="413" r:id="rId121"/>
    <p:sldId id="414" r:id="rId122"/>
    <p:sldId id="415" r:id="rId123"/>
    <p:sldId id="416" r:id="rId124"/>
    <p:sldId id="417" r:id="rId125"/>
    <p:sldId id="418" r:id="rId126"/>
    <p:sldId id="419" r:id="rId127"/>
    <p:sldId id="420" r:id="rId128"/>
    <p:sldId id="421" r:id="rId129"/>
    <p:sldId id="424" r:id="rId130"/>
    <p:sldId id="422" r:id="rId131"/>
    <p:sldId id="423" r:id="rId132"/>
    <p:sldId id="425" r:id="rId133"/>
    <p:sldId id="426" r:id="rId134"/>
    <p:sldId id="427" r:id="rId135"/>
    <p:sldId id="428" r:id="rId136"/>
    <p:sldId id="429" r:id="rId137"/>
    <p:sldId id="430" r:id="rId138"/>
    <p:sldId id="431" r:id="rId139"/>
    <p:sldId id="432" r:id="rId140"/>
    <p:sldId id="433" r:id="rId141"/>
    <p:sldId id="435" r:id="rId142"/>
    <p:sldId id="436" r:id="rId143"/>
    <p:sldId id="306" r:id="rId144"/>
    <p:sldId id="307" r:id="rId145"/>
    <p:sldId id="308" r:id="rId146"/>
    <p:sldId id="309" r:id="rId147"/>
    <p:sldId id="329" r:id="rId148"/>
    <p:sldId id="330" r:id="rId149"/>
    <p:sldId id="331" r:id="rId150"/>
    <p:sldId id="332" r:id="rId151"/>
    <p:sldId id="333" r:id="rId152"/>
    <p:sldId id="334" r:id="rId153"/>
    <p:sldId id="335" r:id="rId154"/>
    <p:sldId id="336" r:id="rId155"/>
    <p:sldId id="337" r:id="rId156"/>
    <p:sldId id="338" r:id="rId157"/>
    <p:sldId id="339" r:id="rId158"/>
    <p:sldId id="340" r:id="rId159"/>
    <p:sldId id="341" r:id="rId160"/>
    <p:sldId id="342" r:id="rId161"/>
    <p:sldId id="343" r:id="rId162"/>
    <p:sldId id="344" r:id="rId163"/>
    <p:sldId id="346" r:id="rId164"/>
    <p:sldId id="347" r:id="rId165"/>
    <p:sldId id="348" r:id="rId166"/>
    <p:sldId id="349" r:id="rId167"/>
    <p:sldId id="350" r:id="rId168"/>
    <p:sldId id="437" r:id="rId169"/>
    <p:sldId id="438" r:id="rId170"/>
    <p:sldId id="439" r:id="rId171"/>
    <p:sldId id="440" r:id="rId172"/>
    <p:sldId id="441" r:id="rId173"/>
    <p:sldId id="442" r:id="rId174"/>
    <p:sldId id="443" r:id="rId175"/>
    <p:sldId id="444" r:id="rId176"/>
    <p:sldId id="445" r:id="rId177"/>
    <p:sldId id="446" r:id="rId178"/>
    <p:sldId id="447" r:id="rId179"/>
    <p:sldId id="448" r:id="rId180"/>
    <p:sldId id="449" r:id="rId181"/>
    <p:sldId id="450" r:id="rId182"/>
    <p:sldId id="451" r:id="rId183"/>
    <p:sldId id="452" r:id="rId184"/>
    <p:sldId id="453" r:id="rId185"/>
    <p:sldId id="454" r:id="rId186"/>
    <p:sldId id="455" r:id="rId1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478" autoAdjust="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2EA6B-F435-44EE-AF15-0FA58B18EBD6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93C00-1F0A-4562-A5A0-571930320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93C00-1F0A-4562-A5A0-571930320B4A}" type="slidenum">
              <a:rPr lang="en-US" smtClean="0"/>
              <a:pPr/>
              <a:t>121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160C-FC5B-4310-8A53-F4E35ADC953C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E37E-1517-4746-8920-4CE8C6ACC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160C-FC5B-4310-8A53-F4E35ADC953C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E37E-1517-4746-8920-4CE8C6ACC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160C-FC5B-4310-8A53-F4E35ADC953C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E37E-1517-4746-8920-4CE8C6ACC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160C-FC5B-4310-8A53-F4E35ADC953C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E37E-1517-4746-8920-4CE8C6ACC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160C-FC5B-4310-8A53-F4E35ADC953C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E37E-1517-4746-8920-4CE8C6ACC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160C-FC5B-4310-8A53-F4E35ADC953C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E37E-1517-4746-8920-4CE8C6ACC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160C-FC5B-4310-8A53-F4E35ADC953C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E37E-1517-4746-8920-4CE8C6ACC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160C-FC5B-4310-8A53-F4E35ADC953C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E37E-1517-4746-8920-4CE8C6ACC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160C-FC5B-4310-8A53-F4E35ADC953C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E37E-1517-4746-8920-4CE8C6ACC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160C-FC5B-4310-8A53-F4E35ADC953C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E37E-1517-4746-8920-4CE8C6ACC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160C-FC5B-4310-8A53-F4E35ADC953C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E37E-1517-4746-8920-4CE8C6ACC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B160C-FC5B-4310-8A53-F4E35ADC953C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7E37E-1517-4746-8920-4CE8C6ACC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://www.tutorialsteacher.com/Content/images/csharp/value-type-memory-allocation.png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://www.tutorialsteacher.com/Content/images/csharp/raference-type-memory-allocation.png" TargetMode="Externa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letecsharptutorial.com/basic/private.php" TargetMode="External"/><Relationship Id="rId2" Type="http://schemas.openxmlformats.org/officeDocument/2006/relationships/hyperlink" Target="http://www.completecsharptutorial.com/basic/public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mpletecsharptutorial.com/basic/protected-internal.php" TargetMode="External"/><Relationship Id="rId5" Type="http://schemas.openxmlformats.org/officeDocument/2006/relationships/hyperlink" Target="http://www.completecsharptutorial.com/basic/internal.php" TargetMode="External"/><Relationship Id="rId4" Type="http://schemas.openxmlformats.org/officeDocument/2006/relationships/hyperlink" Target="http://www.completecsharptutorial.com/basic/protected.php" TargetMode="Externa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fa0ab757.aspx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Unit-2</a:t>
            </a:r>
            <a:br>
              <a:rPr lang="en-US" dirty="0" smtClean="0"/>
            </a:br>
            <a:r>
              <a:rPr lang="en-US" dirty="0" smtClean="0"/>
              <a:t>C</a:t>
            </a:r>
            <a:r>
              <a:rPr lang="en-US" dirty="0"/>
              <a:t># Language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second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in the program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require unique namespace name.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namespace consist of collection of classes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has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SayHelloApplication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namespace that contains 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HelloWorldDemo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Third </a:t>
            </a:r>
            <a:r>
              <a:rPr lang="en-US" dirty="0"/>
              <a:t>line, program declares class "</a:t>
            </a:r>
            <a:r>
              <a:rPr lang="en-US" dirty="0" err="1"/>
              <a:t>HelloWorldDemo</a:t>
            </a:r>
            <a:r>
              <a:rPr lang="en-US" dirty="0"/>
              <a:t>".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18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If-Else-If statement or ladder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If-Else-If ladder is a set of statements that is used to test a series of conditions. </a:t>
            </a: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first if statement meet the result then code within the if block executes. If not, control passes to the else statement, which contains a second "if" statement. </a:t>
            </a: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second one meet the result then code within the if block executes. This continues as a series of else if statements. </a:t>
            </a: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default else code block may execute when no condition has been evaluated to true.</a:t>
            </a:r>
          </a:p>
          <a:p>
            <a:pPr lvl="0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ttp://www.dotnettricks.com/img/csharp/if-else-ifladder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8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39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Switch statement acts as a substitute for long If-Else-If ladder that is used to test a series of conditions. </a:t>
            </a:r>
          </a:p>
          <a:p>
            <a:pPr algn="just"/>
            <a:r>
              <a:rPr lang="en-US" dirty="0" smtClean="0"/>
              <a:t>A switch statement contains one or more case labels which are tested against the switch expression.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ttp://www.dotnettricks.com/img/csharp/switch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one case matches the value with the result of switch expression, the control continues executing the code from that label.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When no case label contains a matching value, control is transferred to the default section, if it exists.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there is no default section, no action is taken and control is transferred outside the switch statement.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fourth line, program defines "Main" method, which is the entry point in C# programs.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"Main" method has print statement which will execute when program run and print "Hello World</a:t>
            </a:r>
            <a:r>
              <a:rPr lang="en-US" dirty="0" smtClean="0"/>
              <a:t>".</a:t>
            </a:r>
          </a:p>
          <a:p>
            <a:pPr algn="just"/>
            <a:r>
              <a:rPr lang="en-US" i="1" dirty="0" err="1"/>
              <a:t>WriteLine</a:t>
            </a:r>
            <a:r>
              <a:rPr lang="en-US" dirty="0"/>
              <a:t> is a method of the </a:t>
            </a:r>
            <a:r>
              <a:rPr lang="en-US" i="1" dirty="0"/>
              <a:t>Console</a:t>
            </a:r>
            <a:r>
              <a:rPr lang="en-US" dirty="0"/>
              <a:t> class defined in the </a:t>
            </a:r>
            <a:r>
              <a:rPr lang="en-US" i="1" dirty="0"/>
              <a:t>System</a:t>
            </a:r>
            <a:r>
              <a:rPr lang="en-US" dirty="0"/>
              <a:t> namespace. This statement reason the message "Hello, World!" to be displayed on the screen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CSharp</a:t>
            </a:r>
            <a:r>
              <a:rPr lang="en-US" dirty="0"/>
              <a:t> program can be created either using Visual Studio .NET or using any text editor.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49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59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Understanding Value Types and Reference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sz="3900" b="1" dirty="0" smtClean="0"/>
              <a:t>Consider the example:</a:t>
            </a:r>
          </a:p>
          <a:p>
            <a:pPr latinLnBrk="1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namespace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CSharpTutorials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atinLnBrk="1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 latinLnBrk="1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class Program</a:t>
            </a:r>
          </a:p>
          <a:p>
            <a:pPr latinLnBrk="1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{</a:t>
            </a:r>
          </a:p>
          <a:p>
            <a:pPr latinLnBrk="1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static void Main(string[]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args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latinLnBrk="1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{</a:t>
            </a:r>
          </a:p>
          <a:p>
            <a:pPr latinLnBrk="1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string message = "Hello World!!";</a:t>
            </a:r>
          </a:p>
          <a:p>
            <a:pPr latinLnBrk="1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</a:p>
          <a:p>
            <a:pPr latinLnBrk="1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Console.WriteLine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(message);</a:t>
            </a:r>
          </a:p>
          <a:p>
            <a:pPr latinLnBrk="1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}</a:t>
            </a:r>
          </a:p>
          <a:p>
            <a:pPr latinLnBrk="1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}</a:t>
            </a:r>
          </a:p>
          <a:p>
            <a:pPr latinLnBrk="1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8991600" cy="6248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variable must be declared with the data type because C# is a strongly-typed language.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 string message = "Hello World!!";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 is a data type.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message is a variable.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"Hello World!!" is a string value assigned to a variable - message.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 type tells a C# compiler what kind of value a variable can hold.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C# includes many in-built data types for different kinds of data, e.g., String, number, float, decimal, etc.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 fontScale="70000" lnSpcReduction="20000"/>
          </a:bodyPr>
          <a:lstStyle/>
          <a:p>
            <a:pPr latinLnBrk="1">
              <a:lnSpc>
                <a:spcPct val="160000"/>
              </a:lnSpc>
              <a:buNone/>
            </a:pPr>
            <a:r>
              <a:rPr lang="en-US" dirty="0" smtClean="0"/>
              <a:t>class Program</a:t>
            </a:r>
          </a:p>
          <a:p>
            <a:pPr latinLnBrk="1">
              <a:lnSpc>
                <a:spcPct val="160000"/>
              </a:lnSpc>
              <a:buNone/>
            </a:pPr>
            <a:r>
              <a:rPr lang="en-US" dirty="0" smtClean="0"/>
              <a:t>{</a:t>
            </a:r>
          </a:p>
          <a:p>
            <a:pPr latinLnBrk="1">
              <a:lnSpc>
                <a:spcPct val="160000"/>
              </a:lnSpc>
              <a:buNone/>
            </a:pPr>
            <a:r>
              <a:rPr lang="en-US" dirty="0" smtClean="0"/>
              <a:t>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latinLnBrk="1">
              <a:lnSpc>
                <a:spcPct val="160000"/>
              </a:lnSpc>
              <a:buNone/>
            </a:pPr>
            <a:r>
              <a:rPr lang="en-US" dirty="0" smtClean="0"/>
              <a:t>    {</a:t>
            </a:r>
          </a:p>
          <a:p>
            <a:pPr latinLnBrk="1">
              <a:lnSpc>
                <a:spcPct val="160000"/>
              </a:lnSpc>
              <a:buNone/>
            </a:pPr>
            <a:r>
              <a:rPr lang="en-US" dirty="0" smtClean="0"/>
              <a:t>        string </a:t>
            </a:r>
            <a:r>
              <a:rPr lang="en-US" dirty="0" err="1" smtClean="0"/>
              <a:t>stringVar</a:t>
            </a:r>
            <a:r>
              <a:rPr lang="en-US" dirty="0" smtClean="0"/>
              <a:t> = "Hello World!!";</a:t>
            </a:r>
          </a:p>
          <a:p>
            <a:pPr latinLnBrk="1">
              <a:lnSpc>
                <a:spcPct val="160000"/>
              </a:lnSpc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intVar</a:t>
            </a:r>
            <a:r>
              <a:rPr lang="en-US" dirty="0" smtClean="0"/>
              <a:t> = 100;</a:t>
            </a:r>
          </a:p>
          <a:p>
            <a:pPr latinLnBrk="1">
              <a:lnSpc>
                <a:spcPct val="160000"/>
              </a:lnSpc>
              <a:buNone/>
            </a:pPr>
            <a:r>
              <a:rPr lang="en-US" dirty="0" smtClean="0"/>
              <a:t>        float </a:t>
            </a:r>
            <a:r>
              <a:rPr lang="en-US" dirty="0" err="1" smtClean="0"/>
              <a:t>floatVar</a:t>
            </a:r>
            <a:r>
              <a:rPr lang="en-US" dirty="0" smtClean="0"/>
              <a:t> = 10.2f;</a:t>
            </a:r>
          </a:p>
          <a:p>
            <a:pPr latinLnBrk="1">
              <a:lnSpc>
                <a:spcPct val="160000"/>
              </a:lnSpc>
              <a:buNone/>
            </a:pPr>
            <a:r>
              <a:rPr lang="en-US" dirty="0" smtClean="0"/>
              <a:t>        char </a:t>
            </a:r>
            <a:r>
              <a:rPr lang="en-US" dirty="0" err="1" smtClean="0"/>
              <a:t>charVar</a:t>
            </a:r>
            <a:r>
              <a:rPr lang="en-US" dirty="0" smtClean="0"/>
              <a:t> = 'A';</a:t>
            </a:r>
          </a:p>
          <a:p>
            <a:pPr latinLnBrk="1">
              <a:lnSpc>
                <a:spcPct val="160000"/>
              </a:lnSpc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boolVar</a:t>
            </a:r>
            <a:r>
              <a:rPr lang="en-US" dirty="0" smtClean="0"/>
              <a:t> = true;</a:t>
            </a:r>
          </a:p>
          <a:p>
            <a:pPr latinLnBrk="1">
              <a:lnSpc>
                <a:spcPct val="160000"/>
              </a:lnSpc>
              <a:buNone/>
            </a:pPr>
            <a:r>
              <a:rPr lang="en-US" dirty="0" smtClean="0"/>
              <a:t>     }</a:t>
            </a:r>
          </a:p>
          <a:p>
            <a:pPr latinLnBrk="1">
              <a:lnSpc>
                <a:spcPct val="160000"/>
              </a:lnSpc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data types includes specific range of values.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example, a variable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type can have any value between -2,147,483,648 to 2,147,483,647.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same way,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type can have only two value - true or false.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9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Compiler will give an error if value goes out of data type's permitted range. </a:t>
            </a:r>
          </a:p>
          <a:p>
            <a:pPr algn="just"/>
            <a:r>
              <a:rPr lang="en-US" dirty="0" smtClean="0"/>
              <a:t>For example, </a:t>
            </a:r>
            <a:r>
              <a:rPr lang="en-US" dirty="0" err="1" smtClean="0"/>
              <a:t>int</a:t>
            </a:r>
            <a:r>
              <a:rPr lang="en-US" dirty="0" smtClean="0"/>
              <a:t> data type's range is                  -2,147,483,648 to 2,147,483,647.</a:t>
            </a:r>
          </a:p>
          <a:p>
            <a:r>
              <a:rPr lang="en-US" dirty="0" smtClean="0"/>
              <a:t>Example: Compile time error</a:t>
            </a:r>
          </a:p>
          <a:p>
            <a:pPr algn="just"/>
            <a:r>
              <a:rPr lang="en-US" dirty="0" smtClean="0"/>
              <a:t> // compile time error: Cannot implicitly convert type 'long' to '</a:t>
            </a:r>
            <a:r>
              <a:rPr lang="en-US" dirty="0" err="1" smtClean="0"/>
              <a:t>int</a:t>
            </a:r>
            <a:r>
              <a:rPr lang="en-US" dirty="0" smtClean="0"/>
              <a:t>'.</a:t>
            </a:r>
          </a:p>
          <a:p>
            <a:pPr algn="just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21474836470;  </a:t>
            </a:r>
            <a:endParaRPr lang="en-US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system data types ( c# alias)</a:t>
            </a:r>
            <a:endParaRPr lang="en-US" dirty="0"/>
          </a:p>
        </p:txBody>
      </p:sp>
      <p:pic>
        <p:nvPicPr>
          <p:cNvPr id="160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399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1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Variations on the Main()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Main() was defined to take a single parameter (an array of strings) </a:t>
            </a:r>
            <a:r>
              <a:rPr lang="en-US" dirty="0" smtClean="0"/>
              <a:t>and return </a:t>
            </a:r>
            <a:r>
              <a:rPr lang="en-US" dirty="0"/>
              <a:t>an integer data type.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not the only possible form of Main</a:t>
            </a:r>
            <a:r>
              <a:rPr lang="en-US" dirty="0" smtClean="0"/>
              <a:t>().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It is permissible </a:t>
            </a:r>
            <a:r>
              <a:rPr lang="en-US" dirty="0" smtClean="0"/>
              <a:t>to construct </a:t>
            </a:r>
            <a:r>
              <a:rPr lang="en-US" dirty="0"/>
              <a:t>your application’s entry </a:t>
            </a:r>
            <a:r>
              <a:rPr lang="en-US" dirty="0" smtClean="0"/>
              <a:t>point. 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876801"/>
            <a:ext cx="9144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Types and Reference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types are classified as: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value type.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reference 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514350" indent="-51435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Types is classified depending on whether a variable of a particular type stores its own data or a pointer to the data in the memory.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data type is a value type if it holds a data value within its own memory space.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means variables of these data types directly contain their values.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the value types derive from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System.ValueType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which in-turn, derives from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System.Object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Consider integer variable: 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i</a:t>
            </a:r>
            <a:r>
              <a:rPr lang="en-US" dirty="0" smtClean="0"/>
              <a:t> = 100;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system stores 100 in the memory space allocated for the variable 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below image illustrates how 100 is stored at some hypothetical location in the memory (0x239110) for 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ttp://www.tutorialsteacher.com/Content/images/csharp/value-type-memory-allocation.png">
            <a:hlinkClick r:id="rId2" tgtFrame="&quot;_blank&quot;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720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following data types are all of value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bool</a:t>
            </a:r>
            <a:endParaRPr lang="en-US" dirty="0" smtClean="0"/>
          </a:p>
          <a:p>
            <a:pPr lvl="0"/>
            <a:r>
              <a:rPr lang="en-US" dirty="0" smtClean="0"/>
              <a:t>byte</a:t>
            </a:r>
          </a:p>
          <a:p>
            <a:pPr lvl="0"/>
            <a:r>
              <a:rPr lang="en-US" dirty="0" smtClean="0"/>
              <a:t>char</a:t>
            </a:r>
          </a:p>
          <a:p>
            <a:pPr lvl="0"/>
            <a:r>
              <a:rPr lang="en-US" dirty="0" smtClean="0"/>
              <a:t>decimal</a:t>
            </a:r>
          </a:p>
          <a:p>
            <a:pPr lvl="0"/>
            <a:r>
              <a:rPr lang="en-US" dirty="0" smtClean="0"/>
              <a:t>double</a:t>
            </a:r>
          </a:p>
          <a:p>
            <a:pPr lvl="0"/>
            <a:r>
              <a:rPr lang="en-US" dirty="0" err="1" smtClean="0"/>
              <a:t>enum</a:t>
            </a:r>
            <a:endParaRPr lang="en-US" dirty="0" smtClean="0"/>
          </a:p>
          <a:p>
            <a:pPr lvl="0"/>
            <a:r>
              <a:rPr lang="en-US" dirty="0" smtClean="0"/>
              <a:t>float</a:t>
            </a:r>
          </a:p>
          <a:p>
            <a:pPr lvl="0"/>
            <a:r>
              <a:rPr lang="en-US" dirty="0" err="1" smtClean="0"/>
              <a:t>int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long</a:t>
            </a:r>
          </a:p>
          <a:p>
            <a:pPr lvl="0"/>
            <a:r>
              <a:rPr lang="en-US" dirty="0" err="1" smtClean="0"/>
              <a:t>sbyte</a:t>
            </a:r>
            <a:endParaRPr lang="en-US" dirty="0" smtClean="0"/>
          </a:p>
          <a:p>
            <a:pPr lvl="0"/>
            <a:r>
              <a:rPr lang="en-US" dirty="0" smtClean="0"/>
              <a:t>short</a:t>
            </a:r>
          </a:p>
          <a:p>
            <a:pPr lvl="0"/>
            <a:r>
              <a:rPr lang="en-US" dirty="0" err="1" smtClean="0"/>
              <a:t>struct</a:t>
            </a:r>
            <a:endParaRPr lang="en-US" dirty="0" smtClean="0"/>
          </a:p>
          <a:p>
            <a:pPr lvl="0"/>
            <a:r>
              <a:rPr lang="en-US" dirty="0" err="1" smtClean="0"/>
              <a:t>uint</a:t>
            </a:r>
            <a:endParaRPr lang="en-US" dirty="0" smtClean="0"/>
          </a:p>
          <a:p>
            <a:pPr lvl="0"/>
            <a:r>
              <a:rPr lang="en-US" dirty="0" err="1" smtClean="0"/>
              <a:t>ulong</a:t>
            </a:r>
            <a:endParaRPr lang="en-US" dirty="0" smtClean="0"/>
          </a:p>
          <a:p>
            <a:pPr lvl="0"/>
            <a:r>
              <a:rPr lang="en-US" dirty="0" err="1" smtClean="0"/>
              <a:t>ushort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by Value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static void </a:t>
            </a:r>
            <a:r>
              <a:rPr lang="en-US" dirty="0" err="1" smtClean="0"/>
              <a:t>ChangeValue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r>
              <a:rPr lang="en-US" dirty="0" smtClean="0"/>
              <a:t>{    </a:t>
            </a:r>
          </a:p>
          <a:p>
            <a:r>
              <a:rPr lang="en-US" dirty="0" smtClean="0"/>
              <a:t>x =  200;     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(x);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 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{   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100;     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        </a:t>
            </a:r>
          </a:p>
          <a:p>
            <a:r>
              <a:rPr lang="en-US" dirty="0" err="1" smtClean="0"/>
              <a:t>ChangeValue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        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Result:</a:t>
            </a:r>
          </a:p>
          <a:p>
            <a:r>
              <a:rPr lang="en-US" dirty="0" smtClean="0"/>
              <a:t>100</a:t>
            </a:r>
          </a:p>
          <a:p>
            <a:r>
              <a:rPr lang="en-US" dirty="0" smtClean="0"/>
              <a:t>200</a:t>
            </a:r>
          </a:p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199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you pass a value type variable from one method to another method.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system creates a separate copy of a variable in another method.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that if value got changed in the one method won't affect on the variable in another method.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rgbClr val="FF0000"/>
                </a:solidFill>
              </a:rPr>
              <a:t>variable 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 in Main() method remains unchanged even after we pass it to the </a:t>
            </a:r>
            <a:r>
              <a:rPr lang="en-US" dirty="0" err="1" smtClean="0">
                <a:solidFill>
                  <a:srgbClr val="FF0000"/>
                </a:solidFill>
              </a:rPr>
              <a:t>ChangeValue</a:t>
            </a:r>
            <a:r>
              <a:rPr lang="en-US" dirty="0" smtClean="0">
                <a:solidFill>
                  <a:srgbClr val="FF0000"/>
                </a:solidFill>
              </a:rPr>
              <a:t>() method and change it's value there.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1628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100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 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/>
            </a:r>
            <a:b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</a:b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200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 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/>
            </a:r>
            <a:b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</a:b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100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100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 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/>
            </a:r>
            <a:b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</a:b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200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 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/>
            </a:r>
            <a:b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</a:b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100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 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Unlike value types, a reference type doesn't store its value directly.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stores the address where the value is being stored.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other words, a reference type contains a pointer to another memory location that holds the data.</a:t>
            </a:r>
          </a:p>
          <a:p>
            <a:pPr algn="just"/>
            <a:r>
              <a:rPr lang="en-US" dirty="0" smtClean="0"/>
              <a:t>For example, consider following string variable:</a:t>
            </a:r>
          </a:p>
          <a:p>
            <a:r>
              <a:rPr lang="en-US" dirty="0" smtClean="0"/>
              <a:t>string s = "Hello World!!";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ttp://www.tutorialsteacher.com/Content/images/csharp/raference-type-memory-allocation.png">
            <a:hlinkClick r:id="rId2" tgtFrame="&quot;_blank&quot;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system selects a random location in memory (0x803200) for the variable 's'.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value of a variable s is 0x600000 which is the memory address of the actual data value.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Thus, reference type stores the address of the location where the actual value is stored instead of value itself.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following data types are of reference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String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 smtClean="0"/>
              <a:t>All arrays, even if their elements are value types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Class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Delegates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you pass a reference type variable from one method to another, it doesn't create a new copy; instead, it passes the address of the variable.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we now change the value of the variable in a method, it will also be reflected in the calling method.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by 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static void </a:t>
            </a:r>
            <a:r>
              <a:rPr lang="en-US" dirty="0" err="1" smtClean="0"/>
              <a:t>ChangeReferenceType</a:t>
            </a:r>
            <a:r>
              <a:rPr lang="en-US" dirty="0" smtClean="0"/>
              <a:t>(Student std2)</a:t>
            </a:r>
          </a:p>
          <a:p>
            <a:r>
              <a:rPr lang="en-US" dirty="0" smtClean="0"/>
              <a:t>{    </a:t>
            </a:r>
          </a:p>
          <a:p>
            <a:r>
              <a:rPr lang="en-US" dirty="0" smtClean="0"/>
              <a:t>std2.StudentName = "Steve";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 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{    </a:t>
            </a:r>
          </a:p>
          <a:p>
            <a:r>
              <a:rPr lang="en-US" dirty="0" smtClean="0"/>
              <a:t>Student std1 = new Student();</a:t>
            </a:r>
          </a:p>
          <a:p>
            <a:r>
              <a:rPr lang="en-US" dirty="0" smtClean="0"/>
              <a:t>    std1.StudentName = "Bill";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ChangeReferenceType</a:t>
            </a:r>
            <a:r>
              <a:rPr lang="en-US" dirty="0" smtClean="0"/>
              <a:t>(std1); 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Console.WriteLine</a:t>
            </a:r>
            <a:r>
              <a:rPr lang="en-US" dirty="0" smtClean="0"/>
              <a:t>(std1.StudentName);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OUTPUT : Steve</a:t>
            </a:r>
            <a:endParaRPr lang="en-US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Above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 is an object, when we send the Student object std1 to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ChangeReferenceType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method, what is actually sent is the memory address of std1. Thus, when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ChangeReferenceType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method changes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StudentName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it is actually changing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StudentName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std1, because std1 and std2 are both pointing to the same address in memory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understanding Boxing and UnBoxing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lvl="0" algn="just"/>
            <a:r>
              <a:rPr lang="en-US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C# Type System contains: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Value Types,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Reference Types,</a:t>
            </a:r>
          </a:p>
          <a:p>
            <a:pPr lvl="0" algn="just"/>
            <a:r>
              <a:rPr lang="en-US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C# allows us to </a:t>
            </a:r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convert</a:t>
            </a:r>
            <a:r>
              <a:rPr lang="en-US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Value Type</a:t>
            </a:r>
            <a:r>
              <a:rPr lang="en-US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to 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Reference Type</a:t>
            </a:r>
            <a:r>
              <a:rPr lang="en-US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and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back again to Value Types</a:t>
            </a:r>
            <a:r>
              <a:rPr lang="en-US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 </a:t>
            </a:r>
          </a:p>
          <a:p>
            <a:pPr lvl="0" algn="just"/>
            <a:r>
              <a:rPr lang="en-US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The </a:t>
            </a:r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operation of Converting a Value Type to a Reference Type is called Boxing </a:t>
            </a:r>
            <a:r>
              <a:rPr lang="en-US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and the </a:t>
            </a:r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reverse operation is called UnBoxing.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Implicit conversion of a value type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char etc.) to a reference type (object), is known as Boxing.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Boxing process, a value type is being allocated on the heap rather than the stack.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Boxing is used to store value types in the garbage-collected heap.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Val = 1;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 Val;       //Boxing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first line we created a Value Type Val and assigned a value to Val. </a:t>
            </a: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second line, we created an instance of Object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assign the value of Val to Obj. </a:t>
            </a: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the above operation (Object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1) we saw converting a value of a Value Type into a value of a corresponding Reference Type. </a:t>
            </a: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types of operation are called Boxing.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declaration of a value-type variable: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= 123;</a:t>
            </a:r>
          </a:p>
          <a:p>
            <a:pPr algn="just"/>
            <a:r>
              <a:rPr lang="en-US" dirty="0" smtClean="0"/>
              <a:t>The following statement implicitly applies the boxing operation on the variable </a:t>
            </a:r>
            <a:r>
              <a:rPr lang="en-US" dirty="0" err="1" smtClean="0"/>
              <a:t>i</a:t>
            </a:r>
            <a:r>
              <a:rPr lang="en-US" dirty="0" smtClean="0"/>
              <a:t>:</a:t>
            </a:r>
          </a:p>
          <a:p>
            <a:r>
              <a:rPr lang="en-US" dirty="0" smtClean="0"/>
              <a:t> // Boxing copies the value of </a:t>
            </a:r>
            <a:r>
              <a:rPr lang="en-US" dirty="0" err="1" smtClean="0"/>
              <a:t>i</a:t>
            </a:r>
            <a:r>
              <a:rPr lang="en-US" dirty="0" smtClean="0"/>
              <a:t> into object o.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object o =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;  </a:t>
            </a:r>
          </a:p>
          <a:p>
            <a:pPr algn="just"/>
            <a:r>
              <a:rPr lang="en-US" dirty="0" smtClean="0"/>
              <a:t>The result of this statement is creating an object reference o, on the stack, that references a value of the type </a:t>
            </a:r>
            <a:r>
              <a:rPr lang="en-US" dirty="0" err="1" smtClean="0"/>
              <a:t>int</a:t>
            </a:r>
            <a:r>
              <a:rPr lang="en-US" dirty="0" smtClean="0"/>
              <a:t>, on the heap.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oxingConversion graphic"/>
          <p:cNvPicPr>
            <a:picLocks noGrp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TestBoxing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static void Main()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123;</a:t>
            </a:r>
          </a:p>
          <a:p>
            <a:pPr>
              <a:buNone/>
            </a:pPr>
            <a:r>
              <a:rPr lang="en-US" dirty="0" smtClean="0"/>
              <a:t>            // Boxing copies the value of </a:t>
            </a:r>
            <a:r>
              <a:rPr lang="en-US" dirty="0" err="1" smtClean="0"/>
              <a:t>i</a:t>
            </a:r>
            <a:r>
              <a:rPr lang="en-US" dirty="0" smtClean="0"/>
              <a:t> into object o.</a:t>
            </a:r>
          </a:p>
          <a:p>
            <a:pPr>
              <a:buNone/>
            </a:pPr>
            <a:r>
              <a:rPr lang="en-US" dirty="0" smtClean="0"/>
              <a:t>            object o = </a:t>
            </a:r>
            <a:r>
              <a:rPr lang="en-US" dirty="0" err="1" smtClean="0"/>
              <a:t>i</a:t>
            </a:r>
            <a:r>
              <a:rPr lang="en-US" dirty="0" smtClean="0"/>
              <a:t>;  </a:t>
            </a:r>
          </a:p>
          <a:p>
            <a:pPr>
              <a:buNone/>
            </a:pPr>
            <a:r>
              <a:rPr lang="en-US" dirty="0" smtClean="0"/>
              <a:t>            // Change the value of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</a:t>
            </a:r>
            <a:r>
              <a:rPr lang="en-US" dirty="0" smtClean="0"/>
              <a:t> = 456;  </a:t>
            </a:r>
          </a:p>
          <a:p>
            <a:pPr>
              <a:buNone/>
            </a:pPr>
            <a:r>
              <a:rPr lang="en-US" dirty="0" smtClean="0"/>
              <a:t>            // The change in </a:t>
            </a:r>
            <a:r>
              <a:rPr lang="en-US" dirty="0" err="1" smtClean="0"/>
              <a:t>i</a:t>
            </a:r>
            <a:r>
              <a:rPr lang="en-US" dirty="0" smtClean="0"/>
              <a:t> does not effect the value stored in o.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System.Console.WriteLine</a:t>
            </a:r>
            <a:r>
              <a:rPr lang="en-US" dirty="0" smtClean="0"/>
              <a:t>("The value-type value = {0}",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System.Console.WriteLine</a:t>
            </a:r>
            <a:r>
              <a:rPr lang="en-US" dirty="0" smtClean="0"/>
              <a:t>("The object-type value = {0}", o);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/* Output:</a:t>
            </a:r>
          </a:p>
          <a:p>
            <a:pPr>
              <a:buNone/>
            </a:pPr>
            <a:r>
              <a:rPr lang="en-US" dirty="0" smtClean="0"/>
              <a:t>        The value-type value = 456</a:t>
            </a:r>
          </a:p>
          <a:p>
            <a:pPr>
              <a:buNone/>
            </a:pPr>
            <a:r>
              <a:rPr lang="en-US" dirty="0" smtClean="0"/>
              <a:t>        The object-type value = 123</a:t>
            </a:r>
          </a:p>
          <a:p>
            <a:pPr>
              <a:buNone/>
            </a:pPr>
            <a:r>
              <a:rPr lang="en-US" dirty="0" smtClean="0"/>
              <a:t>    */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UnBoxing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638800"/>
          </a:xfrm>
        </p:spPr>
        <p:txBody>
          <a:bodyPr>
            <a:normAutofit/>
          </a:bodyPr>
          <a:lstStyle/>
          <a:p>
            <a:pPr lvl="0" algn="just"/>
            <a:r>
              <a:rPr lang="en-US" dirty="0" smtClean="0"/>
              <a:t>Explicit conversion of same reference type (which is being created by boxing process); back to a value type is known as UnBoxing. </a:t>
            </a:r>
            <a:endParaRPr lang="en-US" b="1" dirty="0" smtClean="0"/>
          </a:p>
          <a:p>
            <a:pPr lvl="0" algn="just"/>
            <a:r>
              <a:rPr lang="en-US" dirty="0" smtClean="0"/>
              <a:t>In UnBoxing process, boxed value type is unboxed from the heap and assigned to a value type which is being allocated on the stack.</a:t>
            </a:r>
            <a:endParaRPr lang="en-US" b="1" dirty="0" smtClean="0"/>
          </a:p>
          <a:p>
            <a:pPr lvl="0" algn="just"/>
            <a:r>
              <a:rPr lang="en-US" dirty="0" smtClean="0"/>
              <a:t>UnBoxing is  the opposite of boxing. </a:t>
            </a:r>
          </a:p>
          <a:p>
            <a:pPr lvl="0" algn="just"/>
            <a:r>
              <a:rPr lang="en-US" dirty="0" smtClean="0"/>
              <a:t>In it values are again shifted from the heap to the stack. 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lvl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Val = 1;  </a:t>
            </a:r>
          </a:p>
          <a:p>
            <a:pPr lvl="0">
              <a:buNone/>
            </a:pPr>
            <a:r>
              <a:rPr lang="en-US" b="1" dirty="0" smtClean="0"/>
              <a:t>Object </a:t>
            </a:r>
            <a:r>
              <a:rPr lang="en-US" b="1" dirty="0" err="1" smtClean="0"/>
              <a:t>Obj</a:t>
            </a:r>
            <a:r>
              <a:rPr lang="en-US" b="1" dirty="0" smtClean="0"/>
              <a:t> = Val; //Boxing  </a:t>
            </a:r>
          </a:p>
          <a:p>
            <a:pPr lvl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= (</a:t>
            </a:r>
            <a:r>
              <a:rPr lang="en-US" b="1" dirty="0" err="1" smtClean="0"/>
              <a:t>int</a:t>
            </a:r>
            <a:r>
              <a:rPr lang="en-US" b="1" dirty="0" smtClean="0"/>
              <a:t>)</a:t>
            </a:r>
            <a:r>
              <a:rPr lang="en-US" b="1" dirty="0" err="1" smtClean="0"/>
              <a:t>Obj</a:t>
            </a:r>
            <a:r>
              <a:rPr lang="en-US" b="1" dirty="0" smtClean="0"/>
              <a:t>; //</a:t>
            </a:r>
            <a:r>
              <a:rPr lang="en-US" b="1" dirty="0" err="1" smtClean="0"/>
              <a:t>Unboxing</a:t>
            </a:r>
            <a:r>
              <a:rPr lang="en-US" dirty="0" smtClean="0"/>
              <a:t> </a:t>
            </a:r>
          </a:p>
          <a:p>
            <a:pPr lvl="0" algn="just"/>
            <a:r>
              <a:rPr lang="en-US" dirty="0" smtClean="0"/>
              <a:t>The first two line shows how to Box a Value Type. </a:t>
            </a:r>
          </a:p>
          <a:p>
            <a:pPr lvl="0" algn="just"/>
            <a:r>
              <a:rPr lang="en-US" dirty="0" smtClean="0"/>
              <a:t>The third line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(</a:t>
            </a:r>
            <a:r>
              <a:rPr lang="en-US" dirty="0" err="1" smtClean="0"/>
              <a:t>int</a:t>
            </a:r>
            <a:r>
              <a:rPr lang="en-US" dirty="0" smtClean="0"/>
              <a:t>) </a:t>
            </a:r>
            <a:r>
              <a:rPr lang="en-US" dirty="0" err="1" smtClean="0"/>
              <a:t>Obj</a:t>
            </a:r>
            <a:r>
              <a:rPr lang="en-US" dirty="0" smtClean="0"/>
              <a:t>) shows extracts the Value Type from the Object. </a:t>
            </a:r>
            <a:endParaRPr lang="en-US" b="1" dirty="0" smtClean="0"/>
          </a:p>
          <a:p>
            <a:pPr lvl="0" algn="just"/>
            <a:r>
              <a:rPr lang="en-US" dirty="0" smtClean="0"/>
              <a:t>That is converting a value of a Reference Type into a value of a Value Type. This operation is called UnBoxing.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Command Line Argument in C#?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Pass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parameter to a function 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argument.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about Main(string[]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method?.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parameters can be passed to Main() method in C#?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Parameter(s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can be passed to a Main() method in C# and it is called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command line argument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123;      // a value type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object o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     // boxing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j =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)o;   //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unboxing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UnBoxing Conversion graphic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Boxing and UnBoxing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(value type) is created on the Stack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stackVar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12;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 Boxing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created on the Heap (reference type)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boxedVar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stackVar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Unboxing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boxed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unboxed from the heap and assigned to 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stack variable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unBoxed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boxedVar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oxing and Unboxi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Establishing Member Visibility</a:t>
            </a:r>
            <a:br>
              <a:rPr lang="en-US" dirty="0" smtClean="0"/>
            </a:br>
            <a:r>
              <a:rPr lang="en-US" dirty="0" smtClean="0"/>
              <a:t>(Access Specifiers)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What is Access Specifiers in C#?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Also called as Access Modifiers.</a:t>
            </a:r>
          </a:p>
          <a:p>
            <a:pPr algn="just"/>
            <a:r>
              <a:rPr lang="en-US" dirty="0" smtClean="0"/>
              <a:t>It describes as the scope of accessibility of an Object and its members.</a:t>
            </a:r>
          </a:p>
          <a:p>
            <a:pPr algn="just"/>
            <a:r>
              <a:rPr lang="en-US" dirty="0" smtClean="0"/>
              <a:t>Access modifiers and specifiers are keywords to specify the accessibility of a type and its members.</a:t>
            </a:r>
          </a:p>
          <a:p>
            <a:pPr algn="just"/>
            <a:r>
              <a:rPr lang="en-US" dirty="0" smtClean="0"/>
              <a:t>We can control the scope of the member object of a class using access specifiers.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List of Access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 </a:t>
            </a:r>
            <a:r>
              <a:rPr lang="en-US" u="sng" dirty="0" smtClean="0">
                <a:hlinkClick r:id="rId2"/>
              </a:rPr>
              <a:t>Public Access Specifiers</a:t>
            </a:r>
            <a:endParaRPr lang="en-US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 </a:t>
            </a:r>
            <a:r>
              <a:rPr lang="en-US" u="sng" dirty="0" smtClean="0">
                <a:hlinkClick r:id="rId3"/>
              </a:rPr>
              <a:t>Private Access Specifiers</a:t>
            </a:r>
            <a:endParaRPr lang="en-US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 </a:t>
            </a:r>
            <a:r>
              <a:rPr lang="en-US" u="sng" dirty="0" smtClean="0">
                <a:hlinkClick r:id="rId4"/>
              </a:rPr>
              <a:t>Protected Access Specifiers</a:t>
            </a:r>
            <a:endParaRPr lang="en-US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 </a:t>
            </a:r>
            <a:r>
              <a:rPr lang="en-US" u="sng" dirty="0" smtClean="0">
                <a:hlinkClick r:id="rId5"/>
              </a:rPr>
              <a:t>Internal Access Specifiers</a:t>
            </a:r>
            <a:endParaRPr lang="en-US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 </a:t>
            </a:r>
            <a:r>
              <a:rPr lang="en-US" u="sng" dirty="0" smtClean="0">
                <a:hlinkClick r:id="rId6"/>
              </a:rPr>
              <a:t>Protected Internal Access Specifiers.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public access </a:t>
            </a:r>
            <a:r>
              <a:rPr lang="en-US" dirty="0" err="1" smtClean="0"/>
              <a:t>specifier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class member, that is defined as public can be accessed by other class member that is initialized outside the class. </a:t>
            </a:r>
          </a:p>
          <a:p>
            <a:pPr algn="just"/>
            <a:r>
              <a:rPr lang="en-US" dirty="0" smtClean="0"/>
              <a:t>A public member can be accessed from anywhere even outside the namespace.</a:t>
            </a:r>
          </a:p>
          <a:p>
            <a:pPr algn="just"/>
            <a:r>
              <a:rPr lang="en-US" b="1" dirty="0" smtClean="0"/>
              <a:t>public: </a:t>
            </a:r>
            <a:r>
              <a:rPr lang="en-US" dirty="0" smtClean="0"/>
              <a:t>has no limits, any members or types defined as public can be accessed within the class, assembly even outside the assembly, class.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705600"/>
          </a:xfrm>
        </p:spPr>
        <p:txBody>
          <a:bodyPr>
            <a:normAutofit fontScale="47500" lnSpcReduction="20000"/>
          </a:bodyPr>
          <a:lstStyle/>
          <a:p>
            <a:pPr fontAlgn="base"/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using System;</a:t>
            </a:r>
          </a:p>
          <a:p>
            <a:pPr fontAlgn="base"/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4500" dirty="0" err="1" smtClean="0">
                <a:latin typeface="Times New Roman" pitchFamily="18" charset="0"/>
                <a:cs typeface="Times New Roman" pitchFamily="18" charset="0"/>
              </a:rPr>
              <a:t>System.Collections.Generic</a:t>
            </a: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fontAlgn="base"/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4500" dirty="0" err="1" smtClean="0">
                <a:latin typeface="Times New Roman" pitchFamily="18" charset="0"/>
                <a:cs typeface="Times New Roman" pitchFamily="18" charset="0"/>
              </a:rPr>
              <a:t>System.Linq</a:t>
            </a: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fontAlgn="base"/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4500" dirty="0" err="1" smtClean="0">
                <a:latin typeface="Times New Roman" pitchFamily="18" charset="0"/>
                <a:cs typeface="Times New Roman" pitchFamily="18" charset="0"/>
              </a:rPr>
              <a:t>System.Text</a:t>
            </a: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fontAlgn="base"/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fontAlgn="base"/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namespace </a:t>
            </a:r>
            <a:r>
              <a:rPr lang="en-US" sz="4500" dirty="0" err="1" smtClean="0">
                <a:latin typeface="Times New Roman" pitchFamily="18" charset="0"/>
                <a:cs typeface="Times New Roman" pitchFamily="18" charset="0"/>
              </a:rPr>
              <a:t>Public_Access_Specifiers</a:t>
            </a:r>
            <a:endParaRPr lang="en-US" sz="45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fontAlgn="base"/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    class access</a:t>
            </a:r>
          </a:p>
          <a:p>
            <a:pPr fontAlgn="base"/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    {</a:t>
            </a:r>
          </a:p>
          <a:p>
            <a:pPr fontAlgn="base"/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        // String Variable declared as public</a:t>
            </a:r>
          </a:p>
          <a:p>
            <a:pPr fontAlgn="base"/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        public string name;</a:t>
            </a:r>
          </a:p>
          <a:p>
            <a:pPr fontAlgn="base"/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        // Public method</a:t>
            </a:r>
          </a:p>
          <a:p>
            <a:pPr fontAlgn="base"/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        public void print()</a:t>
            </a:r>
          </a:p>
          <a:p>
            <a:pPr fontAlgn="base"/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        {</a:t>
            </a:r>
          </a:p>
          <a:p>
            <a:pPr fontAlgn="base"/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US" sz="4500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sz="4500" dirty="0" err="1" smtClean="0">
                <a:latin typeface="Times New Roman" pitchFamily="18" charset="0"/>
                <a:cs typeface="Times New Roman" pitchFamily="18" charset="0"/>
              </a:rPr>
              <a:t>nMy</a:t>
            </a: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 name is " + name);</a:t>
            </a:r>
          </a:p>
          <a:p>
            <a:pPr fontAlgn="base"/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        }</a:t>
            </a:r>
          </a:p>
          <a:p>
            <a:pPr fontAlgn="base"/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    }</a:t>
            </a:r>
          </a:p>
          <a:p>
            <a:pPr fontAlgn="base"/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fontAlgn="base"/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class Program</a:t>
            </a: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{</a:t>
            </a: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   static void Main(string[]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   {</a:t>
            </a: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       access ac = new access();</a:t>
            </a: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Console.Write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("Enter your name:\t");</a:t>
            </a: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       // Accepting value in public variable that is outside the class</a:t>
            </a: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       ac.name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Console.ReadLine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ac.print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Console.ReadLine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   }</a:t>
            </a: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}</a:t>
            </a: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Private Access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The private access specifiers restrict the member variable or function to be called outside from the parent class. </a:t>
            </a:r>
          </a:p>
          <a:p>
            <a:pPr algn="just"/>
            <a:r>
              <a:rPr lang="en-US" dirty="0" smtClean="0"/>
              <a:t>A private function or variable cannot be called outside from the same class. </a:t>
            </a:r>
          </a:p>
          <a:p>
            <a:pPr algn="just"/>
            <a:r>
              <a:rPr lang="en-US" dirty="0" smtClean="0"/>
              <a:t>It hides its member variable and method from other class and methods. </a:t>
            </a:r>
          </a:p>
          <a:p>
            <a:pPr algn="just"/>
            <a:r>
              <a:rPr lang="en-US" dirty="0" smtClean="0"/>
              <a:t>However, you can store or retrieve value from private access modifiers using get set property.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dirty="0" smtClean="0"/>
              <a:t>using System;</a:t>
            </a:r>
          </a:p>
          <a:p>
            <a:pPr fontAlgn="base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 fontAlgn="base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fontAlgn="base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namespace </a:t>
            </a:r>
            <a:r>
              <a:rPr lang="en-US" dirty="0" err="1" smtClean="0"/>
              <a:t>Private_Access_Specifiers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{</a:t>
            </a:r>
          </a:p>
          <a:p>
            <a:pPr fontAlgn="base">
              <a:buNone/>
            </a:pPr>
            <a:r>
              <a:rPr lang="en-US" dirty="0" smtClean="0"/>
              <a:t>    class access</a:t>
            </a:r>
          </a:p>
          <a:p>
            <a:pPr fontAlgn="base">
              <a:buNone/>
            </a:pPr>
            <a:r>
              <a:rPr lang="en-US" dirty="0" smtClean="0"/>
              <a:t>    {</a:t>
            </a:r>
          </a:p>
          <a:p>
            <a:pPr fontAlgn="base">
              <a:buNone/>
            </a:pPr>
            <a:r>
              <a:rPr lang="en-US" dirty="0" smtClean="0"/>
              <a:t>        // String Variable declared as private</a:t>
            </a:r>
          </a:p>
          <a:p>
            <a:pPr fontAlgn="base">
              <a:buNone/>
            </a:pPr>
            <a:r>
              <a:rPr lang="en-US" dirty="0" smtClean="0"/>
              <a:t>        private string name;</a:t>
            </a:r>
          </a:p>
          <a:p>
            <a:pPr fontAlgn="base">
              <a:buNone/>
            </a:pPr>
            <a:r>
              <a:rPr lang="en-US" dirty="0" smtClean="0"/>
              <a:t>        public void print() // public method</a:t>
            </a:r>
          </a:p>
          <a:p>
            <a:pPr fontAlgn="base">
              <a:buNone/>
            </a:pPr>
            <a:r>
              <a:rPr lang="en-US" dirty="0" smtClean="0"/>
              <a:t>        {</a:t>
            </a:r>
          </a:p>
          <a:p>
            <a:pPr fontAlgn="base">
              <a:buNone/>
            </a:pPr>
            <a:r>
              <a:rPr lang="en-US" dirty="0" smtClean="0"/>
              <a:t>            </a:t>
            </a:r>
            <a:r>
              <a:rPr lang="en-US" dirty="0" err="1" smtClean="0"/>
              <a:t>Console.WriteLine</a:t>
            </a:r>
            <a:r>
              <a:rPr lang="en-US" dirty="0" smtClean="0"/>
              <a:t>("\</a:t>
            </a:r>
            <a:r>
              <a:rPr lang="en-US" dirty="0" err="1" smtClean="0"/>
              <a:t>nMy</a:t>
            </a:r>
            <a:r>
              <a:rPr lang="en-US" dirty="0" smtClean="0"/>
              <a:t> name is " + name);</a:t>
            </a:r>
          </a:p>
          <a:p>
            <a:pPr fontAlgn="base">
              <a:buNone/>
            </a:pPr>
            <a:r>
              <a:rPr lang="en-US" dirty="0" smtClean="0"/>
              <a:t>        }</a:t>
            </a:r>
          </a:p>
          <a:p>
            <a:pPr fontAlgn="base">
              <a:buNone/>
            </a:pPr>
            <a:r>
              <a:rPr lang="en-US" dirty="0" smtClean="0"/>
              <a:t>    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Main() method is where program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execution.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method doesn’t accept parameter from any method.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accept parameter through command line.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an array type parameter that can accept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number of parameter in runtime.</a:t>
            </a:r>
          </a:p>
          <a:p>
            <a:pPr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In Main(string[]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 string type of array that can hold numerous parameter.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dirty="0" smtClean="0"/>
              <a:t>class Program</a:t>
            </a:r>
          </a:p>
          <a:p>
            <a:pPr fontAlgn="base">
              <a:buNone/>
            </a:pPr>
            <a:r>
              <a:rPr lang="en-US" dirty="0" smtClean="0"/>
              <a:t>    {</a:t>
            </a:r>
          </a:p>
          <a:p>
            <a:pPr fontAlgn="base">
              <a:buNone/>
            </a:pPr>
            <a:r>
              <a:rPr lang="en-US" dirty="0" smtClean="0"/>
              <a:t>        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>
              <a:buNone/>
            </a:pPr>
            <a:r>
              <a:rPr lang="en-US" dirty="0" smtClean="0"/>
              <a:t>        {</a:t>
            </a:r>
          </a:p>
          <a:p>
            <a:pPr fontAlgn="base">
              <a:buNone/>
            </a:pPr>
            <a:r>
              <a:rPr lang="en-US" dirty="0" smtClean="0"/>
              <a:t>            access ac = new access();</a:t>
            </a:r>
          </a:p>
          <a:p>
            <a:pPr fontAlgn="base">
              <a:buNone/>
            </a:pPr>
            <a:r>
              <a:rPr lang="en-US" dirty="0" smtClean="0"/>
              <a:t>            </a:t>
            </a:r>
            <a:r>
              <a:rPr lang="en-US" dirty="0" err="1" smtClean="0"/>
              <a:t>Console.Write</a:t>
            </a:r>
            <a:r>
              <a:rPr lang="en-US" dirty="0" smtClean="0"/>
              <a:t>("Enter your name:\t");</a:t>
            </a:r>
          </a:p>
          <a:p>
            <a:pPr fontAlgn="base">
              <a:buNone/>
            </a:pPr>
            <a:r>
              <a:rPr lang="en-US" dirty="0" smtClean="0"/>
              <a:t>            // raise error because of its protection level</a:t>
            </a:r>
          </a:p>
          <a:p>
            <a:pPr fontAlgn="base">
              <a:buNone/>
            </a:pPr>
            <a:r>
              <a:rPr lang="en-US" dirty="0" smtClean="0"/>
              <a:t>            ac.name = </a:t>
            </a:r>
            <a:r>
              <a:rPr lang="en-US" dirty="0" err="1" smtClean="0"/>
              <a:t>Console.ReadLine</a:t>
            </a:r>
            <a:r>
              <a:rPr lang="en-US" dirty="0" smtClean="0"/>
              <a:t>();</a:t>
            </a:r>
          </a:p>
          <a:p>
            <a:pPr fontAlgn="base">
              <a:buNone/>
            </a:pPr>
            <a:r>
              <a:rPr lang="en-US" dirty="0" smtClean="0"/>
              <a:t>            </a:t>
            </a:r>
            <a:r>
              <a:rPr lang="en-US" dirty="0" err="1" smtClean="0"/>
              <a:t>ac.print</a:t>
            </a:r>
            <a:r>
              <a:rPr lang="en-US" dirty="0" smtClean="0"/>
              <a:t>();</a:t>
            </a:r>
          </a:p>
          <a:p>
            <a:pPr fontAlgn="base">
              <a:buNone/>
            </a:pPr>
            <a:r>
              <a:rPr lang="en-US" dirty="0" smtClean="0"/>
              <a:t>            </a:t>
            </a:r>
            <a:r>
              <a:rPr lang="en-US" dirty="0" err="1" smtClean="0"/>
              <a:t>Console.ReadLine</a:t>
            </a:r>
            <a:r>
              <a:rPr lang="en-US" dirty="0" smtClean="0"/>
              <a:t>();</a:t>
            </a:r>
          </a:p>
          <a:p>
            <a:pPr fontAlgn="base">
              <a:buNone/>
            </a:pPr>
            <a:r>
              <a:rPr lang="en-US" dirty="0" smtClean="0"/>
              <a:t>        }</a:t>
            </a:r>
          </a:p>
          <a:p>
            <a:pPr fontAlgn="base">
              <a:buNone/>
            </a:pPr>
            <a:r>
              <a:rPr lang="en-US" dirty="0" smtClean="0"/>
              <a:t>    }</a:t>
            </a:r>
          </a:p>
          <a:p>
            <a:pPr fontAlgn="base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C:\Users\UJWAL P GOWDRU\Desktop\privat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Protected Access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protected access </a:t>
            </a:r>
            <a:r>
              <a:rPr lang="en-US" dirty="0" err="1" smtClean="0"/>
              <a:t>specifier</a:t>
            </a:r>
            <a:r>
              <a:rPr lang="en-US" dirty="0" smtClean="0"/>
              <a:t> hides its member variables and functions from other classes and objects. </a:t>
            </a:r>
          </a:p>
          <a:p>
            <a:pPr algn="just"/>
            <a:r>
              <a:rPr lang="en-US" dirty="0" smtClean="0"/>
              <a:t>This type of variable or function can only be accessed in child class. </a:t>
            </a:r>
          </a:p>
          <a:p>
            <a:pPr algn="just"/>
            <a:r>
              <a:rPr lang="en-US" dirty="0" smtClean="0"/>
              <a:t>It becomes very important while implementing inheritance.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8077200" cy="6553200"/>
          </a:xfrm>
        </p:spPr>
        <p:txBody>
          <a:bodyPr>
            <a:normAutofit fontScale="40000" lnSpcReduction="20000"/>
          </a:bodyPr>
          <a:lstStyle/>
          <a:p>
            <a:pPr fontAlgn="base">
              <a:buNone/>
            </a:pPr>
            <a:r>
              <a:rPr lang="en-US" dirty="0" smtClean="0"/>
              <a:t>using System;</a:t>
            </a:r>
          </a:p>
          <a:p>
            <a:pPr fontAlgn="base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 fontAlgn="base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fontAlgn="base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namespace </a:t>
            </a:r>
            <a:r>
              <a:rPr lang="en-US" dirty="0" err="1" smtClean="0"/>
              <a:t>Protected_Specifier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{</a:t>
            </a:r>
          </a:p>
          <a:p>
            <a:pPr fontAlgn="base">
              <a:buNone/>
            </a:pPr>
            <a:r>
              <a:rPr lang="en-US" dirty="0" smtClean="0"/>
              <a:t>    class access</a:t>
            </a:r>
          </a:p>
          <a:p>
            <a:pPr fontAlgn="base">
              <a:buNone/>
            </a:pPr>
            <a:r>
              <a:rPr lang="en-US" dirty="0" smtClean="0"/>
              <a:t>    {</a:t>
            </a:r>
          </a:p>
          <a:p>
            <a:pPr fontAlgn="base">
              <a:buNone/>
            </a:pPr>
            <a:r>
              <a:rPr lang="en-US" dirty="0" smtClean="0"/>
              <a:t>        // String Variable declared as protected</a:t>
            </a:r>
          </a:p>
          <a:p>
            <a:pPr fontAlgn="base">
              <a:buNone/>
            </a:pPr>
            <a:r>
              <a:rPr lang="en-US" dirty="0" smtClean="0"/>
              <a:t>        protected string name;</a:t>
            </a:r>
          </a:p>
          <a:p>
            <a:pPr fontAlgn="base">
              <a:buNone/>
            </a:pPr>
            <a:r>
              <a:rPr lang="en-US" dirty="0" smtClean="0"/>
              <a:t>        public void print()</a:t>
            </a:r>
          </a:p>
          <a:p>
            <a:pPr fontAlgn="base">
              <a:buNone/>
            </a:pPr>
            <a:r>
              <a:rPr lang="en-US" dirty="0" smtClean="0"/>
              <a:t>        {</a:t>
            </a:r>
          </a:p>
          <a:p>
            <a:pPr fontAlgn="base">
              <a:buNone/>
            </a:pPr>
            <a:r>
              <a:rPr lang="en-US" dirty="0" smtClean="0"/>
              <a:t>            </a:t>
            </a:r>
            <a:r>
              <a:rPr lang="en-US" dirty="0" err="1" smtClean="0"/>
              <a:t>Console.WriteLine</a:t>
            </a:r>
            <a:r>
              <a:rPr lang="en-US" dirty="0" smtClean="0"/>
              <a:t>("\</a:t>
            </a:r>
            <a:r>
              <a:rPr lang="en-US" dirty="0" err="1" smtClean="0"/>
              <a:t>nMy</a:t>
            </a:r>
            <a:r>
              <a:rPr lang="en-US" dirty="0" smtClean="0"/>
              <a:t> name is " + name);</a:t>
            </a:r>
          </a:p>
          <a:p>
            <a:pPr fontAlgn="base">
              <a:buNone/>
            </a:pPr>
            <a:r>
              <a:rPr lang="en-US" dirty="0" smtClean="0"/>
              <a:t>        }</a:t>
            </a:r>
          </a:p>
          <a:p>
            <a:pPr fontAlgn="base">
              <a:buNone/>
            </a:pPr>
            <a:r>
              <a:rPr lang="en-US" dirty="0" smtClean="0"/>
              <a:t>    }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    class Program</a:t>
            </a:r>
          </a:p>
          <a:p>
            <a:pPr fontAlgn="base">
              <a:buNone/>
            </a:pPr>
            <a:r>
              <a:rPr lang="en-US" dirty="0" smtClean="0"/>
              <a:t>    {</a:t>
            </a:r>
          </a:p>
          <a:p>
            <a:pPr fontAlgn="base">
              <a:buNone/>
            </a:pPr>
            <a:r>
              <a:rPr lang="en-US" dirty="0" smtClean="0"/>
              <a:t>        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>
              <a:buNone/>
            </a:pPr>
            <a:r>
              <a:rPr lang="en-US" dirty="0" smtClean="0"/>
              <a:t>        {</a:t>
            </a:r>
          </a:p>
          <a:p>
            <a:pPr fontAlgn="base">
              <a:buNone/>
            </a:pPr>
            <a:r>
              <a:rPr lang="en-US" dirty="0" smtClean="0"/>
              <a:t>            access ac = new access();</a:t>
            </a:r>
          </a:p>
          <a:p>
            <a:pPr fontAlgn="base">
              <a:buNone/>
            </a:pPr>
            <a:r>
              <a:rPr lang="en-US" dirty="0" smtClean="0"/>
              <a:t>            </a:t>
            </a:r>
            <a:r>
              <a:rPr lang="en-US" dirty="0" err="1" smtClean="0"/>
              <a:t>Console.Write</a:t>
            </a:r>
            <a:r>
              <a:rPr lang="en-US" dirty="0" smtClean="0"/>
              <a:t>("Enter your name:\t");</a:t>
            </a:r>
          </a:p>
          <a:p>
            <a:pPr fontAlgn="base">
              <a:buNone/>
            </a:pPr>
            <a:r>
              <a:rPr lang="en-US" dirty="0" smtClean="0"/>
              <a:t>            // raise error because of its protection level</a:t>
            </a:r>
          </a:p>
          <a:p>
            <a:pPr fontAlgn="base">
              <a:buNone/>
            </a:pPr>
            <a:r>
              <a:rPr lang="en-US" dirty="0" smtClean="0"/>
              <a:t>            ac.name = </a:t>
            </a:r>
            <a:r>
              <a:rPr lang="en-US" dirty="0" err="1" smtClean="0"/>
              <a:t>Console.ReadLine</a:t>
            </a:r>
            <a:r>
              <a:rPr lang="en-US" dirty="0" smtClean="0"/>
              <a:t>();</a:t>
            </a:r>
          </a:p>
          <a:p>
            <a:pPr fontAlgn="base">
              <a:buNone/>
            </a:pPr>
            <a:r>
              <a:rPr lang="en-US" dirty="0" smtClean="0"/>
              <a:t>            </a:t>
            </a:r>
            <a:r>
              <a:rPr lang="en-US" dirty="0" err="1" smtClean="0"/>
              <a:t>ac.print</a:t>
            </a:r>
            <a:r>
              <a:rPr lang="en-US" dirty="0" smtClean="0"/>
              <a:t>();</a:t>
            </a:r>
          </a:p>
          <a:p>
            <a:pPr fontAlgn="base">
              <a:buNone/>
            </a:pPr>
            <a:r>
              <a:rPr lang="en-US" dirty="0" smtClean="0"/>
              <a:t>            </a:t>
            </a:r>
            <a:r>
              <a:rPr lang="en-US" dirty="0" err="1" smtClean="0"/>
              <a:t>Console.ReadLine</a:t>
            </a:r>
            <a:r>
              <a:rPr lang="en-US" dirty="0" smtClean="0"/>
              <a:t>();</a:t>
            </a:r>
          </a:p>
          <a:p>
            <a:pPr fontAlgn="base">
              <a:buNone/>
            </a:pPr>
            <a:r>
              <a:rPr lang="en-US" dirty="0" smtClean="0"/>
              <a:t>        }</a:t>
            </a:r>
          </a:p>
          <a:p>
            <a:pPr fontAlgn="base">
              <a:buNone/>
            </a:pPr>
            <a:r>
              <a:rPr lang="en-US" dirty="0" smtClean="0"/>
              <a:t>    }</a:t>
            </a:r>
          </a:p>
          <a:p>
            <a:pPr fontAlgn="base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UJWAL P GOWDRU\Desktop\protected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Internal Access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internal access </a:t>
            </a:r>
            <a:r>
              <a:rPr lang="en-US" dirty="0" err="1" smtClean="0"/>
              <a:t>specifier</a:t>
            </a:r>
            <a:r>
              <a:rPr lang="en-US" dirty="0" smtClean="0"/>
              <a:t> hides its member variables and methods from other classes and objects, that is resides in other namespace.</a:t>
            </a:r>
          </a:p>
          <a:p>
            <a:pPr algn="just"/>
            <a:r>
              <a:rPr lang="en-US" dirty="0" smtClean="0"/>
              <a:t> The variable or classes that are declared with </a:t>
            </a:r>
            <a:r>
              <a:rPr lang="en-US" b="1" dirty="0" smtClean="0"/>
              <a:t>internal</a:t>
            </a:r>
            <a:r>
              <a:rPr lang="en-US" dirty="0" smtClean="0"/>
              <a:t> can be access by any member within application. </a:t>
            </a:r>
          </a:p>
          <a:p>
            <a:pPr algn="just"/>
            <a:r>
              <a:rPr lang="en-US" dirty="0" smtClean="0"/>
              <a:t>It is the default access specifiers for a class in C# programming.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 fontScale="40000" lnSpcReduction="20000"/>
          </a:bodyPr>
          <a:lstStyle/>
          <a:p>
            <a:pPr fontAlgn="base">
              <a:buNone/>
            </a:pPr>
            <a:r>
              <a:rPr lang="en-US" dirty="0" smtClean="0"/>
              <a:t>using System;</a:t>
            </a:r>
          </a:p>
          <a:p>
            <a:pPr fontAlgn="base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 fontAlgn="base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fontAlgn="base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namespace </a:t>
            </a:r>
            <a:r>
              <a:rPr lang="en-US" dirty="0" err="1" smtClean="0"/>
              <a:t>Internal_Access_Specifier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{</a:t>
            </a:r>
          </a:p>
          <a:p>
            <a:pPr fontAlgn="base">
              <a:buNone/>
            </a:pPr>
            <a:r>
              <a:rPr lang="en-US" dirty="0" smtClean="0"/>
              <a:t>    class access</a:t>
            </a:r>
          </a:p>
          <a:p>
            <a:pPr fontAlgn="base">
              <a:buNone/>
            </a:pPr>
            <a:r>
              <a:rPr lang="en-US" dirty="0" smtClean="0"/>
              <a:t>    {</a:t>
            </a:r>
          </a:p>
          <a:p>
            <a:pPr fontAlgn="base">
              <a:buNone/>
            </a:pPr>
            <a:r>
              <a:rPr lang="en-US" dirty="0" smtClean="0"/>
              <a:t>        // String Variable declared as internal</a:t>
            </a:r>
          </a:p>
          <a:p>
            <a:pPr fontAlgn="base">
              <a:buNone/>
            </a:pPr>
            <a:r>
              <a:rPr lang="en-US" dirty="0" smtClean="0"/>
              <a:t>        internal string name;</a:t>
            </a:r>
          </a:p>
          <a:p>
            <a:pPr fontAlgn="base">
              <a:buNone/>
            </a:pPr>
            <a:r>
              <a:rPr lang="en-US" dirty="0" smtClean="0"/>
              <a:t>        public void print()</a:t>
            </a:r>
          </a:p>
          <a:p>
            <a:pPr fontAlgn="base">
              <a:buNone/>
            </a:pPr>
            <a:r>
              <a:rPr lang="en-US" dirty="0" smtClean="0"/>
              <a:t>        {</a:t>
            </a:r>
          </a:p>
          <a:p>
            <a:pPr fontAlgn="base">
              <a:buNone/>
            </a:pPr>
            <a:r>
              <a:rPr lang="en-US" dirty="0" smtClean="0"/>
              <a:t>            </a:t>
            </a:r>
            <a:r>
              <a:rPr lang="en-US" dirty="0" err="1" smtClean="0"/>
              <a:t>Console.WriteLine</a:t>
            </a:r>
            <a:r>
              <a:rPr lang="en-US" dirty="0" smtClean="0"/>
              <a:t>("\</a:t>
            </a:r>
            <a:r>
              <a:rPr lang="en-US" dirty="0" err="1" smtClean="0"/>
              <a:t>nMy</a:t>
            </a:r>
            <a:r>
              <a:rPr lang="en-US" dirty="0" smtClean="0"/>
              <a:t> name is " + name);</a:t>
            </a:r>
          </a:p>
          <a:p>
            <a:pPr fontAlgn="base">
              <a:buNone/>
            </a:pPr>
            <a:r>
              <a:rPr lang="en-US" dirty="0" smtClean="0"/>
              <a:t>        }</a:t>
            </a:r>
          </a:p>
          <a:p>
            <a:pPr fontAlgn="base">
              <a:buNone/>
            </a:pPr>
            <a:r>
              <a:rPr lang="en-US" dirty="0" smtClean="0"/>
              <a:t>    }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    class Program</a:t>
            </a:r>
          </a:p>
          <a:p>
            <a:pPr fontAlgn="base">
              <a:buNone/>
            </a:pPr>
            <a:r>
              <a:rPr lang="en-US" dirty="0" smtClean="0"/>
              <a:t>    {</a:t>
            </a:r>
          </a:p>
          <a:p>
            <a:pPr fontAlgn="base">
              <a:buNone/>
            </a:pPr>
            <a:r>
              <a:rPr lang="en-US" dirty="0" smtClean="0"/>
              <a:t>        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>
              <a:buNone/>
            </a:pPr>
            <a:r>
              <a:rPr lang="en-US" dirty="0" smtClean="0"/>
              <a:t>        {</a:t>
            </a:r>
          </a:p>
          <a:p>
            <a:pPr fontAlgn="base">
              <a:buNone/>
            </a:pPr>
            <a:r>
              <a:rPr lang="en-US" dirty="0" smtClean="0"/>
              <a:t>            access ac = new access();</a:t>
            </a:r>
          </a:p>
          <a:p>
            <a:pPr fontAlgn="base">
              <a:buNone/>
            </a:pPr>
            <a:r>
              <a:rPr lang="en-US" dirty="0" smtClean="0"/>
              <a:t>            </a:t>
            </a:r>
            <a:r>
              <a:rPr lang="en-US" dirty="0" err="1" smtClean="0"/>
              <a:t>Console.Write</a:t>
            </a:r>
            <a:r>
              <a:rPr lang="en-US" dirty="0" smtClean="0"/>
              <a:t>("Enter your name:\t");</a:t>
            </a:r>
          </a:p>
          <a:p>
            <a:pPr fontAlgn="base">
              <a:buNone/>
            </a:pPr>
            <a:r>
              <a:rPr lang="en-US" dirty="0" smtClean="0"/>
              <a:t>            // Accepting value in internal variable</a:t>
            </a:r>
          </a:p>
          <a:p>
            <a:pPr fontAlgn="base">
              <a:buNone/>
            </a:pPr>
            <a:r>
              <a:rPr lang="en-US" dirty="0" smtClean="0"/>
              <a:t>            ac.name = </a:t>
            </a:r>
            <a:r>
              <a:rPr lang="en-US" dirty="0" err="1" smtClean="0"/>
              <a:t>Console.ReadLine</a:t>
            </a:r>
            <a:r>
              <a:rPr lang="en-US" dirty="0" smtClean="0"/>
              <a:t>();</a:t>
            </a:r>
          </a:p>
          <a:p>
            <a:pPr fontAlgn="base">
              <a:buNone/>
            </a:pPr>
            <a:r>
              <a:rPr lang="en-US" dirty="0" smtClean="0"/>
              <a:t>            </a:t>
            </a:r>
            <a:r>
              <a:rPr lang="en-US" dirty="0" err="1" smtClean="0"/>
              <a:t>ac.print</a:t>
            </a:r>
            <a:r>
              <a:rPr lang="en-US" dirty="0" smtClean="0"/>
              <a:t>();</a:t>
            </a:r>
          </a:p>
          <a:p>
            <a:pPr fontAlgn="base">
              <a:buNone/>
            </a:pPr>
            <a:r>
              <a:rPr lang="en-US" dirty="0" smtClean="0"/>
              <a:t>            </a:t>
            </a:r>
            <a:r>
              <a:rPr lang="en-US" dirty="0" err="1" smtClean="0"/>
              <a:t>Console.ReadLine</a:t>
            </a:r>
            <a:r>
              <a:rPr lang="en-US" dirty="0" smtClean="0"/>
              <a:t>();</a:t>
            </a:r>
          </a:p>
          <a:p>
            <a:pPr fontAlgn="base">
              <a:buNone/>
            </a:pPr>
            <a:r>
              <a:rPr lang="en-US" dirty="0" smtClean="0"/>
              <a:t>        }</a:t>
            </a:r>
          </a:p>
          <a:p>
            <a:pPr fontAlgn="base">
              <a:buNone/>
            </a:pPr>
            <a:r>
              <a:rPr lang="en-US" dirty="0" smtClean="0"/>
              <a:t>    }</a:t>
            </a:r>
          </a:p>
          <a:p>
            <a:pPr fontAlgn="base"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Establishing type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Types (classes, interfaces, structures, enumerations, and delegates) can also take accessibility modifiers, but are limited to public or internal.</a:t>
            </a:r>
          </a:p>
          <a:p>
            <a:pPr algn="just"/>
            <a:r>
              <a:rPr lang="en-US" dirty="0" smtClean="0"/>
              <a:t>When you create a public type, you ensure that the type can be accessed from other types in the current assembly as well as external assemblies. </a:t>
            </a:r>
          </a:p>
          <a:p>
            <a:pPr algn="just"/>
            <a:r>
              <a:rPr lang="en-US" b="1" dirty="0" smtClean="0"/>
              <a:t>// This type can be used by any assembly.</a:t>
            </a:r>
          </a:p>
          <a:p>
            <a:pPr algn="just"/>
            <a:r>
              <a:rPr lang="en-US" dirty="0" smtClean="0"/>
              <a:t>public class </a:t>
            </a:r>
            <a:r>
              <a:rPr lang="en-US" dirty="0" err="1" smtClean="0"/>
              <a:t>MyClass</a:t>
            </a:r>
            <a:r>
              <a:rPr lang="en-US" dirty="0" smtClean="0"/>
              <a:t>{}</a:t>
            </a:r>
          </a:p>
          <a:p>
            <a:pPr algn="just"/>
            <a:r>
              <a:rPr lang="en-US" dirty="0" smtClean="0"/>
              <a:t>An internal type, on the other hand, can be used only by the assembly in which it is defined.</a:t>
            </a:r>
          </a:p>
          <a:p>
            <a:pPr algn="just"/>
            <a:r>
              <a:rPr lang="en-US" b="1" dirty="0" smtClean="0"/>
              <a:t>// These classes can only be used by the defining assembly.</a:t>
            </a:r>
          </a:p>
          <a:p>
            <a:pPr algn="just"/>
            <a:r>
              <a:rPr lang="en-US" dirty="0" smtClean="0"/>
              <a:t>internal class </a:t>
            </a:r>
            <a:r>
              <a:rPr lang="en-US" dirty="0" err="1" smtClean="0"/>
              <a:t>MyHelperClass</a:t>
            </a:r>
            <a:r>
              <a:rPr lang="en-US" dirty="0" smtClean="0"/>
              <a:t>{}</a:t>
            </a:r>
          </a:p>
          <a:p>
            <a:pPr algn="just"/>
            <a:r>
              <a:rPr lang="en-US" dirty="0" smtClean="0"/>
              <a:t>class </a:t>
            </a:r>
            <a:r>
              <a:rPr lang="en-US" dirty="0" err="1" smtClean="0"/>
              <a:t>FinalHelperClass</a:t>
            </a:r>
            <a:r>
              <a:rPr lang="en-US" dirty="0" smtClean="0"/>
              <a:t>{} // Types are internal by default in C#.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Default Values of Class Member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member variables of class types are automatically set to an appropriate default value. </a:t>
            </a:r>
          </a:p>
          <a:p>
            <a:r>
              <a:rPr lang="en-US" dirty="0" smtClean="0"/>
              <a:t>This value will differ based on the exact data type.</a:t>
            </a:r>
          </a:p>
          <a:p>
            <a:r>
              <a:rPr lang="en-US" dirty="0" smtClean="0"/>
              <a:t>the rules are simple: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bool</a:t>
            </a:r>
            <a:r>
              <a:rPr lang="en-US" dirty="0" smtClean="0"/>
              <a:t> types are set to false.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Numeric data is set to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string types are set to null.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char types are set to '\0'.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Reference types are set to 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Defining Constant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Const</a:t>
            </a:r>
            <a:r>
              <a:rPr lang="en-US" dirty="0" smtClean="0"/>
              <a:t> is a keyword that indicates a constant. </a:t>
            </a:r>
          </a:p>
          <a:p>
            <a:pPr algn="just"/>
            <a:r>
              <a:rPr lang="en-US" dirty="0" smtClean="0"/>
              <a:t>It describes an entity that cannot be changed at program runtime.</a:t>
            </a:r>
          </a:p>
          <a:p>
            <a:pPr algn="just"/>
            <a:r>
              <a:rPr lang="en-US" dirty="0" smtClean="0"/>
              <a:t>The constants refer to fixed values that the program may not alter during its execution.</a:t>
            </a:r>
          </a:p>
          <a:p>
            <a:pPr algn="just"/>
            <a:r>
              <a:rPr lang="en-US" dirty="0" smtClean="0"/>
              <a:t>Constant values are also called literals. </a:t>
            </a:r>
          </a:p>
          <a:p>
            <a:pPr algn="just"/>
            <a:r>
              <a:rPr lang="en-US" dirty="0" smtClean="0"/>
              <a:t>Constants can be of any of the basic data types like an integer constant, a floating constant, a character constant, or a string literal.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of Command Line </a:t>
            </a:r>
            <a:r>
              <a:rPr lang="en-US" b="1" dirty="0" smtClean="0"/>
              <a:t>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command line argument in C</a:t>
            </a:r>
            <a:r>
              <a:rPr lang="en-US" dirty="0" smtClean="0"/>
              <a:t>#:</a:t>
            </a:r>
          </a:p>
          <a:p>
            <a:pPr marL="514350" indent="-514350">
              <a:buAutoNum type="arabicPeriod"/>
            </a:pPr>
            <a:r>
              <a:rPr lang="en-US" dirty="0" smtClean="0"/>
              <a:t>Open </a:t>
            </a:r>
            <a:r>
              <a:rPr lang="en-US" dirty="0"/>
              <a:t>Notepad and write the following code and save it with </a:t>
            </a:r>
            <a:r>
              <a:rPr lang="en-US" b="1" dirty="0" err="1" smtClean="0"/>
              <a:t>command.cs</a:t>
            </a:r>
            <a:endParaRPr lang="en-US" b="1" dirty="0" smtClean="0"/>
          </a:p>
          <a:p>
            <a:pPr marL="514350" indent="-514350">
              <a:buNone/>
            </a:pP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24200"/>
            <a:ext cx="9144000" cy="3733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05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class Calendar2</a:t>
            </a:r>
          </a:p>
          <a:p>
            <a:pPr>
              <a:buNone/>
            </a:pP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months = 12, weeks = 52, days = 365;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=========================</a:t>
            </a:r>
          </a:p>
          <a:p>
            <a:pPr>
              <a:buNone/>
            </a:pPr>
            <a:r>
              <a:rPr lang="en-US" dirty="0" smtClean="0"/>
              <a:t>class Calendar3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months = 12; </a:t>
            </a:r>
          </a:p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weeks = 52; </a:t>
            </a:r>
          </a:p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days = 365; </a:t>
            </a:r>
          </a:p>
          <a:p>
            <a:pPr>
              <a:buNone/>
            </a:pPr>
            <a:r>
              <a:rPr lang="en-US" dirty="0" smtClean="0"/>
              <a:t>const double </a:t>
            </a:r>
            <a:r>
              <a:rPr lang="en-US" dirty="0" err="1" smtClean="0"/>
              <a:t>daysPerWeek</a:t>
            </a:r>
            <a:r>
              <a:rPr lang="en-US" dirty="0" smtClean="0"/>
              <a:t> = (double) days / (double) weeks; </a:t>
            </a:r>
          </a:p>
          <a:p>
            <a:pPr>
              <a:buNone/>
            </a:pPr>
            <a:r>
              <a:rPr lang="en-US" dirty="0" smtClean="0"/>
              <a:t>const double </a:t>
            </a:r>
            <a:r>
              <a:rPr lang="en-US" dirty="0" err="1" smtClean="0"/>
              <a:t>daysPerMonth</a:t>
            </a:r>
            <a:r>
              <a:rPr lang="en-US" dirty="0" smtClean="0"/>
              <a:t> = (double) days / (double) months;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Using System</a:t>
            </a:r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clsPiValue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public const double Pi = 3.14;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class Program</a:t>
            </a:r>
          </a:p>
          <a:p>
            <a:pPr>
              <a:buNone/>
            </a:pP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("PI Value is : " + </a:t>
            </a:r>
            <a:r>
              <a:rPr lang="en-US" dirty="0" err="1" smtClean="0"/>
              <a:t>clsPiValue.Pi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}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Defining Read-Only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 smtClean="0"/>
              <a:t>Readonly</a:t>
            </a:r>
            <a:r>
              <a:rPr lang="en-US" dirty="0" smtClean="0"/>
              <a:t> prevents fields from being changed.</a:t>
            </a:r>
          </a:p>
          <a:p>
            <a:pPr algn="just"/>
            <a:r>
              <a:rPr lang="en-US" dirty="0" smtClean="0"/>
              <a:t> </a:t>
            </a:r>
            <a:r>
              <a:rPr lang="en-US" dirty="0" err="1" smtClean="0"/>
              <a:t>Readonly</a:t>
            </a:r>
            <a:r>
              <a:rPr lang="en-US" dirty="0" smtClean="0"/>
              <a:t> fields can be initialized at runtime, unlike const values. </a:t>
            </a:r>
          </a:p>
          <a:p>
            <a:pPr algn="just"/>
            <a:r>
              <a:rPr lang="en-US" dirty="0" smtClean="0"/>
              <a:t>Attempts to change them later are disallowed.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Public static </a:t>
            </a:r>
            <a:r>
              <a:rPr lang="en-US" b="1" dirty="0" err="1" smtClean="0"/>
              <a:t>readonly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Static </a:t>
            </a:r>
            <a:r>
              <a:rPr lang="en-US" dirty="0" err="1" smtClean="0"/>
              <a:t>Readonly</a:t>
            </a:r>
            <a:r>
              <a:rPr lang="en-US" dirty="0" smtClean="0"/>
              <a:t> type variable's value can be assigned at runtime or assigned at compile time and changed at runtime. </a:t>
            </a:r>
          </a:p>
          <a:p>
            <a:pPr algn="just"/>
            <a:r>
              <a:rPr lang="en-US" dirty="0" smtClean="0"/>
              <a:t>This variable's value can only be changed in the static constructor. And cannot be changed further. </a:t>
            </a:r>
          </a:p>
          <a:p>
            <a:pPr algn="just"/>
            <a:r>
              <a:rPr lang="en-US" dirty="0" smtClean="0"/>
              <a:t>It can change only once at runtime.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Complete Set of C# Operators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An operator is a symbol that tells the compiler to perform specific mathematical or logical manipulations. </a:t>
            </a:r>
            <a:endParaRPr lang="en-US" dirty="0" smtClean="0"/>
          </a:p>
          <a:p>
            <a:pPr algn="just"/>
            <a:r>
              <a:rPr lang="en-US" dirty="0" smtClean="0"/>
              <a:t>C</a:t>
            </a:r>
            <a:r>
              <a:rPr lang="en-US" dirty="0" smtClean="0"/>
              <a:t># has rich set of built-in operators and provides the following type of operators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Arithmetic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Relational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Logical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Bitwise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Assignment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Misc Operators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r>
              <a:rPr lang="en-US" b="1" dirty="0" smtClean="0"/>
              <a:t>Arithmetic </a:t>
            </a:r>
            <a:r>
              <a:rPr lang="en-US" b="1" dirty="0" smtClean="0"/>
              <a:t>Operators 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Arithmetic </a:t>
            </a:r>
            <a:r>
              <a:rPr lang="en-US" sz="1800" dirty="0" smtClean="0"/>
              <a:t>operator performs basic calculation as add, subtraction, multiplication, division, and modulus</a:t>
            </a:r>
            <a:endParaRPr lang="en-US" sz="1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Operators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144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b="1" dirty="0"/>
              <a:t>2.</a:t>
            </a:r>
            <a:r>
              <a:rPr lang="en-US" dirty="0"/>
              <a:t> Open visual studio command prompt and compile the code as follow: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</a:t>
            </a:r>
            <a:r>
              <a:rPr lang="en-US" dirty="0"/>
              <a:t> Set current path, where your program is saved.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(ii)</a:t>
            </a:r>
            <a:r>
              <a:rPr lang="en-US" dirty="0"/>
              <a:t> Compile it with </a:t>
            </a:r>
            <a:r>
              <a:rPr lang="en-US" b="1" dirty="0" err="1"/>
              <a:t>csc</a:t>
            </a:r>
            <a:r>
              <a:rPr lang="en-US" b="1" dirty="0"/>
              <a:t> </a:t>
            </a:r>
            <a:r>
              <a:rPr lang="en-US" b="1" dirty="0" err="1" smtClean="0"/>
              <a:t>command.cs</a:t>
            </a:r>
            <a:endParaRPr lang="en-US" b="1" dirty="0" smtClean="0"/>
          </a:p>
          <a:p>
            <a:pPr>
              <a:buNone/>
            </a:pPr>
            <a:r>
              <a:rPr lang="en-US" b="1" dirty="0"/>
              <a:t>3.</a:t>
            </a:r>
            <a:r>
              <a:rPr lang="en-US" dirty="0"/>
              <a:t> Now execute the program using following command line argument: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(a)</a:t>
            </a:r>
            <a:r>
              <a:rPr lang="en-US" dirty="0"/>
              <a:t> command </a:t>
            </a:r>
            <a:r>
              <a:rPr lang="en-US" dirty="0" err="1"/>
              <a:t>steven</a:t>
            </a:r>
            <a:r>
              <a:rPr lang="en-US" dirty="0"/>
              <a:t> </a:t>
            </a:r>
            <a:r>
              <a:rPr lang="en-US" dirty="0" err="1"/>
              <a:t>clark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</a:t>
            </a:r>
            <a:r>
              <a:rPr lang="en-US" dirty="0" smtClean="0"/>
              <a:t>Operators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r="13333"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Bitwise </a:t>
            </a:r>
            <a:r>
              <a:rPr lang="en-US" dirty="0" smtClean="0"/>
              <a:t>Operators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39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</a:t>
            </a:r>
            <a:r>
              <a:rPr lang="en-US" dirty="0" smtClean="0"/>
              <a:t>Operators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Miscellaneous </a:t>
            </a:r>
            <a:r>
              <a:rPr lang="en-US" dirty="0" smtClean="0"/>
              <a:t>Operators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Defining Structures in C</a:t>
            </a:r>
            <a:r>
              <a:rPr lang="en-US" b="1" dirty="0" smtClean="0"/>
              <a:t>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/>
              <a:t>Structure is the value type data type that can contain variables, methods, properties, events and so on. </a:t>
            </a:r>
          </a:p>
          <a:p>
            <a:pPr lvl="0" algn="just"/>
            <a:r>
              <a:rPr lang="en-US" dirty="0" smtClean="0"/>
              <a:t>It simplifies the program and enhances performance of code in C# programming.</a:t>
            </a:r>
          </a:p>
          <a:p>
            <a:pPr algn="just"/>
            <a:r>
              <a:rPr lang="en-US" dirty="0" smtClean="0"/>
              <a:t>A structure can be defined using the </a:t>
            </a:r>
            <a:r>
              <a:rPr lang="en-US" b="1" i="1" dirty="0" smtClean="0"/>
              <a:t>struct</a:t>
            </a:r>
            <a:r>
              <a:rPr lang="en-US" dirty="0" smtClean="0"/>
              <a:t> keyword.</a:t>
            </a:r>
            <a:endParaRPr lang="en-US" dirty="0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algn="just"/>
            <a:r>
              <a:rPr lang="en-US" dirty="0" smtClean="0"/>
              <a:t>M</a:t>
            </a:r>
            <a:r>
              <a:rPr lang="en-US" dirty="0" smtClean="0"/>
              <a:t>ust </a:t>
            </a:r>
            <a:r>
              <a:rPr lang="en-US" dirty="0" smtClean="0"/>
              <a:t>use the struct statement. </a:t>
            </a:r>
            <a:endParaRPr lang="en-US" dirty="0" smtClean="0"/>
          </a:p>
          <a:p>
            <a:pPr lvl="0" algn="just"/>
            <a:r>
              <a:rPr lang="en-US" dirty="0" smtClean="0"/>
              <a:t>The </a:t>
            </a:r>
            <a:r>
              <a:rPr lang="en-US" dirty="0" smtClean="0"/>
              <a:t>struct statement defines a new data type, with more than one member for your program.</a:t>
            </a:r>
          </a:p>
          <a:p>
            <a:pPr>
              <a:buNone/>
            </a:pPr>
            <a:r>
              <a:rPr lang="en-US" dirty="0" smtClean="0"/>
              <a:t>struct Books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public string title;</a:t>
            </a:r>
          </a:p>
          <a:p>
            <a:pPr>
              <a:buNone/>
            </a:pPr>
            <a:r>
              <a:rPr lang="en-US" dirty="0" smtClean="0"/>
              <a:t>   public string author;</a:t>
            </a:r>
          </a:p>
          <a:p>
            <a:pPr>
              <a:buNone/>
            </a:pPr>
            <a:r>
              <a:rPr lang="en-US" dirty="0" smtClean="0"/>
              <a:t>   public string subject;</a:t>
            </a:r>
          </a:p>
          <a:p>
            <a:pPr>
              <a:buNone/>
            </a:pPr>
            <a:r>
              <a:rPr lang="en-US" dirty="0" smtClean="0"/>
              <a:t>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book_id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};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Objects of a struct can be created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 objects of a struct can be created or struct can be initialized by with or without using the </a:t>
            </a:r>
            <a:r>
              <a:rPr lang="en-US" b="1" i="1" dirty="0" smtClean="0"/>
              <a:t>new</a:t>
            </a:r>
            <a:r>
              <a:rPr lang="en-US" dirty="0" smtClean="0"/>
              <a:t> keyword.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struct </a:t>
            </a:r>
            <a:r>
              <a:rPr lang="en-US" dirty="0" err="1" smtClean="0"/>
              <a:t>MyStruct</a:t>
            </a: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{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err="1" smtClean="0"/>
              <a:t>int</a:t>
            </a:r>
            <a:r>
              <a:rPr lang="en-US" dirty="0" smtClean="0"/>
              <a:t> x;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err="1" smtClean="0"/>
              <a:t>int</a:t>
            </a:r>
            <a:r>
              <a:rPr lang="en-US" dirty="0" smtClean="0"/>
              <a:t> y;  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b="1" dirty="0" smtClean="0"/>
              <a:t>  </a:t>
            </a:r>
            <a:r>
              <a:rPr lang="en-US" b="1" dirty="0" smtClean="0"/>
              <a:t>// Objects </a:t>
            </a:r>
            <a:r>
              <a:rPr lang="en-US" b="1" dirty="0" smtClean="0"/>
              <a:t>of a struct can be created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MyStruct</a:t>
            </a:r>
            <a:r>
              <a:rPr lang="en-US" dirty="0" smtClean="0"/>
              <a:t> ms = </a:t>
            </a:r>
            <a:r>
              <a:rPr lang="en-US" b="1" dirty="0" smtClean="0"/>
              <a:t>new</a:t>
            </a:r>
            <a:r>
              <a:rPr lang="en-US" dirty="0" smtClean="0"/>
              <a:t> </a:t>
            </a:r>
            <a:r>
              <a:rPr lang="en-US" dirty="0" err="1" smtClean="0"/>
              <a:t>MyStruct</a:t>
            </a:r>
            <a:r>
              <a:rPr lang="en-US" dirty="0" smtClean="0"/>
              <a:t>();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OR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MyStruct</a:t>
            </a:r>
            <a:r>
              <a:rPr lang="en-US" dirty="0" smtClean="0"/>
              <a:t> ms;</a:t>
            </a:r>
            <a:r>
              <a:rPr lang="en-US" dirty="0" smtClean="0"/>
              <a:t> 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Structs</a:t>
            </a:r>
            <a:r>
              <a:rPr lang="en-US" b="1" dirty="0" smtClean="0"/>
              <a:t> &amp;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/>
              <a:t>A struct in C# can contain fields. </a:t>
            </a:r>
          </a:p>
          <a:p>
            <a:pPr lvl="0" algn="just"/>
            <a:r>
              <a:rPr lang="en-US" dirty="0" smtClean="0"/>
              <a:t>These fields can be declared as private, public, internal. </a:t>
            </a:r>
          </a:p>
          <a:p>
            <a:pPr lvl="0" algn="just"/>
            <a:r>
              <a:rPr lang="en-US" dirty="0" smtClean="0"/>
              <a:t>Remember that inside a struct, we can only declare a field. </a:t>
            </a:r>
          </a:p>
          <a:p>
            <a:pPr lvl="0" algn="just"/>
            <a:r>
              <a:rPr lang="en-US" dirty="0" smtClean="0"/>
              <a:t>We can't initialize a field inside a struct. </a:t>
            </a:r>
          </a:p>
          <a:p>
            <a:pPr lvl="0" algn="just"/>
            <a:r>
              <a:rPr lang="en-US" dirty="0" smtClean="0"/>
              <a:t>However we can use constructor to initialize the structure fields. </a:t>
            </a:r>
            <a:r>
              <a:rPr lang="en-US" b="1" dirty="0" smtClean="0"/>
              <a:t> 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struct </a:t>
            </a:r>
            <a:r>
              <a:rPr lang="en-US" dirty="0" err="1" smtClean="0"/>
              <a:t>MyStruct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{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b="1" dirty="0" err="1" smtClean="0"/>
              <a:t>int</a:t>
            </a:r>
            <a:r>
              <a:rPr lang="en-US" dirty="0" smtClean="0"/>
              <a:t> x = 20; // Error its not possible to initialize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b="1" dirty="0" err="1" smtClean="0"/>
              <a:t>int</a:t>
            </a:r>
            <a:r>
              <a:rPr lang="en-US" dirty="0" smtClean="0"/>
              <a:t> y = 20; // Error its not possible to initialize  </a:t>
            </a:r>
          </a:p>
          <a:p>
            <a:pPr>
              <a:buNone/>
            </a:pPr>
            <a:r>
              <a:rPr lang="en-US" dirty="0" smtClean="0"/>
              <a:t>} 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using System;  </a:t>
            </a:r>
          </a:p>
          <a:p>
            <a:pPr>
              <a:buNone/>
            </a:pPr>
            <a:r>
              <a:rPr lang="en-US" dirty="0" smtClean="0"/>
              <a:t>struct </a:t>
            </a:r>
            <a:r>
              <a:rPr lang="en-US" dirty="0" err="1" smtClean="0"/>
              <a:t>MyStruct</a:t>
            </a:r>
            <a:r>
              <a:rPr lang="en-US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err="1" smtClean="0"/>
              <a:t>int</a:t>
            </a:r>
            <a:r>
              <a:rPr lang="en-US" dirty="0" smtClean="0"/>
              <a:t> x;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err="1" smtClean="0"/>
              <a:t>int</a:t>
            </a:r>
            <a:r>
              <a:rPr lang="en-US" dirty="0" smtClean="0"/>
              <a:t> y;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 </a:t>
            </a:r>
            <a:r>
              <a:rPr lang="en-US" dirty="0" err="1" smtClean="0"/>
              <a:t>MyClient</a:t>
            </a:r>
            <a:r>
              <a:rPr lang="en-US" dirty="0" smtClean="0"/>
              <a:t> {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Main() {  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MyStruct</a:t>
            </a:r>
            <a:r>
              <a:rPr lang="en-US" dirty="0" smtClean="0"/>
              <a:t> ms = </a:t>
            </a:r>
            <a:r>
              <a:rPr lang="en-US" b="1" dirty="0" smtClean="0"/>
              <a:t>new</a:t>
            </a:r>
            <a:r>
              <a:rPr lang="en-US" dirty="0" smtClean="0"/>
              <a:t> </a:t>
            </a:r>
            <a:r>
              <a:rPr lang="en-US" dirty="0" err="1" smtClean="0"/>
              <a:t>MyStruct</a:t>
            </a:r>
            <a:r>
              <a:rPr lang="en-US" dirty="0" smtClean="0"/>
              <a:t>();  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ms.x</a:t>
            </a:r>
            <a:r>
              <a:rPr lang="en-US" dirty="0" smtClean="0"/>
              <a:t> = 10;  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ms.y</a:t>
            </a:r>
            <a:r>
              <a:rPr lang="en-US" dirty="0" smtClean="0"/>
              <a:t> = 20;  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b="1" dirty="0" err="1" smtClean="0"/>
              <a:t>int</a:t>
            </a:r>
            <a:r>
              <a:rPr lang="en-US" dirty="0" smtClean="0"/>
              <a:t> sum = </a:t>
            </a:r>
            <a:r>
              <a:rPr lang="en-US" dirty="0" err="1" smtClean="0"/>
              <a:t>ms.x</a:t>
            </a:r>
            <a:r>
              <a:rPr lang="en-US" dirty="0" smtClean="0"/>
              <a:t> + </a:t>
            </a:r>
            <a:r>
              <a:rPr lang="en-US" dirty="0" err="1" smtClean="0"/>
              <a:t>ms.y</a:t>
            </a:r>
            <a:r>
              <a:rPr lang="en-US" dirty="0" smtClean="0"/>
              <a:t>;  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Console.WriteLine</a:t>
            </a:r>
            <a:r>
              <a:rPr lang="en-US" dirty="0" smtClean="0"/>
              <a:t>("The sum is {0}", sum);  </a:t>
            </a:r>
          </a:p>
          <a:p>
            <a:pPr>
              <a:buNone/>
            </a:pPr>
            <a:r>
              <a:rPr lang="en-US" dirty="0" smtClean="0"/>
              <a:t>    }  </a:t>
            </a:r>
          </a:p>
          <a:p>
            <a:pPr>
              <a:buNone/>
            </a:pPr>
            <a:r>
              <a:rPr lang="en-US" dirty="0" smtClean="0"/>
              <a:t>} 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struct can contain static fields, which can be initialized inside the 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using System;  </a:t>
            </a:r>
          </a:p>
          <a:p>
            <a:pPr>
              <a:buNone/>
            </a:pPr>
            <a:r>
              <a:rPr lang="en-US" dirty="0" smtClean="0"/>
              <a:t>struct </a:t>
            </a:r>
            <a:r>
              <a:rPr lang="en-US" dirty="0" err="1" smtClean="0"/>
              <a:t>MyStruct</a:t>
            </a:r>
            <a:r>
              <a:rPr lang="en-US" dirty="0" smtClean="0"/>
              <a:t> {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err="1" smtClean="0"/>
              <a:t>int</a:t>
            </a:r>
            <a:r>
              <a:rPr lang="en-US" dirty="0" smtClean="0"/>
              <a:t> x = 25;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err="1" smtClean="0"/>
              <a:t>int</a:t>
            </a:r>
            <a:r>
              <a:rPr lang="en-US" dirty="0" smtClean="0"/>
              <a:t> y = 50;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 </a:t>
            </a:r>
            <a:r>
              <a:rPr lang="en-US" dirty="0" err="1" smtClean="0"/>
              <a:t>MyClient</a:t>
            </a:r>
            <a:r>
              <a:rPr lang="en-US" dirty="0" smtClean="0"/>
              <a:t> {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Main() {  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b="1" dirty="0" err="1" smtClean="0"/>
              <a:t>int</a:t>
            </a:r>
            <a:r>
              <a:rPr lang="en-US" dirty="0" smtClean="0"/>
              <a:t> sum = </a:t>
            </a:r>
            <a:r>
              <a:rPr lang="en-US" dirty="0" err="1" smtClean="0"/>
              <a:t>MyStruct.x</a:t>
            </a:r>
            <a:r>
              <a:rPr lang="en-US" dirty="0" smtClean="0"/>
              <a:t> + </a:t>
            </a:r>
            <a:r>
              <a:rPr lang="en-US" dirty="0" err="1" smtClean="0"/>
              <a:t>MyStruct.y</a:t>
            </a:r>
            <a:r>
              <a:rPr lang="en-US" dirty="0" smtClean="0"/>
              <a:t>;  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Console.WriteLine</a:t>
            </a:r>
            <a:r>
              <a:rPr lang="en-US" dirty="0" smtClean="0"/>
              <a:t>("The sum is {0}", sum);  </a:t>
            </a:r>
          </a:p>
          <a:p>
            <a:pPr>
              <a:buNone/>
            </a:pPr>
            <a:r>
              <a:rPr lang="en-US" dirty="0" smtClean="0"/>
              <a:t>    }  </a:t>
            </a:r>
          </a:p>
          <a:p>
            <a:pPr>
              <a:buNone/>
            </a:pPr>
            <a:r>
              <a:rPr lang="en-US" dirty="0" smtClean="0"/>
              <a:t>}   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static fields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can't be accessed by an instance of a 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We can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 them only by using the struct names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 &amp;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C# struct can also contain methods. </a:t>
            </a:r>
          </a:p>
          <a:p>
            <a:pPr lvl="0"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methods can be either static or non-static. </a:t>
            </a:r>
          </a:p>
          <a:p>
            <a:pPr lvl="0"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static methods can access only other static members and they can't invoke by using an object of the structure. </a:t>
            </a:r>
          </a:p>
          <a:p>
            <a:pPr lvl="0"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can invoke only by using the struct name.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using System;  </a:t>
            </a:r>
          </a:p>
          <a:p>
            <a:pPr>
              <a:buNone/>
            </a:pPr>
            <a:r>
              <a:rPr lang="en-US" dirty="0" smtClean="0"/>
              <a:t>struct </a:t>
            </a:r>
            <a:r>
              <a:rPr lang="en-US" dirty="0" err="1" smtClean="0"/>
              <a:t>MyStruct</a:t>
            </a:r>
            <a:r>
              <a:rPr lang="en-US" dirty="0" smtClean="0"/>
              <a:t> {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err="1" smtClean="0"/>
              <a:t>int</a:t>
            </a:r>
            <a:r>
              <a:rPr lang="en-US" dirty="0" smtClean="0"/>
              <a:t> x = 25;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err="1" smtClean="0"/>
              <a:t>int</a:t>
            </a:r>
            <a:r>
              <a:rPr lang="en-US" dirty="0" smtClean="0"/>
              <a:t> y = 50;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</a:t>
            </a:r>
            <a:r>
              <a:rPr lang="en-US" dirty="0" err="1" smtClean="0"/>
              <a:t>SetXY</a:t>
            </a:r>
            <a:r>
              <a:rPr lang="en-US" dirty="0" smtClean="0"/>
              <a:t>(</a:t>
            </a:r>
            <a:r>
              <a:rPr lang="en-US" b="1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i</a:t>
            </a:r>
            <a:r>
              <a:rPr lang="en-US" dirty="0" smtClean="0"/>
              <a:t>, </a:t>
            </a:r>
            <a:r>
              <a:rPr lang="en-US" b="1" dirty="0" err="1" smtClean="0"/>
              <a:t>int</a:t>
            </a:r>
            <a:r>
              <a:rPr lang="en-US" dirty="0" smtClean="0"/>
              <a:t> j) {  </a:t>
            </a:r>
          </a:p>
          <a:p>
            <a:pPr>
              <a:buNone/>
            </a:pPr>
            <a:r>
              <a:rPr lang="en-US" dirty="0" smtClean="0"/>
              <a:t>        x = </a:t>
            </a:r>
            <a:r>
              <a:rPr lang="en-US" dirty="0" err="1" smtClean="0"/>
              <a:t>i</a:t>
            </a:r>
            <a:r>
              <a:rPr lang="en-US" dirty="0" smtClean="0"/>
              <a:t>;  </a:t>
            </a:r>
          </a:p>
          <a:p>
            <a:pPr>
              <a:buNone/>
            </a:pPr>
            <a:r>
              <a:rPr lang="en-US" dirty="0" smtClean="0"/>
              <a:t>        y = j;  </a:t>
            </a:r>
          </a:p>
          <a:p>
            <a:pPr>
              <a:buNone/>
            </a:pPr>
            <a:r>
              <a:rPr lang="en-US" dirty="0" smtClean="0"/>
              <a:t>    }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</a:t>
            </a:r>
            <a:r>
              <a:rPr lang="en-US" dirty="0" err="1" smtClean="0"/>
              <a:t>ShowSum</a:t>
            </a:r>
            <a:r>
              <a:rPr lang="en-US" dirty="0" smtClean="0"/>
              <a:t>() {  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b="1" dirty="0" err="1" smtClean="0"/>
              <a:t>int</a:t>
            </a:r>
            <a:r>
              <a:rPr lang="en-US" dirty="0" smtClean="0"/>
              <a:t> sum = x + y;  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Console.WriteLine</a:t>
            </a:r>
            <a:r>
              <a:rPr lang="en-US" dirty="0" smtClean="0"/>
              <a:t>("The sum is {0}", sum);  </a:t>
            </a:r>
          </a:p>
          <a:p>
            <a:pPr>
              <a:buNone/>
            </a:pPr>
            <a:r>
              <a:rPr lang="en-US" dirty="0" smtClean="0"/>
              <a:t>    }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 </a:t>
            </a:r>
            <a:r>
              <a:rPr lang="en-US" dirty="0" err="1" smtClean="0"/>
              <a:t>MyClient</a:t>
            </a:r>
            <a:r>
              <a:rPr lang="en-US" dirty="0" smtClean="0"/>
              <a:t> {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Main() {  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MyStruct</a:t>
            </a:r>
            <a:r>
              <a:rPr lang="en-US" dirty="0" smtClean="0"/>
              <a:t> ms = </a:t>
            </a:r>
            <a:r>
              <a:rPr lang="en-US" b="1" dirty="0" smtClean="0"/>
              <a:t>new</a:t>
            </a:r>
            <a:r>
              <a:rPr lang="en-US" dirty="0" smtClean="0"/>
              <a:t> </a:t>
            </a:r>
            <a:r>
              <a:rPr lang="en-US" dirty="0" err="1" smtClean="0"/>
              <a:t>MyStruct</a:t>
            </a:r>
            <a:r>
              <a:rPr lang="en-US" dirty="0" smtClean="0"/>
              <a:t>();  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ms.SetXY</a:t>
            </a:r>
            <a:r>
              <a:rPr lang="en-US" dirty="0" smtClean="0"/>
              <a:t>(100, 200);  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MyStruct.ShowSum</a:t>
            </a:r>
            <a:r>
              <a:rPr lang="en-US" dirty="0" smtClean="0"/>
              <a:t>();  </a:t>
            </a:r>
          </a:p>
          <a:p>
            <a:pPr>
              <a:buNone/>
            </a:pPr>
            <a:r>
              <a:rPr lang="en-US" dirty="0" smtClean="0"/>
              <a:t>    }  </a:t>
            </a:r>
          </a:p>
          <a:p>
            <a:pPr>
              <a:buNone/>
            </a:pPr>
            <a:r>
              <a:rPr lang="en-US" dirty="0" smtClean="0"/>
              <a:t>}    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Specifying Command-Line Arguments with Visual Studio </a:t>
            </a:r>
            <a:r>
              <a:rPr lang="en-US" b="1" dirty="0" smtClean="0"/>
              <a:t>(various versions)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US" dirty="0"/>
              <a:t>Right click your project in Solution Explorer and select Properties from the menu</a:t>
            </a:r>
          </a:p>
          <a:p>
            <a:pPr lvl="0" algn="just">
              <a:lnSpc>
                <a:spcPct val="150000"/>
              </a:lnSpc>
            </a:pPr>
            <a:r>
              <a:rPr lang="en-US" dirty="0"/>
              <a:t>Go to Configuration Properties -&gt; Debugging</a:t>
            </a:r>
          </a:p>
          <a:p>
            <a:pPr lvl="0" algn="just">
              <a:lnSpc>
                <a:spcPct val="150000"/>
              </a:lnSpc>
            </a:pPr>
            <a:r>
              <a:rPr lang="en-US" dirty="0"/>
              <a:t>Set the Command Arguments in the property list.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Structure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of a Simple C# Program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C# program consists of the following parts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Namespace declaration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attributes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Main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Statements and Expressions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Comments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dding Command Line Arguments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system.Environment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Class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System.Environment Class provides information about the current environment and platform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/>
              <a:t>The System.Environment Class uses to retrieve Environment variable settings, Version of the common language runtime, contents of the call stack etc. This class cannot be inherited.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Environment class of the System namespace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useful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getting and setting various operating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related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You can use this class to retrieve information such as command-line arguments,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exit codes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environment variable settings, contents of the call stack,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system boot in milliseconds (tick count), and version of the CLR.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 of the Environment class </a:t>
            </a:r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                   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case 3: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SC.read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                           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SC.multiply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                            break;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                    case 4: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SC.read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                           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SC.divide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                            break;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                  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case 5: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Environment.Exit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(-1);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                            break;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                    default: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 Sorry !!! Wrong  choice.");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                            break;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                }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System.Console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things on the monitor's screen, the .NET Framework provides a class called as 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Console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0"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Console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class represents the standard input, output, and error streams for console applications. </a:t>
            </a:r>
          </a:p>
          <a:p>
            <a:pPr lvl="0"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Console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class cannot be inherited.</a:t>
            </a: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Console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class is defined in the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namespace. 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System.Console</a:t>
            </a:r>
            <a:r>
              <a:rPr lang="en-US" dirty="0" smtClean="0"/>
              <a:t> provides the following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Writing to the Console.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Writing With a New Line.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Reading a Value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Reading a Character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Reading With a New Line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Clearing the Console.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Writing to the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/>
              <a:t>ability to display one or more values to the screen, the </a:t>
            </a:r>
            <a:r>
              <a:rPr lang="en-US" b="1" dirty="0" smtClean="0"/>
              <a:t>Console</a:t>
            </a:r>
            <a:r>
              <a:rPr lang="en-US" dirty="0" smtClean="0"/>
              <a:t> class is provide a method called </a:t>
            </a:r>
            <a:r>
              <a:rPr lang="en-US" b="1" dirty="0" smtClean="0"/>
              <a:t>Write</a:t>
            </a:r>
            <a:r>
              <a:rPr lang="en-US" dirty="0" smtClean="0"/>
              <a:t>. </a:t>
            </a:r>
          </a:p>
          <a:p>
            <a:pPr lvl="0" algn="just"/>
            <a:r>
              <a:rPr lang="en-US" dirty="0" smtClean="0"/>
              <a:t>To use the </a:t>
            </a:r>
            <a:r>
              <a:rPr lang="en-US" b="1" dirty="0" smtClean="0"/>
              <a:t>Write()</a:t>
            </a:r>
            <a:r>
              <a:rPr lang="en-US" dirty="0" smtClean="0"/>
              <a:t> method, inside of the parentheses, type the value you want to display.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public class Exercise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static void Main()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System.Console.Write</a:t>
            </a:r>
            <a:r>
              <a:rPr lang="en-US" dirty="0" smtClean="0"/>
              <a:t>("The C# Programming");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Writing With a New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>
              <a:lnSpc>
                <a:spcPct val="150000"/>
              </a:lnSpc>
            </a:pPr>
            <a:r>
              <a:rPr lang="en-US" dirty="0" smtClean="0"/>
              <a:t>After displaying a value on the screen, the </a:t>
            </a:r>
            <a:r>
              <a:rPr lang="en-US" b="1" dirty="0" smtClean="0"/>
              <a:t>Write()</a:t>
            </a:r>
            <a:r>
              <a:rPr lang="en-US" dirty="0" smtClean="0"/>
              <a:t> method keeps the cursor on the same line. </a:t>
            </a:r>
          </a:p>
          <a:p>
            <a:pPr lvl="0" algn="just">
              <a:lnSpc>
                <a:spcPct val="150000"/>
              </a:lnSpc>
            </a:pPr>
            <a:r>
              <a:rPr lang="en-US" dirty="0" smtClean="0"/>
              <a:t>The ability to move the cursor to the next line after displaying a value, the </a:t>
            </a:r>
            <a:r>
              <a:rPr lang="en-US" b="1" dirty="0" smtClean="0"/>
              <a:t>Console</a:t>
            </a:r>
            <a:r>
              <a:rPr lang="en-US" dirty="0" smtClean="0"/>
              <a:t> class is prepared with a method named </a:t>
            </a:r>
            <a:r>
              <a:rPr lang="en-US" b="1" dirty="0" err="1" smtClean="0"/>
              <a:t>WriteLine</a:t>
            </a:r>
            <a:r>
              <a:rPr lang="en-US" dirty="0" smtClean="0"/>
              <a:t>. 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points to remember  about </a:t>
            </a:r>
            <a:r>
              <a:rPr lang="en-US" dirty="0" err="1" smtClean="0"/>
              <a:t>Csharp</a:t>
            </a:r>
            <a:r>
              <a:rPr lang="en-US" dirty="0" smtClean="0"/>
              <a:t>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Csharp</a:t>
            </a:r>
            <a:r>
              <a:rPr lang="en-US" dirty="0" smtClean="0"/>
              <a:t> (C#) </a:t>
            </a:r>
            <a:r>
              <a:rPr lang="en-US" dirty="0"/>
              <a:t>is case sensitive.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All statements and expression must end with a semicolon (;).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The program execution starts at the Main method.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Program file name could be different from the class name.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using System;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ConsoleTest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public static void Main() {      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Console.Write</a:t>
            </a:r>
            <a:r>
              <a:rPr lang="en-US" dirty="0" smtClean="0"/>
              <a:t>("Hello ");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Console.WriteLine</a:t>
            </a:r>
            <a:r>
              <a:rPr lang="en-US" dirty="0" smtClean="0"/>
              <a:t>("World!");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Console.Write</a:t>
            </a:r>
            <a:r>
              <a:rPr lang="en-US" dirty="0" smtClean="0"/>
              <a:t>("What is your name: ");</a:t>
            </a:r>
          </a:p>
          <a:p>
            <a:pPr>
              <a:buNone/>
            </a:pPr>
            <a:r>
              <a:rPr lang="en-US" dirty="0" smtClean="0"/>
              <a:t>      string name = </a:t>
            </a:r>
            <a:r>
              <a:rPr lang="en-US" dirty="0" err="1" smtClean="0"/>
              <a:t>Console.ReadLine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Console.Write</a:t>
            </a:r>
            <a:r>
              <a:rPr lang="en-US" dirty="0" smtClean="0"/>
              <a:t>("Hello, ");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Console.Write</a:t>
            </a:r>
            <a:r>
              <a:rPr lang="en-US" dirty="0" smtClean="0"/>
              <a:t>(name);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Console.WriteLine</a:t>
            </a:r>
            <a:r>
              <a:rPr lang="en-US" dirty="0" smtClean="0"/>
              <a:t>("!");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Hello World!</a:t>
            </a:r>
          </a:p>
          <a:p>
            <a:pPr>
              <a:buNone/>
            </a:pPr>
            <a:r>
              <a:rPr lang="en-US" dirty="0" smtClean="0"/>
              <a:t>What is your name: </a:t>
            </a:r>
            <a:r>
              <a:rPr lang="en-US" dirty="0" err="1" smtClean="0"/>
              <a:t>Ujwal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Hello, </a:t>
            </a:r>
            <a:r>
              <a:rPr lang="en-US" dirty="0" err="1" smtClean="0"/>
              <a:t>Ujwal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Reading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The </a:t>
            </a:r>
            <a:r>
              <a:rPr lang="en-US" b="1" dirty="0" smtClean="0"/>
              <a:t>Console</a:t>
            </a:r>
            <a:r>
              <a:rPr lang="en-US" dirty="0" smtClean="0"/>
              <a:t> class allows using the </a:t>
            </a:r>
            <a:r>
              <a:rPr lang="en-US" b="1" dirty="0" smtClean="0"/>
              <a:t>Write()</a:t>
            </a:r>
            <a:r>
              <a:rPr lang="en-US" dirty="0" smtClean="0"/>
              <a:t> or the </a:t>
            </a:r>
            <a:r>
              <a:rPr lang="en-US" b="1" dirty="0" err="1" smtClean="0"/>
              <a:t>WriteLine</a:t>
            </a:r>
            <a:r>
              <a:rPr lang="en-US" b="1" dirty="0" smtClean="0"/>
              <a:t>()</a:t>
            </a:r>
            <a:r>
              <a:rPr lang="en-US" dirty="0" smtClean="0"/>
              <a:t> methods to display values on the screen.</a:t>
            </a:r>
          </a:p>
          <a:p>
            <a:pPr lvl="0" algn="just"/>
            <a:r>
              <a:rPr lang="en-US" dirty="0" smtClean="0"/>
              <a:t> The </a:t>
            </a:r>
            <a:r>
              <a:rPr lang="en-US" b="1" dirty="0" smtClean="0"/>
              <a:t>Console </a:t>
            </a:r>
            <a:r>
              <a:rPr lang="en-US" dirty="0" smtClean="0"/>
              <a:t>also class provides the </a:t>
            </a:r>
            <a:r>
              <a:rPr lang="en-US" b="1" dirty="0" smtClean="0"/>
              <a:t>Read()</a:t>
            </a:r>
            <a:r>
              <a:rPr lang="en-US" dirty="0" smtClean="0"/>
              <a:t> method to get a value from the user. </a:t>
            </a:r>
          </a:p>
          <a:p>
            <a:pPr lvl="0" algn="just"/>
            <a:r>
              <a:rPr lang="en-US" dirty="0" smtClean="0"/>
              <a:t>Reads the next character from the standard input stream.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The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i="1" dirty="0" err="1" smtClean="0">
                <a:solidFill>
                  <a:srgbClr val="FF0000"/>
                </a:solidFill>
              </a:rPr>
              <a:t>VariableName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Console.Read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pPr lvl="0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0" algn="just"/>
            <a:r>
              <a:rPr lang="en-US" dirty="0" smtClean="0"/>
              <a:t>When the user types something and press enter button, what the user had typed that word is </a:t>
            </a:r>
            <a:r>
              <a:rPr lang="en-US" i="1" dirty="0" smtClean="0"/>
              <a:t>assigned</a:t>
            </a:r>
            <a:r>
              <a:rPr lang="en-US" dirty="0" smtClean="0"/>
              <a:t> to the variable specified on the left side of the assignment operator.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Reading a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dirty="0" smtClean="0"/>
              <a:t>Each letter of the alphabet is represented on the keyboard by a key. </a:t>
            </a:r>
          </a:p>
          <a:p>
            <a:pPr lvl="0" algn="just"/>
            <a:r>
              <a:rPr lang="en-US" dirty="0" smtClean="0"/>
              <a:t>Other symbols, readable (such as #, @, or $) or not (such as Shift, Ctrl, or Enter) are also represented. </a:t>
            </a:r>
          </a:p>
          <a:p>
            <a:pPr lvl="0" algn="just"/>
            <a:r>
              <a:rPr lang="en-US" dirty="0" smtClean="0"/>
              <a:t>To get the letter or the action that those keys represent, the </a:t>
            </a:r>
            <a:r>
              <a:rPr lang="en-US" b="1" dirty="0" smtClean="0"/>
              <a:t>Console</a:t>
            </a:r>
            <a:r>
              <a:rPr lang="en-US" dirty="0" smtClean="0"/>
              <a:t> class is equipped with a method named </a:t>
            </a:r>
            <a:r>
              <a:rPr lang="en-US" dirty="0" err="1" smtClean="0"/>
              <a:t>ReadKey</a:t>
            </a:r>
            <a:r>
              <a:rPr lang="en-US" dirty="0" smtClean="0"/>
              <a:t>. </a:t>
            </a:r>
          </a:p>
          <a:p>
            <a:pPr lvl="0"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</a:t>
            </a:r>
            <a:r>
              <a:rPr lang="en-US" dirty="0" err="1" smtClean="0">
                <a:solidFill>
                  <a:srgbClr val="FF0000"/>
                </a:solidFill>
              </a:rPr>
              <a:t>Console.ReadKey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Reading With a New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/>
              <a:t>The </a:t>
            </a:r>
            <a:r>
              <a:rPr lang="en-US" b="1" dirty="0" smtClean="0"/>
              <a:t>Console</a:t>
            </a:r>
            <a:r>
              <a:rPr lang="en-US" dirty="0" smtClean="0"/>
              <a:t> class also provides the </a:t>
            </a:r>
            <a:r>
              <a:rPr lang="en-US" b="1" dirty="0" err="1" smtClean="0"/>
              <a:t>ReadLine</a:t>
            </a:r>
            <a:r>
              <a:rPr lang="en-US" b="1" dirty="0" smtClean="0"/>
              <a:t>()</a:t>
            </a:r>
            <a:r>
              <a:rPr lang="en-US" dirty="0" smtClean="0"/>
              <a:t> method. </a:t>
            </a:r>
          </a:p>
          <a:p>
            <a:pPr lvl="0" algn="just"/>
            <a:r>
              <a:rPr lang="en-US" dirty="0" smtClean="0"/>
              <a:t>The </a:t>
            </a:r>
            <a:r>
              <a:rPr lang="en-US" b="1" dirty="0" err="1" smtClean="0"/>
              <a:t>WriteLine</a:t>
            </a:r>
            <a:r>
              <a:rPr lang="en-US" b="1" dirty="0" smtClean="0"/>
              <a:t>()</a:t>
            </a:r>
            <a:r>
              <a:rPr lang="en-US" dirty="0" smtClean="0"/>
              <a:t>method, after performing its assignment, the </a:t>
            </a:r>
            <a:r>
              <a:rPr lang="en-US" b="1" dirty="0" err="1" smtClean="0"/>
              <a:t>ReadLine</a:t>
            </a:r>
            <a:r>
              <a:rPr lang="en-US" b="1" dirty="0" smtClean="0"/>
              <a:t>()</a:t>
            </a:r>
            <a:r>
              <a:rPr lang="en-US" dirty="0" smtClean="0"/>
              <a:t> method sends the cursor to the next line. Otherwise, it plays the same role as the </a:t>
            </a:r>
            <a:r>
              <a:rPr lang="en-US" b="1" dirty="0" smtClean="0"/>
              <a:t>Read()</a:t>
            </a:r>
            <a:r>
              <a:rPr lang="en-US" dirty="0" smtClean="0"/>
              <a:t> function.</a:t>
            </a:r>
          </a:p>
          <a:p>
            <a:pPr lvl="0"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Console.Readline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System;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ExampleClass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   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static void Main()    { 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("Greetings!  What is your name?");        </a:t>
            </a:r>
          </a:p>
          <a:p>
            <a:pPr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Console.Write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("My name is: ");       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 name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Console.ReadLine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("Nice to meet you, " + name);        </a:t>
            </a:r>
          </a:p>
          <a:p>
            <a:pPr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Console.ReadKey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   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Clearing the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/>
              <a:t>If the console screen is filled with text you don't need anymore, you can empty it. </a:t>
            </a:r>
          </a:p>
          <a:p>
            <a:pPr lvl="0" algn="just"/>
            <a:r>
              <a:rPr lang="en-US" dirty="0" smtClean="0"/>
              <a:t>To allow you to clear the screen, the Console class is equipped with a method named clear. </a:t>
            </a:r>
          </a:p>
          <a:p>
            <a:pPr lvl="0"/>
            <a:r>
              <a:rPr lang="en-US" dirty="0" smtClean="0"/>
              <a:t> syntax is:</a:t>
            </a:r>
          </a:p>
          <a:p>
            <a:r>
              <a:rPr lang="en-US" dirty="0" smtClean="0"/>
              <a:t>                public static void Clear();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Formatting Console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is no direct "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 duplication in C#.</a:t>
            </a:r>
          </a:p>
          <a:p>
            <a:pPr lvl="0"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Instead of this c # use some place holders to display the value in the console screen.</a:t>
            </a:r>
          </a:p>
          <a:p>
            <a:pPr lvl="0"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{0},{1},{2} etc are called place holders are used for string concatenation to display the output in the screen.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Instead of %d, %s, or %c format specifiers use {0},{1},{2} etc are used for string concatenation.</a:t>
            </a: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("args1: {0} args2: {1}", value1, value2);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("Hi {0} you are  {1} years old.",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nameInput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ageInteger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newString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newString</a:t>
            </a:r>
            <a:r>
              <a:rPr lang="en-US" dirty="0" smtClean="0"/>
              <a:t> = </a:t>
            </a:r>
            <a:r>
              <a:rPr lang="en-US" dirty="0" err="1" smtClean="0"/>
              <a:t>String.Format</a:t>
            </a:r>
            <a:r>
              <a:rPr lang="en-US" dirty="0" smtClean="0"/>
              <a:t>("There are {0} cats in my {1} and no {2}", 2, "house", "dogs");</a:t>
            </a:r>
          </a:p>
          <a:p>
            <a:r>
              <a:rPr lang="en-US" dirty="0" err="1" smtClean="0"/>
              <a:t>System.Console.WriteLine</a:t>
            </a:r>
            <a:r>
              <a:rPr lang="en-US" dirty="0" smtClean="0"/>
              <a:t> (</a:t>
            </a:r>
            <a:r>
              <a:rPr lang="en-US" dirty="0" err="1" smtClean="0"/>
              <a:t>newString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There are 2 cats in my house and no dogs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.NET String Formatting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If you require more elaborate formatting, each placeholder can optionally contain various format characters.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Format character are in either uppercase or lowercase letter.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.NET String Formatting Flags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Defining Classes and 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mechanism that allows you to combine data and the function in a single unit is called a class.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is a construct that enables you to create your own custom types by grouping together variables of other types, methods and events.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class is like a blueprint. It defines the data and behavior of a type.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Defining Classes and 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/>
              <a:t>A </a:t>
            </a:r>
            <a:r>
              <a:rPr lang="en-US" dirty="0"/>
              <a:t>class definition starts with the keyword class followed by the class name; and the class body </a:t>
            </a:r>
            <a:r>
              <a:rPr lang="en-US" dirty="0" smtClean="0"/>
              <a:t>enclosed </a:t>
            </a:r>
            <a:r>
              <a:rPr lang="en-US" dirty="0"/>
              <a:t>by a pair of curly braces. </a:t>
            </a:r>
            <a:endParaRPr lang="en-US" dirty="0" smtClean="0"/>
          </a:p>
          <a:p>
            <a:pPr algn="just">
              <a:buNone/>
            </a:pPr>
            <a:r>
              <a:rPr lang="en-US" b="1" dirty="0" smtClean="0"/>
              <a:t>Syntax: </a:t>
            </a:r>
          </a:p>
          <a:p>
            <a:pPr algn="just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Classname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{</a:t>
            </a:r>
          </a:p>
          <a:p>
            <a:pPr algn="just">
              <a:buNone/>
            </a:pPr>
            <a:r>
              <a:rPr lang="en-US" dirty="0" smtClean="0"/>
              <a:t>Variable declaration;</a:t>
            </a:r>
          </a:p>
          <a:p>
            <a:pPr algn="just">
              <a:buNone/>
            </a:pPr>
            <a:r>
              <a:rPr lang="en-US" dirty="0" smtClean="0"/>
              <a:t>Method declaration;</a:t>
            </a:r>
          </a:p>
          <a:p>
            <a:pPr algn="just">
              <a:buNone/>
            </a:pPr>
            <a:r>
              <a:rPr lang="en-US" dirty="0" smtClean="0"/>
              <a:t>}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dirty="0" smtClean="0"/>
              <a:t>C++ semicolon after the closing brace. But c# no semicolon after the closing brace.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JWAL P GOWDRU\Desktop\fig1-1_0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Where</a:t>
            </a:r>
          </a:p>
          <a:p>
            <a:pPr algn="just">
              <a:lnSpc>
                <a:spcPct val="160000"/>
              </a:lnSpc>
            </a:pPr>
            <a:r>
              <a:rPr lang="en-US" dirty="0" smtClean="0"/>
              <a:t> class_name is a valid identifier for the class. </a:t>
            </a:r>
          </a:p>
          <a:p>
            <a:pPr algn="just">
              <a:lnSpc>
                <a:spcPct val="160000"/>
              </a:lnSpc>
            </a:pPr>
            <a:r>
              <a:rPr lang="en-US" dirty="0" smtClean="0"/>
              <a:t>The body of the declaration can contain members, that can be either data or function declarations.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Data is encapsulated in a class by placing data fields inside the body of the class definition.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Class rectangle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{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length;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err="1" smtClean="0"/>
              <a:t>Int</a:t>
            </a:r>
            <a:r>
              <a:rPr lang="en-US" dirty="0" smtClean="0"/>
              <a:t> width;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}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Declaration is also in single line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length, width;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with any data fields and without methods that operate on that data has no life.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Methods are necessary for manipulating the data contained in the class.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Methods are declared inside the body of the class, usually after the declaration of instance variable.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Type </a:t>
            </a:r>
            <a:r>
              <a:rPr lang="en-US" dirty="0" err="1" smtClean="0"/>
              <a:t>method_name</a:t>
            </a:r>
            <a:r>
              <a:rPr lang="en-US" dirty="0" smtClean="0"/>
              <a:t>(</a:t>
            </a:r>
            <a:r>
              <a:rPr lang="en-US" dirty="0" err="1" smtClean="0"/>
              <a:t>parameter_list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Method_body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dirty="0" smtClean="0"/>
              <a:t>Class rectangle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length;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width;</a:t>
            </a:r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getdata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Length=x;</a:t>
            </a:r>
          </a:p>
          <a:p>
            <a:pPr>
              <a:buNone/>
            </a:pPr>
            <a:r>
              <a:rPr lang="en-US" dirty="0" smtClean="0"/>
              <a:t>Width=y;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Method has a return type void because it does not return any value.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Method pass two integer values which are then assigned to the instance variable length and width.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Class rectangle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length, width;</a:t>
            </a:r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getdata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Length=x;</a:t>
            </a:r>
          </a:p>
          <a:p>
            <a:pPr>
              <a:buNone/>
            </a:pPr>
            <a:r>
              <a:rPr lang="en-US" dirty="0" smtClean="0"/>
              <a:t>Width=y;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rectarea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area=length*width;</a:t>
            </a:r>
          </a:p>
          <a:p>
            <a:pPr>
              <a:buNone/>
            </a:pPr>
            <a:r>
              <a:rPr lang="en-US" dirty="0" smtClean="0"/>
              <a:t>Return(area);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Once a class is defined, you can declare variables of that type. A class variable is called object or instance.</a:t>
            </a:r>
          </a:p>
          <a:p>
            <a:pPr algn="just"/>
            <a:r>
              <a:rPr lang="en-US" dirty="0" smtClean="0"/>
              <a:t>In Object Oriented terms, an </a:t>
            </a:r>
            <a:r>
              <a:rPr lang="en-US" b="1" dirty="0" smtClean="0"/>
              <a:t>Object</a:t>
            </a:r>
            <a:r>
              <a:rPr lang="en-US" dirty="0" smtClean="0"/>
              <a:t> is a software unit of variables (properties) and methods (functions). These objects are often used to model the real-world objects that you find in everyday life. An Object's method provide the only way to access the data.</a:t>
            </a:r>
          </a:p>
          <a:p>
            <a:pPr algn="just"/>
            <a:r>
              <a:rPr lang="en-US" dirty="0" smtClean="0"/>
              <a:t>Instances of classes are created by using the </a:t>
            </a:r>
            <a:r>
              <a:rPr lang="en-US" dirty="0" smtClean="0">
                <a:hlinkClick r:id="rId2"/>
              </a:rPr>
              <a:t>new operator</a:t>
            </a:r>
            <a:r>
              <a:rPr lang="en-US" dirty="0" smtClean="0"/>
              <a:t>.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Once a class is defined, you can declare objects of that type.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syntax for declaring a object is the same as that for declaring any other variable.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Below statements declare two objects of type circle: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Circle c1, c2;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JWAL P GOWDRU\Desktop\clas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JWAL P GOWDRU\Desktop\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have a class called "CAR".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CAR have bodies, engines etc. and these could be the attributes (properties) of our CAR class.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CAR Class also have  add some methods (functions) that would be common to all CAR like movement (forward and reverse), because all CAR can move 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'template' of a CAR does not change.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Each Object was built from the same set of template (Class) and therefore contains the same components.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All Objects share the same copy of the member functions (methods), but maintain a separate copy of the member data (Properties).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example: A Ford car and a Toyota car are both Cars, so they can be classified as belonging to the Car class. All have same movement (methods) but different in models (properties).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class Car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public string steering; </a:t>
            </a:r>
          </a:p>
          <a:p>
            <a:pPr>
              <a:buNone/>
            </a:pPr>
            <a:r>
              <a:rPr lang="en-US" dirty="0" smtClean="0"/>
              <a:t>public string brakes; </a:t>
            </a:r>
          </a:p>
          <a:p>
            <a:pPr>
              <a:buNone/>
            </a:pPr>
            <a:r>
              <a:rPr lang="en-US" dirty="0" smtClean="0"/>
              <a:t>public string </a:t>
            </a:r>
            <a:r>
              <a:rPr lang="en-US" dirty="0" err="1" smtClean="0"/>
              <a:t>tyres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forward()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// Write  code here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public </a:t>
            </a:r>
            <a:r>
              <a:rPr lang="en-US" dirty="0" err="1" smtClean="0"/>
              <a:t>int</a:t>
            </a:r>
            <a:r>
              <a:rPr lang="en-US" dirty="0" smtClean="0"/>
              <a:t> backward()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// Write  code here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class program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static void Main()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Calculator </a:t>
            </a:r>
            <a:r>
              <a:rPr lang="en-US" dirty="0" err="1" smtClean="0">
                <a:solidFill>
                  <a:srgbClr val="7030A0"/>
                </a:solidFill>
              </a:rPr>
              <a:t>obj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Calculator(); </a:t>
            </a:r>
          </a:p>
          <a:p>
            <a:r>
              <a:rPr lang="en-US" dirty="0" err="1" smtClean="0"/>
              <a:t>System.Console.WriteLine</a:t>
            </a:r>
            <a:r>
              <a:rPr lang="en-US" dirty="0" smtClean="0"/>
              <a:t>("2 + 3 = {0}", </a:t>
            </a:r>
            <a:r>
              <a:rPr lang="en-US" dirty="0" err="1" smtClean="0">
                <a:solidFill>
                  <a:srgbClr val="7030A0"/>
                </a:solidFill>
              </a:rPr>
              <a:t>obj</a:t>
            </a:r>
            <a:r>
              <a:rPr lang="en-US" dirty="0" err="1" smtClean="0"/>
              <a:t>.Addem</a:t>
            </a:r>
            <a:r>
              <a:rPr lang="en-US" dirty="0" smtClean="0"/>
              <a:t>(2, 3));</a:t>
            </a:r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 } </a:t>
            </a:r>
          </a:p>
          <a:p>
            <a:r>
              <a:rPr lang="en-US" dirty="0" smtClean="0"/>
              <a:t>class Calculator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public long </a:t>
            </a:r>
            <a:r>
              <a:rPr lang="en-US" dirty="0" err="1" smtClean="0"/>
              <a:t>Addem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value1, </a:t>
            </a:r>
            <a:r>
              <a:rPr lang="en-US" dirty="0" err="1" smtClean="0"/>
              <a:t>int</a:t>
            </a:r>
            <a:r>
              <a:rPr lang="en-US" dirty="0" smtClean="0"/>
              <a:t> value2)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return value1 + value2; 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Constructors are the special types of methods of a class which get executed when it's object is created.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Constructors are responsible for object initialization and memory allocation of its class.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is always at least one constructor in every class.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you don't write a constructor in class, C# compiler will automatically provide one constructor for that class, called default(parameter less) constructor.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dirty="0" smtClean="0"/>
              <a:t>class </a:t>
            </a:r>
            <a:r>
              <a:rPr lang="en-US" dirty="0" err="1" smtClean="0"/>
              <a:t>SampleA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{</a:t>
            </a:r>
          </a:p>
          <a:p>
            <a:pPr fontAlgn="base">
              <a:buNone/>
            </a:pPr>
            <a:r>
              <a:rPr lang="en-US" dirty="0" smtClean="0"/>
              <a:t>public </a:t>
            </a:r>
            <a:r>
              <a:rPr lang="en-US" dirty="0" err="1" smtClean="0"/>
              <a:t>SampleA</a:t>
            </a:r>
            <a:r>
              <a:rPr lang="en-US" dirty="0" smtClean="0"/>
              <a:t>()</a:t>
            </a:r>
          </a:p>
          <a:p>
            <a:pPr fontAlgn="base">
              <a:buNone/>
            </a:pPr>
            <a:r>
              <a:rPr lang="en-US" dirty="0" smtClean="0"/>
              <a:t>{</a:t>
            </a:r>
          </a:p>
          <a:p>
            <a:pPr fontAlgn="base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("Sample A Test Method");</a:t>
            </a:r>
          </a:p>
          <a:p>
            <a:pPr fontAlgn="base">
              <a:buNone/>
            </a:pPr>
            <a:r>
              <a:rPr lang="en-US" dirty="0" smtClean="0"/>
              <a:t>}</a:t>
            </a:r>
          </a:p>
          <a:p>
            <a:pPr fontAlgn="base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Types of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  Default Constructor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   Parameterized Constructor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    Copy Constructor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    Static Constructor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     Private Constructor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Default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n-US" dirty="0" smtClean="0"/>
              <a:t>A constructor without having any parameters called default constructor. 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In this constructor every instance of the class will be initialized without any parameter values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Parameterized Constructors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lnSpc>
                <a:spcPct val="200000"/>
              </a:lnSpc>
            </a:pPr>
            <a:r>
              <a:rPr lang="en-US" dirty="0" smtClean="0"/>
              <a:t>A constructor with at least one parameter is called as parameterized constructor. </a:t>
            </a:r>
          </a:p>
          <a:p>
            <a:pPr algn="just" fontAlgn="base">
              <a:lnSpc>
                <a:spcPct val="200000"/>
              </a:lnSpc>
            </a:pPr>
            <a:r>
              <a:rPr lang="en-US" dirty="0" smtClean="0"/>
              <a:t>In parameterized constructor we can initialize each instance of the class to different values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line of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using System;</a:t>
            </a:r>
            <a:endParaRPr lang="en-US" dirty="0"/>
          </a:p>
          <a:p>
            <a:pPr lvl="0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required in order for our program to compile and run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properly.</a:t>
            </a: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by providing the compiler with knowledge of the types in the System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namespace;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namespace is a logical grouping of predefined C# programming elements.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Constructor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algn="just"/>
            <a:r>
              <a:rPr lang="en-US" dirty="0" smtClean="0"/>
              <a:t>In c# we can overload constructor by creating another constructor with same method name and different parameters. 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parameterized constructor that contains a parameter of same class type is called as copy constructor.</a:t>
            </a:r>
          </a:p>
          <a:p>
            <a:pPr algn="just"/>
            <a:r>
              <a:rPr lang="en-US" dirty="0" smtClean="0"/>
              <a:t> Main purpose of copy constructor is to initialize new instance to the values of an existing instance.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Iteration Constructs</a:t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[Iteration statements or Loop Controls in C#]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programming languages provide behavior to repeat blocks of code until a terminating condition has been met.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 operations a set number of times until you tell it to stop, with a true or false value.</a:t>
            </a: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Iteration statements enable the user to perform the same set of statements repeatedly until a specific condition is met.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Iteration statements also known as looping statements.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C# provides the following four iteration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for loop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foreach</a:t>
            </a:r>
            <a:r>
              <a:rPr lang="en-US" dirty="0" smtClean="0"/>
              <a:t>/in loop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while loop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do/while loop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used if you know the start point and end point.</a:t>
            </a:r>
          </a:p>
          <a:p>
            <a:pPr algn="just"/>
            <a:r>
              <a:rPr lang="en-US" dirty="0" smtClean="0"/>
              <a:t>run a statement or a block of statements repeatedly until a specified expression evaluates to false.</a:t>
            </a:r>
          </a:p>
          <a:p>
            <a:pPr algn="just"/>
            <a:r>
              <a:rPr lang="en-US" i="1" dirty="0" smtClean="0"/>
              <a:t>for</a:t>
            </a:r>
            <a:r>
              <a:rPr lang="en-US" dirty="0" smtClean="0"/>
              <a:t> loop includes initialization and condition modification. </a:t>
            </a:r>
          </a:p>
          <a:p>
            <a:pPr algn="just"/>
            <a:r>
              <a:rPr lang="en-US" dirty="0" smtClean="0"/>
              <a:t>for loop also repeatedly executes a block of statement until specified condition get false.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JWAL P GOWDRU\Desktop\image6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First </a:t>
            </a:r>
            <a:r>
              <a:rPr lang="en-US" dirty="0"/>
              <a:t>line </a:t>
            </a:r>
            <a:r>
              <a:rPr lang="en-US" dirty="0" smtClean="0"/>
              <a:t>in the program </a:t>
            </a:r>
            <a:r>
              <a:rPr lang="en-US" dirty="0"/>
              <a:t>includes System </a:t>
            </a:r>
            <a:r>
              <a:rPr lang="en-US" dirty="0" smtClean="0"/>
              <a:t>namespace.</a:t>
            </a:r>
          </a:p>
          <a:p>
            <a:pPr algn="just"/>
            <a:r>
              <a:rPr lang="en-US" dirty="0" smtClean="0"/>
              <a:t>To </a:t>
            </a:r>
            <a:r>
              <a:rPr lang="en-US" dirty="0"/>
              <a:t>include namespace the using keyword is used. </a:t>
            </a:r>
            <a:endParaRPr lang="en-US" dirty="0" smtClean="0"/>
          </a:p>
          <a:p>
            <a:pPr algn="just"/>
            <a:r>
              <a:rPr lang="en-US" dirty="0" smtClean="0"/>
              <a:t>Namespace </a:t>
            </a:r>
            <a:r>
              <a:rPr lang="en-US" dirty="0"/>
              <a:t>includes depends on program requirement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System namespace contains fundamental classes and base classes that define commonly-used value and reference data types, events and event handlers, interfaces, attributes, and processing exceptions.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JWAL P GOWDRU\Desktop\image7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foreach</a:t>
            </a:r>
            <a:r>
              <a:rPr lang="en-US" b="1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foreach</a:t>
            </a:r>
            <a:r>
              <a:rPr lang="en-US" dirty="0" smtClean="0"/>
              <a:t> statement repeats a group of embedded statements for each element in an array or an object collection. </a:t>
            </a:r>
          </a:p>
          <a:p>
            <a:pPr algn="just"/>
            <a:r>
              <a:rPr lang="en-US" dirty="0" err="1" smtClean="0"/>
              <a:t>foreach</a:t>
            </a:r>
            <a:r>
              <a:rPr lang="en-US" dirty="0" smtClean="0"/>
              <a:t> each loop is used to iterate the elements present in arrays.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3400"/>
            <a:ext cx="9144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ttp://csharpcorner.mindcrackerinc.netdna-cdn.com/UploadFile/8a67c0/iteration-statements-in-C-Sharp778/Images/image8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System;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namespace Iteration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foreachloop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static void Main()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{ 10, 20, 30, 40, 50 }; 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 "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Console.ReadLine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System;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ForEachLoop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   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static void Main()   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       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string[] names = {"Cheryl", "Joe", "Matt", "Robert"};        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(string person in names)       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            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("{0} ", person);       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 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b="7778"/>
          <a:stretch>
            <a:fillRect/>
          </a:stretch>
        </p:blipFill>
        <p:spPr bwMode="auto">
          <a:xfrm>
            <a:off x="0" y="0"/>
            <a:ext cx="9144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lvl="0"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is a simple loop. It executes till the code block while the condition is true. </a:t>
            </a:r>
          </a:p>
          <a:p>
            <a:pPr lvl="0"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If the condition is going to be false, the program will exit from the loop.</a:t>
            </a:r>
          </a:p>
          <a:p>
            <a:pPr lvl="0"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While loop repeatedly executes a block of statements until specified condition get false.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While loop checks the condition before entering the first iteration.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495800"/>
            <a:ext cx="9144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://csharpcorner.mindcrackerinc.netdna-cdn.com/UploadFile/8a67c0/iteration-statements-in-C-Sharp778/Images/image1.png"/>
          <p:cNvPicPr>
            <a:picLocks noGrp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6324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Program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Main()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{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num = 1;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(num &lt;= 10) {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("The number is {0}", num);              num++;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   }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Console.ReadLine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}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62500" lnSpcReduction="20000"/>
          </a:bodyPr>
          <a:lstStyle/>
          <a:p>
            <a:pPr lv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C# supports three different comment styles; </a:t>
            </a:r>
          </a:p>
          <a:p>
            <a:pPr lv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C language style of block comment begins with a forward slash followed by an asterisk (/*) and ends with an asterisk followed by a forward slash (*/). Everything enclosed between these delimiters is treated as a comment and is therefore ignored by the compiler, no matter how many lines the comment spans.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/* This is a single line C-style comment. */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C++ single line form of comment uses a double slash (//) to comment just to the end of a line, as shown here: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x = y + z;    // text of comment continues through to the end of the line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= b / c;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// Here is a BLOCK of sequential C++ style (single-line) comments.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// This serves as an alternative to using the C style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Note: -  ?/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td&gt;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There is also a third type of C# comment that is used within XML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document  files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Do-While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do while loop is same as while loop except that it will be running at least one time if condition is matched or not. </a:t>
            </a: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because it does not check the condition first time. So, it is guaranteed to execute the code of program at least one iteration.</a:t>
            </a:r>
          </a:p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 execute a statement or block of statements until a specified expression evaluates to FALSE.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ttp://csharpcorner.mindcrackerinc.netdna-cdn.com/UploadFile/8a67c0/iteration-statements-in-C-Sharp778/Images/image3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5532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class</a:t>
            </a:r>
            <a:r>
              <a:rPr lang="en-US" dirty="0" smtClean="0"/>
              <a:t> Program {  </a:t>
            </a:r>
          </a:p>
          <a:p>
            <a:pPr lvl="0">
              <a:buNone/>
            </a:pPr>
            <a:r>
              <a:rPr lang="en-US" dirty="0" smtClean="0"/>
              <a:t>    </a:t>
            </a: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Main() {  </a:t>
            </a:r>
          </a:p>
          <a:p>
            <a:pPr lvl="0">
              <a:buNone/>
            </a:pPr>
            <a:r>
              <a:rPr lang="en-US" dirty="0" smtClean="0"/>
              <a:t>        </a:t>
            </a:r>
            <a:r>
              <a:rPr lang="en-US" b="1" dirty="0" err="1" smtClean="0"/>
              <a:t>int</a:t>
            </a:r>
            <a:r>
              <a:rPr lang="en-US" dirty="0" smtClean="0"/>
              <a:t> num = 1;  </a:t>
            </a:r>
          </a:p>
          <a:p>
            <a:pPr lvl="0">
              <a:buNone/>
            </a:pPr>
            <a:r>
              <a:rPr lang="en-US" dirty="0" smtClean="0"/>
              <a:t>        </a:t>
            </a:r>
            <a:r>
              <a:rPr lang="en-US" b="1" dirty="0" smtClean="0"/>
              <a:t>do</a:t>
            </a:r>
            <a:r>
              <a:rPr lang="en-US" dirty="0" smtClean="0"/>
              <a:t> {  </a:t>
            </a:r>
          </a:p>
          <a:p>
            <a:pPr lvl="0">
              <a:buNone/>
            </a:pPr>
            <a:r>
              <a:rPr lang="en-US" dirty="0" smtClean="0"/>
              <a:t>           </a:t>
            </a:r>
            <a:r>
              <a:rPr lang="en-US" dirty="0" err="1" smtClean="0"/>
              <a:t>Console.WriteLine</a:t>
            </a:r>
            <a:r>
              <a:rPr lang="en-US" dirty="0" smtClean="0"/>
              <a:t>("The number is {0}", num);  </a:t>
            </a:r>
          </a:p>
          <a:p>
            <a:pPr lvl="0">
              <a:buNone/>
            </a:pPr>
            <a:r>
              <a:rPr lang="en-US" dirty="0" smtClean="0"/>
              <a:t>            num++;  </a:t>
            </a:r>
          </a:p>
          <a:p>
            <a:pPr lvl="0">
              <a:buNone/>
            </a:pPr>
            <a:r>
              <a:rPr lang="en-US" dirty="0" smtClean="0"/>
              <a:t>        } </a:t>
            </a:r>
            <a:r>
              <a:rPr lang="en-US" b="1" dirty="0" smtClean="0"/>
              <a:t>while</a:t>
            </a:r>
            <a:r>
              <a:rPr lang="en-US" dirty="0" smtClean="0"/>
              <a:t> (num &lt;= 10);  </a:t>
            </a:r>
          </a:p>
          <a:p>
            <a:pPr lvl="0"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Console.ReadLine</a:t>
            </a:r>
            <a:r>
              <a:rPr lang="en-US" dirty="0" smtClean="0"/>
              <a:t>();  </a:t>
            </a:r>
          </a:p>
          <a:p>
            <a:pPr lvl="0">
              <a:buNone/>
            </a:pPr>
            <a:r>
              <a:rPr lang="en-US" dirty="0" smtClean="0"/>
              <a:t>    }  </a:t>
            </a:r>
          </a:p>
          <a:p>
            <a:pPr lvl="0">
              <a:buNone/>
            </a:pPr>
            <a:r>
              <a:rPr lang="en-US" dirty="0" smtClean="0"/>
              <a:t>}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Decision Constructs and the Relational/Equality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Operators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defines two simple constructs to alter the flow of your program: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if/else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switch statement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if statement consists of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expression which is evaluated to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value. 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the value is true then if block is executed otherwise next statement(s) would be executed.</a:t>
            </a:r>
          </a:p>
          <a:p>
            <a:endParaRPr lang="en-US" dirty="0"/>
          </a:p>
        </p:txBody>
      </p:sp>
      <p:pic>
        <p:nvPicPr>
          <p:cNvPr id="4" name="Picture 3" descr="http://www.dotnettricks.com/img/csharp/if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67000"/>
            <a:ext cx="9144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/>
              <a:t>Also do nesting of if statement means an if statement inside another if that is called nested if statement.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if-else statement consists of two statements: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statement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else statement. </a:t>
            </a:r>
          </a:p>
          <a:p>
            <a:pPr marL="514350" indent="-51435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the expression in an if-statement is evaluated to true then if block is executed otherwise the else block would be executed.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ttp://www.dotnettricks.com/img/csharp/if-els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4753</Words>
  <Application>Microsoft Office PowerPoint</Application>
  <PresentationFormat>On-screen Show (4:3)</PresentationFormat>
  <Paragraphs>900</Paragraphs>
  <Slides>186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186</vt:i4>
      </vt:variant>
    </vt:vector>
  </HeadingPairs>
  <TitlesOfParts>
    <vt:vector size="187" baseType="lpstr">
      <vt:lpstr>Office Theme</vt:lpstr>
      <vt:lpstr>Unit-2 C# Language Fundamentals</vt:lpstr>
      <vt:lpstr>The Structure of a Simple C# Program</vt:lpstr>
      <vt:lpstr>important points to remember  about Csharp (C#)</vt:lpstr>
      <vt:lpstr>Slide 4</vt:lpstr>
      <vt:lpstr>Slide 5</vt:lpstr>
      <vt:lpstr>Slide 6</vt:lpstr>
      <vt:lpstr>first line of the program</vt:lpstr>
      <vt:lpstr>Slide 8</vt:lpstr>
      <vt:lpstr>Comments</vt:lpstr>
      <vt:lpstr>Slide 10</vt:lpstr>
      <vt:lpstr>Slide 11</vt:lpstr>
      <vt:lpstr>Variations on the Main() Method</vt:lpstr>
      <vt:lpstr>Slide 13</vt:lpstr>
      <vt:lpstr>What is Command Line Argument in C#?</vt:lpstr>
      <vt:lpstr>Slide 15</vt:lpstr>
      <vt:lpstr>Example of Command Line Argument</vt:lpstr>
      <vt:lpstr>Slide 17</vt:lpstr>
      <vt:lpstr>Slide 18</vt:lpstr>
      <vt:lpstr>Specifying Command-Line Arguments with Visual Studio (various versions)</vt:lpstr>
      <vt:lpstr>Slide 20</vt:lpstr>
      <vt:lpstr>The  system.Environment Class</vt:lpstr>
      <vt:lpstr>Slide 22</vt:lpstr>
      <vt:lpstr>Members of the Environment class </vt:lpstr>
      <vt:lpstr>Slide 24</vt:lpstr>
      <vt:lpstr>System.Console Class</vt:lpstr>
      <vt:lpstr>System.Console provides the following Applications</vt:lpstr>
      <vt:lpstr>Writing to the Console</vt:lpstr>
      <vt:lpstr>Example </vt:lpstr>
      <vt:lpstr>Writing With a New Line</vt:lpstr>
      <vt:lpstr>Slide 30</vt:lpstr>
      <vt:lpstr>output</vt:lpstr>
      <vt:lpstr>Reading a Value</vt:lpstr>
      <vt:lpstr>The syntax</vt:lpstr>
      <vt:lpstr>Reading a Character</vt:lpstr>
      <vt:lpstr>Reading With a New Line</vt:lpstr>
      <vt:lpstr>Slide 36</vt:lpstr>
      <vt:lpstr>Clearing the Console</vt:lpstr>
      <vt:lpstr>Formatting Console Output</vt:lpstr>
      <vt:lpstr>Slide 39</vt:lpstr>
      <vt:lpstr>Slide 40</vt:lpstr>
      <vt:lpstr>Slide 41</vt:lpstr>
      <vt:lpstr>Slide 42</vt:lpstr>
      <vt:lpstr>Slide 43</vt:lpstr>
      <vt:lpstr>.NET String Formatting Flags</vt:lpstr>
      <vt:lpstr>.NET String Formatting Flags</vt:lpstr>
      <vt:lpstr>Slide 46</vt:lpstr>
      <vt:lpstr>Slide 47</vt:lpstr>
      <vt:lpstr>Defining Classes and Creating Objects</vt:lpstr>
      <vt:lpstr>Defining Classes and Creating Objects</vt:lpstr>
      <vt:lpstr>Slide 50</vt:lpstr>
      <vt:lpstr>Adding variable</vt:lpstr>
      <vt:lpstr>Slide 52</vt:lpstr>
      <vt:lpstr>Adding methods</vt:lpstr>
      <vt:lpstr>syntax</vt:lpstr>
      <vt:lpstr>Slide 55</vt:lpstr>
      <vt:lpstr>Slide 56</vt:lpstr>
      <vt:lpstr>Creating objects</vt:lpstr>
      <vt:lpstr>Object Declaration</vt:lpstr>
      <vt:lpstr>Slide 59</vt:lpstr>
      <vt:lpstr>Slide 60</vt:lpstr>
      <vt:lpstr>Slide 61</vt:lpstr>
      <vt:lpstr>Slide 62</vt:lpstr>
      <vt:lpstr>Role of Constructor</vt:lpstr>
      <vt:lpstr>Slide 64</vt:lpstr>
      <vt:lpstr>Types of Constructors</vt:lpstr>
      <vt:lpstr>Default Constructor</vt:lpstr>
      <vt:lpstr>Slide 67</vt:lpstr>
      <vt:lpstr>Parameterized Constructors </vt:lpstr>
      <vt:lpstr>Slide 69</vt:lpstr>
      <vt:lpstr>Constructor Overloading</vt:lpstr>
      <vt:lpstr>Slide 71</vt:lpstr>
      <vt:lpstr>Copy Constructor</vt:lpstr>
      <vt:lpstr>Slide 73</vt:lpstr>
      <vt:lpstr>Slide 74</vt:lpstr>
      <vt:lpstr>Iteration Constructs [Iteration statements or Loop Controls in C#]</vt:lpstr>
      <vt:lpstr>C# provides the following four iteration constructs</vt:lpstr>
      <vt:lpstr>for Loop</vt:lpstr>
      <vt:lpstr>Slide 78</vt:lpstr>
      <vt:lpstr>Slide 79</vt:lpstr>
      <vt:lpstr>Slide 80</vt:lpstr>
      <vt:lpstr>Slide 81</vt:lpstr>
      <vt:lpstr>foreach Loop</vt:lpstr>
      <vt:lpstr>Slide 83</vt:lpstr>
      <vt:lpstr>Slide 84</vt:lpstr>
      <vt:lpstr>Slide 85</vt:lpstr>
      <vt:lpstr>Slide 86</vt:lpstr>
      <vt:lpstr>while Loop</vt:lpstr>
      <vt:lpstr>Slide 88</vt:lpstr>
      <vt:lpstr>Slide 89</vt:lpstr>
      <vt:lpstr>Do-While Statement</vt:lpstr>
      <vt:lpstr>Slide 91</vt:lpstr>
      <vt:lpstr>Slide 92</vt:lpstr>
      <vt:lpstr>Slide 93</vt:lpstr>
      <vt:lpstr>Decision Constructs and the Relational/Equality Operators</vt:lpstr>
      <vt:lpstr>If statement</vt:lpstr>
      <vt:lpstr>Slide 96</vt:lpstr>
      <vt:lpstr>Slide 97</vt:lpstr>
      <vt:lpstr>If-Else statement</vt:lpstr>
      <vt:lpstr>Slide 99</vt:lpstr>
      <vt:lpstr>Slide 100</vt:lpstr>
      <vt:lpstr>If-Else-If statement or ladder</vt:lpstr>
      <vt:lpstr>Slide 102</vt:lpstr>
      <vt:lpstr>Slide 103</vt:lpstr>
      <vt:lpstr>Slide 104</vt:lpstr>
      <vt:lpstr>Slide 105</vt:lpstr>
      <vt:lpstr>Slide 106</vt:lpstr>
      <vt:lpstr>Switch statement</vt:lpstr>
      <vt:lpstr>Slide 108</vt:lpstr>
      <vt:lpstr>Slide 109</vt:lpstr>
      <vt:lpstr>Slide 110</vt:lpstr>
      <vt:lpstr>Slide 111</vt:lpstr>
      <vt:lpstr>Understanding Value Types and Reference Types</vt:lpstr>
      <vt:lpstr>Slide 113</vt:lpstr>
      <vt:lpstr>Slide 114</vt:lpstr>
      <vt:lpstr>Slide 115</vt:lpstr>
      <vt:lpstr>Slide 116</vt:lpstr>
      <vt:lpstr>Slide 117</vt:lpstr>
      <vt:lpstr>system data types ( c# alias)</vt:lpstr>
      <vt:lpstr>Slide 119</vt:lpstr>
      <vt:lpstr>Value Types and Reference Types</vt:lpstr>
      <vt:lpstr>Value Type</vt:lpstr>
      <vt:lpstr>Slide 122</vt:lpstr>
      <vt:lpstr>The following data types are all of value type</vt:lpstr>
      <vt:lpstr>Passing by Value</vt:lpstr>
      <vt:lpstr>Reference type</vt:lpstr>
      <vt:lpstr>Slide 126</vt:lpstr>
      <vt:lpstr>Slide 127</vt:lpstr>
      <vt:lpstr>The following data types are of reference type</vt:lpstr>
      <vt:lpstr>Passing by Reference</vt:lpstr>
      <vt:lpstr>Passing by Reference</vt:lpstr>
      <vt:lpstr>Above Example</vt:lpstr>
      <vt:lpstr>understanding Boxing and UnBoxing operations</vt:lpstr>
      <vt:lpstr>Boxing</vt:lpstr>
      <vt:lpstr>Slide 134</vt:lpstr>
      <vt:lpstr>Slide 135</vt:lpstr>
      <vt:lpstr>Slide 136</vt:lpstr>
      <vt:lpstr>Slide 137</vt:lpstr>
      <vt:lpstr>UnBoxing</vt:lpstr>
      <vt:lpstr>Slide 139</vt:lpstr>
      <vt:lpstr>                     int i = 123;      // a value type              object o = i;     // boxing                 int j = (int)o;   // unboxing</vt:lpstr>
      <vt:lpstr>Example of Boxing and UnBoxing</vt:lpstr>
      <vt:lpstr>Slide 142</vt:lpstr>
      <vt:lpstr>Establishing Member Visibility (Access Specifiers) </vt:lpstr>
      <vt:lpstr>List of Access Specifiers</vt:lpstr>
      <vt:lpstr>What is public access specifier?</vt:lpstr>
      <vt:lpstr>Slide 146</vt:lpstr>
      <vt:lpstr>Slide 147</vt:lpstr>
      <vt:lpstr>Private Access Specifiers</vt:lpstr>
      <vt:lpstr>Slide 149</vt:lpstr>
      <vt:lpstr>Slide 150</vt:lpstr>
      <vt:lpstr>Slide 151</vt:lpstr>
      <vt:lpstr>Protected Access Specifiers</vt:lpstr>
      <vt:lpstr>Slide 153</vt:lpstr>
      <vt:lpstr>Slide 154</vt:lpstr>
      <vt:lpstr>Internal Access Specifiers</vt:lpstr>
      <vt:lpstr>Slide 156</vt:lpstr>
      <vt:lpstr>Establishing type visibility</vt:lpstr>
      <vt:lpstr>Default Values of Class Member Variables</vt:lpstr>
      <vt:lpstr>Defining Constant Data</vt:lpstr>
      <vt:lpstr>Slide 160</vt:lpstr>
      <vt:lpstr>Slide 161</vt:lpstr>
      <vt:lpstr>Defining Read-Only Fields</vt:lpstr>
      <vt:lpstr>Slide 163</vt:lpstr>
      <vt:lpstr>Slide 164</vt:lpstr>
      <vt:lpstr>Public static readonly</vt:lpstr>
      <vt:lpstr>Slide 166</vt:lpstr>
      <vt:lpstr>The Complete Set of C# Operators</vt:lpstr>
      <vt:lpstr>Arithmetic Operators   Arithmetic operator performs basic calculation as add, subtraction, multiplication, division, and modulus</vt:lpstr>
      <vt:lpstr>Relational Operators </vt:lpstr>
      <vt:lpstr>Logical Operators</vt:lpstr>
      <vt:lpstr>Bitwise Operators</vt:lpstr>
      <vt:lpstr>Slide 172</vt:lpstr>
      <vt:lpstr>Slide 173</vt:lpstr>
      <vt:lpstr>Assignment Operators</vt:lpstr>
      <vt:lpstr>Slide 175</vt:lpstr>
      <vt:lpstr>Miscellaneous Operators</vt:lpstr>
      <vt:lpstr>Defining Structures in C#</vt:lpstr>
      <vt:lpstr>Defining a Structure</vt:lpstr>
      <vt:lpstr>Objects of a struct can be created</vt:lpstr>
      <vt:lpstr>Structs &amp; Fields</vt:lpstr>
      <vt:lpstr>Slide 181</vt:lpstr>
      <vt:lpstr>Slide 182</vt:lpstr>
      <vt:lpstr>struct can contain static fields, which can be initialized inside the struct</vt:lpstr>
      <vt:lpstr>Struct &amp; Methods</vt:lpstr>
      <vt:lpstr>Slide 185</vt:lpstr>
      <vt:lpstr>Slide 186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Unit-2 C# Language Fundamentals</dc:title>
  <dc:creator>UJWAL P GOWDRU</dc:creator>
  <cp:lastModifiedBy>UJWAL P GOWDRU</cp:lastModifiedBy>
  <cp:revision>85</cp:revision>
  <dcterms:created xsi:type="dcterms:W3CDTF">2017-02-22T16:41:56Z</dcterms:created>
  <dcterms:modified xsi:type="dcterms:W3CDTF">2017-03-06T07:22:00Z</dcterms:modified>
</cp:coreProperties>
</file>