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1" r:id="rId10"/>
    <p:sldId id="283" r:id="rId11"/>
    <p:sldId id="282" r:id="rId12"/>
    <p:sldId id="284" r:id="rId13"/>
    <p:sldId id="285" r:id="rId14"/>
    <p:sldId id="264" r:id="rId15"/>
    <p:sldId id="265" r:id="rId16"/>
    <p:sldId id="266" r:id="rId17"/>
    <p:sldId id="267" r:id="rId18"/>
    <p:sldId id="268" r:id="rId19"/>
    <p:sldId id="270" r:id="rId20"/>
    <p:sldId id="269" r:id="rId21"/>
    <p:sldId id="271" r:id="rId22"/>
    <p:sldId id="272" r:id="rId23"/>
    <p:sldId id="273" r:id="rId24"/>
    <p:sldId id="274" r:id="rId25"/>
    <p:sldId id="275" r:id="rId26"/>
    <p:sldId id="276" r:id="rId27"/>
    <p:sldId id="277" r:id="rId28"/>
    <p:sldId id="287"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cene3d>
            <a:camera prst="obliqueBottomRight"/>
            <a:lightRig rig="threePt" dir="t"/>
          </a:scene3d>
        </p:spPr>
        <p:txBody>
          <a:bodyPr/>
          <a:lstStyle/>
          <a:p>
            <a:r>
              <a:rPr lang="en-US" b="1" i="1" dirty="0" smtClean="0">
                <a:solidFill>
                  <a:srgbClr val="7030A0"/>
                </a:solidFill>
              </a:rPr>
              <a:t>Data and File Format Standards</a:t>
            </a:r>
            <a:endParaRPr lang="en-IN" b="1" i="1"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b="1" dirty="0" smtClean="0">
                <a:solidFill>
                  <a:schemeClr val="accent6">
                    <a:lumMod val="75000"/>
                  </a:schemeClr>
                </a:solidFill>
              </a:rPr>
              <a:t>TIFF Structure</a:t>
            </a:r>
          </a:p>
          <a:p>
            <a:r>
              <a:rPr lang="en-US" sz="2400" dirty="0" smtClean="0"/>
              <a:t>TIFF file format header of 8 bytes: fields are  </a:t>
            </a:r>
            <a:r>
              <a:rPr lang="en-US" sz="2400" dirty="0" smtClean="0">
                <a:solidFill>
                  <a:srgbClr val="00B050"/>
                </a:solidFill>
              </a:rPr>
              <a:t>byte ordering </a:t>
            </a:r>
            <a:r>
              <a:rPr lang="en-US" sz="2400" dirty="0" smtClean="0"/>
              <a:t>flag, TIFF file format </a:t>
            </a:r>
            <a:r>
              <a:rPr lang="en-US" sz="2400" dirty="0" smtClean="0">
                <a:solidFill>
                  <a:srgbClr val="00B050"/>
                </a:solidFill>
              </a:rPr>
              <a:t>version number</a:t>
            </a:r>
            <a:r>
              <a:rPr lang="en-US" sz="2400" dirty="0" smtClean="0"/>
              <a:t>, and a </a:t>
            </a:r>
            <a:r>
              <a:rPr lang="en-US" sz="2400" dirty="0" smtClean="0">
                <a:solidFill>
                  <a:srgbClr val="00B050"/>
                </a:solidFill>
              </a:rPr>
              <a:t>pointer to table “Image file directory” .</a:t>
            </a:r>
          </a:p>
          <a:p>
            <a:r>
              <a:rPr lang="en-US" sz="2400" dirty="0" smtClean="0">
                <a:solidFill>
                  <a:srgbClr val="00B050"/>
                </a:solidFill>
              </a:rPr>
              <a:t>Byte order: </a:t>
            </a:r>
            <a:r>
              <a:rPr lang="en-US" sz="2400" dirty="0" smtClean="0"/>
              <a:t>First two bytes of header. Intel( hex: 0x49 </a:t>
            </a:r>
            <a:r>
              <a:rPr lang="en-US" sz="2400" dirty="0" err="1" smtClean="0"/>
              <a:t>0x49</a:t>
            </a:r>
            <a:r>
              <a:rPr lang="en-US" sz="2400" dirty="0" smtClean="0"/>
              <a:t> ASCII:II) or </a:t>
            </a:r>
            <a:r>
              <a:rPr lang="en-US" sz="2400" dirty="0" err="1" smtClean="0"/>
              <a:t>motorola</a:t>
            </a:r>
            <a:r>
              <a:rPr lang="en-US" sz="2400" dirty="0" smtClean="0"/>
              <a:t>(hex: 0x4D </a:t>
            </a:r>
            <a:r>
              <a:rPr lang="en-US" sz="2400" dirty="0" err="1" smtClean="0"/>
              <a:t>0x4d</a:t>
            </a:r>
            <a:r>
              <a:rPr lang="en-US" sz="2400" dirty="0" smtClean="0"/>
              <a:t>  ASCII: MM).</a:t>
            </a:r>
          </a:p>
          <a:p>
            <a:r>
              <a:rPr lang="en-US" sz="2400" dirty="0" smtClean="0">
                <a:solidFill>
                  <a:srgbClr val="00B050"/>
                </a:solidFill>
              </a:rPr>
              <a:t>Version number: </a:t>
            </a:r>
            <a:r>
              <a:rPr lang="en-US" sz="2400" dirty="0" smtClean="0"/>
              <a:t>Next two bytes represent version number of the TIFF file format specification.(ex: version 5 or 6).</a:t>
            </a:r>
          </a:p>
          <a:p>
            <a:r>
              <a:rPr lang="en-US" sz="2400" dirty="0" smtClean="0">
                <a:solidFill>
                  <a:srgbClr val="00B050"/>
                </a:solidFill>
              </a:rPr>
              <a:t>Pointer to table “Image file directory” </a:t>
            </a:r>
            <a:r>
              <a:rPr lang="en-US" sz="2400" dirty="0" smtClean="0"/>
              <a:t>: last four bytes of header.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057400" y="8382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057400" y="12954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057400" y="22098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17526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44958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1829594" y="1066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4801394" y="1066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753394" y="47998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4687094" y="48379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flipV="1">
            <a:off x="2057400" y="49530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2668588" y="4953000"/>
            <a:ext cx="6080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3199606" y="5105400"/>
            <a:ext cx="1531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3276600" y="50292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3887788" y="5181600"/>
            <a:ext cx="1141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43200" y="1371600"/>
            <a:ext cx="1143000" cy="381000"/>
          </a:xfrm>
          <a:prstGeom prst="rect">
            <a:avLst/>
          </a:prstGeom>
          <a:noFill/>
        </p:spPr>
        <p:txBody>
          <a:bodyPr wrap="square" rtlCol="0">
            <a:spAutoFit/>
          </a:bodyPr>
          <a:lstStyle/>
          <a:p>
            <a:r>
              <a:rPr lang="en-US" dirty="0" smtClean="0"/>
              <a:t>Data Type</a:t>
            </a:r>
            <a:endParaRPr lang="en-IN" dirty="0"/>
          </a:p>
        </p:txBody>
      </p:sp>
      <p:sp>
        <p:nvSpPr>
          <p:cNvPr id="25" name="Rectangle 24"/>
          <p:cNvSpPr/>
          <p:nvPr/>
        </p:nvSpPr>
        <p:spPr>
          <a:xfrm>
            <a:off x="2438400" y="4572000"/>
            <a:ext cx="2060564" cy="369332"/>
          </a:xfrm>
          <a:prstGeom prst="rect">
            <a:avLst/>
          </a:prstGeom>
        </p:spPr>
        <p:txBody>
          <a:bodyPr wrap="none">
            <a:spAutoFit/>
          </a:bodyPr>
          <a:lstStyle/>
          <a:p>
            <a:r>
              <a:rPr lang="en-US" dirty="0" smtClean="0"/>
              <a:t>Image File Directory</a:t>
            </a:r>
            <a:endParaRPr lang="en-IN" dirty="0"/>
          </a:p>
        </p:txBody>
      </p:sp>
      <p:sp>
        <p:nvSpPr>
          <p:cNvPr id="26" name="TextBox 25"/>
          <p:cNvSpPr txBox="1"/>
          <p:nvPr/>
        </p:nvSpPr>
        <p:spPr>
          <a:xfrm>
            <a:off x="152400" y="228600"/>
            <a:ext cx="1066800" cy="369332"/>
          </a:xfrm>
          <a:prstGeom prst="rect">
            <a:avLst/>
          </a:prstGeom>
          <a:noFill/>
        </p:spPr>
        <p:txBody>
          <a:bodyPr wrap="square" rtlCol="0">
            <a:spAutoFit/>
          </a:bodyPr>
          <a:lstStyle/>
          <a:p>
            <a:r>
              <a:rPr lang="en-US" dirty="0" smtClean="0"/>
              <a:t>Location</a:t>
            </a:r>
            <a:endParaRPr lang="en-IN" dirty="0"/>
          </a:p>
        </p:txBody>
      </p:sp>
      <p:sp>
        <p:nvSpPr>
          <p:cNvPr id="27" name="TextBox 26"/>
          <p:cNvSpPr txBox="1"/>
          <p:nvPr/>
        </p:nvSpPr>
        <p:spPr>
          <a:xfrm>
            <a:off x="1524000" y="914400"/>
            <a:ext cx="533400" cy="369332"/>
          </a:xfrm>
          <a:prstGeom prst="rect">
            <a:avLst/>
          </a:prstGeom>
          <a:noFill/>
        </p:spPr>
        <p:txBody>
          <a:bodyPr wrap="square" rtlCol="0">
            <a:spAutoFit/>
          </a:bodyPr>
          <a:lstStyle/>
          <a:p>
            <a:r>
              <a:rPr lang="en-US" dirty="0" smtClean="0"/>
              <a:t>X+2</a:t>
            </a:r>
            <a:endParaRPr lang="en-IN" dirty="0"/>
          </a:p>
        </p:txBody>
      </p:sp>
      <p:sp>
        <p:nvSpPr>
          <p:cNvPr id="30" name="TextBox 29"/>
          <p:cNvSpPr txBox="1"/>
          <p:nvPr/>
        </p:nvSpPr>
        <p:spPr>
          <a:xfrm>
            <a:off x="5181600" y="381000"/>
            <a:ext cx="381000" cy="369332"/>
          </a:xfrm>
          <a:prstGeom prst="rect">
            <a:avLst/>
          </a:prstGeom>
          <a:noFill/>
        </p:spPr>
        <p:txBody>
          <a:bodyPr wrap="square" rtlCol="0">
            <a:spAutoFit/>
          </a:bodyPr>
          <a:lstStyle/>
          <a:p>
            <a:r>
              <a:rPr lang="en-US" dirty="0" smtClean="0"/>
              <a:t>2</a:t>
            </a:r>
            <a:endParaRPr lang="en-IN" dirty="0"/>
          </a:p>
        </p:txBody>
      </p:sp>
      <p:sp>
        <p:nvSpPr>
          <p:cNvPr id="31" name="TextBox 30"/>
          <p:cNvSpPr txBox="1"/>
          <p:nvPr/>
        </p:nvSpPr>
        <p:spPr>
          <a:xfrm>
            <a:off x="5181600" y="914400"/>
            <a:ext cx="381000" cy="369332"/>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5181600" y="1828800"/>
            <a:ext cx="381000" cy="369332"/>
          </a:xfrm>
          <a:prstGeom prst="rect">
            <a:avLst/>
          </a:prstGeom>
          <a:noFill/>
        </p:spPr>
        <p:txBody>
          <a:bodyPr wrap="square" rtlCol="0">
            <a:spAutoFit/>
          </a:bodyPr>
          <a:lstStyle/>
          <a:p>
            <a:r>
              <a:rPr lang="en-US" dirty="0" smtClean="0"/>
              <a:t>4</a:t>
            </a:r>
            <a:endParaRPr lang="en-IN" dirty="0"/>
          </a:p>
        </p:txBody>
      </p:sp>
      <p:sp>
        <p:nvSpPr>
          <p:cNvPr id="33" name="TextBox 32"/>
          <p:cNvSpPr txBox="1"/>
          <p:nvPr/>
        </p:nvSpPr>
        <p:spPr>
          <a:xfrm>
            <a:off x="4876800" y="0"/>
            <a:ext cx="1905000" cy="369332"/>
          </a:xfrm>
          <a:prstGeom prst="rect">
            <a:avLst/>
          </a:prstGeom>
          <a:noFill/>
        </p:spPr>
        <p:txBody>
          <a:bodyPr wrap="square" rtlCol="0">
            <a:spAutoFit/>
          </a:bodyPr>
          <a:lstStyle/>
          <a:p>
            <a:r>
              <a:rPr lang="en-US" dirty="0" smtClean="0"/>
              <a:t>Number of Bytes</a:t>
            </a:r>
            <a:endParaRPr lang="en-IN" dirty="0"/>
          </a:p>
        </p:txBody>
      </p:sp>
      <p:sp>
        <p:nvSpPr>
          <p:cNvPr id="34" name="TextBox 33"/>
          <p:cNvSpPr txBox="1"/>
          <p:nvPr/>
        </p:nvSpPr>
        <p:spPr>
          <a:xfrm>
            <a:off x="3429000" y="6488668"/>
            <a:ext cx="4191000" cy="369332"/>
          </a:xfrm>
          <a:prstGeom prst="rect">
            <a:avLst/>
          </a:prstGeom>
          <a:noFill/>
        </p:spPr>
        <p:txBody>
          <a:bodyPr wrap="square" rtlCol="0">
            <a:spAutoFit/>
          </a:bodyPr>
          <a:lstStyle/>
          <a:p>
            <a:r>
              <a:rPr lang="en-US" dirty="0" smtClean="0"/>
              <a:t>Fig.  Structure of TIFF Image File Directory</a:t>
            </a:r>
            <a:endParaRPr lang="en-IN" dirty="0"/>
          </a:p>
        </p:txBody>
      </p:sp>
      <p:cxnSp>
        <p:nvCxnSpPr>
          <p:cNvPr id="37" name="Straight Connector 36"/>
          <p:cNvCxnSpPr/>
          <p:nvPr/>
        </p:nvCxnSpPr>
        <p:spPr>
          <a:xfrm rot="5400000" flipH="1" flipV="1">
            <a:off x="1829594" y="15232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4801394" y="15232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1829594" y="19804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4801394" y="19804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057400" y="22098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7400" y="26670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057400" y="35814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057400" y="31242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1829594" y="24376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4801394" y="24376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829594" y="2894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4801394" y="2894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1829594" y="3352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4801394" y="3352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057400" y="35814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057400" y="40386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7400" y="44958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1829594" y="38092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4801394" y="38092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1829594" y="42664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4801394" y="42664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2055812" y="51816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2667000" y="5181600"/>
            <a:ext cx="6080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3198018" y="5334000"/>
            <a:ext cx="1531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3275012" y="52578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3886200" y="5410200"/>
            <a:ext cx="1141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839494" y="5599906"/>
            <a:ext cx="38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1829594" y="5561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7400" y="57912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95600" y="914400"/>
            <a:ext cx="914400" cy="369332"/>
          </a:xfrm>
          <a:prstGeom prst="rect">
            <a:avLst/>
          </a:prstGeom>
          <a:noFill/>
        </p:spPr>
        <p:txBody>
          <a:bodyPr wrap="square" rtlCol="0">
            <a:spAutoFit/>
          </a:bodyPr>
          <a:lstStyle/>
          <a:p>
            <a:r>
              <a:rPr lang="en-US" dirty="0" smtClean="0"/>
              <a:t>Tag ID</a:t>
            </a:r>
            <a:endParaRPr lang="en-US" dirty="0"/>
          </a:p>
        </p:txBody>
      </p:sp>
      <p:sp>
        <p:nvSpPr>
          <p:cNvPr id="79" name="TextBox 78"/>
          <p:cNvSpPr txBox="1"/>
          <p:nvPr/>
        </p:nvSpPr>
        <p:spPr>
          <a:xfrm>
            <a:off x="2895600" y="1828800"/>
            <a:ext cx="1143000" cy="381000"/>
          </a:xfrm>
          <a:prstGeom prst="rect">
            <a:avLst/>
          </a:prstGeom>
          <a:noFill/>
        </p:spPr>
        <p:txBody>
          <a:bodyPr wrap="square" rtlCol="0">
            <a:spAutoFit/>
          </a:bodyPr>
          <a:lstStyle/>
          <a:p>
            <a:r>
              <a:rPr lang="en-US" dirty="0" smtClean="0"/>
              <a:t>Length</a:t>
            </a:r>
            <a:endParaRPr lang="en-IN" dirty="0"/>
          </a:p>
        </p:txBody>
      </p:sp>
      <p:sp>
        <p:nvSpPr>
          <p:cNvPr id="80" name="TextBox 79"/>
          <p:cNvSpPr txBox="1"/>
          <p:nvPr/>
        </p:nvSpPr>
        <p:spPr>
          <a:xfrm>
            <a:off x="2819400" y="2286000"/>
            <a:ext cx="1371600" cy="369332"/>
          </a:xfrm>
          <a:prstGeom prst="rect">
            <a:avLst/>
          </a:prstGeom>
          <a:noFill/>
        </p:spPr>
        <p:txBody>
          <a:bodyPr wrap="square" rtlCol="0">
            <a:spAutoFit/>
          </a:bodyPr>
          <a:lstStyle/>
          <a:p>
            <a:r>
              <a:rPr lang="en-US" dirty="0" smtClean="0"/>
              <a:t>Value Offset</a:t>
            </a:r>
            <a:endParaRPr lang="en-IN" dirty="0"/>
          </a:p>
        </p:txBody>
      </p:sp>
      <p:cxnSp>
        <p:nvCxnSpPr>
          <p:cNvPr id="81" name="Straight Connector 80"/>
          <p:cNvCxnSpPr/>
          <p:nvPr/>
        </p:nvCxnSpPr>
        <p:spPr>
          <a:xfrm rot="5400000" flipH="1" flipV="1">
            <a:off x="4267994" y="6088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95400" y="381000"/>
            <a:ext cx="320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95400" y="685800"/>
            <a:ext cx="320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1637506" y="3313906"/>
            <a:ext cx="5867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95400" y="5943600"/>
            <a:ext cx="320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95400" y="6248400"/>
            <a:ext cx="3200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4267994" y="6019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600200" y="381000"/>
            <a:ext cx="2133600" cy="369332"/>
          </a:xfrm>
          <a:prstGeom prst="rect">
            <a:avLst/>
          </a:prstGeom>
          <a:noFill/>
        </p:spPr>
        <p:txBody>
          <a:bodyPr wrap="square" rtlCol="0">
            <a:spAutoFit/>
          </a:bodyPr>
          <a:lstStyle/>
          <a:p>
            <a:r>
              <a:rPr lang="en-US" dirty="0" smtClean="0"/>
              <a:t>Number Of Entries N</a:t>
            </a:r>
            <a:endParaRPr lang="en-US" dirty="0"/>
          </a:p>
        </p:txBody>
      </p:sp>
      <p:sp>
        <p:nvSpPr>
          <p:cNvPr id="92" name="TextBox 91"/>
          <p:cNvSpPr txBox="1"/>
          <p:nvPr/>
        </p:nvSpPr>
        <p:spPr>
          <a:xfrm>
            <a:off x="1828800" y="5943600"/>
            <a:ext cx="2133600" cy="369332"/>
          </a:xfrm>
          <a:prstGeom prst="rect">
            <a:avLst/>
          </a:prstGeom>
          <a:noFill/>
        </p:spPr>
        <p:txBody>
          <a:bodyPr wrap="square" rtlCol="0">
            <a:spAutoFit/>
          </a:bodyPr>
          <a:lstStyle/>
          <a:p>
            <a:r>
              <a:rPr lang="en-US" dirty="0" smtClean="0"/>
              <a:t>Offset Of Next IFD</a:t>
            </a:r>
            <a:endParaRPr lang="en-US" dirty="0"/>
          </a:p>
        </p:txBody>
      </p:sp>
      <p:sp>
        <p:nvSpPr>
          <p:cNvPr id="93" name="TextBox 92"/>
          <p:cNvSpPr txBox="1"/>
          <p:nvPr/>
        </p:nvSpPr>
        <p:spPr>
          <a:xfrm>
            <a:off x="1524000" y="1371600"/>
            <a:ext cx="533400" cy="369332"/>
          </a:xfrm>
          <a:prstGeom prst="rect">
            <a:avLst/>
          </a:prstGeom>
          <a:noFill/>
        </p:spPr>
        <p:txBody>
          <a:bodyPr wrap="square" rtlCol="0">
            <a:spAutoFit/>
          </a:bodyPr>
          <a:lstStyle/>
          <a:p>
            <a:r>
              <a:rPr lang="en-US" dirty="0" smtClean="0"/>
              <a:t>X+4</a:t>
            </a:r>
            <a:endParaRPr lang="en-IN" dirty="0"/>
          </a:p>
        </p:txBody>
      </p:sp>
      <p:sp>
        <p:nvSpPr>
          <p:cNvPr id="94" name="TextBox 93"/>
          <p:cNvSpPr txBox="1"/>
          <p:nvPr/>
        </p:nvSpPr>
        <p:spPr>
          <a:xfrm>
            <a:off x="1524000" y="1752600"/>
            <a:ext cx="533400" cy="369332"/>
          </a:xfrm>
          <a:prstGeom prst="rect">
            <a:avLst/>
          </a:prstGeom>
          <a:noFill/>
        </p:spPr>
        <p:txBody>
          <a:bodyPr wrap="square" rtlCol="0">
            <a:spAutoFit/>
          </a:bodyPr>
          <a:lstStyle/>
          <a:p>
            <a:r>
              <a:rPr lang="en-US" dirty="0" smtClean="0"/>
              <a:t>X+6</a:t>
            </a:r>
            <a:endParaRPr lang="en-IN" dirty="0"/>
          </a:p>
        </p:txBody>
      </p:sp>
      <p:sp>
        <p:nvSpPr>
          <p:cNvPr id="95" name="TextBox 94"/>
          <p:cNvSpPr txBox="1"/>
          <p:nvPr/>
        </p:nvSpPr>
        <p:spPr>
          <a:xfrm>
            <a:off x="1524000" y="2286000"/>
            <a:ext cx="609600" cy="381000"/>
          </a:xfrm>
          <a:prstGeom prst="rect">
            <a:avLst/>
          </a:prstGeom>
          <a:noFill/>
        </p:spPr>
        <p:txBody>
          <a:bodyPr wrap="square" rtlCol="0">
            <a:spAutoFit/>
          </a:bodyPr>
          <a:lstStyle/>
          <a:p>
            <a:r>
              <a:rPr lang="en-US" dirty="0" smtClean="0"/>
              <a:t>X+A</a:t>
            </a:r>
            <a:endParaRPr lang="en-IN" dirty="0"/>
          </a:p>
        </p:txBody>
      </p:sp>
      <p:sp>
        <p:nvSpPr>
          <p:cNvPr id="96" name="TextBox 95"/>
          <p:cNvSpPr txBox="1"/>
          <p:nvPr/>
        </p:nvSpPr>
        <p:spPr>
          <a:xfrm>
            <a:off x="1524000" y="2743200"/>
            <a:ext cx="609600" cy="381000"/>
          </a:xfrm>
          <a:prstGeom prst="rect">
            <a:avLst/>
          </a:prstGeom>
          <a:noFill/>
        </p:spPr>
        <p:txBody>
          <a:bodyPr wrap="square" rtlCol="0">
            <a:spAutoFit/>
          </a:bodyPr>
          <a:lstStyle/>
          <a:p>
            <a:r>
              <a:rPr lang="en-US" dirty="0" smtClean="0"/>
              <a:t>X+E</a:t>
            </a:r>
            <a:endParaRPr lang="en-IN" dirty="0"/>
          </a:p>
        </p:txBody>
      </p:sp>
      <p:sp>
        <p:nvSpPr>
          <p:cNvPr id="97" name="TextBox 96"/>
          <p:cNvSpPr txBox="1"/>
          <p:nvPr/>
        </p:nvSpPr>
        <p:spPr>
          <a:xfrm>
            <a:off x="1447800" y="3124200"/>
            <a:ext cx="762000" cy="369332"/>
          </a:xfrm>
          <a:prstGeom prst="rect">
            <a:avLst/>
          </a:prstGeom>
          <a:noFill/>
        </p:spPr>
        <p:txBody>
          <a:bodyPr wrap="square" rtlCol="0">
            <a:spAutoFit/>
          </a:bodyPr>
          <a:lstStyle/>
          <a:p>
            <a:r>
              <a:rPr lang="en-US" dirty="0" smtClean="0"/>
              <a:t>X+10</a:t>
            </a:r>
            <a:endParaRPr lang="en-IN" dirty="0"/>
          </a:p>
        </p:txBody>
      </p:sp>
      <p:sp>
        <p:nvSpPr>
          <p:cNvPr id="98" name="TextBox 97"/>
          <p:cNvSpPr txBox="1"/>
          <p:nvPr/>
        </p:nvSpPr>
        <p:spPr>
          <a:xfrm>
            <a:off x="1447800" y="3581400"/>
            <a:ext cx="762000" cy="369332"/>
          </a:xfrm>
          <a:prstGeom prst="rect">
            <a:avLst/>
          </a:prstGeom>
          <a:noFill/>
        </p:spPr>
        <p:txBody>
          <a:bodyPr wrap="square" rtlCol="0">
            <a:spAutoFit/>
          </a:bodyPr>
          <a:lstStyle/>
          <a:p>
            <a:r>
              <a:rPr lang="en-US" dirty="0" smtClean="0"/>
              <a:t>X+12</a:t>
            </a:r>
            <a:endParaRPr lang="en-IN" dirty="0"/>
          </a:p>
        </p:txBody>
      </p:sp>
      <p:sp>
        <p:nvSpPr>
          <p:cNvPr id="99" name="TextBox 98"/>
          <p:cNvSpPr txBox="1"/>
          <p:nvPr/>
        </p:nvSpPr>
        <p:spPr>
          <a:xfrm>
            <a:off x="1447800" y="4038600"/>
            <a:ext cx="762000" cy="369332"/>
          </a:xfrm>
          <a:prstGeom prst="rect">
            <a:avLst/>
          </a:prstGeom>
          <a:noFill/>
        </p:spPr>
        <p:txBody>
          <a:bodyPr wrap="square" rtlCol="0">
            <a:spAutoFit/>
          </a:bodyPr>
          <a:lstStyle/>
          <a:p>
            <a:r>
              <a:rPr lang="en-US" dirty="0" smtClean="0"/>
              <a:t>X+16</a:t>
            </a:r>
            <a:endParaRPr lang="en-IN" dirty="0"/>
          </a:p>
        </p:txBody>
      </p:sp>
      <p:sp>
        <p:nvSpPr>
          <p:cNvPr id="100" name="TextBox 99"/>
          <p:cNvSpPr txBox="1"/>
          <p:nvPr/>
        </p:nvSpPr>
        <p:spPr>
          <a:xfrm>
            <a:off x="1219200" y="4572000"/>
            <a:ext cx="990600" cy="369332"/>
          </a:xfrm>
          <a:prstGeom prst="rect">
            <a:avLst/>
          </a:prstGeom>
          <a:noFill/>
        </p:spPr>
        <p:txBody>
          <a:bodyPr wrap="square" rtlCol="0">
            <a:spAutoFit/>
          </a:bodyPr>
          <a:lstStyle/>
          <a:p>
            <a:r>
              <a:rPr lang="en-US" dirty="0" smtClean="0"/>
              <a:t>X+2*12</a:t>
            </a:r>
            <a:endParaRPr lang="en-IN" dirty="0"/>
          </a:p>
        </p:txBody>
      </p:sp>
      <p:sp>
        <p:nvSpPr>
          <p:cNvPr id="101" name="TextBox 100"/>
          <p:cNvSpPr txBox="1"/>
          <p:nvPr/>
        </p:nvSpPr>
        <p:spPr>
          <a:xfrm>
            <a:off x="5181600" y="1447800"/>
            <a:ext cx="381000" cy="369332"/>
          </a:xfrm>
          <a:prstGeom prst="rect">
            <a:avLst/>
          </a:prstGeom>
          <a:noFill/>
        </p:spPr>
        <p:txBody>
          <a:bodyPr wrap="square" rtlCol="0">
            <a:spAutoFit/>
          </a:bodyPr>
          <a:lstStyle/>
          <a:p>
            <a:r>
              <a:rPr lang="en-US" dirty="0" smtClean="0"/>
              <a:t>2</a:t>
            </a:r>
            <a:endParaRPr lang="en-IN" dirty="0"/>
          </a:p>
        </p:txBody>
      </p:sp>
      <p:sp>
        <p:nvSpPr>
          <p:cNvPr id="102" name="TextBox 101"/>
          <p:cNvSpPr txBox="1"/>
          <p:nvPr/>
        </p:nvSpPr>
        <p:spPr>
          <a:xfrm>
            <a:off x="5181600" y="2286000"/>
            <a:ext cx="381000" cy="369332"/>
          </a:xfrm>
          <a:prstGeom prst="rect">
            <a:avLst/>
          </a:prstGeom>
          <a:noFill/>
        </p:spPr>
        <p:txBody>
          <a:bodyPr wrap="square" rtlCol="0">
            <a:spAutoFit/>
          </a:bodyPr>
          <a:lstStyle/>
          <a:p>
            <a:r>
              <a:rPr lang="en-US" dirty="0" smtClean="0"/>
              <a:t>4</a:t>
            </a:r>
            <a:endParaRPr lang="en-IN" dirty="0"/>
          </a:p>
        </p:txBody>
      </p:sp>
      <p:sp>
        <p:nvSpPr>
          <p:cNvPr id="103" name="TextBox 102"/>
          <p:cNvSpPr txBox="1"/>
          <p:nvPr/>
        </p:nvSpPr>
        <p:spPr>
          <a:xfrm>
            <a:off x="5181600" y="2895600"/>
            <a:ext cx="381000" cy="369332"/>
          </a:xfrm>
          <a:prstGeom prst="rect">
            <a:avLst/>
          </a:prstGeom>
          <a:noFill/>
        </p:spPr>
        <p:txBody>
          <a:bodyPr wrap="square" rtlCol="0">
            <a:spAutoFit/>
          </a:bodyPr>
          <a:lstStyle/>
          <a:p>
            <a:r>
              <a:rPr lang="en-US" dirty="0" smtClean="0"/>
              <a:t>2</a:t>
            </a:r>
            <a:endParaRPr lang="en-IN" dirty="0"/>
          </a:p>
        </p:txBody>
      </p:sp>
      <p:sp>
        <p:nvSpPr>
          <p:cNvPr id="104" name="TextBox 103"/>
          <p:cNvSpPr txBox="1"/>
          <p:nvPr/>
        </p:nvSpPr>
        <p:spPr>
          <a:xfrm>
            <a:off x="5181600" y="3810000"/>
            <a:ext cx="381000" cy="369332"/>
          </a:xfrm>
          <a:prstGeom prst="rect">
            <a:avLst/>
          </a:prstGeom>
          <a:noFill/>
        </p:spPr>
        <p:txBody>
          <a:bodyPr wrap="square" rtlCol="0">
            <a:spAutoFit/>
          </a:bodyPr>
          <a:lstStyle/>
          <a:p>
            <a:r>
              <a:rPr lang="en-US" dirty="0" smtClean="0"/>
              <a:t>4</a:t>
            </a:r>
            <a:endParaRPr lang="en-IN" dirty="0"/>
          </a:p>
        </p:txBody>
      </p:sp>
      <p:sp>
        <p:nvSpPr>
          <p:cNvPr id="105" name="TextBox 104"/>
          <p:cNvSpPr txBox="1"/>
          <p:nvPr/>
        </p:nvSpPr>
        <p:spPr>
          <a:xfrm>
            <a:off x="5181600" y="3352800"/>
            <a:ext cx="381000" cy="369332"/>
          </a:xfrm>
          <a:prstGeom prst="rect">
            <a:avLst/>
          </a:prstGeom>
          <a:noFill/>
        </p:spPr>
        <p:txBody>
          <a:bodyPr wrap="square" rtlCol="0">
            <a:spAutoFit/>
          </a:bodyPr>
          <a:lstStyle/>
          <a:p>
            <a:r>
              <a:rPr lang="en-US" dirty="0" smtClean="0"/>
              <a:t>2</a:t>
            </a:r>
            <a:endParaRPr lang="en-IN" dirty="0"/>
          </a:p>
        </p:txBody>
      </p:sp>
      <p:sp>
        <p:nvSpPr>
          <p:cNvPr id="106" name="TextBox 105"/>
          <p:cNvSpPr txBox="1"/>
          <p:nvPr/>
        </p:nvSpPr>
        <p:spPr>
          <a:xfrm>
            <a:off x="762000" y="533400"/>
            <a:ext cx="304800" cy="369332"/>
          </a:xfrm>
          <a:prstGeom prst="rect">
            <a:avLst/>
          </a:prstGeom>
          <a:noFill/>
        </p:spPr>
        <p:txBody>
          <a:bodyPr wrap="square" rtlCol="0">
            <a:spAutoFit/>
          </a:bodyPr>
          <a:lstStyle/>
          <a:p>
            <a:r>
              <a:rPr lang="en-US" dirty="0" smtClean="0"/>
              <a:t>X</a:t>
            </a:r>
            <a:endParaRPr lang="en-US" dirty="0"/>
          </a:p>
        </p:txBody>
      </p:sp>
      <p:cxnSp>
        <p:nvCxnSpPr>
          <p:cNvPr id="107" name="Straight Connector 106"/>
          <p:cNvCxnSpPr/>
          <p:nvPr/>
        </p:nvCxnSpPr>
        <p:spPr>
          <a:xfrm>
            <a:off x="5486400" y="8382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flipH="1" flipV="1">
            <a:off x="3848894" y="2932906"/>
            <a:ext cx="4191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486400" y="50292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943600" y="16764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486400" y="26670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486400" y="44958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486400" y="54102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486400" y="58674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5715794" y="5638006"/>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943600" y="34290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943600" y="57150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105400" y="25908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181600" y="4114800"/>
            <a:ext cx="381000" cy="369332"/>
          </a:xfrm>
          <a:prstGeom prst="rect">
            <a:avLst/>
          </a:prstGeom>
          <a:noFill/>
        </p:spPr>
        <p:txBody>
          <a:bodyPr wrap="square" rtlCol="0">
            <a:spAutoFit/>
          </a:bodyPr>
          <a:lstStyle/>
          <a:p>
            <a:r>
              <a:rPr lang="en-US" dirty="0" smtClean="0"/>
              <a:t>4</a:t>
            </a:r>
            <a:endParaRPr lang="en-IN" dirty="0"/>
          </a:p>
        </p:txBody>
      </p:sp>
      <p:cxnSp>
        <p:nvCxnSpPr>
          <p:cNvPr id="125" name="Straight Arrow Connector 124"/>
          <p:cNvCxnSpPr/>
          <p:nvPr/>
        </p:nvCxnSpPr>
        <p:spPr>
          <a:xfrm>
            <a:off x="5029200" y="44196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5400000">
            <a:off x="2667397" y="6400403"/>
            <a:ext cx="304800"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477000" y="1447800"/>
            <a:ext cx="1905000" cy="369332"/>
          </a:xfrm>
          <a:prstGeom prst="rect">
            <a:avLst/>
          </a:prstGeom>
          <a:noFill/>
        </p:spPr>
        <p:txBody>
          <a:bodyPr wrap="square" rtlCol="0">
            <a:spAutoFit/>
          </a:bodyPr>
          <a:lstStyle/>
          <a:p>
            <a:r>
              <a:rPr lang="en-US" dirty="0" smtClean="0"/>
              <a:t>Directory entry 0</a:t>
            </a:r>
            <a:endParaRPr lang="en-IN" dirty="0"/>
          </a:p>
        </p:txBody>
      </p:sp>
      <p:sp>
        <p:nvSpPr>
          <p:cNvPr id="131" name="TextBox 130"/>
          <p:cNvSpPr txBox="1"/>
          <p:nvPr/>
        </p:nvSpPr>
        <p:spPr>
          <a:xfrm>
            <a:off x="6477000" y="3200400"/>
            <a:ext cx="1905000" cy="369332"/>
          </a:xfrm>
          <a:prstGeom prst="rect">
            <a:avLst/>
          </a:prstGeom>
          <a:noFill/>
        </p:spPr>
        <p:txBody>
          <a:bodyPr wrap="square" rtlCol="0">
            <a:spAutoFit/>
          </a:bodyPr>
          <a:lstStyle/>
          <a:p>
            <a:r>
              <a:rPr lang="en-US" dirty="0" smtClean="0"/>
              <a:t>Directory entry 1</a:t>
            </a:r>
            <a:endParaRPr lang="en-IN" dirty="0"/>
          </a:p>
        </p:txBody>
      </p:sp>
      <p:cxnSp>
        <p:nvCxnSpPr>
          <p:cNvPr id="132" name="Straight Connector 131"/>
          <p:cNvCxnSpPr/>
          <p:nvPr/>
        </p:nvCxnSpPr>
        <p:spPr>
          <a:xfrm>
            <a:off x="5943600" y="4800600"/>
            <a:ext cx="45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477000" y="4648200"/>
            <a:ext cx="1905000" cy="369332"/>
          </a:xfrm>
          <a:prstGeom prst="rect">
            <a:avLst/>
          </a:prstGeom>
          <a:noFill/>
        </p:spPr>
        <p:txBody>
          <a:bodyPr wrap="square" rtlCol="0">
            <a:spAutoFit/>
          </a:bodyPr>
          <a:lstStyle/>
          <a:p>
            <a:r>
              <a:rPr lang="en-US" dirty="0" smtClean="0"/>
              <a:t>Directory entry 3</a:t>
            </a:r>
            <a:endParaRPr lang="en-IN" dirty="0"/>
          </a:p>
        </p:txBody>
      </p:sp>
      <p:sp>
        <p:nvSpPr>
          <p:cNvPr id="134" name="Rectangle 133"/>
          <p:cNvSpPr/>
          <p:nvPr/>
        </p:nvSpPr>
        <p:spPr>
          <a:xfrm>
            <a:off x="6477000" y="2438400"/>
            <a:ext cx="2133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
        <p:nvSpPr>
          <p:cNvPr id="135" name="Rectangle 134"/>
          <p:cNvSpPr/>
          <p:nvPr/>
        </p:nvSpPr>
        <p:spPr>
          <a:xfrm>
            <a:off x="6400800" y="4191000"/>
            <a:ext cx="2133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
        <p:nvSpPr>
          <p:cNvPr id="136" name="TextBox 135"/>
          <p:cNvSpPr txBox="1"/>
          <p:nvPr/>
        </p:nvSpPr>
        <p:spPr>
          <a:xfrm>
            <a:off x="6477000" y="5486400"/>
            <a:ext cx="1905000" cy="369332"/>
          </a:xfrm>
          <a:prstGeom prst="rect">
            <a:avLst/>
          </a:prstGeom>
          <a:noFill/>
        </p:spPr>
        <p:txBody>
          <a:bodyPr wrap="square" rtlCol="0">
            <a:spAutoFit/>
          </a:bodyPr>
          <a:lstStyle/>
          <a:p>
            <a:r>
              <a:rPr lang="en-US" dirty="0" smtClean="0"/>
              <a:t>Directory entry N</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lstStyle/>
          <a:p>
            <a:r>
              <a:rPr lang="en-US" sz="2800" b="1" dirty="0" smtClean="0">
                <a:solidFill>
                  <a:schemeClr val="accent6">
                    <a:lumMod val="75000"/>
                  </a:schemeClr>
                </a:solidFill>
              </a:rPr>
              <a:t>TIFF Image File Directory</a:t>
            </a:r>
            <a:r>
              <a:rPr lang="en-US" dirty="0" smtClean="0"/>
              <a:t>:</a:t>
            </a:r>
          </a:p>
          <a:p>
            <a:r>
              <a:rPr lang="en-US" sz="2400" dirty="0" smtClean="0"/>
              <a:t>The image file directory(IFD) contains a table of entries of the various tags in the file and their associated information.</a:t>
            </a:r>
          </a:p>
          <a:p>
            <a:r>
              <a:rPr lang="en-US" sz="2400" dirty="0" smtClean="0"/>
              <a:t>The length of the table depends on the number of directory entries in the table.</a:t>
            </a:r>
          </a:p>
          <a:p>
            <a:r>
              <a:rPr lang="en-US" sz="2400" dirty="0" smtClean="0"/>
              <a:t>First two bytes : total number of entries in the table followed by directory </a:t>
            </a:r>
            <a:r>
              <a:rPr lang="en-US" sz="2400" dirty="0" err="1" smtClean="0"/>
              <a:t>entrie</a:t>
            </a:r>
            <a:r>
              <a:rPr lang="en-US" sz="2400" dirty="0" smtClean="0"/>
              <a:t>.</a:t>
            </a:r>
          </a:p>
          <a:p>
            <a:r>
              <a:rPr lang="en-US" sz="2400" dirty="0" smtClean="0"/>
              <a:t>Each directory entry consists of twelve bytes.</a:t>
            </a:r>
          </a:p>
          <a:p>
            <a:r>
              <a:rPr lang="en-US" sz="2400" dirty="0" smtClean="0"/>
              <a:t>Last item in the IFD is a four byte pointer that points to the next IFD.</a:t>
            </a:r>
          </a:p>
          <a:p>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b="1" dirty="0" smtClean="0">
                <a:solidFill>
                  <a:schemeClr val="accent6">
                    <a:lumMod val="75000"/>
                  </a:schemeClr>
                </a:solidFill>
              </a:rPr>
              <a:t>TIFF Image File Directory cont…</a:t>
            </a:r>
          </a:p>
          <a:p>
            <a:r>
              <a:rPr lang="en-US" sz="2400" dirty="0" smtClean="0"/>
              <a:t>The byte contents of each directory entry are:</a:t>
            </a:r>
          </a:p>
          <a:p>
            <a:pPr>
              <a:buFont typeface="Wingdings" pitchFamily="2" charset="2"/>
              <a:buChar char="Ø"/>
            </a:pPr>
            <a:r>
              <a:rPr lang="en-US" sz="2400" dirty="0" smtClean="0"/>
              <a:t>The first two bytes of the directory entry contain the tag number-tag ID.</a:t>
            </a:r>
          </a:p>
          <a:p>
            <a:pPr>
              <a:buFont typeface="Wingdings" pitchFamily="2" charset="2"/>
              <a:buChar char="Ø"/>
            </a:pPr>
            <a:r>
              <a:rPr lang="en-US" sz="2400" dirty="0" smtClean="0"/>
              <a:t>The second two bytes represent the type of data.</a:t>
            </a:r>
          </a:p>
          <a:p>
            <a:pPr>
              <a:buFont typeface="Wingdings" pitchFamily="2" charset="2"/>
              <a:buChar char="Ø"/>
            </a:pPr>
            <a:r>
              <a:rPr lang="en-US" sz="2400" dirty="0" smtClean="0"/>
              <a:t>The next four bytes contain the length for that data type.</a:t>
            </a:r>
          </a:p>
          <a:p>
            <a:pPr>
              <a:buFont typeface="Wingdings" pitchFamily="2" charset="2"/>
              <a:buChar char="Ø"/>
            </a:pPr>
            <a:r>
              <a:rPr lang="en-US" sz="2400" dirty="0" smtClean="0"/>
              <a:t>Final four byte contain data or a pointer.</a:t>
            </a:r>
            <a:endParaRPr lang="en-US" sz="2400" smtClean="0"/>
          </a:p>
          <a:p>
            <a:pPr>
              <a:buNone/>
            </a:pP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b="1" dirty="0" smtClean="0">
                <a:solidFill>
                  <a:schemeClr val="accent6">
                    <a:lumMod val="75000"/>
                  </a:schemeClr>
                </a:solidFill>
              </a:rPr>
              <a:t>RIFF(Resource Interchange File Format)</a:t>
            </a:r>
          </a:p>
          <a:p>
            <a:r>
              <a:rPr lang="en-US" sz="2400" dirty="0" smtClean="0"/>
              <a:t>RIFF is not really a new file format.</a:t>
            </a:r>
          </a:p>
          <a:p>
            <a:r>
              <a:rPr lang="en-US" sz="2400" dirty="0" smtClean="0"/>
              <a:t>It provides a framework or a envelope for multimedia file formats for Microsoft windows based applications.</a:t>
            </a:r>
          </a:p>
          <a:p>
            <a:r>
              <a:rPr lang="en-US" sz="2400" dirty="0" smtClean="0"/>
              <a:t>It can be used to convert a custom file format to a RIFF file format by wrapping a RIFF structure around it.</a:t>
            </a:r>
          </a:p>
          <a:p>
            <a:r>
              <a:rPr lang="en-US" sz="2400" dirty="0" smtClean="0"/>
              <a:t>The RIFF file format consists of block of data called CHUNKS</a:t>
            </a:r>
          </a:p>
          <a:p>
            <a:r>
              <a:rPr lang="en-US" sz="2400" dirty="0" smtClean="0"/>
              <a:t>The RIFF specification defines the following  kinds of chunks.</a:t>
            </a:r>
          </a:p>
          <a:p>
            <a:pPr>
              <a:buNone/>
            </a:pPr>
            <a:r>
              <a:rPr lang="en-US" sz="2400" dirty="0" smtClean="0"/>
              <a:t>            RIFF chunk- defines the content of the RIFF file.</a:t>
            </a:r>
          </a:p>
          <a:p>
            <a:pPr>
              <a:buNone/>
            </a:pPr>
            <a:r>
              <a:rPr lang="en-US" sz="2400" dirty="0" smtClean="0"/>
              <a:t>            list chunk-allows embedding additional file information </a:t>
            </a:r>
          </a:p>
          <a:p>
            <a:pPr>
              <a:buNone/>
            </a:pPr>
            <a:r>
              <a:rPr lang="en-US" sz="2400" dirty="0" smtClean="0"/>
              <a:t>            sub chunk- allows adding more information to a primary chunk.</a:t>
            </a:r>
          </a:p>
          <a:p>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lstStyle/>
          <a:p>
            <a:r>
              <a:rPr lang="en-US" dirty="0" smtClean="0"/>
              <a:t>MIDI file format</a:t>
            </a:r>
          </a:p>
          <a:p>
            <a:r>
              <a:rPr lang="en-US" sz="2400" dirty="0" smtClean="0"/>
              <a:t>MIDI file format  provide the means of storing separate tracks of music for each instrument so that they can be read and synchronized when they are played.</a:t>
            </a:r>
          </a:p>
          <a:p>
            <a:r>
              <a:rPr lang="en-US" sz="2400" dirty="0" smtClean="0"/>
              <a:t>The MIDI file format also contains chunks(blocks) of data.</a:t>
            </a:r>
          </a:p>
          <a:p>
            <a:r>
              <a:rPr lang="en-US" sz="2400" dirty="0" smtClean="0"/>
              <a:t>MIDI specifies two types of chunks:</a:t>
            </a:r>
            <a:r>
              <a:rPr lang="en-IN" sz="2400" dirty="0" smtClean="0"/>
              <a:t> header and track chunks.</a:t>
            </a:r>
          </a:p>
          <a:p>
            <a:r>
              <a:rPr lang="en-US" sz="2400" b="1" dirty="0" smtClean="0">
                <a:solidFill>
                  <a:srgbClr val="FF0000"/>
                </a:solidFill>
              </a:rPr>
              <a:t>Header chunk</a:t>
            </a:r>
            <a:r>
              <a:rPr lang="en-US" sz="2400" dirty="0" smtClean="0"/>
              <a:t>: it is made up of 14bytes:</a:t>
            </a:r>
          </a:p>
          <a:p>
            <a:r>
              <a:rPr lang="en-US" sz="2400" dirty="0" smtClean="0"/>
              <a:t>First 4 character string is identifier string,  “</a:t>
            </a:r>
            <a:r>
              <a:rPr lang="en-US" sz="2400" dirty="0" err="1" smtClean="0"/>
              <a:t>MThd</a:t>
            </a:r>
            <a:r>
              <a:rPr lang="en-US" sz="2400" dirty="0" smtClean="0"/>
              <a:t>”.</a:t>
            </a:r>
          </a:p>
          <a:p>
            <a:r>
              <a:rPr lang="en-US" sz="2400" dirty="0" smtClean="0"/>
              <a:t>Second 4 bytes contains the data size for the header chunk; it is a set to a fixed value of 6bytes.</a:t>
            </a:r>
          </a:p>
          <a:p>
            <a:r>
              <a:rPr lang="en-US" sz="2400" dirty="0" smtClean="0"/>
              <a:t>Last 6 bytes contain data for the header chunk.</a:t>
            </a:r>
          </a:p>
          <a:p>
            <a:r>
              <a:rPr lang="en-US" sz="2400" b="1" dirty="0" smtClean="0">
                <a:solidFill>
                  <a:srgbClr val="FF0000"/>
                </a:solidFill>
              </a:rPr>
              <a:t>Track chunk</a:t>
            </a:r>
            <a:r>
              <a:rPr lang="en-US" sz="2400" dirty="0" smtClean="0"/>
              <a:t>: </a:t>
            </a:r>
          </a:p>
          <a:p>
            <a:r>
              <a:rPr lang="en-US" sz="2400" dirty="0" smtClean="0"/>
              <a:t>First 4 character string is identifier string,  “</a:t>
            </a:r>
            <a:r>
              <a:rPr lang="en-US" sz="2400" dirty="0" err="1" smtClean="0"/>
              <a:t>MTrk</a:t>
            </a:r>
            <a:r>
              <a:rPr lang="en-US" sz="2400" dirty="0" smtClean="0"/>
              <a:t>”.</a:t>
            </a:r>
          </a:p>
          <a:p>
            <a:r>
              <a:rPr lang="en-US" sz="2400" dirty="0" smtClean="0"/>
              <a:t>Second 4 bytes contains the track length.</a:t>
            </a:r>
          </a:p>
          <a:p>
            <a:r>
              <a:rPr lang="en-US" sz="2400" dirty="0" smtClean="0"/>
              <a:t>The rest of the chunk contains MIDI messages.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b="1" dirty="0" smtClean="0">
                <a:solidFill>
                  <a:srgbClr val="C00000"/>
                </a:solidFill>
              </a:rPr>
              <a:t>MIDI SPECIFICATIONS 1.0</a:t>
            </a:r>
          </a:p>
          <a:p>
            <a:r>
              <a:rPr lang="en-US" sz="2400" dirty="0" smtClean="0"/>
              <a:t>MIDI is a system specifications consisting of both </a:t>
            </a:r>
            <a:r>
              <a:rPr lang="en-US" sz="2400" b="1" dirty="0" smtClean="0"/>
              <a:t>hardware and software</a:t>
            </a:r>
            <a:r>
              <a:rPr lang="en-US" sz="2400" dirty="0" smtClean="0"/>
              <a:t> components that define interactivity and a </a:t>
            </a:r>
            <a:r>
              <a:rPr lang="en-US" sz="2400" b="1" dirty="0" smtClean="0"/>
              <a:t>communication protocol </a:t>
            </a:r>
            <a:r>
              <a:rPr lang="en-US" sz="2400" dirty="0" smtClean="0"/>
              <a:t>for electronic synthesizer, PC and other electronic musical instruments.</a:t>
            </a:r>
          </a:p>
          <a:p>
            <a:r>
              <a:rPr lang="en-US" sz="2400" dirty="0" smtClean="0"/>
              <a:t>MIDI communication protocol:</a:t>
            </a:r>
          </a:p>
          <a:p>
            <a:r>
              <a:rPr lang="en-US" sz="2400" dirty="0" smtClean="0"/>
              <a:t>It defines standard </a:t>
            </a:r>
            <a:r>
              <a:rPr lang="en-US" sz="2400" dirty="0" err="1" smtClean="0"/>
              <a:t>multibyte</a:t>
            </a:r>
            <a:r>
              <a:rPr lang="en-US" sz="2400" dirty="0" smtClean="0"/>
              <a:t> messages that allow controlling the instrument’s voice to send responses, to send status, and to send exclusive messages.</a:t>
            </a:r>
          </a:p>
          <a:p>
            <a:r>
              <a:rPr lang="en-US" sz="2400" dirty="0" smtClean="0"/>
              <a:t>There are two types of messages.</a:t>
            </a:r>
          </a:p>
          <a:p>
            <a:r>
              <a:rPr lang="en-US" sz="2400" dirty="0" smtClean="0"/>
              <a:t>Channel message.</a:t>
            </a:r>
          </a:p>
          <a:p>
            <a:r>
              <a:rPr lang="en-US" sz="2400" dirty="0" smtClean="0"/>
              <a:t>System message.</a:t>
            </a:r>
          </a:p>
          <a:p>
            <a:endParaRPr lang="en-US" sz="2400" dirty="0" smtClean="0"/>
          </a:p>
          <a:p>
            <a:endParaRPr lang="en-US" sz="2400" dirty="0" smtClean="0"/>
          </a:p>
          <a:p>
            <a:pPr>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lstStyle/>
          <a:p>
            <a:r>
              <a:rPr lang="en-US" dirty="0" smtClean="0"/>
              <a:t>Channel Messages</a:t>
            </a:r>
          </a:p>
          <a:p>
            <a:r>
              <a:rPr lang="en-US" sz="2400" dirty="0" smtClean="0"/>
              <a:t>It can have </a:t>
            </a:r>
            <a:r>
              <a:rPr lang="en-US" sz="2400" dirty="0" err="1" smtClean="0"/>
              <a:t>upto</a:t>
            </a:r>
            <a:r>
              <a:rPr lang="en-US" sz="2400" dirty="0" smtClean="0"/>
              <a:t> 3 bytes in a message.</a:t>
            </a:r>
          </a:p>
          <a:p>
            <a:r>
              <a:rPr lang="en-US" sz="2400" dirty="0" smtClean="0"/>
              <a:t>1</a:t>
            </a:r>
            <a:r>
              <a:rPr lang="en-US" sz="2400" baseline="30000" dirty="0" smtClean="0"/>
              <a:t>st</a:t>
            </a:r>
            <a:r>
              <a:rPr lang="en-US" sz="2400" dirty="0" smtClean="0"/>
              <a:t> byte- status byte and other 2 bytes – data bytes.</a:t>
            </a:r>
          </a:p>
          <a:p>
            <a:r>
              <a:rPr lang="en-US" sz="2400" dirty="0" smtClean="0"/>
              <a:t>The channel number , which is the addresses one of the 16 channel, is encoded by lower nibble of the status bytes.</a:t>
            </a:r>
          </a:p>
          <a:p>
            <a:r>
              <a:rPr lang="en-US" sz="2400" dirty="0" smtClean="0"/>
              <a:t>There are two types of channel messages:</a:t>
            </a:r>
          </a:p>
          <a:p>
            <a:r>
              <a:rPr lang="en-US" sz="2400" dirty="0" smtClean="0"/>
              <a:t>Voice message</a:t>
            </a:r>
          </a:p>
          <a:p>
            <a:r>
              <a:rPr lang="en-US" sz="2400" dirty="0" smtClean="0"/>
              <a:t>Mode message</a:t>
            </a:r>
          </a:p>
          <a:p>
            <a:r>
              <a:rPr lang="en-US" sz="2400" dirty="0" smtClean="0">
                <a:solidFill>
                  <a:srgbClr val="C00000"/>
                </a:solidFill>
              </a:rPr>
              <a:t>Voice message</a:t>
            </a:r>
            <a:r>
              <a:rPr lang="en-US" sz="2400" dirty="0" smtClean="0"/>
              <a:t>: are used to control the voice of the instrument. That is , switch the note on or off and send key pressure messages indicating key depressed, and send control messages to control effects like vibrato, sustain and tremolo. Pitch wheel message are used to change the pitch of all note.</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endParaRPr lang="en-US" sz="2400" dirty="0" smtClean="0"/>
          </a:p>
        </p:txBody>
      </p:sp>
      <p:graphicFrame>
        <p:nvGraphicFramePr>
          <p:cNvPr id="4" name="Table 3"/>
          <p:cNvGraphicFramePr>
            <a:graphicFrameLocks noGrp="1"/>
          </p:cNvGraphicFramePr>
          <p:nvPr/>
        </p:nvGraphicFramePr>
        <p:xfrm>
          <a:off x="685800" y="1397000"/>
          <a:ext cx="7772400" cy="4617720"/>
        </p:xfrm>
        <a:graphic>
          <a:graphicData uri="http://schemas.openxmlformats.org/drawingml/2006/table">
            <a:tbl>
              <a:tblPr firstRow="1" bandRow="1">
                <a:tableStyleId>{5C22544A-7EE6-4342-B048-85BDC9FD1C3A}</a:tableStyleId>
              </a:tblPr>
              <a:tblGrid>
                <a:gridCol w="2590800"/>
                <a:gridCol w="2133600"/>
                <a:gridCol w="3048000"/>
              </a:tblGrid>
              <a:tr h="370840">
                <a:tc>
                  <a:txBody>
                    <a:bodyPr/>
                    <a:lstStyle/>
                    <a:p>
                      <a:r>
                        <a:rPr lang="en-US" dirty="0" smtClean="0"/>
                        <a:t>Message type</a:t>
                      </a:r>
                      <a:endParaRPr lang="en-IN" dirty="0"/>
                    </a:p>
                  </a:txBody>
                  <a:tcPr/>
                </a:tc>
                <a:tc>
                  <a:txBody>
                    <a:bodyPr/>
                    <a:lstStyle/>
                    <a:p>
                      <a:r>
                        <a:rPr lang="en-US" dirty="0" smtClean="0"/>
                        <a:t>Message bytes(Hex) </a:t>
                      </a:r>
                      <a:endParaRPr lang="en-IN" dirty="0"/>
                    </a:p>
                  </a:txBody>
                  <a:tcPr/>
                </a:tc>
                <a:tc>
                  <a:txBody>
                    <a:bodyPr/>
                    <a:lstStyle/>
                    <a:p>
                      <a:r>
                        <a:rPr lang="en-US" dirty="0" smtClean="0"/>
                        <a:t>Description </a:t>
                      </a:r>
                      <a:endParaRPr lang="en-IN" dirty="0"/>
                    </a:p>
                  </a:txBody>
                  <a:tcPr/>
                </a:tc>
              </a:tr>
              <a:tr h="370840">
                <a:tc>
                  <a:txBody>
                    <a:bodyPr/>
                    <a:lstStyle/>
                    <a:p>
                      <a:r>
                        <a:rPr lang="en-US" dirty="0" smtClean="0"/>
                        <a:t>Note off</a:t>
                      </a:r>
                      <a:endParaRPr lang="en-IN" dirty="0"/>
                    </a:p>
                  </a:txBody>
                  <a:tcPr/>
                </a:tc>
                <a:tc>
                  <a:txBody>
                    <a:bodyPr/>
                    <a:lstStyle/>
                    <a:p>
                      <a:r>
                        <a:rPr lang="en-US" dirty="0" smtClean="0"/>
                        <a:t>8n </a:t>
                      </a:r>
                      <a:r>
                        <a:rPr lang="en-US" dirty="0" err="1" smtClean="0"/>
                        <a:t>kk</a:t>
                      </a:r>
                      <a:r>
                        <a:rPr lang="en-US" dirty="0" smtClean="0"/>
                        <a:t> vv</a:t>
                      </a:r>
                      <a:endParaRPr lang="en-IN" dirty="0"/>
                    </a:p>
                  </a:txBody>
                  <a:tcPr/>
                </a:tc>
                <a:tc>
                  <a:txBody>
                    <a:bodyPr/>
                    <a:lstStyle/>
                    <a:p>
                      <a:r>
                        <a:rPr lang="en-US" dirty="0" err="1" smtClean="0"/>
                        <a:t>kk:note</a:t>
                      </a:r>
                      <a:r>
                        <a:rPr lang="en-US" dirty="0" smtClean="0"/>
                        <a:t>(key) num from 0-127</a:t>
                      </a:r>
                    </a:p>
                    <a:p>
                      <a:r>
                        <a:rPr lang="en-US" dirty="0" smtClean="0"/>
                        <a:t>vv:</a:t>
                      </a:r>
                      <a:r>
                        <a:rPr lang="en-US" baseline="0" dirty="0" smtClean="0"/>
                        <a:t> key velocity from 0-127</a:t>
                      </a:r>
                      <a:endParaRPr lang="en-IN" dirty="0"/>
                    </a:p>
                  </a:txBody>
                  <a:tcPr/>
                </a:tc>
              </a:tr>
              <a:tr h="944880">
                <a:tc>
                  <a:txBody>
                    <a:bodyPr/>
                    <a:lstStyle/>
                    <a:p>
                      <a:r>
                        <a:rPr lang="en-US" dirty="0" smtClean="0"/>
                        <a:t>Note on</a:t>
                      </a:r>
                    </a:p>
                  </a:txBody>
                  <a:tcPr/>
                </a:tc>
                <a:tc>
                  <a:txBody>
                    <a:bodyPr/>
                    <a:lstStyle/>
                    <a:p>
                      <a:r>
                        <a:rPr lang="en-US" dirty="0" smtClean="0"/>
                        <a:t>9n </a:t>
                      </a:r>
                      <a:r>
                        <a:rPr lang="en-US" dirty="0" err="1" smtClean="0"/>
                        <a:t>kk</a:t>
                      </a:r>
                      <a:r>
                        <a:rPr lang="en-US" dirty="0" smtClean="0"/>
                        <a:t> vv</a:t>
                      </a:r>
                      <a:endParaRPr lang="en-IN" dirty="0"/>
                    </a:p>
                  </a:txBody>
                  <a:tcPr/>
                </a:tc>
                <a:tc>
                  <a:txBody>
                    <a:bodyPr/>
                    <a:lstStyle/>
                    <a:p>
                      <a:r>
                        <a:rPr lang="en-US" dirty="0" err="1" smtClean="0"/>
                        <a:t>kk:note</a:t>
                      </a:r>
                      <a:r>
                        <a:rPr lang="en-US" dirty="0" smtClean="0"/>
                        <a:t>(key) num from 0-127</a:t>
                      </a:r>
                    </a:p>
                    <a:p>
                      <a:r>
                        <a:rPr lang="en-US" dirty="0" smtClean="0"/>
                        <a:t>vv:</a:t>
                      </a:r>
                      <a:r>
                        <a:rPr lang="en-US" baseline="0" dirty="0" smtClean="0"/>
                        <a:t> key velocity from 0-127 0:note off</a:t>
                      </a:r>
                      <a:endParaRPr lang="en-IN" dirty="0" smtClean="0"/>
                    </a:p>
                  </a:txBody>
                  <a:tcPr/>
                </a:tc>
              </a:tr>
              <a:tr h="370840">
                <a:tc>
                  <a:txBody>
                    <a:bodyPr/>
                    <a:lstStyle/>
                    <a:p>
                      <a:r>
                        <a:rPr lang="en-US" dirty="0" smtClean="0"/>
                        <a:t>Polyphonic key pressure</a:t>
                      </a:r>
                      <a:endParaRPr lang="en-IN" dirty="0"/>
                    </a:p>
                  </a:txBody>
                  <a:tcPr/>
                </a:tc>
                <a:tc>
                  <a:txBody>
                    <a:bodyPr/>
                    <a:lstStyle/>
                    <a:p>
                      <a:r>
                        <a:rPr lang="en-US" dirty="0" smtClean="0"/>
                        <a:t>An </a:t>
                      </a:r>
                      <a:r>
                        <a:rPr lang="en-US" dirty="0" err="1" smtClean="0"/>
                        <a:t>kk</a:t>
                      </a:r>
                      <a:r>
                        <a:rPr lang="en-US" dirty="0" smtClean="0"/>
                        <a:t> vv</a:t>
                      </a:r>
                      <a:endParaRPr lang="en-IN" dirty="0"/>
                    </a:p>
                  </a:txBody>
                  <a:tcPr/>
                </a:tc>
                <a:tc>
                  <a:txBody>
                    <a:bodyPr/>
                    <a:lstStyle/>
                    <a:p>
                      <a:r>
                        <a:rPr lang="en-US" dirty="0" err="1" smtClean="0"/>
                        <a:t>kk:note</a:t>
                      </a:r>
                      <a:r>
                        <a:rPr lang="en-US" dirty="0" smtClean="0"/>
                        <a:t>(key) num from 0-127</a:t>
                      </a:r>
                    </a:p>
                    <a:p>
                      <a:r>
                        <a:rPr lang="en-US" dirty="0" smtClean="0"/>
                        <a:t>vv:</a:t>
                      </a:r>
                      <a:r>
                        <a:rPr lang="en-US" baseline="0" dirty="0" smtClean="0"/>
                        <a:t> key pressure from 0-127</a:t>
                      </a:r>
                      <a:endParaRPr lang="en-IN" dirty="0" smtClean="0"/>
                    </a:p>
                  </a:txBody>
                  <a:tcPr/>
                </a:tc>
              </a:tr>
              <a:tr h="370840">
                <a:tc>
                  <a:txBody>
                    <a:bodyPr/>
                    <a:lstStyle/>
                    <a:p>
                      <a:r>
                        <a:rPr lang="en-US" dirty="0" smtClean="0"/>
                        <a:t>Control change</a:t>
                      </a:r>
                      <a:endParaRPr lang="en-IN" dirty="0"/>
                    </a:p>
                  </a:txBody>
                  <a:tcPr/>
                </a:tc>
                <a:tc>
                  <a:txBody>
                    <a:bodyPr/>
                    <a:lstStyle/>
                    <a:p>
                      <a:r>
                        <a:rPr lang="en-US" dirty="0" err="1" smtClean="0"/>
                        <a:t>Bn</a:t>
                      </a:r>
                      <a:r>
                        <a:rPr lang="en-US" baseline="0" dirty="0" smtClean="0"/>
                        <a:t> cc vv</a:t>
                      </a:r>
                      <a:endParaRPr lang="en-IN" dirty="0"/>
                    </a:p>
                  </a:txBody>
                  <a:tcPr/>
                </a:tc>
                <a:tc>
                  <a:txBody>
                    <a:bodyPr/>
                    <a:lstStyle/>
                    <a:p>
                      <a:r>
                        <a:rPr lang="en-US" dirty="0" smtClean="0"/>
                        <a:t>cc: control num from 0-127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vv:</a:t>
                      </a:r>
                      <a:r>
                        <a:rPr lang="en-US" baseline="0" dirty="0" smtClean="0"/>
                        <a:t> control value from 0-127</a:t>
                      </a:r>
                      <a:endParaRPr lang="en-IN" dirty="0" smtClean="0"/>
                    </a:p>
                  </a:txBody>
                  <a:tcPr/>
                </a:tc>
              </a:tr>
              <a:tr h="370840">
                <a:tc>
                  <a:txBody>
                    <a:bodyPr/>
                    <a:lstStyle/>
                    <a:p>
                      <a:r>
                        <a:rPr lang="en-US" dirty="0" smtClean="0"/>
                        <a:t>Program change</a:t>
                      </a:r>
                      <a:endParaRPr lang="en-IN" dirty="0"/>
                    </a:p>
                  </a:txBody>
                  <a:tcPr/>
                </a:tc>
                <a:tc>
                  <a:txBody>
                    <a:bodyPr/>
                    <a:lstStyle/>
                    <a:p>
                      <a:r>
                        <a:rPr lang="en-US" dirty="0" err="1" smtClean="0"/>
                        <a:t>Cn</a:t>
                      </a:r>
                      <a:r>
                        <a:rPr lang="en-US" dirty="0" smtClean="0"/>
                        <a:t> pp</a:t>
                      </a:r>
                      <a:endParaRPr lang="en-IN" dirty="0"/>
                    </a:p>
                  </a:txBody>
                  <a:tcPr/>
                </a:tc>
                <a:tc>
                  <a:txBody>
                    <a:bodyPr/>
                    <a:lstStyle/>
                    <a:p>
                      <a:r>
                        <a:rPr lang="en-US" dirty="0" smtClean="0"/>
                        <a:t>pp: </a:t>
                      </a:r>
                      <a:r>
                        <a:rPr lang="en-US" dirty="0" err="1" smtClean="0"/>
                        <a:t>prog</a:t>
                      </a:r>
                      <a:r>
                        <a:rPr lang="en-US" dirty="0" smtClean="0"/>
                        <a:t> num from0-127</a:t>
                      </a:r>
                      <a:endParaRPr lang="en-IN" dirty="0"/>
                    </a:p>
                  </a:txBody>
                  <a:tcPr/>
                </a:tc>
              </a:tr>
              <a:tr h="370840">
                <a:tc>
                  <a:txBody>
                    <a:bodyPr/>
                    <a:lstStyle/>
                    <a:p>
                      <a:r>
                        <a:rPr lang="en-US" dirty="0" smtClean="0"/>
                        <a:t>Channel pressure</a:t>
                      </a:r>
                      <a:endParaRPr lang="en-IN" dirty="0"/>
                    </a:p>
                  </a:txBody>
                  <a:tcPr/>
                </a:tc>
                <a:tc>
                  <a:txBody>
                    <a:bodyPr/>
                    <a:lstStyle/>
                    <a:p>
                      <a:r>
                        <a:rPr lang="en-US" dirty="0" err="1" smtClean="0"/>
                        <a:t>Dn</a:t>
                      </a:r>
                      <a:r>
                        <a:rPr lang="en-US" dirty="0" smtClean="0"/>
                        <a:t> vv </a:t>
                      </a:r>
                      <a:endParaRPr lang="en-IN" dirty="0"/>
                    </a:p>
                  </a:txBody>
                  <a:tcPr/>
                </a:tc>
                <a:tc>
                  <a:txBody>
                    <a:bodyPr/>
                    <a:lstStyle/>
                    <a:p>
                      <a:endParaRPr lang="en-IN"/>
                    </a:p>
                  </a:txBody>
                  <a:tcPr/>
                </a:tc>
              </a:tr>
              <a:tr h="370840">
                <a:tc>
                  <a:txBody>
                    <a:bodyPr/>
                    <a:lstStyle/>
                    <a:p>
                      <a:r>
                        <a:rPr lang="en-US" dirty="0" smtClean="0"/>
                        <a:t>Pitch wheel change</a:t>
                      </a:r>
                      <a:endParaRPr lang="en-IN" dirty="0"/>
                    </a:p>
                  </a:txBody>
                  <a:tcPr/>
                </a:tc>
                <a:tc>
                  <a:txBody>
                    <a:bodyPr/>
                    <a:lstStyle/>
                    <a:p>
                      <a:r>
                        <a:rPr lang="en-US" dirty="0" smtClean="0"/>
                        <a:t>En</a:t>
                      </a:r>
                      <a:r>
                        <a:rPr lang="en-US" baseline="0" dirty="0" smtClean="0"/>
                        <a:t> lb </a:t>
                      </a:r>
                      <a:r>
                        <a:rPr lang="en-US" baseline="0" dirty="0" err="1" smtClean="0"/>
                        <a:t>hb</a:t>
                      </a:r>
                      <a:endParaRPr lang="en-IN" dirty="0"/>
                    </a:p>
                  </a:txBody>
                  <a:tcPr/>
                </a:tc>
                <a:tc>
                  <a:txBody>
                    <a:bodyPr/>
                    <a:lstStyle/>
                    <a:p>
                      <a:r>
                        <a:rPr lang="en-US" dirty="0" smtClean="0"/>
                        <a:t>lb: low byte from 0-127</a:t>
                      </a:r>
                    </a:p>
                    <a:p>
                      <a:r>
                        <a:rPr lang="en-US" dirty="0" err="1" smtClean="0"/>
                        <a:t>Hb</a:t>
                      </a:r>
                      <a:r>
                        <a:rPr lang="en-US" dirty="0" smtClean="0"/>
                        <a:t>: high byte 0-127</a:t>
                      </a:r>
                      <a:endParaRPr lang="en-IN"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2400" b="1" dirty="0" smtClean="0">
                <a:solidFill>
                  <a:srgbClr val="C00000"/>
                </a:solidFill>
              </a:rPr>
              <a:t>Mode messages</a:t>
            </a:r>
            <a:r>
              <a:rPr lang="en-US" sz="2400" dirty="0" smtClean="0"/>
              <a:t>: are used for assigning voice relationships for up to 16 channels.</a:t>
            </a:r>
          </a:p>
          <a:p>
            <a:endParaRPr lang="en-IN" dirty="0"/>
          </a:p>
        </p:txBody>
      </p:sp>
      <p:graphicFrame>
        <p:nvGraphicFramePr>
          <p:cNvPr id="4" name="Table 3"/>
          <p:cNvGraphicFramePr>
            <a:graphicFrameLocks noGrp="1"/>
          </p:cNvGraphicFramePr>
          <p:nvPr/>
        </p:nvGraphicFramePr>
        <p:xfrm>
          <a:off x="1524000" y="1397000"/>
          <a:ext cx="6096000" cy="4500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Message type</a:t>
                      </a:r>
                      <a:endParaRPr lang="en-IN" dirty="0"/>
                    </a:p>
                  </a:txBody>
                  <a:tcPr/>
                </a:tc>
                <a:tc>
                  <a:txBody>
                    <a:bodyPr/>
                    <a:lstStyle/>
                    <a:p>
                      <a:r>
                        <a:rPr lang="en-US" dirty="0" smtClean="0"/>
                        <a:t>Message bytes(Hex) </a:t>
                      </a:r>
                      <a:endParaRPr lang="en-IN" dirty="0"/>
                    </a:p>
                  </a:txBody>
                  <a:tcPr/>
                </a:tc>
                <a:tc>
                  <a:txBody>
                    <a:bodyPr/>
                    <a:lstStyle/>
                    <a:p>
                      <a:r>
                        <a:rPr lang="en-US" dirty="0" smtClean="0"/>
                        <a:t>Description </a:t>
                      </a:r>
                      <a:endParaRPr lang="en-IN" dirty="0"/>
                    </a:p>
                  </a:txBody>
                  <a:tcPr/>
                </a:tc>
              </a:tr>
              <a:tr h="1315720">
                <a:tc>
                  <a:txBody>
                    <a:bodyPr/>
                    <a:lstStyle/>
                    <a:p>
                      <a:r>
                        <a:rPr lang="en-US" dirty="0" smtClean="0"/>
                        <a:t>Local control</a:t>
                      </a:r>
                      <a:endParaRPr lang="en-IN" dirty="0"/>
                    </a:p>
                  </a:txBody>
                  <a:tcPr/>
                </a:tc>
                <a:tc>
                  <a:txBody>
                    <a:bodyPr/>
                    <a:lstStyle/>
                    <a:p>
                      <a:r>
                        <a:rPr lang="en-US" dirty="0" err="1" smtClean="0"/>
                        <a:t>Bn</a:t>
                      </a:r>
                      <a:r>
                        <a:rPr lang="en-US" dirty="0" smtClean="0"/>
                        <a:t> 7A xx</a:t>
                      </a:r>
                      <a:endParaRPr lang="en-IN" dirty="0"/>
                    </a:p>
                  </a:txBody>
                  <a:tcPr/>
                </a:tc>
                <a:tc>
                  <a:txBody>
                    <a:bodyPr/>
                    <a:lstStyle/>
                    <a:p>
                      <a:r>
                        <a:rPr lang="en-US" dirty="0" err="1" smtClean="0"/>
                        <a:t>xx:Local</a:t>
                      </a:r>
                      <a:r>
                        <a:rPr lang="en-US" dirty="0" smtClean="0"/>
                        <a:t> control off for xx=00.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xx:Local</a:t>
                      </a:r>
                      <a:r>
                        <a:rPr lang="en-US" dirty="0" smtClean="0"/>
                        <a:t> control on for xx=127.</a:t>
                      </a:r>
                    </a:p>
                    <a:p>
                      <a:endParaRPr lang="en-IN" dirty="0"/>
                    </a:p>
                  </a:txBody>
                  <a:tcPr/>
                </a:tc>
              </a:tr>
              <a:tr h="370840">
                <a:tc>
                  <a:txBody>
                    <a:bodyPr/>
                    <a:lstStyle/>
                    <a:p>
                      <a:r>
                        <a:rPr lang="en-US" dirty="0" smtClean="0"/>
                        <a:t>All notes off</a:t>
                      </a:r>
                      <a:endParaRPr lang="en-IN" dirty="0"/>
                    </a:p>
                  </a:txBody>
                  <a:tcPr/>
                </a:tc>
                <a:tc>
                  <a:txBody>
                    <a:bodyPr/>
                    <a:lstStyle/>
                    <a:p>
                      <a:r>
                        <a:rPr lang="en-US" dirty="0" err="1" smtClean="0"/>
                        <a:t>Bn</a:t>
                      </a:r>
                      <a:r>
                        <a:rPr lang="en-US" dirty="0" smtClean="0"/>
                        <a:t> 7B 00</a:t>
                      </a:r>
                      <a:endParaRPr lang="en-IN" dirty="0"/>
                    </a:p>
                  </a:txBody>
                  <a:tcPr/>
                </a:tc>
                <a:tc>
                  <a:txBody>
                    <a:bodyPr/>
                    <a:lstStyle/>
                    <a:p>
                      <a:endParaRPr lang="en-IN"/>
                    </a:p>
                  </a:txBody>
                  <a:tcPr/>
                </a:tc>
              </a:tr>
              <a:tr h="370840">
                <a:tc>
                  <a:txBody>
                    <a:bodyPr/>
                    <a:lstStyle/>
                    <a:p>
                      <a:r>
                        <a:rPr lang="en-US" dirty="0" smtClean="0"/>
                        <a:t>Omni mode off</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Bn</a:t>
                      </a:r>
                      <a:r>
                        <a:rPr lang="en-US" dirty="0" smtClean="0"/>
                        <a:t> 7C 00</a:t>
                      </a:r>
                      <a:endParaRPr lang="en-IN" dirty="0" smtClean="0"/>
                    </a:p>
                  </a:txBody>
                  <a:tcPr/>
                </a:tc>
                <a:tc>
                  <a:txBody>
                    <a:bodyPr/>
                    <a:lstStyle/>
                    <a:p>
                      <a:endParaRPr lang="en-IN"/>
                    </a:p>
                  </a:txBody>
                  <a:tcPr/>
                </a:tc>
              </a:tr>
              <a:tr h="370840">
                <a:tc>
                  <a:txBody>
                    <a:bodyPr/>
                    <a:lstStyle/>
                    <a:p>
                      <a:r>
                        <a:rPr lang="en-US" dirty="0" smtClean="0"/>
                        <a:t>Omni mode 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Bn</a:t>
                      </a:r>
                      <a:r>
                        <a:rPr lang="en-US" dirty="0" smtClean="0"/>
                        <a:t> 7D 00</a:t>
                      </a:r>
                      <a:endParaRPr lang="en-IN" dirty="0" smtClean="0"/>
                    </a:p>
                  </a:txBody>
                  <a:tcPr/>
                </a:tc>
                <a:tc>
                  <a:txBody>
                    <a:bodyPr/>
                    <a:lstStyle/>
                    <a:p>
                      <a:endParaRPr lang="en-IN"/>
                    </a:p>
                  </a:txBody>
                  <a:tcPr/>
                </a:tc>
              </a:tr>
              <a:tr h="370840">
                <a:tc>
                  <a:txBody>
                    <a:bodyPr/>
                    <a:lstStyle/>
                    <a:p>
                      <a:r>
                        <a:rPr lang="en-US" dirty="0" smtClean="0"/>
                        <a:t>Mono mode 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Bn</a:t>
                      </a:r>
                      <a:r>
                        <a:rPr lang="en-US" dirty="0" smtClean="0"/>
                        <a:t> 7E 00</a:t>
                      </a:r>
                      <a:endParaRPr lang="en-IN" dirty="0" smtClean="0"/>
                    </a:p>
                  </a:txBody>
                  <a:tcPr/>
                </a:tc>
                <a:tc>
                  <a:txBody>
                    <a:bodyPr/>
                    <a:lstStyle/>
                    <a:p>
                      <a:endParaRPr lang="en-IN" dirty="0"/>
                    </a:p>
                  </a:txBody>
                  <a:tcPr/>
                </a:tc>
              </a:tr>
              <a:tr h="370840">
                <a:tc>
                  <a:txBody>
                    <a:bodyPr/>
                    <a:lstStyle/>
                    <a:p>
                      <a:r>
                        <a:rPr lang="en-US" dirty="0" smtClean="0"/>
                        <a:t>Poly mode 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Bn</a:t>
                      </a:r>
                      <a:r>
                        <a:rPr lang="en-US" dirty="0" smtClean="0"/>
                        <a:t> 7F cc</a:t>
                      </a:r>
                      <a:endParaRPr lang="en-IN" dirty="0" smtClean="0"/>
                    </a:p>
                  </a:txBody>
                  <a:tcPr/>
                </a:tc>
                <a:tc>
                  <a:txBody>
                    <a:bodyPr/>
                    <a:lstStyle/>
                    <a:p>
                      <a:r>
                        <a:rPr lang="en-US" dirty="0" smtClean="0"/>
                        <a:t>cc: number of channels with poly mode on.</a:t>
                      </a:r>
                      <a:endParaRPr lang="en-IN"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b="1" dirty="0" smtClean="0">
                <a:solidFill>
                  <a:schemeClr val="accent6">
                    <a:lumMod val="75000"/>
                  </a:schemeClr>
                </a:solidFill>
              </a:rPr>
              <a:t>Rich Text Format(RTF)</a:t>
            </a:r>
          </a:p>
          <a:p>
            <a:pPr>
              <a:buNone/>
            </a:pPr>
            <a:endParaRPr lang="en-US" sz="2400" b="1" dirty="0" smtClean="0">
              <a:solidFill>
                <a:schemeClr val="accent6">
                  <a:lumMod val="75000"/>
                </a:schemeClr>
              </a:solidFill>
            </a:endParaRPr>
          </a:p>
          <a:p>
            <a:r>
              <a:rPr lang="en-US" sz="2400" dirty="0" smtClean="0"/>
              <a:t>Early text editors could carry textual information in the form of ASCII but did not carry through any formatting information.</a:t>
            </a:r>
          </a:p>
          <a:p>
            <a:r>
              <a:rPr lang="en-US" sz="2400" dirty="0" smtClean="0"/>
              <a:t>When text was moved from one application to another, all formatting information was lost and had to be re-entered for printing.</a:t>
            </a:r>
          </a:p>
          <a:p>
            <a:r>
              <a:rPr lang="en-US" sz="2400" dirty="0" smtClean="0"/>
              <a:t>The RTF extended the range of information carried through from one word processor application to another.</a:t>
            </a:r>
          </a:p>
          <a:p>
            <a:r>
              <a:rPr lang="en-US" sz="2400" dirty="0" smtClean="0"/>
              <a:t>Both applications should had reasonable cross section of RTF implementations, they could share formatting information by translating it to their native formatting tags.</a:t>
            </a:r>
          </a:p>
          <a:p>
            <a:endParaRPr lang="en-US"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r>
              <a:rPr lang="en-US" dirty="0" smtClean="0"/>
              <a:t>System messages</a:t>
            </a:r>
          </a:p>
          <a:p>
            <a:r>
              <a:rPr lang="en-US" sz="2400" dirty="0" smtClean="0"/>
              <a:t>System messages apply to the complete system rather than specific channels and do not contain any channel number.</a:t>
            </a:r>
          </a:p>
          <a:p>
            <a:r>
              <a:rPr lang="en-US" sz="2400" dirty="0" smtClean="0"/>
              <a:t>There are three types : common messages, real time messages and exclusive messages.</a:t>
            </a:r>
          </a:p>
          <a:p>
            <a:r>
              <a:rPr lang="en-US" sz="2400" dirty="0" smtClean="0"/>
              <a:t>Common messages: provide for functions such as selecting a song, setting the song position pointer with number of beats and sending a tune request to an analyzer.</a:t>
            </a:r>
          </a:p>
          <a:p>
            <a:r>
              <a:rPr lang="en-US" sz="2400" dirty="0" smtClean="0"/>
              <a:t>System real time messages: are used for setting the systems real time parameters.</a:t>
            </a:r>
          </a:p>
          <a:p>
            <a:r>
              <a:rPr lang="en-US" sz="2400" dirty="0" smtClean="0"/>
              <a:t>System exclusive messages: contains manufacturer specific data such as identification, serial number, model number and other information.</a:t>
            </a:r>
          </a:p>
          <a:p>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033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Message type</a:t>
                      </a:r>
                      <a:endParaRPr lang="en-IN" dirty="0"/>
                    </a:p>
                  </a:txBody>
                  <a:tcPr/>
                </a:tc>
                <a:tc>
                  <a:txBody>
                    <a:bodyPr/>
                    <a:lstStyle/>
                    <a:p>
                      <a:r>
                        <a:rPr lang="en-US" dirty="0" smtClean="0"/>
                        <a:t>Message bytes(Hex) </a:t>
                      </a:r>
                      <a:endParaRPr lang="en-IN" dirty="0"/>
                    </a:p>
                  </a:txBody>
                  <a:tcPr/>
                </a:tc>
                <a:tc>
                  <a:txBody>
                    <a:bodyPr/>
                    <a:lstStyle/>
                    <a:p>
                      <a:r>
                        <a:rPr lang="en-US" dirty="0" smtClean="0"/>
                        <a:t>Description </a:t>
                      </a:r>
                      <a:endParaRPr lang="en-IN" dirty="0"/>
                    </a:p>
                  </a:txBody>
                  <a:tcPr/>
                </a:tc>
              </a:tr>
              <a:tr h="370840">
                <a:tc>
                  <a:txBody>
                    <a:bodyPr/>
                    <a:lstStyle/>
                    <a:p>
                      <a:r>
                        <a:rPr lang="en-US" dirty="0" smtClean="0"/>
                        <a:t>Song position</a:t>
                      </a:r>
                      <a:r>
                        <a:rPr lang="en-US" baseline="0" dirty="0" smtClean="0"/>
                        <a:t> pointer</a:t>
                      </a:r>
                      <a:endParaRPr lang="en-IN" dirty="0"/>
                    </a:p>
                  </a:txBody>
                  <a:tcPr/>
                </a:tc>
                <a:tc>
                  <a:txBody>
                    <a:bodyPr/>
                    <a:lstStyle/>
                    <a:p>
                      <a:r>
                        <a:rPr lang="en-US" dirty="0" smtClean="0"/>
                        <a:t>F1 </a:t>
                      </a:r>
                    </a:p>
                    <a:p>
                      <a:r>
                        <a:rPr lang="en-US" dirty="0" smtClean="0"/>
                        <a:t>F2 </a:t>
                      </a:r>
                      <a:r>
                        <a:rPr lang="en-US" dirty="0" err="1" smtClean="0"/>
                        <a:t>ls</a:t>
                      </a:r>
                      <a:r>
                        <a:rPr lang="en-US" dirty="0" smtClean="0"/>
                        <a:t> ms</a:t>
                      </a:r>
                      <a:endParaRPr lang="en-IN" dirty="0"/>
                    </a:p>
                  </a:txBody>
                  <a:tcPr/>
                </a:tc>
                <a:tc>
                  <a:txBody>
                    <a:bodyPr/>
                    <a:lstStyle/>
                    <a:p>
                      <a:r>
                        <a:rPr lang="en-US" dirty="0" smtClean="0"/>
                        <a:t>Undefined </a:t>
                      </a:r>
                    </a:p>
                    <a:p>
                      <a:r>
                        <a:rPr lang="en-US" dirty="0" err="1" smtClean="0"/>
                        <a:t>ls</a:t>
                      </a:r>
                      <a:r>
                        <a:rPr lang="en-US" dirty="0" smtClean="0"/>
                        <a:t>: least significant byte pointer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ms: most significant byte pointer</a:t>
                      </a:r>
                    </a:p>
                    <a:p>
                      <a:endParaRPr lang="en-IN" dirty="0"/>
                    </a:p>
                  </a:txBody>
                  <a:tcPr/>
                </a:tc>
              </a:tr>
              <a:tr h="370840">
                <a:tc>
                  <a:txBody>
                    <a:bodyPr/>
                    <a:lstStyle/>
                    <a:p>
                      <a:r>
                        <a:rPr lang="en-US" dirty="0" smtClean="0"/>
                        <a:t>Song select</a:t>
                      </a:r>
                      <a:endParaRPr lang="en-IN" dirty="0"/>
                    </a:p>
                  </a:txBody>
                  <a:tcPr/>
                </a:tc>
                <a:tc>
                  <a:txBody>
                    <a:bodyPr/>
                    <a:lstStyle/>
                    <a:p>
                      <a:r>
                        <a:rPr lang="en-US" dirty="0" smtClean="0"/>
                        <a:t>F3 </a:t>
                      </a:r>
                      <a:r>
                        <a:rPr lang="en-US" dirty="0" err="1" smtClean="0"/>
                        <a:t>ss</a:t>
                      </a:r>
                      <a:endParaRPr lang="en-US" dirty="0" smtClean="0"/>
                    </a:p>
                    <a:p>
                      <a:r>
                        <a:rPr lang="en-US" dirty="0" smtClean="0"/>
                        <a:t>F4</a:t>
                      </a:r>
                    </a:p>
                    <a:p>
                      <a:r>
                        <a:rPr lang="en-US" dirty="0" smtClean="0"/>
                        <a:t>F5 </a:t>
                      </a:r>
                      <a:endParaRPr lang="en-IN" dirty="0"/>
                    </a:p>
                  </a:txBody>
                  <a:tcPr/>
                </a:tc>
                <a:tc>
                  <a:txBody>
                    <a:bodyPr/>
                    <a:lstStyle/>
                    <a:p>
                      <a:r>
                        <a:rPr lang="en-US" dirty="0" err="1" smtClean="0"/>
                        <a:t>ss</a:t>
                      </a:r>
                      <a:r>
                        <a:rPr lang="en-US" dirty="0" smtClean="0"/>
                        <a:t>:</a:t>
                      </a:r>
                      <a:r>
                        <a:rPr lang="en-US" baseline="0" dirty="0" smtClean="0"/>
                        <a:t> song number</a:t>
                      </a:r>
                    </a:p>
                    <a:p>
                      <a:r>
                        <a:rPr lang="en-US" dirty="0" smtClean="0"/>
                        <a:t>Undefined</a:t>
                      </a:r>
                    </a:p>
                    <a:p>
                      <a:r>
                        <a:rPr lang="en-US" dirty="0" smtClean="0"/>
                        <a:t>Undefined</a:t>
                      </a:r>
                      <a:endParaRPr lang="en-IN" dirty="0"/>
                    </a:p>
                  </a:txBody>
                  <a:tcPr/>
                </a:tc>
              </a:tr>
              <a:tr h="370840">
                <a:tc>
                  <a:txBody>
                    <a:bodyPr/>
                    <a:lstStyle/>
                    <a:p>
                      <a:r>
                        <a:rPr lang="en-US" dirty="0" smtClean="0"/>
                        <a:t>Tune request</a:t>
                      </a:r>
                      <a:endParaRPr lang="en-IN" dirty="0"/>
                    </a:p>
                  </a:txBody>
                  <a:tcPr/>
                </a:tc>
                <a:tc>
                  <a:txBody>
                    <a:bodyPr/>
                    <a:lstStyle/>
                    <a:p>
                      <a:r>
                        <a:rPr lang="en-US" dirty="0" smtClean="0"/>
                        <a:t>F6 </a:t>
                      </a:r>
                      <a:endParaRPr lang="en-IN" dirty="0"/>
                    </a:p>
                  </a:txBody>
                  <a:tcPr/>
                </a:tc>
                <a:tc>
                  <a:txBody>
                    <a:bodyPr/>
                    <a:lstStyle/>
                    <a:p>
                      <a:endParaRPr lang="en-IN"/>
                    </a:p>
                  </a:txBody>
                  <a:tcPr/>
                </a:tc>
              </a:tr>
              <a:tr h="370840">
                <a:tc>
                  <a:txBody>
                    <a:bodyPr/>
                    <a:lstStyle/>
                    <a:p>
                      <a:r>
                        <a:rPr lang="en-US" dirty="0" smtClean="0"/>
                        <a:t>End of system exclusive messages</a:t>
                      </a:r>
                      <a:endParaRPr lang="en-IN" dirty="0"/>
                    </a:p>
                  </a:txBody>
                  <a:tcPr/>
                </a:tc>
                <a:tc>
                  <a:txBody>
                    <a:bodyPr/>
                    <a:lstStyle/>
                    <a:p>
                      <a:r>
                        <a:rPr lang="en-US" dirty="0" smtClean="0"/>
                        <a:t>F7 </a:t>
                      </a:r>
                      <a:endParaRPr lang="en-IN" dirty="0"/>
                    </a:p>
                  </a:txBody>
                  <a:tcPr/>
                </a:tc>
                <a:tc>
                  <a:txBody>
                    <a:bodyPr/>
                    <a:lstStyle/>
                    <a:p>
                      <a:r>
                        <a:rPr lang="en-US" dirty="0" smtClean="0"/>
                        <a:t>EOX:</a:t>
                      </a:r>
                      <a:r>
                        <a:rPr lang="en-US" baseline="0" dirty="0" smtClean="0"/>
                        <a:t> flag for end of system exclusive message.</a:t>
                      </a:r>
                      <a:endParaRPr lang="en-IN"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33375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Message type</a:t>
                      </a:r>
                      <a:endParaRPr lang="en-IN" dirty="0"/>
                    </a:p>
                  </a:txBody>
                  <a:tcPr/>
                </a:tc>
                <a:tc>
                  <a:txBody>
                    <a:bodyPr/>
                    <a:lstStyle/>
                    <a:p>
                      <a:r>
                        <a:rPr lang="en-US" dirty="0" smtClean="0"/>
                        <a:t>Message bytes(Hex) </a:t>
                      </a:r>
                      <a:endParaRPr lang="en-IN" dirty="0"/>
                    </a:p>
                  </a:txBody>
                  <a:tcPr/>
                </a:tc>
                <a:tc>
                  <a:txBody>
                    <a:bodyPr/>
                    <a:lstStyle/>
                    <a:p>
                      <a:r>
                        <a:rPr lang="en-US" dirty="0" smtClean="0"/>
                        <a:t>Description </a:t>
                      </a:r>
                      <a:endParaRPr lang="en-IN" dirty="0"/>
                    </a:p>
                  </a:txBody>
                  <a:tcPr/>
                </a:tc>
              </a:tr>
              <a:tr h="370840">
                <a:tc>
                  <a:txBody>
                    <a:bodyPr/>
                    <a:lstStyle/>
                    <a:p>
                      <a:r>
                        <a:rPr lang="en-US" dirty="0" smtClean="0"/>
                        <a:t>Timing clock</a:t>
                      </a:r>
                      <a:endParaRPr lang="en-IN" dirty="0"/>
                    </a:p>
                  </a:txBody>
                  <a:tcPr/>
                </a:tc>
                <a:tc>
                  <a:txBody>
                    <a:bodyPr/>
                    <a:lstStyle/>
                    <a:p>
                      <a:r>
                        <a:rPr lang="en-US" dirty="0" smtClean="0"/>
                        <a:t>F8</a:t>
                      </a:r>
                      <a:endParaRPr lang="en-IN" dirty="0"/>
                    </a:p>
                  </a:txBody>
                  <a:tcPr/>
                </a:tc>
                <a:tc>
                  <a:txBody>
                    <a:bodyPr/>
                    <a:lstStyle/>
                    <a:p>
                      <a:endParaRPr lang="en-IN"/>
                    </a:p>
                  </a:txBody>
                  <a:tcPr/>
                </a:tc>
              </a:tr>
              <a:tr h="370840">
                <a:tc>
                  <a:txBody>
                    <a:bodyPr/>
                    <a:lstStyle/>
                    <a:p>
                      <a:r>
                        <a:rPr lang="en-US" dirty="0" smtClean="0"/>
                        <a:t>Undefined</a:t>
                      </a:r>
                      <a:r>
                        <a:rPr lang="en-US" baseline="0" dirty="0" smtClean="0"/>
                        <a:t> </a:t>
                      </a:r>
                      <a:endParaRPr lang="en-IN" dirty="0"/>
                    </a:p>
                  </a:txBody>
                  <a:tcPr/>
                </a:tc>
                <a:tc>
                  <a:txBody>
                    <a:bodyPr/>
                    <a:lstStyle/>
                    <a:p>
                      <a:r>
                        <a:rPr lang="en-US" dirty="0" smtClean="0"/>
                        <a:t>F9</a:t>
                      </a:r>
                      <a:endParaRPr lang="en-IN" dirty="0"/>
                    </a:p>
                  </a:txBody>
                  <a:tcPr/>
                </a:tc>
                <a:tc>
                  <a:txBody>
                    <a:bodyPr/>
                    <a:lstStyle/>
                    <a:p>
                      <a:endParaRPr lang="en-IN"/>
                    </a:p>
                  </a:txBody>
                  <a:tcPr/>
                </a:tc>
              </a:tr>
              <a:tr h="370840">
                <a:tc>
                  <a:txBody>
                    <a:bodyPr/>
                    <a:lstStyle/>
                    <a:p>
                      <a:r>
                        <a:rPr lang="en-US" dirty="0" smtClean="0"/>
                        <a:t>start</a:t>
                      </a:r>
                      <a:endParaRPr lang="en-IN" dirty="0"/>
                    </a:p>
                  </a:txBody>
                  <a:tcPr/>
                </a:tc>
                <a:tc>
                  <a:txBody>
                    <a:bodyPr/>
                    <a:lstStyle/>
                    <a:p>
                      <a:r>
                        <a:rPr lang="en-US" dirty="0" smtClean="0"/>
                        <a:t>FA</a:t>
                      </a:r>
                      <a:endParaRPr lang="en-IN" dirty="0"/>
                    </a:p>
                  </a:txBody>
                  <a:tcPr/>
                </a:tc>
                <a:tc>
                  <a:txBody>
                    <a:bodyPr/>
                    <a:lstStyle/>
                    <a:p>
                      <a:endParaRPr lang="en-IN"/>
                    </a:p>
                  </a:txBody>
                  <a:tcPr/>
                </a:tc>
              </a:tr>
              <a:tr h="370840">
                <a:tc>
                  <a:txBody>
                    <a:bodyPr/>
                    <a:lstStyle/>
                    <a:p>
                      <a:r>
                        <a:rPr lang="en-US" dirty="0" smtClean="0"/>
                        <a:t>continue</a:t>
                      </a:r>
                      <a:endParaRPr lang="en-IN" dirty="0"/>
                    </a:p>
                  </a:txBody>
                  <a:tcPr/>
                </a:tc>
                <a:tc>
                  <a:txBody>
                    <a:bodyPr/>
                    <a:lstStyle/>
                    <a:p>
                      <a:r>
                        <a:rPr lang="en-US" dirty="0" smtClean="0"/>
                        <a:t>FB</a:t>
                      </a:r>
                      <a:endParaRPr lang="en-IN" dirty="0"/>
                    </a:p>
                  </a:txBody>
                  <a:tcPr/>
                </a:tc>
                <a:tc>
                  <a:txBody>
                    <a:bodyPr/>
                    <a:lstStyle/>
                    <a:p>
                      <a:endParaRPr lang="en-IN"/>
                    </a:p>
                  </a:txBody>
                  <a:tcPr/>
                </a:tc>
              </a:tr>
              <a:tr h="370840">
                <a:tc>
                  <a:txBody>
                    <a:bodyPr/>
                    <a:lstStyle/>
                    <a:p>
                      <a:r>
                        <a:rPr lang="en-US" dirty="0" smtClean="0"/>
                        <a:t>Stop </a:t>
                      </a:r>
                      <a:endParaRPr lang="en-IN" dirty="0"/>
                    </a:p>
                  </a:txBody>
                  <a:tcPr/>
                </a:tc>
                <a:tc>
                  <a:txBody>
                    <a:bodyPr/>
                    <a:lstStyle/>
                    <a:p>
                      <a:r>
                        <a:rPr lang="en-US" dirty="0" smtClean="0"/>
                        <a:t>FC</a:t>
                      </a:r>
                      <a:endParaRPr lang="en-IN" dirty="0"/>
                    </a:p>
                  </a:txBody>
                  <a:tcPr/>
                </a:tc>
                <a:tc>
                  <a:txBody>
                    <a:bodyPr/>
                    <a:lstStyle/>
                    <a:p>
                      <a:endParaRPr lang="en-IN"/>
                    </a:p>
                  </a:txBody>
                  <a:tcPr/>
                </a:tc>
              </a:tr>
              <a:tr h="370840">
                <a:tc>
                  <a:txBody>
                    <a:bodyPr/>
                    <a:lstStyle/>
                    <a:p>
                      <a:r>
                        <a:rPr lang="en-US" dirty="0" smtClean="0"/>
                        <a:t>undefined</a:t>
                      </a:r>
                      <a:endParaRPr lang="en-IN" dirty="0"/>
                    </a:p>
                  </a:txBody>
                  <a:tcPr/>
                </a:tc>
                <a:tc>
                  <a:txBody>
                    <a:bodyPr/>
                    <a:lstStyle/>
                    <a:p>
                      <a:r>
                        <a:rPr lang="en-US" dirty="0" smtClean="0"/>
                        <a:t>FD</a:t>
                      </a:r>
                      <a:endParaRPr lang="en-IN" dirty="0"/>
                    </a:p>
                  </a:txBody>
                  <a:tcPr/>
                </a:tc>
                <a:tc>
                  <a:txBody>
                    <a:bodyPr/>
                    <a:lstStyle/>
                    <a:p>
                      <a:endParaRPr lang="en-IN"/>
                    </a:p>
                  </a:txBody>
                  <a:tcPr/>
                </a:tc>
              </a:tr>
              <a:tr h="370840">
                <a:tc>
                  <a:txBody>
                    <a:bodyPr/>
                    <a:lstStyle/>
                    <a:p>
                      <a:r>
                        <a:rPr lang="en-US" dirty="0" smtClean="0"/>
                        <a:t>Active sensing</a:t>
                      </a:r>
                      <a:endParaRPr lang="en-IN" dirty="0"/>
                    </a:p>
                  </a:txBody>
                  <a:tcPr/>
                </a:tc>
                <a:tc>
                  <a:txBody>
                    <a:bodyPr/>
                    <a:lstStyle/>
                    <a:p>
                      <a:r>
                        <a:rPr lang="en-US" dirty="0" smtClean="0"/>
                        <a:t>FE</a:t>
                      </a:r>
                      <a:endParaRPr lang="en-IN" dirty="0"/>
                    </a:p>
                  </a:txBody>
                  <a:tcPr/>
                </a:tc>
                <a:tc>
                  <a:txBody>
                    <a:bodyPr/>
                    <a:lstStyle/>
                    <a:p>
                      <a:endParaRPr lang="en-IN"/>
                    </a:p>
                  </a:txBody>
                  <a:tcPr/>
                </a:tc>
              </a:tr>
              <a:tr h="370840">
                <a:tc>
                  <a:txBody>
                    <a:bodyPr/>
                    <a:lstStyle/>
                    <a:p>
                      <a:r>
                        <a:rPr lang="en-US" dirty="0" smtClean="0"/>
                        <a:t>Reset </a:t>
                      </a:r>
                      <a:endParaRPr lang="en-IN" dirty="0"/>
                    </a:p>
                  </a:txBody>
                  <a:tcPr/>
                </a:tc>
                <a:tc>
                  <a:txBody>
                    <a:bodyPr/>
                    <a:lstStyle/>
                    <a:p>
                      <a:r>
                        <a:rPr lang="en-US" smtClean="0"/>
                        <a:t>FF</a:t>
                      </a:r>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r>
              <a:rPr lang="en-US" b="1" dirty="0" smtClean="0">
                <a:solidFill>
                  <a:schemeClr val="accent6">
                    <a:lumMod val="75000"/>
                  </a:schemeClr>
                </a:solidFill>
              </a:rPr>
              <a:t>TWAIN</a:t>
            </a:r>
          </a:p>
          <a:p>
            <a:r>
              <a:rPr lang="en-US" sz="2400" dirty="0" smtClean="0"/>
              <a:t>The TWAIN working group, consisting of six founding companies, was formed to define an open industry standard interface for input devices.</a:t>
            </a:r>
          </a:p>
          <a:p>
            <a:r>
              <a:rPr lang="en-US" sz="2400" dirty="0" smtClean="0"/>
              <a:t>The standard interface was designed to allow applications to interface with different types of input devices, such as scanner, digital still cameras and so on using a generic TWAIN interface without creating a device specific driver.</a:t>
            </a:r>
          </a:p>
          <a:p>
            <a:pPr>
              <a:buNone/>
            </a:pPr>
            <a:endParaRPr lang="en-US" sz="2400" dirty="0" smtClean="0"/>
          </a:p>
          <a:p>
            <a:r>
              <a:rPr lang="en-US" sz="2400" dirty="0" smtClean="0">
                <a:solidFill>
                  <a:srgbClr val="C00000"/>
                </a:solidFill>
              </a:rPr>
              <a:t>TWAIN specification objectives</a:t>
            </a:r>
          </a:p>
          <a:p>
            <a:pPr marL="457200" indent="-457200">
              <a:buFont typeface="+mj-lt"/>
              <a:buAutoNum type="arabicPeriod"/>
            </a:pPr>
            <a:r>
              <a:rPr lang="en-US" sz="2400" dirty="0" smtClean="0"/>
              <a:t>Support multiple platforms.</a:t>
            </a:r>
          </a:p>
          <a:p>
            <a:pPr marL="457200" indent="-457200">
              <a:buFont typeface="+mj-lt"/>
              <a:buAutoNum type="arabicPeriod"/>
            </a:pPr>
            <a:r>
              <a:rPr lang="en-US" sz="2400" dirty="0" smtClean="0"/>
              <a:t>Support multiple devices.</a:t>
            </a:r>
          </a:p>
          <a:p>
            <a:pPr marL="457200" indent="-457200">
              <a:buFont typeface="+mj-lt"/>
              <a:buAutoNum type="arabicPeriod"/>
            </a:pPr>
            <a:r>
              <a:rPr lang="en-US" sz="2400" dirty="0" smtClean="0"/>
              <a:t>Widespread acceptance with standard interface.</a:t>
            </a:r>
          </a:p>
          <a:p>
            <a:pPr marL="457200" indent="-457200">
              <a:buFont typeface="+mj-lt"/>
              <a:buAutoNum type="arabicPeriod"/>
            </a:pPr>
            <a:r>
              <a:rPr lang="en-US" sz="2400" dirty="0" smtClean="0"/>
              <a:t>Standard extendibility and backward compatibility.</a:t>
            </a:r>
          </a:p>
          <a:p>
            <a:pPr marL="457200" indent="-457200">
              <a:buFont typeface="+mj-lt"/>
              <a:buAutoNum type="arabicPeriod"/>
            </a:pPr>
            <a:r>
              <a:rPr lang="en-US" sz="2400" dirty="0" smtClean="0"/>
              <a:t>Multidata format.</a:t>
            </a:r>
          </a:p>
          <a:p>
            <a:pPr marL="457200" indent="-457200">
              <a:buFont typeface="+mj-lt"/>
              <a:buAutoNum type="arabicPeriod"/>
            </a:pPr>
            <a:r>
              <a:rPr lang="en-US" sz="2400" dirty="0" smtClean="0"/>
              <a:t>Easy to use.</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33400"/>
          </a:xfrm>
        </p:spPr>
        <p:txBody>
          <a:bodyPr>
            <a:normAutofit fontScale="92500" lnSpcReduction="10000"/>
          </a:bodyPr>
          <a:lstStyle/>
          <a:p>
            <a:r>
              <a:rPr lang="en-US" dirty="0" smtClean="0"/>
              <a:t>The TWAIN Architecture</a:t>
            </a:r>
            <a:endParaRPr lang="en-IN" dirty="0"/>
          </a:p>
        </p:txBody>
      </p:sp>
      <p:sp>
        <p:nvSpPr>
          <p:cNvPr id="5" name="TextBox 4"/>
          <p:cNvSpPr txBox="1"/>
          <p:nvPr/>
        </p:nvSpPr>
        <p:spPr>
          <a:xfrm>
            <a:off x="990600" y="1219200"/>
            <a:ext cx="1524000" cy="1200329"/>
          </a:xfrm>
          <a:prstGeom prst="rect">
            <a:avLst/>
          </a:prstGeom>
          <a:noFill/>
        </p:spPr>
        <p:txBody>
          <a:bodyPr wrap="square" rtlCol="0">
            <a:spAutoFit/>
          </a:bodyPr>
          <a:lstStyle/>
          <a:p>
            <a:r>
              <a:rPr lang="en-US" dirty="0" smtClean="0"/>
              <a:t>User application #1</a:t>
            </a:r>
          </a:p>
          <a:p>
            <a:endParaRPr lang="en-US" dirty="0" smtClean="0"/>
          </a:p>
          <a:p>
            <a:r>
              <a:rPr lang="en-US" dirty="0" smtClean="0"/>
              <a:t>TWAIN Code</a:t>
            </a:r>
            <a:endParaRPr lang="en-IN" dirty="0"/>
          </a:p>
        </p:txBody>
      </p:sp>
      <p:sp>
        <p:nvSpPr>
          <p:cNvPr id="6" name="TextBox 5"/>
          <p:cNvSpPr txBox="1"/>
          <p:nvPr/>
        </p:nvSpPr>
        <p:spPr>
          <a:xfrm>
            <a:off x="4876800" y="1219200"/>
            <a:ext cx="1524000" cy="1200329"/>
          </a:xfrm>
          <a:prstGeom prst="rect">
            <a:avLst/>
          </a:prstGeom>
          <a:noFill/>
        </p:spPr>
        <p:txBody>
          <a:bodyPr wrap="square" rtlCol="0">
            <a:spAutoFit/>
          </a:bodyPr>
          <a:lstStyle/>
          <a:p>
            <a:r>
              <a:rPr lang="en-US" dirty="0" smtClean="0"/>
              <a:t>User application #1</a:t>
            </a:r>
          </a:p>
          <a:p>
            <a:endParaRPr lang="en-US" dirty="0" smtClean="0"/>
          </a:p>
          <a:p>
            <a:r>
              <a:rPr lang="en-US" dirty="0" smtClean="0"/>
              <a:t>TWAIN Code</a:t>
            </a:r>
            <a:endParaRPr lang="en-IN" dirty="0"/>
          </a:p>
        </p:txBody>
      </p:sp>
      <p:sp>
        <p:nvSpPr>
          <p:cNvPr id="7" name="TextBox 6"/>
          <p:cNvSpPr txBox="1"/>
          <p:nvPr/>
        </p:nvSpPr>
        <p:spPr>
          <a:xfrm>
            <a:off x="2590800" y="2895600"/>
            <a:ext cx="1828800" cy="369332"/>
          </a:xfrm>
          <a:prstGeom prst="rect">
            <a:avLst/>
          </a:prstGeom>
          <a:noFill/>
        </p:spPr>
        <p:txBody>
          <a:bodyPr wrap="square" rtlCol="0">
            <a:spAutoFit/>
          </a:bodyPr>
          <a:lstStyle/>
          <a:p>
            <a:r>
              <a:rPr lang="en-US" dirty="0" smtClean="0"/>
              <a:t>Source Manager </a:t>
            </a:r>
            <a:endParaRPr lang="en-IN" dirty="0"/>
          </a:p>
        </p:txBody>
      </p:sp>
      <p:sp>
        <p:nvSpPr>
          <p:cNvPr id="8" name="TextBox 7"/>
          <p:cNvSpPr txBox="1"/>
          <p:nvPr/>
        </p:nvSpPr>
        <p:spPr>
          <a:xfrm>
            <a:off x="1066800" y="3429000"/>
            <a:ext cx="1600200" cy="2031325"/>
          </a:xfrm>
          <a:prstGeom prst="rect">
            <a:avLst/>
          </a:prstGeom>
          <a:noFill/>
        </p:spPr>
        <p:txBody>
          <a:bodyPr wrap="square" rtlCol="0">
            <a:spAutoFit/>
          </a:bodyPr>
          <a:lstStyle/>
          <a:p>
            <a:r>
              <a:rPr lang="en-US" dirty="0" smtClean="0"/>
              <a:t>TWAIN Code</a:t>
            </a:r>
          </a:p>
          <a:p>
            <a:endParaRPr lang="en-US" dirty="0" smtClean="0"/>
          </a:p>
          <a:p>
            <a:r>
              <a:rPr lang="en-US" dirty="0" smtClean="0"/>
              <a:t>Local</a:t>
            </a:r>
          </a:p>
          <a:p>
            <a:r>
              <a:rPr lang="en-US" dirty="0" smtClean="0"/>
              <a:t>Source</a:t>
            </a:r>
          </a:p>
          <a:p>
            <a:endParaRPr lang="en-US" dirty="0" smtClean="0"/>
          </a:p>
          <a:p>
            <a:r>
              <a:rPr lang="en-US" dirty="0" smtClean="0"/>
              <a:t>Hardware interface</a:t>
            </a:r>
            <a:endParaRPr lang="en-IN" dirty="0"/>
          </a:p>
        </p:txBody>
      </p:sp>
      <p:sp>
        <p:nvSpPr>
          <p:cNvPr id="9" name="TextBox 8"/>
          <p:cNvSpPr txBox="1"/>
          <p:nvPr/>
        </p:nvSpPr>
        <p:spPr>
          <a:xfrm>
            <a:off x="4800600" y="3505200"/>
            <a:ext cx="1600200" cy="2308324"/>
          </a:xfrm>
          <a:prstGeom prst="rect">
            <a:avLst/>
          </a:prstGeom>
          <a:noFill/>
        </p:spPr>
        <p:txBody>
          <a:bodyPr wrap="square" rtlCol="0">
            <a:spAutoFit/>
          </a:bodyPr>
          <a:lstStyle/>
          <a:p>
            <a:r>
              <a:rPr lang="en-US" dirty="0" smtClean="0"/>
              <a:t>TWAIN Code</a:t>
            </a:r>
          </a:p>
          <a:p>
            <a:endParaRPr lang="en-US" dirty="0" smtClean="0"/>
          </a:p>
          <a:p>
            <a:r>
              <a:rPr lang="en-US" dirty="0" smtClean="0"/>
              <a:t>Remote</a:t>
            </a:r>
          </a:p>
          <a:p>
            <a:r>
              <a:rPr lang="en-US" dirty="0" smtClean="0"/>
              <a:t>Source</a:t>
            </a:r>
          </a:p>
          <a:p>
            <a:endParaRPr lang="en-US" dirty="0" smtClean="0"/>
          </a:p>
          <a:p>
            <a:r>
              <a:rPr lang="en-US" dirty="0" smtClean="0"/>
              <a:t>Network and Hardware interface</a:t>
            </a:r>
            <a:endParaRPr lang="en-IN" dirty="0"/>
          </a:p>
        </p:txBody>
      </p:sp>
      <p:sp>
        <p:nvSpPr>
          <p:cNvPr id="10" name="TextBox 9"/>
          <p:cNvSpPr txBox="1"/>
          <p:nvPr/>
        </p:nvSpPr>
        <p:spPr>
          <a:xfrm>
            <a:off x="990600" y="5791200"/>
            <a:ext cx="1524000" cy="369332"/>
          </a:xfrm>
          <a:prstGeom prst="rect">
            <a:avLst/>
          </a:prstGeom>
          <a:noFill/>
        </p:spPr>
        <p:txBody>
          <a:bodyPr wrap="square" rtlCol="0">
            <a:spAutoFit/>
          </a:bodyPr>
          <a:lstStyle/>
          <a:p>
            <a:r>
              <a:rPr lang="en-US" dirty="0" smtClean="0"/>
              <a:t>Local Device</a:t>
            </a:r>
            <a:endParaRPr lang="en-IN" dirty="0"/>
          </a:p>
        </p:txBody>
      </p:sp>
      <p:sp>
        <p:nvSpPr>
          <p:cNvPr id="11" name="Rectangle 10"/>
          <p:cNvSpPr/>
          <p:nvPr/>
        </p:nvSpPr>
        <p:spPr>
          <a:xfrm>
            <a:off x="990600" y="12192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876800" y="1219200"/>
            <a:ext cx="1447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590800" y="2895600"/>
            <a:ext cx="1676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990600" y="3429000"/>
            <a:ext cx="1447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724400" y="3505200"/>
            <a:ext cx="14478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990600" y="5791200"/>
            <a:ext cx="1295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a:off x="2133600" y="2514600"/>
            <a:ext cx="457200" cy="304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67200" y="3200400"/>
            <a:ext cx="457200" cy="304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114800" y="2438400"/>
            <a:ext cx="6858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905000" y="3048000"/>
            <a:ext cx="685800"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371600" y="5638800"/>
            <a:ext cx="3048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029994" y="6095206"/>
            <a:ext cx="609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 y="6400800"/>
            <a:ext cx="7620000" cy="1588"/>
          </a:xfrm>
          <a:prstGeom prst="line">
            <a:avLst/>
          </a:prstGeom>
          <a:ln w="44450" cmpd="sng">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20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66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6482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781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828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9624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3434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2766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71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90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0960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400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7912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102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0292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543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162800" y="19050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620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66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6482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447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781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828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9624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434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814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71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90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09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960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400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7912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4102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0292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543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62800" y="39624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620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066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6482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447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781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828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9624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3434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5814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766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971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590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209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0960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400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7912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4102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0292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543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162800" y="4648200"/>
            <a:ext cx="2286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705600" y="1143000"/>
            <a:ext cx="1600200" cy="646331"/>
          </a:xfrm>
          <a:prstGeom prst="rect">
            <a:avLst/>
          </a:prstGeom>
          <a:noFill/>
        </p:spPr>
        <p:txBody>
          <a:bodyPr wrap="square" rtlCol="0">
            <a:spAutoFit/>
          </a:bodyPr>
          <a:lstStyle/>
          <a:p>
            <a:r>
              <a:rPr lang="en-US" dirty="0" smtClean="0"/>
              <a:t>Application </a:t>
            </a:r>
          </a:p>
          <a:p>
            <a:r>
              <a:rPr lang="en-US" dirty="0" smtClean="0"/>
              <a:t>Layer </a:t>
            </a:r>
            <a:endParaRPr lang="en-IN" dirty="0"/>
          </a:p>
        </p:txBody>
      </p:sp>
      <p:sp>
        <p:nvSpPr>
          <p:cNvPr id="109" name="TextBox 108"/>
          <p:cNvSpPr txBox="1"/>
          <p:nvPr/>
        </p:nvSpPr>
        <p:spPr>
          <a:xfrm>
            <a:off x="6705600" y="2514600"/>
            <a:ext cx="1600200" cy="646331"/>
          </a:xfrm>
          <a:prstGeom prst="rect">
            <a:avLst/>
          </a:prstGeom>
          <a:noFill/>
        </p:spPr>
        <p:txBody>
          <a:bodyPr wrap="square" rtlCol="0">
            <a:spAutoFit/>
          </a:bodyPr>
          <a:lstStyle/>
          <a:p>
            <a:r>
              <a:rPr lang="en-US" dirty="0" smtClean="0"/>
              <a:t>Protocol  </a:t>
            </a:r>
          </a:p>
          <a:p>
            <a:r>
              <a:rPr lang="en-US" dirty="0" smtClean="0"/>
              <a:t>Layer </a:t>
            </a:r>
            <a:endParaRPr lang="en-IN" dirty="0"/>
          </a:p>
        </p:txBody>
      </p:sp>
      <p:sp>
        <p:nvSpPr>
          <p:cNvPr id="111" name="TextBox 110"/>
          <p:cNvSpPr txBox="1"/>
          <p:nvPr/>
        </p:nvSpPr>
        <p:spPr>
          <a:xfrm>
            <a:off x="6477000" y="3962400"/>
            <a:ext cx="1600200" cy="646331"/>
          </a:xfrm>
          <a:prstGeom prst="rect">
            <a:avLst/>
          </a:prstGeom>
          <a:noFill/>
        </p:spPr>
        <p:txBody>
          <a:bodyPr wrap="square" rtlCol="0">
            <a:spAutoFit/>
          </a:bodyPr>
          <a:lstStyle/>
          <a:p>
            <a:r>
              <a:rPr lang="en-US" dirty="0" smtClean="0"/>
              <a:t>Acquisition </a:t>
            </a:r>
          </a:p>
          <a:p>
            <a:r>
              <a:rPr lang="en-US" dirty="0" smtClean="0"/>
              <a:t>Layer </a:t>
            </a:r>
            <a:endParaRPr lang="en-IN" dirty="0"/>
          </a:p>
        </p:txBody>
      </p:sp>
      <p:sp>
        <p:nvSpPr>
          <p:cNvPr id="112" name="TextBox 111"/>
          <p:cNvSpPr txBox="1"/>
          <p:nvPr/>
        </p:nvSpPr>
        <p:spPr>
          <a:xfrm>
            <a:off x="6553200" y="4953000"/>
            <a:ext cx="1600200" cy="646331"/>
          </a:xfrm>
          <a:prstGeom prst="rect">
            <a:avLst/>
          </a:prstGeom>
          <a:noFill/>
        </p:spPr>
        <p:txBody>
          <a:bodyPr wrap="square" rtlCol="0">
            <a:spAutoFit/>
          </a:bodyPr>
          <a:lstStyle/>
          <a:p>
            <a:r>
              <a:rPr lang="en-US" dirty="0" smtClean="0"/>
              <a:t>Device  </a:t>
            </a:r>
          </a:p>
          <a:p>
            <a:r>
              <a:rPr lang="en-US" dirty="0" smtClean="0"/>
              <a:t>Layer </a:t>
            </a:r>
            <a:endParaRPr lang="en-IN" dirty="0"/>
          </a:p>
        </p:txBody>
      </p:sp>
      <p:sp>
        <p:nvSpPr>
          <p:cNvPr id="113" name="TextBox 112"/>
          <p:cNvSpPr txBox="1"/>
          <p:nvPr/>
        </p:nvSpPr>
        <p:spPr>
          <a:xfrm>
            <a:off x="3200400" y="5943600"/>
            <a:ext cx="1371600" cy="369332"/>
          </a:xfrm>
          <a:prstGeom prst="rect">
            <a:avLst/>
          </a:prstGeom>
          <a:noFill/>
        </p:spPr>
        <p:txBody>
          <a:bodyPr wrap="square" rtlCol="0">
            <a:spAutoFit/>
          </a:bodyPr>
          <a:lstStyle/>
          <a:p>
            <a:r>
              <a:rPr lang="en-US" dirty="0" smtClean="0"/>
              <a:t>NETWORK</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lnSpcReduction="10000"/>
          </a:bodyPr>
          <a:lstStyle/>
          <a:p>
            <a:r>
              <a:rPr lang="en-US" dirty="0" smtClean="0">
                <a:solidFill>
                  <a:srgbClr val="C00000"/>
                </a:solidFill>
              </a:rPr>
              <a:t>TWAIN architecture</a:t>
            </a:r>
          </a:p>
          <a:p>
            <a:r>
              <a:rPr lang="en-US" sz="2400" dirty="0" smtClean="0"/>
              <a:t>The TWAIN architecture defines a set of APIs and a protocol to acquire data from input devices.</a:t>
            </a:r>
          </a:p>
          <a:p>
            <a:r>
              <a:rPr lang="en-US" sz="2400" b="1" dirty="0" smtClean="0">
                <a:solidFill>
                  <a:srgbClr val="00B050"/>
                </a:solidFill>
              </a:rPr>
              <a:t>Application layer</a:t>
            </a:r>
          </a:p>
          <a:p>
            <a:r>
              <a:rPr lang="en-US" sz="2400" dirty="0" smtClean="0"/>
              <a:t>A TWAIN application sets up a logical connection with a device.</a:t>
            </a:r>
          </a:p>
          <a:p>
            <a:r>
              <a:rPr lang="en-US" sz="2400" dirty="0" smtClean="0"/>
              <a:t>Set guidelines for the user interface to select sources(logical devices) from a given list of logical devices and also specifies user interface guidelines to acquire data from the selected sources.</a:t>
            </a:r>
          </a:p>
          <a:p>
            <a:r>
              <a:rPr lang="en-US" sz="2400" dirty="0" smtClean="0"/>
              <a:t>It provides “select source” and “acquire” menu pick options.</a:t>
            </a:r>
          </a:p>
          <a:p>
            <a:r>
              <a:rPr lang="en-US" sz="2400" b="1" dirty="0" smtClean="0">
                <a:solidFill>
                  <a:srgbClr val="00B050"/>
                </a:solidFill>
              </a:rPr>
              <a:t>Protocol layer</a:t>
            </a:r>
          </a:p>
          <a:p>
            <a:r>
              <a:rPr lang="en-US" sz="2400" dirty="0" smtClean="0"/>
              <a:t>Protocol layer is responsible for communication between the application and acquisition layers.</a:t>
            </a:r>
          </a:p>
          <a:p>
            <a:r>
              <a:rPr lang="en-US" sz="2400" dirty="0" smtClean="0"/>
              <a:t>It specifies the services provided by sources, including: establishing a session with a device, data creation and data transfer. </a:t>
            </a:r>
          </a:p>
          <a:p>
            <a:endParaRPr lang="en-I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sz="2400" dirty="0" smtClean="0"/>
              <a:t>The heart of the protocol layer is the source manager.</a:t>
            </a:r>
          </a:p>
          <a:p>
            <a:r>
              <a:rPr lang="en-US" sz="2400" dirty="0" smtClean="0"/>
              <a:t>It manages all the sessions b\n an application and the source, and monitor data acquisition transaction.</a:t>
            </a:r>
          </a:p>
          <a:p>
            <a:r>
              <a:rPr lang="en-US" sz="2400" dirty="0" smtClean="0"/>
              <a:t>The functionality of the </a:t>
            </a:r>
            <a:r>
              <a:rPr lang="en-US" sz="2400" b="1" dirty="0" smtClean="0"/>
              <a:t>source manager </a:t>
            </a:r>
            <a:r>
              <a:rPr lang="en-US" sz="2400" dirty="0" smtClean="0"/>
              <a:t>is as follows:</a:t>
            </a:r>
          </a:p>
          <a:p>
            <a:pPr marL="457200" indent="-457200">
              <a:buFont typeface="+mj-lt"/>
              <a:buAutoNum type="arabicPeriod"/>
            </a:pPr>
            <a:r>
              <a:rPr lang="en-US" sz="2400" dirty="0" smtClean="0"/>
              <a:t>Provide a standard API for all TWAIN compliant sources.</a:t>
            </a:r>
          </a:p>
          <a:p>
            <a:pPr marL="457200" indent="-457200">
              <a:buFont typeface="+mj-lt"/>
              <a:buAutoNum type="arabicPeriod"/>
            </a:pPr>
            <a:r>
              <a:rPr lang="en-US" sz="2400" dirty="0" smtClean="0"/>
              <a:t>Provide selection of sources for a user from within an application.</a:t>
            </a:r>
          </a:p>
          <a:p>
            <a:pPr marL="457200" indent="-457200">
              <a:buFont typeface="+mj-lt"/>
              <a:buAutoNum type="arabicPeriod"/>
            </a:pPr>
            <a:r>
              <a:rPr lang="en-US" sz="2400" dirty="0" smtClean="0"/>
              <a:t>Establish logical sessions b/n applications and sources, and also manage sessions b/n multiple applications and sources.</a:t>
            </a:r>
          </a:p>
          <a:p>
            <a:pPr marL="457200" indent="-457200">
              <a:buFont typeface="+mj-lt"/>
              <a:buAutoNum type="arabicPeriod"/>
            </a:pPr>
            <a:r>
              <a:rPr lang="en-US" sz="2400" dirty="0" smtClean="0"/>
              <a:t>Make sure that transactions and communication are routed to appropriate source, and also validate all transactions.</a:t>
            </a:r>
          </a:p>
          <a:p>
            <a:pPr marL="457200" indent="-457200">
              <a:buFont typeface="+mj-lt"/>
              <a:buAutoNum type="arabicPeriod"/>
            </a:pPr>
            <a:r>
              <a:rPr lang="en-US" sz="2400" dirty="0" smtClean="0"/>
              <a:t> keep track of sessions and unique session identities.</a:t>
            </a:r>
          </a:p>
          <a:p>
            <a:pPr marL="457200" indent="-457200">
              <a:buFont typeface="+mj-lt"/>
              <a:buAutoNum type="arabicPeriod"/>
            </a:pPr>
            <a:r>
              <a:rPr lang="en-US" sz="2400" dirty="0" smtClean="0"/>
              <a:t>Load or unload sources as demanded by an application.</a:t>
            </a:r>
          </a:p>
          <a:p>
            <a:pPr marL="457200" indent="-457200">
              <a:buFont typeface="+mj-lt"/>
              <a:buAutoNum type="arabicPeriod"/>
            </a:pPr>
            <a:r>
              <a:rPr lang="en-US" sz="2400" dirty="0" smtClean="0"/>
              <a:t>Pass all return code from the source to the application.</a:t>
            </a:r>
          </a:p>
          <a:p>
            <a:pPr marL="457200" indent="-457200">
              <a:buFont typeface="+mj-lt"/>
              <a:buAutoNum type="arabicPeriod"/>
            </a:pPr>
            <a:r>
              <a:rPr lang="en-US" sz="2400" dirty="0" smtClean="0"/>
              <a:t>Maintain a default source.</a:t>
            </a:r>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sz="2400" b="1" dirty="0" smtClean="0">
                <a:solidFill>
                  <a:srgbClr val="00B050"/>
                </a:solidFill>
              </a:rPr>
              <a:t>Acquisition layer</a:t>
            </a:r>
          </a:p>
          <a:p>
            <a:r>
              <a:rPr lang="en-US" sz="2400" dirty="0" smtClean="0"/>
              <a:t>It contains the virtual device driver, it interacts directly with the device driver. This virtual layer is also called the source.</a:t>
            </a:r>
          </a:p>
          <a:p>
            <a:r>
              <a:rPr lang="en-US" sz="2400" dirty="0" smtClean="0"/>
              <a:t>The source can local and logically connected to a local device, or remote and logically connected to a remote device.</a:t>
            </a:r>
          </a:p>
          <a:p>
            <a:r>
              <a:rPr lang="en-US" sz="2400" dirty="0" smtClean="0"/>
              <a:t>The source performs the following functions:</a:t>
            </a:r>
          </a:p>
          <a:p>
            <a:pPr marL="457200" indent="-457200">
              <a:buFont typeface="+mj-lt"/>
              <a:buAutoNum type="arabicPeriod"/>
            </a:pPr>
            <a:r>
              <a:rPr lang="en-US" sz="2400" dirty="0" smtClean="0"/>
              <a:t>Control the device.</a:t>
            </a:r>
          </a:p>
          <a:p>
            <a:pPr marL="457200" indent="-457200">
              <a:buFont typeface="+mj-lt"/>
              <a:buAutoNum type="arabicPeriod"/>
            </a:pPr>
            <a:r>
              <a:rPr lang="en-US" sz="2400" dirty="0" smtClean="0"/>
              <a:t>Acquisition of data from the device.</a:t>
            </a:r>
          </a:p>
          <a:p>
            <a:pPr marL="457200" indent="-457200">
              <a:buFont typeface="+mj-lt"/>
              <a:buAutoNum type="arabicPeriod"/>
            </a:pPr>
            <a:r>
              <a:rPr lang="en-US" sz="2400" dirty="0" smtClean="0"/>
              <a:t>Transfer of data in agreed format. </a:t>
            </a:r>
          </a:p>
          <a:p>
            <a:pPr marL="457200" indent="-457200">
              <a:buFont typeface="+mj-lt"/>
              <a:buAutoNum type="arabicPeriod"/>
            </a:pPr>
            <a:r>
              <a:rPr lang="en-US" sz="2400" dirty="0" smtClean="0"/>
              <a:t>Provision of a user interface to control the device.</a:t>
            </a:r>
          </a:p>
          <a:p>
            <a:pPr marL="457200" indent="-457200"/>
            <a:r>
              <a:rPr lang="en-US" sz="2400" b="1" dirty="0" smtClean="0">
                <a:solidFill>
                  <a:srgbClr val="00B050"/>
                </a:solidFill>
              </a:rPr>
              <a:t>Device layer</a:t>
            </a:r>
          </a:p>
          <a:p>
            <a:pPr marL="457200" indent="-457200"/>
            <a:r>
              <a:rPr lang="en-US" sz="2400" dirty="0" smtClean="0"/>
              <a:t>The purpose of the device driver is to receive software commands and control the device hardware accordingly.</a:t>
            </a:r>
          </a:p>
          <a:p>
            <a:pPr marL="457200" indent="-457200"/>
            <a:r>
              <a:rPr lang="en-US" sz="2400" dirty="0" smtClean="0"/>
              <a:t>Developed by the device manufacturer and shipped with the device.</a:t>
            </a:r>
          </a:p>
          <a:p>
            <a:endParaRPr lang="en-IN"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3505200"/>
          </a:xfrm>
        </p:spPr>
        <p:txBody>
          <a:bodyPr>
            <a:normAutofit lnSpcReduction="10000"/>
          </a:bodyPr>
          <a:lstStyle/>
          <a:p>
            <a:r>
              <a:rPr lang="en-US" sz="2800" b="1" dirty="0" smtClean="0">
                <a:solidFill>
                  <a:schemeClr val="accent6">
                    <a:lumMod val="75000"/>
                  </a:schemeClr>
                </a:solidFill>
              </a:rPr>
              <a:t>Device Independent Bitmaps(DIBs)</a:t>
            </a:r>
          </a:p>
          <a:p>
            <a:r>
              <a:rPr lang="en-US" sz="2200" dirty="0" smtClean="0"/>
              <a:t>Device Independent Bitmaps(DIBs) is a Microsoft windows standard format that defines </a:t>
            </a:r>
            <a:r>
              <a:rPr lang="en-US" sz="2200" dirty="0" smtClean="0">
                <a:solidFill>
                  <a:srgbClr val="0070C0"/>
                </a:solidFill>
              </a:rPr>
              <a:t>bitmaps and color attributes </a:t>
            </a:r>
            <a:r>
              <a:rPr lang="en-US" sz="2200" dirty="0" smtClean="0"/>
              <a:t>for bitmaps independent of devices.</a:t>
            </a:r>
          </a:p>
          <a:p>
            <a:r>
              <a:rPr lang="en-US" sz="2200" dirty="0" smtClean="0"/>
              <a:t>This allows DIBs to be displayed and printed on different devices; hence the name device independent.</a:t>
            </a:r>
          </a:p>
          <a:p>
            <a:r>
              <a:rPr lang="en-US" sz="2200" dirty="0" smtClean="0"/>
              <a:t>A DIB </a:t>
            </a:r>
            <a:r>
              <a:rPr lang="en-US" sz="2200" dirty="0" smtClean="0">
                <a:solidFill>
                  <a:srgbClr val="0070C0"/>
                </a:solidFill>
              </a:rPr>
              <a:t>structure</a:t>
            </a:r>
            <a:r>
              <a:rPr lang="en-US" sz="2200" dirty="0" smtClean="0"/>
              <a:t> contains a </a:t>
            </a:r>
            <a:r>
              <a:rPr lang="en-US" sz="2200" dirty="0" smtClean="0">
                <a:solidFill>
                  <a:srgbClr val="0070C0"/>
                </a:solidFill>
              </a:rPr>
              <a:t>bitmap information header </a:t>
            </a:r>
            <a:r>
              <a:rPr lang="en-US" sz="2200" dirty="0" smtClean="0"/>
              <a:t>called </a:t>
            </a:r>
            <a:r>
              <a:rPr lang="en-US" sz="2200" b="1" dirty="0" smtClean="0"/>
              <a:t>BITMAPINFOHEADER</a:t>
            </a:r>
            <a:r>
              <a:rPr lang="en-US" sz="2200" dirty="0" smtClean="0"/>
              <a:t>, a color table structure called RGBQUAD, and an array of bytes for the pixel bitmap.</a:t>
            </a:r>
          </a:p>
          <a:p>
            <a:pPr>
              <a:buNone/>
            </a:pPr>
            <a:r>
              <a:rPr lang="en-US" sz="2200" dirty="0" smtClean="0"/>
              <a:t> </a:t>
            </a:r>
          </a:p>
          <a:p>
            <a:pPr>
              <a:buNone/>
            </a:pPr>
            <a:endParaRPr lang="en-IN" sz="2200" dirty="0"/>
          </a:p>
        </p:txBody>
      </p:sp>
      <p:sp>
        <p:nvSpPr>
          <p:cNvPr id="5" name="Rectangle 4"/>
          <p:cNvSpPr/>
          <p:nvPr/>
        </p:nvSpPr>
        <p:spPr>
          <a:xfrm>
            <a:off x="1143000" y="3657600"/>
            <a:ext cx="70104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rot="5400000">
            <a:off x="3543300" y="39243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95400" y="3733800"/>
            <a:ext cx="2267287" cy="369332"/>
          </a:xfrm>
          <a:prstGeom prst="rect">
            <a:avLst/>
          </a:prstGeom>
        </p:spPr>
        <p:txBody>
          <a:bodyPr wrap="none">
            <a:spAutoFit/>
          </a:bodyPr>
          <a:lstStyle/>
          <a:p>
            <a:r>
              <a:rPr lang="en-US" b="1" dirty="0" smtClean="0"/>
              <a:t>BITMAP</a:t>
            </a:r>
            <a:r>
              <a:rPr lang="en-US" b="1" dirty="0" smtClean="0">
                <a:solidFill>
                  <a:srgbClr val="0070C0"/>
                </a:solidFill>
              </a:rPr>
              <a:t>INFO</a:t>
            </a:r>
            <a:r>
              <a:rPr lang="en-US" b="1" dirty="0" smtClean="0"/>
              <a:t>HEADER</a:t>
            </a:r>
            <a:endParaRPr lang="en-IN" dirty="0"/>
          </a:p>
        </p:txBody>
      </p:sp>
      <p:sp>
        <p:nvSpPr>
          <p:cNvPr id="11" name="Rectangle 10"/>
          <p:cNvSpPr/>
          <p:nvPr/>
        </p:nvSpPr>
        <p:spPr>
          <a:xfrm>
            <a:off x="4343400" y="3733800"/>
            <a:ext cx="1178528" cy="369332"/>
          </a:xfrm>
          <a:prstGeom prst="rect">
            <a:avLst/>
          </a:prstGeom>
        </p:spPr>
        <p:txBody>
          <a:bodyPr wrap="none">
            <a:spAutoFit/>
          </a:bodyPr>
          <a:lstStyle/>
          <a:p>
            <a:r>
              <a:rPr lang="en-US" b="1" dirty="0" smtClean="0"/>
              <a:t>RGBQUAD</a:t>
            </a:r>
            <a:endParaRPr lang="en-IN" b="1" dirty="0"/>
          </a:p>
        </p:txBody>
      </p:sp>
      <p:cxnSp>
        <p:nvCxnSpPr>
          <p:cNvPr id="12" name="Straight Connector 11"/>
          <p:cNvCxnSpPr/>
          <p:nvPr/>
        </p:nvCxnSpPr>
        <p:spPr>
          <a:xfrm rot="5400000">
            <a:off x="5753894" y="39235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77000" y="3733800"/>
            <a:ext cx="811441" cy="369332"/>
          </a:xfrm>
          <a:prstGeom prst="rect">
            <a:avLst/>
          </a:prstGeom>
        </p:spPr>
        <p:txBody>
          <a:bodyPr wrap="none">
            <a:spAutoFit/>
          </a:bodyPr>
          <a:lstStyle/>
          <a:p>
            <a:r>
              <a:rPr lang="en-US" dirty="0" smtClean="0"/>
              <a:t> </a:t>
            </a:r>
            <a:r>
              <a:rPr lang="en-US" b="1" dirty="0" smtClean="0"/>
              <a:t>PIXEL</a:t>
            </a:r>
            <a:r>
              <a:rPr lang="en-US" dirty="0" smtClean="0"/>
              <a:t> </a:t>
            </a:r>
            <a:endParaRPr lang="en-IN" dirty="0"/>
          </a:p>
        </p:txBody>
      </p:sp>
      <p:sp>
        <p:nvSpPr>
          <p:cNvPr id="14" name="TextBox 13"/>
          <p:cNvSpPr txBox="1"/>
          <p:nvPr/>
        </p:nvSpPr>
        <p:spPr>
          <a:xfrm>
            <a:off x="3733800" y="4267200"/>
            <a:ext cx="2286000" cy="381000"/>
          </a:xfrm>
          <a:prstGeom prst="rect">
            <a:avLst/>
          </a:prstGeom>
          <a:noFill/>
        </p:spPr>
        <p:txBody>
          <a:bodyPr wrap="square" rtlCol="0">
            <a:spAutoFit/>
          </a:bodyPr>
          <a:lstStyle/>
          <a:p>
            <a:r>
              <a:rPr lang="en-US" dirty="0" smtClean="0"/>
              <a:t>Fig: DIB Structure </a:t>
            </a:r>
            <a:endParaRPr lang="en-IN" dirty="0"/>
          </a:p>
        </p:txBody>
      </p:sp>
      <p:sp>
        <p:nvSpPr>
          <p:cNvPr id="15" name="Rectangle 14"/>
          <p:cNvSpPr/>
          <p:nvPr/>
        </p:nvSpPr>
        <p:spPr>
          <a:xfrm>
            <a:off x="457200" y="4953000"/>
            <a:ext cx="77724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rot="5400000">
            <a:off x="2401094" y="52951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600" y="5029200"/>
            <a:ext cx="2113464" cy="369332"/>
          </a:xfrm>
          <a:prstGeom prst="rect">
            <a:avLst/>
          </a:prstGeom>
        </p:spPr>
        <p:txBody>
          <a:bodyPr wrap="none">
            <a:spAutoFit/>
          </a:bodyPr>
          <a:lstStyle/>
          <a:p>
            <a:r>
              <a:rPr lang="en-US" b="1" dirty="0" smtClean="0"/>
              <a:t>BITMAP</a:t>
            </a:r>
            <a:r>
              <a:rPr lang="en-US" b="1" dirty="0" smtClean="0">
                <a:solidFill>
                  <a:srgbClr val="0070C0"/>
                </a:solidFill>
              </a:rPr>
              <a:t>FILE</a:t>
            </a:r>
            <a:r>
              <a:rPr lang="en-US" b="1" dirty="0" smtClean="0"/>
              <a:t>HEADER</a:t>
            </a:r>
            <a:endParaRPr lang="en-IN" dirty="0"/>
          </a:p>
        </p:txBody>
      </p:sp>
      <p:cxnSp>
        <p:nvCxnSpPr>
          <p:cNvPr id="19" name="Straight Connector 18"/>
          <p:cNvCxnSpPr/>
          <p:nvPr/>
        </p:nvCxnSpPr>
        <p:spPr>
          <a:xfrm rot="5400000">
            <a:off x="6439694" y="52951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86600" y="5105400"/>
            <a:ext cx="811441" cy="369332"/>
          </a:xfrm>
          <a:prstGeom prst="rect">
            <a:avLst/>
          </a:prstGeom>
        </p:spPr>
        <p:txBody>
          <a:bodyPr wrap="none">
            <a:spAutoFit/>
          </a:bodyPr>
          <a:lstStyle/>
          <a:p>
            <a:r>
              <a:rPr lang="en-US" dirty="0" smtClean="0"/>
              <a:t> </a:t>
            </a:r>
            <a:r>
              <a:rPr lang="en-US" b="1" dirty="0" smtClean="0"/>
              <a:t>PIXEL</a:t>
            </a:r>
            <a:r>
              <a:rPr lang="en-US" dirty="0" smtClean="0"/>
              <a:t> </a:t>
            </a:r>
            <a:endParaRPr lang="en-IN" dirty="0"/>
          </a:p>
        </p:txBody>
      </p:sp>
      <p:sp>
        <p:nvSpPr>
          <p:cNvPr id="21" name="Rectangle 20"/>
          <p:cNvSpPr/>
          <p:nvPr/>
        </p:nvSpPr>
        <p:spPr>
          <a:xfrm>
            <a:off x="2819400" y="5029201"/>
            <a:ext cx="3886199" cy="646331"/>
          </a:xfrm>
          <a:prstGeom prst="rect">
            <a:avLst/>
          </a:prstGeom>
        </p:spPr>
        <p:txBody>
          <a:bodyPr wrap="square">
            <a:spAutoFit/>
          </a:bodyPr>
          <a:lstStyle/>
          <a:p>
            <a:r>
              <a:rPr lang="en-US" b="1" dirty="0" smtClean="0"/>
              <a:t>BITMAP</a:t>
            </a:r>
            <a:r>
              <a:rPr lang="en-US" b="1" dirty="0" smtClean="0">
                <a:solidFill>
                  <a:srgbClr val="0070C0"/>
                </a:solidFill>
              </a:rPr>
              <a:t>INFO=</a:t>
            </a:r>
            <a:r>
              <a:rPr lang="en-US" b="1" dirty="0" smtClean="0"/>
              <a:t>BITMAPINFOHEADER + </a:t>
            </a:r>
          </a:p>
          <a:p>
            <a:r>
              <a:rPr lang="en-US" b="1" dirty="0" smtClean="0"/>
              <a:t>                                          RGBQUAD</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2800" b="1" dirty="0" smtClean="0">
                <a:solidFill>
                  <a:schemeClr val="accent6">
                    <a:lumMod val="75000"/>
                  </a:schemeClr>
                </a:solidFill>
              </a:rPr>
              <a:t>JPEG DIB file format for still and motion images</a:t>
            </a:r>
          </a:p>
          <a:p>
            <a:r>
              <a:rPr lang="en-US" sz="2400" dirty="0" smtClean="0"/>
              <a:t>Microsoft has extended the DIB file format standard for both JPEG still </a:t>
            </a:r>
            <a:r>
              <a:rPr lang="en-US" sz="2400" smtClean="0"/>
              <a:t>and motion.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sz="2400" dirty="0" smtClean="0"/>
              <a:t>The </a:t>
            </a:r>
            <a:r>
              <a:rPr lang="en-US" sz="2400" b="1" dirty="0" smtClean="0">
                <a:solidFill>
                  <a:srgbClr val="00B050"/>
                </a:solidFill>
              </a:rPr>
              <a:t>key format information </a:t>
            </a:r>
            <a:r>
              <a:rPr lang="en-US" sz="2400" dirty="0" smtClean="0"/>
              <a:t>carried across in RTF document files.</a:t>
            </a:r>
          </a:p>
          <a:p>
            <a:r>
              <a:rPr lang="en-US" sz="2400" dirty="0" smtClean="0"/>
              <a:t>Character set</a:t>
            </a:r>
          </a:p>
          <a:p>
            <a:r>
              <a:rPr lang="en-US" sz="2400" dirty="0" smtClean="0"/>
              <a:t>Font table</a:t>
            </a:r>
          </a:p>
          <a:p>
            <a:r>
              <a:rPr lang="en-US" sz="2400" dirty="0" smtClean="0"/>
              <a:t>Color table</a:t>
            </a:r>
          </a:p>
          <a:p>
            <a:r>
              <a:rPr lang="en-US" sz="2400" dirty="0" smtClean="0"/>
              <a:t>Document formatting </a:t>
            </a:r>
          </a:p>
          <a:p>
            <a:r>
              <a:rPr lang="en-US" sz="2400" dirty="0" smtClean="0"/>
              <a:t>Section formatting</a:t>
            </a:r>
          </a:p>
          <a:p>
            <a:r>
              <a:rPr lang="en-US" sz="2400" dirty="0" smtClean="0"/>
              <a:t>Paragraph formatting</a:t>
            </a:r>
          </a:p>
          <a:p>
            <a:r>
              <a:rPr lang="en-US" sz="2400" dirty="0" smtClean="0"/>
              <a:t>General formatting</a:t>
            </a:r>
          </a:p>
          <a:p>
            <a:r>
              <a:rPr lang="en-US" sz="2400" dirty="0" smtClean="0"/>
              <a:t>Character formatting</a:t>
            </a:r>
          </a:p>
          <a:p>
            <a:r>
              <a:rPr lang="en-US" sz="2400" dirty="0" smtClean="0"/>
              <a:t>Special characters</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b="1" dirty="0" smtClean="0">
                <a:solidFill>
                  <a:schemeClr val="accent6">
                    <a:lumMod val="75000"/>
                  </a:schemeClr>
                </a:solidFill>
              </a:rPr>
              <a:t>TIFF File Format</a:t>
            </a:r>
          </a:p>
          <a:p>
            <a:pPr>
              <a:buNone/>
            </a:pPr>
            <a:endParaRPr lang="en-US" sz="2600" b="1" dirty="0" smtClean="0">
              <a:solidFill>
                <a:schemeClr val="accent6">
                  <a:lumMod val="75000"/>
                </a:schemeClr>
              </a:solidFill>
            </a:endParaRPr>
          </a:p>
          <a:p>
            <a:pPr algn="just"/>
            <a:r>
              <a:rPr lang="en-US" sz="2600" dirty="0" smtClean="0"/>
              <a:t>Tagged Image File Format(TIFF)</a:t>
            </a:r>
          </a:p>
          <a:p>
            <a:pPr algn="just"/>
            <a:r>
              <a:rPr lang="en-US" sz="2600" dirty="0" smtClean="0"/>
              <a:t>Drawbacks of sequential file format leads to TIFF.</a:t>
            </a:r>
          </a:p>
          <a:p>
            <a:pPr algn="just"/>
            <a:r>
              <a:rPr lang="en-US" sz="2600" dirty="0" smtClean="0"/>
              <a:t>In TIFF, tags are used to keep all attribute information in a standard manner.</a:t>
            </a:r>
          </a:p>
          <a:p>
            <a:pPr algn="just"/>
            <a:r>
              <a:rPr lang="en-US" sz="2600" dirty="0" smtClean="0"/>
              <a:t>For ex., the TIFF file format provides tags that store information about resolution, color, the compression scheme used for capturing, the date and time of capture etc.</a:t>
            </a:r>
          </a:p>
          <a:p>
            <a:pPr algn="just"/>
            <a:r>
              <a:rPr lang="en-US" sz="2600" dirty="0" smtClean="0"/>
              <a:t>If more space is required for changes or updates to a specific type of information, more space is allocated, the pointer to the new block is inserted into the pointer field provided by the tagged block.</a:t>
            </a:r>
          </a:p>
          <a:p>
            <a:pPr algn="just"/>
            <a:r>
              <a:rPr lang="en-US" sz="2600" dirty="0" smtClean="0"/>
              <a:t>An application not capable of handling a new feature skips the tag and walk through the rest of the tags.</a:t>
            </a:r>
          </a:p>
          <a:p>
            <a:pPr>
              <a:buNone/>
            </a:pPr>
            <a:endParaRPr lang="en-US" sz="2400" dirty="0" smtClean="0"/>
          </a:p>
          <a:p>
            <a:pPr>
              <a:buNone/>
            </a:pPr>
            <a:r>
              <a:rPr lang="en-US" sz="2400" dirty="0" smtClean="0"/>
              <a:t>      </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lstStyle/>
          <a:p>
            <a:r>
              <a:rPr lang="en-US" dirty="0" smtClean="0">
                <a:solidFill>
                  <a:srgbClr val="C00000"/>
                </a:solidFill>
              </a:rPr>
              <a:t>TIFF specification </a:t>
            </a:r>
          </a:p>
          <a:p>
            <a:r>
              <a:rPr lang="en-US" sz="2400" dirty="0" smtClean="0"/>
              <a:t>TIFF is an industry standard file format designed to represent raster image data generated by scanners, frame grabbers, paint/photo retouching applications.</a:t>
            </a:r>
          </a:p>
          <a:p>
            <a:r>
              <a:rPr lang="en-US" sz="2400" dirty="0" smtClean="0"/>
              <a:t>It is designed describe raster images in several color spaces with different data compression scheme.</a:t>
            </a:r>
          </a:p>
          <a:p>
            <a:r>
              <a:rPr lang="en-US" sz="2400" dirty="0" smtClean="0"/>
              <a:t>TIFF has classes into two categories</a:t>
            </a:r>
          </a:p>
          <a:p>
            <a:r>
              <a:rPr lang="en-US" sz="2400" dirty="0" smtClean="0"/>
              <a:t>The baseline TIFF specification </a:t>
            </a:r>
          </a:p>
          <a:p>
            <a:r>
              <a:rPr lang="en-US" sz="2400" dirty="0" smtClean="0"/>
              <a:t>The TIFF extension specification </a:t>
            </a:r>
          </a:p>
          <a:p>
            <a:r>
              <a:rPr lang="en-US" sz="2400" dirty="0" smtClean="0"/>
              <a:t>The baseline TIFF specification offers the following formats:</a:t>
            </a:r>
          </a:p>
          <a:p>
            <a:pPr marL="457200" indent="-457200">
              <a:buFont typeface="+mj-lt"/>
              <a:buAutoNum type="arabicPeriod"/>
            </a:pPr>
            <a:r>
              <a:rPr lang="en-US" sz="2300" dirty="0" err="1" smtClean="0"/>
              <a:t>Bilevel</a:t>
            </a:r>
            <a:r>
              <a:rPr lang="en-US" sz="2300" dirty="0" smtClean="0"/>
              <a:t>(binary- black and white), gray-scale, palette color, and RGB full color images.</a:t>
            </a:r>
          </a:p>
          <a:p>
            <a:pPr marL="457200" indent="-457200">
              <a:buFont typeface="+mj-lt"/>
              <a:buAutoNum type="arabicPeriod"/>
            </a:pPr>
            <a:r>
              <a:rPr lang="en-US" sz="2300" dirty="0" smtClean="0"/>
              <a:t>Uncompressed images, </a:t>
            </a:r>
            <a:r>
              <a:rPr lang="en-US" sz="2300" dirty="0" err="1" smtClean="0"/>
              <a:t>packbit</a:t>
            </a:r>
            <a:r>
              <a:rPr lang="en-US" sz="2300" dirty="0" smtClean="0"/>
              <a:t> formats(run length encoding), and modified Huffman(CCITT) data compression schemes.</a:t>
            </a:r>
          </a:p>
          <a:p>
            <a:pPr marL="457200" indent="-457200">
              <a:buFont typeface="+mj-lt"/>
              <a:buAutoNum type="arabicPeriod"/>
            </a:pPr>
            <a:endParaRPr lang="en-US" sz="2400" dirty="0" smtClean="0"/>
          </a:p>
          <a:p>
            <a:endParaRPr lang="en-US" sz="2400" dirty="0" smtClean="0"/>
          </a:p>
          <a:p>
            <a:endParaRPr lang="en-US" sz="2400" dirty="0" smtClean="0"/>
          </a:p>
          <a:p>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r>
              <a:rPr lang="en-US" sz="2400" dirty="0" smtClean="0"/>
              <a:t>The TIFF extension specification offers the following formats:</a:t>
            </a:r>
          </a:p>
          <a:p>
            <a:pPr marL="514350" indent="-514350">
              <a:buFont typeface="+mj-lt"/>
              <a:buAutoNum type="arabicPeriod"/>
            </a:pPr>
            <a:r>
              <a:rPr lang="en-US" sz="2400" dirty="0" smtClean="0"/>
              <a:t>Tiled images and images that use the color models: CMYK, </a:t>
            </a:r>
            <a:r>
              <a:rPr lang="en-US" sz="2400" dirty="0" err="1" smtClean="0"/>
              <a:t>YC</a:t>
            </a:r>
            <a:r>
              <a:rPr lang="en-US" sz="2400" baseline="-25000" dirty="0" err="1" smtClean="0"/>
              <a:t>b</a:t>
            </a:r>
            <a:r>
              <a:rPr lang="en-US" sz="2400" dirty="0" err="1" smtClean="0"/>
              <a:t>C</a:t>
            </a:r>
            <a:r>
              <a:rPr lang="en-US" sz="2400" baseline="-25000" dirty="0" err="1" smtClean="0"/>
              <a:t>r</a:t>
            </a:r>
            <a:r>
              <a:rPr lang="en-US" sz="2400" dirty="0" smtClean="0"/>
              <a:t> and CIE L*a*b.</a:t>
            </a:r>
          </a:p>
          <a:p>
            <a:pPr marL="514350" indent="-514350">
              <a:buFont typeface="+mj-lt"/>
              <a:buAutoNum type="arabicPeriod"/>
            </a:pPr>
            <a:r>
              <a:rPr lang="en-US" sz="2400" dirty="0" smtClean="0"/>
              <a:t>Compressed schemes, including CCITT Group 3 2D, CCITT Group 4 2D, LZW compression and JPEG compression.</a:t>
            </a:r>
          </a:p>
          <a:p>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r>
              <a:rPr lang="en-US" b="1" dirty="0" smtClean="0">
                <a:solidFill>
                  <a:srgbClr val="C00000"/>
                </a:solidFill>
              </a:rPr>
              <a:t>TIFF Tags</a:t>
            </a:r>
          </a:p>
          <a:p>
            <a:r>
              <a:rPr lang="en-US" sz="2400" dirty="0" smtClean="0"/>
              <a:t>The first two bytes of each directory entry contain a field called the Tag ID.</a:t>
            </a:r>
          </a:p>
          <a:p>
            <a:r>
              <a:rPr lang="en-US" sz="2400" dirty="0" smtClean="0"/>
              <a:t>Tag ID’s are grouped into several categories:</a:t>
            </a:r>
          </a:p>
          <a:p>
            <a:pPr>
              <a:buNone/>
            </a:pPr>
            <a:r>
              <a:rPr lang="en-US" sz="2400" dirty="0" smtClean="0"/>
              <a:t>                           Basic, Informational, Facsimile, Document storage and Retrieval and no longer recommended.</a:t>
            </a:r>
          </a:p>
          <a:p>
            <a:r>
              <a:rPr lang="en-US" sz="2400" b="1" dirty="0" smtClean="0"/>
              <a:t>Basic Tag fields</a:t>
            </a:r>
            <a:r>
              <a:rPr lang="en-US" sz="2400" dirty="0" smtClean="0"/>
              <a:t>: it describe pixel architecture and visual characteristics of an image.</a:t>
            </a:r>
          </a:p>
          <a:p>
            <a:r>
              <a:rPr lang="en-US" sz="2400" b="1" dirty="0" smtClean="0"/>
              <a:t>Informational fields </a:t>
            </a:r>
            <a:r>
              <a:rPr lang="en-US" sz="2400" dirty="0" smtClean="0"/>
              <a:t>:it describe attribute such as Date, Time, User information, Software versions and so on. </a:t>
            </a:r>
          </a:p>
          <a:p>
            <a:r>
              <a:rPr lang="en-US" sz="2400" b="1" dirty="0" smtClean="0"/>
              <a:t>Facsimile fields</a:t>
            </a:r>
            <a:r>
              <a:rPr lang="en-US" sz="2400" dirty="0" smtClean="0"/>
              <a:t>: it describe facsimile messages in “raw form”. These fields are not recommended for use with desktop publishing applications.</a:t>
            </a:r>
          </a:p>
          <a:p>
            <a:r>
              <a:rPr lang="en-US" sz="2400" b="1" dirty="0" smtClean="0"/>
              <a:t>Document storage and Retrieval fields</a:t>
            </a:r>
            <a:r>
              <a:rPr lang="en-US" sz="2400" dirty="0" smtClean="0"/>
              <a:t>: these are used for document management applications. These fields are not recommended for use with desktop publishing applications. </a:t>
            </a:r>
            <a:br>
              <a:rPr lang="en-US" sz="2400" dirty="0" smtClean="0"/>
            </a:b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sz="2400" b="1" dirty="0" smtClean="0">
                <a:solidFill>
                  <a:srgbClr val="C00000"/>
                </a:solidFill>
              </a:rPr>
              <a:t>TIFF implementation issues</a:t>
            </a:r>
          </a:p>
          <a:p>
            <a:r>
              <a:rPr lang="en-US" sz="2400" dirty="0" smtClean="0"/>
              <a:t>TIFF file reader must read all tags that it is designed to interpret and assemble the information for processing the image data.</a:t>
            </a:r>
          </a:p>
          <a:p>
            <a:r>
              <a:rPr lang="en-US" sz="2400" dirty="0" smtClean="0"/>
              <a:t>There may be new or custom tags in the file that the reader does not understand, the reader should step over and ignore these tags and go to the next tag it understands.</a:t>
            </a:r>
          </a:p>
          <a:p>
            <a:r>
              <a:rPr lang="en-US" sz="2400" dirty="0" smtClean="0"/>
              <a:t>The TIFF file reader has to be very carefully designed to handle the many permutations and combinations of these tags and interpret the tags correctly.</a:t>
            </a:r>
          </a:p>
          <a:p>
            <a:r>
              <a:rPr lang="en-US" sz="2400" dirty="0" smtClean="0"/>
              <a:t>The writer has to follow the TIFF specifications rigidly so that any TIFF reader will be able to read the TIFF file.</a:t>
            </a:r>
          </a:p>
          <a:p>
            <a:endParaRPr lang="en-IN"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solidFill>
                  <a:schemeClr val="accent6">
                    <a:lumMod val="75000"/>
                  </a:schemeClr>
                </a:solidFill>
              </a:rPr>
              <a:t>TIFF Structure</a:t>
            </a:r>
          </a:p>
          <a:p>
            <a:endParaRPr lang="en-IN" sz="2200" dirty="0"/>
          </a:p>
        </p:txBody>
      </p:sp>
      <p:cxnSp>
        <p:nvCxnSpPr>
          <p:cNvPr id="6" name="Straight Connector 5"/>
          <p:cNvCxnSpPr/>
          <p:nvPr/>
        </p:nvCxnSpPr>
        <p:spPr>
          <a:xfrm>
            <a:off x="3048000" y="19812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25908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38100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2004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48000" y="4419600"/>
            <a:ext cx="2971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743994" y="22852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2743994" y="28948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2743994" y="35044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5715794" y="22852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5715794" y="28948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5715794" y="35044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743994" y="4723606"/>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677694" y="47617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3048000" y="48768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3659188" y="4876800"/>
            <a:ext cx="608012"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4190206" y="5029200"/>
            <a:ext cx="1531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4267200" y="4953000"/>
            <a:ext cx="609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4878388" y="5105400"/>
            <a:ext cx="1141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00400" y="2057400"/>
            <a:ext cx="3352800" cy="369332"/>
          </a:xfrm>
          <a:prstGeom prst="rect">
            <a:avLst/>
          </a:prstGeom>
          <a:noFill/>
        </p:spPr>
        <p:txBody>
          <a:bodyPr wrap="square" rtlCol="0">
            <a:spAutoFit/>
          </a:bodyPr>
          <a:lstStyle/>
          <a:p>
            <a:r>
              <a:rPr lang="en-US" dirty="0" smtClean="0"/>
              <a:t>Intel or Motorola Byte Order </a:t>
            </a:r>
            <a:endParaRPr lang="en-IN" dirty="0"/>
          </a:p>
        </p:txBody>
      </p:sp>
      <p:sp>
        <p:nvSpPr>
          <p:cNvPr id="40" name="TextBox 39"/>
          <p:cNvSpPr txBox="1"/>
          <p:nvPr/>
        </p:nvSpPr>
        <p:spPr>
          <a:xfrm>
            <a:off x="3581400" y="2667000"/>
            <a:ext cx="1828800" cy="369332"/>
          </a:xfrm>
          <a:prstGeom prst="rect">
            <a:avLst/>
          </a:prstGeom>
          <a:noFill/>
        </p:spPr>
        <p:txBody>
          <a:bodyPr wrap="square" rtlCol="0">
            <a:spAutoFit/>
          </a:bodyPr>
          <a:lstStyle/>
          <a:p>
            <a:r>
              <a:rPr lang="en-US" dirty="0" smtClean="0"/>
              <a:t>Version Number</a:t>
            </a:r>
            <a:endParaRPr lang="en-IN" dirty="0"/>
          </a:p>
        </p:txBody>
      </p:sp>
      <p:sp>
        <p:nvSpPr>
          <p:cNvPr id="42" name="TextBox 41"/>
          <p:cNvSpPr txBox="1"/>
          <p:nvPr/>
        </p:nvSpPr>
        <p:spPr>
          <a:xfrm>
            <a:off x="3429000" y="3200400"/>
            <a:ext cx="2057400" cy="646331"/>
          </a:xfrm>
          <a:prstGeom prst="rect">
            <a:avLst/>
          </a:prstGeom>
          <a:noFill/>
        </p:spPr>
        <p:txBody>
          <a:bodyPr wrap="square" rtlCol="0">
            <a:spAutoFit/>
          </a:bodyPr>
          <a:lstStyle/>
          <a:p>
            <a:r>
              <a:rPr lang="en-US" dirty="0" smtClean="0"/>
              <a:t>Pointer to the First </a:t>
            </a:r>
          </a:p>
          <a:p>
            <a:r>
              <a:rPr lang="en-US" dirty="0" smtClean="0"/>
              <a:t>Image File Directory</a:t>
            </a:r>
            <a:endParaRPr lang="en-IN" dirty="0"/>
          </a:p>
        </p:txBody>
      </p:sp>
      <p:sp>
        <p:nvSpPr>
          <p:cNvPr id="43" name="Rectangle 42"/>
          <p:cNvSpPr/>
          <p:nvPr/>
        </p:nvSpPr>
        <p:spPr>
          <a:xfrm>
            <a:off x="3429000" y="4495800"/>
            <a:ext cx="2060564" cy="369332"/>
          </a:xfrm>
          <a:prstGeom prst="rect">
            <a:avLst/>
          </a:prstGeom>
        </p:spPr>
        <p:txBody>
          <a:bodyPr wrap="none">
            <a:spAutoFit/>
          </a:bodyPr>
          <a:lstStyle/>
          <a:p>
            <a:r>
              <a:rPr lang="en-US" dirty="0" smtClean="0"/>
              <a:t>Image File Directory</a:t>
            </a:r>
            <a:endParaRPr lang="en-IN" dirty="0"/>
          </a:p>
        </p:txBody>
      </p:sp>
      <p:sp>
        <p:nvSpPr>
          <p:cNvPr id="44" name="TextBox 43"/>
          <p:cNvSpPr txBox="1"/>
          <p:nvPr/>
        </p:nvSpPr>
        <p:spPr>
          <a:xfrm>
            <a:off x="1828800" y="1676400"/>
            <a:ext cx="1066800" cy="369332"/>
          </a:xfrm>
          <a:prstGeom prst="rect">
            <a:avLst/>
          </a:prstGeom>
          <a:noFill/>
        </p:spPr>
        <p:txBody>
          <a:bodyPr wrap="square" rtlCol="0">
            <a:spAutoFit/>
          </a:bodyPr>
          <a:lstStyle/>
          <a:p>
            <a:r>
              <a:rPr lang="en-US" dirty="0" smtClean="0"/>
              <a:t>Location</a:t>
            </a:r>
            <a:endParaRPr lang="en-IN" dirty="0"/>
          </a:p>
        </p:txBody>
      </p:sp>
      <p:sp>
        <p:nvSpPr>
          <p:cNvPr id="46" name="TextBox 45"/>
          <p:cNvSpPr txBox="1"/>
          <p:nvPr/>
        </p:nvSpPr>
        <p:spPr>
          <a:xfrm>
            <a:off x="2667000" y="2057400"/>
            <a:ext cx="381000" cy="369332"/>
          </a:xfrm>
          <a:prstGeom prst="rect">
            <a:avLst/>
          </a:prstGeom>
          <a:noFill/>
        </p:spPr>
        <p:txBody>
          <a:bodyPr wrap="square" rtlCol="0">
            <a:spAutoFit/>
          </a:bodyPr>
          <a:lstStyle/>
          <a:p>
            <a:r>
              <a:rPr lang="en-US" dirty="0" smtClean="0"/>
              <a:t>0</a:t>
            </a:r>
            <a:endParaRPr lang="en-IN" dirty="0"/>
          </a:p>
        </p:txBody>
      </p:sp>
      <p:sp>
        <p:nvSpPr>
          <p:cNvPr id="47" name="TextBox 46"/>
          <p:cNvSpPr txBox="1"/>
          <p:nvPr/>
        </p:nvSpPr>
        <p:spPr>
          <a:xfrm>
            <a:off x="2667000" y="2667000"/>
            <a:ext cx="381000" cy="369332"/>
          </a:xfrm>
          <a:prstGeom prst="rect">
            <a:avLst/>
          </a:prstGeom>
          <a:noFill/>
        </p:spPr>
        <p:txBody>
          <a:bodyPr wrap="square" rtlCol="0">
            <a:spAutoFit/>
          </a:bodyPr>
          <a:lstStyle/>
          <a:p>
            <a:r>
              <a:rPr lang="en-US" dirty="0" smtClean="0"/>
              <a:t>2</a:t>
            </a:r>
            <a:endParaRPr lang="en-IN" dirty="0"/>
          </a:p>
        </p:txBody>
      </p:sp>
      <p:sp>
        <p:nvSpPr>
          <p:cNvPr id="48" name="TextBox 47"/>
          <p:cNvSpPr txBox="1"/>
          <p:nvPr/>
        </p:nvSpPr>
        <p:spPr>
          <a:xfrm>
            <a:off x="2667000" y="3276600"/>
            <a:ext cx="381000" cy="369332"/>
          </a:xfrm>
          <a:prstGeom prst="rect">
            <a:avLst/>
          </a:prstGeom>
          <a:noFill/>
        </p:spPr>
        <p:txBody>
          <a:bodyPr wrap="square" rtlCol="0">
            <a:spAutoFit/>
          </a:bodyPr>
          <a:lstStyle/>
          <a:p>
            <a:r>
              <a:rPr lang="en-US" dirty="0" smtClean="0"/>
              <a:t>4</a:t>
            </a:r>
            <a:endParaRPr lang="en-IN" dirty="0"/>
          </a:p>
        </p:txBody>
      </p:sp>
      <p:sp>
        <p:nvSpPr>
          <p:cNvPr id="49" name="TextBox 48"/>
          <p:cNvSpPr txBox="1"/>
          <p:nvPr/>
        </p:nvSpPr>
        <p:spPr>
          <a:xfrm>
            <a:off x="6019800" y="2057400"/>
            <a:ext cx="381000" cy="369332"/>
          </a:xfrm>
          <a:prstGeom prst="rect">
            <a:avLst/>
          </a:prstGeom>
          <a:noFill/>
        </p:spPr>
        <p:txBody>
          <a:bodyPr wrap="square" rtlCol="0">
            <a:spAutoFit/>
          </a:bodyPr>
          <a:lstStyle/>
          <a:p>
            <a:r>
              <a:rPr lang="en-US" dirty="0" smtClean="0"/>
              <a:t>2</a:t>
            </a:r>
            <a:endParaRPr lang="en-IN" dirty="0"/>
          </a:p>
        </p:txBody>
      </p:sp>
      <p:sp>
        <p:nvSpPr>
          <p:cNvPr id="50" name="TextBox 49"/>
          <p:cNvSpPr txBox="1"/>
          <p:nvPr/>
        </p:nvSpPr>
        <p:spPr>
          <a:xfrm>
            <a:off x="6019800" y="2667000"/>
            <a:ext cx="381000" cy="369332"/>
          </a:xfrm>
          <a:prstGeom prst="rect">
            <a:avLst/>
          </a:prstGeom>
          <a:noFill/>
        </p:spPr>
        <p:txBody>
          <a:bodyPr wrap="square" rtlCol="0">
            <a:spAutoFit/>
          </a:bodyPr>
          <a:lstStyle/>
          <a:p>
            <a:r>
              <a:rPr lang="en-US" dirty="0" smtClean="0"/>
              <a:t>2</a:t>
            </a:r>
            <a:endParaRPr lang="en-IN" dirty="0"/>
          </a:p>
        </p:txBody>
      </p:sp>
      <p:sp>
        <p:nvSpPr>
          <p:cNvPr id="51" name="TextBox 50"/>
          <p:cNvSpPr txBox="1"/>
          <p:nvPr/>
        </p:nvSpPr>
        <p:spPr>
          <a:xfrm>
            <a:off x="6019800" y="3352800"/>
            <a:ext cx="381000" cy="369332"/>
          </a:xfrm>
          <a:prstGeom prst="rect">
            <a:avLst/>
          </a:prstGeom>
          <a:noFill/>
        </p:spPr>
        <p:txBody>
          <a:bodyPr wrap="square" rtlCol="0">
            <a:spAutoFit/>
          </a:bodyPr>
          <a:lstStyle/>
          <a:p>
            <a:r>
              <a:rPr lang="en-US" dirty="0" smtClean="0"/>
              <a:t>4</a:t>
            </a:r>
            <a:endParaRPr lang="en-IN" dirty="0"/>
          </a:p>
        </p:txBody>
      </p:sp>
      <p:sp>
        <p:nvSpPr>
          <p:cNvPr id="52" name="TextBox 51"/>
          <p:cNvSpPr txBox="1"/>
          <p:nvPr/>
        </p:nvSpPr>
        <p:spPr>
          <a:xfrm>
            <a:off x="6172200" y="1600200"/>
            <a:ext cx="1066800" cy="646331"/>
          </a:xfrm>
          <a:prstGeom prst="rect">
            <a:avLst/>
          </a:prstGeom>
          <a:noFill/>
        </p:spPr>
        <p:txBody>
          <a:bodyPr wrap="square" rtlCol="0">
            <a:spAutoFit/>
          </a:bodyPr>
          <a:lstStyle/>
          <a:p>
            <a:r>
              <a:rPr lang="en-US" dirty="0" smtClean="0"/>
              <a:t>Number of Bytes</a:t>
            </a:r>
            <a:endParaRPr lang="en-IN" dirty="0"/>
          </a:p>
        </p:txBody>
      </p:sp>
      <p:sp>
        <p:nvSpPr>
          <p:cNvPr id="53" name="TextBox 52"/>
          <p:cNvSpPr txBox="1"/>
          <p:nvPr/>
        </p:nvSpPr>
        <p:spPr>
          <a:xfrm>
            <a:off x="3124200" y="5486400"/>
            <a:ext cx="3048000" cy="369332"/>
          </a:xfrm>
          <a:prstGeom prst="rect">
            <a:avLst/>
          </a:prstGeom>
          <a:noFill/>
        </p:spPr>
        <p:txBody>
          <a:bodyPr wrap="square" rtlCol="0">
            <a:spAutoFit/>
          </a:bodyPr>
          <a:lstStyle/>
          <a:p>
            <a:r>
              <a:rPr lang="en-US" dirty="0" smtClean="0"/>
              <a:t>Fig.  TIFF File Format Header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2385</Words>
  <Application>Microsoft Office PowerPoint</Application>
  <PresentationFormat>On-screen Show (4:3)</PresentationFormat>
  <Paragraphs>338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Data and File Format Standards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File Format Standards</dc:title>
  <dc:creator>roopa</dc:creator>
  <cp:lastModifiedBy>ise 2</cp:lastModifiedBy>
  <cp:revision>24</cp:revision>
  <dcterms:created xsi:type="dcterms:W3CDTF">2006-08-16T00:00:00Z</dcterms:created>
  <dcterms:modified xsi:type="dcterms:W3CDTF">2017-05-10T04:55:41Z</dcterms:modified>
</cp:coreProperties>
</file>