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6" r:id="rId16"/>
    <p:sldId id="289" r:id="rId17"/>
    <p:sldId id="271" r:id="rId18"/>
    <p:sldId id="272" r:id="rId19"/>
    <p:sldId id="273" r:id="rId20"/>
    <p:sldId id="278" r:id="rId21"/>
    <p:sldId id="280" r:id="rId22"/>
    <p:sldId id="281" r:id="rId23"/>
    <p:sldId id="282" r:id="rId24"/>
    <p:sldId id="274" r:id="rId25"/>
    <p:sldId id="279" r:id="rId26"/>
    <p:sldId id="293" r:id="rId27"/>
    <p:sldId id="283" r:id="rId28"/>
    <p:sldId id="284" r:id="rId29"/>
    <p:sldId id="285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286" r:id="rId38"/>
    <p:sldId id="287" r:id="rId39"/>
    <p:sldId id="288" r:id="rId40"/>
    <p:sldId id="305" r:id="rId41"/>
    <p:sldId id="30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470025"/>
          </a:xfrm>
        </p:spPr>
        <p:txBody>
          <a:bodyPr/>
          <a:lstStyle/>
          <a:p>
            <a:r>
              <a:rPr lang="en-US" dirty="0" smtClean="0"/>
              <a:t>Multimedia Computing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848600" cy="3581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+mj-lt"/>
              </a:rPr>
              <a:t>Text Books: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Ralf Steinmetz,Klara Narstedt::</a:t>
            </a:r>
            <a:r>
              <a:rPr lang="en-US" dirty="0" smtClean="0">
                <a:solidFill>
                  <a:srgbClr val="FFC000"/>
                </a:solidFill>
                <a:latin typeface="+mj-lt"/>
              </a:rPr>
              <a:t>Multimedia Fundamental-</a:t>
            </a:r>
            <a:r>
              <a:rPr lang="en-US" dirty="0" err="1" smtClean="0">
                <a:solidFill>
                  <a:srgbClr val="FFC000"/>
                </a:solidFill>
                <a:latin typeface="+mj-lt"/>
              </a:rPr>
              <a:t>Vol</a:t>
            </a:r>
            <a:r>
              <a:rPr lang="en-US" dirty="0" smtClean="0">
                <a:solidFill>
                  <a:srgbClr val="FFC000"/>
                </a:solidFill>
                <a:latin typeface="+mj-lt"/>
              </a:rPr>
              <a:t> 1-Media coding and content Processing.</a:t>
            </a:r>
          </a:p>
          <a:p>
            <a:pPr algn="l"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Prabhat K. Andleigh,Kiran </a:t>
            </a:r>
            <a:r>
              <a:rPr lang="en-US" dirty="0" smtClean="0">
                <a:latin typeface="+mj-lt"/>
              </a:rPr>
              <a:t>Thakrar:</a:t>
            </a:r>
            <a:r>
              <a:rPr lang="en-US" dirty="0" smtClean="0">
                <a:solidFill>
                  <a:srgbClr val="FFC000"/>
                </a:solidFill>
                <a:latin typeface="+mj-lt"/>
              </a:rPr>
              <a:t>Multimedia System Design. </a:t>
            </a:r>
            <a:endParaRPr lang="en-IN" dirty="0" smtClean="0">
              <a:solidFill>
                <a:srgbClr val="FFC000"/>
              </a:solidFill>
              <a:latin typeface="+mj-lt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Audio Messages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600" dirty="0" smtClean="0"/>
              <a:t>Audio messages are substitute for text messages. </a:t>
            </a:r>
          </a:p>
          <a:p>
            <a:r>
              <a:rPr lang="en-US" sz="2600" dirty="0" smtClean="0"/>
              <a:t>Computer equipped with microphones can record an audio message and embed it in or attach it to an e-mail message. Ex. Annotated(add note) voice mail uses audio or voice messages as attached to memos and documents.</a:t>
            </a:r>
          </a:p>
          <a:p>
            <a:r>
              <a:rPr lang="en-US" sz="2600" dirty="0" smtClean="0"/>
              <a:t>Audio messages required large volume of storage so compression techniques attempts to manage the storage more effectively. </a:t>
            </a:r>
          </a:p>
          <a:p>
            <a:r>
              <a:rPr lang="en-US" sz="2600" dirty="0" smtClean="0"/>
              <a:t>Speed of decompression and playback of audio messages with proper cadence is important.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Video Messages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Video messages are being used in a manner similar to annotated voice mail.</a:t>
            </a:r>
          </a:p>
          <a:p>
            <a:r>
              <a:rPr lang="en-US" sz="2400" dirty="0" smtClean="0"/>
              <a:t>Video messages can be embedded in or attached to e-mail messages.</a:t>
            </a:r>
          </a:p>
          <a:p>
            <a:r>
              <a:rPr lang="en-US" sz="2400" dirty="0" smtClean="0"/>
              <a:t>It can ranges from a single snapshots to full motion video clips. The storage and playback requirements are complex because of the storage for each video shot.</a:t>
            </a:r>
          </a:p>
          <a:p>
            <a:r>
              <a:rPr lang="en-US" sz="2400" dirty="0" smtClean="0"/>
              <a:t>Video messages are almost always stored in a shared video data server and displayed at the receiver workstation at a later time.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Full motion stored and live video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CD-ROM technology has provided the basis for the development of full-motion video.</a:t>
            </a:r>
          </a:p>
          <a:p>
            <a:r>
              <a:rPr lang="en-US" sz="2400" dirty="0" smtClean="0"/>
              <a:t>The primary applications are CD-ROM games, online training manuals and reference materials, video conferencing, multimedia e-mails, video karaoke systems and so on.</a:t>
            </a:r>
          </a:p>
          <a:p>
            <a:r>
              <a:rPr lang="en-US" sz="2400" dirty="0" smtClean="0"/>
              <a:t>Full motion video needs large bandwidth for communications media, massive storage requirements and high density high performance compression technologies.</a:t>
            </a:r>
          </a:p>
          <a:p>
            <a:r>
              <a:rPr lang="en-US" sz="2400" dirty="0" smtClean="0"/>
              <a:t>Full motion video requires isochronous playback.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sz="3800" b="1" dirty="0" smtClean="0">
                <a:solidFill>
                  <a:schemeClr val="accent6">
                    <a:lumMod val="50000"/>
                  </a:schemeClr>
                </a:solidFill>
              </a:rPr>
              <a:t>Holographic Images</a:t>
            </a:r>
          </a:p>
          <a:p>
            <a:pPr>
              <a:buNone/>
            </a:pPr>
            <a:endParaRPr lang="en-US" sz="13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dirty="0" smtClean="0"/>
              <a:t>Holography is defined as the means of creating a unique photographic images without the use of lens.</a:t>
            </a:r>
          </a:p>
          <a:p>
            <a:r>
              <a:rPr lang="en-US" sz="2800" dirty="0" smtClean="0"/>
              <a:t>Holographic Images extend the concept of virtual reality by allowing the user to get “inside” a part, such as, an engine and view its operation from the inside.</a:t>
            </a:r>
          </a:p>
          <a:p>
            <a:r>
              <a:rPr lang="en-US" sz="2800" dirty="0" smtClean="0"/>
              <a:t>The photographic recording of the image is called a hologram.</a:t>
            </a:r>
          </a:p>
          <a:p>
            <a:r>
              <a:rPr lang="en-US" sz="2800" dirty="0" smtClean="0"/>
              <a:t>A beam of coherent laser light is directed on an object in a darkened room. The beam is reflected, scattered and diffracted by the physical features of the object and arrives on a photographic plate at the same time that a part of the original beam also arrives at the photographic plate. The two beams cause interference, which results in a complex pattern of stripes and whorls. The developed plate is called Hologram.</a:t>
            </a:r>
          </a:p>
          <a:p>
            <a:r>
              <a:rPr lang="en-US" sz="2800" dirty="0" smtClean="0"/>
              <a:t>When coherent light passes through hologram, the hologram acts as a diffraction grating and bending some of light beams.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/>
          <a:lstStyle/>
          <a:p>
            <a:r>
              <a:rPr lang="en-US" dirty="0" smtClean="0"/>
              <a:t>Holographic images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026" name="Picture 2" descr="C:\Users\roopa\Downloads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191000"/>
            <a:ext cx="2847975" cy="1600200"/>
          </a:xfrm>
          <a:prstGeom prst="rect">
            <a:avLst/>
          </a:prstGeom>
          <a:noFill/>
        </p:spPr>
      </p:pic>
      <p:pic>
        <p:nvPicPr>
          <p:cNvPr id="1027" name="Picture 3" descr="C:\Users\roopa\Downloads\images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371600"/>
            <a:ext cx="2466975" cy="1847850"/>
          </a:xfrm>
          <a:prstGeom prst="rect">
            <a:avLst/>
          </a:prstGeom>
          <a:noFill/>
        </p:spPr>
      </p:pic>
      <p:pic>
        <p:nvPicPr>
          <p:cNvPr id="1028" name="Picture 4" descr="C:\Users\roopa\Downloads\images (3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981200"/>
            <a:ext cx="2638425" cy="1733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oopa\Downloads\download (3)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295400"/>
            <a:ext cx="3429000" cy="4495800"/>
          </a:xfrm>
          <a:prstGeom prst="rect">
            <a:avLst/>
          </a:prstGeom>
          <a:noFill/>
        </p:spPr>
      </p:pic>
      <p:pic>
        <p:nvPicPr>
          <p:cNvPr id="2050" name="Picture 2" descr="C:\Users\roopa\Downloads\download (5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90600"/>
            <a:ext cx="39624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Fractals</a:t>
            </a:r>
          </a:p>
          <a:p>
            <a:pPr>
              <a:buNone/>
            </a:pPr>
            <a:endParaRPr lang="en-US" sz="11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Fractals are regular objects with a high degree of irregular shape. This technology is based on synthesizing and storing algorithms that describe the information(defines repeated pattern in the image ).</a:t>
            </a:r>
          </a:p>
          <a:p>
            <a:r>
              <a:rPr lang="en-US" sz="2400" dirty="0" smtClean="0"/>
              <a:t>In fractal compression, a digitized image is broken into segments. A segment can be a fern or leaf. After breaking up the image into segments, the individual segments are checked against a library of fractals. The library contains a compact set of numbers called iterated function system codes, which will reproduce the corresponding fractals.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oopa\Downloads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6019800" cy="498190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33400" y="457200"/>
            <a:ext cx="365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Fractals Images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roopa\Downloads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76400"/>
            <a:ext cx="54102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oopa\Downloads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3886200" cy="4114800"/>
          </a:xfrm>
          <a:prstGeom prst="rect">
            <a:avLst/>
          </a:prstGeom>
          <a:noFill/>
        </p:spPr>
      </p:pic>
      <p:pic>
        <p:nvPicPr>
          <p:cNvPr id="5" name="Picture 2" descr="C:\Users\roopa\Downloads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71600"/>
            <a:ext cx="38481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Definition of Multimedia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It is composed of two parts:</a:t>
            </a:r>
          </a:p>
          <a:p>
            <a:pPr lvl="2"/>
            <a:r>
              <a:rPr lang="en-US" dirty="0" smtClean="0"/>
              <a:t>   </a:t>
            </a:r>
            <a:r>
              <a:rPr lang="en-US" dirty="0" smtClean="0">
                <a:solidFill>
                  <a:srgbClr val="C00000"/>
                </a:solidFill>
              </a:rPr>
              <a:t>Multi</a:t>
            </a:r>
            <a:r>
              <a:rPr lang="en-US" dirty="0" smtClean="0"/>
              <a:t> means numerous.</a:t>
            </a:r>
          </a:p>
          <a:p>
            <a:pPr lvl="2"/>
            <a:r>
              <a:rPr lang="en-US" dirty="0" smtClean="0"/>
              <a:t>   </a:t>
            </a:r>
            <a:r>
              <a:rPr lang="en-US" dirty="0" smtClean="0">
                <a:solidFill>
                  <a:srgbClr val="C00000"/>
                </a:solidFill>
              </a:rPr>
              <a:t>Media</a:t>
            </a:r>
            <a:r>
              <a:rPr lang="en-US" dirty="0" smtClean="0"/>
              <a:t> means “a mean to distribute and represent information”.</a:t>
            </a:r>
          </a:p>
          <a:p>
            <a:pPr lvl="2"/>
            <a:r>
              <a:rPr lang="en-US" dirty="0" smtClean="0"/>
              <a:t>    Ex: Text, Graphics, Picture, Voice, Sound and Music.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Multimedia from the user’s perspective</a:t>
            </a:r>
          </a:p>
          <a:p>
            <a:pPr>
              <a:buNone/>
            </a:pPr>
            <a:r>
              <a:rPr lang="en-IN" sz="2400" dirty="0" smtClean="0"/>
              <a:t>                 Enables information to be represented through text, audio, graphics, image, animation, and video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Multimedia in computer science</a:t>
            </a:r>
          </a:p>
          <a:p>
            <a:pPr>
              <a:buNone/>
            </a:pPr>
            <a:r>
              <a:rPr lang="en-IN" sz="2400" dirty="0" smtClean="0"/>
              <a:t>                 Computer‐based processing of the data includes at least two of the following elements: text, audio, graphic, image, animation, and video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Multimedia Applications</a:t>
            </a:r>
          </a:p>
          <a:p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Document Imaging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Image processing and Image Recognition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Full Motion Digital video Applications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Electronic Messaging</a:t>
            </a:r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A Universal Multimedia Application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 smtClean="0">
                <a:solidFill>
                  <a:srgbClr val="7030A0"/>
                </a:solidFill>
              </a:rPr>
              <a:t>Multimedia System Architecture</a:t>
            </a:r>
          </a:p>
          <a:p>
            <a:endParaRPr lang="en-US" sz="2400" dirty="0" smtClean="0"/>
          </a:p>
          <a:p>
            <a:r>
              <a:rPr lang="en-US" dirty="0" smtClean="0"/>
              <a:t>Multimedia encompasses a large variety of technologies and integration of multiple architecture interacting in real time.</a:t>
            </a:r>
          </a:p>
          <a:p>
            <a:r>
              <a:rPr lang="en-US" dirty="0" smtClean="0"/>
              <a:t>Another important aspect of multimedia system is that all of these multimedia capabilities must integrate with the standard user interfaces such as Microsoft windows, X windows or presentation manager.</a:t>
            </a:r>
          </a:p>
          <a:p>
            <a:r>
              <a:rPr lang="en-US" dirty="0" smtClean="0"/>
              <a:t>Multimedia design should be such that system can operate with or without special hardware.</a:t>
            </a:r>
          </a:p>
          <a:p>
            <a:r>
              <a:rPr lang="en-US" dirty="0" smtClean="0"/>
              <a:t>The applications should require absolutely no change to operate with a variety of hardware interfaces.</a:t>
            </a:r>
          </a:p>
          <a:p>
            <a:r>
              <a:rPr lang="en-US" dirty="0" smtClean="0"/>
              <a:t>For application to function with a variety of hardware components, interface standards are necessary.</a:t>
            </a:r>
          </a:p>
          <a:p>
            <a:r>
              <a:rPr lang="en-US" dirty="0" smtClean="0"/>
              <a:t>The application is designed to operate with any hardware or OS environment that supports the API.</a:t>
            </a:r>
          </a:p>
          <a:p>
            <a:r>
              <a:rPr lang="en-US" dirty="0" smtClean="0"/>
              <a:t>Common file formats allow data files to be exchanged b/n different hardware architecture and operating environment.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r>
              <a:rPr lang="en-US" sz="2400" dirty="0" smtClean="0"/>
              <a:t>The developers builds support for the drivers for the supported hardware. The APIs allow the applications to support large numbers of drivers.</a:t>
            </a:r>
          </a:p>
          <a:p>
            <a:r>
              <a:rPr lang="en-US" sz="2400" dirty="0" smtClean="0"/>
              <a:t>Software compression and decompression drivers can replace hardware boards.</a:t>
            </a:r>
          </a:p>
          <a:p>
            <a:r>
              <a:rPr lang="en-US" sz="2400" dirty="0" smtClean="0"/>
              <a:t>Use of common APIs allows application developers to develop applications that can work with h/w drivers as well as with s/w drivers.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Below figure describes the architecture of a multimedia Workstation environment.</a:t>
            </a:r>
          </a:p>
          <a:p>
            <a:r>
              <a:rPr lang="en-US" dirty="0" smtClean="0"/>
              <a:t> </a:t>
            </a:r>
            <a:r>
              <a:rPr lang="en-US" sz="2200" dirty="0" smtClean="0"/>
              <a:t>In fig, Right side shows the new architectural entities required for supporting multimedia applications.</a:t>
            </a:r>
          </a:p>
          <a:p>
            <a:r>
              <a:rPr lang="en-US" sz="2200" dirty="0" smtClean="0"/>
              <a:t>The add-on multimedia devices and peripherals include scanners, video cameras, VCRs, and sound equipment along with their associated device controllers and encoding hardware(such as DVI-JPEG- or MPEG-enabled boards).</a:t>
            </a:r>
          </a:p>
          <a:p>
            <a:r>
              <a:rPr lang="en-US" sz="2200" dirty="0" smtClean="0"/>
              <a:t>Special devices needs a software device driver to provide the interface from an application to the device.</a:t>
            </a:r>
          </a:p>
          <a:p>
            <a:r>
              <a:rPr lang="en-US" sz="2200" dirty="0" smtClean="0"/>
              <a:t>Graphical user interface(GUI) designed for windows managed by applications at fixed resolutions, require control extensions to support applications such as full motion video or remote desktop.</a:t>
            </a:r>
          </a:p>
          <a:p>
            <a:r>
              <a:rPr lang="en-US" sz="2200" dirty="0" smtClean="0"/>
              <a:t>Multimedia operation places demands on the system hardware , in terms of both computing performance and storage. 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1676400"/>
          <a:ext cx="82296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Graphical</a:t>
                      </a:r>
                      <a:r>
                        <a:rPr lang="en-US" baseline="0" dirty="0" smtClean="0"/>
                        <a:t> user interface                              Multimedia Extensions</a:t>
                      </a:r>
                    </a:p>
                    <a:p>
                      <a:r>
                        <a:rPr lang="en-US" baseline="0" dirty="0" smtClean="0"/>
                        <a:t>         [GUI]</a:t>
                      </a:r>
                      <a:endParaRPr lang="en-IN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</a:t>
                      </a:r>
                      <a:r>
                        <a:rPr lang="en-US" baseline="0" dirty="0" smtClean="0"/>
                        <a:t> System                            Software Drives                Multimedia Driver Support          </a:t>
                      </a:r>
                      <a:endParaRPr lang="en-IN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System Hardware    </a:t>
                      </a:r>
                      <a:r>
                        <a:rPr lang="en-US" baseline="0" dirty="0" smtClean="0"/>
                        <a:t>                 </a:t>
                      </a:r>
                      <a:r>
                        <a:rPr lang="en-US" dirty="0" smtClean="0"/>
                        <a:t>Add-On Multimedia Device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</a:t>
                      </a:r>
                    </a:p>
                    <a:p>
                      <a:r>
                        <a:rPr lang="en-US" dirty="0" smtClean="0"/>
                        <a:t>          (</a:t>
                      </a:r>
                      <a:r>
                        <a:rPr lang="en-US" smtClean="0"/>
                        <a:t>Multimedia</a:t>
                      </a:r>
                      <a:r>
                        <a:rPr lang="en-US" baseline="0" smtClean="0"/>
                        <a:t>-Enabled</a:t>
                      </a:r>
                      <a:r>
                        <a:rPr lang="en-US" smtClean="0"/>
                        <a:t>)                                                                    peripherals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rot="5400000">
            <a:off x="3124994" y="2590006"/>
            <a:ext cx="1516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124994" y="2818606"/>
            <a:ext cx="1516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124994" y="3047206"/>
            <a:ext cx="1516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124994" y="3275806"/>
            <a:ext cx="1516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124994" y="3504406"/>
            <a:ext cx="1516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3124994" y="3733006"/>
            <a:ext cx="1516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124994" y="3961606"/>
            <a:ext cx="1516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162697" y="4152503"/>
            <a:ext cx="762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791994" y="3428206"/>
            <a:ext cx="1516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791994" y="3656806"/>
            <a:ext cx="1516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791994" y="3885406"/>
            <a:ext cx="1516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791994" y="4114006"/>
            <a:ext cx="1516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000500" y="4610100"/>
            <a:ext cx="83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67000" y="5410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Multimedia Workstation Architecture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447800" y="381000"/>
            <a:ext cx="17526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34000" y="381000"/>
            <a:ext cx="17526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676401"/>
          <a:ext cx="1828800" cy="2350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844051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Compatibility Layer</a:t>
                      </a:r>
                      <a:endParaRPr lang="en-IN" dirty="0"/>
                    </a:p>
                  </a:txBody>
                  <a:tcPr/>
                </a:tc>
              </a:tr>
              <a:tr h="844051">
                <a:tc>
                  <a:txBody>
                    <a:bodyPr/>
                    <a:lstStyle/>
                    <a:p>
                      <a:r>
                        <a:rPr lang="en-US" dirty="0" smtClean="0"/>
                        <a:t>Systems Compatibility Layer</a:t>
                      </a:r>
                      <a:endParaRPr lang="en-IN" dirty="0"/>
                    </a:p>
                  </a:txBody>
                  <a:tcPr/>
                </a:tc>
              </a:tr>
              <a:tr h="521698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Layer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0" y="1676400"/>
          <a:ext cx="1828800" cy="2350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844051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Compatibility Layer</a:t>
                      </a:r>
                      <a:endParaRPr lang="en-IN" dirty="0"/>
                    </a:p>
                  </a:txBody>
                  <a:tcPr/>
                </a:tc>
              </a:tr>
              <a:tr h="844051">
                <a:tc>
                  <a:txBody>
                    <a:bodyPr/>
                    <a:lstStyle/>
                    <a:p>
                      <a:r>
                        <a:rPr lang="en-US" dirty="0" smtClean="0"/>
                        <a:t>Systems Compatibility Layer</a:t>
                      </a:r>
                      <a:endParaRPr lang="en-IN" dirty="0"/>
                    </a:p>
                  </a:txBody>
                  <a:tcPr/>
                </a:tc>
              </a:tr>
              <a:tr h="521698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Layer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>
            <a:off x="1981994" y="1370806"/>
            <a:ext cx="6088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5868194" y="1370806"/>
            <a:ext cx="6088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209800" y="41910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6020594" y="41140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6800" y="4419600"/>
            <a:ext cx="6477000" cy="158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2820194" y="45712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3810794" y="4952206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5258594" y="45712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6934994" y="45712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roopa\Downloads\download (6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724400"/>
            <a:ext cx="304800" cy="480060"/>
          </a:xfrm>
          <a:prstGeom prst="rect">
            <a:avLst/>
          </a:prstGeom>
          <a:noFill/>
        </p:spPr>
      </p:pic>
      <p:pic>
        <p:nvPicPr>
          <p:cNvPr id="1027" name="Picture 3" descr="C:\Users\roopa\Downloads\download (7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724400"/>
            <a:ext cx="457200" cy="45720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2362200" y="45720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File Server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3810000" y="5486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File Server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953000" y="510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CD-ROM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6477000" y="5181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Jukebox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819400" y="3962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Multimedia Interface Bus</a:t>
            </a:r>
            <a:endParaRPr lang="en-IN" dirty="0"/>
          </a:p>
        </p:txBody>
      </p:sp>
      <p:sp>
        <p:nvSpPr>
          <p:cNvPr id="39" name="Cloud 38"/>
          <p:cNvSpPr/>
          <p:nvPr/>
        </p:nvSpPr>
        <p:spPr>
          <a:xfrm>
            <a:off x="2057400" y="5562600"/>
            <a:ext cx="1143000" cy="6096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8000" y="5715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</a:t>
            </a:r>
            <a:endParaRPr lang="en-IN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3276600" y="57150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53000" y="57150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5258594" y="5942806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6400" y="6172200"/>
            <a:ext cx="2209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410200" y="6172200"/>
            <a:ext cx="152400" cy="7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7620000" y="6172200"/>
            <a:ext cx="152400" cy="76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219200" y="3733800"/>
            <a:ext cx="30321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162800" y="3733800"/>
            <a:ext cx="303212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4800" y="34290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Analog Devices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7391400" y="34290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Analog Devices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2362200" y="6324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Multimedia Architecture based on Interface Bus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The IMA architectural framework</a:t>
            </a:r>
          </a:p>
          <a:p>
            <a:r>
              <a:rPr lang="en-US" sz="2200" dirty="0" smtClean="0"/>
              <a:t>The Interactive Multimedia Association(IMA) has a task group to define architectural framework for multimedia to provide interoperability for multimedia products.</a:t>
            </a:r>
          </a:p>
          <a:p>
            <a:r>
              <a:rPr lang="en-US" sz="2200" dirty="0" smtClean="0"/>
              <a:t>The task group has </a:t>
            </a:r>
            <a:r>
              <a:rPr lang="en-US" sz="2200" b="1" dirty="0" smtClean="0"/>
              <a:t>two</a:t>
            </a:r>
            <a:r>
              <a:rPr lang="en-US" sz="2200" dirty="0" smtClean="0"/>
              <a:t> areas of concentration: </a:t>
            </a:r>
            <a:r>
              <a:rPr lang="en-US" sz="2200" dirty="0" smtClean="0">
                <a:solidFill>
                  <a:srgbClr val="FF0000"/>
                </a:solidFill>
              </a:rPr>
              <a:t>desktop</a:t>
            </a:r>
            <a:r>
              <a:rPr lang="en-US" sz="2200" dirty="0" smtClean="0"/>
              <a:t>(or client) and </a:t>
            </a:r>
            <a:r>
              <a:rPr lang="en-US" sz="2200" dirty="0" smtClean="0">
                <a:solidFill>
                  <a:srgbClr val="FF0000"/>
                </a:solidFill>
              </a:rPr>
              <a:t>servers.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Desktop: </a:t>
            </a:r>
            <a:r>
              <a:rPr lang="en-US" sz="2200" dirty="0" smtClean="0"/>
              <a:t>define the interchange formats that allow multimedia objects to be displayed on any workstation or PC.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Servers: </a:t>
            </a:r>
            <a:r>
              <a:rPr lang="en-US" sz="2200" dirty="0" smtClean="0"/>
              <a:t>define the class libraries for multimedia objects that distribute multimedia application across multivendor platforms.</a:t>
            </a:r>
          </a:p>
          <a:p>
            <a:r>
              <a:rPr lang="en-US" sz="2200" dirty="0" smtClean="0"/>
              <a:t>The task groups role is to provide technological specifications rather than product.</a:t>
            </a:r>
          </a:p>
          <a:p>
            <a:r>
              <a:rPr lang="en-US" sz="2200" dirty="0" smtClean="0"/>
              <a:t>IMA approach is based on defining interfaces to a multimedia interface bus.</a:t>
            </a:r>
          </a:p>
          <a:p>
            <a:r>
              <a:rPr lang="en-US" sz="2200" dirty="0" smtClean="0"/>
              <a:t>Interface b/n system and multimedia sources and provide streaming I/O services.</a:t>
            </a:r>
          </a:p>
          <a:p>
            <a:endParaRPr lang="en-US" sz="2200" dirty="0" smtClean="0"/>
          </a:p>
          <a:p>
            <a:pPr>
              <a:buNone/>
            </a:pP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5791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Network Architecture for Multimedia Systems</a:t>
            </a: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sz="2200" dirty="0" smtClean="0"/>
              <a:t>Multimedia systems have special networking requirement because, rather that just small volumes of data, large volumes of images and video messages are being transmitted.</a:t>
            </a:r>
          </a:p>
          <a:p>
            <a:r>
              <a:rPr lang="en-US" sz="2200" dirty="0" smtClean="0"/>
              <a:t>More and more applications become server based and attempts to transmit complex graphics that leads to network congestion.</a:t>
            </a:r>
          </a:p>
          <a:p>
            <a:r>
              <a:rPr lang="en-US" sz="2200" dirty="0" smtClean="0"/>
              <a:t>The increasing demand on the network, the distinct requirements of different applications and the need to optimize network resources point to a task based approach to networking.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/>
          <a:lstStyle/>
          <a:p>
            <a:r>
              <a:rPr lang="en-US" dirty="0" smtClean="0"/>
              <a:t>Task based Multi-level networking: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task can be broken down into the following types on the basis of the nature of their requirement for volume of data, potential source of data and transfer speeds: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Data transfer for Text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Data transfer for Images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Data transfer for Audio and Video clips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Data duplication to user Workstations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Data replication among servers</a:t>
            </a:r>
          </a:p>
          <a:p>
            <a:r>
              <a:rPr lang="en-US" sz="2400" dirty="0" smtClean="0"/>
              <a:t>High speed server-to-server links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Networking standards</a:t>
            </a:r>
          </a:p>
          <a:p>
            <a:endParaRPr lang="en-US" dirty="0" smtClean="0"/>
          </a:p>
          <a:p>
            <a:r>
              <a:rPr lang="en-US" dirty="0" smtClean="0"/>
              <a:t>ATM</a:t>
            </a:r>
          </a:p>
          <a:p>
            <a:r>
              <a:rPr lang="en-US" dirty="0" smtClean="0"/>
              <a:t>FDDI</a:t>
            </a:r>
          </a:p>
          <a:p>
            <a:r>
              <a:rPr lang="en-US" dirty="0" smtClean="0"/>
              <a:t>ATM vs. FDDI II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8674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Multimedia Elements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Facsimile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Document Images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Photographic images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Geographic information system maps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Voice commands and voice synthesis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Audio messages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Video messages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Full motion stored and live video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Holographic images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Fractals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Basic types of data for multimedia are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Text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Text is simplest of data types and requires the least amount of storage.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Text data types can be made field in a database that can be indexed, searched and sorted.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Text fields are used for names, addresses, descriptions, definitions, and a variety of data attributes.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The major attributes of text include paragraph styling, character styling, font families and sizes, and relative location in a document.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Text is the building block of a document. It is the basic element of a relational database.    </a:t>
            </a:r>
            <a:endParaRPr lang="en-IN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74371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+mn-lt"/>
              </a:rPr>
              <a:t>Defining Objects for Multimedia Systems</a:t>
            </a:r>
            <a:endParaRPr lang="en-IN" sz="2800" b="1" dirty="0">
              <a:solidFill>
                <a:srgbClr val="7030A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486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Images</a:t>
            </a: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The image object includes all data types that are </a:t>
            </a:r>
            <a:r>
              <a:rPr lang="en-US" sz="2200" dirty="0" smtClean="0">
                <a:solidFill>
                  <a:srgbClr val="FFC000"/>
                </a:solidFill>
              </a:rPr>
              <a:t>not coded text</a:t>
            </a:r>
            <a:r>
              <a:rPr lang="en-US" sz="2200" dirty="0" smtClean="0"/>
              <a:t>(ASCII text) and don’t have a </a:t>
            </a:r>
            <a:r>
              <a:rPr lang="en-US" sz="2200" dirty="0" smtClean="0">
                <a:solidFill>
                  <a:srgbClr val="FFC000"/>
                </a:solidFill>
              </a:rPr>
              <a:t>temporal property </a:t>
            </a:r>
            <a:r>
              <a:rPr lang="en-US" sz="2200" dirty="0" smtClean="0"/>
              <a:t>(i.e., changing with time) associated with them. All objects that are represented in (nontext) graphics or encoded form.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Images includes </a:t>
            </a:r>
            <a:r>
              <a:rPr lang="en-US" sz="2200" i="1" dirty="0" smtClean="0">
                <a:solidFill>
                  <a:srgbClr val="FFC000"/>
                </a:solidFill>
              </a:rPr>
              <a:t>data types </a:t>
            </a:r>
            <a:r>
              <a:rPr lang="en-US" sz="2200" dirty="0" smtClean="0"/>
              <a:t>such as document images, facsimile systems, fractals, bitmaps, metafile, and still pictures.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Images divided into</a:t>
            </a:r>
          </a:p>
          <a:p>
            <a:pPr lvl="3">
              <a:buFont typeface="Wingdings" pitchFamily="2" charset="2"/>
              <a:buChar char="§"/>
            </a:pPr>
            <a:r>
              <a:rPr lang="en-US" sz="2200" dirty="0" smtClean="0"/>
              <a:t>Visible images</a:t>
            </a:r>
          </a:p>
          <a:p>
            <a:pPr lvl="3">
              <a:buFont typeface="Wingdings" pitchFamily="2" charset="2"/>
              <a:buChar char="§"/>
            </a:pPr>
            <a:r>
              <a:rPr lang="en-US" sz="2200" dirty="0" err="1" smtClean="0"/>
              <a:t>Nonvisible</a:t>
            </a:r>
            <a:r>
              <a:rPr lang="en-US" sz="2200" dirty="0" smtClean="0"/>
              <a:t> images</a:t>
            </a:r>
          </a:p>
          <a:p>
            <a:pPr lvl="3">
              <a:buFont typeface="Wingdings" pitchFamily="2" charset="2"/>
              <a:buChar char="§"/>
            </a:pPr>
            <a:r>
              <a:rPr lang="en-US" sz="2200" dirty="0" smtClean="0"/>
              <a:t>Abstract images</a:t>
            </a:r>
          </a:p>
          <a:p>
            <a:pPr lvl="3">
              <a:buNone/>
            </a:pPr>
            <a:r>
              <a:rPr lang="en-US" sz="1600" dirty="0" smtClean="0"/>
              <a:t>               </a:t>
            </a:r>
          </a:p>
          <a:p>
            <a:pPr>
              <a:buFont typeface="Wingdings" pitchFamily="2" charset="2"/>
              <a:buChar char="q"/>
            </a:pP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4953794" y="1447006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4400" y="762000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objects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648200" y="1676400"/>
            <a:ext cx="1026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Images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600200" y="2819400"/>
            <a:ext cx="1828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Visible images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886200" y="2819400"/>
            <a:ext cx="2309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Nonvisible</a:t>
            </a:r>
            <a:r>
              <a:rPr lang="en-US" sz="2000" dirty="0" smtClean="0"/>
              <a:t> images 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010400" y="2819400"/>
            <a:ext cx="1822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images </a:t>
            </a:r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4839494" y="2399506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0" y="2438400"/>
            <a:ext cx="579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096294" y="2628106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7887494" y="2628106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0" y="4267200"/>
            <a:ext cx="1646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Photographs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914400" y="3733800"/>
            <a:ext cx="1289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Drawings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2133600" y="3733800"/>
            <a:ext cx="152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Documents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2895600" y="4267200"/>
            <a:ext cx="1277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Paintings</a:t>
            </a:r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33400" y="3429000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115094" y="3847306"/>
            <a:ext cx="83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1639094" y="3466306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2477294" y="3618706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315494" y="3847306"/>
            <a:ext cx="83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38600" y="3657600"/>
            <a:ext cx="99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Temp.</a:t>
            </a:r>
          </a:p>
          <a:p>
            <a:r>
              <a:rPr lang="en-US" sz="2000" dirty="0" smtClean="0"/>
              <a:t> Gauge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6" name="Rectangle 45"/>
          <p:cNvSpPr/>
          <p:nvPr/>
        </p:nvSpPr>
        <p:spPr>
          <a:xfrm>
            <a:off x="5181600" y="3581400"/>
            <a:ext cx="114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Pressure</a:t>
            </a:r>
          </a:p>
          <a:p>
            <a:r>
              <a:rPr lang="en-US" sz="2000" dirty="0" smtClean="0"/>
              <a:t> Gauge</a:t>
            </a:r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4763294" y="3313906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419600" y="35052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306094" y="3618706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5677694" y="3618706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934200" y="3124200"/>
            <a:ext cx="193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(Math Functions)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6705600" y="3886200"/>
            <a:ext cx="1098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Discrete</a:t>
            </a:r>
            <a:endParaRPr lang="en-IN" dirty="0"/>
          </a:p>
        </p:txBody>
      </p:sp>
      <p:sp>
        <p:nvSpPr>
          <p:cNvPr id="58" name="Rectangle 57"/>
          <p:cNvSpPr/>
          <p:nvPr/>
        </p:nvSpPr>
        <p:spPr>
          <a:xfrm>
            <a:off x="7735538" y="3886200"/>
            <a:ext cx="140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Continuous </a:t>
            </a:r>
            <a:endParaRPr lang="en-IN" dirty="0"/>
          </a:p>
        </p:txBody>
      </p:sp>
      <p:cxnSp>
        <p:nvCxnSpPr>
          <p:cNvPr id="59" name="Straight Connector 58"/>
          <p:cNvCxnSpPr/>
          <p:nvPr/>
        </p:nvCxnSpPr>
        <p:spPr>
          <a:xfrm rot="5400000">
            <a:off x="7658100" y="36195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239000" y="37338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7125494" y="3847306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8497094" y="3847306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Images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70C0"/>
                </a:solidFill>
              </a:rPr>
              <a:t>Visible images: </a:t>
            </a:r>
            <a:r>
              <a:rPr lang="en-US" sz="2400" dirty="0" smtClean="0">
                <a:solidFill>
                  <a:srgbClr val="0070C0"/>
                </a:solidFill>
              </a:rPr>
              <a:t>includes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Drawings:  blueprints, engineering drawings, space map for offices, town layout.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Documents : scanned as images.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Paintings : both scanned or created from a computer based paint applications.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Photographs : scanned or entered directly by an electronic camera.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Still frames captured from a video camera. 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70C0"/>
                </a:solidFill>
              </a:rPr>
              <a:t>NonVisible images: </a:t>
            </a:r>
            <a:r>
              <a:rPr lang="en-US" sz="2400" dirty="0" smtClean="0">
                <a:solidFill>
                  <a:srgbClr val="0070C0"/>
                </a:solidFill>
              </a:rPr>
              <a:t>not stored as images but are displayed as images. Example includes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 smtClean="0"/>
              <a:t>Pressure gauge, temperature gauge and other metering display.</a:t>
            </a:r>
          </a:p>
          <a:p>
            <a:pPr>
              <a:buFont typeface="Wingdings" pitchFamily="2" charset="2"/>
              <a:buChar char="q"/>
            </a:pPr>
            <a:endParaRPr lang="en-US" sz="2200" dirty="0" smtClean="0"/>
          </a:p>
          <a:p>
            <a:pPr>
              <a:buFont typeface="Wingdings" pitchFamily="2" charset="2"/>
              <a:buChar char="q"/>
            </a:pPr>
            <a:endParaRPr lang="en-US" sz="22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Abstract images: </a:t>
            </a:r>
            <a:r>
              <a:rPr lang="en-US" sz="2400" dirty="0" smtClean="0">
                <a:solidFill>
                  <a:srgbClr val="0070C0"/>
                </a:solidFill>
              </a:rPr>
              <a:t>computer generated images based on some arithmetic calculations.</a:t>
            </a:r>
          </a:p>
          <a:p>
            <a:r>
              <a:rPr lang="en-US" sz="2200" dirty="0" smtClean="0"/>
              <a:t>Example : Fractals.</a:t>
            </a:r>
          </a:p>
          <a:p>
            <a:r>
              <a:rPr lang="en-US" sz="2200" dirty="0" smtClean="0"/>
              <a:t>Discrete functions: results in still images that remain constant on a temporal scale.</a:t>
            </a:r>
          </a:p>
          <a:p>
            <a:r>
              <a:rPr lang="en-US" sz="2200" dirty="0" smtClean="0"/>
              <a:t>Continuous functions: used to show animated images. Such operation as an image fading or dissolving into another image. Ex: land transformation over a period of time. 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Audio and voice</a:t>
            </a:r>
          </a:p>
          <a:p>
            <a:r>
              <a:rPr lang="en-US" sz="2200" dirty="0" smtClean="0"/>
              <a:t>Stored audio and voice objects contain compressed audio information.</a:t>
            </a:r>
          </a:p>
          <a:p>
            <a:r>
              <a:rPr lang="en-US" sz="2200" dirty="0" smtClean="0"/>
              <a:t>Consists of music, speech, voice commands, telephone conversation and so on.</a:t>
            </a:r>
          </a:p>
          <a:p>
            <a:r>
              <a:rPr lang="en-US" sz="2200" dirty="0" smtClean="0"/>
              <a:t>Audio objects have a time dimension associated with them.</a:t>
            </a:r>
          </a:p>
          <a:p>
            <a:r>
              <a:rPr lang="en-US" sz="2200" dirty="0" smtClean="0"/>
              <a:t>Audio to sound normal to human ear, it should maintain the frequency and pitch which was originally recorded.</a:t>
            </a:r>
          </a:p>
          <a:p>
            <a:r>
              <a:rPr lang="en-US" sz="2200" dirty="0" smtClean="0"/>
              <a:t>Playing  audio faster or slower than the recorded speed, makes it sound higher pitched, abnormal and comprehensible.</a:t>
            </a:r>
          </a:p>
          <a:p>
            <a:r>
              <a:rPr lang="en-US" sz="2200" dirty="0" smtClean="0"/>
              <a:t>Audio objects: store information like length of the sound clip, its compression algorithm, playback characteristics.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Full motion and live video</a:t>
            </a:r>
          </a:p>
          <a:p>
            <a:r>
              <a:rPr lang="en-US" sz="2200" dirty="0" smtClean="0"/>
              <a:t>Full motion refers to pre stored video clips.</a:t>
            </a:r>
          </a:p>
          <a:p>
            <a:r>
              <a:rPr lang="en-US" sz="2200" dirty="0" smtClean="0"/>
              <a:t>Live video is live and must be processed while it is being captured by the camera.</a:t>
            </a:r>
          </a:p>
          <a:p>
            <a:r>
              <a:rPr lang="en-US" sz="2200" dirty="0" smtClean="0"/>
              <a:t>Full motion and Live video are most processing and storage intensive components.</a:t>
            </a:r>
          </a:p>
          <a:p>
            <a:r>
              <a:rPr lang="en-US" sz="2200" dirty="0" smtClean="0"/>
              <a:t>From a storage perspective,  it is important to have the information about the coding algorithm used for compression that required for decoding.</a:t>
            </a:r>
          </a:p>
          <a:p>
            <a:r>
              <a:rPr lang="en-US" sz="2200" dirty="0" smtClean="0"/>
              <a:t>From a processing perspective, it is important that the video is smooth with no unanticipated breaks.</a:t>
            </a:r>
          </a:p>
          <a:p>
            <a:r>
              <a:rPr lang="en-US" sz="2200" dirty="0" smtClean="0"/>
              <a:t>Many technologies , including database storage, network media and protocols, decompression and display engines come into playback of compressed video stored on a server.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5626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Multimedia Databases</a:t>
            </a:r>
          </a:p>
          <a:p>
            <a:pPr algn="just"/>
            <a:r>
              <a:rPr lang="en-US" sz="2200" dirty="0" smtClean="0"/>
              <a:t>Multimedia system provide the following benefits:</a:t>
            </a:r>
          </a:p>
          <a:p>
            <a:pPr algn="just"/>
            <a:r>
              <a:rPr lang="en-US" sz="2200" dirty="0" smtClean="0"/>
              <a:t>Significant reduction of time and space needed to file, store and retrieve documents in electronic form rather than paper form.</a:t>
            </a:r>
          </a:p>
          <a:p>
            <a:pPr algn="just"/>
            <a:r>
              <a:rPr lang="en-US" sz="2200" dirty="0" smtClean="0"/>
              <a:t>Increased productivity by eliminating lost file conditions using automatically maintained indexing provided by a data management system.</a:t>
            </a:r>
          </a:p>
          <a:p>
            <a:pPr algn="just"/>
            <a:r>
              <a:rPr lang="en-US" sz="2200" dirty="0" smtClean="0"/>
              <a:t>Providing simultaneous document access to multiple users for display on screen as well as hardcopy print.</a:t>
            </a:r>
          </a:p>
          <a:p>
            <a:pPr algn="just"/>
            <a:r>
              <a:rPr lang="en-US" sz="2200" dirty="0" smtClean="0"/>
              <a:t>Reduction of time and money spent on photocopies by reducing the need for distributing multiple paper copies. </a:t>
            </a:r>
          </a:p>
          <a:p>
            <a:pPr algn="just"/>
            <a:r>
              <a:rPr lang="en-US" sz="2200" dirty="0" smtClean="0"/>
              <a:t>Facilitation of rapid and correct responses to requests for information through stored visual interaction.</a:t>
            </a:r>
          </a:p>
          <a:p>
            <a:pPr algn="just"/>
            <a:r>
              <a:rPr lang="en-US" sz="2200" dirty="0" smtClean="0"/>
              <a:t>Conversion of paper based information into a manageable, strategic asset that allow easy inclusion in other repots and documents. 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Multimedia Storage and Retrieval</a:t>
            </a:r>
          </a:p>
          <a:p>
            <a:endParaRPr lang="en-US" sz="1200" dirty="0" smtClean="0"/>
          </a:p>
          <a:p>
            <a:r>
              <a:rPr lang="en-US" sz="2800" dirty="0" smtClean="0"/>
              <a:t>Massive data volumes</a:t>
            </a:r>
          </a:p>
          <a:p>
            <a:r>
              <a:rPr lang="en-US" sz="2800" dirty="0" smtClean="0"/>
              <a:t>Storage technologies</a:t>
            </a:r>
          </a:p>
          <a:p>
            <a:r>
              <a:rPr lang="en-US" sz="2800" dirty="0" smtClean="0"/>
              <a:t>Multimedia object storage</a:t>
            </a:r>
          </a:p>
          <a:p>
            <a:r>
              <a:rPr lang="en-US" sz="2800" dirty="0" smtClean="0"/>
              <a:t>Multimedia document retrieval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Database management system for multimedia systems</a:t>
            </a:r>
          </a:p>
          <a:p>
            <a:pPr>
              <a:buNone/>
            </a:pPr>
            <a:endParaRPr lang="en-US" sz="11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 smtClean="0"/>
              <a:t>RDBMS Extensions for Multimedia</a:t>
            </a:r>
          </a:p>
          <a:p>
            <a:r>
              <a:rPr lang="en-US" sz="2800" dirty="0" smtClean="0"/>
              <a:t>Object oriented databases for multimedia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Database organization for Multimedia applications</a:t>
            </a:r>
          </a:p>
          <a:p>
            <a:r>
              <a:rPr lang="en-US" sz="2800" dirty="0" smtClean="0"/>
              <a:t>The following are some key issues of the data organization for Multimedia system</a:t>
            </a:r>
          </a:p>
          <a:p>
            <a:r>
              <a:rPr lang="en-US" sz="2400" dirty="0" smtClean="0"/>
              <a:t>Data independence</a:t>
            </a:r>
          </a:p>
          <a:p>
            <a:r>
              <a:rPr lang="en-US" sz="2400" dirty="0" smtClean="0"/>
              <a:t>Common distributed database architecture</a:t>
            </a:r>
          </a:p>
          <a:p>
            <a:r>
              <a:rPr lang="en-US" sz="2400" dirty="0" smtClean="0"/>
              <a:t>Distributed database servers</a:t>
            </a:r>
          </a:p>
          <a:p>
            <a:r>
              <a:rPr lang="en-US" sz="2400" dirty="0" smtClean="0"/>
              <a:t>Multimedia object management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Transaction management for multimedia systems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/>
          <a:lstStyle/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Facsimile</a:t>
            </a:r>
          </a:p>
          <a:p>
            <a:pPr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Facsimile transmission were the first practical means of transmitting document images over a telephone line.[Fax]</a:t>
            </a:r>
          </a:p>
          <a:p>
            <a:r>
              <a:rPr lang="en-US" sz="2400" dirty="0" smtClean="0"/>
              <a:t>Facsimile transmission was standardized to CCITT Group 3 compression standards or run length encoding.</a:t>
            </a:r>
          </a:p>
          <a:p>
            <a:r>
              <a:rPr lang="en-US" sz="2400" dirty="0" smtClean="0"/>
              <a:t>Typical pixel densities used for facsimile are in the 100 to 200 dpi range. Some laser printers support at least 400dpi.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Evolving Technologies for Multimedia Systems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Hypermedia Documents</a:t>
            </a:r>
          </a:p>
          <a:p>
            <a:r>
              <a:rPr lang="en-US" dirty="0" smtClean="0"/>
              <a:t>HDTV and UDTV</a:t>
            </a:r>
          </a:p>
          <a:p>
            <a:r>
              <a:rPr lang="en-US" dirty="0" smtClean="0"/>
              <a:t>3-D Technologies and Holography</a:t>
            </a:r>
          </a:p>
          <a:p>
            <a:r>
              <a:rPr lang="en-US" dirty="0" smtClean="0"/>
              <a:t>Fuzzy Logic</a:t>
            </a:r>
          </a:p>
          <a:p>
            <a:r>
              <a:rPr lang="en-US" dirty="0" smtClean="0"/>
              <a:t>Digital Signal Processing(DSP)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Document Images</a:t>
            </a:r>
          </a:p>
          <a:p>
            <a:pPr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Document images are used for storing business documents that must be retained for long periods of time or may need to be accessed by a large number of people. </a:t>
            </a:r>
            <a:r>
              <a:rPr lang="en-US" sz="2400" dirty="0"/>
              <a:t>T</a:t>
            </a:r>
            <a:r>
              <a:rPr lang="en-US" sz="2400" dirty="0" smtClean="0"/>
              <a:t>his removes the need for making several copies of the original for storage and distribution.</a:t>
            </a:r>
          </a:p>
          <a:p>
            <a:r>
              <a:rPr lang="en-US" sz="2400" dirty="0" smtClean="0"/>
              <a:t>Storing document images in electronic form with adequate reproduction quality, the requirements start at 300dpi.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Photographic Images</a:t>
            </a:r>
          </a:p>
          <a:p>
            <a:pPr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Photographic images are used for a wide range of applications such as employee records for instant identification at security desk, real estate systems with house photos, medical case histories and so on.</a:t>
            </a:r>
          </a:p>
          <a:p>
            <a:r>
              <a:rPr lang="en-US" sz="2400" dirty="0" smtClean="0"/>
              <a:t> Photographic images are used frequently for imaging systems that are used for identification.</a:t>
            </a:r>
          </a:p>
          <a:p>
            <a:r>
              <a:rPr lang="en-US" sz="2400" dirty="0" smtClean="0"/>
              <a:t>A resolution of 600 dpi is required for reproducing a photographic images.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sz="3800" b="1" dirty="0" smtClean="0">
                <a:solidFill>
                  <a:schemeClr val="accent6">
                    <a:lumMod val="50000"/>
                  </a:schemeClr>
                </a:solidFill>
              </a:rPr>
              <a:t>Geographic Information Systems Map[GIS]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100" dirty="0" smtClean="0"/>
              <a:t>Map created in a GIS system are being used widely for natural resources and wildlife management and urban planning.</a:t>
            </a:r>
          </a:p>
          <a:p>
            <a:r>
              <a:rPr lang="en-US" sz="3100" dirty="0" smtClean="0"/>
              <a:t>GIS system store the graphical information of the map along with a database containing information relating highlighted map elements statistics or item information.</a:t>
            </a:r>
          </a:p>
          <a:p>
            <a:r>
              <a:rPr lang="en-US" sz="3100" dirty="0" smtClean="0"/>
              <a:t>Two kinds of technologies used for storage and display of geographic maps are: Raster and combination of raster images and vector.</a:t>
            </a:r>
          </a:p>
          <a:p>
            <a:r>
              <a:rPr lang="en-US" sz="3100" dirty="0" smtClean="0"/>
              <a:t> Raster storage allows a map to be displayed on a graphical display system. Ex. Road maps used by travel assistants and area maps used to track natural resources.</a:t>
            </a:r>
          </a:p>
          <a:p>
            <a:r>
              <a:rPr lang="en-US" sz="3100" dirty="0" smtClean="0"/>
              <a:t> Combination of raster images and vector. Ex showing railroad or highways and other human made structures, and text display showing attributes of features in the map.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Voice Commands and Voice Synthesis</a:t>
            </a:r>
          </a:p>
          <a:p>
            <a:r>
              <a:rPr lang="en-US" sz="2600" dirty="0" smtClean="0"/>
              <a:t>Both are used for hands-free operation of a computer program.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Voice commands</a:t>
            </a:r>
          </a:p>
          <a:p>
            <a:r>
              <a:rPr lang="en-US" sz="2400" dirty="0" smtClean="0"/>
              <a:t>Voice commands allow the user to direct computer operation by spoken commands.</a:t>
            </a:r>
          </a:p>
          <a:p>
            <a:r>
              <a:rPr lang="en-US" sz="2400" dirty="0" smtClean="0"/>
              <a:t>Voice commands are primarily an input voice recognition consideration.</a:t>
            </a:r>
          </a:p>
          <a:p>
            <a:r>
              <a:rPr lang="en-US" sz="2400" dirty="0" smtClean="0"/>
              <a:t>It allow command entry via short voice commands rather than a keyboard or pointing device.</a:t>
            </a:r>
          </a:p>
          <a:p>
            <a:r>
              <a:rPr lang="en-US" sz="2400" dirty="0" smtClean="0"/>
              <a:t>Recognition of command requires specialized techniques and powerful processing capabilities to compensate for differences in pitch, accent and voice modulation of user.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Voice Synthesis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800" dirty="0" smtClean="0"/>
              <a:t>Voice Synthesis is used for presenting the results of an action to the user in a synthesized voice. Ex. Patient monitoring system in a surgical theatre.</a:t>
            </a:r>
          </a:p>
          <a:p>
            <a:r>
              <a:rPr lang="en-US" sz="2800" dirty="0" smtClean="0"/>
              <a:t>Voice Synthesis is easier to achieve than voice recognition. </a:t>
            </a:r>
          </a:p>
          <a:p>
            <a:r>
              <a:rPr lang="en-US" sz="2800" dirty="0" smtClean="0"/>
              <a:t>The initial attempts used fully stored messages or actual voice clip that were strung together. In either approach, the cadence(</a:t>
            </a:r>
            <a:r>
              <a:rPr lang="en-US" sz="2800" dirty="0" err="1" smtClean="0"/>
              <a:t>isochronicity</a:t>
            </a:r>
            <a:r>
              <a:rPr lang="en-US" sz="2800" dirty="0" smtClean="0"/>
              <a:t>) of the composite output has to be good for message to be clear.</a:t>
            </a:r>
          </a:p>
          <a:p>
            <a:r>
              <a:rPr lang="en-US" sz="2800" dirty="0" smtClean="0"/>
              <a:t>Another approach is to break down the message completely to a canonical forms based on phonetics.</a:t>
            </a:r>
          </a:p>
          <a:p>
            <a:r>
              <a:rPr lang="en-US" sz="2800" dirty="0" smtClean="0"/>
              <a:t>Digital signal processor designed for the applications to perform computations and maintain correct cadence.</a:t>
            </a: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4706</TotalTime>
  <Words>2615</Words>
  <Application>Microsoft Office PowerPoint</Application>
  <PresentationFormat>On-screen Show (4:3)</PresentationFormat>
  <Paragraphs>272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Flow</vt:lpstr>
      <vt:lpstr>Multimedia Computing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Defining Objects for Multimedia Systems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Evolving Technologies for Multimedia Systems </vt:lpstr>
      <vt:lpstr>Slide 41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Computing </dc:title>
  <dc:creator>roopa</dc:creator>
  <cp:lastModifiedBy>ise 2</cp:lastModifiedBy>
  <cp:revision>57</cp:revision>
  <dcterms:created xsi:type="dcterms:W3CDTF">2006-08-16T00:00:00Z</dcterms:created>
  <dcterms:modified xsi:type="dcterms:W3CDTF">2017-02-18T07:44:59Z</dcterms:modified>
</cp:coreProperties>
</file>