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308" r:id="rId6"/>
    <p:sldId id="262" r:id="rId7"/>
    <p:sldId id="263" r:id="rId8"/>
    <p:sldId id="264" r:id="rId9"/>
    <p:sldId id="265" r:id="rId10"/>
    <p:sldId id="266" r:id="rId11"/>
    <p:sldId id="267" r:id="rId12"/>
    <p:sldId id="268" r:id="rId13"/>
    <p:sldId id="270" r:id="rId14"/>
    <p:sldId id="300" r:id="rId15"/>
    <p:sldId id="301" r:id="rId16"/>
    <p:sldId id="271" r:id="rId17"/>
    <p:sldId id="275" r:id="rId18"/>
    <p:sldId id="272" r:id="rId19"/>
    <p:sldId id="273" r:id="rId20"/>
    <p:sldId id="274" r:id="rId21"/>
    <p:sldId id="309" r:id="rId22"/>
    <p:sldId id="276" r:id="rId23"/>
    <p:sldId id="277" r:id="rId24"/>
    <p:sldId id="278" r:id="rId25"/>
    <p:sldId id="279" r:id="rId26"/>
    <p:sldId id="280" r:id="rId27"/>
    <p:sldId id="281" r:id="rId28"/>
    <p:sldId id="302" r:id="rId29"/>
    <p:sldId id="288" r:id="rId30"/>
    <p:sldId id="282" r:id="rId31"/>
    <p:sldId id="303" r:id="rId32"/>
    <p:sldId id="287" r:id="rId33"/>
    <p:sldId id="283" r:id="rId34"/>
    <p:sldId id="289" r:id="rId35"/>
    <p:sldId id="284" r:id="rId36"/>
    <p:sldId id="304" r:id="rId37"/>
    <p:sldId id="285" r:id="rId38"/>
    <p:sldId id="293" r:id="rId39"/>
    <p:sldId id="286" r:id="rId40"/>
    <p:sldId id="306" r:id="rId41"/>
    <p:sldId id="307" r:id="rId42"/>
    <p:sldId id="310" r:id="rId43"/>
    <p:sldId id="290" r:id="rId44"/>
    <p:sldId id="311" r:id="rId45"/>
    <p:sldId id="291" r:id="rId46"/>
    <p:sldId id="312" r:id="rId47"/>
    <p:sldId id="294" r:id="rId48"/>
    <p:sldId id="295" r:id="rId49"/>
    <p:sldId id="292" r:id="rId50"/>
    <p:sldId id="296" r:id="rId51"/>
    <p:sldId id="29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smtClean="0"/>
              <a:t>Multimedia Computing</a:t>
            </a:r>
            <a:endParaRPr lang="en-IN" dirty="0"/>
          </a:p>
        </p:txBody>
      </p:sp>
      <p:sp>
        <p:nvSpPr>
          <p:cNvPr id="3" name="Subtitle 2"/>
          <p:cNvSpPr>
            <a:spLocks noGrp="1"/>
          </p:cNvSpPr>
          <p:nvPr>
            <p:ph type="subTitle" idx="1"/>
          </p:nvPr>
        </p:nvSpPr>
        <p:spPr>
          <a:xfrm>
            <a:off x="1371600" y="2209800"/>
            <a:ext cx="6400800" cy="3429000"/>
          </a:xfrm>
        </p:spPr>
        <p:txBody>
          <a:bodyPr>
            <a:normAutofit/>
          </a:bodyPr>
          <a:lstStyle/>
          <a:p>
            <a:pPr algn="l"/>
            <a:r>
              <a:rPr lang="en-US" sz="2400" dirty="0" smtClean="0">
                <a:solidFill>
                  <a:schemeClr val="tx1"/>
                </a:solidFill>
              </a:rPr>
              <a:t>Text Books:</a:t>
            </a:r>
          </a:p>
          <a:p>
            <a:pPr algn="l">
              <a:buFont typeface="Wingdings" pitchFamily="2" charset="2"/>
              <a:buChar char="§"/>
            </a:pPr>
            <a:r>
              <a:rPr lang="en-US" sz="2400" dirty="0" smtClean="0">
                <a:solidFill>
                  <a:schemeClr val="tx1"/>
                </a:solidFill>
              </a:rPr>
              <a:t>Ralf </a:t>
            </a:r>
            <a:r>
              <a:rPr lang="en-US" sz="2400" dirty="0" err="1" smtClean="0">
                <a:solidFill>
                  <a:schemeClr val="tx1"/>
                </a:solidFill>
              </a:rPr>
              <a:t>Steinmetz,Klara</a:t>
            </a:r>
            <a:r>
              <a:rPr lang="en-US" sz="2400" dirty="0" smtClean="0">
                <a:solidFill>
                  <a:schemeClr val="tx1"/>
                </a:solidFill>
              </a:rPr>
              <a:t> </a:t>
            </a:r>
            <a:r>
              <a:rPr lang="en-US" sz="2400" dirty="0" err="1" smtClean="0">
                <a:solidFill>
                  <a:schemeClr val="tx1"/>
                </a:solidFill>
              </a:rPr>
              <a:t>Narstedt</a:t>
            </a:r>
            <a:r>
              <a:rPr lang="en-US" sz="2400" dirty="0" smtClean="0">
                <a:solidFill>
                  <a:schemeClr val="tx1"/>
                </a:solidFill>
              </a:rPr>
              <a:t>::Multimedia Fundamental-</a:t>
            </a:r>
            <a:r>
              <a:rPr lang="en-US" sz="2400" dirty="0" err="1" smtClean="0">
                <a:solidFill>
                  <a:schemeClr val="tx1"/>
                </a:solidFill>
              </a:rPr>
              <a:t>Vol</a:t>
            </a:r>
            <a:r>
              <a:rPr lang="en-US" sz="2400" dirty="0" smtClean="0">
                <a:solidFill>
                  <a:schemeClr val="tx1"/>
                </a:solidFill>
              </a:rPr>
              <a:t> 1-Media coding and content Processing.</a:t>
            </a:r>
          </a:p>
          <a:p>
            <a:pPr algn="l">
              <a:buFont typeface="Wingdings" pitchFamily="2" charset="2"/>
              <a:buChar char="§"/>
            </a:pPr>
            <a:endParaRPr lang="en-US" sz="2400" dirty="0" smtClean="0">
              <a:solidFill>
                <a:schemeClr val="tx1"/>
              </a:solidFill>
            </a:endParaRPr>
          </a:p>
          <a:p>
            <a:pPr algn="l">
              <a:buFont typeface="Wingdings" pitchFamily="2" charset="2"/>
              <a:buChar char="§"/>
            </a:pPr>
            <a:r>
              <a:rPr lang="en-US" sz="2400" dirty="0" err="1" smtClean="0">
                <a:solidFill>
                  <a:schemeClr val="tx1"/>
                </a:solidFill>
              </a:rPr>
              <a:t>Prabhat</a:t>
            </a:r>
            <a:r>
              <a:rPr lang="en-US" sz="2400" dirty="0" smtClean="0">
                <a:solidFill>
                  <a:schemeClr val="tx1"/>
                </a:solidFill>
              </a:rPr>
              <a:t> K. </a:t>
            </a:r>
            <a:r>
              <a:rPr lang="en-US" sz="2400" dirty="0" err="1" smtClean="0">
                <a:solidFill>
                  <a:schemeClr val="tx1"/>
                </a:solidFill>
              </a:rPr>
              <a:t>Andleigh,Kiran</a:t>
            </a:r>
            <a:r>
              <a:rPr lang="en-US" sz="2400" dirty="0" smtClean="0">
                <a:solidFill>
                  <a:schemeClr val="tx1"/>
                </a:solidFill>
              </a:rPr>
              <a:t> </a:t>
            </a:r>
            <a:r>
              <a:rPr lang="en-US" sz="2400" dirty="0" err="1" smtClean="0">
                <a:solidFill>
                  <a:schemeClr val="tx1"/>
                </a:solidFill>
              </a:rPr>
              <a:t>Thakrar:Multimedia</a:t>
            </a:r>
            <a:r>
              <a:rPr lang="en-US" sz="2400" dirty="0" smtClean="0">
                <a:solidFill>
                  <a:schemeClr val="tx1"/>
                </a:solidFill>
              </a:rPr>
              <a:t> System Design. </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457200"/>
            <a:ext cx="8305800" cy="838199"/>
          </a:xfrm>
        </p:spPr>
        <p:txBody>
          <a:bodyPr>
            <a:normAutofit/>
          </a:bodyPr>
          <a:lstStyle/>
          <a:p>
            <a:r>
              <a:rPr lang="en-US" dirty="0" smtClean="0">
                <a:solidFill>
                  <a:schemeClr val="accent6">
                    <a:lumMod val="75000"/>
                  </a:schemeClr>
                </a:solidFill>
              </a:rPr>
              <a:t>Characterizing Continuous Media Data Streams</a:t>
            </a:r>
            <a:endParaRPr lang="en-IN" dirty="0">
              <a:solidFill>
                <a:schemeClr val="accent6">
                  <a:lumMod val="75000"/>
                </a:schemeClr>
              </a:solidFill>
            </a:endParaRPr>
          </a:p>
        </p:txBody>
      </p:sp>
      <p:pic>
        <p:nvPicPr>
          <p:cNvPr id="8" name="Picture 2"/>
          <p:cNvPicPr>
            <a:picLocks noChangeAspect="1" noChangeArrowheads="1"/>
          </p:cNvPicPr>
          <p:nvPr/>
        </p:nvPicPr>
        <p:blipFill>
          <a:blip r:embed="rId2"/>
          <a:srcRect/>
          <a:stretch>
            <a:fillRect/>
          </a:stretch>
        </p:blipFill>
        <p:spPr bwMode="auto">
          <a:xfrm>
            <a:off x="1066800" y="4648200"/>
            <a:ext cx="5818909" cy="1143000"/>
          </a:xfrm>
          <a:prstGeom prst="rect">
            <a:avLst/>
          </a:prstGeom>
          <a:noFill/>
          <a:ln w="9525">
            <a:noFill/>
            <a:miter lim="800000"/>
            <a:headEnd/>
            <a:tailEnd/>
          </a:ln>
          <a:effectLst/>
        </p:spPr>
      </p:pic>
      <p:sp>
        <p:nvSpPr>
          <p:cNvPr id="9" name="TextBox 8"/>
          <p:cNvSpPr txBox="1"/>
          <p:nvPr/>
        </p:nvSpPr>
        <p:spPr>
          <a:xfrm>
            <a:off x="381000" y="2590800"/>
            <a:ext cx="8610600" cy="1631216"/>
          </a:xfrm>
          <a:prstGeom prst="rect">
            <a:avLst/>
          </a:prstGeom>
          <a:noFill/>
        </p:spPr>
        <p:txBody>
          <a:bodyPr wrap="square" rtlCol="0">
            <a:spAutoFit/>
          </a:bodyPr>
          <a:lstStyle/>
          <a:p>
            <a:pPr>
              <a:buFont typeface="Wingdings" pitchFamily="2" charset="2"/>
              <a:buChar char="§"/>
            </a:pPr>
            <a:r>
              <a:rPr lang="en-US" sz="2800" dirty="0" smtClean="0">
                <a:solidFill>
                  <a:schemeClr val="accent2">
                    <a:lumMod val="75000"/>
                  </a:schemeClr>
                </a:solidFill>
              </a:rPr>
              <a:t>Strongly periodic data streams</a:t>
            </a:r>
            <a:r>
              <a:rPr lang="en-US" sz="2800" dirty="0" smtClean="0"/>
              <a:t>: </a:t>
            </a:r>
          </a:p>
          <a:p>
            <a:endParaRPr lang="en-US" sz="2400" dirty="0" smtClean="0"/>
          </a:p>
          <a:p>
            <a:r>
              <a:rPr lang="en-US" sz="2400" dirty="0" smtClean="0"/>
              <a:t>                   Time intervals have the same duration between consecutive packets or information units.</a:t>
            </a:r>
            <a:endParaRPr lang="en-IN" sz="2400" dirty="0"/>
          </a:p>
        </p:txBody>
      </p:sp>
      <p:sp>
        <p:nvSpPr>
          <p:cNvPr id="5" name="TextBox 4"/>
          <p:cNvSpPr txBox="1"/>
          <p:nvPr/>
        </p:nvSpPr>
        <p:spPr>
          <a:xfrm>
            <a:off x="609600" y="1371600"/>
            <a:ext cx="7391400" cy="1200329"/>
          </a:xfrm>
          <a:prstGeom prst="rect">
            <a:avLst/>
          </a:prstGeom>
          <a:noFill/>
        </p:spPr>
        <p:txBody>
          <a:bodyPr wrap="square" rtlCol="0">
            <a:spAutoFit/>
          </a:bodyPr>
          <a:lstStyle/>
          <a:p>
            <a:r>
              <a:rPr lang="en-US" sz="2400" dirty="0" smtClean="0"/>
              <a:t>First characteristics: relates to the time interval between fully completed transmissions of consecutive information units or packets.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2057400"/>
          </a:xfrm>
        </p:spPr>
        <p:txBody>
          <a:bodyPr>
            <a:noAutofit/>
          </a:bodyPr>
          <a:lstStyle/>
          <a:p>
            <a:pPr>
              <a:buFont typeface="Wingdings" pitchFamily="2" charset="2"/>
              <a:buChar char="§"/>
            </a:pPr>
            <a:r>
              <a:rPr lang="en-US" sz="2400" dirty="0" smtClean="0">
                <a:solidFill>
                  <a:schemeClr val="accent2">
                    <a:lumMod val="75000"/>
                  </a:schemeClr>
                </a:solidFill>
              </a:rPr>
              <a:t>Weakly periodic data streams: </a:t>
            </a:r>
          </a:p>
          <a:p>
            <a:pPr>
              <a:buNone/>
            </a:pPr>
            <a:endParaRPr lang="en-US" sz="2400" dirty="0" smtClean="0"/>
          </a:p>
          <a:p>
            <a:r>
              <a:rPr lang="en-US" sz="2400" dirty="0" smtClean="0"/>
              <a:t>Time intervals between consecutive packet are periodic.</a:t>
            </a:r>
          </a:p>
          <a:p>
            <a:r>
              <a:rPr lang="en-US" sz="2400" dirty="0" smtClean="0"/>
              <a:t>The duration of time interval between neighboring packet is described as a function with finite period duration.</a:t>
            </a:r>
          </a:p>
          <a:p>
            <a:endParaRPr lang="en-IN" sz="2400" dirty="0" smtClean="0"/>
          </a:p>
          <a:p>
            <a:endParaRPr lang="en-IN" sz="2400" dirty="0"/>
          </a:p>
        </p:txBody>
      </p:sp>
      <p:pic>
        <p:nvPicPr>
          <p:cNvPr id="2050" name="Picture 2"/>
          <p:cNvPicPr>
            <a:picLocks noChangeAspect="1" noChangeArrowheads="1"/>
          </p:cNvPicPr>
          <p:nvPr/>
        </p:nvPicPr>
        <p:blipFill>
          <a:blip r:embed="rId2"/>
          <a:srcRect/>
          <a:stretch>
            <a:fillRect/>
          </a:stretch>
        </p:blipFill>
        <p:spPr bwMode="auto">
          <a:xfrm>
            <a:off x="685800" y="3429000"/>
            <a:ext cx="6858000" cy="1785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2057399"/>
          </a:xfrm>
        </p:spPr>
        <p:txBody>
          <a:bodyPr>
            <a:noAutofit/>
          </a:bodyPr>
          <a:lstStyle/>
          <a:p>
            <a:r>
              <a:rPr lang="en-US" sz="2800" dirty="0" smtClean="0">
                <a:solidFill>
                  <a:schemeClr val="accent2">
                    <a:lumMod val="75000"/>
                  </a:schemeClr>
                </a:solidFill>
              </a:rPr>
              <a:t>Aperiodic data stream</a:t>
            </a:r>
          </a:p>
          <a:p>
            <a:r>
              <a:rPr lang="en-US" sz="2400" dirty="0" smtClean="0"/>
              <a:t>All other possibilities of transmission with respect to time interval are known as aperiodic data streams.</a:t>
            </a:r>
          </a:p>
          <a:p>
            <a:r>
              <a:rPr lang="en-US" sz="2400" dirty="0" smtClean="0"/>
              <a:t>The time interval sequence is neither constant nor weakly periodic.</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1371600" y="3071813"/>
            <a:ext cx="6629400" cy="1957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143000"/>
          </a:xfrm>
        </p:spPr>
        <p:txBody>
          <a:bodyPr/>
          <a:lstStyle/>
          <a:p>
            <a:r>
              <a:rPr lang="en-US" dirty="0" smtClean="0">
                <a:solidFill>
                  <a:schemeClr val="accent6">
                    <a:lumMod val="75000"/>
                  </a:schemeClr>
                </a:solidFill>
              </a:rPr>
              <a:t>Variation of the data volume of consecutive information units.</a:t>
            </a:r>
          </a:p>
          <a:p>
            <a:endParaRPr lang="en-US" dirty="0" smtClean="0"/>
          </a:p>
          <a:p>
            <a:pPr>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762000" y="2362200"/>
            <a:ext cx="1590675" cy="225742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200400" y="2209800"/>
            <a:ext cx="2114550" cy="2324100"/>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6019800" y="2286000"/>
            <a:ext cx="1533525" cy="2228850"/>
          </a:xfrm>
          <a:prstGeom prst="rect">
            <a:avLst/>
          </a:prstGeom>
          <a:noFill/>
          <a:ln w="9525">
            <a:noFill/>
            <a:miter lim="800000"/>
            <a:headEnd/>
            <a:tailEnd/>
          </a:ln>
          <a:effectLst/>
        </p:spPr>
      </p:pic>
      <p:sp>
        <p:nvSpPr>
          <p:cNvPr id="7" name="TextBox 6"/>
          <p:cNvSpPr txBox="1"/>
          <p:nvPr/>
        </p:nvSpPr>
        <p:spPr>
          <a:xfrm>
            <a:off x="533400" y="4800600"/>
            <a:ext cx="1752600" cy="646331"/>
          </a:xfrm>
          <a:prstGeom prst="rect">
            <a:avLst/>
          </a:prstGeom>
          <a:noFill/>
        </p:spPr>
        <p:txBody>
          <a:bodyPr wrap="square" rtlCol="0">
            <a:spAutoFit/>
          </a:bodyPr>
          <a:lstStyle/>
          <a:p>
            <a:r>
              <a:rPr lang="en-US" dirty="0" smtClean="0"/>
              <a:t>Strongly regular data stream</a:t>
            </a:r>
            <a:endParaRPr lang="en-IN" dirty="0"/>
          </a:p>
        </p:txBody>
      </p:sp>
      <p:sp>
        <p:nvSpPr>
          <p:cNvPr id="8" name="Rectangle 7"/>
          <p:cNvSpPr/>
          <p:nvPr/>
        </p:nvSpPr>
        <p:spPr>
          <a:xfrm>
            <a:off x="3124200" y="4876800"/>
            <a:ext cx="2056589" cy="646331"/>
          </a:xfrm>
          <a:prstGeom prst="rect">
            <a:avLst/>
          </a:prstGeom>
        </p:spPr>
        <p:txBody>
          <a:bodyPr wrap="none">
            <a:spAutoFit/>
          </a:bodyPr>
          <a:lstStyle/>
          <a:p>
            <a:r>
              <a:rPr lang="en-US" dirty="0" smtClean="0"/>
              <a:t>Weakly regular data</a:t>
            </a:r>
          </a:p>
          <a:p>
            <a:r>
              <a:rPr lang="en-US" dirty="0" smtClean="0"/>
              <a:t> stream</a:t>
            </a:r>
            <a:endParaRPr lang="en-IN" dirty="0"/>
          </a:p>
        </p:txBody>
      </p:sp>
      <p:sp>
        <p:nvSpPr>
          <p:cNvPr id="9" name="Rectangle 8"/>
          <p:cNvSpPr/>
          <p:nvPr/>
        </p:nvSpPr>
        <p:spPr>
          <a:xfrm>
            <a:off x="5867400" y="4953000"/>
            <a:ext cx="2157257" cy="369332"/>
          </a:xfrm>
          <a:prstGeom prst="rect">
            <a:avLst/>
          </a:prstGeom>
        </p:spPr>
        <p:txBody>
          <a:bodyPr wrap="none">
            <a:spAutoFit/>
          </a:bodyPr>
          <a:lstStyle/>
          <a:p>
            <a:r>
              <a:rPr lang="en-US" dirty="0" smtClean="0"/>
              <a:t>irregular data stream</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8229600" cy="4800600"/>
          </a:xfrm>
        </p:spPr>
        <p:txBody>
          <a:bodyPr/>
          <a:lstStyle/>
          <a:p>
            <a:r>
              <a:rPr lang="en-US" dirty="0" smtClean="0">
                <a:solidFill>
                  <a:schemeClr val="accent6">
                    <a:lumMod val="75000"/>
                  </a:schemeClr>
                </a:solidFill>
              </a:rPr>
              <a:t>Variation of the data volume of consecutive information units.</a:t>
            </a:r>
          </a:p>
          <a:p>
            <a:r>
              <a:rPr lang="en-US" sz="2400" dirty="0" smtClean="0"/>
              <a:t>Second characteristics: how data quantity of consecutive information units or packets varies.</a:t>
            </a:r>
          </a:p>
          <a:p>
            <a:r>
              <a:rPr lang="en-US" dirty="0" smtClean="0">
                <a:solidFill>
                  <a:schemeClr val="accent2">
                    <a:lumMod val="75000"/>
                  </a:schemeClr>
                </a:solidFill>
              </a:rPr>
              <a:t>Strongly regular data steam</a:t>
            </a:r>
          </a:p>
          <a:p>
            <a:r>
              <a:rPr lang="en-US" dirty="0" smtClean="0"/>
              <a:t> </a:t>
            </a:r>
            <a:r>
              <a:rPr lang="en-US" sz="2400" dirty="0" smtClean="0"/>
              <a:t>IF the quantity of data remains constant during the entire lifetime of a data stream is called a strongly regular data steam.</a:t>
            </a:r>
          </a:p>
          <a:p>
            <a:r>
              <a:rPr lang="en-US" sz="2400" dirty="0" smtClean="0"/>
              <a:t>Ex. Full-image encoded data stream delivered by camera or an audio sequence originating from an audio CD.</a:t>
            </a:r>
          </a:p>
          <a:p>
            <a:endParaRPr lang="en-IN" dirty="0"/>
          </a:p>
        </p:txBody>
      </p:sp>
      <p:pic>
        <p:nvPicPr>
          <p:cNvPr id="4" name="Picture 2"/>
          <p:cNvPicPr>
            <a:picLocks noChangeAspect="1" noChangeArrowheads="1"/>
          </p:cNvPicPr>
          <p:nvPr/>
        </p:nvPicPr>
        <p:blipFill>
          <a:blip r:embed="rId2"/>
          <a:srcRect/>
          <a:stretch>
            <a:fillRect/>
          </a:stretch>
        </p:blipFill>
        <p:spPr bwMode="auto">
          <a:xfrm>
            <a:off x="3581400" y="4600575"/>
            <a:ext cx="1590675" cy="225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smtClean="0">
                <a:solidFill>
                  <a:schemeClr val="accent2">
                    <a:lumMod val="75000"/>
                  </a:schemeClr>
                </a:solidFill>
              </a:rPr>
              <a:t>Weakly regular data steam</a:t>
            </a:r>
          </a:p>
          <a:p>
            <a:r>
              <a:rPr lang="en-US" sz="2400" dirty="0" smtClean="0"/>
              <a:t>if the quantity of data varies periodically(over time), is called a weakly regular data steam.</a:t>
            </a:r>
          </a:p>
          <a:p>
            <a:r>
              <a:rPr lang="en-US" dirty="0" smtClean="0">
                <a:solidFill>
                  <a:schemeClr val="accent2">
                    <a:lumMod val="75000"/>
                  </a:schemeClr>
                </a:solidFill>
              </a:rPr>
              <a:t>Irregular data steam</a:t>
            </a:r>
          </a:p>
          <a:p>
            <a:r>
              <a:rPr lang="en-US" sz="2400" dirty="0" smtClean="0"/>
              <a:t>Data steams are called irregular when the data quantity is neither constant nor changing by a periodic function. </a:t>
            </a:r>
          </a:p>
          <a:p>
            <a:endParaRPr lang="en-IN" dirty="0">
              <a:solidFill>
                <a:schemeClr val="accent2">
                  <a:lumMod val="75000"/>
                </a:schemeClr>
              </a:solidFill>
            </a:endParaRPr>
          </a:p>
        </p:txBody>
      </p:sp>
      <p:pic>
        <p:nvPicPr>
          <p:cNvPr id="4" name="Picture 3"/>
          <p:cNvPicPr>
            <a:picLocks noChangeAspect="1" noChangeArrowheads="1"/>
          </p:cNvPicPr>
          <p:nvPr/>
        </p:nvPicPr>
        <p:blipFill>
          <a:blip r:embed="rId2"/>
          <a:srcRect/>
          <a:stretch>
            <a:fillRect/>
          </a:stretch>
        </p:blipFill>
        <p:spPr bwMode="auto">
          <a:xfrm>
            <a:off x="1143000" y="3352800"/>
            <a:ext cx="2114550" cy="23241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715000" y="3505200"/>
            <a:ext cx="1533525" cy="2228850"/>
          </a:xfrm>
          <a:prstGeom prst="rect">
            <a:avLst/>
          </a:prstGeom>
          <a:noFill/>
          <a:ln w="9525">
            <a:noFill/>
            <a:miter lim="800000"/>
            <a:headEnd/>
            <a:tailEnd/>
          </a:ln>
          <a:effectLst/>
        </p:spPr>
      </p:pic>
      <p:sp>
        <p:nvSpPr>
          <p:cNvPr id="6" name="Rectangle 5"/>
          <p:cNvSpPr/>
          <p:nvPr/>
        </p:nvSpPr>
        <p:spPr>
          <a:xfrm>
            <a:off x="762000" y="5791200"/>
            <a:ext cx="2895600" cy="369332"/>
          </a:xfrm>
          <a:prstGeom prst="rect">
            <a:avLst/>
          </a:prstGeom>
        </p:spPr>
        <p:txBody>
          <a:bodyPr wrap="square">
            <a:spAutoFit/>
          </a:bodyPr>
          <a:lstStyle/>
          <a:p>
            <a:r>
              <a:rPr lang="en-US" dirty="0" smtClean="0"/>
              <a:t>Weakly regular data stream</a:t>
            </a:r>
            <a:endParaRPr lang="en-IN" dirty="0"/>
          </a:p>
        </p:txBody>
      </p:sp>
      <p:sp>
        <p:nvSpPr>
          <p:cNvPr id="7" name="Rectangle 6"/>
          <p:cNvSpPr/>
          <p:nvPr/>
        </p:nvSpPr>
        <p:spPr>
          <a:xfrm>
            <a:off x="5638800" y="5715000"/>
            <a:ext cx="2157257" cy="369332"/>
          </a:xfrm>
          <a:prstGeom prst="rect">
            <a:avLst/>
          </a:prstGeom>
        </p:spPr>
        <p:txBody>
          <a:bodyPr wrap="none">
            <a:spAutoFit/>
          </a:bodyPr>
          <a:lstStyle/>
          <a:p>
            <a:r>
              <a:rPr lang="en-US" dirty="0" smtClean="0"/>
              <a:t>Irregular data stream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733800"/>
          </a:xfrm>
        </p:spPr>
        <p:txBody>
          <a:bodyPr>
            <a:normAutofit/>
          </a:bodyPr>
          <a:lstStyle/>
          <a:p>
            <a:r>
              <a:rPr lang="en-US" dirty="0" smtClean="0">
                <a:solidFill>
                  <a:schemeClr val="accent6">
                    <a:lumMod val="75000"/>
                  </a:schemeClr>
                </a:solidFill>
              </a:rPr>
              <a:t>Interrelationship of Consecutive Packets</a:t>
            </a:r>
          </a:p>
          <a:p>
            <a:r>
              <a:rPr lang="en-US" sz="2600" dirty="0" smtClean="0"/>
              <a:t>Third characteristic: relate to the continuity or the relationship between consecutive packets.</a:t>
            </a:r>
            <a:endParaRPr lang="en-IN" sz="2600" dirty="0" smtClean="0"/>
          </a:p>
          <a:p>
            <a:r>
              <a:rPr lang="en-US" dirty="0" smtClean="0">
                <a:solidFill>
                  <a:schemeClr val="accent2">
                    <a:lumMod val="75000"/>
                  </a:schemeClr>
                </a:solidFill>
              </a:rPr>
              <a:t>Interrelated data stream</a:t>
            </a:r>
            <a:endParaRPr lang="en-IN" dirty="0" smtClean="0">
              <a:solidFill>
                <a:schemeClr val="accent2">
                  <a:lumMod val="75000"/>
                </a:schemeClr>
              </a:solidFill>
            </a:endParaRPr>
          </a:p>
          <a:p>
            <a:r>
              <a:rPr lang="en-US" sz="2400" dirty="0" smtClean="0"/>
              <a:t>Packets are transmitted without gap in between.</a:t>
            </a:r>
          </a:p>
          <a:p>
            <a:r>
              <a:rPr lang="en-US" sz="2800" dirty="0" smtClean="0">
                <a:solidFill>
                  <a:schemeClr val="accent2">
                    <a:lumMod val="75000"/>
                  </a:schemeClr>
                </a:solidFill>
              </a:rPr>
              <a:t>Non-Interrelated data stream</a:t>
            </a:r>
          </a:p>
          <a:p>
            <a:r>
              <a:rPr lang="en-US" sz="2400" dirty="0" smtClean="0"/>
              <a:t>There are gap between packets.</a:t>
            </a:r>
            <a:endParaRPr lang="en-IN" sz="2400" dirty="0" smtClean="0"/>
          </a:p>
          <a:p>
            <a:endParaRPr lang="en-US" sz="2400" dirty="0" smtClean="0"/>
          </a:p>
        </p:txBody>
      </p:sp>
      <p:pic>
        <p:nvPicPr>
          <p:cNvPr id="4" name="Picture 6"/>
          <p:cNvPicPr>
            <a:picLocks noChangeAspect="1" noChangeArrowheads="1"/>
          </p:cNvPicPr>
          <p:nvPr/>
        </p:nvPicPr>
        <p:blipFill>
          <a:blip r:embed="rId2"/>
          <a:srcRect/>
          <a:stretch>
            <a:fillRect/>
          </a:stretch>
        </p:blipFill>
        <p:spPr bwMode="auto">
          <a:xfrm>
            <a:off x="228600" y="4495800"/>
            <a:ext cx="4648200" cy="1200150"/>
          </a:xfrm>
          <a:prstGeom prst="rect">
            <a:avLst/>
          </a:prstGeom>
          <a:noFill/>
          <a:ln w="9525">
            <a:noFill/>
            <a:miter lim="800000"/>
            <a:headEnd/>
            <a:tailEnd/>
          </a:ln>
          <a:effectLst/>
        </p:spPr>
      </p:pic>
      <p:pic>
        <p:nvPicPr>
          <p:cNvPr id="5" name="Picture 7"/>
          <p:cNvPicPr>
            <a:picLocks noChangeAspect="1" noChangeArrowheads="1"/>
          </p:cNvPicPr>
          <p:nvPr/>
        </p:nvPicPr>
        <p:blipFill>
          <a:blip r:embed="rId3"/>
          <a:srcRect/>
          <a:stretch>
            <a:fillRect/>
          </a:stretch>
        </p:blipFill>
        <p:spPr bwMode="auto">
          <a:xfrm>
            <a:off x="5486400" y="4800600"/>
            <a:ext cx="3657600" cy="1114425"/>
          </a:xfrm>
          <a:prstGeom prst="rect">
            <a:avLst/>
          </a:prstGeom>
          <a:noFill/>
          <a:ln w="9525">
            <a:noFill/>
            <a:miter lim="800000"/>
            <a:headEnd/>
            <a:tailEnd/>
          </a:ln>
          <a:effectLst/>
        </p:spPr>
      </p:pic>
      <p:sp>
        <p:nvSpPr>
          <p:cNvPr id="6" name="TextBox 5"/>
          <p:cNvSpPr txBox="1"/>
          <p:nvPr/>
        </p:nvSpPr>
        <p:spPr>
          <a:xfrm>
            <a:off x="990600" y="5791200"/>
            <a:ext cx="2895600" cy="369332"/>
          </a:xfrm>
          <a:prstGeom prst="rect">
            <a:avLst/>
          </a:prstGeom>
          <a:noFill/>
        </p:spPr>
        <p:txBody>
          <a:bodyPr wrap="square" rtlCol="0">
            <a:spAutoFit/>
          </a:bodyPr>
          <a:lstStyle/>
          <a:p>
            <a:r>
              <a:rPr lang="en-US" dirty="0" smtClean="0"/>
              <a:t>Interrelated data stream</a:t>
            </a:r>
            <a:endParaRPr lang="en-IN" dirty="0"/>
          </a:p>
        </p:txBody>
      </p:sp>
      <p:sp>
        <p:nvSpPr>
          <p:cNvPr id="7" name="Rectangle 6"/>
          <p:cNvSpPr/>
          <p:nvPr/>
        </p:nvSpPr>
        <p:spPr>
          <a:xfrm>
            <a:off x="5638800" y="5943600"/>
            <a:ext cx="2933495" cy="369332"/>
          </a:xfrm>
          <a:prstGeom prst="rect">
            <a:avLst/>
          </a:prstGeom>
        </p:spPr>
        <p:txBody>
          <a:bodyPr wrap="none">
            <a:spAutoFit/>
          </a:bodyPr>
          <a:lstStyle/>
          <a:p>
            <a:r>
              <a:rPr lang="en-US" dirty="0" smtClean="0"/>
              <a:t>Non-Interrelated data stream</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Audio Technology</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rmAutofit/>
          </a:bodyPr>
          <a:lstStyle/>
          <a:p>
            <a:r>
              <a:rPr lang="en-US" sz="3100" dirty="0" smtClean="0"/>
              <a:t>Sound</a:t>
            </a:r>
          </a:p>
          <a:p>
            <a:pPr>
              <a:buFont typeface="Wingdings" pitchFamily="2" charset="2"/>
              <a:buChar char="§"/>
            </a:pPr>
            <a:r>
              <a:rPr lang="en-US" sz="2200" dirty="0" smtClean="0"/>
              <a:t>It is a physical phenomenon caused by vibration of materials, such as violin string etc.</a:t>
            </a:r>
          </a:p>
          <a:p>
            <a:pPr>
              <a:buFont typeface="Wingdings" pitchFamily="2" charset="2"/>
              <a:buChar char="§"/>
            </a:pPr>
            <a:r>
              <a:rPr lang="en-US" sz="2200" dirty="0" smtClean="0"/>
              <a:t>This type of vibration triggers pressure wave fluctuations in the air around the material.</a:t>
            </a:r>
          </a:p>
          <a:p>
            <a:pPr>
              <a:buFont typeface="Wingdings" pitchFamily="2" charset="2"/>
              <a:buChar char="§"/>
            </a:pPr>
            <a:r>
              <a:rPr lang="en-US" sz="2200" dirty="0" smtClean="0"/>
              <a:t>The pressure wave propagate in the air. The pattern of this oscillation is called wave form.</a:t>
            </a:r>
          </a:p>
          <a:p>
            <a:pPr>
              <a:buFont typeface="Wingdings" pitchFamily="2" charset="2"/>
              <a:buChar char="§"/>
            </a:pPr>
            <a:r>
              <a:rPr lang="en-US" sz="2200" dirty="0" smtClean="0"/>
              <a:t>We hear a sound when such a wave reaches our ears.</a:t>
            </a:r>
          </a:p>
          <a:p>
            <a:pPr>
              <a:buFont typeface="Wingdings" pitchFamily="2" charset="2"/>
              <a:buChar char="§"/>
            </a:pPr>
            <a:r>
              <a:rPr lang="en-US" sz="2200" dirty="0" smtClean="0"/>
              <a:t>Periodic sound or music: musical instrument, vocal sound, wind sound.</a:t>
            </a:r>
          </a:p>
          <a:p>
            <a:pPr>
              <a:buFont typeface="Wingdings" pitchFamily="2" charset="2"/>
              <a:buChar char="§"/>
            </a:pPr>
            <a:r>
              <a:rPr lang="en-US" sz="2200" dirty="0" smtClean="0"/>
              <a:t>Non periodic sound: coughing, sneezing, murmur of water.</a:t>
            </a:r>
            <a:endParaRPr lang="en-IN" sz="2200" dirty="0"/>
          </a:p>
        </p:txBody>
      </p:sp>
      <p:pic>
        <p:nvPicPr>
          <p:cNvPr id="6" name="Picture 2"/>
          <p:cNvPicPr>
            <a:picLocks noChangeAspect="1" noChangeArrowheads="1"/>
          </p:cNvPicPr>
          <p:nvPr/>
        </p:nvPicPr>
        <p:blipFill>
          <a:blip r:embed="rId2"/>
          <a:srcRect/>
          <a:stretch>
            <a:fillRect/>
          </a:stretch>
        </p:blipFill>
        <p:spPr bwMode="auto">
          <a:xfrm>
            <a:off x="1371600" y="4724400"/>
            <a:ext cx="49530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04800"/>
            <a:ext cx="8382000" cy="6063198"/>
          </a:xfrm>
          <a:prstGeom prst="rect">
            <a:avLst/>
          </a:prstGeom>
          <a:noFill/>
        </p:spPr>
        <p:txBody>
          <a:bodyPr wrap="square" rtlCol="0">
            <a:spAutoFit/>
          </a:bodyPr>
          <a:lstStyle/>
          <a:p>
            <a:pPr>
              <a:buFont typeface="Arial" pitchFamily="34" charset="0"/>
              <a:buChar char="•"/>
            </a:pPr>
            <a:r>
              <a:rPr lang="en-US" sz="3200" dirty="0" smtClean="0"/>
              <a:t>Frequency</a:t>
            </a:r>
          </a:p>
          <a:p>
            <a:endParaRPr lang="en-US" sz="2000" dirty="0" smtClean="0"/>
          </a:p>
          <a:p>
            <a:pPr>
              <a:buFont typeface="Wingdings" pitchFamily="2" charset="2"/>
              <a:buChar char="§"/>
            </a:pPr>
            <a:r>
              <a:rPr lang="en-US" sz="2000" dirty="0" smtClean="0"/>
              <a:t>It represents the number of periods per second and is measured in hertz(Hz).</a:t>
            </a:r>
          </a:p>
          <a:p>
            <a:pPr>
              <a:buFont typeface="Wingdings" pitchFamily="2" charset="2"/>
              <a:buChar char="§"/>
            </a:pPr>
            <a:r>
              <a:rPr lang="en-US" sz="2000" dirty="0" smtClean="0"/>
              <a:t>Sound processes that occur in liquid, gases and solids are classified by      frequency range:</a:t>
            </a:r>
          </a:p>
          <a:p>
            <a:pPr>
              <a:buFont typeface="Wingdings" pitchFamily="2" charset="2"/>
              <a:buChar char="§"/>
            </a:pPr>
            <a:r>
              <a:rPr lang="en-US" sz="2000" dirty="0" smtClean="0"/>
              <a:t>Infrasonic: 0 to 20Hz</a:t>
            </a:r>
          </a:p>
          <a:p>
            <a:pPr>
              <a:buFont typeface="Wingdings" pitchFamily="2" charset="2"/>
              <a:buChar char="§"/>
            </a:pPr>
            <a:r>
              <a:rPr lang="en-US" sz="2000" dirty="0" smtClean="0"/>
              <a:t>Audio sonic:  20Hz to 20kHz</a:t>
            </a:r>
          </a:p>
          <a:p>
            <a:pPr>
              <a:buFont typeface="Wingdings" pitchFamily="2" charset="2"/>
              <a:buChar char="§"/>
            </a:pPr>
            <a:r>
              <a:rPr lang="en-US" sz="2000" dirty="0" smtClean="0"/>
              <a:t>Ultrasonic: 20kHz to 1GHz</a:t>
            </a:r>
          </a:p>
          <a:p>
            <a:pPr>
              <a:buFont typeface="Wingdings" pitchFamily="2" charset="2"/>
              <a:buChar char="§"/>
            </a:pPr>
            <a:r>
              <a:rPr lang="en-US" sz="2000" dirty="0" smtClean="0"/>
              <a:t>Hypersonic: 1GHz to 10THz</a:t>
            </a:r>
          </a:p>
          <a:p>
            <a:endParaRPr lang="en-US" sz="2000" dirty="0" smtClean="0"/>
          </a:p>
          <a:p>
            <a:pPr>
              <a:buFont typeface="Arial" pitchFamily="34" charset="0"/>
              <a:buChar char="•"/>
            </a:pPr>
            <a:r>
              <a:rPr lang="en-US" sz="3200" dirty="0" smtClean="0"/>
              <a:t>Amplitude</a:t>
            </a:r>
          </a:p>
          <a:p>
            <a:pPr>
              <a:buFont typeface="Wingdings" pitchFamily="2" charset="2"/>
              <a:buChar char="§"/>
            </a:pPr>
            <a:endParaRPr lang="en-US" sz="2000" dirty="0" smtClean="0"/>
          </a:p>
          <a:p>
            <a:pPr>
              <a:buFont typeface="Wingdings" pitchFamily="2" charset="2"/>
              <a:buChar char="§"/>
            </a:pPr>
            <a:r>
              <a:rPr lang="en-US" sz="2000" dirty="0" smtClean="0"/>
              <a:t>The amplitude of a sound is a measuring unit used to deviate the pressure wave from its mean value(idle state).</a:t>
            </a:r>
          </a:p>
          <a:p>
            <a:pPr>
              <a:buFont typeface="Wingdings" pitchFamily="2" charset="2"/>
              <a:buChar char="§"/>
            </a:pPr>
            <a:r>
              <a:rPr lang="en-US" sz="2000" dirty="0" smtClean="0"/>
              <a:t>It is which human perceive subjectively as loudness or volume. </a:t>
            </a:r>
          </a:p>
          <a:p>
            <a:pPr>
              <a:buFont typeface="Wingdings" pitchFamily="2" charset="2"/>
              <a:buChar char="§"/>
            </a:pPr>
            <a:endParaRPr lang="en-US" sz="2000" dirty="0" smtClean="0"/>
          </a:p>
          <a:p>
            <a:pPr>
              <a:buFont typeface="Wingdings" pitchFamily="2" charset="2"/>
              <a:buChar char="§"/>
            </a:pPr>
            <a:endParaRPr lang="en-US" sz="2000" dirty="0" smtClean="0"/>
          </a:p>
          <a:p>
            <a:pPr>
              <a:buFont typeface="Arial" pitchFamily="34" charset="0"/>
              <a:buChar char="•"/>
            </a:pP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514600"/>
          </a:xfrm>
        </p:spPr>
        <p:txBody>
          <a:bodyPr>
            <a:normAutofit/>
          </a:bodyPr>
          <a:lstStyle/>
          <a:p>
            <a:r>
              <a:rPr lang="en-US" dirty="0" smtClean="0"/>
              <a:t>Introduction, Media and Data Streams, Audio Technology</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1219200"/>
          </a:xfrm>
        </p:spPr>
        <p:txBody>
          <a:bodyPr/>
          <a:lstStyle/>
          <a:p>
            <a:r>
              <a:rPr lang="en-US" dirty="0" smtClean="0"/>
              <a:t>Sound perception and Psychoacoustics</a:t>
            </a:r>
          </a:p>
          <a:p>
            <a:r>
              <a:rPr lang="en-US" sz="2000" dirty="0" smtClean="0"/>
              <a:t>The way human perceive sound</a:t>
            </a:r>
            <a:endParaRPr lang="en-IN" sz="2000" dirty="0"/>
          </a:p>
        </p:txBody>
      </p:sp>
      <p:pic>
        <p:nvPicPr>
          <p:cNvPr id="1027" name="Picture 3" descr="C:\Users\roopa\Pictures\imagesCAP0MYAE.jpg"/>
          <p:cNvPicPr>
            <a:picLocks noChangeAspect="1" noChangeArrowheads="1"/>
          </p:cNvPicPr>
          <p:nvPr/>
        </p:nvPicPr>
        <p:blipFill>
          <a:blip r:embed="rId2"/>
          <a:srcRect/>
          <a:stretch>
            <a:fillRect/>
          </a:stretch>
        </p:blipFill>
        <p:spPr bwMode="auto">
          <a:xfrm>
            <a:off x="2438400" y="2438400"/>
            <a:ext cx="4648200" cy="3124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r>
              <a:rPr lang="en-US" dirty="0" smtClean="0"/>
              <a:t>Sound perception and Psychoacoustics</a:t>
            </a:r>
          </a:p>
          <a:p>
            <a:r>
              <a:rPr lang="en-US" sz="2000" dirty="0" smtClean="0"/>
              <a:t>The way human perceive sound can be summarized as a sequence of events:</a:t>
            </a:r>
          </a:p>
          <a:p>
            <a:r>
              <a:rPr lang="en-US" sz="2000" dirty="0" smtClean="0"/>
              <a:t>Sound enters the ear canal. At the ear drum, sound </a:t>
            </a:r>
            <a:r>
              <a:rPr lang="en-US" sz="2000" dirty="0" err="1" smtClean="0"/>
              <a:t>enery</a:t>
            </a:r>
            <a:r>
              <a:rPr lang="en-US" sz="2000" dirty="0" smtClean="0"/>
              <a:t>(air pressure changes) are transformed into mechanical energy of ear drum movement.</a:t>
            </a:r>
          </a:p>
          <a:p>
            <a:r>
              <a:rPr lang="en-US" sz="2000" dirty="0" smtClean="0"/>
              <a:t>The outer ear comprises the </a:t>
            </a:r>
            <a:r>
              <a:rPr lang="en-US" sz="2000" dirty="0" err="1" smtClean="0"/>
              <a:t>pinna</a:t>
            </a:r>
            <a:r>
              <a:rPr lang="en-US" sz="2000" dirty="0" smtClean="0"/>
              <a:t>, which is composed of cartilage and that allow us to localize the source of sound from the front versus the back.</a:t>
            </a:r>
          </a:p>
          <a:p>
            <a:r>
              <a:rPr lang="en-US" sz="2000" dirty="0" smtClean="0"/>
              <a:t> the cochlea is a snail shaped structure that is the sensory organ of hearing.</a:t>
            </a:r>
          </a:p>
          <a:p>
            <a:r>
              <a:rPr lang="en-US" sz="2000" dirty="0" smtClean="0"/>
              <a:t>The </a:t>
            </a:r>
            <a:r>
              <a:rPr lang="en-US" sz="2000" dirty="0" err="1" smtClean="0"/>
              <a:t>vibrational</a:t>
            </a:r>
            <a:r>
              <a:rPr lang="en-US" sz="2000" dirty="0" smtClean="0"/>
              <a:t> patterns that are initiated by vibration set up a travelling wave pattern within the </a:t>
            </a:r>
            <a:r>
              <a:rPr lang="en-US" sz="2000" dirty="0" err="1" smtClean="0"/>
              <a:t>cochles</a:t>
            </a:r>
            <a:r>
              <a:rPr lang="en-US" sz="2000" dirty="0" smtClean="0"/>
              <a:t>. </a:t>
            </a:r>
          </a:p>
          <a:p>
            <a:r>
              <a:rPr lang="en-US" sz="2000" dirty="0" smtClean="0"/>
              <a:t>This wave pattern causes a shearing of the cilia of the outer and inner hair cells.</a:t>
            </a:r>
          </a:p>
          <a:p>
            <a:r>
              <a:rPr lang="en-US" sz="2000" dirty="0" smtClean="0"/>
              <a:t>This shearing causes hair cell depolarization resulting in on\off neural impulses that the brain interprets as sound.</a:t>
            </a:r>
            <a:endParaRPr lang="en-IN" sz="2000"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dirty="0" smtClean="0"/>
              <a:t>Psychoacoustics</a:t>
            </a:r>
          </a:p>
          <a:p>
            <a:pPr>
              <a:buNone/>
            </a:pPr>
            <a:endParaRPr lang="en-US" dirty="0" smtClean="0"/>
          </a:p>
          <a:p>
            <a:r>
              <a:rPr lang="en-US" sz="2000" dirty="0" smtClean="0"/>
              <a:t>It is a discipline that studies the relationship between acoustics waves at the auditory ossicle and the spatial recognition of the auditor.</a:t>
            </a:r>
          </a:p>
          <a:p>
            <a:r>
              <a:rPr lang="en-US" sz="2000" dirty="0" smtClean="0"/>
              <a:t>Two main perspectives</a:t>
            </a:r>
          </a:p>
          <a:p>
            <a:pPr>
              <a:buNone/>
            </a:pPr>
            <a:r>
              <a:rPr lang="en-US" sz="2000" dirty="0" smtClean="0"/>
              <a:t>                     The physical acoustic perspective</a:t>
            </a:r>
          </a:p>
          <a:p>
            <a:pPr>
              <a:buNone/>
            </a:pPr>
            <a:r>
              <a:rPr lang="en-US" sz="2000" dirty="0" smtClean="0"/>
              <a:t>                     The Psychoacoustics perspective.</a:t>
            </a:r>
          </a:p>
          <a:p>
            <a:pPr>
              <a:buNone/>
            </a:pPr>
            <a:endParaRPr lang="en-US" sz="2000" dirty="0" smtClean="0"/>
          </a:p>
          <a:p>
            <a:pPr>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3352800"/>
          </a:xfrm>
        </p:spPr>
        <p:txBody>
          <a:bodyPr/>
          <a:lstStyle/>
          <a:p>
            <a:r>
              <a:rPr lang="en-US" dirty="0" smtClean="0"/>
              <a:t>Audio representation on computer</a:t>
            </a:r>
          </a:p>
          <a:p>
            <a:pPr>
              <a:defRPr/>
            </a:pPr>
            <a:r>
              <a:rPr lang="en-US" sz="2000" dirty="0" smtClean="0"/>
              <a:t>Before the continuous curve of a sound wave can be represented on a computer , it has to measure the wave’s amplitude in regular time intervals.</a:t>
            </a:r>
          </a:p>
          <a:p>
            <a:pPr>
              <a:defRPr/>
            </a:pPr>
            <a:r>
              <a:rPr lang="en-US" sz="2000" dirty="0" smtClean="0"/>
              <a:t>It then takes the result and generates a sequence of sampling values.</a:t>
            </a:r>
          </a:p>
          <a:p>
            <a:pPr>
              <a:defRPr/>
            </a:pPr>
            <a:r>
              <a:rPr lang="en-US" sz="2000" dirty="0" smtClean="0"/>
              <a:t>The  mechanism that converts a audio signal  into a sequence of digital  samples is called Analog to digital conversion (ADC).</a:t>
            </a:r>
          </a:p>
          <a:p>
            <a:pPr>
              <a:buNone/>
            </a:pPr>
            <a:endParaRPr lang="en-IN" dirty="0"/>
          </a:p>
        </p:txBody>
      </p:sp>
      <p:pic>
        <p:nvPicPr>
          <p:cNvPr id="4" name="Picture 4"/>
          <p:cNvPicPr>
            <a:picLocks noChangeAspect="1" noChangeArrowheads="1"/>
          </p:cNvPicPr>
          <p:nvPr/>
        </p:nvPicPr>
        <p:blipFill>
          <a:blip r:embed="rId2"/>
          <a:srcRect/>
          <a:stretch>
            <a:fillRect/>
          </a:stretch>
        </p:blipFill>
        <p:spPr bwMode="auto">
          <a:xfrm>
            <a:off x="1524000" y="4114800"/>
            <a:ext cx="60960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nSpc>
                <a:spcPct val="80000"/>
              </a:lnSpc>
              <a:defRPr/>
            </a:pPr>
            <a:r>
              <a:rPr lang="en-US" sz="2800" dirty="0" smtClean="0"/>
              <a:t>Sampling rate</a:t>
            </a:r>
          </a:p>
          <a:p>
            <a:pPr>
              <a:lnSpc>
                <a:spcPct val="80000"/>
              </a:lnSpc>
              <a:buNone/>
              <a:defRPr/>
            </a:pPr>
            <a:endParaRPr lang="en-US" sz="2800" u="sng" dirty="0" smtClean="0"/>
          </a:p>
          <a:p>
            <a:pPr lvl="1" algn="just">
              <a:lnSpc>
                <a:spcPct val="80000"/>
              </a:lnSpc>
              <a:buClr>
                <a:schemeClr val="tx1"/>
              </a:buClr>
              <a:buFont typeface="Wingdings" pitchFamily="2" charset="2"/>
              <a:buChar char="§"/>
              <a:defRPr/>
            </a:pPr>
            <a:r>
              <a:rPr lang="en-US" sz="2000" dirty="0" smtClean="0"/>
              <a:t> The rate at which a continuous wave is sampled is called the sampling rate.</a:t>
            </a:r>
          </a:p>
          <a:p>
            <a:pPr lvl="1" algn="just">
              <a:lnSpc>
                <a:spcPct val="80000"/>
              </a:lnSpc>
              <a:buClr>
                <a:schemeClr val="tx1"/>
              </a:buClr>
              <a:buFont typeface="Wingdings" pitchFamily="2" charset="2"/>
              <a:buChar char="§"/>
              <a:defRPr/>
            </a:pPr>
            <a:r>
              <a:rPr lang="en-US" sz="2000" dirty="0" smtClean="0"/>
              <a:t> Sampling rate is measured in hertz (Hz).</a:t>
            </a:r>
          </a:p>
          <a:p>
            <a:pPr lvl="1">
              <a:lnSpc>
                <a:spcPct val="80000"/>
              </a:lnSpc>
              <a:buClr>
                <a:schemeClr val="tx1"/>
              </a:buClr>
              <a:buNone/>
              <a:defRPr/>
            </a:pPr>
            <a:endParaRPr lang="en-US" sz="2500" dirty="0" smtClean="0"/>
          </a:p>
          <a:p>
            <a:pPr>
              <a:lnSpc>
                <a:spcPct val="80000"/>
              </a:lnSpc>
              <a:buClr>
                <a:schemeClr val="tx1"/>
              </a:buClr>
              <a:buFontTx/>
              <a:buChar char="•"/>
              <a:defRPr/>
            </a:pPr>
            <a:r>
              <a:rPr lang="en-US" dirty="0" smtClean="0"/>
              <a:t>Quantization </a:t>
            </a:r>
          </a:p>
          <a:p>
            <a:pPr lvl="1">
              <a:lnSpc>
                <a:spcPct val="80000"/>
              </a:lnSpc>
              <a:buClr>
                <a:schemeClr val="tx1"/>
              </a:buClr>
              <a:buNone/>
              <a:defRPr/>
            </a:pPr>
            <a:endParaRPr lang="en-US" u="sng" dirty="0" smtClean="0"/>
          </a:p>
          <a:p>
            <a:pPr lvl="1">
              <a:lnSpc>
                <a:spcPct val="80000"/>
              </a:lnSpc>
              <a:buClr>
                <a:schemeClr val="tx1"/>
              </a:buClr>
              <a:buFont typeface="Wingdings" pitchFamily="2" charset="2"/>
              <a:buChar char="§"/>
              <a:defRPr/>
            </a:pPr>
            <a:r>
              <a:rPr lang="en-US" sz="2000" dirty="0" smtClean="0"/>
              <a:t> The digitization process requires 2 steps.             </a:t>
            </a:r>
          </a:p>
          <a:p>
            <a:pPr lvl="1">
              <a:lnSpc>
                <a:spcPct val="80000"/>
              </a:lnSpc>
              <a:buClr>
                <a:schemeClr val="tx1"/>
              </a:buClr>
              <a:buFont typeface="Wingdings" pitchFamily="2" charset="2"/>
              <a:buChar char="§"/>
              <a:defRPr/>
            </a:pPr>
            <a:r>
              <a:rPr lang="en-US" sz="2000" dirty="0" smtClean="0"/>
              <a:t>         First the analog signal is sampled </a:t>
            </a:r>
            <a:r>
              <a:rPr lang="en-US" sz="2000" dirty="0" err="1" smtClean="0"/>
              <a:t>i.e</a:t>
            </a:r>
            <a:r>
              <a:rPr lang="en-US" sz="2000" dirty="0" smtClean="0"/>
              <a:t> only discrete set of values are retained</a:t>
            </a:r>
          </a:p>
          <a:p>
            <a:pPr lvl="1">
              <a:lnSpc>
                <a:spcPct val="80000"/>
              </a:lnSpc>
              <a:buClr>
                <a:schemeClr val="tx1"/>
              </a:buClr>
              <a:buFont typeface="Wingdings" pitchFamily="2" charset="2"/>
              <a:buChar char="§"/>
              <a:defRPr/>
            </a:pPr>
            <a:r>
              <a:rPr lang="en-US" sz="2000" dirty="0" smtClean="0"/>
              <a:t>         The second step is Quantization where converting the sampled signal into a signal that can take only a limited number of values. Ex – An 8 bit quantization provides 256 possible values</a:t>
            </a:r>
          </a:p>
          <a:p>
            <a:pPr lvl="1">
              <a:lnSpc>
                <a:spcPct val="80000"/>
              </a:lnSpc>
              <a:buClr>
                <a:schemeClr val="tx1"/>
              </a:buClr>
              <a:buNone/>
              <a:defRPr/>
            </a:pPr>
            <a:endParaRPr lang="en-US" sz="2500"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defRPr/>
            </a:pPr>
            <a:r>
              <a:rPr lang="en-US" sz="3600" dirty="0" smtClean="0"/>
              <a:t>Three dimensional sound projection</a:t>
            </a:r>
          </a:p>
          <a:p>
            <a:pPr>
              <a:buNone/>
              <a:defRPr/>
            </a:pPr>
            <a:endParaRPr lang="en-US" sz="3600" dirty="0" smtClean="0"/>
          </a:p>
          <a:p>
            <a:pPr>
              <a:buFontTx/>
              <a:buChar char="•"/>
              <a:defRPr/>
            </a:pPr>
            <a:r>
              <a:rPr lang="en-US" dirty="0" smtClean="0"/>
              <a:t>Spatial sound </a:t>
            </a:r>
          </a:p>
          <a:p>
            <a:pPr>
              <a:buClr>
                <a:schemeClr val="tx1"/>
              </a:buClr>
              <a:defRPr/>
            </a:pPr>
            <a:r>
              <a:rPr lang="en-US" sz="2200" dirty="0" smtClean="0"/>
              <a:t>The shortest path between the sound source and the auditor is called the direct sound path.</a:t>
            </a:r>
          </a:p>
          <a:p>
            <a:pPr>
              <a:buClr>
                <a:schemeClr val="tx1"/>
              </a:buClr>
              <a:defRPr/>
            </a:pPr>
            <a:r>
              <a:rPr lang="en-US" sz="2200" dirty="0" smtClean="0"/>
              <a:t>This path carries the first sound waves towards the auditor</a:t>
            </a:r>
            <a:r>
              <a:rPr lang="en-US" sz="2200" dirty="0" smtClean="0">
                <a:latin typeface="Arial"/>
              </a:rPr>
              <a:t>’</a:t>
            </a:r>
            <a:r>
              <a:rPr lang="en-US" sz="2200" dirty="0" smtClean="0"/>
              <a:t>s head.</a:t>
            </a:r>
          </a:p>
          <a:p>
            <a:pPr>
              <a:buClr>
                <a:schemeClr val="tx1"/>
              </a:buClr>
              <a:defRPr/>
            </a:pPr>
            <a:r>
              <a:rPr lang="en-US" sz="2200" dirty="0" smtClean="0"/>
              <a:t>All other sound paths are reflected , which means they are temporally delayed before they arrive at the auditor</a:t>
            </a:r>
            <a:r>
              <a:rPr lang="en-US" sz="2200" dirty="0" smtClean="0">
                <a:latin typeface="Arial"/>
              </a:rPr>
              <a:t>’</a:t>
            </a:r>
            <a:r>
              <a:rPr lang="en-US" sz="2200" dirty="0" smtClean="0"/>
              <a:t>s ear.</a:t>
            </a:r>
          </a:p>
          <a:p>
            <a:pPr>
              <a:buClr>
                <a:schemeClr val="tx1"/>
              </a:buClr>
              <a:defRPr/>
            </a:pPr>
            <a:r>
              <a:rPr lang="en-US" sz="2200" dirty="0" smtClean="0"/>
              <a:t>The direct sound path contains the highest energy.</a:t>
            </a:r>
          </a:p>
          <a:p>
            <a:pPr>
              <a:buClr>
                <a:schemeClr val="tx1"/>
              </a:buClr>
              <a:defRPr/>
            </a:pPr>
            <a:r>
              <a:rPr lang="en-US" sz="2200" dirty="0" smtClean="0"/>
              <a:t>All subsequent paths contains less energy.</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057400"/>
          </a:xfrm>
        </p:spPr>
        <p:txBody>
          <a:bodyPr/>
          <a:lstStyle/>
          <a:p>
            <a:pPr>
              <a:buNone/>
              <a:defRPr/>
            </a:pPr>
            <a:r>
              <a:rPr lang="en-US" dirty="0" smtClean="0"/>
              <a:t>Reflection systems</a:t>
            </a:r>
          </a:p>
          <a:p>
            <a:pPr>
              <a:buClr>
                <a:schemeClr val="tx1"/>
              </a:buClr>
              <a:defRPr/>
            </a:pPr>
            <a:r>
              <a:rPr lang="en-US" sz="2000" dirty="0" smtClean="0"/>
              <a:t>Spatial sound systems are used in many different applications and each of these have different requirements.</a:t>
            </a:r>
          </a:p>
          <a:p>
            <a:pPr>
              <a:buClr>
                <a:schemeClr val="tx1"/>
              </a:buClr>
              <a:defRPr/>
            </a:pPr>
            <a:r>
              <a:rPr lang="en-US" sz="2000" dirty="0" smtClean="0"/>
              <a:t>A rough classification groups these applications into a scientific and a consumer oriented approach.</a:t>
            </a:r>
          </a:p>
        </p:txBody>
      </p:sp>
      <p:graphicFrame>
        <p:nvGraphicFramePr>
          <p:cNvPr id="5" name="Group 80"/>
          <p:cNvGraphicFramePr>
            <a:graphicFrameLocks noGrp="1"/>
          </p:cNvGraphicFramePr>
          <p:nvPr/>
        </p:nvGraphicFramePr>
        <p:xfrm>
          <a:off x="381000" y="2286000"/>
          <a:ext cx="8458200" cy="2103120"/>
        </p:xfrm>
        <a:graphic>
          <a:graphicData uri="http://schemas.openxmlformats.org/drawingml/2006/table">
            <a:tbl>
              <a:tblPr/>
              <a:tblGrid>
                <a:gridCol w="2819400"/>
                <a:gridCol w="2819400"/>
                <a:gridCol w="2819400"/>
              </a:tblGrid>
              <a:tr h="2746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1" i="0" u="sng"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Approach     </a:t>
                      </a: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1" i="0" u="sng" strike="noStrike" cap="none" normalizeH="0" baseline="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Attribute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1" i="0" u="sng" strike="noStrike" cap="none" normalizeH="0" baseline="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Applications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Scientific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Simulation, precise, complex, offline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Research, architecture, computer music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Consumer – oriented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Imitation,  not precise, impressive, real time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mn-lt"/>
                          <a:ea typeface="Batang" pitchFamily="18" charset="-127"/>
                          <a:cs typeface="Times New Roman" pitchFamily="18" charset="0"/>
                        </a:rPr>
                        <a:t>Cinema, music, home movies, computer games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533400" y="4724400"/>
            <a:ext cx="7772400" cy="1631216"/>
          </a:xfrm>
          <a:prstGeom prst="rect">
            <a:avLst/>
          </a:prstGeom>
        </p:spPr>
        <p:txBody>
          <a:bodyPr wrap="square">
            <a:spAutoFit/>
          </a:bodyPr>
          <a:lstStyle/>
          <a:p>
            <a:pPr>
              <a:buFontTx/>
              <a:buChar char="•"/>
            </a:pPr>
            <a:r>
              <a:rPr lang="en-US" sz="2000" dirty="0" smtClean="0"/>
              <a:t>Scientific approach uses simulation options that enable architects to predict the acoustics of a room when they plan a building.</a:t>
            </a:r>
          </a:p>
          <a:p>
            <a:pPr>
              <a:buFontTx/>
              <a:buChar char="•"/>
            </a:pPr>
            <a:r>
              <a:rPr lang="en-US" sz="2000" dirty="0" smtClean="0"/>
              <a:t>   Consumer systems concentrate mainly on applications that create a    spatial or a virtual environment. Ex- in cinemas , a special multi-channel sound is used to create special sound effects.</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581400"/>
          </a:xfrm>
        </p:spPr>
        <p:txBody>
          <a:bodyPr>
            <a:normAutofit/>
          </a:bodyPr>
          <a:lstStyle/>
          <a:p>
            <a:pPr>
              <a:buNone/>
              <a:defRPr/>
            </a:pPr>
            <a:r>
              <a:rPr lang="en-US" dirty="0" smtClean="0"/>
              <a:t>Music and the MIDI standard</a:t>
            </a:r>
          </a:p>
          <a:p>
            <a:pPr>
              <a:buNone/>
              <a:defRPr/>
            </a:pPr>
            <a:endParaRPr lang="en-US" dirty="0" smtClean="0"/>
          </a:p>
          <a:p>
            <a:pPr>
              <a:defRPr/>
            </a:pPr>
            <a:r>
              <a:rPr lang="en-US" sz="2000" dirty="0" smtClean="0"/>
              <a:t>Music can be described in a symbolic way. On paper, we have full score(a written form of music composition). </a:t>
            </a:r>
          </a:p>
          <a:p>
            <a:pPr>
              <a:buClr>
                <a:schemeClr val="tx1"/>
              </a:buClr>
              <a:defRPr/>
            </a:pPr>
            <a:r>
              <a:rPr lang="en-US" sz="2000" dirty="0" smtClean="0"/>
              <a:t> Computers and electronic instruments use MIDI (Musical Instrument Digital Interface ) standard for describing the music.</a:t>
            </a:r>
          </a:p>
          <a:p>
            <a:pPr>
              <a:buClr>
                <a:schemeClr val="tx1"/>
              </a:buClr>
              <a:defRPr/>
            </a:pPr>
            <a:r>
              <a:rPr lang="en-US" sz="2000" dirty="0" smtClean="0"/>
              <a:t>The MIDI standard defines how to code all the elements of musical scores, such as sequences of notes , timing conditions, and the instrument to play each note.</a:t>
            </a:r>
          </a:p>
          <a:p>
            <a:pPr>
              <a:buClr>
                <a:schemeClr val="tx1"/>
              </a:buClr>
              <a:defRPr/>
            </a:pPr>
            <a:endParaRPr lang="en-US" sz="2000" dirty="0" smtClean="0"/>
          </a:p>
          <a:p>
            <a:pPr>
              <a:buNone/>
            </a:pPr>
            <a:endParaRPr lang="en-IN" dirty="0"/>
          </a:p>
        </p:txBody>
      </p:sp>
      <p:pic>
        <p:nvPicPr>
          <p:cNvPr id="1028" name="Picture 4" descr="C:\Users\roopa\Downloads\musicsummary.gif"/>
          <p:cNvPicPr>
            <a:picLocks noChangeAspect="1" noChangeArrowheads="1"/>
          </p:cNvPicPr>
          <p:nvPr/>
        </p:nvPicPr>
        <p:blipFill>
          <a:blip r:embed="rId2"/>
          <a:srcRect/>
          <a:stretch>
            <a:fillRect/>
          </a:stretch>
        </p:blipFill>
        <p:spPr bwMode="auto">
          <a:xfrm>
            <a:off x="3276600" y="4191000"/>
            <a:ext cx="2390775" cy="17907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a:buClr>
                <a:schemeClr val="tx1"/>
              </a:buClr>
              <a:buNone/>
              <a:defRPr/>
            </a:pPr>
            <a:r>
              <a:rPr lang="en-US" dirty="0" smtClean="0"/>
              <a:t>Introduction to MIDI</a:t>
            </a:r>
          </a:p>
          <a:p>
            <a:pPr>
              <a:buClr>
                <a:schemeClr val="tx1"/>
              </a:buClr>
              <a:defRPr/>
            </a:pPr>
            <a:r>
              <a:rPr lang="en-US" sz="2000" dirty="0" smtClean="0"/>
              <a:t>MIDI  represents a set of specifications used in instrument development, so that musical  info can be easily exchanged.</a:t>
            </a:r>
          </a:p>
          <a:p>
            <a:pPr>
              <a:buClr>
                <a:schemeClr val="tx1"/>
              </a:buClr>
              <a:defRPr/>
            </a:pPr>
            <a:r>
              <a:rPr lang="en-US" sz="2000" dirty="0" smtClean="0"/>
              <a:t>MIDI protocol is an entire music description language in binary form. </a:t>
            </a:r>
          </a:p>
          <a:p>
            <a:pPr>
              <a:buClr>
                <a:schemeClr val="tx1"/>
              </a:buClr>
              <a:defRPr/>
            </a:pPr>
            <a:r>
              <a:rPr lang="en-US" sz="2000" dirty="0" smtClean="0"/>
              <a:t>A MIDI interface composed of 2 different components</a:t>
            </a:r>
          </a:p>
          <a:p>
            <a:pPr lvl="2">
              <a:buClr>
                <a:schemeClr val="tx1"/>
              </a:buClr>
              <a:defRPr/>
            </a:pPr>
            <a:r>
              <a:rPr lang="en-US" sz="2000" dirty="0" smtClean="0"/>
              <a:t>Hardware to connect the equipment. It specifies the physical connection of musical instruments. It adds a MIDI port to an instrument.</a:t>
            </a:r>
          </a:p>
          <a:p>
            <a:pPr lvl="2">
              <a:buClr>
                <a:schemeClr val="tx1"/>
              </a:buClr>
              <a:defRPr/>
            </a:pPr>
            <a:r>
              <a:rPr lang="en-US" sz="2000" dirty="0" smtClean="0"/>
              <a:t>A data format that encodes information to be processed by the hardware. It uses specific data format for each instrument describing things like start and end of scores, the basic frequency and loudness.</a:t>
            </a:r>
          </a:p>
          <a:p>
            <a:pPr>
              <a:defRPr/>
            </a:pPr>
            <a:r>
              <a:rPr lang="en-US" sz="2000" dirty="0" smtClean="0"/>
              <a:t>The MIDI data formats is  digital and data are grouped into MIDI messages. </a:t>
            </a:r>
          </a:p>
          <a:p>
            <a:pPr>
              <a:defRPr/>
            </a:pPr>
            <a:r>
              <a:rPr lang="en-US" sz="2000" dirty="0" smtClean="0"/>
              <a:t>When a musician plays a key, the MIDI interface generates a MIDI message that defines the start of each score and its intensity.</a:t>
            </a:r>
          </a:p>
          <a:p>
            <a:pPr>
              <a:defRPr/>
            </a:pPr>
            <a:r>
              <a:rPr lang="en-US" sz="2000" dirty="0" smtClean="0"/>
              <a:t>This message is transmitted to machines connected to the system.</a:t>
            </a:r>
          </a:p>
          <a:p>
            <a:pPr>
              <a:defRPr/>
            </a:pPr>
            <a:r>
              <a:rPr lang="en-US" sz="2000" dirty="0" smtClean="0"/>
              <a:t>As soon as the musicians releases the key, another signal(MIDI message) is created and transmitted. </a:t>
            </a:r>
            <a:r>
              <a:rPr lang="en-US" sz="2200" dirty="0" smtClean="0"/>
              <a:t>	</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oopa\Pictures\untitled1.bmp"/>
          <p:cNvPicPr>
            <a:picLocks noChangeAspect="1" noChangeArrowheads="1"/>
          </p:cNvPicPr>
          <p:nvPr/>
        </p:nvPicPr>
        <p:blipFill>
          <a:blip r:embed="rId2"/>
          <a:srcRect/>
          <a:stretch>
            <a:fillRect/>
          </a:stretch>
        </p:blipFill>
        <p:spPr bwMode="auto">
          <a:xfrm>
            <a:off x="381000" y="304800"/>
            <a:ext cx="4963886" cy="2895600"/>
          </a:xfrm>
          <a:prstGeom prst="rect">
            <a:avLst/>
          </a:prstGeom>
          <a:noFill/>
        </p:spPr>
      </p:pic>
      <p:pic>
        <p:nvPicPr>
          <p:cNvPr id="2051" name="Picture 3" descr="C:\Users\roopa\Pictures\untitled.bmp"/>
          <p:cNvPicPr>
            <a:picLocks noChangeAspect="1" noChangeArrowheads="1"/>
          </p:cNvPicPr>
          <p:nvPr/>
        </p:nvPicPr>
        <p:blipFill>
          <a:blip r:embed="rId3"/>
          <a:srcRect/>
          <a:stretch>
            <a:fillRect/>
          </a:stretch>
        </p:blipFill>
        <p:spPr bwMode="auto">
          <a:xfrm>
            <a:off x="1524000" y="3429000"/>
            <a:ext cx="6324600" cy="3048000"/>
          </a:xfrm>
          <a:prstGeom prst="rect">
            <a:avLst/>
          </a:prstGeom>
          <a:noFill/>
        </p:spPr>
      </p:pic>
      <p:pic>
        <p:nvPicPr>
          <p:cNvPr id="4" name="Picture 3" descr="C:\Users\roopa\Downloads\220px-Midi_ports_and_cable.jpg"/>
          <p:cNvPicPr>
            <a:picLocks noChangeAspect="1" noChangeArrowheads="1"/>
          </p:cNvPicPr>
          <p:nvPr/>
        </p:nvPicPr>
        <p:blipFill>
          <a:blip r:embed="rId4"/>
          <a:srcRect/>
          <a:stretch>
            <a:fillRect/>
          </a:stretch>
        </p:blipFill>
        <p:spPr bwMode="auto">
          <a:xfrm>
            <a:off x="5791200" y="762000"/>
            <a:ext cx="2794000" cy="19177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26163"/>
          </a:xfrm>
        </p:spPr>
        <p:txBody>
          <a:bodyPr/>
          <a:lstStyle/>
          <a:p>
            <a:r>
              <a:rPr lang="en-US" dirty="0" smtClean="0"/>
              <a:t>Multimedia:</a:t>
            </a:r>
          </a:p>
          <a:p>
            <a:pPr>
              <a:buNone/>
            </a:pPr>
            <a:endParaRPr lang="en-US" dirty="0" smtClean="0"/>
          </a:p>
          <a:p>
            <a:pPr>
              <a:buNone/>
            </a:pPr>
            <a:r>
              <a:rPr lang="en-US" sz="2400" dirty="0" smtClean="0"/>
              <a:t>It is composed of two parts:</a:t>
            </a:r>
          </a:p>
          <a:p>
            <a:r>
              <a:rPr lang="en-US" sz="2400" dirty="0" smtClean="0"/>
              <a:t>Multi means numerous.</a:t>
            </a:r>
          </a:p>
          <a:p>
            <a:r>
              <a:rPr lang="en-US" sz="2400" dirty="0" smtClean="0"/>
              <a:t>Media means “a mean to distribute and represent information”.</a:t>
            </a:r>
          </a:p>
          <a:p>
            <a:pPr>
              <a:buNone/>
            </a:pPr>
            <a:r>
              <a:rPr lang="en-US" sz="2400" dirty="0" smtClean="0"/>
              <a:t>      Ex: Text, graphics, picture, voice, sound and music. </a:t>
            </a:r>
          </a:p>
          <a:p>
            <a:pPr>
              <a:buNone/>
            </a:pP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buNone/>
              <a:defRPr/>
            </a:pPr>
            <a:r>
              <a:rPr lang="en-US" dirty="0" smtClean="0"/>
              <a:t>MIDI Devices</a:t>
            </a:r>
          </a:p>
          <a:p>
            <a:pPr>
              <a:buClr>
                <a:schemeClr val="tx1"/>
              </a:buClr>
              <a:defRPr/>
            </a:pPr>
            <a:r>
              <a:rPr lang="en-US" sz="2000" dirty="0" smtClean="0"/>
              <a:t>An instrument that compiles with both components defined by the MIDI standard is a </a:t>
            </a:r>
            <a:r>
              <a:rPr lang="en-US" sz="2000" u="sng" dirty="0" smtClean="0"/>
              <a:t>MIDI Device.</a:t>
            </a:r>
            <a:r>
              <a:rPr lang="en-US" sz="2000" dirty="0" smtClean="0"/>
              <a:t> Ex- synthesizer.</a:t>
            </a:r>
            <a:endParaRPr lang="en-US" sz="2000" u="sng" dirty="0" smtClean="0"/>
          </a:p>
          <a:p>
            <a:pPr>
              <a:buClr>
                <a:schemeClr val="tx1"/>
              </a:buClr>
              <a:defRPr/>
            </a:pPr>
            <a:r>
              <a:rPr lang="en-US" sz="2000" dirty="0" smtClean="0"/>
              <a:t>A MIDI device can communicate with other MIDI devices over channels.</a:t>
            </a:r>
          </a:p>
          <a:p>
            <a:pPr>
              <a:buClr>
                <a:schemeClr val="tx1"/>
              </a:buClr>
              <a:defRPr/>
            </a:pPr>
            <a:r>
              <a:rPr lang="en-US" sz="2000" dirty="0" smtClean="0"/>
              <a:t>A MIDI standard specifies 16 channels. A MIDI device is mapped on to the channel.</a:t>
            </a:r>
          </a:p>
          <a:p>
            <a:pPr>
              <a:buClr>
                <a:schemeClr val="tx1"/>
              </a:buClr>
              <a:defRPr/>
            </a:pPr>
            <a:r>
              <a:rPr lang="en-US" sz="2000" dirty="0" smtClean="0"/>
              <a:t>Musical data transmitted over a channel are reproduced in the synthesizer at the receiver end.</a:t>
            </a:r>
          </a:p>
          <a:p>
            <a:pPr>
              <a:buClr>
                <a:schemeClr val="tx1"/>
              </a:buClr>
              <a:defRPr/>
            </a:pPr>
            <a:r>
              <a:rPr lang="en-US" sz="2000" dirty="0" smtClean="0"/>
              <a:t>The MIDI standard identifies 128 instruments by means of numbers. For ex. 0 specifies a piano, 40 a violin and 73 a flute. </a:t>
            </a:r>
          </a:p>
          <a:p>
            <a:pPr>
              <a:buClr>
                <a:schemeClr val="tx1"/>
              </a:buClr>
              <a:defRPr/>
            </a:pPr>
            <a:r>
              <a:rPr lang="en-US" sz="2000" dirty="0" smtClean="0"/>
              <a:t>A computer uses the MIDI interface to control instruments for play out. The computer can use the same interface to receive, store and process encoded musical data.</a:t>
            </a:r>
          </a:p>
          <a:p>
            <a:pPr>
              <a:buClr>
                <a:schemeClr val="tx1"/>
              </a:buClr>
              <a:buNone/>
              <a:defRPr/>
            </a:pPr>
            <a:endParaRPr lang="en-US" sz="2000" dirty="0" smtClean="0"/>
          </a:p>
          <a:p>
            <a:pPr>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roopa\Pictures\screenshot.png"/>
          <p:cNvPicPr>
            <a:picLocks noChangeAspect="1" noChangeArrowheads="1"/>
          </p:cNvPicPr>
          <p:nvPr/>
        </p:nvPicPr>
        <p:blipFill>
          <a:blip r:embed="rId2"/>
          <a:srcRect/>
          <a:stretch>
            <a:fillRect/>
          </a:stretch>
        </p:blipFill>
        <p:spPr bwMode="auto">
          <a:xfrm>
            <a:off x="685800" y="457200"/>
            <a:ext cx="7324725" cy="3857625"/>
          </a:xfrm>
          <a:prstGeom prst="rect">
            <a:avLst/>
          </a:prstGeom>
          <a:noFill/>
        </p:spPr>
      </p:pic>
      <p:pic>
        <p:nvPicPr>
          <p:cNvPr id="1026" name="Picture 2" descr="C:\Users\roopa\Desktop\220px-R.A.Moog_minimoog_2.jpg"/>
          <p:cNvPicPr>
            <a:picLocks noChangeAspect="1" noChangeArrowheads="1"/>
          </p:cNvPicPr>
          <p:nvPr/>
        </p:nvPicPr>
        <p:blipFill>
          <a:blip r:embed="rId3"/>
          <a:srcRect/>
          <a:stretch>
            <a:fillRect/>
          </a:stretch>
        </p:blipFill>
        <p:spPr bwMode="auto">
          <a:xfrm>
            <a:off x="3124200" y="4724400"/>
            <a:ext cx="2794000" cy="17907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3429000"/>
          </a:xfrm>
        </p:spPr>
        <p:txBody>
          <a:bodyPr/>
          <a:lstStyle/>
          <a:p>
            <a:pPr>
              <a:buClr>
                <a:schemeClr val="tx1"/>
              </a:buClr>
              <a:buNone/>
              <a:defRPr/>
            </a:pPr>
            <a:r>
              <a:rPr lang="en-US" dirty="0" smtClean="0"/>
              <a:t>The MIDI and SMPTE Timing standards</a:t>
            </a:r>
          </a:p>
          <a:p>
            <a:pPr>
              <a:buClr>
                <a:schemeClr val="tx1"/>
              </a:buClr>
              <a:defRPr/>
            </a:pPr>
            <a:r>
              <a:rPr lang="en-US" sz="2000" dirty="0" smtClean="0"/>
              <a:t>The MIDI clock is used by a receiver to synchronize itself to the sender‘s clock. To allow synchronization ,24 identifiers for each quarter note are transmitted.</a:t>
            </a:r>
          </a:p>
          <a:p>
            <a:pPr>
              <a:buClr>
                <a:schemeClr val="tx1"/>
              </a:buClr>
              <a:defRPr/>
            </a:pPr>
            <a:r>
              <a:rPr lang="en-US" sz="2000" dirty="0" smtClean="0"/>
              <a:t>The SMPTE (Society of motion picture and television engineers) timing code be sent to allow receiver-sender synchronization.</a:t>
            </a:r>
          </a:p>
          <a:p>
            <a:pPr>
              <a:buClr>
                <a:schemeClr val="tx1"/>
              </a:buClr>
              <a:defRPr/>
            </a:pPr>
            <a:r>
              <a:rPr lang="en-US" sz="2000" dirty="0" smtClean="0"/>
              <a:t>SMPTE defines a frame format by hours : minutes : seconds.</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defRPr/>
            </a:pPr>
            <a:r>
              <a:rPr lang="en-US" sz="3500" b="1" u="sng" dirty="0" smtClean="0"/>
              <a:t>Speech signals</a:t>
            </a:r>
          </a:p>
          <a:p>
            <a:pPr lvl="1">
              <a:buNone/>
              <a:defRPr/>
            </a:pPr>
            <a:r>
              <a:rPr lang="en-US" sz="2000" dirty="0" smtClean="0"/>
              <a:t>Speech can be processed by humans or machines, although it’s the dominant form of communication of human beings.</a:t>
            </a:r>
          </a:p>
          <a:p>
            <a:pPr lvl="1">
              <a:buNone/>
              <a:defRPr/>
            </a:pPr>
            <a:r>
              <a:rPr lang="en-US" sz="2000" dirty="0" smtClean="0"/>
              <a:t>The field of study of the handling  of digitized speech is called digital speech processing.</a:t>
            </a:r>
          </a:p>
          <a:p>
            <a:pPr lvl="1">
              <a:buFontTx/>
              <a:buChar char="•"/>
              <a:defRPr/>
            </a:pPr>
            <a:r>
              <a:rPr lang="en-US" sz="2000" dirty="0" smtClean="0"/>
              <a:t>	</a:t>
            </a:r>
            <a:r>
              <a:rPr lang="en-US" sz="2000" b="1" dirty="0" smtClean="0"/>
              <a:t>Human speech</a:t>
            </a:r>
          </a:p>
          <a:p>
            <a:pPr lvl="2">
              <a:buFontTx/>
              <a:buChar char="•"/>
              <a:defRPr/>
            </a:pPr>
            <a:r>
              <a:rPr lang="en-US" sz="2000" dirty="0" smtClean="0"/>
              <a:t>Speech is based on spoken languages, which means that it has a semantic content.</a:t>
            </a:r>
          </a:p>
          <a:p>
            <a:pPr lvl="2">
              <a:buFontTx/>
              <a:buChar char="•"/>
              <a:defRPr/>
            </a:pPr>
            <a:r>
              <a:rPr lang="en-US" sz="2000" dirty="0" smtClean="0"/>
              <a:t>Speech understanding means the efficient adaptation to speakers and their speaking habits</a:t>
            </a:r>
          </a:p>
          <a:p>
            <a:pPr lvl="2">
              <a:buFontTx/>
              <a:buChar char="•"/>
              <a:defRPr/>
            </a:pPr>
            <a:r>
              <a:rPr lang="en-US" sz="2000" dirty="0" smtClean="0"/>
              <a:t>The brain is capable of achieving a very good separation between speech and interference using signals received by both ears.</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715000"/>
          </a:xfrm>
        </p:spPr>
        <p:txBody>
          <a:bodyPr>
            <a:normAutofit lnSpcReduction="10000"/>
          </a:bodyPr>
          <a:lstStyle/>
          <a:p>
            <a:pPr lvl="2">
              <a:buFontTx/>
              <a:buChar char="•"/>
              <a:defRPr/>
            </a:pPr>
            <a:r>
              <a:rPr lang="en-US" sz="2000" dirty="0" smtClean="0"/>
              <a:t>Speech signals have </a:t>
            </a:r>
            <a:r>
              <a:rPr lang="en-US" sz="2000" u="sng" dirty="0" smtClean="0"/>
              <a:t>two important characteristics</a:t>
            </a:r>
          </a:p>
          <a:p>
            <a:pPr lvl="3">
              <a:buFontTx/>
              <a:buChar char="•"/>
              <a:defRPr/>
            </a:pPr>
            <a:r>
              <a:rPr lang="en-US" dirty="0" smtClean="0"/>
              <a:t>Voiced speech signals have almost periodic structure.</a:t>
            </a:r>
          </a:p>
          <a:p>
            <a:pPr lvl="3">
              <a:buFontTx/>
              <a:buChar char="•"/>
              <a:defRPr/>
            </a:pPr>
            <a:r>
              <a:rPr lang="en-US" dirty="0" smtClean="0"/>
              <a:t>The spectrum of some sounds have characteristics maxima that normally involve up to 5 frequencies. These frequency maxima, generated when speaking, are called formants.</a:t>
            </a:r>
          </a:p>
          <a:p>
            <a:pPr lvl="3">
              <a:buFontTx/>
              <a:buChar char="•"/>
              <a:defRPr/>
            </a:pPr>
            <a:r>
              <a:rPr lang="en-US" dirty="0" smtClean="0"/>
              <a:t>A formant is a characteristic component of the quality of an utterance(</a:t>
            </a:r>
            <a:r>
              <a:rPr lang="en-IN" dirty="0" smtClean="0"/>
              <a:t>A spoken word, statement, or vocal sound</a:t>
            </a:r>
            <a:r>
              <a:rPr lang="en-US" dirty="0" smtClean="0"/>
              <a:t>) </a:t>
            </a:r>
          </a:p>
          <a:p>
            <a:pPr lvl="1">
              <a:buNone/>
              <a:defRPr/>
            </a:pPr>
            <a:endParaRPr lang="en-US" sz="2200" b="1" dirty="0" smtClean="0"/>
          </a:p>
          <a:p>
            <a:pPr lvl="1">
              <a:buFontTx/>
              <a:buChar char="•"/>
              <a:defRPr/>
            </a:pPr>
            <a:r>
              <a:rPr lang="en-US" sz="2200" b="1" dirty="0" smtClean="0"/>
              <a:t>Speech synthesis</a:t>
            </a:r>
          </a:p>
          <a:p>
            <a:pPr lvl="2">
              <a:buFontTx/>
              <a:buChar char="•"/>
              <a:defRPr/>
            </a:pPr>
            <a:r>
              <a:rPr lang="en-US" sz="2000" dirty="0" smtClean="0"/>
              <a:t>Computers can translate an encoded description of a message into speech. This scheme is called speech synthesis.</a:t>
            </a:r>
          </a:p>
          <a:p>
            <a:pPr lvl="2">
              <a:buFontTx/>
              <a:buChar char="•"/>
              <a:defRPr/>
            </a:pPr>
            <a:r>
              <a:rPr lang="en-US" sz="2000" dirty="0" smtClean="0"/>
              <a:t>A particular type of synthesis is text-speech conversion.</a:t>
            </a:r>
          </a:p>
          <a:p>
            <a:pPr lvl="2">
              <a:buFontTx/>
              <a:buChar char="•"/>
              <a:defRPr/>
            </a:pPr>
            <a:r>
              <a:rPr lang="en-US" sz="2000" dirty="0" smtClean="0"/>
              <a:t>Speech recognition is normally achieved by drawing various comparisons.</a:t>
            </a:r>
          </a:p>
          <a:p>
            <a:pPr lvl="2">
              <a:buFontTx/>
              <a:buChar char="•"/>
              <a:defRPr/>
            </a:pPr>
            <a:r>
              <a:rPr lang="en-US" sz="2000" dirty="0" smtClean="0"/>
              <a:t>The problems in speech recognition affecting the recognition quality include dialects, emotional pronunciations and environmental noise.</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399"/>
          </a:xfrm>
        </p:spPr>
        <p:txBody>
          <a:bodyPr>
            <a:normAutofit/>
          </a:bodyPr>
          <a:lstStyle/>
          <a:p>
            <a:pPr>
              <a:defRPr/>
            </a:pPr>
            <a:r>
              <a:rPr lang="en-US" sz="2200" b="1" u="sng" dirty="0" smtClean="0"/>
              <a:t>Speech output</a:t>
            </a:r>
          </a:p>
          <a:p>
            <a:pPr lvl="1">
              <a:buFontTx/>
              <a:buChar char="•"/>
              <a:defRPr/>
            </a:pPr>
            <a:r>
              <a:rPr lang="en-US" sz="2000" u="sng" dirty="0" smtClean="0"/>
              <a:t>The important technical terms are</a:t>
            </a:r>
          </a:p>
          <a:p>
            <a:pPr lvl="2">
              <a:buFontTx/>
              <a:buChar char="•"/>
              <a:defRPr/>
            </a:pPr>
            <a:r>
              <a:rPr lang="en-US" sz="2000" dirty="0" smtClean="0"/>
              <a:t>Speech basic frequency</a:t>
            </a:r>
          </a:p>
          <a:p>
            <a:pPr lvl="2">
              <a:buFontTx/>
              <a:buChar char="•"/>
              <a:defRPr/>
            </a:pPr>
            <a:r>
              <a:rPr lang="en-US" sz="2000" dirty="0" smtClean="0"/>
              <a:t>A phoneme – smallest unit of speech</a:t>
            </a:r>
          </a:p>
          <a:p>
            <a:pPr lvl="2">
              <a:buFontTx/>
              <a:buChar char="•"/>
              <a:defRPr/>
            </a:pPr>
            <a:r>
              <a:rPr lang="en-US" sz="2000" dirty="0" smtClean="0"/>
              <a:t>Allophones – variants of phoneme</a:t>
            </a:r>
          </a:p>
          <a:p>
            <a:pPr lvl="2">
              <a:buFontTx/>
              <a:buChar char="•"/>
              <a:defRPr/>
            </a:pPr>
            <a:r>
              <a:rPr lang="en-US" sz="2000" dirty="0" smtClean="0"/>
              <a:t>A morpheme- meaningful linguistic unit</a:t>
            </a:r>
          </a:p>
          <a:p>
            <a:pPr lvl="2">
              <a:buFontTx/>
              <a:buChar char="•"/>
              <a:defRPr/>
            </a:pPr>
            <a:r>
              <a:rPr lang="en-US" sz="2000" dirty="0" smtClean="0"/>
              <a:t>A voiced sound- as generated by vocal chords Ex –M,L</a:t>
            </a:r>
          </a:p>
          <a:p>
            <a:pPr lvl="2">
              <a:buFontTx/>
              <a:buChar char="•"/>
              <a:defRPr/>
            </a:pPr>
            <a:r>
              <a:rPr lang="en-US" sz="2000" dirty="0" smtClean="0"/>
              <a:t>Unvoiced sounds- generated with vocal chords open Ex-F,S</a:t>
            </a:r>
          </a:p>
          <a:p>
            <a:pPr lvl="2">
              <a:buFontTx/>
              <a:buChar char="•"/>
              <a:defRPr/>
            </a:pPr>
            <a:endParaRPr lang="en-US" sz="2000" dirty="0" smtClean="0"/>
          </a:p>
          <a:p>
            <a:pPr lvl="1">
              <a:buFontTx/>
              <a:buChar char="•"/>
              <a:defRPr/>
            </a:pPr>
            <a:r>
              <a:rPr lang="en-US" sz="2000" u="sng" dirty="0" smtClean="0"/>
              <a:t>Reproducible speech </a:t>
            </a:r>
            <a:r>
              <a:rPr lang="en-US" sz="2000" u="sng" dirty="0" err="1" smtClean="0"/>
              <a:t>playout</a:t>
            </a:r>
            <a:endParaRPr lang="en-US" sz="2000" u="sng" dirty="0" smtClean="0"/>
          </a:p>
          <a:p>
            <a:pPr lvl="2">
              <a:buFontTx/>
              <a:buChar char="•"/>
              <a:defRPr/>
            </a:pPr>
            <a:r>
              <a:rPr lang="en-US" sz="2000" dirty="0" smtClean="0"/>
              <a:t>Is a straight forward method of speech output.</a:t>
            </a:r>
          </a:p>
          <a:p>
            <a:pPr lvl="2">
              <a:buFontTx/>
              <a:buChar char="•"/>
              <a:defRPr/>
            </a:pPr>
            <a:r>
              <a:rPr lang="en-US" sz="2000" dirty="0" smtClean="0"/>
              <a:t>The speech is spoken by a human and recorded. To output the info , the stored sequence is to be played out.</a:t>
            </a:r>
          </a:p>
          <a:p>
            <a:pPr lvl="2">
              <a:buFontTx/>
              <a:buChar char="•"/>
              <a:defRPr/>
            </a:pPr>
            <a:r>
              <a:rPr lang="en-US" sz="2000" dirty="0" smtClean="0"/>
              <a:t>The speech can be PCM –coded and stored.</a:t>
            </a:r>
            <a:endParaRPr lang="en-IN"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b="1" dirty="0" smtClean="0"/>
              <a:t>Sound concatenation in the time range</a:t>
            </a:r>
            <a:endParaRPr lang="en-IN" dirty="0" smtClean="0"/>
          </a:p>
          <a:p>
            <a:r>
              <a:rPr lang="en-US" sz="2400" dirty="0" smtClean="0"/>
              <a:t>It puts together speech units like building block. Such a composition can occur on various levels.</a:t>
            </a:r>
          </a:p>
          <a:p>
            <a:r>
              <a:rPr lang="en-US" sz="2400" dirty="0" smtClean="0"/>
              <a:t>Individual phoneme are understood as speech units.fig. represents phoneme of the word “strolch”.</a:t>
            </a:r>
          </a:p>
          <a:p>
            <a:r>
              <a:rPr lang="en-US" sz="2400" dirty="0" smtClean="0"/>
              <a:t>It is possible to generate unlimited vocabulary with few phonemes. The problem is that there are transition b/n the phonemes.</a:t>
            </a:r>
          </a:p>
          <a:p>
            <a:pPr>
              <a:buNone/>
            </a:pP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
          </a:xfrm>
        </p:spPr>
        <p:txBody>
          <a:bodyPr/>
          <a:lstStyle/>
          <a:p>
            <a:r>
              <a:rPr lang="en-US" b="1" dirty="0" smtClean="0"/>
              <a:t>Sound concatenation in the time range</a:t>
            </a:r>
            <a:endParaRPr lang="en-IN" dirty="0"/>
          </a:p>
        </p:txBody>
      </p:sp>
      <p:pic>
        <p:nvPicPr>
          <p:cNvPr id="1026" name="Picture 2"/>
          <p:cNvPicPr>
            <a:picLocks noChangeAspect="1" noChangeArrowheads="1"/>
          </p:cNvPicPr>
          <p:nvPr/>
        </p:nvPicPr>
        <p:blipFill>
          <a:blip r:embed="rId2"/>
          <a:srcRect/>
          <a:stretch>
            <a:fillRect/>
          </a:stretch>
        </p:blipFill>
        <p:spPr bwMode="auto">
          <a:xfrm>
            <a:off x="1066800" y="2057400"/>
            <a:ext cx="7038975"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983163"/>
          </a:xfrm>
        </p:spPr>
        <p:txBody>
          <a:bodyPr/>
          <a:lstStyle/>
          <a:p>
            <a:r>
              <a:rPr lang="en-US" dirty="0" smtClean="0"/>
              <a:t>Two problems: </a:t>
            </a:r>
            <a:r>
              <a:rPr lang="en-US" sz="2800" dirty="0" smtClean="0"/>
              <a:t>due to transition b/n speech sound unit.</a:t>
            </a:r>
          </a:p>
          <a:p>
            <a:r>
              <a:rPr lang="en-US" sz="2400" b="1" dirty="0" smtClean="0"/>
              <a:t>Coarticulation</a:t>
            </a:r>
            <a:r>
              <a:rPr lang="en-US" sz="2400" dirty="0" smtClean="0"/>
              <a:t>:  It means mutual sound effects across several sounds. This effect is caused by the influence of the relevant sound environment or by the idleness of our speech organ.  </a:t>
            </a:r>
          </a:p>
          <a:p>
            <a:r>
              <a:rPr lang="en-US" sz="2400" b="1" dirty="0" smtClean="0"/>
              <a:t>Prosody</a:t>
            </a:r>
            <a:r>
              <a:rPr lang="en-US" sz="2400" dirty="0" smtClean="0"/>
              <a:t>: It describes the accentuation and melody curves of a sentence.</a:t>
            </a:r>
          </a:p>
          <a:p>
            <a:pPr>
              <a:buNone/>
            </a:pPr>
            <a:r>
              <a:rPr lang="en-US" sz="2400" dirty="0" smtClean="0"/>
              <a:t>       ex. Words are stressed totally differently depending on whether want to state or ask something. </a:t>
            </a:r>
          </a:p>
          <a:p>
            <a:pPr>
              <a:buNone/>
            </a:pPr>
            <a:r>
              <a:rPr lang="en-US" sz="2400" dirty="0" smtClean="0"/>
              <a:t>       prosody depends on the semantics of a language. </a:t>
            </a:r>
            <a:endParaRPr lang="en-IN"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248400"/>
          </a:xfrm>
        </p:spPr>
        <p:txBody>
          <a:bodyPr>
            <a:noAutofit/>
          </a:bodyPr>
          <a:lstStyle/>
          <a:p>
            <a:pPr lvl="1">
              <a:defRPr/>
            </a:pPr>
            <a:r>
              <a:rPr lang="en-US" sz="3200" u="sng" dirty="0" smtClean="0"/>
              <a:t>Sound concatenation in the frequency range</a:t>
            </a:r>
          </a:p>
          <a:p>
            <a:pPr lvl="2">
              <a:defRPr/>
            </a:pPr>
            <a:r>
              <a:rPr lang="en-US" dirty="0" smtClean="0"/>
              <a:t>As an alternative to concatenating sound in the time range, we can affect sound concatenation in the frequency range. Ex, by formant synthesis.</a:t>
            </a:r>
          </a:p>
          <a:p>
            <a:pPr lvl="2">
              <a:defRPr/>
            </a:pPr>
            <a:r>
              <a:rPr lang="en-US" dirty="0" smtClean="0"/>
              <a:t>Formant synthesis uses filters to simulate the vocal tract. </a:t>
            </a:r>
          </a:p>
          <a:p>
            <a:pPr lvl="2">
              <a:defRPr/>
            </a:pPr>
            <a:r>
              <a:rPr lang="en-US" dirty="0" smtClean="0"/>
              <a:t>Characteristics values are the central filter frequencies and the central filter bandwidths.</a:t>
            </a:r>
          </a:p>
          <a:p>
            <a:pPr lvl="2">
              <a:defRPr/>
            </a:pPr>
            <a:r>
              <a:rPr lang="en-US" dirty="0" smtClean="0"/>
              <a:t>All voiced sounds are excited by a pulse signal with a frequency corresponding to the speech basic frequency.</a:t>
            </a:r>
          </a:p>
          <a:p>
            <a:pPr lvl="1">
              <a:defRPr/>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91200"/>
          </a:xfrm>
        </p:spPr>
        <p:txBody>
          <a:bodyPr>
            <a:normAutofit/>
          </a:bodyPr>
          <a:lstStyle/>
          <a:p>
            <a:r>
              <a:rPr lang="en-US" dirty="0" smtClean="0">
                <a:solidFill>
                  <a:schemeClr val="accent6">
                    <a:lumMod val="75000"/>
                  </a:schemeClr>
                </a:solidFill>
              </a:rPr>
              <a:t>Perception media</a:t>
            </a:r>
          </a:p>
          <a:p>
            <a:endParaRPr lang="en-US" dirty="0" smtClean="0"/>
          </a:p>
          <a:p>
            <a:pPr>
              <a:buFont typeface="Wingdings" pitchFamily="2" charset="2"/>
              <a:buChar char="Ø"/>
            </a:pPr>
            <a:r>
              <a:rPr lang="en-US" sz="2400" dirty="0" smtClean="0"/>
              <a:t>It refers to the nature of information perceived by humans, which is not strictly identical to the sense that is stimulated.</a:t>
            </a:r>
          </a:p>
          <a:p>
            <a:pPr>
              <a:buFont typeface="Wingdings" pitchFamily="2" charset="2"/>
              <a:buChar char="Ø"/>
            </a:pPr>
            <a:r>
              <a:rPr lang="en-US" sz="2400" dirty="0" smtClean="0"/>
              <a:t>Ex. A still image and movie convey information of a different nature, though stimulating the same sense.</a:t>
            </a:r>
          </a:p>
          <a:p>
            <a:pPr>
              <a:buFont typeface="Wingdings" pitchFamily="2" charset="2"/>
              <a:buChar char="Ø"/>
            </a:pPr>
            <a:r>
              <a:rPr lang="en-US" sz="2400" dirty="0" smtClean="0"/>
              <a:t>Question: How do humans perceive information?</a:t>
            </a:r>
          </a:p>
          <a:p>
            <a:pPr>
              <a:buNone/>
            </a:pPr>
            <a:r>
              <a:rPr lang="en-US" sz="2400" dirty="0" smtClean="0"/>
              <a:t>                      what we see?</a:t>
            </a:r>
          </a:p>
          <a:p>
            <a:pPr>
              <a:buNone/>
            </a:pPr>
            <a:r>
              <a:rPr lang="en-US" sz="2400" dirty="0" smtClean="0"/>
              <a:t>                      what we hear?</a:t>
            </a:r>
          </a:p>
          <a:p>
            <a:pPr>
              <a:buNone/>
            </a:pPr>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3886200"/>
          </a:xfrm>
        </p:spPr>
        <p:txBody>
          <a:bodyPr>
            <a:normAutofit/>
          </a:bodyPr>
          <a:lstStyle/>
          <a:p>
            <a:pPr lvl="1">
              <a:buFont typeface="Wingdings" pitchFamily="2" charset="2"/>
              <a:buChar char="q"/>
              <a:defRPr/>
            </a:pPr>
            <a:r>
              <a:rPr lang="en-US" sz="3200" u="sng" dirty="0" smtClean="0"/>
              <a:t>Speech synthesis</a:t>
            </a:r>
          </a:p>
          <a:p>
            <a:pPr>
              <a:defRPr/>
            </a:pPr>
            <a:r>
              <a:rPr lang="en-US" sz="2400" dirty="0" smtClean="0"/>
              <a:t>First step involves transcription or translation of text into phonetic transcription.</a:t>
            </a:r>
          </a:p>
          <a:p>
            <a:pPr>
              <a:defRPr/>
            </a:pPr>
            <a:r>
              <a:rPr lang="en-US" sz="2400" dirty="0" smtClean="0"/>
              <a:t>The second step converts the phonetic transcription into an acoustic speech signal, where concatenation can be in the time or frequency range</a:t>
            </a:r>
          </a:p>
          <a:p>
            <a:pPr>
              <a:defRPr/>
            </a:pPr>
            <a:r>
              <a:rPr lang="en-US" sz="2400" dirty="0" smtClean="0"/>
              <a:t>Speech recognition has to address pronunciation ambiguities to avoid generating misinterpretations like “the glass is fool”  instead of  the phrase “the glass is full”.</a:t>
            </a:r>
            <a:endParaRPr lang="en-IN" sz="2400" dirty="0"/>
          </a:p>
        </p:txBody>
      </p:sp>
      <p:pic>
        <p:nvPicPr>
          <p:cNvPr id="4" name="Picture 4"/>
          <p:cNvPicPr>
            <a:picLocks noChangeAspect="1" noChangeArrowheads="1"/>
          </p:cNvPicPr>
          <p:nvPr/>
        </p:nvPicPr>
        <p:blipFill>
          <a:blip r:embed="rId2"/>
          <a:srcRect/>
          <a:stretch>
            <a:fillRect/>
          </a:stretch>
        </p:blipFill>
        <p:spPr bwMode="auto">
          <a:xfrm>
            <a:off x="990600" y="3914775"/>
            <a:ext cx="6972300" cy="294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u="sng" dirty="0" smtClean="0"/>
              <a:t>Speech input</a:t>
            </a:r>
          </a:p>
          <a:p>
            <a:r>
              <a:rPr lang="en-US" sz="2400" dirty="0" smtClean="0"/>
              <a:t>Speech input deals with various application:</a:t>
            </a:r>
          </a:p>
          <a:p>
            <a:r>
              <a:rPr lang="en-US" sz="2400" dirty="0" smtClean="0"/>
              <a:t>In the Speech input context, we need to ask three questions.</a:t>
            </a:r>
          </a:p>
          <a:p>
            <a:r>
              <a:rPr lang="en-US" sz="2400" dirty="0" smtClean="0"/>
              <a:t>Who?</a:t>
            </a:r>
          </a:p>
          <a:p>
            <a:r>
              <a:rPr lang="en-US" sz="2400" dirty="0" smtClean="0"/>
              <a:t>What?</a:t>
            </a:r>
          </a:p>
          <a:p>
            <a:r>
              <a:rPr lang="en-US" sz="2400" dirty="0" smtClean="0"/>
              <a:t>How?</a:t>
            </a:r>
          </a:p>
          <a:p>
            <a:r>
              <a:rPr lang="en-US" sz="2400" dirty="0" smtClean="0">
                <a:solidFill>
                  <a:srgbClr val="00B050"/>
                </a:solidFill>
              </a:rPr>
              <a:t>Who?</a:t>
            </a:r>
          </a:p>
          <a:p>
            <a:r>
              <a:rPr lang="en-US" sz="2400" dirty="0" smtClean="0"/>
              <a:t>Human speech has certain speaker dependent characteristics, which means that speech input can serve to </a:t>
            </a:r>
            <a:r>
              <a:rPr lang="en-US" sz="2400" dirty="0" smtClean="0">
                <a:solidFill>
                  <a:srgbClr val="0070C0"/>
                </a:solidFill>
              </a:rPr>
              <a:t>recognize a speaker.</a:t>
            </a:r>
          </a:p>
          <a:p>
            <a:r>
              <a:rPr lang="en-US" sz="2400" dirty="0" smtClean="0"/>
              <a:t>The computer is used to recognize an acoustic fingerprint of the speaker.</a:t>
            </a:r>
          </a:p>
          <a:p>
            <a:r>
              <a:rPr lang="en-US" sz="2400" dirty="0" smtClean="0"/>
              <a:t>Applications : Personal identification, Verification.</a:t>
            </a:r>
          </a:p>
          <a:p>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sz="2200" dirty="0" smtClean="0">
                <a:solidFill>
                  <a:srgbClr val="00B050"/>
                </a:solidFill>
              </a:rPr>
              <a:t>What?</a:t>
            </a:r>
            <a:r>
              <a:rPr lang="en-US" sz="2200" dirty="0" smtClean="0"/>
              <a:t> </a:t>
            </a:r>
          </a:p>
          <a:p>
            <a:r>
              <a:rPr lang="en-US" sz="2200" dirty="0" smtClean="0"/>
              <a:t>The central issue of speech input is to </a:t>
            </a:r>
            <a:r>
              <a:rPr lang="en-US" sz="2200" dirty="0" smtClean="0">
                <a:solidFill>
                  <a:srgbClr val="0070C0"/>
                </a:solidFill>
              </a:rPr>
              <a:t>detect the speech contents </a:t>
            </a:r>
            <a:r>
              <a:rPr lang="en-US" sz="2200" dirty="0" smtClean="0"/>
              <a:t>themselves.</a:t>
            </a:r>
          </a:p>
          <a:p>
            <a:r>
              <a:rPr lang="en-US" sz="2200" dirty="0" smtClean="0"/>
              <a:t>A speech sequence is input to generate a piece of text.</a:t>
            </a:r>
          </a:p>
          <a:p>
            <a:r>
              <a:rPr lang="en-US" sz="2200" dirty="0" smtClean="0"/>
              <a:t>Applications : speech controlled typewriter, language translation systems, or accessibility options for users with special needs.</a:t>
            </a:r>
            <a:endParaRPr lang="en-IN" sz="2200" dirty="0" smtClean="0"/>
          </a:p>
          <a:p>
            <a:r>
              <a:rPr lang="en-US" sz="2200" dirty="0" smtClean="0">
                <a:solidFill>
                  <a:srgbClr val="00B050"/>
                </a:solidFill>
              </a:rPr>
              <a:t>How? </a:t>
            </a:r>
          </a:p>
          <a:p>
            <a:r>
              <a:rPr lang="en-US" sz="2200" dirty="0" smtClean="0"/>
              <a:t>Related to how a </a:t>
            </a:r>
            <a:r>
              <a:rPr lang="en-US" sz="2200" dirty="0" smtClean="0">
                <a:solidFill>
                  <a:srgbClr val="0070C0"/>
                </a:solidFill>
              </a:rPr>
              <a:t>speech sample should be studied</a:t>
            </a:r>
            <a:r>
              <a:rPr lang="en-US" sz="2200" dirty="0" smtClean="0"/>
              <a:t>.</a:t>
            </a:r>
          </a:p>
          <a:p>
            <a:r>
              <a:rPr lang="en-US" sz="2200" dirty="0" smtClean="0"/>
              <a:t>Application :lie detector.</a:t>
            </a:r>
          </a:p>
          <a:p>
            <a:pPr>
              <a:buNone/>
            </a:pPr>
            <a:r>
              <a:rPr lang="en-US" sz="22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
          </a:xfrm>
        </p:spPr>
        <p:txBody>
          <a:bodyPr/>
          <a:lstStyle/>
          <a:p>
            <a:r>
              <a:rPr lang="en-US" b="1" u="sng" dirty="0" smtClean="0"/>
              <a:t>Speech input</a:t>
            </a:r>
          </a:p>
          <a:p>
            <a:endParaRPr lang="en-IN" dirty="0"/>
          </a:p>
        </p:txBody>
      </p:sp>
      <p:pic>
        <p:nvPicPr>
          <p:cNvPr id="4" name="Picture 4"/>
          <p:cNvPicPr>
            <a:picLocks noChangeAspect="1" noChangeArrowheads="1"/>
          </p:cNvPicPr>
          <p:nvPr/>
        </p:nvPicPr>
        <p:blipFill>
          <a:blip r:embed="rId2"/>
          <a:srcRect/>
          <a:stretch>
            <a:fillRect/>
          </a:stretch>
        </p:blipFill>
        <p:spPr bwMode="auto">
          <a:xfrm>
            <a:off x="685800" y="457200"/>
            <a:ext cx="75914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342900" lvl="1" indent="-342900">
              <a:buFont typeface="Arial" pitchFamily="34" charset="0"/>
              <a:buChar char="•"/>
            </a:pPr>
            <a:r>
              <a:rPr lang="en-US" u="sng" dirty="0" smtClean="0"/>
              <a:t>Speech recognition</a:t>
            </a:r>
          </a:p>
          <a:p>
            <a:pPr marL="342900" lvl="1" indent="-342900">
              <a:buFont typeface="Arial" pitchFamily="34" charset="0"/>
              <a:buChar char="•"/>
            </a:pPr>
            <a:r>
              <a:rPr lang="en-US" sz="2400" dirty="0" smtClean="0"/>
              <a:t>Speech recognition ,in combination with speech synthesis, it enables us to implement media transformation.</a:t>
            </a:r>
          </a:p>
          <a:p>
            <a:pPr marL="342900" lvl="1" indent="-342900">
              <a:buFont typeface="Arial" pitchFamily="34" charset="0"/>
              <a:buChar char="•"/>
            </a:pPr>
            <a:r>
              <a:rPr lang="en-US" sz="2400" dirty="0" smtClean="0"/>
              <a:t>The primary characteristics of each speech recognition session is determined by a probability </a:t>
            </a:r>
            <a:r>
              <a:rPr lang="en-US" sz="2400" dirty="0" smtClean="0">
                <a:solidFill>
                  <a:srgbClr val="0070C0"/>
                </a:solidFill>
              </a:rPr>
              <a:t>of </a:t>
            </a:r>
            <a:r>
              <a:rPr lang="en-US" sz="2400" dirty="0" smtClean="0">
                <a:solidFill>
                  <a:srgbClr val="0070C0"/>
                </a:solidFill>
                <a:latin typeface="Calibri"/>
                <a:cs typeface="Calibri"/>
              </a:rPr>
              <a:t>≤ 1 </a:t>
            </a:r>
            <a:r>
              <a:rPr lang="en-US" sz="2400" dirty="0" smtClean="0">
                <a:latin typeface="Calibri"/>
                <a:cs typeface="Calibri"/>
              </a:rPr>
              <a:t>to recognize a word correctly.</a:t>
            </a:r>
          </a:p>
          <a:p>
            <a:pPr marL="342900" lvl="1" indent="-342900">
              <a:buFont typeface="Arial" pitchFamily="34" charset="0"/>
              <a:buChar char="•"/>
            </a:pPr>
            <a:r>
              <a:rPr lang="en-US" sz="2400" dirty="0" smtClean="0">
                <a:latin typeface="Calibri"/>
                <a:cs typeface="Calibri"/>
              </a:rPr>
              <a:t>A word is always recognized only with a certain probability.</a:t>
            </a:r>
          </a:p>
          <a:p>
            <a:pPr marL="342900" lvl="1" indent="-342900">
              <a:buFont typeface="Arial" pitchFamily="34" charset="0"/>
              <a:buChar char="•"/>
            </a:pPr>
            <a:r>
              <a:rPr lang="en-US" sz="2400" dirty="0" smtClean="0">
                <a:latin typeface="Calibri"/>
                <a:cs typeface="Calibri"/>
              </a:rPr>
              <a:t>A poor recognition rate is 0.95, which corresponds to 5% wrongly recognized words.</a:t>
            </a:r>
          </a:p>
          <a:p>
            <a:pPr marL="342900" lvl="1" indent="-342900">
              <a:buFont typeface="Arial" pitchFamily="34" charset="0"/>
              <a:buChar char="•"/>
            </a:pPr>
            <a:r>
              <a:rPr lang="en-US" sz="2400" dirty="0" smtClean="0">
                <a:latin typeface="Calibri"/>
                <a:cs typeface="Calibri"/>
              </a:rPr>
              <a:t>With a sentence of only 3 words, the probability that the system will recognize all triples correctly drops to p=0.05x0.95x0.95=0.86. </a:t>
            </a:r>
            <a:r>
              <a:rPr lang="en-US" sz="2400" dirty="0" smtClean="0"/>
              <a:t> </a:t>
            </a:r>
          </a:p>
          <a:p>
            <a:pPr marL="342900" lvl="1" indent="-342900">
              <a:buFont typeface="Arial" pitchFamily="34" charset="0"/>
              <a:buChar char="•"/>
            </a:pPr>
            <a:r>
              <a:rPr lang="en-US" sz="2400" dirty="0" smtClean="0"/>
              <a:t>The above example shows that a speech recognition system should have a very high single word recognition rate.</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609600"/>
          </a:xfrm>
        </p:spPr>
        <p:txBody>
          <a:bodyPr/>
          <a:lstStyle/>
          <a:p>
            <a:pPr marL="342900" lvl="1" indent="-342900">
              <a:buFont typeface="Arial" pitchFamily="34" charset="0"/>
              <a:buChar char="•"/>
            </a:pPr>
            <a:r>
              <a:rPr lang="en-US" u="sng" dirty="0" smtClean="0"/>
              <a:t>Speech recognition</a:t>
            </a:r>
          </a:p>
          <a:p>
            <a:endParaRPr lang="en-IN" dirty="0"/>
          </a:p>
        </p:txBody>
      </p:sp>
      <p:grpSp>
        <p:nvGrpSpPr>
          <p:cNvPr id="5" name="Group 30"/>
          <p:cNvGrpSpPr>
            <a:grpSpLocks noChangeAspect="1"/>
          </p:cNvGrpSpPr>
          <p:nvPr/>
        </p:nvGrpSpPr>
        <p:grpSpPr bwMode="auto">
          <a:xfrm>
            <a:off x="914400" y="1447800"/>
            <a:ext cx="6864350" cy="4005263"/>
            <a:chOff x="2527" y="2452"/>
            <a:chExt cx="7200" cy="4320"/>
          </a:xfrm>
        </p:grpSpPr>
        <p:sp>
          <p:nvSpPr>
            <p:cNvPr id="6" name="AutoShape 31"/>
            <p:cNvSpPr>
              <a:spLocks noChangeAspect="1" noChangeArrowheads="1"/>
            </p:cNvSpPr>
            <p:nvPr/>
          </p:nvSpPr>
          <p:spPr bwMode="auto">
            <a:xfrm>
              <a:off x="2527" y="2452"/>
              <a:ext cx="7200" cy="4320"/>
            </a:xfrm>
            <a:prstGeom prst="rect">
              <a:avLst/>
            </a:prstGeom>
            <a:solidFill>
              <a:schemeClr val="bg2"/>
            </a:solidFill>
            <a:ln w="9525">
              <a:solidFill>
                <a:schemeClr val="tx1"/>
              </a:solidFill>
              <a:miter lim="800000"/>
              <a:headEnd/>
              <a:tailEnd/>
            </a:ln>
          </p:spPr>
          <p:txBody>
            <a:bodyPr/>
            <a:lstStyle/>
            <a:p>
              <a:endParaRPr lang="en-IN"/>
            </a:p>
          </p:txBody>
        </p:sp>
        <p:sp>
          <p:nvSpPr>
            <p:cNvPr id="7" name="Rectangle 32"/>
            <p:cNvSpPr>
              <a:spLocks noChangeArrowheads="1"/>
            </p:cNvSpPr>
            <p:nvPr/>
          </p:nvSpPr>
          <p:spPr bwMode="auto">
            <a:xfrm>
              <a:off x="3577" y="4458"/>
              <a:ext cx="5550" cy="1543"/>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                                                                                     </a:t>
              </a:r>
            </a:p>
            <a:p>
              <a:endParaRPr lang="en-US" altLang="ko-KR" sz="1200">
                <a:latin typeface="Times New Roman" pitchFamily="18" charset="0"/>
                <a:ea typeface="Batang" pitchFamily="18" charset="-127"/>
              </a:endParaRPr>
            </a:p>
            <a:p>
              <a:endParaRPr lang="en-US" altLang="ko-KR" sz="1200">
                <a:latin typeface="Times New Roman" pitchFamily="18" charset="0"/>
                <a:ea typeface="Batang" pitchFamily="18" charset="-127"/>
              </a:endParaRPr>
            </a:p>
            <a:p>
              <a:endParaRPr lang="en-US" altLang="ko-KR" sz="1200">
                <a:latin typeface="Times New Roman" pitchFamily="18" charset="0"/>
                <a:ea typeface="Batang" pitchFamily="18" charset="-127"/>
              </a:endParaRPr>
            </a:p>
            <a:p>
              <a:endParaRPr lang="en-US" altLang="ko-KR" sz="1200">
                <a:latin typeface="Times New Roman" pitchFamily="18" charset="0"/>
                <a:ea typeface="Batang" pitchFamily="18" charset="-127"/>
              </a:endParaRPr>
            </a:p>
            <a:p>
              <a:endParaRPr lang="en-US" altLang="ko-KR" sz="1200">
                <a:latin typeface="Times New Roman" pitchFamily="18" charset="0"/>
                <a:ea typeface="Batang" pitchFamily="18" charset="-127"/>
              </a:endParaRPr>
            </a:p>
            <a:p>
              <a:r>
                <a:rPr lang="en-US" altLang="ko-KR" sz="1200">
                  <a:latin typeface="Times New Roman" pitchFamily="18" charset="0"/>
                  <a:ea typeface="Batang" pitchFamily="18" charset="-127"/>
                </a:rPr>
                <a:t>            Special chip                                                     Main processor</a:t>
              </a:r>
              <a:endParaRPr lang="en-US"/>
            </a:p>
          </p:txBody>
        </p:sp>
        <p:sp>
          <p:nvSpPr>
            <p:cNvPr id="8" name="Rectangle 33"/>
            <p:cNvSpPr>
              <a:spLocks noChangeArrowheads="1"/>
            </p:cNvSpPr>
            <p:nvPr/>
          </p:nvSpPr>
          <p:spPr bwMode="auto">
            <a:xfrm>
              <a:off x="7177" y="2915"/>
              <a:ext cx="1650" cy="1234"/>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Reference storage</a:t>
              </a:r>
            </a:p>
            <a:p>
              <a:r>
                <a:rPr lang="en-US" altLang="ko-KR" sz="1200">
                  <a:latin typeface="Times New Roman" pitchFamily="18" charset="0"/>
                  <a:ea typeface="Batang" pitchFamily="18" charset="-127"/>
                </a:rPr>
                <a:t>Properties of learned meterial</a:t>
              </a:r>
              <a:endParaRPr lang="en-US"/>
            </a:p>
          </p:txBody>
        </p:sp>
        <p:sp>
          <p:nvSpPr>
            <p:cNvPr id="9" name="Rectangle 34"/>
            <p:cNvSpPr>
              <a:spLocks noChangeArrowheads="1"/>
            </p:cNvSpPr>
            <p:nvPr/>
          </p:nvSpPr>
          <p:spPr bwMode="auto">
            <a:xfrm>
              <a:off x="3877" y="4766"/>
              <a:ext cx="2100" cy="926"/>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Speech analysis</a:t>
              </a:r>
            </a:p>
            <a:p>
              <a:r>
                <a:rPr lang="en-US" altLang="ko-KR" sz="1200">
                  <a:latin typeface="Times New Roman" pitchFamily="18" charset="0"/>
                  <a:ea typeface="Batang" pitchFamily="18" charset="-127"/>
                </a:rPr>
                <a:t>Parameters, response, property extraction</a:t>
              </a:r>
              <a:endParaRPr lang="en-US"/>
            </a:p>
          </p:txBody>
        </p:sp>
        <p:sp>
          <p:nvSpPr>
            <p:cNvPr id="10" name="Rectangle 35"/>
            <p:cNvSpPr>
              <a:spLocks noChangeArrowheads="1"/>
            </p:cNvSpPr>
            <p:nvPr/>
          </p:nvSpPr>
          <p:spPr bwMode="auto">
            <a:xfrm>
              <a:off x="6877" y="4766"/>
              <a:ext cx="1950" cy="926"/>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Pattern recognition</a:t>
              </a:r>
            </a:p>
            <a:p>
              <a:r>
                <a:rPr lang="en-US" altLang="ko-KR" sz="1200">
                  <a:latin typeface="Times New Roman" pitchFamily="18" charset="0"/>
                  <a:ea typeface="Batang" pitchFamily="18" charset="-127"/>
                </a:rPr>
                <a:t>Comparison with reference</a:t>
              </a:r>
              <a:endParaRPr lang="en-US"/>
            </a:p>
          </p:txBody>
        </p:sp>
        <p:sp>
          <p:nvSpPr>
            <p:cNvPr id="11" name="Line 36"/>
            <p:cNvSpPr>
              <a:spLocks noChangeShapeType="1"/>
            </p:cNvSpPr>
            <p:nvPr/>
          </p:nvSpPr>
          <p:spPr bwMode="auto">
            <a:xfrm>
              <a:off x="5377" y="5229"/>
              <a:ext cx="1500" cy="1"/>
            </a:xfrm>
            <a:prstGeom prst="line">
              <a:avLst/>
            </a:prstGeom>
            <a:noFill/>
            <a:ln w="9525">
              <a:solidFill>
                <a:schemeClr val="tx1"/>
              </a:solidFill>
              <a:round/>
              <a:headEnd/>
              <a:tailEnd type="triangle" w="med" len="med"/>
            </a:ln>
          </p:spPr>
          <p:txBody>
            <a:bodyPr/>
            <a:lstStyle/>
            <a:p>
              <a:endParaRPr lang="en-IN"/>
            </a:p>
          </p:txBody>
        </p:sp>
        <p:sp>
          <p:nvSpPr>
            <p:cNvPr id="12" name="Line 37"/>
            <p:cNvSpPr>
              <a:spLocks noChangeShapeType="1"/>
            </p:cNvSpPr>
            <p:nvPr/>
          </p:nvSpPr>
          <p:spPr bwMode="auto">
            <a:xfrm>
              <a:off x="2827" y="5229"/>
              <a:ext cx="1050" cy="0"/>
            </a:xfrm>
            <a:prstGeom prst="line">
              <a:avLst/>
            </a:prstGeom>
            <a:noFill/>
            <a:ln w="9525">
              <a:solidFill>
                <a:schemeClr val="tx1"/>
              </a:solidFill>
              <a:round/>
              <a:headEnd/>
              <a:tailEnd type="triangle" w="med" len="med"/>
            </a:ln>
          </p:spPr>
          <p:txBody>
            <a:bodyPr/>
            <a:lstStyle/>
            <a:p>
              <a:endParaRPr lang="en-IN"/>
            </a:p>
          </p:txBody>
        </p:sp>
        <p:sp>
          <p:nvSpPr>
            <p:cNvPr id="13" name="Line 38"/>
            <p:cNvSpPr>
              <a:spLocks noChangeShapeType="1"/>
            </p:cNvSpPr>
            <p:nvPr/>
          </p:nvSpPr>
          <p:spPr bwMode="auto">
            <a:xfrm>
              <a:off x="8077" y="5692"/>
              <a:ext cx="0" cy="771"/>
            </a:xfrm>
            <a:prstGeom prst="line">
              <a:avLst/>
            </a:prstGeom>
            <a:noFill/>
            <a:ln w="9525">
              <a:solidFill>
                <a:schemeClr val="tx1"/>
              </a:solidFill>
              <a:round/>
              <a:headEnd/>
              <a:tailEnd type="triangle" w="med" len="med"/>
            </a:ln>
          </p:spPr>
          <p:txBody>
            <a:bodyPr/>
            <a:lstStyle/>
            <a:p>
              <a:endParaRPr lang="en-IN"/>
            </a:p>
          </p:txBody>
        </p:sp>
        <p:sp>
          <p:nvSpPr>
            <p:cNvPr id="14" name="Line 39"/>
            <p:cNvSpPr>
              <a:spLocks noChangeShapeType="1"/>
            </p:cNvSpPr>
            <p:nvPr/>
          </p:nvSpPr>
          <p:spPr bwMode="auto">
            <a:xfrm>
              <a:off x="8227" y="4149"/>
              <a:ext cx="0" cy="617"/>
            </a:xfrm>
            <a:prstGeom prst="line">
              <a:avLst/>
            </a:prstGeom>
            <a:noFill/>
            <a:ln w="9525">
              <a:solidFill>
                <a:schemeClr val="tx1"/>
              </a:solidFill>
              <a:round/>
              <a:headEnd/>
              <a:tailEnd type="triangle" w="med" len="med"/>
            </a:ln>
          </p:spPr>
          <p:txBody>
            <a:bodyPr/>
            <a:lstStyle/>
            <a:p>
              <a:endParaRPr lang="en-IN"/>
            </a:p>
          </p:txBody>
        </p:sp>
        <p:sp>
          <p:nvSpPr>
            <p:cNvPr id="15" name="Line 40"/>
            <p:cNvSpPr>
              <a:spLocks noChangeShapeType="1"/>
            </p:cNvSpPr>
            <p:nvPr/>
          </p:nvSpPr>
          <p:spPr bwMode="auto">
            <a:xfrm flipV="1">
              <a:off x="7627" y="4149"/>
              <a:ext cx="0" cy="617"/>
            </a:xfrm>
            <a:prstGeom prst="line">
              <a:avLst/>
            </a:prstGeom>
            <a:noFill/>
            <a:ln w="9525">
              <a:solidFill>
                <a:schemeClr val="tx1"/>
              </a:solidFill>
              <a:round/>
              <a:headEnd/>
              <a:tailEnd type="triangle" w="med" len="med"/>
            </a:ln>
          </p:spPr>
          <p:txBody>
            <a:bodyPr/>
            <a:lstStyle/>
            <a:p>
              <a:endParaRPr lang="en-IN"/>
            </a:p>
          </p:txBody>
        </p:sp>
        <p:sp>
          <p:nvSpPr>
            <p:cNvPr id="16" name="Text Box 41"/>
            <p:cNvSpPr txBox="1">
              <a:spLocks noChangeArrowheads="1"/>
            </p:cNvSpPr>
            <p:nvPr/>
          </p:nvSpPr>
          <p:spPr bwMode="auto">
            <a:xfrm>
              <a:off x="8377" y="6155"/>
              <a:ext cx="1350" cy="617"/>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Recognized speech</a:t>
              </a:r>
              <a:endParaRPr lang="en-US"/>
            </a:p>
          </p:txBody>
        </p:sp>
        <p:sp>
          <p:nvSpPr>
            <p:cNvPr id="17" name="Text Box 42"/>
            <p:cNvSpPr txBox="1">
              <a:spLocks noChangeArrowheads="1"/>
            </p:cNvSpPr>
            <p:nvPr/>
          </p:nvSpPr>
          <p:spPr bwMode="auto">
            <a:xfrm>
              <a:off x="2677" y="4612"/>
              <a:ext cx="1050" cy="463"/>
            </a:xfrm>
            <a:prstGeom prst="rect">
              <a:avLst/>
            </a:prstGeom>
            <a:solidFill>
              <a:schemeClr val="bg2"/>
            </a:solidFill>
            <a:ln w="9525">
              <a:solidFill>
                <a:schemeClr val="tx1"/>
              </a:solidFill>
              <a:miter lim="800000"/>
              <a:headEnd/>
              <a:tailEnd/>
            </a:ln>
          </p:spPr>
          <p:txBody>
            <a:bodyPr/>
            <a:lstStyle/>
            <a:p>
              <a:r>
                <a:rPr lang="en-US" altLang="ko-KR" sz="1200">
                  <a:latin typeface="Times New Roman" pitchFamily="18" charset="0"/>
                  <a:ea typeface="Batang" pitchFamily="18" charset="-127"/>
                </a:rPr>
                <a:t>speech</a:t>
              </a:r>
              <a:endParaRPr lang="en-US"/>
            </a:p>
          </p:txBody>
        </p:sp>
      </p:grpSp>
      <p:sp>
        <p:nvSpPr>
          <p:cNvPr id="18" name="TextBox 17"/>
          <p:cNvSpPr txBox="1"/>
          <p:nvPr/>
        </p:nvSpPr>
        <p:spPr>
          <a:xfrm>
            <a:off x="533400" y="5715000"/>
            <a:ext cx="8001000" cy="369332"/>
          </a:xfrm>
          <a:prstGeom prst="rect">
            <a:avLst/>
          </a:prstGeom>
          <a:noFill/>
        </p:spPr>
        <p:txBody>
          <a:bodyPr wrap="square" rtlCol="0">
            <a:spAutoFit/>
          </a:bodyPr>
          <a:lstStyle/>
          <a:p>
            <a:pPr marL="342900" lvl="1" indent="-342900"/>
            <a:r>
              <a:rPr lang="en-US" dirty="0" smtClean="0"/>
              <a:t>Fig :3.13 Speech recognition basic principle: “extract characteristics to reduce data”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sz="2200" dirty="0" smtClean="0"/>
              <a:t>The speech recognition principle compares </a:t>
            </a:r>
            <a:r>
              <a:rPr lang="en-US" sz="2200" dirty="0" smtClean="0">
                <a:solidFill>
                  <a:srgbClr val="00B050"/>
                </a:solidFill>
              </a:rPr>
              <a:t>special characteristics of individual utterances</a:t>
            </a:r>
            <a:r>
              <a:rPr lang="en-US" sz="2200" dirty="0" smtClean="0"/>
              <a:t> with a sentence of </a:t>
            </a:r>
            <a:r>
              <a:rPr lang="en-US" sz="2200" dirty="0" smtClean="0">
                <a:solidFill>
                  <a:srgbClr val="00B050"/>
                </a:solidFill>
              </a:rPr>
              <a:t>previously extracted </a:t>
            </a:r>
            <a:r>
              <a:rPr lang="en-US" sz="2200" dirty="0" smtClean="0"/>
              <a:t>speech elements.</a:t>
            </a:r>
          </a:p>
          <a:p>
            <a:r>
              <a:rPr lang="en-US" sz="2200" dirty="0" smtClean="0"/>
              <a:t>These characteristics are normally quantized for the speech sequence to be studied.</a:t>
            </a:r>
          </a:p>
          <a:p>
            <a:r>
              <a:rPr lang="en-US" sz="2200" dirty="0" smtClean="0"/>
              <a:t>The result is compared with the existing references to allocate it to one of the existing speech elements.</a:t>
            </a:r>
          </a:p>
          <a:p>
            <a:r>
              <a:rPr lang="en-US" sz="2200" dirty="0" smtClean="0"/>
              <a:t>Identified  utterances can be stored , transmitted, 0r processed as a parameterized sequence of speech element.</a:t>
            </a:r>
          </a:p>
          <a:p>
            <a:r>
              <a:rPr lang="en-US" sz="2200" b="1" dirty="0" smtClean="0">
                <a:solidFill>
                  <a:srgbClr val="0070C0"/>
                </a:solidFill>
              </a:rPr>
              <a:t>Practical implementations:</a:t>
            </a:r>
          </a:p>
          <a:p>
            <a:pPr>
              <a:buFont typeface="Wingdings" pitchFamily="2" charset="2"/>
              <a:buChar char="Ø"/>
            </a:pPr>
            <a:r>
              <a:rPr lang="en-US" sz="2200" dirty="0" smtClean="0"/>
              <a:t>Use dedicated components or a signal processor to extract characteristics properties.</a:t>
            </a:r>
          </a:p>
          <a:p>
            <a:pPr>
              <a:buFont typeface="Wingdings" pitchFamily="2" charset="2"/>
              <a:buChar char="Ø"/>
            </a:pPr>
            <a:r>
              <a:rPr lang="en-US" sz="2200" dirty="0" smtClean="0"/>
              <a:t>The comparison and the decision are generally handled by the system’s main processor</a:t>
            </a:r>
          </a:p>
          <a:p>
            <a:pPr>
              <a:buFont typeface="Wingdings" pitchFamily="2" charset="2"/>
              <a:buChar char="Ø"/>
            </a:pPr>
            <a:r>
              <a:rPr lang="en-US" sz="2200" dirty="0" smtClean="0"/>
              <a:t>The lexicon with references characteristics normally resides in the computer’s secondary memory. </a:t>
            </a:r>
          </a:p>
          <a:p>
            <a:pPr>
              <a:buFont typeface="Wingdings" pitchFamily="2" charset="2"/>
              <a:buChar char="Ø"/>
            </a:pPr>
            <a:endParaRPr lang="en-US" sz="2200" dirty="0" smtClean="0"/>
          </a:p>
          <a:p>
            <a:endParaRPr lang="en-IN"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2133600"/>
          </a:xfrm>
        </p:spPr>
        <p:txBody>
          <a:bodyPr>
            <a:normAutofit lnSpcReduction="10000"/>
          </a:bodyPr>
          <a:lstStyle/>
          <a:p>
            <a:pPr marL="609600" indent="-609600">
              <a:defRPr/>
            </a:pPr>
            <a:r>
              <a:rPr lang="en-US" sz="2200" u="sng" dirty="0" smtClean="0"/>
              <a:t>The application of the principle shown in fig.3.13 can be divided into steps shown in fig.3.14</a:t>
            </a:r>
          </a:p>
          <a:p>
            <a:pPr marL="609600" indent="-609600">
              <a:defRPr/>
            </a:pPr>
            <a:r>
              <a:rPr lang="en-US" sz="2200" u="sng" dirty="0" smtClean="0"/>
              <a:t>The method applied in the time and frequency ranges are:</a:t>
            </a:r>
          </a:p>
          <a:p>
            <a:pPr marL="990600" lvl="1" indent="-533400">
              <a:buFont typeface="Wingdings" pitchFamily="2" charset="2"/>
              <a:buAutoNum type="arabicPeriod"/>
              <a:defRPr/>
            </a:pPr>
            <a:r>
              <a:rPr lang="en-US" sz="2000" dirty="0" smtClean="0"/>
              <a:t>Acoustic and phonetic analysis</a:t>
            </a:r>
          </a:p>
          <a:p>
            <a:pPr marL="990600" lvl="1" indent="-533400">
              <a:buFont typeface="Wingdings" pitchFamily="2" charset="2"/>
              <a:buAutoNum type="arabicPeriod"/>
              <a:defRPr/>
            </a:pPr>
            <a:r>
              <a:rPr lang="en-US" sz="2000" dirty="0" smtClean="0"/>
              <a:t>Syntactic analysis</a:t>
            </a:r>
          </a:p>
          <a:p>
            <a:pPr marL="990600" lvl="1" indent="-533400">
              <a:buFont typeface="Wingdings" pitchFamily="2" charset="2"/>
              <a:buAutoNum type="arabicPeriod"/>
              <a:defRPr/>
            </a:pPr>
            <a:r>
              <a:rPr lang="en-US" sz="2000" dirty="0" smtClean="0"/>
              <a:t>Semantic analysis</a:t>
            </a:r>
          </a:p>
        </p:txBody>
      </p:sp>
      <p:pic>
        <p:nvPicPr>
          <p:cNvPr id="4" name="Picture 4"/>
          <p:cNvPicPr>
            <a:picLocks noChangeAspect="1" noChangeArrowheads="1"/>
          </p:cNvPicPr>
          <p:nvPr/>
        </p:nvPicPr>
        <p:blipFill>
          <a:blip r:embed="rId2"/>
          <a:srcRect/>
          <a:stretch>
            <a:fillRect/>
          </a:stretch>
        </p:blipFill>
        <p:spPr bwMode="auto">
          <a:xfrm>
            <a:off x="762000" y="2438400"/>
            <a:ext cx="7467600" cy="4000500"/>
          </a:xfrm>
          <a:prstGeom prst="rect">
            <a:avLst/>
          </a:prstGeom>
          <a:noFill/>
          <a:ln w="9525">
            <a:noFill/>
            <a:miter lim="800000"/>
            <a:headEnd/>
            <a:tailEnd/>
          </a:ln>
        </p:spPr>
      </p:pic>
      <p:sp>
        <p:nvSpPr>
          <p:cNvPr id="6" name="TextBox 5"/>
          <p:cNvSpPr txBox="1"/>
          <p:nvPr/>
        </p:nvSpPr>
        <p:spPr>
          <a:xfrm>
            <a:off x="304800" y="3429000"/>
            <a:ext cx="1371600" cy="830997"/>
          </a:xfrm>
          <a:prstGeom prst="rect">
            <a:avLst/>
          </a:prstGeom>
          <a:noFill/>
        </p:spPr>
        <p:txBody>
          <a:bodyPr wrap="square" rtlCol="0">
            <a:spAutoFit/>
          </a:bodyPr>
          <a:lstStyle/>
          <a:p>
            <a:r>
              <a:rPr lang="en-US" sz="1600" dirty="0" smtClean="0">
                <a:solidFill>
                  <a:srgbClr val="660033"/>
                </a:solidFill>
              </a:rPr>
              <a:t>Sound pattern,</a:t>
            </a:r>
          </a:p>
          <a:p>
            <a:r>
              <a:rPr lang="en-US" sz="1600" dirty="0" smtClean="0">
                <a:solidFill>
                  <a:srgbClr val="660033"/>
                </a:solidFill>
              </a:rPr>
              <a:t>word model</a:t>
            </a:r>
            <a:endParaRPr lang="en-IN" sz="1600" dirty="0">
              <a:solidFill>
                <a:srgbClr val="660033"/>
              </a:solidFill>
            </a:endParaRPr>
          </a:p>
        </p:txBody>
      </p:sp>
      <p:cxnSp>
        <p:nvCxnSpPr>
          <p:cNvPr id="11" name="Straight Arrow Connector 10"/>
          <p:cNvCxnSpPr/>
          <p:nvPr/>
        </p:nvCxnSpPr>
        <p:spPr>
          <a:xfrm>
            <a:off x="838200" y="3581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05000" y="6019800"/>
            <a:ext cx="5334000" cy="369332"/>
          </a:xfrm>
          <a:prstGeom prst="rect">
            <a:avLst/>
          </a:prstGeom>
          <a:noFill/>
        </p:spPr>
        <p:txBody>
          <a:bodyPr wrap="square" rtlCol="0">
            <a:spAutoFit/>
          </a:bodyPr>
          <a:lstStyle/>
          <a:p>
            <a:r>
              <a:rPr lang="en-US" dirty="0" smtClean="0"/>
              <a:t>Fig3.14 : speech recognition components</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marL="990600" lvl="1" indent="-533400">
              <a:buNone/>
              <a:defRPr/>
            </a:pPr>
            <a:r>
              <a:rPr lang="en-US" sz="3200" u="sng" dirty="0" smtClean="0"/>
              <a:t>Speech dependent</a:t>
            </a:r>
            <a:r>
              <a:rPr lang="en-US" sz="3200" dirty="0" smtClean="0"/>
              <a:t> and </a:t>
            </a:r>
            <a:r>
              <a:rPr lang="en-US" sz="3200" u="sng" dirty="0" smtClean="0"/>
              <a:t>speech independent</a:t>
            </a:r>
            <a:r>
              <a:rPr lang="en-US" sz="3200" dirty="0" smtClean="0"/>
              <a:t> speech input systems</a:t>
            </a:r>
          </a:p>
          <a:p>
            <a:pPr marL="990600" lvl="1" indent="-533400">
              <a:buFont typeface="Arial" pitchFamily="34" charset="0"/>
              <a:buChar char="•"/>
              <a:defRPr/>
            </a:pPr>
            <a:r>
              <a:rPr lang="en-US" sz="2000" dirty="0" smtClean="0"/>
              <a:t> Speaker dependent systems can recognize many more words that speaker independent system, but at the cost of “training” the system in advance.</a:t>
            </a:r>
          </a:p>
          <a:p>
            <a:pPr marL="990600" lvl="1" indent="-533400">
              <a:buFont typeface="Arial" pitchFamily="34" charset="0"/>
              <a:buChar char="•"/>
              <a:defRPr/>
            </a:pPr>
            <a:r>
              <a:rPr lang="en-US" sz="2000" dirty="0" smtClean="0"/>
              <a:t> Speaker dependent systems can recognize 25,000 words and more.</a:t>
            </a:r>
          </a:p>
          <a:p>
            <a:pPr marL="990600" lvl="1" indent="-533400">
              <a:buFont typeface="Arial" pitchFamily="34" charset="0"/>
              <a:buChar char="•"/>
              <a:defRPr/>
            </a:pPr>
            <a:r>
              <a:rPr lang="en-US" sz="2000" dirty="0" smtClean="0"/>
              <a:t>Speaker independent systems can recognize 1,000 words and more.</a:t>
            </a:r>
          </a:p>
          <a:p>
            <a:pPr marL="990600" lvl="1" indent="-533400">
              <a:buFont typeface="Arial" pitchFamily="34" charset="0"/>
              <a:buChar char="•"/>
              <a:defRPr/>
            </a:pPr>
            <a:endParaRPr lang="en-US" sz="2000" dirty="0" smtClean="0"/>
          </a:p>
          <a:p>
            <a:pPr marL="990600" lvl="1" indent="-533400">
              <a:buFont typeface="Arial" pitchFamily="34" charset="0"/>
              <a:buChar char="•"/>
              <a:defRPr/>
            </a:pPr>
            <a:endParaRPr lang="en-US" sz="2000"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410199"/>
          </a:xfrm>
        </p:spPr>
        <p:txBody>
          <a:bodyPr>
            <a:normAutofit fontScale="92500" lnSpcReduction="10000"/>
          </a:bodyPr>
          <a:lstStyle/>
          <a:p>
            <a:pPr>
              <a:defRPr/>
            </a:pPr>
            <a:r>
              <a:rPr lang="en-US" sz="3500" b="1" dirty="0" smtClean="0"/>
              <a:t>Speech transmission</a:t>
            </a:r>
          </a:p>
          <a:p>
            <a:pPr>
              <a:defRPr/>
            </a:pPr>
            <a:endParaRPr lang="en-US" sz="3500" b="1" u="sng" dirty="0" smtClean="0"/>
          </a:p>
          <a:p>
            <a:pPr lvl="2">
              <a:defRPr/>
            </a:pPr>
            <a:r>
              <a:rPr lang="en-US" sz="2000" dirty="0" smtClean="0"/>
              <a:t>This is a field relating to high efficient encoding of speech signals to enable low-rate data transmission, while minimizing noticeable quality losses.</a:t>
            </a:r>
          </a:p>
          <a:p>
            <a:pPr lvl="2">
              <a:defRPr/>
            </a:pPr>
            <a:r>
              <a:rPr lang="en-US" sz="2000" dirty="0" smtClean="0"/>
              <a:t>Pulse code modulation	</a:t>
            </a:r>
          </a:p>
          <a:p>
            <a:pPr lvl="3">
              <a:defRPr/>
            </a:pPr>
            <a:r>
              <a:rPr lang="en-US" dirty="0" smtClean="0"/>
              <a:t>A straight forward technique for digitizing an analog signal is PCM[telephone– 64Kbits/s]</a:t>
            </a:r>
          </a:p>
          <a:p>
            <a:pPr lvl="3">
              <a:defRPr/>
            </a:pPr>
            <a:r>
              <a:rPr lang="en-US" dirty="0" smtClean="0"/>
              <a:t>DPCM[56Kbits/s],APCM[32Kbits/s] are also widely used</a:t>
            </a:r>
          </a:p>
          <a:p>
            <a:pPr lvl="2">
              <a:defRPr/>
            </a:pPr>
            <a:r>
              <a:rPr lang="en-US" sz="2000" dirty="0" smtClean="0"/>
              <a:t>Source encoding</a:t>
            </a:r>
          </a:p>
          <a:p>
            <a:pPr lvl="3">
              <a:defRPr/>
            </a:pPr>
            <a:r>
              <a:rPr lang="en-US" dirty="0" smtClean="0"/>
              <a:t>Alternate method to PCM, where some transformations depend on the original signal type. Ex- Audio signal has certain characteristics that can be exploited in compression. </a:t>
            </a:r>
          </a:p>
          <a:p>
            <a:pPr lvl="3">
              <a:defRPr/>
            </a:pPr>
            <a:r>
              <a:rPr lang="en-US" dirty="0" smtClean="0"/>
              <a:t>Suppression of silence in speech is a typical example of a transformation that depends entirely on the signal semantics. </a:t>
            </a:r>
          </a:p>
          <a:p>
            <a:pPr lvl="3">
              <a:buNone/>
              <a:defRPr/>
            </a:pPr>
            <a:endParaRPr lang="en-US" sz="1600" dirty="0" smtClean="0"/>
          </a:p>
          <a:p>
            <a:pPr lvl="3">
              <a:buNone/>
              <a:defRPr/>
            </a:pPr>
            <a:r>
              <a:rPr lang="en-US" sz="1600" dirty="0" smtClean="0"/>
              <a:t>	</a:t>
            </a:r>
          </a:p>
          <a:p>
            <a:pPr lvl="1">
              <a:defRPr/>
            </a:pPr>
            <a:endParaRPr lang="en-US" sz="2000" dirty="0" smtClean="0"/>
          </a:p>
          <a:p>
            <a:pPr lvl="1">
              <a:defRPr/>
            </a:pPr>
            <a:endParaRPr lang="en-US" sz="2000" dirty="0" smtClean="0"/>
          </a:p>
          <a:p>
            <a:endParaRPr lang="en-IN"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oopa\Desktop\images.jpg"/>
          <p:cNvPicPr>
            <a:picLocks noChangeAspect="1" noChangeArrowheads="1"/>
          </p:cNvPicPr>
          <p:nvPr/>
        </p:nvPicPr>
        <p:blipFill>
          <a:blip r:embed="rId2"/>
          <a:srcRect/>
          <a:stretch>
            <a:fillRect/>
          </a:stretch>
        </p:blipFill>
        <p:spPr bwMode="auto">
          <a:xfrm>
            <a:off x="762000" y="990600"/>
            <a:ext cx="7315200" cy="4724401"/>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533400"/>
          </a:xfrm>
        </p:spPr>
        <p:txBody>
          <a:bodyPr>
            <a:normAutofit fontScale="70000" lnSpcReduction="20000"/>
          </a:bodyPr>
          <a:lstStyle/>
          <a:p>
            <a:r>
              <a:rPr lang="en-US" dirty="0" smtClean="0"/>
              <a:t>Components of a speech transmission system using source coding</a:t>
            </a:r>
            <a:endParaRPr lang="en-IN" dirty="0"/>
          </a:p>
        </p:txBody>
      </p:sp>
      <p:sp>
        <p:nvSpPr>
          <p:cNvPr id="5" name="Rectangle 4"/>
          <p:cNvSpPr>
            <a:spLocks noChangeArrowheads="1"/>
          </p:cNvSpPr>
          <p:nvPr/>
        </p:nvSpPr>
        <p:spPr bwMode="auto">
          <a:xfrm>
            <a:off x="3505200" y="26670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dirty="0"/>
              <a:t>A/D</a:t>
            </a:r>
          </a:p>
        </p:txBody>
      </p:sp>
      <p:sp>
        <p:nvSpPr>
          <p:cNvPr id="6" name="Rectangle 5"/>
          <p:cNvSpPr>
            <a:spLocks noChangeArrowheads="1"/>
          </p:cNvSpPr>
          <p:nvPr/>
        </p:nvSpPr>
        <p:spPr bwMode="auto">
          <a:xfrm>
            <a:off x="3429000" y="3505200"/>
            <a:ext cx="1828800" cy="304800"/>
          </a:xfrm>
          <a:prstGeom prst="rect">
            <a:avLst/>
          </a:prstGeom>
          <a:solidFill>
            <a:schemeClr val="accent1"/>
          </a:solidFill>
          <a:ln w="9525">
            <a:solidFill>
              <a:schemeClr val="tx1"/>
            </a:solidFill>
            <a:miter lim="800000"/>
            <a:headEnd/>
            <a:tailEnd/>
          </a:ln>
        </p:spPr>
        <p:txBody>
          <a:bodyPr wrap="none" anchor="ctr"/>
          <a:lstStyle/>
          <a:p>
            <a:pPr algn="ctr"/>
            <a:r>
              <a:rPr lang="en-US" dirty="0"/>
              <a:t>Speech analysis</a:t>
            </a:r>
          </a:p>
        </p:txBody>
      </p:sp>
      <p:sp>
        <p:nvSpPr>
          <p:cNvPr id="7" name="Rectangle 6"/>
          <p:cNvSpPr>
            <a:spLocks noChangeArrowheads="1"/>
          </p:cNvSpPr>
          <p:nvPr/>
        </p:nvSpPr>
        <p:spPr bwMode="auto">
          <a:xfrm>
            <a:off x="3505200" y="4648200"/>
            <a:ext cx="1752600" cy="381000"/>
          </a:xfrm>
          <a:prstGeom prst="rect">
            <a:avLst/>
          </a:prstGeom>
          <a:solidFill>
            <a:schemeClr val="accent1"/>
          </a:solidFill>
          <a:ln w="9525">
            <a:solidFill>
              <a:schemeClr val="tx1"/>
            </a:solidFill>
            <a:miter lim="800000"/>
            <a:headEnd/>
            <a:tailEnd/>
          </a:ln>
        </p:spPr>
        <p:txBody>
          <a:bodyPr wrap="none" anchor="ctr"/>
          <a:lstStyle/>
          <a:p>
            <a:pPr algn="ctr"/>
            <a:r>
              <a:rPr lang="en-US"/>
              <a:t>Reconstruction </a:t>
            </a:r>
          </a:p>
        </p:txBody>
      </p:sp>
      <p:sp>
        <p:nvSpPr>
          <p:cNvPr id="8" name="Rectangle 7"/>
          <p:cNvSpPr>
            <a:spLocks noChangeArrowheads="1"/>
          </p:cNvSpPr>
          <p:nvPr/>
        </p:nvSpPr>
        <p:spPr bwMode="auto">
          <a:xfrm>
            <a:off x="3505200" y="55626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a:t>D/A</a:t>
            </a:r>
          </a:p>
        </p:txBody>
      </p:sp>
      <p:sp>
        <p:nvSpPr>
          <p:cNvPr id="9" name="Line 12"/>
          <p:cNvSpPr>
            <a:spLocks noChangeShapeType="1"/>
          </p:cNvSpPr>
          <p:nvPr/>
        </p:nvSpPr>
        <p:spPr bwMode="auto">
          <a:xfrm>
            <a:off x="1905000" y="2819400"/>
            <a:ext cx="1447800" cy="0"/>
          </a:xfrm>
          <a:prstGeom prst="line">
            <a:avLst/>
          </a:prstGeom>
          <a:noFill/>
          <a:ln w="9525">
            <a:solidFill>
              <a:schemeClr val="tx1"/>
            </a:solidFill>
            <a:round/>
            <a:headEnd/>
            <a:tailEnd type="triangle" w="med" len="med"/>
          </a:ln>
        </p:spPr>
        <p:txBody>
          <a:bodyPr/>
          <a:lstStyle/>
          <a:p>
            <a:endParaRPr lang="en-IN"/>
          </a:p>
        </p:txBody>
      </p:sp>
      <p:sp>
        <p:nvSpPr>
          <p:cNvPr id="10" name="Line 8"/>
          <p:cNvSpPr>
            <a:spLocks noChangeShapeType="1"/>
          </p:cNvSpPr>
          <p:nvPr/>
        </p:nvSpPr>
        <p:spPr bwMode="auto">
          <a:xfrm>
            <a:off x="4343400" y="3048000"/>
            <a:ext cx="0" cy="381000"/>
          </a:xfrm>
          <a:prstGeom prst="line">
            <a:avLst/>
          </a:prstGeom>
          <a:noFill/>
          <a:ln w="9525">
            <a:solidFill>
              <a:schemeClr val="tx1"/>
            </a:solidFill>
            <a:round/>
            <a:headEnd/>
            <a:tailEnd type="triangle" w="med" len="med"/>
          </a:ln>
        </p:spPr>
        <p:txBody>
          <a:bodyPr/>
          <a:lstStyle/>
          <a:p>
            <a:endParaRPr lang="en-IN"/>
          </a:p>
        </p:txBody>
      </p:sp>
      <p:sp>
        <p:nvSpPr>
          <p:cNvPr id="11" name="Line 9"/>
          <p:cNvSpPr>
            <a:spLocks noChangeShapeType="1"/>
          </p:cNvSpPr>
          <p:nvPr/>
        </p:nvSpPr>
        <p:spPr bwMode="auto">
          <a:xfrm>
            <a:off x="4343400" y="3886200"/>
            <a:ext cx="0" cy="685800"/>
          </a:xfrm>
          <a:prstGeom prst="line">
            <a:avLst/>
          </a:prstGeom>
          <a:noFill/>
          <a:ln w="9525">
            <a:solidFill>
              <a:schemeClr val="tx1"/>
            </a:solidFill>
            <a:round/>
            <a:headEnd/>
            <a:tailEnd type="triangle" w="med" len="med"/>
          </a:ln>
        </p:spPr>
        <p:txBody>
          <a:bodyPr/>
          <a:lstStyle/>
          <a:p>
            <a:endParaRPr lang="en-IN"/>
          </a:p>
        </p:txBody>
      </p:sp>
      <p:sp>
        <p:nvSpPr>
          <p:cNvPr id="12" name="Line 10"/>
          <p:cNvSpPr>
            <a:spLocks noChangeShapeType="1"/>
          </p:cNvSpPr>
          <p:nvPr/>
        </p:nvSpPr>
        <p:spPr bwMode="auto">
          <a:xfrm>
            <a:off x="4343400" y="5105400"/>
            <a:ext cx="0" cy="381000"/>
          </a:xfrm>
          <a:prstGeom prst="line">
            <a:avLst/>
          </a:prstGeom>
          <a:noFill/>
          <a:ln w="9525">
            <a:solidFill>
              <a:schemeClr val="tx1"/>
            </a:solidFill>
            <a:round/>
            <a:headEnd/>
            <a:tailEnd type="triangle" w="med" len="med"/>
          </a:ln>
        </p:spPr>
        <p:txBody>
          <a:bodyPr/>
          <a:lstStyle/>
          <a:p>
            <a:endParaRPr lang="en-IN"/>
          </a:p>
        </p:txBody>
      </p:sp>
      <p:sp>
        <p:nvSpPr>
          <p:cNvPr id="13" name="Line 11"/>
          <p:cNvSpPr>
            <a:spLocks noChangeShapeType="1"/>
          </p:cNvSpPr>
          <p:nvPr/>
        </p:nvSpPr>
        <p:spPr bwMode="auto">
          <a:xfrm>
            <a:off x="5257800" y="5715000"/>
            <a:ext cx="1066800" cy="0"/>
          </a:xfrm>
          <a:prstGeom prst="line">
            <a:avLst/>
          </a:prstGeom>
          <a:noFill/>
          <a:ln w="9525">
            <a:solidFill>
              <a:schemeClr val="tx1"/>
            </a:solidFill>
            <a:round/>
            <a:headEnd/>
            <a:tailEnd type="triangle" w="med" len="med"/>
          </a:ln>
        </p:spPr>
        <p:txBody>
          <a:bodyPr/>
          <a:lstStyle/>
          <a:p>
            <a:pPr marL="742950" lvl="1" indent="-285750" fontAlgn="base">
              <a:spcBef>
                <a:spcPct val="20000"/>
              </a:spcBef>
              <a:spcAft>
                <a:spcPct val="0"/>
              </a:spcAft>
              <a:buClr>
                <a:srgbClr val="FFCC00"/>
              </a:buClr>
              <a:buSzPct val="65000"/>
              <a:defRPr/>
            </a:pPr>
            <a:endParaRPr lang="en-US" sz="2000" kern="0" dirty="0" smtClean="0">
              <a:solidFill>
                <a:srgbClr val="FFFFFF"/>
              </a:solidFill>
              <a:effectLst>
                <a:outerShdw blurRad="38100" dist="38100" dir="2700000" algn="tl">
                  <a:srgbClr val="000000"/>
                </a:outerShdw>
              </a:effectLst>
              <a:latin typeface="Tahoma"/>
            </a:endParaRPr>
          </a:p>
        </p:txBody>
      </p:sp>
      <p:sp>
        <p:nvSpPr>
          <p:cNvPr id="14" name="Text Box 13"/>
          <p:cNvSpPr txBox="1">
            <a:spLocks noChangeArrowheads="1"/>
          </p:cNvSpPr>
          <p:nvPr/>
        </p:nvSpPr>
        <p:spPr bwMode="auto">
          <a:xfrm>
            <a:off x="1600200" y="2971800"/>
            <a:ext cx="1066800" cy="687388"/>
          </a:xfrm>
          <a:prstGeom prst="rect">
            <a:avLst/>
          </a:prstGeom>
          <a:noFill/>
          <a:ln w="9525">
            <a:noFill/>
            <a:miter lim="800000"/>
            <a:headEnd/>
            <a:tailEnd/>
          </a:ln>
        </p:spPr>
        <p:txBody>
          <a:bodyPr>
            <a:spAutoFit/>
          </a:bodyPr>
          <a:lstStyle/>
          <a:p>
            <a:pPr>
              <a:spcBef>
                <a:spcPct val="50000"/>
              </a:spcBef>
            </a:pPr>
            <a:r>
              <a:rPr lang="en-US" sz="1300" dirty="0"/>
              <a:t>Analog speech signal</a:t>
            </a:r>
          </a:p>
        </p:txBody>
      </p:sp>
      <p:sp>
        <p:nvSpPr>
          <p:cNvPr id="15" name="Text Box 14"/>
          <p:cNvSpPr txBox="1">
            <a:spLocks noChangeArrowheads="1"/>
          </p:cNvSpPr>
          <p:nvPr/>
        </p:nvSpPr>
        <p:spPr bwMode="auto">
          <a:xfrm>
            <a:off x="5638800" y="5181600"/>
            <a:ext cx="1447800" cy="488950"/>
          </a:xfrm>
          <a:prstGeom prst="rect">
            <a:avLst/>
          </a:prstGeom>
          <a:noFill/>
          <a:ln w="9525">
            <a:noFill/>
            <a:miter lim="800000"/>
            <a:headEnd/>
            <a:tailEnd/>
          </a:ln>
        </p:spPr>
        <p:txBody>
          <a:bodyPr>
            <a:spAutoFit/>
          </a:bodyPr>
          <a:lstStyle/>
          <a:p>
            <a:pPr>
              <a:spcBef>
                <a:spcPct val="50000"/>
              </a:spcBef>
            </a:pPr>
            <a:r>
              <a:rPr lang="en-US" sz="1300" dirty="0"/>
              <a:t>Analog speech signal</a:t>
            </a:r>
          </a:p>
        </p:txBody>
      </p:sp>
      <p:sp>
        <p:nvSpPr>
          <p:cNvPr id="16" name="Text Box 15"/>
          <p:cNvSpPr txBox="1">
            <a:spLocks noChangeArrowheads="1"/>
          </p:cNvSpPr>
          <p:nvPr/>
        </p:nvSpPr>
        <p:spPr bwMode="auto">
          <a:xfrm>
            <a:off x="4495800" y="3962400"/>
            <a:ext cx="1524000" cy="488950"/>
          </a:xfrm>
          <a:prstGeom prst="rect">
            <a:avLst/>
          </a:prstGeom>
          <a:noFill/>
          <a:ln w="9525">
            <a:noFill/>
            <a:miter lim="800000"/>
            <a:headEnd/>
            <a:tailEnd/>
          </a:ln>
        </p:spPr>
        <p:txBody>
          <a:bodyPr>
            <a:spAutoFit/>
          </a:bodyPr>
          <a:lstStyle/>
          <a:p>
            <a:pPr>
              <a:spcBef>
                <a:spcPct val="50000"/>
              </a:spcBef>
            </a:pPr>
            <a:r>
              <a:rPr lang="en-US" sz="1300" dirty="0"/>
              <a:t>Coded speech signal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038600"/>
          </a:xfrm>
        </p:spPr>
        <p:txBody>
          <a:bodyPr/>
          <a:lstStyle/>
          <a:p>
            <a:pPr marL="342900" lvl="1" indent="-342900">
              <a:buFont typeface="Arial" pitchFamily="34" charset="0"/>
              <a:buChar char="•"/>
            </a:pPr>
            <a:r>
              <a:rPr lang="en-US" sz="3200" u="sng" dirty="0" smtClean="0"/>
              <a:t>Recognition – synthesis methods</a:t>
            </a:r>
          </a:p>
          <a:p>
            <a:endParaRPr lang="en-IN" dirty="0"/>
          </a:p>
        </p:txBody>
      </p:sp>
      <p:sp>
        <p:nvSpPr>
          <p:cNvPr id="5" name="Text Box 9"/>
          <p:cNvSpPr txBox="1">
            <a:spLocks noChangeArrowheads="1"/>
          </p:cNvSpPr>
          <p:nvPr/>
        </p:nvSpPr>
        <p:spPr bwMode="auto">
          <a:xfrm>
            <a:off x="1905000" y="1371600"/>
            <a:ext cx="1066800" cy="687388"/>
          </a:xfrm>
          <a:prstGeom prst="rect">
            <a:avLst/>
          </a:prstGeom>
          <a:noFill/>
          <a:ln w="9525">
            <a:noFill/>
            <a:miter lim="800000"/>
            <a:headEnd/>
            <a:tailEnd/>
          </a:ln>
        </p:spPr>
        <p:txBody>
          <a:bodyPr>
            <a:spAutoFit/>
          </a:bodyPr>
          <a:lstStyle/>
          <a:p>
            <a:pPr>
              <a:spcBef>
                <a:spcPct val="50000"/>
              </a:spcBef>
            </a:pPr>
            <a:r>
              <a:rPr lang="en-US" sz="1300" dirty="0"/>
              <a:t>Analog speech signal</a:t>
            </a:r>
          </a:p>
        </p:txBody>
      </p:sp>
      <p:sp>
        <p:nvSpPr>
          <p:cNvPr id="6" name="Rectangle 4"/>
          <p:cNvSpPr>
            <a:spLocks noChangeArrowheads="1"/>
          </p:cNvSpPr>
          <p:nvPr/>
        </p:nvSpPr>
        <p:spPr bwMode="auto">
          <a:xfrm>
            <a:off x="3048000" y="1066800"/>
            <a:ext cx="2057400" cy="304800"/>
          </a:xfrm>
          <a:prstGeom prst="rect">
            <a:avLst/>
          </a:prstGeom>
          <a:solidFill>
            <a:schemeClr val="accent1"/>
          </a:solidFill>
          <a:ln w="9525">
            <a:solidFill>
              <a:schemeClr val="tx1"/>
            </a:solidFill>
            <a:miter lim="800000"/>
            <a:headEnd/>
            <a:tailEnd/>
          </a:ln>
        </p:spPr>
        <p:txBody>
          <a:bodyPr wrap="none" anchor="ctr"/>
          <a:lstStyle/>
          <a:p>
            <a:pPr algn="ctr"/>
            <a:r>
              <a:rPr lang="en-US" dirty="0"/>
              <a:t>Speech </a:t>
            </a:r>
            <a:r>
              <a:rPr lang="en-US" dirty="0" smtClean="0"/>
              <a:t>recognition </a:t>
            </a:r>
            <a:endParaRPr lang="en-US" dirty="0"/>
          </a:p>
        </p:txBody>
      </p:sp>
      <p:sp>
        <p:nvSpPr>
          <p:cNvPr id="7" name="Rectangle 5"/>
          <p:cNvSpPr>
            <a:spLocks noChangeArrowheads="1"/>
          </p:cNvSpPr>
          <p:nvPr/>
        </p:nvSpPr>
        <p:spPr bwMode="auto">
          <a:xfrm>
            <a:off x="3124200" y="2362200"/>
            <a:ext cx="1828800" cy="304800"/>
          </a:xfrm>
          <a:prstGeom prst="rect">
            <a:avLst/>
          </a:prstGeom>
          <a:solidFill>
            <a:schemeClr val="accent1"/>
          </a:solidFill>
          <a:ln w="9525">
            <a:solidFill>
              <a:schemeClr val="tx1"/>
            </a:solidFill>
            <a:miter lim="800000"/>
            <a:headEnd/>
            <a:tailEnd/>
          </a:ln>
        </p:spPr>
        <p:txBody>
          <a:bodyPr wrap="none" anchor="ctr"/>
          <a:lstStyle/>
          <a:p>
            <a:pPr algn="ctr"/>
            <a:r>
              <a:rPr lang="en-US" dirty="0"/>
              <a:t>Speech </a:t>
            </a:r>
            <a:r>
              <a:rPr lang="en-US" dirty="0" smtClean="0"/>
              <a:t>synthesis</a:t>
            </a:r>
            <a:endParaRPr lang="en-US" dirty="0"/>
          </a:p>
        </p:txBody>
      </p:sp>
      <p:sp>
        <p:nvSpPr>
          <p:cNvPr id="8" name="Text Box 10"/>
          <p:cNvSpPr txBox="1">
            <a:spLocks noChangeArrowheads="1"/>
          </p:cNvSpPr>
          <p:nvPr/>
        </p:nvSpPr>
        <p:spPr bwMode="auto">
          <a:xfrm>
            <a:off x="4267200" y="1600200"/>
            <a:ext cx="1524000" cy="488950"/>
          </a:xfrm>
          <a:prstGeom prst="rect">
            <a:avLst/>
          </a:prstGeom>
          <a:noFill/>
          <a:ln w="9525">
            <a:noFill/>
            <a:miter lim="800000"/>
            <a:headEnd/>
            <a:tailEnd/>
          </a:ln>
        </p:spPr>
        <p:txBody>
          <a:bodyPr>
            <a:spAutoFit/>
          </a:bodyPr>
          <a:lstStyle/>
          <a:p>
            <a:pPr>
              <a:spcBef>
                <a:spcPct val="50000"/>
              </a:spcBef>
            </a:pPr>
            <a:r>
              <a:rPr lang="en-US" sz="1300" dirty="0"/>
              <a:t>Coded speech signal</a:t>
            </a:r>
          </a:p>
        </p:txBody>
      </p:sp>
      <p:sp>
        <p:nvSpPr>
          <p:cNvPr id="9" name="Line 7"/>
          <p:cNvSpPr>
            <a:spLocks noChangeShapeType="1"/>
          </p:cNvSpPr>
          <p:nvPr/>
        </p:nvSpPr>
        <p:spPr bwMode="auto">
          <a:xfrm>
            <a:off x="5105400" y="2514600"/>
            <a:ext cx="1447800" cy="0"/>
          </a:xfrm>
          <a:prstGeom prst="line">
            <a:avLst/>
          </a:prstGeom>
          <a:noFill/>
          <a:ln w="9525">
            <a:solidFill>
              <a:schemeClr val="tx1"/>
            </a:solidFill>
            <a:round/>
            <a:headEnd/>
            <a:tailEnd type="triangle" w="med" len="med"/>
          </a:ln>
        </p:spPr>
        <p:txBody>
          <a:bodyPr/>
          <a:lstStyle/>
          <a:p>
            <a:endParaRPr lang="en-IN"/>
          </a:p>
        </p:txBody>
      </p:sp>
      <p:sp>
        <p:nvSpPr>
          <p:cNvPr id="10" name="Text Box 11"/>
          <p:cNvSpPr txBox="1">
            <a:spLocks noChangeArrowheads="1"/>
          </p:cNvSpPr>
          <p:nvPr/>
        </p:nvSpPr>
        <p:spPr bwMode="auto">
          <a:xfrm>
            <a:off x="5638800" y="2667000"/>
            <a:ext cx="1447800" cy="488950"/>
          </a:xfrm>
          <a:prstGeom prst="rect">
            <a:avLst/>
          </a:prstGeom>
          <a:noFill/>
          <a:ln w="9525">
            <a:noFill/>
            <a:miter lim="800000"/>
            <a:headEnd/>
            <a:tailEnd/>
          </a:ln>
        </p:spPr>
        <p:txBody>
          <a:bodyPr>
            <a:spAutoFit/>
          </a:bodyPr>
          <a:lstStyle/>
          <a:p>
            <a:pPr>
              <a:spcBef>
                <a:spcPct val="50000"/>
              </a:spcBef>
            </a:pPr>
            <a:r>
              <a:rPr lang="en-US" sz="1300" dirty="0"/>
              <a:t>Analog speech signal</a:t>
            </a:r>
          </a:p>
        </p:txBody>
      </p:sp>
      <p:sp>
        <p:nvSpPr>
          <p:cNvPr id="12" name="Line 6"/>
          <p:cNvSpPr>
            <a:spLocks noChangeShapeType="1"/>
          </p:cNvSpPr>
          <p:nvPr/>
        </p:nvSpPr>
        <p:spPr bwMode="auto">
          <a:xfrm>
            <a:off x="1524000" y="1143000"/>
            <a:ext cx="1447800" cy="0"/>
          </a:xfrm>
          <a:prstGeom prst="line">
            <a:avLst/>
          </a:prstGeom>
          <a:noFill/>
          <a:ln w="9525">
            <a:solidFill>
              <a:schemeClr val="tx1"/>
            </a:solidFill>
            <a:round/>
            <a:headEnd/>
            <a:tailEnd type="triangle" w="med" len="med"/>
          </a:ln>
        </p:spPr>
        <p:txBody>
          <a:bodyPr/>
          <a:lstStyle/>
          <a:p>
            <a:endParaRPr lang="en-IN"/>
          </a:p>
        </p:txBody>
      </p:sp>
      <p:sp>
        <p:nvSpPr>
          <p:cNvPr id="13" name="Line 8"/>
          <p:cNvSpPr>
            <a:spLocks noChangeShapeType="1"/>
          </p:cNvSpPr>
          <p:nvPr/>
        </p:nvSpPr>
        <p:spPr bwMode="auto">
          <a:xfrm>
            <a:off x="4114800" y="1447800"/>
            <a:ext cx="0" cy="914400"/>
          </a:xfrm>
          <a:prstGeom prst="line">
            <a:avLst/>
          </a:prstGeom>
          <a:noFill/>
          <a:ln w="9525">
            <a:solidFill>
              <a:schemeClr val="tx1"/>
            </a:solidFill>
            <a:round/>
            <a:headEnd/>
            <a:tailEnd type="triangle" w="med" len="med"/>
          </a:ln>
        </p:spPr>
        <p:txBody>
          <a:bodyPr/>
          <a:lstStyle/>
          <a:p>
            <a:endParaRPr lang="en-IN"/>
          </a:p>
        </p:txBody>
      </p:sp>
      <p:sp>
        <p:nvSpPr>
          <p:cNvPr id="14" name="Rectangle 13"/>
          <p:cNvSpPr/>
          <p:nvPr/>
        </p:nvSpPr>
        <p:spPr>
          <a:xfrm>
            <a:off x="381000" y="3581400"/>
            <a:ext cx="4343400" cy="584775"/>
          </a:xfrm>
          <a:prstGeom prst="rect">
            <a:avLst/>
          </a:prstGeom>
        </p:spPr>
        <p:txBody>
          <a:bodyPr wrap="square">
            <a:spAutoFit/>
          </a:bodyPr>
          <a:lstStyle/>
          <a:p>
            <a:pPr lvl="1">
              <a:buFont typeface="Arial" pitchFamily="34" charset="0"/>
              <a:buChar char="•"/>
              <a:defRPr/>
            </a:pPr>
            <a:r>
              <a:rPr lang="en-US" sz="3200" u="sng" dirty="0" smtClean="0"/>
              <a:t>Achievable quality</a:t>
            </a:r>
          </a:p>
        </p:txBody>
      </p:sp>
      <p:pic>
        <p:nvPicPr>
          <p:cNvPr id="15" name="Picture 12"/>
          <p:cNvPicPr>
            <a:picLocks noChangeAspect="1" noChangeArrowheads="1"/>
          </p:cNvPicPr>
          <p:nvPr/>
        </p:nvPicPr>
        <p:blipFill>
          <a:blip r:embed="rId2"/>
          <a:srcRect/>
          <a:stretch>
            <a:fillRect/>
          </a:stretch>
        </p:blipFill>
        <p:spPr bwMode="auto">
          <a:xfrm>
            <a:off x="1371600" y="4343400"/>
            <a:ext cx="636270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r>
              <a:rPr lang="en-US" dirty="0" smtClean="0">
                <a:solidFill>
                  <a:schemeClr val="accent6">
                    <a:lumMod val="75000"/>
                  </a:schemeClr>
                </a:solidFill>
              </a:rPr>
              <a:t>Representation media</a:t>
            </a:r>
          </a:p>
          <a:p>
            <a:pPr>
              <a:buNone/>
            </a:pPr>
            <a:endParaRPr lang="en-US" dirty="0" smtClean="0"/>
          </a:p>
          <a:p>
            <a:pPr>
              <a:buFont typeface="Wingdings" pitchFamily="2" charset="2"/>
              <a:buChar char="Ø"/>
            </a:pPr>
            <a:r>
              <a:rPr lang="en-US" sz="2400" dirty="0" smtClean="0"/>
              <a:t>It refers to how information is represented internally to the computer.</a:t>
            </a:r>
          </a:p>
          <a:p>
            <a:pPr>
              <a:buFont typeface="Wingdings" pitchFamily="2" charset="2"/>
              <a:buChar char="Ø"/>
            </a:pPr>
            <a:r>
              <a:rPr lang="en-US" sz="2400" dirty="0" smtClean="0"/>
              <a:t>Question: How is information encoded in the computer?</a:t>
            </a:r>
          </a:p>
          <a:p>
            <a:pPr>
              <a:buNone/>
            </a:pPr>
            <a:r>
              <a:rPr lang="en-US" sz="2400" dirty="0" smtClean="0"/>
              <a:t>           Character---ASCII.</a:t>
            </a:r>
          </a:p>
          <a:p>
            <a:pPr>
              <a:buNone/>
            </a:pPr>
            <a:r>
              <a:rPr lang="en-US" sz="2400" dirty="0" smtClean="0"/>
              <a:t>            Picture or Graphics  ---- CEPT or CAPTAIN,GSK graphics standard.</a:t>
            </a:r>
          </a:p>
          <a:p>
            <a:pPr>
              <a:buNone/>
            </a:pPr>
            <a:r>
              <a:rPr lang="en-US" sz="2400" dirty="0" smtClean="0"/>
              <a:t>            Audio --- PCM encoding and linear quantization of 16 bit per</a:t>
            </a:r>
          </a:p>
          <a:p>
            <a:pPr>
              <a:buNone/>
            </a:pPr>
            <a:r>
              <a:rPr lang="en-US" sz="2400" dirty="0" smtClean="0"/>
              <a:t>                                       sampling value.</a:t>
            </a:r>
          </a:p>
          <a:p>
            <a:pPr>
              <a:buNone/>
            </a:pPr>
            <a:r>
              <a:rPr lang="en-US" sz="2400" dirty="0" smtClean="0"/>
              <a:t>             Image ---Group-3 facsimile or JPEG.</a:t>
            </a:r>
          </a:p>
          <a:p>
            <a:pPr>
              <a:buNone/>
            </a:pPr>
            <a:r>
              <a:rPr lang="en-US" sz="2400" dirty="0" smtClean="0"/>
              <a:t>            Combined audio and video---TV standards (PAL,SECAM </a:t>
            </a:r>
            <a:r>
              <a:rPr lang="en-US" sz="2400" dirty="0" err="1" smtClean="0"/>
              <a:t>orNTSC</a:t>
            </a:r>
            <a:r>
              <a:rPr lang="en-US" sz="2400" dirty="0" smtClean="0"/>
              <a:t>),</a:t>
            </a:r>
          </a:p>
          <a:p>
            <a:pPr>
              <a:buNone/>
            </a:pPr>
            <a:r>
              <a:rPr lang="en-US" sz="2400" dirty="0" smtClean="0"/>
              <a:t>                                                            CCIR-601 standard or MPEG format.</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solidFill>
                  <a:schemeClr val="accent6">
                    <a:lumMod val="75000"/>
                  </a:schemeClr>
                </a:solidFill>
              </a:rPr>
              <a:t>Presentation Media</a:t>
            </a:r>
          </a:p>
          <a:p>
            <a:pPr>
              <a:buNone/>
            </a:pPr>
            <a:endParaRPr lang="en-US" dirty="0" smtClean="0"/>
          </a:p>
          <a:p>
            <a:pPr>
              <a:buFont typeface="Wingdings" pitchFamily="2" charset="2"/>
              <a:buChar char="Ø"/>
            </a:pPr>
            <a:r>
              <a:rPr lang="en-US" sz="2400" dirty="0" smtClean="0"/>
              <a:t>It refers to the physical means used by systems to reproduce information for humans.</a:t>
            </a:r>
          </a:p>
          <a:p>
            <a:pPr>
              <a:buFont typeface="Wingdings" pitchFamily="2" charset="2"/>
              <a:buChar char="Ø"/>
            </a:pPr>
            <a:r>
              <a:rPr lang="en-US" sz="2400" dirty="0" smtClean="0"/>
              <a:t>Ex. TV sets uses a cathode ray tube and loudspeaker.</a:t>
            </a:r>
          </a:p>
          <a:p>
            <a:pPr>
              <a:buFont typeface="Wingdings" pitchFamily="2" charset="2"/>
              <a:buChar char="Ø"/>
            </a:pPr>
            <a:r>
              <a:rPr lang="en-US" sz="2400" dirty="0" smtClean="0"/>
              <a:t>Question: Which media is used to output information from the computer or input in the computer?</a:t>
            </a:r>
          </a:p>
          <a:p>
            <a:pPr>
              <a:buNone/>
            </a:pPr>
            <a:r>
              <a:rPr lang="en-US" sz="2400" dirty="0" smtClean="0"/>
              <a:t>               output media--- paper, computer monitor, loudspeakers.</a:t>
            </a:r>
          </a:p>
          <a:p>
            <a:pPr>
              <a:buNone/>
            </a:pPr>
            <a:r>
              <a:rPr lang="en-US" sz="2400" dirty="0" smtClean="0"/>
              <a:t>               input media—keyboards, camera and microphones</a:t>
            </a:r>
            <a:r>
              <a:rPr lang="en-US" sz="2000" dirty="0" smtClean="0"/>
              <a:t>.</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US" dirty="0" smtClean="0">
                <a:solidFill>
                  <a:schemeClr val="accent6">
                    <a:lumMod val="75000"/>
                  </a:schemeClr>
                </a:solidFill>
              </a:rPr>
              <a:t>Storage Media</a:t>
            </a:r>
          </a:p>
          <a:p>
            <a:pPr>
              <a:buNone/>
            </a:pPr>
            <a:endParaRPr lang="en-US" dirty="0" smtClean="0"/>
          </a:p>
          <a:p>
            <a:pPr>
              <a:buFont typeface="Wingdings" pitchFamily="2" charset="2"/>
              <a:buChar char="Ø"/>
            </a:pPr>
            <a:r>
              <a:rPr lang="en-US" sz="2400" dirty="0" smtClean="0"/>
              <a:t>It refers to various physical means for storing computer data.</a:t>
            </a:r>
          </a:p>
          <a:p>
            <a:pPr>
              <a:buFont typeface="Wingdings" pitchFamily="2" charset="2"/>
              <a:buChar char="Ø"/>
            </a:pPr>
            <a:r>
              <a:rPr lang="en-US" sz="2400" dirty="0" smtClean="0"/>
              <a:t>Question: Where is information stored?</a:t>
            </a:r>
          </a:p>
          <a:p>
            <a:pPr>
              <a:buNone/>
            </a:pPr>
            <a:r>
              <a:rPr lang="en-US" sz="2400" dirty="0" smtClean="0"/>
              <a:t>                  magnetic tapes, magnetic disks, or digital optical disks, paper.</a:t>
            </a:r>
          </a:p>
          <a:p>
            <a:pPr>
              <a:buNone/>
            </a:pPr>
            <a:endParaRPr lang="en-US" sz="2000" dirty="0" smtClean="0"/>
          </a:p>
          <a:p>
            <a:r>
              <a:rPr lang="en-US" dirty="0" smtClean="0">
                <a:solidFill>
                  <a:schemeClr val="accent6">
                    <a:lumMod val="75000"/>
                  </a:schemeClr>
                </a:solidFill>
              </a:rPr>
              <a:t>Transmission media</a:t>
            </a:r>
          </a:p>
          <a:p>
            <a:endParaRPr lang="en-US" dirty="0" smtClean="0"/>
          </a:p>
          <a:p>
            <a:pPr>
              <a:buFont typeface="Wingdings" pitchFamily="2" charset="2"/>
              <a:buChar char="Ø"/>
            </a:pPr>
            <a:r>
              <a:rPr lang="en-US" sz="2400" dirty="0" smtClean="0"/>
              <a:t>It refers to the physical means that allow the transmission of telecommunication signals.</a:t>
            </a:r>
          </a:p>
          <a:p>
            <a:pPr>
              <a:buFont typeface="Wingdings" pitchFamily="2" charset="2"/>
              <a:buChar char="Ø"/>
            </a:pPr>
            <a:r>
              <a:rPr lang="en-US" sz="2400" dirty="0" smtClean="0"/>
              <a:t>Question: Which medium is used to transmit data?</a:t>
            </a:r>
          </a:p>
          <a:p>
            <a:pPr>
              <a:buNone/>
            </a:pPr>
            <a:r>
              <a:rPr lang="en-US" sz="2400" dirty="0" smtClean="0"/>
              <a:t>            cables of various types, radio tower, satellite or ether(the </a:t>
            </a:r>
          </a:p>
          <a:p>
            <a:pPr>
              <a:buNone/>
            </a:pPr>
            <a:r>
              <a:rPr lang="en-US" sz="2400" dirty="0" smtClean="0"/>
              <a:t>                                                              medium that transmit radio waves).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solidFill>
                  <a:schemeClr val="accent6">
                    <a:lumMod val="75000"/>
                  </a:schemeClr>
                </a:solidFill>
              </a:rPr>
              <a:t>Information Exchange media</a:t>
            </a:r>
          </a:p>
          <a:p>
            <a:pPr>
              <a:buNone/>
            </a:pPr>
            <a:endParaRPr lang="en-US" dirty="0" smtClean="0"/>
          </a:p>
          <a:p>
            <a:r>
              <a:rPr lang="en-US" sz="2400" dirty="0" smtClean="0"/>
              <a:t>It include all data media used to transport information e.g., all storage and transmission media.</a:t>
            </a:r>
          </a:p>
          <a:p>
            <a:r>
              <a:rPr lang="en-US" sz="2400" dirty="0" smtClean="0"/>
              <a:t>Information can be exchanged by storing it on a removable medium and transporting the medium from one location to another. </a:t>
            </a:r>
          </a:p>
          <a:p>
            <a:r>
              <a:rPr lang="en-US" sz="2400" dirty="0" smtClean="0"/>
              <a:t>Question: Which data medium is used to exchange information between different locations?</a:t>
            </a:r>
          </a:p>
          <a:p>
            <a:pPr>
              <a:buNone/>
            </a:pPr>
            <a:r>
              <a:rPr lang="en-US" sz="2400" dirty="0" smtClean="0"/>
              <a:t>                   storage media – paper, microfilms, floppy disc.</a:t>
            </a:r>
          </a:p>
          <a:p>
            <a:pPr>
              <a:buNone/>
            </a:pPr>
            <a:r>
              <a:rPr lang="en-US" sz="2400" dirty="0" smtClean="0"/>
              <a:t>                   Transmission media – coaxial cables, optical fibers or       radio waves.</a:t>
            </a:r>
          </a:p>
          <a:p>
            <a:pPr>
              <a:buNone/>
            </a:pPr>
            <a:r>
              <a:rPr lang="en-US" sz="2400" dirty="0" smtClean="0"/>
              <a:t>                    </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5608</TotalTime>
  <Words>3006</Words>
  <Application>Microsoft Office PowerPoint</Application>
  <PresentationFormat>On-screen Show (4:3)</PresentationFormat>
  <Paragraphs>335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Multimedia Computing</vt:lpstr>
      <vt:lpstr>Introduction, Media and Data Streams, Audio Technology</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Audio Technology</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dc:title>
  <dc:creator>roopa</dc:creator>
  <cp:lastModifiedBy>ise 2</cp:lastModifiedBy>
  <cp:revision>108</cp:revision>
  <dcterms:created xsi:type="dcterms:W3CDTF">2006-08-16T00:00:00Z</dcterms:created>
  <dcterms:modified xsi:type="dcterms:W3CDTF">2017-04-26T06:42:58Z</dcterms:modified>
</cp:coreProperties>
</file>