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300" r:id="rId4"/>
    <p:sldId id="301" r:id="rId5"/>
    <p:sldId id="303" r:id="rId6"/>
    <p:sldId id="261" r:id="rId7"/>
    <p:sldId id="260" r:id="rId8"/>
    <p:sldId id="262" r:id="rId9"/>
    <p:sldId id="263" r:id="rId10"/>
    <p:sldId id="264" r:id="rId11"/>
    <p:sldId id="305" r:id="rId12"/>
    <p:sldId id="304" r:id="rId13"/>
    <p:sldId id="306" r:id="rId14"/>
    <p:sldId id="265" r:id="rId15"/>
    <p:sldId id="266" r:id="rId16"/>
    <p:sldId id="307" r:id="rId17"/>
    <p:sldId id="267" r:id="rId18"/>
    <p:sldId id="278" r:id="rId19"/>
    <p:sldId id="309" r:id="rId20"/>
    <p:sldId id="310" r:id="rId21"/>
    <p:sldId id="308" r:id="rId22"/>
    <p:sldId id="268" r:id="rId23"/>
    <p:sldId id="269" r:id="rId24"/>
    <p:sldId id="270" r:id="rId25"/>
    <p:sldId id="311" r:id="rId26"/>
    <p:sldId id="329" r:id="rId27"/>
    <p:sldId id="328" r:id="rId28"/>
    <p:sldId id="325" r:id="rId29"/>
    <p:sldId id="331" r:id="rId30"/>
    <p:sldId id="327" r:id="rId31"/>
    <p:sldId id="272" r:id="rId32"/>
    <p:sldId id="273" r:id="rId33"/>
    <p:sldId id="312" r:id="rId34"/>
    <p:sldId id="313" r:id="rId35"/>
    <p:sldId id="282" r:id="rId36"/>
    <p:sldId id="281" r:id="rId37"/>
    <p:sldId id="332" r:id="rId38"/>
    <p:sldId id="333" r:id="rId39"/>
    <p:sldId id="275" r:id="rId40"/>
    <p:sldId id="314" r:id="rId41"/>
    <p:sldId id="315" r:id="rId42"/>
    <p:sldId id="285" r:id="rId43"/>
    <p:sldId id="316" r:id="rId44"/>
    <p:sldId id="317" r:id="rId45"/>
    <p:sldId id="318" r:id="rId46"/>
    <p:sldId id="289" r:id="rId47"/>
    <p:sldId id="290" r:id="rId48"/>
    <p:sldId id="319" r:id="rId49"/>
    <p:sldId id="322" r:id="rId50"/>
    <p:sldId id="291" r:id="rId51"/>
    <p:sldId id="292" r:id="rId52"/>
    <p:sldId id="293" r:id="rId53"/>
    <p:sldId id="320" r:id="rId54"/>
    <p:sldId id="294" r:id="rId55"/>
    <p:sldId id="321" r:id="rId56"/>
    <p:sldId id="295" r:id="rId57"/>
    <p:sldId id="297" r:id="rId58"/>
    <p:sldId id="324" r:id="rId59"/>
    <p:sldId id="298" r:id="rId60"/>
    <p:sldId id="299" r:id="rId61"/>
    <p:sldId id="323" r:id="rId62"/>
    <p:sldId id="296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se 2" initials="i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AA81B-4E17-4D86-A709-A4D8DD3486E9}" type="datetimeFigureOut">
              <a:rPr lang="en-US" smtClean="0"/>
              <a:pPr/>
              <a:t>4/28/2017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66416-7FEE-4910-9251-A2BF9C6825B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427" y="4343113"/>
            <a:ext cx="5485146" cy="41156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427" y="4343113"/>
            <a:ext cx="5485146" cy="41156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427" y="4343113"/>
            <a:ext cx="5485146" cy="41156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427" y="4343113"/>
            <a:ext cx="5485146" cy="41156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427" y="4343113"/>
            <a:ext cx="5485146" cy="41156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427" y="4343113"/>
            <a:ext cx="5485146" cy="41156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5138" cy="3206750"/>
          </a:xfrm>
          <a:ln cap="flat">
            <a:solidFill>
              <a:schemeClr val="tx1"/>
            </a:solidFill>
          </a:ln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670" y="4347430"/>
            <a:ext cx="5029095" cy="384790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968" tIns="45485" rIns="90968" bIns="45485"/>
          <a:lstStyle/>
          <a:p>
            <a:pPr defTabSz="871010"/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5138" cy="3206750"/>
          </a:xfrm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670" y="4347430"/>
            <a:ext cx="5029095" cy="38479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341" tIns="45169" rIns="90341" bIns="45169"/>
          <a:lstStyle/>
          <a:p>
            <a:pPr defTabSz="871010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594C338-1FA6-46B7-905E-146D9B3B6E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Optical Storage Media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CD-DA[Compact Disc Digital Audio]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715000"/>
          </a:xfrm>
        </p:spPr>
        <p:txBody>
          <a:bodyPr>
            <a:normAutofit/>
          </a:bodyPr>
          <a:lstStyle/>
          <a:p>
            <a:r>
              <a:rPr lang="en-US" sz="2400" dirty="0"/>
              <a:t>Compact Disc Digital Audio</a:t>
            </a:r>
          </a:p>
          <a:p>
            <a:pPr lvl="1"/>
            <a:r>
              <a:rPr lang="en-US" sz="2400" dirty="0"/>
              <a:t>Developed by both </a:t>
            </a:r>
            <a:r>
              <a:rPr lang="en-US" sz="2400" dirty="0" smtClean="0"/>
              <a:t>N.V.Philips </a:t>
            </a:r>
            <a:r>
              <a:rPr lang="en-US" sz="2400" dirty="0"/>
              <a:t>and </a:t>
            </a:r>
            <a:r>
              <a:rPr lang="en-US" sz="2400" dirty="0" smtClean="0"/>
              <a:t>Sony for storing audio data.</a:t>
            </a:r>
          </a:p>
          <a:p>
            <a:pPr lvl="1"/>
            <a:r>
              <a:rPr lang="en-US" sz="2400" dirty="0" smtClean="0"/>
              <a:t>Basic technology of the CD-DA was developed by N.V.Philips .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Technical Basics</a:t>
            </a:r>
            <a:endParaRPr lang="en-IN" sz="2800" b="1" dirty="0" smtClean="0">
              <a:solidFill>
                <a:srgbClr val="C00000"/>
              </a:solidFill>
            </a:endParaRPr>
          </a:p>
          <a:p>
            <a:r>
              <a:rPr lang="en-IN" sz="2400" dirty="0" smtClean="0"/>
              <a:t>Physical characteristics:</a:t>
            </a:r>
          </a:p>
          <a:p>
            <a:pPr lvl="1"/>
            <a:r>
              <a:rPr lang="en-IN" sz="2400" dirty="0" smtClean="0"/>
              <a:t>Diameter: 120 mm</a:t>
            </a:r>
          </a:p>
          <a:p>
            <a:pPr lvl="1"/>
            <a:r>
              <a:rPr lang="en-IN" sz="2400" dirty="0" smtClean="0"/>
              <a:t> Constant linear velocity (CLV),i.e. number of rotations/s depends on position of head relative to disc centres.</a:t>
            </a:r>
          </a:p>
          <a:p>
            <a:pPr lvl="1"/>
            <a:r>
              <a:rPr lang="en-IN" sz="2400" dirty="0" smtClean="0"/>
              <a:t>Track shape: One spiral with </a:t>
            </a:r>
            <a:r>
              <a:rPr lang="en-IN" sz="2400" dirty="0" err="1" smtClean="0"/>
              <a:t>appr</a:t>
            </a:r>
            <a:r>
              <a:rPr lang="en-IN" sz="2400" dirty="0" smtClean="0"/>
              <a:t>. 20000 turns (LP: 850 turns)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248400"/>
          </a:xfrm>
        </p:spPr>
        <p:txBody>
          <a:bodyPr/>
          <a:lstStyle/>
          <a:p>
            <a:pPr marL="342900" lvl="2" indent="-342900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CD-DA[Compact Disc Digital Audio] cont….</a:t>
            </a:r>
          </a:p>
          <a:p>
            <a:pPr marL="342900" lvl="2" indent="-342900">
              <a:buNone/>
            </a:pPr>
            <a:endParaRPr lang="en-US" sz="3200" dirty="0" smtClean="0"/>
          </a:p>
          <a:p>
            <a:r>
              <a:rPr lang="en-US" sz="2400" dirty="0" smtClean="0"/>
              <a:t>Information is stored based on:</a:t>
            </a:r>
          </a:p>
          <a:p>
            <a:pPr lvl="1"/>
            <a:r>
              <a:rPr lang="en-US" sz="2400" dirty="0" smtClean="0"/>
              <a:t>Length of pits is always a multiple of 0.3 </a:t>
            </a:r>
            <a:r>
              <a:rPr lang="en-US" sz="2400" dirty="0" smtClean="0">
                <a:sym typeface="Symbol" pitchFamily="18" charset="2"/>
              </a:rPr>
              <a:t>m.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A change from pit to land or from land to pit corresponds to the coding of a 1 in the data stream.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If there is no change, a 0 is coded.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Therefore, it is discrete time, discrete value storage</a:t>
            </a:r>
            <a:endParaRPr lang="en-US" sz="24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8763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Audio Data Rate</a:t>
            </a:r>
            <a:endParaRPr lang="en-IN" sz="2000" b="1" dirty="0" smtClean="0"/>
          </a:p>
          <a:p>
            <a:r>
              <a:rPr lang="en-IN" sz="2400" dirty="0" smtClean="0"/>
              <a:t>Sampling frequency: 44,100Hz</a:t>
            </a:r>
          </a:p>
          <a:p>
            <a:r>
              <a:rPr lang="en-IN" sz="2400" dirty="0" smtClean="0"/>
              <a:t>16 bit  linear quantization</a:t>
            </a:r>
          </a:p>
          <a:p>
            <a:r>
              <a:rPr lang="en-IN" sz="2400" dirty="0" smtClean="0"/>
              <a:t>Pulse code modulation (PCM)</a:t>
            </a:r>
          </a:p>
          <a:p>
            <a:r>
              <a:rPr lang="en-US" sz="2400" dirty="0" smtClean="0">
                <a:solidFill>
                  <a:srgbClr val="00B050"/>
                </a:solidFill>
                <a:sym typeface="Symbol" pitchFamily="18" charset="2"/>
              </a:rPr>
              <a:t>Audio data rate</a:t>
            </a:r>
            <a:r>
              <a:rPr lang="en-US" sz="2400" dirty="0" smtClean="0">
                <a:sym typeface="Symbol" pitchFamily="18" charset="2"/>
              </a:rPr>
              <a:t>=(# quantization bits /sample) * (# channels) * (sampling rate)</a:t>
            </a:r>
          </a:p>
          <a:p>
            <a:pPr>
              <a:buNone/>
            </a:pPr>
            <a:endParaRPr lang="en-US" sz="2400" dirty="0" smtClean="0">
              <a:sym typeface="Symbol" pitchFamily="18" charset="2"/>
            </a:endParaRPr>
          </a:p>
          <a:p>
            <a:pPr>
              <a:buNone/>
            </a:pPr>
            <a:endParaRPr lang="en-IN" sz="2400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2971800"/>
            <a:ext cx="6019800" cy="1295400"/>
          </a:xfrm>
          <a:prstGeom prst="rect">
            <a:avLst/>
          </a:prstGeom>
          <a:noFill/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4267200"/>
            <a:ext cx="59436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S/N </a:t>
            </a:r>
            <a:r>
              <a:rPr lang="en-US" sz="2400" baseline="-25000" dirty="0" smtClean="0"/>
              <a:t>CD-DA  </a:t>
            </a:r>
            <a:r>
              <a:rPr lang="en-US" sz="2400" dirty="0" smtClean="0"/>
              <a:t> =6 dB/bit * 16bit=96dB</a:t>
            </a:r>
            <a:endParaRPr lang="en-US" sz="2400" baseline="-25000" dirty="0" smtClean="0"/>
          </a:p>
          <a:p>
            <a:r>
              <a:rPr lang="en-US" sz="2400" dirty="0" smtClean="0"/>
              <a:t>SNR </a:t>
            </a:r>
            <a:r>
              <a:rPr lang="en-US" sz="2400" dirty="0"/>
              <a:t>= 98 dB, compared to that of 50-60 dB for LP records and cassette tapes.</a:t>
            </a:r>
          </a:p>
          <a:p>
            <a:r>
              <a:rPr lang="en-US" sz="2400" dirty="0"/>
              <a:t>Capacity (storage of audio data only)</a:t>
            </a:r>
          </a:p>
          <a:p>
            <a:pPr lvl="1"/>
            <a:r>
              <a:rPr lang="en-US" sz="2400" dirty="0"/>
              <a:t>The play time of a CD-DA is at least 74 minutes</a:t>
            </a:r>
          </a:p>
          <a:p>
            <a:pPr lvl="1">
              <a:buFontTx/>
              <a:buNone/>
            </a:pPr>
            <a:r>
              <a:rPr lang="en-US" sz="2400" dirty="0"/>
              <a:t>Capacity = # minutes * Audio Data Rate (in bits/s</a:t>
            </a:r>
            <a:r>
              <a:rPr lang="en-US" sz="2400" dirty="0" smtClean="0"/>
              <a:t>)</a:t>
            </a:r>
          </a:p>
          <a:p>
            <a:pPr lvl="1">
              <a:buFontTx/>
              <a:buNone/>
            </a:pPr>
            <a:r>
              <a:rPr lang="en-US" sz="2400" dirty="0" smtClean="0"/>
              <a:t>                  =74 min * </a:t>
            </a:r>
            <a:r>
              <a:rPr lang="en-US" sz="2400" dirty="0" smtClean="0">
                <a:sym typeface="Symbol" pitchFamily="18" charset="2"/>
              </a:rPr>
              <a:t>1,411,200 bit/s=6,265,728,000 bits</a:t>
            </a:r>
          </a:p>
          <a:p>
            <a:pPr lvl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               =6,265,728,000 bits*(1/8 bits/byte) * (1/1024bytes/</a:t>
            </a:r>
            <a:r>
              <a:rPr lang="en-US" sz="2400" dirty="0" err="1" smtClean="0">
                <a:sym typeface="Symbol" pitchFamily="18" charset="2"/>
              </a:rPr>
              <a:t>kbyte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                                                                              * (1/1024  bytes/</a:t>
            </a:r>
            <a:r>
              <a:rPr lang="en-US" sz="2400" dirty="0" err="1" smtClean="0">
                <a:sym typeface="Symbol" pitchFamily="18" charset="2"/>
              </a:rPr>
              <a:t>kbyte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               = </a:t>
            </a:r>
            <a:r>
              <a:rPr lang="en-US" sz="2400" b="1" dirty="0" smtClean="0">
                <a:sym typeface="Symbol" pitchFamily="18" charset="2"/>
              </a:rPr>
              <a:t>747 Mbytes.</a:t>
            </a:r>
            <a:endParaRPr lang="en-US" sz="2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534400" cy="6400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Eight-to-Fourteen </a:t>
            </a:r>
            <a:r>
              <a:rPr lang="en-US" b="1" dirty="0" smtClean="0">
                <a:solidFill>
                  <a:srgbClr val="C00000"/>
                </a:solidFill>
              </a:rPr>
              <a:t>Modulation</a:t>
            </a:r>
          </a:p>
          <a:p>
            <a:pPr lvl="1">
              <a:lnSpc>
                <a:spcPct val="90000"/>
              </a:lnSpc>
              <a:buNone/>
            </a:pPr>
            <a:endParaRPr lang="en-US" sz="1200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Since </a:t>
            </a:r>
            <a:r>
              <a:rPr lang="en-US" sz="2400" dirty="0"/>
              <a:t>the resolution of the laser would not suffice to correctly read direct pit-land-pit-land...sequences, </a:t>
            </a:r>
            <a:r>
              <a:rPr lang="en-US" sz="2400" dirty="0" smtClean="0"/>
              <a:t>(i.e.1 1 1 1 1 )  , </a:t>
            </a:r>
            <a:r>
              <a:rPr lang="en-US" sz="2400" dirty="0"/>
              <a:t>it was agreed that at least two lands </a:t>
            </a:r>
            <a:r>
              <a:rPr lang="en-US" sz="2400" dirty="0" smtClean="0"/>
              <a:t> and </a:t>
            </a:r>
            <a:r>
              <a:rPr lang="en-US" sz="2400" dirty="0"/>
              <a:t>two pits must occur </a:t>
            </a:r>
            <a:r>
              <a:rPr lang="en-US" sz="2400" dirty="0" smtClean="0"/>
              <a:t>consecutively.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Since </a:t>
            </a:r>
            <a:r>
              <a:rPr lang="en-US" sz="2400" dirty="0"/>
              <a:t>a phase-correct synchronization signal (clock) cannot be derived from long lands and pits, the maximum length of pits and lands was limited to ten consecutive zeros as channel </a:t>
            </a:r>
            <a:r>
              <a:rPr lang="en-US" sz="2400" dirty="0" smtClean="0"/>
              <a:t>bits.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As </a:t>
            </a:r>
            <a:r>
              <a:rPr lang="en-US" sz="2400" dirty="0"/>
              <a:t>a result, bits written on CD-D do not correspond directly to actual </a:t>
            </a:r>
            <a:r>
              <a:rPr lang="en-US" sz="2400" dirty="0" smtClean="0"/>
              <a:t>information.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Before writing, Eight-to-Fourteen modulation is applied.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In </a:t>
            </a:r>
            <a:r>
              <a:rPr lang="en-US" sz="2400" dirty="0"/>
              <a:t>addition, filler bits are needed to avoid situations where the minimum/maximum limits are exceeded</a:t>
            </a:r>
            <a:r>
              <a:rPr lang="en-US" sz="2400" dirty="0" smtClean="0"/>
              <a:t>.</a:t>
            </a:r>
          </a:p>
          <a:p>
            <a:pPr lvl="0">
              <a:defRPr/>
            </a:pPr>
            <a:r>
              <a:rPr lang="en-IN" sz="2400" dirty="0" smtClean="0"/>
              <a:t>8 bit value is encoded using 14 bits</a:t>
            </a:r>
          </a:p>
          <a:p>
            <a:pPr lvl="0">
              <a:defRPr/>
            </a:pPr>
            <a:r>
              <a:rPr lang="en-IN" sz="2400" dirty="0" smtClean="0"/>
              <a:t> 267 combinations possible</a:t>
            </a:r>
          </a:p>
          <a:p>
            <a:pPr lvl="0">
              <a:defRPr/>
            </a:pPr>
            <a:r>
              <a:rPr lang="en-IN" sz="2400" dirty="0" smtClean="0"/>
              <a:t>256 are used</a:t>
            </a:r>
          </a:p>
          <a:p>
            <a:pPr lvl="0">
              <a:buNone/>
              <a:defRPr/>
            </a:pPr>
            <a:r>
              <a:rPr lang="en-IN" sz="2400" dirty="0" smtClean="0"/>
              <a:t>    (criterion: efficient implementation with small number of gates)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686799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CD-DA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820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Error Handling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Usually a result of scratches or dirt (called burst error)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Two levels of error handling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2-stage error correction based on Reed-Solomon Algorithm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For every 24 audio bytes, two groups, four bytes each, of correction bytes are included.</a:t>
            </a:r>
          </a:p>
          <a:p>
            <a:pPr lvl="4">
              <a:lnSpc>
                <a:spcPct val="90000"/>
              </a:lnSpc>
            </a:pPr>
            <a:r>
              <a:rPr lang="en-US" dirty="0"/>
              <a:t>First group corrects single byte errors</a:t>
            </a:r>
          </a:p>
          <a:p>
            <a:pPr lvl="4">
              <a:lnSpc>
                <a:spcPct val="90000"/>
              </a:lnSpc>
            </a:pPr>
            <a:r>
              <a:rPr lang="en-US" dirty="0"/>
              <a:t>Second group corrects double byte errors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Real consecutive data bytes are distributed over multiple frames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A frame consists of 588 channel bits corresponding to 24 audio </a:t>
            </a:r>
            <a:r>
              <a:rPr lang="en-US" dirty="0" smtClean="0"/>
              <a:t>bytes. The audio data are stored interleaved on the CD-DA. </a:t>
            </a:r>
            <a:endParaRPr lang="en-US" dirty="0"/>
          </a:p>
          <a:p>
            <a:pPr lvl="3">
              <a:lnSpc>
                <a:spcPct val="90000"/>
              </a:lnSpc>
            </a:pPr>
            <a:r>
              <a:rPr lang="en-US" dirty="0"/>
              <a:t>Burst errors will only damage part of the data</a:t>
            </a:r>
            <a:r>
              <a:rPr lang="en-US" dirty="0" smtClean="0"/>
              <a:t>.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An error rate of 10</a:t>
            </a:r>
            <a:r>
              <a:rPr lang="en-US" baseline="30000" dirty="0" smtClean="0"/>
              <a:t>-8</a:t>
            </a:r>
            <a:r>
              <a:rPr lang="en-US" dirty="0" smtClean="0"/>
              <a:t> is </a:t>
            </a:r>
            <a:r>
              <a:rPr lang="en-US" dirty="0" err="1" smtClean="0"/>
              <a:t>achived</a:t>
            </a:r>
            <a:r>
              <a:rPr lang="en-US" dirty="0" smtClean="0"/>
              <a:t>.</a:t>
            </a:r>
          </a:p>
          <a:p>
            <a:pPr lvl="3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54102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sz="2000" dirty="0" smtClean="0"/>
              <a:t>the method described above for error correction is know as cross interleaved Reed-Solomon code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382000" cy="6400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Frames, tracks, Areas and block of a CD-DA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C00000"/>
                </a:solidFill>
              </a:rPr>
              <a:t>Frame</a:t>
            </a:r>
            <a:r>
              <a:rPr lang="en-US" sz="2400" dirty="0" smtClean="0"/>
              <a:t> consist of: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Audio data</a:t>
            </a:r>
            <a:r>
              <a:rPr lang="en-US" sz="2400" dirty="0" smtClean="0"/>
              <a:t>: It is divided into two groups of 12 bytes each. It contains high and low bytes of the left and right channels.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Error detection and correction bytes</a:t>
            </a:r>
            <a:r>
              <a:rPr lang="en-US" sz="2400" dirty="0" smtClean="0"/>
              <a:t>: are appended to each frame in two groups of 4 bytes each.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Control and display bytes</a:t>
            </a:r>
            <a:r>
              <a:rPr lang="en-US" sz="2400" dirty="0" smtClean="0"/>
              <a:t>: consists of 8bits,designated P , Q ,R ,S ,T ,U ,V and W(</a:t>
            </a:r>
            <a:r>
              <a:rPr lang="en-US" sz="2400" dirty="0" err="1" smtClean="0"/>
              <a:t>subchannels</a:t>
            </a:r>
            <a:r>
              <a:rPr lang="en-US" sz="2400" dirty="0" smtClean="0"/>
              <a:t>).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Synchronization pattern: </a:t>
            </a:r>
            <a:r>
              <a:rPr lang="en-US" sz="2400" dirty="0" smtClean="0"/>
              <a:t>it determines the beginning of each frame. It consists of </a:t>
            </a:r>
            <a:r>
              <a:rPr lang="en-IN" sz="2400" dirty="0" smtClean="0"/>
              <a:t>12 x “1s” + 12 x “0s” + 3 filler bits = 27 bits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142999"/>
          <a:ext cx="8686801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212"/>
                <a:gridCol w="1317707"/>
                <a:gridCol w="2044717"/>
                <a:gridCol w="1317707"/>
                <a:gridCol w="1423998"/>
                <a:gridCol w="901460"/>
              </a:tblGrid>
              <a:tr h="5355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Audio bits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Modulated bits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Filler bits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 bits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5530"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27bits</a:t>
                      </a:r>
                      <a:endParaRPr lang="en-IN" dirty="0"/>
                    </a:p>
                  </a:txBody>
                  <a:tcPr/>
                </a:tc>
              </a:tr>
              <a:tr h="937177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and display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IN" dirty="0"/>
                    </a:p>
                  </a:txBody>
                  <a:tcPr/>
                </a:tc>
              </a:tr>
              <a:tr h="535530">
                <a:tc>
                  <a:txBody>
                    <a:bodyPr/>
                    <a:lstStyle/>
                    <a:p>
                      <a:r>
                        <a:rPr lang="en-US" dirty="0" smtClean="0"/>
                        <a:t>12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i.e.        12</a:t>
                      </a:r>
                      <a:r>
                        <a:rPr lang="en-US" baseline="0" dirty="0" smtClean="0"/>
                        <a:t> (14+3)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  <a:endParaRPr lang="en-IN" dirty="0"/>
                    </a:p>
                  </a:txBody>
                  <a:tcPr/>
                </a:tc>
              </a:tr>
              <a:tr h="535530">
                <a:tc>
                  <a:txBody>
                    <a:bodyPr/>
                    <a:lstStyle/>
                    <a:p>
                      <a:r>
                        <a:rPr lang="en-US" dirty="0" smtClean="0"/>
                        <a:t>4 Error handling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i.e.        4(14+3)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IN" dirty="0"/>
                    </a:p>
                  </a:txBody>
                  <a:tcPr/>
                </a:tc>
              </a:tr>
              <a:tr h="535530">
                <a:tc>
                  <a:txBody>
                    <a:bodyPr/>
                    <a:lstStyle/>
                    <a:p>
                      <a:r>
                        <a:rPr lang="en-US" dirty="0" smtClean="0"/>
                        <a:t>12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i.e.        12</a:t>
                      </a:r>
                      <a:r>
                        <a:rPr lang="en-US" baseline="0" dirty="0" smtClean="0"/>
                        <a:t> (14+3)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  <a:endParaRPr lang="en-IN" dirty="0"/>
                    </a:p>
                  </a:txBody>
                  <a:tcPr/>
                </a:tc>
              </a:tr>
              <a:tr h="624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 Error handling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i.e.        4(14+3)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IN" dirty="0"/>
                    </a:p>
                  </a:txBody>
                  <a:tcPr/>
                </a:tc>
              </a:tr>
              <a:tr h="8657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Frame total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History of optical storage</a:t>
            </a:r>
          </a:p>
          <a:p>
            <a:r>
              <a:rPr lang="en-IN" sz="2000" b="1" dirty="0" smtClean="0"/>
              <a:t>1973 Video Long Play (VLP) - published</a:t>
            </a:r>
          </a:p>
          <a:p>
            <a:r>
              <a:rPr lang="en-IN" sz="2000" b="1" dirty="0" smtClean="0"/>
              <a:t>1983 Compact Disc Digital Audio (CD-DA) - available:</a:t>
            </a:r>
          </a:p>
          <a:p>
            <a:pPr>
              <a:buNone/>
            </a:pPr>
            <a:r>
              <a:rPr lang="en-IN" sz="2000" dirty="0" smtClean="0"/>
              <a:t>                 Red Book Standard</a:t>
            </a:r>
          </a:p>
          <a:p>
            <a:r>
              <a:rPr lang="en-IN" sz="2000" b="1" dirty="0" smtClean="0"/>
              <a:t>1985 Compact Disc Read Only Memory (CD-ROM):</a:t>
            </a:r>
          </a:p>
          <a:p>
            <a:pPr>
              <a:buNone/>
            </a:pPr>
            <a:r>
              <a:rPr lang="en-IN" sz="2000" dirty="0" smtClean="0"/>
              <a:t>         • Yellow Book Standard for physical format</a:t>
            </a:r>
          </a:p>
          <a:p>
            <a:pPr>
              <a:buNone/>
            </a:pPr>
            <a:r>
              <a:rPr lang="en-IN" sz="2000" dirty="0" smtClean="0"/>
              <a:t>         • High Sierra Proposal</a:t>
            </a:r>
          </a:p>
          <a:p>
            <a:pPr>
              <a:buNone/>
            </a:pPr>
            <a:r>
              <a:rPr lang="en-IN" sz="2000" dirty="0" smtClean="0"/>
              <a:t>           • ISO 9660 Standard for logical file format</a:t>
            </a:r>
          </a:p>
          <a:p>
            <a:r>
              <a:rPr lang="en-IN" sz="2000" b="1" dirty="0" smtClean="0"/>
              <a:t>1986 Compact Disc Interactive (CD-I) - announcement:</a:t>
            </a:r>
          </a:p>
          <a:p>
            <a:pPr>
              <a:buNone/>
            </a:pPr>
            <a:r>
              <a:rPr lang="en-IN" sz="2000" dirty="0" smtClean="0"/>
              <a:t>                    • Green Book</a:t>
            </a:r>
          </a:p>
          <a:p>
            <a:r>
              <a:rPr lang="en-IN" sz="2000" b="1" dirty="0" smtClean="0"/>
              <a:t>1987 Digital Video Interactive (DVI) - first presentation</a:t>
            </a:r>
          </a:p>
          <a:p>
            <a:r>
              <a:rPr lang="en-IN" sz="2000" b="1" dirty="0" smtClean="0"/>
              <a:t>1988 CD-ROM Extended Architecture (CD-ROM-XA) announcement</a:t>
            </a:r>
          </a:p>
          <a:p>
            <a:r>
              <a:rPr lang="en-IN" sz="2000" b="1" dirty="0" smtClean="0"/>
              <a:t>1990 CD Write Once (CD-WO), CD Magneto Optical (CD-MO):</a:t>
            </a:r>
          </a:p>
          <a:p>
            <a:pPr>
              <a:buNone/>
            </a:pPr>
            <a:r>
              <a:rPr lang="en-IN" sz="2000" dirty="0" smtClean="0"/>
              <a:t>            • Orange Book</a:t>
            </a:r>
          </a:p>
          <a:p>
            <a:r>
              <a:rPr lang="en-IN" sz="2000" b="1" dirty="0" smtClean="0"/>
              <a:t>1996 Digital Video Disk DVD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6324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Different data stream </a:t>
            </a:r>
            <a:r>
              <a:rPr lang="en-US" dirty="0" smtClean="0"/>
              <a:t>with corresponding data rates can be distinguished as</a:t>
            </a:r>
          </a:p>
          <a:p>
            <a:r>
              <a:rPr lang="en-IN" dirty="0" smtClean="0"/>
              <a:t>Audio bit stream ~ 1.41 x 106 bit/s:</a:t>
            </a:r>
          </a:p>
          <a:p>
            <a:pPr>
              <a:buNone/>
            </a:pPr>
            <a:r>
              <a:rPr lang="en-IN" dirty="0" smtClean="0"/>
              <a:t>            -44,1 kHz sampling frequency~ 1411200 bit/s.</a:t>
            </a:r>
          </a:p>
          <a:p>
            <a:pPr>
              <a:buNone/>
            </a:pPr>
            <a:r>
              <a:rPr lang="en-IN" dirty="0" smtClean="0"/>
              <a:t>            -16-bit quantized sample values.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Data bit stream ~ 1.94 x 106 bit/s:</a:t>
            </a:r>
          </a:p>
          <a:p>
            <a:pPr>
              <a:buNone/>
            </a:pPr>
            <a:r>
              <a:rPr lang="en-IN" dirty="0" smtClean="0"/>
              <a:t>                -Audio bit stream.</a:t>
            </a:r>
          </a:p>
          <a:p>
            <a:pPr>
              <a:buNone/>
            </a:pPr>
            <a:r>
              <a:rPr lang="en-IN" dirty="0" smtClean="0"/>
              <a:t>                -control &amp; display byte.</a:t>
            </a:r>
          </a:p>
          <a:p>
            <a:pPr>
              <a:buNone/>
            </a:pPr>
            <a:r>
              <a:rPr lang="en-US" dirty="0" smtClean="0"/>
              <a:t>                -bytes needed for error handling.</a:t>
            </a:r>
            <a:endParaRPr lang="en-IN" dirty="0" smtClean="0"/>
          </a:p>
          <a:p>
            <a:r>
              <a:rPr lang="en-IN" dirty="0" smtClean="0"/>
              <a:t>Channel bit stream ~ 4.32 x 106 bit/s:</a:t>
            </a:r>
          </a:p>
          <a:p>
            <a:pPr>
              <a:buNone/>
            </a:pPr>
            <a:r>
              <a:rPr lang="en-IN" dirty="0" smtClean="0"/>
              <a:t>                -Data bit stream</a:t>
            </a:r>
          </a:p>
          <a:p>
            <a:pPr>
              <a:buNone/>
            </a:pPr>
            <a:r>
              <a:rPr lang="en-IN" dirty="0" smtClean="0"/>
              <a:t>                - EFM</a:t>
            </a:r>
          </a:p>
          <a:p>
            <a:pPr>
              <a:buNone/>
            </a:pPr>
            <a:r>
              <a:rPr lang="en-IN" dirty="0" smtClean="0"/>
              <a:t>               - filler bits</a:t>
            </a:r>
          </a:p>
          <a:p>
            <a:pPr>
              <a:buNone/>
            </a:pPr>
            <a:r>
              <a:rPr lang="en-IN" dirty="0" smtClean="0"/>
              <a:t>               -synchronization bits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629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/>
              <a:t>CD-DA consists of </a:t>
            </a:r>
            <a:r>
              <a:rPr lang="en-US" sz="2600" b="1" dirty="0" smtClean="0">
                <a:solidFill>
                  <a:srgbClr val="C00000"/>
                </a:solidFill>
              </a:rPr>
              <a:t>3 areas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</a:rPr>
              <a:t>Lead-in</a:t>
            </a:r>
            <a:r>
              <a:rPr lang="en-US" b="1" dirty="0" smtClean="0"/>
              <a:t> </a:t>
            </a:r>
            <a:r>
              <a:rPr lang="en-US" dirty="0" smtClean="0"/>
              <a:t>: It contains the directory and beginning of the individual tracks are registered here.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</a:rPr>
              <a:t>Program</a:t>
            </a:r>
            <a:r>
              <a:rPr lang="en-US" dirty="0" smtClean="0"/>
              <a:t>: It includes all tracks; actual data are stored here.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</a:rPr>
              <a:t>Lead-out</a:t>
            </a:r>
            <a:r>
              <a:rPr lang="en-US" dirty="0" smtClean="0"/>
              <a:t>: This is used to help CD player should it inadvertently read beyond the program area.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CD-DA </a:t>
            </a:r>
            <a:r>
              <a:rPr lang="en-US" sz="2400" b="1" dirty="0" smtClean="0">
                <a:solidFill>
                  <a:srgbClr val="C00000"/>
                </a:solidFill>
              </a:rPr>
              <a:t>Tracks</a:t>
            </a:r>
          </a:p>
          <a:p>
            <a:r>
              <a:rPr lang="en-US" sz="2400" dirty="0" smtClean="0"/>
              <a:t>The program area can consists of up to 99 tracks of different length.</a:t>
            </a:r>
          </a:p>
          <a:p>
            <a:r>
              <a:rPr lang="en-US" sz="2400" dirty="0" smtClean="0"/>
              <a:t>Each track corresponds to a song or sentence of symphony.</a:t>
            </a:r>
          </a:p>
          <a:p>
            <a:r>
              <a:rPr lang="en-IN" sz="2400" dirty="0" smtClean="0"/>
              <a:t>Track can accessed randomly .</a:t>
            </a:r>
          </a:p>
          <a:p>
            <a:r>
              <a:rPr lang="en-IN" sz="2400" dirty="0" smtClean="0"/>
              <a:t>Tracks contains several index points.</a:t>
            </a:r>
          </a:p>
          <a:p>
            <a:r>
              <a:rPr lang="en-IN" sz="2400" dirty="0" smtClean="0"/>
              <a:t>Index points are used for direct positioning of the laser</a:t>
            </a:r>
          </a:p>
          <a:p>
            <a:r>
              <a:rPr lang="en-IN" sz="2400" dirty="0" smtClean="0"/>
              <a:t>Two index points are mandatory:</a:t>
            </a:r>
          </a:p>
          <a:p>
            <a:pPr>
              <a:buNone/>
            </a:pPr>
            <a:r>
              <a:rPr lang="en-IN" sz="2400" dirty="0" smtClean="0"/>
              <a:t>                                      • IP0: start of track</a:t>
            </a:r>
          </a:p>
          <a:p>
            <a:pPr>
              <a:buNone/>
            </a:pPr>
            <a:r>
              <a:rPr lang="en-IN" sz="2400" dirty="0" smtClean="0"/>
              <a:t>                                      • IP1: start of audio data.</a:t>
            </a:r>
          </a:p>
          <a:p>
            <a:pPr>
              <a:buNone/>
            </a:pPr>
            <a:r>
              <a:rPr lang="en-IN" sz="2400" dirty="0" smtClean="0"/>
              <a:t>                        -Track pregap: part between IP0 and IP1(2 0r 3 sec per piece)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CD-DA </a:t>
            </a:r>
            <a:r>
              <a:rPr lang="en-US" sz="2400" b="1" dirty="0" smtClean="0">
                <a:solidFill>
                  <a:srgbClr val="C00000"/>
                </a:solidFill>
              </a:rPr>
              <a:t>Blocks</a:t>
            </a:r>
            <a:r>
              <a:rPr lang="en-US" sz="2400" dirty="0" smtClean="0"/>
              <a:t>: It contains 98 frames (2,352 bytes). </a:t>
            </a:r>
            <a:endParaRPr lang="en-IN" sz="2400" dirty="0" smtClean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Advantages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 CD-DA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For uncompressed audio, CD-DA is very insensitive to read </a:t>
            </a:r>
            <a:r>
              <a:rPr lang="en-US" sz="2400" dirty="0" smtClean="0"/>
              <a:t>errors.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Additional advantage is that there is no mechanical wear and tear.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All CD-DAs are identical in terms of digital technology (leading to compatibility)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8-14 modulation and Cross-Interleaved Reed-Solomon Code are always used.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Achievable error rate is too high for general computer data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Necessitated CD-ROM extension.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CD-ROM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Compact </a:t>
            </a:r>
            <a:r>
              <a:rPr lang="en-US" sz="2400" dirty="0" smtClean="0"/>
              <a:t>Disc- </a:t>
            </a:r>
            <a:r>
              <a:rPr lang="en-US" sz="2400" dirty="0"/>
              <a:t>Read Only Memory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Specified by </a:t>
            </a:r>
            <a:r>
              <a:rPr lang="en-US" sz="2400" dirty="0" smtClean="0"/>
              <a:t>N.V.Philips </a:t>
            </a:r>
            <a:r>
              <a:rPr lang="en-US" sz="2400" dirty="0"/>
              <a:t>and </a:t>
            </a:r>
            <a:r>
              <a:rPr lang="en-US" sz="2400" dirty="0" smtClean="0"/>
              <a:t>Sony in the yellow book.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For general computer data as well as uncompressed audio data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CD-ROM tracks are divided into audio and data types, each carrying only one type of </a:t>
            </a:r>
            <a:r>
              <a:rPr lang="en-US" sz="2400" dirty="0" smtClean="0"/>
              <a:t>data</a:t>
            </a:r>
          </a:p>
          <a:p>
            <a:r>
              <a:rPr lang="en-IN" sz="2400" dirty="0" smtClean="0"/>
              <a:t>Mixed Mode Disc: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Data </a:t>
            </a:r>
            <a:r>
              <a:rPr lang="en-US" sz="2400" dirty="0"/>
              <a:t>tracks are usually located at the beginning of the </a:t>
            </a:r>
            <a:r>
              <a:rPr lang="en-US" sz="2400" dirty="0" smtClean="0"/>
              <a:t>CD-ROM , followed by audio tracks.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Blocks </a:t>
            </a:r>
          </a:p>
          <a:p>
            <a:r>
              <a:rPr lang="en-US" sz="2400" dirty="0" smtClean="0"/>
              <a:t>CD-ROM data unit is called a block.</a:t>
            </a:r>
          </a:p>
          <a:p>
            <a:r>
              <a:rPr lang="en-US" sz="2400" dirty="0" smtClean="0"/>
              <a:t>Blocks</a:t>
            </a:r>
            <a:endParaRPr lang="en-US" sz="2400" dirty="0"/>
          </a:p>
          <a:p>
            <a:pPr lvl="1"/>
            <a:r>
              <a:rPr lang="en-US" sz="2400" dirty="0"/>
              <a:t>Has similar properties to sectors of other media and file systems.</a:t>
            </a:r>
          </a:p>
          <a:p>
            <a:pPr lvl="1"/>
            <a:r>
              <a:rPr lang="en-US" sz="2400" dirty="0"/>
              <a:t>Consists of 2,352 bytes of CD-DA block</a:t>
            </a:r>
          </a:p>
          <a:p>
            <a:pPr lvl="2"/>
            <a:r>
              <a:rPr lang="en-US" dirty="0" smtClean="0"/>
              <a:t>User </a:t>
            </a:r>
            <a:r>
              <a:rPr lang="en-US" dirty="0"/>
              <a:t>data: 2,048 </a:t>
            </a:r>
            <a:r>
              <a:rPr lang="en-US" dirty="0" smtClean="0"/>
              <a:t>bytes(computer data) or 2,336 bytes(Audio data).</a:t>
            </a:r>
          </a:p>
          <a:p>
            <a:pPr lvl="2"/>
            <a:r>
              <a:rPr lang="en-US" dirty="0" smtClean="0"/>
              <a:t>Remaining bytes are used for identification for random access and for another error correction layer.  </a:t>
            </a:r>
          </a:p>
          <a:p>
            <a:pPr lvl="2"/>
            <a:r>
              <a:rPr lang="en-US" dirty="0" smtClean="0"/>
              <a:t>75 blocks per second are played back.</a:t>
            </a:r>
          </a:p>
          <a:p>
            <a:pPr lvl="2"/>
            <a:endParaRPr lang="en-US" sz="2000" dirty="0" smtClean="0"/>
          </a:p>
          <a:p>
            <a:pPr lvl="2">
              <a:buNone/>
            </a:pPr>
            <a:endParaRPr lang="en-US" sz="20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5029200"/>
            <a:ext cx="7467600" cy="981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83058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752600" y="4572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[Cross interleaved Reed-Solomon coding]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6324600"/>
            <a:ext cx="647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: CD-ROM data hierarchy. Audio blocks as on a CD-DA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Modes</a:t>
            </a:r>
          </a:p>
          <a:p>
            <a:r>
              <a:rPr lang="en-US" sz="2200" dirty="0" smtClean="0"/>
              <a:t>Two CD-ROM Modes exist</a:t>
            </a:r>
          </a:p>
          <a:p>
            <a:pPr lvl="1"/>
            <a:r>
              <a:rPr lang="en-US" sz="2200" dirty="0" smtClean="0"/>
              <a:t>CD-ROM Mode 1</a:t>
            </a:r>
          </a:p>
          <a:p>
            <a:pPr lvl="1"/>
            <a:r>
              <a:rPr lang="en-US" sz="2200" dirty="0" smtClean="0"/>
              <a:t>CD-ROM Mode 2</a:t>
            </a: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CD-ROM Mode 1</a:t>
            </a:r>
            <a:endParaRPr lang="en-IN" sz="2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200" dirty="0" smtClean="0"/>
              <a:t>An additional mode 0, where all 2,336 bytes user data bytes are set to zero, serves to separate storage areas.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/>
              <a:t>CD-ROM Mode 1 is used to Stores computer [user] data.</a:t>
            </a:r>
          </a:p>
          <a:p>
            <a:endParaRPr lang="en-US" sz="2200" dirty="0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14437" y="4267200"/>
            <a:ext cx="70485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Sync</a:t>
            </a:r>
          </a:p>
          <a:p>
            <a:pPr algn="ctr"/>
            <a:r>
              <a:rPr lang="en-US" sz="2000" dirty="0"/>
              <a:t>12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41512" y="4267200"/>
            <a:ext cx="930275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Header</a:t>
            </a:r>
          </a:p>
          <a:p>
            <a:pPr algn="ctr"/>
            <a:r>
              <a:rPr lang="en-US" sz="2000" dirty="0"/>
              <a:t>4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895600" y="4267200"/>
            <a:ext cx="325755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          	 User Data     	     </a:t>
            </a:r>
          </a:p>
          <a:p>
            <a:pPr algn="ctr"/>
            <a:r>
              <a:rPr lang="en-US" sz="2000" dirty="0"/>
              <a:t>2,048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176962" y="4267200"/>
            <a:ext cx="706438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EDC</a:t>
            </a:r>
          </a:p>
          <a:p>
            <a:pPr algn="ctr"/>
            <a:r>
              <a:rPr lang="en-US" sz="2000"/>
              <a:t>4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907212" y="4267200"/>
            <a:ext cx="9017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Blanks</a:t>
            </a:r>
          </a:p>
          <a:p>
            <a:pPr algn="ctr"/>
            <a:r>
              <a:rPr lang="en-US" sz="2000"/>
              <a:t>8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832725" y="4267200"/>
            <a:ext cx="69215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ECC</a:t>
            </a:r>
          </a:p>
          <a:p>
            <a:pPr algn="ctr"/>
            <a:r>
              <a:rPr lang="en-US" sz="2000"/>
              <a:t>276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5029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2,352 bytes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86400" y="5257800"/>
            <a:ext cx="2895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1524000" y="525780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0" y="5562600"/>
            <a:ext cx="3434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: CD-ROM mode 1 block layout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CD-ROM Mode-1 cont….</a:t>
            </a:r>
          </a:p>
          <a:p>
            <a:r>
              <a:rPr lang="en-US" dirty="0" smtClean="0"/>
              <a:t>The 2,352 bytes can broken into the following groups:</a:t>
            </a:r>
          </a:p>
          <a:p>
            <a:r>
              <a:rPr lang="en-US" sz="2200" dirty="0" smtClean="0"/>
              <a:t>12 bytes-synchronization as the start-of-block indicator.</a:t>
            </a:r>
          </a:p>
          <a:p>
            <a:r>
              <a:rPr lang="en-US" sz="2200" dirty="0" smtClean="0"/>
              <a:t>4 bytes- header: first two bytes=minute and seconds respectively, the third byte=block number, fourth byte=identifies mode.</a:t>
            </a:r>
          </a:p>
          <a:p>
            <a:r>
              <a:rPr lang="en-US" sz="2200" dirty="0" smtClean="0"/>
              <a:t>2,048 bytes= user data</a:t>
            </a:r>
          </a:p>
          <a:p>
            <a:r>
              <a:rPr lang="en-US" sz="2200" dirty="0" smtClean="0"/>
              <a:t>4 bytes = error detection</a:t>
            </a:r>
          </a:p>
          <a:p>
            <a:r>
              <a:rPr lang="en-US" sz="2200" dirty="0" smtClean="0"/>
              <a:t>8 unused bytes</a:t>
            </a:r>
          </a:p>
          <a:p>
            <a:r>
              <a:rPr lang="en-US" sz="2200" dirty="0" smtClean="0"/>
              <a:t>276 bytes = error correction, error rate of 10</a:t>
            </a:r>
            <a:r>
              <a:rPr lang="en-US" sz="2200" baseline="30000" dirty="0" smtClean="0"/>
              <a:t>-12</a:t>
            </a:r>
            <a:r>
              <a:rPr lang="en-US" sz="2200" dirty="0" smtClean="0"/>
              <a:t> achieved.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Capacity: Mode 1 </a:t>
            </a:r>
          </a:p>
          <a:p>
            <a:r>
              <a:rPr lang="en-US" sz="2200" dirty="0" smtClean="0"/>
              <a:t>Given: playtime=74min, CD-ROM can store 3,33,000 blocks. </a:t>
            </a:r>
          </a:p>
          <a:p>
            <a:r>
              <a:rPr lang="en-US" sz="2200" dirty="0" smtClean="0"/>
              <a:t>Capacity-CD-ROM mode-1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     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Data rate in mode1  </a:t>
            </a:r>
          </a:p>
          <a:p>
            <a:pPr>
              <a:buNone/>
            </a:pPr>
            <a:r>
              <a:rPr lang="en-IN" sz="2400" dirty="0" smtClean="0"/>
              <a:t> </a:t>
            </a:r>
          </a:p>
          <a:p>
            <a:pPr>
              <a:buNone/>
            </a:pPr>
            <a:endParaRPr lang="en-US" sz="22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1828800"/>
            <a:ext cx="6985000" cy="7620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819400"/>
            <a:ext cx="7010400" cy="86811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4419600"/>
            <a:ext cx="699135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7" y="609600"/>
            <a:ext cx="8229600" cy="4343401"/>
          </a:xfrm>
        </p:spPr>
        <p:txBody>
          <a:bodyPr/>
          <a:lstStyle/>
          <a:p>
            <a:pPr>
              <a:buNone/>
            </a:pPr>
            <a:endParaRPr lang="en-US" sz="1800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CD-ROM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 2</a:t>
            </a:r>
          </a:p>
          <a:p>
            <a:pPr lvl="1"/>
            <a:r>
              <a:rPr lang="en-US" sz="2000" dirty="0"/>
              <a:t>Stores other media (error correction is left out</a:t>
            </a:r>
            <a:r>
              <a:rPr lang="en-US" sz="2000" dirty="0" smtClean="0"/>
              <a:t>).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369676" name="Text Box 12"/>
          <p:cNvSpPr txBox="1">
            <a:spLocks noChangeArrowheads="1"/>
          </p:cNvSpPr>
          <p:nvPr/>
        </p:nvSpPr>
        <p:spPr bwMode="auto">
          <a:xfrm>
            <a:off x="909637" y="2438400"/>
            <a:ext cx="70485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Sync</a:t>
            </a:r>
          </a:p>
          <a:p>
            <a:pPr algn="ctr"/>
            <a:r>
              <a:rPr lang="en-US" sz="2000" dirty="0"/>
              <a:t>12</a:t>
            </a:r>
          </a:p>
        </p:txBody>
      </p:sp>
      <p:sp>
        <p:nvSpPr>
          <p:cNvPr id="369677" name="Text Box 13"/>
          <p:cNvSpPr txBox="1">
            <a:spLocks noChangeArrowheads="1"/>
          </p:cNvSpPr>
          <p:nvPr/>
        </p:nvSpPr>
        <p:spPr bwMode="auto">
          <a:xfrm>
            <a:off x="1636712" y="2438400"/>
            <a:ext cx="930275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Header</a:t>
            </a:r>
          </a:p>
          <a:p>
            <a:pPr algn="ctr"/>
            <a:r>
              <a:rPr lang="en-US" sz="2000"/>
              <a:t>4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2590800" y="2438400"/>
            <a:ext cx="5557837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/>
              <a:t>          	 User Data     	     </a:t>
            </a:r>
          </a:p>
          <a:p>
            <a:pPr algn="ctr"/>
            <a:r>
              <a:rPr lang="en-US" sz="2000"/>
              <a:t>2,336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38400" y="3581400"/>
            <a:ext cx="3434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 : CD-ROM mode 2 block layout 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3886200" y="3200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2,352 bytes</a:t>
            </a:r>
            <a:endParaRPr lang="en-IN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1066800" y="335280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257800" y="3429000"/>
            <a:ext cx="2895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Basic Technology</a:t>
            </a:r>
          </a:p>
          <a:p>
            <a:r>
              <a:rPr lang="en-US" sz="2400" dirty="0" smtClean="0"/>
              <a:t>The principle is that </a:t>
            </a:r>
            <a:r>
              <a:rPr lang="en-US" sz="2400" dirty="0" smtClean="0">
                <a:solidFill>
                  <a:srgbClr val="00B050"/>
                </a:solidFill>
              </a:rPr>
              <a:t>information is represented </a:t>
            </a:r>
            <a:r>
              <a:rPr lang="en-US" sz="2400" dirty="0" smtClean="0"/>
              <a:t>by using the </a:t>
            </a:r>
            <a:r>
              <a:rPr lang="en-US" sz="2400" dirty="0" smtClean="0">
                <a:solidFill>
                  <a:srgbClr val="00B050"/>
                </a:solidFill>
              </a:rPr>
              <a:t>intensity of laser light reflected during reading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laser beam having a wave length of about 780nm can be focused to a resolution of approximately 1microm.</a:t>
            </a:r>
          </a:p>
          <a:p>
            <a:r>
              <a:rPr lang="en-US" sz="2400" dirty="0" smtClean="0"/>
              <a:t>In a polycarbonate substrate layer, there are depression, called </a:t>
            </a:r>
            <a:r>
              <a:rPr lang="en-US" sz="2400" b="1" dirty="0" smtClean="0">
                <a:solidFill>
                  <a:srgbClr val="00B050"/>
                </a:solidFill>
              </a:rPr>
              <a:t>pits</a:t>
            </a:r>
            <a:r>
              <a:rPr lang="en-US" sz="2400" dirty="0" smtClean="0"/>
              <a:t>, corresponding to the </a:t>
            </a:r>
            <a:r>
              <a:rPr lang="en-US" sz="2400" dirty="0" smtClean="0">
                <a:solidFill>
                  <a:srgbClr val="00B050"/>
                </a:solidFill>
              </a:rPr>
              <a:t>data to be encoded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area between the pits are called </a:t>
            </a:r>
            <a:r>
              <a:rPr lang="en-US" sz="2400" b="1" dirty="0" smtClean="0">
                <a:solidFill>
                  <a:srgbClr val="00B050"/>
                </a:solidFill>
              </a:rPr>
              <a:t>lands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substrate layer is smooth and coated with a thin, reflective layer.</a:t>
            </a:r>
          </a:p>
          <a:p>
            <a:r>
              <a:rPr lang="en-US" sz="2400" dirty="0" smtClean="0"/>
              <a:t>The laser beam is focused at the height of the reflective layer from the substrate level.</a:t>
            </a:r>
          </a:p>
          <a:p>
            <a:r>
              <a:rPr lang="en-US" sz="2400" dirty="0" smtClean="0"/>
              <a:t>The reflected beam has a strong intensity at the lands and weaker intensity at the pits(because laser light hitting pits will be lightly scattered).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Capacity: Mode 2 </a:t>
            </a:r>
          </a:p>
          <a:p>
            <a:r>
              <a:rPr lang="en-US" sz="2200" dirty="0" smtClean="0"/>
              <a:t>Given: playtime=74min, CD-ROM can store 3,33,000 blocks. </a:t>
            </a:r>
          </a:p>
          <a:p>
            <a:r>
              <a:rPr lang="en-US" sz="2200" dirty="0" smtClean="0"/>
              <a:t>Capacity-CD-ROM mode-1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     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Data rate in mode1  </a:t>
            </a:r>
          </a:p>
          <a:p>
            <a:pPr>
              <a:buNone/>
            </a:pPr>
            <a:r>
              <a:rPr lang="en-IN" sz="2400" dirty="0" smtClean="0"/>
              <a:t> </a:t>
            </a:r>
          </a:p>
          <a:p>
            <a:pPr>
              <a:buNone/>
            </a:pPr>
            <a:endParaRPr lang="en-US" sz="22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981200"/>
            <a:ext cx="6553200" cy="708454"/>
          </a:xfrm>
          <a:prstGeom prst="rect">
            <a:avLst/>
          </a:prstGeom>
          <a:noFill/>
        </p:spPr>
      </p:pic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895600"/>
            <a:ext cx="6934200" cy="741428"/>
          </a:xfrm>
          <a:prstGeom prst="rect">
            <a:avLst/>
          </a:prstGeom>
          <a:noFill/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4419600"/>
            <a:ext cx="6449483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915400" cy="67056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Logical File Format</a:t>
            </a:r>
          </a:p>
          <a:p>
            <a:pPr lvl="1"/>
            <a:r>
              <a:rPr lang="en-US" sz="2200" dirty="0"/>
              <a:t>Logical file format and directory structure are missing from the Mode-1 specification.</a:t>
            </a:r>
          </a:p>
          <a:p>
            <a:pPr lvl="1"/>
            <a:r>
              <a:rPr lang="en-US" sz="2200" dirty="0"/>
              <a:t>High Sierra standard served as the basis for ISO 9660 standard describing the format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It defines a directory tree, which includes information about all files.</a:t>
            </a:r>
          </a:p>
          <a:p>
            <a:pPr lvl="1"/>
            <a:r>
              <a:rPr lang="en-US" sz="2200" dirty="0" smtClean="0"/>
              <a:t>In addition, there is a table that lists all directories in a compressed form called </a:t>
            </a:r>
            <a:r>
              <a:rPr lang="en-US" sz="2200" dirty="0" smtClean="0">
                <a:solidFill>
                  <a:srgbClr val="00B050"/>
                </a:solidFill>
              </a:rPr>
              <a:t>path table</a:t>
            </a:r>
            <a:r>
              <a:rPr lang="en-US" sz="2200" dirty="0" smtClean="0"/>
              <a:t>. It allows direct access to files at any level.</a:t>
            </a:r>
          </a:p>
          <a:p>
            <a:r>
              <a:rPr lang="en-IN" sz="2200" dirty="0" smtClean="0"/>
              <a:t>First track:</a:t>
            </a:r>
          </a:p>
          <a:p>
            <a:pPr>
              <a:buNone/>
            </a:pPr>
            <a:r>
              <a:rPr lang="en-IN" sz="2200" dirty="0" smtClean="0"/>
              <a:t>             -16 blocks (sectors 0 to 15): system area</a:t>
            </a:r>
          </a:p>
          <a:p>
            <a:pPr>
              <a:buNone/>
            </a:pPr>
            <a:r>
              <a:rPr lang="en-IN" sz="2200" dirty="0" smtClean="0"/>
              <a:t>              -Volume descriptors in subsequent blocks with e.g. length of file system and path table.</a:t>
            </a:r>
          </a:p>
          <a:p>
            <a:r>
              <a:rPr lang="en-IN" sz="2200" dirty="0" smtClean="0"/>
              <a:t>Logical block size:</a:t>
            </a:r>
          </a:p>
          <a:p>
            <a:pPr>
              <a:buNone/>
            </a:pPr>
            <a:r>
              <a:rPr lang="en-IN" sz="2200" dirty="0" smtClean="0"/>
              <a:t>           -Between 512 byte and 2048 byte (in steps of 2i)</a:t>
            </a:r>
          </a:p>
          <a:p>
            <a:pPr>
              <a:buNone/>
            </a:pPr>
            <a:r>
              <a:rPr lang="en-IN" sz="2200" dirty="0" smtClean="0"/>
              <a:t>           -Blocks of 512 byte, 1024 byte, and 2048 byte are used</a:t>
            </a:r>
          </a:p>
          <a:p>
            <a:pPr>
              <a:buNone/>
            </a:pPr>
            <a:r>
              <a:rPr lang="en-IN" sz="2200" dirty="0" smtClean="0"/>
              <a:t>           -Files begin at logical block start</a:t>
            </a:r>
            <a:endParaRPr lang="en-US" sz="2200" dirty="0" smtClean="0"/>
          </a:p>
          <a:p>
            <a:r>
              <a:rPr lang="en-US" sz="2200" dirty="0" smtClean="0"/>
              <a:t>De facto </a:t>
            </a:r>
            <a:r>
              <a:rPr lang="en-US" sz="2200" dirty="0"/>
              <a:t>maximum is </a:t>
            </a:r>
            <a:r>
              <a:rPr lang="en-US" sz="2200" dirty="0" smtClean="0"/>
              <a:t>max block size is 2048 bytes.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6294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Logical File Format cont…</a:t>
            </a:r>
            <a:endParaRPr lang="en-US" dirty="0" smtClean="0"/>
          </a:p>
          <a:p>
            <a:r>
              <a:rPr lang="en-US" sz="2400" dirty="0" smtClean="0"/>
              <a:t>Extensions </a:t>
            </a:r>
            <a:r>
              <a:rPr lang="en-US" sz="2400" dirty="0"/>
              <a:t>to ISO </a:t>
            </a:r>
            <a:r>
              <a:rPr lang="en-US" sz="2400" dirty="0" smtClean="0"/>
              <a:t>9660 that support long file names, extended access rights, bootability and special features of specific file system are</a:t>
            </a:r>
            <a:endParaRPr lang="en-US" sz="2400" dirty="0"/>
          </a:p>
          <a:p>
            <a:pPr lvl="1"/>
            <a:r>
              <a:rPr lang="en-US" sz="2400" dirty="0" err="1"/>
              <a:t>Rockridge</a:t>
            </a:r>
            <a:r>
              <a:rPr lang="en-US" sz="2400" dirty="0"/>
              <a:t> Extensions</a:t>
            </a:r>
          </a:p>
          <a:p>
            <a:pPr lvl="2"/>
            <a:r>
              <a:rPr lang="en-US" dirty="0"/>
              <a:t>Suitable for Unix file system with long filenames, links and access rights</a:t>
            </a:r>
          </a:p>
          <a:p>
            <a:pPr lvl="1"/>
            <a:r>
              <a:rPr lang="en-US" sz="2400" dirty="0"/>
              <a:t>Joliet file system</a:t>
            </a:r>
          </a:p>
          <a:p>
            <a:pPr lvl="2"/>
            <a:r>
              <a:rPr lang="en-US" dirty="0"/>
              <a:t>Microsoft’s adaptation to Windows 95/NT file systems</a:t>
            </a:r>
          </a:p>
          <a:p>
            <a:pPr lvl="1"/>
            <a:r>
              <a:rPr lang="en-US" sz="2400" dirty="0"/>
              <a:t>El </a:t>
            </a:r>
            <a:r>
              <a:rPr lang="en-US" sz="2400" dirty="0" err="1"/>
              <a:t>Torito</a:t>
            </a:r>
            <a:endParaRPr lang="en-US" sz="2400" dirty="0"/>
          </a:p>
          <a:p>
            <a:pPr lvl="2"/>
            <a:r>
              <a:rPr lang="en-US" dirty="0"/>
              <a:t>Allows PC systems to boot directly from a CD-ROM.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610600" cy="6858000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 smtClean="0">
                <a:solidFill>
                  <a:srgbClr val="C00000"/>
                </a:solidFill>
              </a:rPr>
              <a:t>Limitations of CD-ROM technology.</a:t>
            </a:r>
            <a:endParaRPr lang="en-US" sz="9600" b="1" dirty="0" smtClean="0"/>
          </a:p>
          <a:p>
            <a:r>
              <a:rPr lang="en-US" sz="9600" dirty="0" smtClean="0"/>
              <a:t>The following effects contribute to the time it takes to position to a desired block on CD:</a:t>
            </a:r>
          </a:p>
          <a:p>
            <a:r>
              <a:rPr lang="en-US" sz="9600" dirty="0" smtClean="0"/>
              <a:t>Higher access time than hard disc due to(time values may not be up to date):</a:t>
            </a:r>
          </a:p>
          <a:p>
            <a:r>
              <a:rPr lang="en-US" sz="9600" dirty="0" smtClean="0">
                <a:solidFill>
                  <a:srgbClr val="00B0F0"/>
                </a:solidFill>
              </a:rPr>
              <a:t>Synchronization time:</a:t>
            </a:r>
          </a:p>
          <a:p>
            <a:pPr>
              <a:buNone/>
            </a:pPr>
            <a:r>
              <a:rPr lang="en-US" sz="9600" dirty="0" smtClean="0"/>
              <a:t>          -The internal clock  must be synchronized to the CD signal.</a:t>
            </a:r>
          </a:p>
          <a:p>
            <a:pPr>
              <a:buNone/>
            </a:pPr>
            <a:r>
              <a:rPr lang="en-US" sz="9600" dirty="0" smtClean="0"/>
              <a:t>          -Time needed: some milliseconds.</a:t>
            </a:r>
          </a:p>
          <a:p>
            <a:r>
              <a:rPr lang="en-US" sz="9600" dirty="0" smtClean="0">
                <a:solidFill>
                  <a:srgbClr val="00B0F0"/>
                </a:solidFill>
              </a:rPr>
              <a:t>Constant linear velocity playback</a:t>
            </a:r>
          </a:p>
          <a:p>
            <a:pPr>
              <a:buNone/>
            </a:pPr>
            <a:r>
              <a:rPr lang="en-US" sz="9600" dirty="0" smtClean="0"/>
              <a:t>          -Reading inner part of a CD requires about 530rps(revolutions     per second)where as reading of outer part needs200rps. Adjustment is required.</a:t>
            </a:r>
          </a:p>
          <a:p>
            <a:pPr>
              <a:buNone/>
            </a:pPr>
            <a:r>
              <a:rPr lang="en-US" sz="9600" dirty="0" smtClean="0"/>
              <a:t>           -Rotation delay is the maximum duration to position the laser above the desired sector and to adjust the rotation speed. Rotation delay: 200ms.</a:t>
            </a:r>
          </a:p>
          <a:p>
            <a:r>
              <a:rPr lang="en-US" sz="9600" dirty="0" smtClean="0">
                <a:solidFill>
                  <a:srgbClr val="00B0F0"/>
                </a:solidFill>
              </a:rPr>
              <a:t>Seek Time</a:t>
            </a:r>
          </a:p>
          <a:p>
            <a:pPr>
              <a:buNone/>
            </a:pPr>
            <a:r>
              <a:rPr lang="en-US" sz="9600" dirty="0" smtClean="0"/>
              <a:t>          -for random access with the laser beam the correct radius has to be adjusted and the block has to be found.</a:t>
            </a:r>
          </a:p>
          <a:p>
            <a:pPr>
              <a:buNone/>
            </a:pPr>
            <a:r>
              <a:rPr lang="en-US" sz="9600" dirty="0" smtClean="0"/>
              <a:t>         -time needed: at most 1s.</a:t>
            </a:r>
          </a:p>
          <a:p>
            <a:pPr>
              <a:buNone/>
            </a:pPr>
            <a:r>
              <a:rPr lang="en-US" sz="9600" dirty="0" smtClean="0"/>
              <a:t>         </a:t>
            </a:r>
          </a:p>
          <a:p>
            <a:endParaRPr lang="en-US" sz="2400" dirty="0" smtClean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324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 simultaneous playback of e.g. audio and data is possible.</a:t>
            </a:r>
          </a:p>
          <a:p>
            <a:pPr>
              <a:buNone/>
            </a:pPr>
            <a:r>
              <a:rPr lang="en-US" sz="2400" dirty="0" smtClean="0"/>
              <a:t>          -Audio streams on a CD must be sequentially stored.</a:t>
            </a:r>
          </a:p>
          <a:p>
            <a:pPr>
              <a:buNone/>
            </a:pPr>
            <a:r>
              <a:rPr lang="en-US" sz="2400" dirty="0" smtClean="0"/>
              <a:t>           -thus many multimedia applications are impossible.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CD-ROM Extended Architecture(CD-ROM/XA)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Compact </a:t>
            </a:r>
            <a:r>
              <a:rPr lang="en-US" sz="2400" dirty="0"/>
              <a:t>Disc Read Only Memory Extended Architecture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Established by Philips, Sony and Microsoft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Addresses concurrent output of multiple media: Blocks of different media can be stored on one track, unlike CD-DA or CD-ROM.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Many features </a:t>
            </a:r>
            <a:r>
              <a:rPr lang="en-US" sz="2400" dirty="0" smtClean="0"/>
              <a:t>of CD-ROM/XA and CD-I are identical.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CD-ROM/XA uses CD-ROM mode 2 to define its own blocks and additionally defines a sub-header that describes each block.</a:t>
            </a:r>
          </a:p>
          <a:p>
            <a:pPr>
              <a:lnSpc>
                <a:spcPct val="90000"/>
              </a:lnSpc>
            </a:pPr>
            <a:r>
              <a:rPr lang="en-IN" sz="2400" dirty="0" smtClean="0"/>
              <a:t>Interleaving of blocks of different media within the same track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Two forms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Form </a:t>
            </a:r>
            <a:r>
              <a:rPr lang="en-US" sz="2400" dirty="0" smtClean="0"/>
              <a:t>1, </a:t>
            </a:r>
            <a:r>
              <a:rPr lang="en-US" sz="2400" dirty="0"/>
              <a:t>mode 2: Better error correction for user data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Form </a:t>
            </a:r>
            <a:r>
              <a:rPr lang="en-US" sz="2400" dirty="0" smtClean="0"/>
              <a:t>2, </a:t>
            </a:r>
            <a:r>
              <a:rPr lang="en-US" sz="2400" dirty="0"/>
              <a:t>mode 2: More capacity to store compressed media including audio and video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C00000"/>
                </a:solidFill>
              </a:rPr>
              <a:t>CD-ROM </a:t>
            </a:r>
            <a:r>
              <a:rPr lang="en-US" sz="2800" dirty="0">
                <a:solidFill>
                  <a:srgbClr val="C00000"/>
                </a:solidFill>
              </a:rPr>
              <a:t>Mode </a:t>
            </a:r>
            <a:r>
              <a:rPr lang="en-US" sz="2800" dirty="0" smtClean="0">
                <a:solidFill>
                  <a:srgbClr val="C00000"/>
                </a:solidFill>
              </a:rPr>
              <a:t>2,form 1</a:t>
            </a:r>
            <a:endParaRPr lang="en-US" sz="2800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Fig: Sector layout(1) for CD-ROM/XA. Data layout of a CD-ROM block in mode 2,form 1 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CD-ROM </a:t>
            </a:r>
            <a:r>
              <a:rPr lang="en-US" sz="2800" dirty="0">
                <a:solidFill>
                  <a:srgbClr val="C00000"/>
                </a:solidFill>
              </a:rPr>
              <a:t>Mode </a:t>
            </a:r>
            <a:r>
              <a:rPr lang="en-US" sz="2800" dirty="0" smtClean="0">
                <a:solidFill>
                  <a:srgbClr val="C00000"/>
                </a:solidFill>
              </a:rPr>
              <a:t>2,form 2</a:t>
            </a:r>
          </a:p>
          <a:p>
            <a:pPr>
              <a:buNone/>
            </a:pPr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Fig: Sector layout(2) for CD-ROM/XA. Data layout of a CD-ROM block in mode 2,form 2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1189700" y="1828800"/>
            <a:ext cx="611449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Sync</a:t>
            </a:r>
          </a:p>
          <a:p>
            <a:pPr algn="ctr"/>
            <a:r>
              <a:rPr lang="en-US" dirty="0"/>
              <a:t>12</a:t>
            </a:r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1828801" y="1828800"/>
            <a:ext cx="942590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Header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4114800" y="1828800"/>
            <a:ext cx="2881312" cy="67710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         </a:t>
            </a:r>
            <a:r>
              <a:rPr lang="en-US" dirty="0" smtClean="0"/>
              <a:t>User </a:t>
            </a:r>
            <a:r>
              <a:rPr lang="en-US" dirty="0"/>
              <a:t>Data     	     </a:t>
            </a:r>
          </a:p>
          <a:p>
            <a:pPr algn="ctr"/>
            <a:r>
              <a:rPr lang="en-US" dirty="0"/>
              <a:t>2,048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7010401" y="1828800"/>
            <a:ext cx="634706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EDC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369675" name="Text Box 11"/>
          <p:cNvSpPr txBox="1">
            <a:spLocks noChangeArrowheads="1"/>
          </p:cNvSpPr>
          <p:nvPr/>
        </p:nvSpPr>
        <p:spPr bwMode="auto">
          <a:xfrm>
            <a:off x="7620000" y="1828800"/>
            <a:ext cx="757886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ECC</a:t>
            </a:r>
          </a:p>
          <a:p>
            <a:pPr algn="ctr"/>
            <a:r>
              <a:rPr lang="en-US" dirty="0"/>
              <a:t>276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819400" y="1828800"/>
            <a:ext cx="1292341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Sub-Header</a:t>
            </a:r>
            <a:endParaRPr lang="en-US" dirty="0"/>
          </a:p>
          <a:p>
            <a:pPr algn="ctr"/>
            <a:r>
              <a:rPr lang="en-US" dirty="0"/>
              <a:t>8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295400" y="4419600"/>
            <a:ext cx="611449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Sync</a:t>
            </a:r>
          </a:p>
          <a:p>
            <a:pPr algn="ctr"/>
            <a:r>
              <a:rPr lang="en-US" dirty="0"/>
              <a:t>12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905000" y="4419600"/>
            <a:ext cx="942590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Header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2819400" y="4419600"/>
            <a:ext cx="1292341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Sub-Header</a:t>
            </a:r>
            <a:endParaRPr lang="en-US" dirty="0"/>
          </a:p>
          <a:p>
            <a:pPr algn="ctr"/>
            <a:r>
              <a:rPr lang="en-US" dirty="0"/>
              <a:t>8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114800" y="4419600"/>
            <a:ext cx="2881312" cy="67710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         </a:t>
            </a:r>
            <a:r>
              <a:rPr lang="en-US" dirty="0" smtClean="0"/>
              <a:t>User </a:t>
            </a:r>
            <a:r>
              <a:rPr lang="en-US" dirty="0"/>
              <a:t>Data     	     </a:t>
            </a:r>
          </a:p>
          <a:p>
            <a:pPr algn="ctr"/>
            <a:r>
              <a:rPr lang="en-US" dirty="0" smtClean="0"/>
              <a:t>2,324</a:t>
            </a:r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7010400" y="4419600"/>
            <a:ext cx="634706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EDC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86200" y="2590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2,352 bytes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066800" y="274320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257800" y="2819400"/>
            <a:ext cx="2895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62400" y="5181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2,352 bytes</a:t>
            </a:r>
            <a:endParaRPr lang="en-IN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1143000" y="533400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334000" y="5410200"/>
            <a:ext cx="2895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Form 1 and Form 2</a:t>
            </a:r>
          </a:p>
          <a:p>
            <a:endParaRPr lang="en-US" sz="2200" dirty="0" smtClean="0"/>
          </a:p>
          <a:p>
            <a:r>
              <a:rPr lang="en-US" sz="2200" dirty="0" smtClean="0"/>
              <a:t>CD-ROM/XA differentiates blocks with form 1 and form 2 formats: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XA format form 1 provides improved error detection and correction. Like CD-ROM mode 1, 4 bytes: error detection and 276 bytes: error correction. Unlike CD-ROM mode 1, 8 bytes: sub header.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 XA format form 2 allows 13% increase in actual data capacity, 2,324 bytes per block. Form 2 blocks: to store compressed data of various media, including audio and video data. 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Compare CD-ROM and CD-ROM/XA</a:t>
            </a:r>
          </a:p>
          <a:p>
            <a:r>
              <a:rPr lang="en-US" sz="2200" dirty="0" smtClean="0"/>
              <a:t>On a CD-DA, CD-ROM, or mixed mode disc, a track always consists of homogeneous data, meaning audio or computer data. It is thus </a:t>
            </a:r>
            <a:r>
              <a:rPr lang="en-US" sz="2200" dirty="0" smtClean="0">
                <a:solidFill>
                  <a:srgbClr val="0070C0"/>
                </a:solidFill>
              </a:rPr>
              <a:t>not possible </a:t>
            </a:r>
            <a:r>
              <a:rPr lang="en-US" sz="2200" dirty="0" smtClean="0"/>
              <a:t>for the computer to, for example, </a:t>
            </a:r>
            <a:r>
              <a:rPr lang="en-US" sz="2200" dirty="0" smtClean="0">
                <a:solidFill>
                  <a:srgbClr val="0070C0"/>
                </a:solidFill>
              </a:rPr>
              <a:t>concurrently read </a:t>
            </a:r>
            <a:r>
              <a:rPr lang="en-US" sz="2200" dirty="0" smtClean="0"/>
              <a:t>audio and computer data.</a:t>
            </a:r>
          </a:p>
          <a:p>
            <a:r>
              <a:rPr lang="en-US" sz="2200" dirty="0" smtClean="0">
                <a:solidFill>
                  <a:srgbClr val="0070C0"/>
                </a:solidFill>
              </a:rPr>
              <a:t>Advantage of CD-ROM/XA</a:t>
            </a:r>
            <a:r>
              <a:rPr lang="en-US" sz="2200" dirty="0" smtClean="0"/>
              <a:t>:  the blocks of different media can be stored in one track since they are all coded in CD-ROM mode 2, thus allowing interleaved storage and retrieval.</a:t>
            </a:r>
          </a:p>
          <a:p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686800" cy="67056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CD-I(compact disc interactive)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/>
              <a:t>Announced in 1986 by Philips and Sony</a:t>
            </a:r>
          </a:p>
          <a:p>
            <a:r>
              <a:rPr lang="en-US" sz="2400" dirty="0"/>
              <a:t>Capable of concurrent media </a:t>
            </a:r>
            <a:r>
              <a:rPr lang="en-US" sz="2400" dirty="0" smtClean="0"/>
              <a:t>output.</a:t>
            </a:r>
          </a:p>
          <a:p>
            <a:r>
              <a:rPr lang="en-US" sz="2400" dirty="0" smtClean="0"/>
              <a:t>Designed for consumer electronics as an addition to TV sets.</a:t>
            </a:r>
            <a:endParaRPr lang="en-US" sz="2400" dirty="0"/>
          </a:p>
          <a:p>
            <a:r>
              <a:rPr lang="en-US" sz="2400" dirty="0"/>
              <a:t>Appropriate devices that use CD-I were available commercially in 1991</a:t>
            </a:r>
          </a:p>
          <a:p>
            <a:r>
              <a:rPr lang="en-US" sz="2400" dirty="0"/>
              <a:t>Disappeared entirely from the market in 1997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specifies an </a:t>
            </a:r>
            <a:r>
              <a:rPr lang="en-US" sz="2400" dirty="0" smtClean="0">
                <a:solidFill>
                  <a:srgbClr val="00B0F0"/>
                </a:solidFill>
              </a:rPr>
              <a:t>entire system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includes a CD-ROM based formats with </a:t>
            </a:r>
            <a:r>
              <a:rPr lang="en-US" sz="2400" dirty="0" smtClean="0">
                <a:solidFill>
                  <a:srgbClr val="00B0F0"/>
                </a:solidFill>
              </a:rPr>
              <a:t>interleaving of various media and definition of compression for different media.</a:t>
            </a:r>
          </a:p>
          <a:p>
            <a:r>
              <a:rPr lang="en-US" sz="2400" dirty="0" smtClean="0"/>
              <a:t>CD-I defines </a:t>
            </a:r>
            <a:r>
              <a:rPr lang="en-US" sz="2400" dirty="0" smtClean="0">
                <a:solidFill>
                  <a:srgbClr val="00B0F0"/>
                </a:solidFill>
              </a:rPr>
              <a:t>system software </a:t>
            </a:r>
            <a:r>
              <a:rPr lang="en-US" sz="2400" dirty="0" smtClean="0"/>
              <a:t>based on the CD-RTOS(CD-Real Time OS ) operating system and </a:t>
            </a:r>
            <a:r>
              <a:rPr lang="en-US" sz="2400" dirty="0" smtClean="0">
                <a:solidFill>
                  <a:srgbClr val="00B0F0"/>
                </a:solidFill>
              </a:rPr>
              <a:t>output hardware </a:t>
            </a:r>
            <a:r>
              <a:rPr lang="en-US" sz="2400" dirty="0" smtClean="0"/>
              <a:t>for multimedia data.</a:t>
            </a:r>
          </a:p>
          <a:p>
            <a:r>
              <a:rPr lang="en-US" sz="2400" dirty="0" smtClean="0"/>
              <a:t>CD-I hardware is called </a:t>
            </a:r>
            <a:r>
              <a:rPr lang="en-US" sz="2400" b="1" dirty="0" smtClean="0">
                <a:solidFill>
                  <a:srgbClr val="00B0F0"/>
                </a:solidFill>
              </a:rPr>
              <a:t>decoder.</a:t>
            </a:r>
          </a:p>
          <a:p>
            <a:r>
              <a:rPr lang="en-US" sz="2400" dirty="0" smtClean="0"/>
              <a:t>Decoder consists of a </a:t>
            </a:r>
            <a:r>
              <a:rPr lang="en-US" sz="2400" dirty="0" smtClean="0">
                <a:solidFill>
                  <a:srgbClr val="00B0F0"/>
                </a:solidFill>
              </a:rPr>
              <a:t>main processor </a:t>
            </a:r>
            <a:r>
              <a:rPr lang="en-US" sz="2400" dirty="0" smtClean="0"/>
              <a:t>from the Motorola 68000 family together with special video  and audio chips.</a:t>
            </a:r>
          </a:p>
          <a:p>
            <a:r>
              <a:rPr lang="en-US" sz="2400" dirty="0" smtClean="0"/>
              <a:t>It also includes a </a:t>
            </a:r>
            <a:r>
              <a:rPr lang="en-US" sz="2400" dirty="0" smtClean="0">
                <a:solidFill>
                  <a:srgbClr val="00B0F0"/>
                </a:solidFill>
              </a:rPr>
              <a:t>CD player </a:t>
            </a:r>
            <a:r>
              <a:rPr lang="en-US" sz="2400" dirty="0" smtClean="0"/>
              <a:t>with a controller and mouse interface and there is provision for a connection to a RGB monitor or TV.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822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 rot="16200000">
            <a:off x="-1377434" y="3800445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Intensity of reflected laser light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 fontScale="85000" lnSpcReduction="2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70C0"/>
                </a:solidFill>
              </a:rPr>
              <a:t>Audio coding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CD-I audio coding includes different quality levels with differing capacity and data rate.</a:t>
            </a:r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Coding of Animations</a:t>
            </a:r>
          </a:p>
          <a:p>
            <a:pPr lvl="1"/>
            <a:r>
              <a:rPr lang="en-US" sz="2600" dirty="0" smtClean="0"/>
              <a:t>Animations are run length encoded (10,000 to 20,000 bytes per image.)</a:t>
            </a:r>
          </a:p>
          <a:p>
            <a:pPr lvl="1"/>
            <a:r>
              <a:rPr lang="en-US" sz="2600" dirty="0" smtClean="0"/>
              <a:t>Use MPEG to code video.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305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1295400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Coding of images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CD-I can be used to code images at different quality levels and resolutions.</a:t>
            </a:r>
          </a:p>
          <a:p>
            <a:pPr lvl="1">
              <a:buNone/>
            </a:pPr>
            <a:endParaRPr lang="en-US" sz="2000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523999"/>
          <a:ext cx="8382000" cy="505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  <a:gridCol w="2095500"/>
              </a:tblGrid>
              <a:tr h="813728">
                <a:tc>
                  <a:txBody>
                    <a:bodyPr/>
                    <a:lstStyle/>
                    <a:p>
                      <a:r>
                        <a:rPr lang="en-US" dirty="0" smtClean="0"/>
                        <a:t>Image encoding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YUV 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 look up table(CLUT)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RGB mode</a:t>
                      </a:r>
                      <a:endParaRPr lang="en-IN" dirty="0"/>
                    </a:p>
                  </a:txBody>
                  <a:tcPr/>
                </a:tc>
              </a:tr>
              <a:tr h="992761">
                <a:tc>
                  <a:txBody>
                    <a:bodyPr/>
                    <a:lstStyle/>
                    <a:p>
                      <a:r>
                        <a:rPr lang="en-US" dirty="0" smtClean="0"/>
                        <a:t>Image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quality natural pictures, many colors.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</a:t>
                      </a:r>
                      <a:r>
                        <a:rPr lang="en-US" baseline="0" dirty="0" smtClean="0"/>
                        <a:t> pictures, requires preloaded color table.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quality normal pictures.</a:t>
                      </a:r>
                      <a:endParaRPr lang="en-IN" dirty="0"/>
                    </a:p>
                  </a:txBody>
                  <a:tcPr/>
                </a:tc>
              </a:tr>
              <a:tr h="751156">
                <a:tc>
                  <a:txBody>
                    <a:bodyPr/>
                    <a:lstStyle/>
                    <a:p>
                      <a:r>
                        <a:rPr lang="en-US" dirty="0" smtClean="0"/>
                        <a:t>Bits /pixel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</a:t>
                      </a:r>
                      <a:r>
                        <a:rPr lang="en-US" dirty="0" err="1" smtClean="0"/>
                        <a:t>bpp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IN" dirty="0"/>
                    </a:p>
                  </a:txBody>
                  <a:tcPr/>
                </a:tc>
              </a:tr>
              <a:tr h="751156">
                <a:tc>
                  <a:txBody>
                    <a:bodyPr/>
                    <a:lstStyle/>
                    <a:p>
                      <a:r>
                        <a:rPr lang="en-US" dirty="0" smtClean="0"/>
                        <a:t>Colors per image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262,144(=2</a:t>
                      </a:r>
                      <a:r>
                        <a:rPr lang="en-US" baseline="30000" dirty="0" smtClean="0"/>
                        <a:t>18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65,536</a:t>
                      </a:r>
                      <a:endParaRPr lang="en-IN" dirty="0"/>
                    </a:p>
                  </a:txBody>
                  <a:tcPr/>
                </a:tc>
              </a:tr>
              <a:tr h="751156">
                <a:tc>
                  <a:txBody>
                    <a:bodyPr/>
                    <a:lstStyle/>
                    <a:p>
                      <a:r>
                        <a:rPr lang="en-US" dirty="0" smtClean="0"/>
                        <a:t>Image resolution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 x 240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 x 240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 x 240</a:t>
                      </a:r>
                      <a:endParaRPr lang="en-IN" dirty="0"/>
                    </a:p>
                  </a:txBody>
                  <a:tcPr/>
                </a:tc>
              </a:tr>
              <a:tr h="992761">
                <a:tc>
                  <a:txBody>
                    <a:bodyPr/>
                    <a:lstStyle/>
                    <a:p>
                      <a:r>
                        <a:rPr lang="en-US" dirty="0" smtClean="0"/>
                        <a:t>Image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(360*240*18)/8= 194,400 bytes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(720*240*4)/8= 86,400 bytes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(360*240*16)/8= 172,800 bytes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799"/>
          </a:xfrm>
        </p:spPr>
        <p:txBody>
          <a:bodyPr/>
          <a:lstStyle/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Compact disc interactive ready format (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CD-I 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ready format )</a:t>
            </a:r>
          </a:p>
          <a:p>
            <a:r>
              <a:rPr lang="en-US" sz="2400" dirty="0" smtClean="0"/>
              <a:t>It is not possible to play a CD-I disc on CD-DA device.</a:t>
            </a:r>
          </a:p>
          <a:p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Compact disc interactive ready format is an optical disc format specification that can be played on traditional CD-DA devices as well as on CD-I devices.</a:t>
            </a:r>
          </a:p>
          <a:p>
            <a:r>
              <a:rPr lang="en-IN" sz="2400" dirty="0" smtClean="0"/>
              <a:t>Track pregap area b/n the index point IP</a:t>
            </a:r>
            <a:r>
              <a:rPr lang="en-IN" sz="2400" baseline="-25000" dirty="0" smtClean="0"/>
              <a:t>0</a:t>
            </a:r>
            <a:r>
              <a:rPr lang="en-IN" sz="2400" dirty="0" smtClean="0"/>
              <a:t> and IP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 at the beginning of each track is increased from two to three seconds to a minimum of 182 sec.</a:t>
            </a:r>
          </a:p>
          <a:p>
            <a:r>
              <a:rPr lang="en-IN" sz="2400" dirty="0" smtClean="0"/>
              <a:t>CD-I specific info is stored in this area. For ex, individual pieces, images, or biographies of the composer and the conductor. </a:t>
            </a:r>
          </a:p>
          <a:p>
            <a:r>
              <a:rPr lang="en-IN" sz="2400" dirty="0" smtClean="0"/>
              <a:t>It can played in three different ways.</a:t>
            </a:r>
          </a:p>
          <a:p>
            <a:endParaRPr lang="en-IN" sz="20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Compact Disc Bridge Disc (CD Bridge Disc )</a:t>
            </a:r>
          </a:p>
          <a:p>
            <a:r>
              <a:rPr lang="en-US" sz="2400" dirty="0" smtClean="0"/>
              <a:t>CD Bridge Disc  specifies a disc format to allow output on either a CD-ROM/XA or on a CD-I device.</a:t>
            </a:r>
          </a:p>
          <a:p>
            <a:r>
              <a:rPr lang="en-US" sz="2400" dirty="0" smtClean="0"/>
              <a:t>CD Bridge Disc  must satisfy both the CD-I and the CD-ROM/XA specifications, though it does not exploit all their capabilities.</a:t>
            </a:r>
          </a:p>
          <a:p>
            <a:r>
              <a:rPr lang="en-US" sz="2400" dirty="0" smtClean="0"/>
              <a:t>A common subset is defined that holds for both formats.</a:t>
            </a:r>
          </a:p>
          <a:p>
            <a:r>
              <a:rPr lang="en-US" sz="2400" dirty="0" smtClean="0"/>
              <a:t>First mode: with CD-DA playback, the CD-I information in the track </a:t>
            </a:r>
            <a:r>
              <a:rPr lang="en-US" sz="2400" dirty="0" err="1" smtClean="0"/>
              <a:t>pregap</a:t>
            </a:r>
            <a:r>
              <a:rPr lang="en-US" sz="2400" dirty="0" smtClean="0"/>
              <a:t> is ignored and only audio will be played.</a:t>
            </a:r>
          </a:p>
          <a:p>
            <a:r>
              <a:rPr lang="en-US" sz="2400" dirty="0" smtClean="0"/>
              <a:t>Second mode: it uses only CD-I data in the track </a:t>
            </a:r>
            <a:r>
              <a:rPr lang="en-US" sz="2400" dirty="0" err="1" smtClean="0"/>
              <a:t>pregap</a:t>
            </a:r>
            <a:r>
              <a:rPr lang="en-US" sz="2400" dirty="0" smtClean="0"/>
              <a:t>. CD-DA audio data are not played.</a:t>
            </a:r>
          </a:p>
          <a:p>
            <a:r>
              <a:rPr lang="en-US" sz="2400" dirty="0" smtClean="0"/>
              <a:t>Third mode: during the audio playback, the CD-I data from the track </a:t>
            </a:r>
            <a:r>
              <a:rPr lang="en-US" sz="2400" dirty="0" err="1" smtClean="0"/>
              <a:t>pregap</a:t>
            </a:r>
            <a:r>
              <a:rPr lang="en-US" sz="2400" dirty="0" smtClean="0"/>
              <a:t> are presented concurrently. First CD-I data are read and stored. Then the audio data is output with data from </a:t>
            </a:r>
            <a:r>
              <a:rPr lang="en-US" sz="2400" dirty="0" err="1" smtClean="0"/>
              <a:t>pregap</a:t>
            </a:r>
            <a:r>
              <a:rPr lang="en-US" sz="2400" smtClean="0"/>
              <a:t>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Photo Compact Disc</a:t>
            </a:r>
          </a:p>
          <a:p>
            <a:r>
              <a:rPr lang="en-IN" sz="2600" dirty="0" smtClean="0"/>
              <a:t>Storage of photos of high quality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Photo Compact Disc from </a:t>
            </a:r>
            <a:r>
              <a:rPr lang="en-IN" sz="2600" dirty="0" smtClean="0"/>
              <a:t>Eastman Kodak and N.V. Philips Company is an example of a CD Bridge Disc</a:t>
            </a:r>
          </a:p>
          <a:p>
            <a:r>
              <a:rPr lang="en-IN" sz="2600" dirty="0" smtClean="0"/>
              <a:t>1990 announcement of Kodak Photo CD system</a:t>
            </a:r>
          </a:p>
          <a:p>
            <a:r>
              <a:rPr lang="en-IN" sz="2600" dirty="0" smtClean="0"/>
              <a:t>Characteristics: Based on CD Write Once (CD-WO)</a:t>
            </a:r>
          </a:p>
          <a:p>
            <a:r>
              <a:rPr lang="en-IN" sz="2600" dirty="0" smtClean="0"/>
              <a:t>• Readable with:</a:t>
            </a:r>
          </a:p>
          <a:p>
            <a:pPr>
              <a:buNone/>
            </a:pPr>
            <a:r>
              <a:rPr lang="en-IN" sz="2600" dirty="0" smtClean="0"/>
              <a:t>            Photo CD players</a:t>
            </a:r>
          </a:p>
          <a:p>
            <a:pPr>
              <a:buNone/>
            </a:pPr>
            <a:r>
              <a:rPr lang="en-IN" sz="2600" dirty="0" smtClean="0"/>
              <a:t>            CD-I players</a:t>
            </a:r>
          </a:p>
          <a:p>
            <a:pPr>
              <a:buNone/>
            </a:pPr>
            <a:r>
              <a:rPr lang="en-IN" sz="2600" dirty="0" smtClean="0"/>
              <a:t>             CD-ROM / XA players</a:t>
            </a:r>
          </a:p>
          <a:p>
            <a:r>
              <a:rPr lang="en-IN" sz="2600" dirty="0" smtClean="0"/>
              <a:t>Written by:</a:t>
            </a:r>
          </a:p>
          <a:p>
            <a:pPr>
              <a:buNone/>
            </a:pPr>
            <a:r>
              <a:rPr lang="en-IN" sz="2600" dirty="0" smtClean="0"/>
              <a:t>             Special Photo CD writers and CD-WO writers</a:t>
            </a:r>
          </a:p>
          <a:p>
            <a:r>
              <a:rPr lang="en-IN" sz="2600" dirty="0" smtClean="0"/>
              <a:t>Capabilities:</a:t>
            </a:r>
          </a:p>
          <a:p>
            <a:pPr>
              <a:buNone/>
            </a:pPr>
            <a:r>
              <a:rPr lang="en-IN" sz="2600" dirty="0" smtClean="0"/>
              <a:t>           New professional and private application areas</a:t>
            </a:r>
          </a:p>
          <a:p>
            <a:pPr>
              <a:buNone/>
            </a:pPr>
            <a:r>
              <a:rPr lang="en-IN" sz="2600" dirty="0" smtClean="0"/>
              <a:t>           Simultaneous display of several images</a:t>
            </a:r>
          </a:p>
          <a:p>
            <a:pPr>
              <a:buNone/>
            </a:pPr>
            <a:r>
              <a:rPr lang="en-IN" sz="2600" dirty="0" smtClean="0"/>
              <a:t>           Image editing</a:t>
            </a:r>
          </a:p>
          <a:p>
            <a:pPr>
              <a:buNone/>
            </a:pPr>
            <a:r>
              <a:rPr lang="en-IN" sz="2600" dirty="0" smtClean="0"/>
              <a:t>           Integration in documents</a:t>
            </a:r>
            <a:endParaRPr lang="en-IN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64008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Photo CD is based on the following process:</a:t>
            </a:r>
          </a:p>
          <a:p>
            <a:pPr>
              <a:buNone/>
            </a:pPr>
            <a:r>
              <a:rPr lang="en-IN" sz="2400" dirty="0" smtClean="0"/>
              <a:t>          • Photos are taken with conventional cameras</a:t>
            </a:r>
          </a:p>
          <a:p>
            <a:pPr>
              <a:buNone/>
            </a:pPr>
            <a:r>
              <a:rPr lang="en-IN" sz="2400" dirty="0" smtClean="0"/>
              <a:t>          • Digitized with 8 bit for luminance component and 8 bit for each chrominance component</a:t>
            </a:r>
          </a:p>
          <a:p>
            <a:pPr>
              <a:buNone/>
            </a:pPr>
            <a:r>
              <a:rPr lang="en-IN" sz="2400" dirty="0" smtClean="0"/>
              <a:t>           • Written on CD</a:t>
            </a:r>
          </a:p>
          <a:p>
            <a:r>
              <a:rPr lang="en-IN" sz="2400" dirty="0" smtClean="0"/>
              <a:t>Image resolution of a Photo CD: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US" sz="2400" dirty="0" smtClean="0"/>
              <a:t>Each photo is then coded in </a:t>
            </a:r>
            <a:r>
              <a:rPr lang="en-US" sz="2400" dirty="0" err="1" smtClean="0"/>
              <a:t>upto</a:t>
            </a:r>
            <a:r>
              <a:rPr lang="en-US" sz="2400" dirty="0" smtClean="0"/>
              <a:t> six resolution as an </a:t>
            </a:r>
            <a:r>
              <a:rPr lang="en-IN" sz="2400" dirty="0" err="1" smtClean="0"/>
              <a:t>ImagePac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         • </a:t>
            </a:r>
            <a:r>
              <a:rPr lang="en-IN" sz="2400" dirty="0" err="1" smtClean="0"/>
              <a:t>ImagePac</a:t>
            </a:r>
            <a:r>
              <a:rPr lang="en-IN" sz="2400" dirty="0" smtClean="0"/>
              <a:t> at six different resolutions: hierarchical coding</a:t>
            </a:r>
          </a:p>
          <a:p>
            <a:pPr>
              <a:buNone/>
            </a:pPr>
            <a:r>
              <a:rPr lang="en-IN" sz="2400" dirty="0" smtClean="0"/>
              <a:t>         • About 3 to 6 </a:t>
            </a:r>
            <a:r>
              <a:rPr lang="en-IN" sz="2400" dirty="0" err="1" smtClean="0"/>
              <a:t>MByte</a:t>
            </a:r>
            <a:r>
              <a:rPr lang="en-IN" sz="2400" dirty="0" smtClean="0"/>
              <a:t> storage per </a:t>
            </a:r>
            <a:r>
              <a:rPr lang="en-IN" sz="2400" dirty="0" err="1" smtClean="0"/>
              <a:t>ImagePac</a:t>
            </a: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743200"/>
            <a:ext cx="66294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686800" cy="632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Digital Video Interactive(DVI)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Digital Video Interactive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Consists of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Compression and decompression algorithms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Highly integrated, dedicated h/w components for [de]compression in real time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User interface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Fixed data format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Therefore, emphasis on compression and decompression algorithms, not CD technology.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Uses CD-ROM mode 1 in addition to ISO 9660 as a basis for audio/video support system interleaved </a:t>
            </a:r>
            <a:r>
              <a:rPr lang="en-US" sz="2400" dirty="0" smtClean="0"/>
              <a:t>file format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Uses interchange level 1.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Filenames are limited to 8-point-3 characters from a predefined character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CDTV</a:t>
            </a:r>
          </a:p>
          <a:p>
            <a:pPr lvl="1"/>
            <a:r>
              <a:rPr lang="en-US" sz="2400" dirty="0"/>
              <a:t>Commodore Dynamic Total Vision</a:t>
            </a:r>
          </a:p>
          <a:p>
            <a:pPr lvl="1"/>
            <a:r>
              <a:rPr lang="en-US" sz="2400" dirty="0"/>
              <a:t>Uses CD-ROM mode 1 and ISO 9660</a:t>
            </a:r>
          </a:p>
          <a:p>
            <a:pPr lvl="1"/>
            <a:r>
              <a:rPr lang="en-US" sz="2400" dirty="0"/>
              <a:t>Uses interchange level 2</a:t>
            </a:r>
          </a:p>
          <a:p>
            <a:pPr lvl="2"/>
            <a:r>
              <a:rPr lang="en-US" dirty="0"/>
              <a:t>Filenames of up to 30 characters.</a:t>
            </a:r>
          </a:p>
          <a:p>
            <a:r>
              <a:rPr lang="en-US" sz="2400" dirty="0"/>
              <a:t>None of DVI and CDTV is currently in reasonable commercial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CD-R (Compact Disc Recordable)</a:t>
            </a:r>
          </a:p>
          <a:p>
            <a:r>
              <a:rPr lang="en-US" sz="2400" dirty="0" smtClean="0"/>
              <a:t>Compact Disc Recordable(CD-R) is specified in the second part of orange book, allows the user to write a CD once and then read repeatedly.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Principle of the CD-R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It Has a pre-engraved track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In CD-R, there is an absorption layer between the substrate and reflective layer.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A CD reader sees a track consisting of lands.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Using a laser beam, the absorption layer in the pre-engraved track is heated to above 250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C.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This alters the materials such that the reflected laser light now corresponds to a pit.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458200" cy="394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609600"/>
            <a:ext cx="57007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66800" y="47244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Track with “lands” and “Pits”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686800" cy="563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/>
              <a:t>S</a:t>
            </a:r>
            <a:r>
              <a:rPr lang="en-US" sz="2400" dirty="0" smtClean="0"/>
              <a:t>essions</a:t>
            </a:r>
            <a:endParaRPr lang="en-US" sz="2400" dirty="0"/>
          </a:p>
          <a:p>
            <a:pPr lvl="1"/>
            <a:r>
              <a:rPr lang="en-US" sz="2400" dirty="0"/>
              <a:t>All CD systems assume that a lead-in area precedes the actual data and is followed by a lead-out area</a:t>
            </a:r>
          </a:p>
          <a:p>
            <a:pPr lvl="2"/>
            <a:r>
              <a:rPr lang="en-US" dirty="0"/>
              <a:t>Lead in area contains a table of contents for correct positioning</a:t>
            </a:r>
          </a:p>
          <a:p>
            <a:pPr lvl="1"/>
            <a:r>
              <a:rPr lang="en-US" sz="2400" dirty="0"/>
              <a:t>This would necessitate all data to be copied in one atomic action, during which the cd is inaccessible.</a:t>
            </a:r>
          </a:p>
          <a:p>
            <a:pPr lvl="1"/>
            <a:r>
              <a:rPr lang="en-US" sz="2400" dirty="0"/>
              <a:t>To solve the above problem, multiple sessions were </a:t>
            </a:r>
            <a:r>
              <a:rPr lang="en-US" sz="2400" dirty="0" smtClean="0"/>
              <a:t>allowed.</a:t>
            </a:r>
          </a:p>
          <a:p>
            <a:pPr lvl="1"/>
            <a:r>
              <a:rPr lang="en-US" sz="2400" dirty="0" smtClean="0"/>
              <a:t>Each session has its own lead-in and lead-out areas.</a:t>
            </a:r>
          </a:p>
          <a:p>
            <a:pPr lvl="1"/>
            <a:r>
              <a:rPr lang="en-US" sz="2400" dirty="0" smtClean="0"/>
              <a:t>In each write procedure, all the data for a session with its table of contents is written.</a:t>
            </a:r>
            <a:endParaRPr lang="en-US" sz="2400" dirty="0"/>
          </a:p>
          <a:p>
            <a:pPr lvl="2"/>
            <a:r>
              <a:rPr lang="en-US" dirty="0"/>
              <a:t>Specified Max: 99 sessions	Achievable Max: 46 sessions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" y="5989638"/>
            <a:ext cx="9652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Lead in</a:t>
            </a:r>
          </a:p>
          <a:p>
            <a:pPr algn="ctr"/>
            <a:endParaRPr lang="en-US" sz="2000"/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104900" y="5989638"/>
            <a:ext cx="207645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/>
              <a:t>Information</a:t>
            </a:r>
          </a:p>
          <a:p>
            <a:pPr algn="ctr"/>
            <a:endParaRPr lang="en-US" sz="2000"/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3168650" y="5989638"/>
            <a:ext cx="10922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Lead out</a:t>
            </a:r>
          </a:p>
          <a:p>
            <a:pPr algn="ctr"/>
            <a:endParaRPr lang="en-US" sz="2000" dirty="0"/>
          </a:p>
        </p:txBody>
      </p:sp>
      <p:sp>
        <p:nvSpPr>
          <p:cNvPr id="344074" name="Text Box 10"/>
          <p:cNvSpPr txBox="1">
            <a:spLocks noChangeArrowheads="1"/>
          </p:cNvSpPr>
          <p:nvPr/>
        </p:nvSpPr>
        <p:spPr bwMode="auto">
          <a:xfrm>
            <a:off x="4248150" y="5991225"/>
            <a:ext cx="9652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Lead in</a:t>
            </a:r>
          </a:p>
          <a:p>
            <a:pPr algn="ctr"/>
            <a:endParaRPr lang="en-US" sz="2000"/>
          </a:p>
        </p:txBody>
      </p:sp>
      <p:sp>
        <p:nvSpPr>
          <p:cNvPr id="344075" name="Text Box 11"/>
          <p:cNvSpPr txBox="1">
            <a:spLocks noChangeArrowheads="1"/>
          </p:cNvSpPr>
          <p:nvPr/>
        </p:nvSpPr>
        <p:spPr bwMode="auto">
          <a:xfrm>
            <a:off x="5200650" y="5991225"/>
            <a:ext cx="2789238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/>
              <a:t>Information</a:t>
            </a:r>
          </a:p>
          <a:p>
            <a:pPr algn="ctr"/>
            <a:endParaRPr lang="en-US" sz="2000"/>
          </a:p>
        </p:txBody>
      </p:sp>
      <p:sp>
        <p:nvSpPr>
          <p:cNvPr id="344076" name="Text Box 12"/>
          <p:cNvSpPr txBox="1">
            <a:spLocks noChangeArrowheads="1"/>
          </p:cNvSpPr>
          <p:nvPr/>
        </p:nvSpPr>
        <p:spPr bwMode="auto">
          <a:xfrm>
            <a:off x="7975600" y="5991225"/>
            <a:ext cx="10922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Lead out</a:t>
            </a:r>
          </a:p>
          <a:p>
            <a:pPr algn="ctr"/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CD-R cont…</a:t>
            </a:r>
          </a:p>
          <a:p>
            <a:pPr lvl="1"/>
            <a:r>
              <a:rPr lang="en-US" sz="2400" dirty="0" smtClean="0"/>
              <a:t>Until </a:t>
            </a:r>
            <a:r>
              <a:rPr lang="en-US" sz="2400" dirty="0"/>
              <a:t>1992, available devices could read only one session.</a:t>
            </a:r>
          </a:p>
          <a:p>
            <a:pPr lvl="2"/>
            <a:r>
              <a:rPr lang="en-US" dirty="0"/>
              <a:t>One-session CD-R are called regular CD-R, rest re called hybrid CD-R</a:t>
            </a:r>
          </a:p>
          <a:p>
            <a:r>
              <a:rPr lang="en-US" sz="2400" dirty="0"/>
              <a:t>CD recoding</a:t>
            </a:r>
          </a:p>
          <a:p>
            <a:pPr lvl="1"/>
            <a:r>
              <a:rPr lang="en-US" sz="2400" dirty="0"/>
              <a:t>Recorders operate at 8x the player data rate.</a:t>
            </a:r>
          </a:p>
          <a:p>
            <a:pPr lvl="1"/>
            <a:r>
              <a:rPr lang="en-US" sz="2400" dirty="0"/>
              <a:t>To produce a CD-R, the data rate must be sustained through the write procedure</a:t>
            </a:r>
          </a:p>
          <a:p>
            <a:pPr lvl="2"/>
            <a:r>
              <a:rPr lang="en-US" dirty="0"/>
              <a:t>E.g., CD-R Data is first stored on a hard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86800" cy="6629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CD-MO(Compact Disc Magneto-Optical)</a:t>
            </a:r>
            <a:endParaRPr lang="en-US" sz="36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Introduced 1988. Has high </a:t>
            </a:r>
            <a:r>
              <a:rPr lang="en-US" sz="2400" dirty="0"/>
              <a:t>storage capacity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written multiple times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Based on the principle that at higher temperatures, a weak magnetic field is needed to polarize the dipoles in certain </a:t>
            </a:r>
            <a:r>
              <a:rPr lang="en-US" sz="2400" dirty="0" smtClean="0"/>
              <a:t>materials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blocks to be written is heated to above 150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c. At the same time, a magnetic field about ten times the strength of the earths magnetic field is applied.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dirty="0"/>
              <a:t>Pit: coded with a downwards facing magnetic north pole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Land: opposite to pit</a:t>
            </a:r>
            <a:r>
              <a:rPr lang="en-US" dirty="0" smtClean="0"/>
              <a:t>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Read: Changes </a:t>
            </a:r>
            <a:r>
              <a:rPr lang="en-US" sz="2400" dirty="0"/>
              <a:t>in the polarization of the light upon application of laser illumination enables reading the CD</a:t>
            </a:r>
            <a:r>
              <a:rPr 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Erase: area around the block is subjected to a constant magnetic field  while it is heated.</a:t>
            </a:r>
          </a:p>
          <a:p>
            <a:r>
              <a:rPr lang="en-US" sz="2600" dirty="0" smtClean="0"/>
              <a:t>Areas of a CD-MO</a:t>
            </a:r>
          </a:p>
          <a:p>
            <a:pPr lvl="1"/>
            <a:r>
              <a:rPr lang="en-US" sz="2400" dirty="0" smtClean="0"/>
              <a:t>A CD-MO consists of an optical read-only area and the actual  rewritable area.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3">
              <a:lnSpc>
                <a:spcPct val="90000"/>
              </a:lnSpc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8077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534400" cy="381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CD-RW(Compact disc ReWriteable)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CD-RW can be repeatedly rewritten.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This is achieved by using the reversible changeability structures.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Like the CD-R, phase changes are made by heating the crystal layer using the laser.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Cannot </a:t>
            </a:r>
            <a:r>
              <a:rPr lang="en-US" sz="2400" dirty="0"/>
              <a:t>read CD-RW discs on every CD player since the reflectivity is lower than that of a CD–DA or CD-R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newer CD systems automatically amplifies the signal as necessary.</a:t>
            </a:r>
            <a:endParaRPr lang="en-US" sz="2400" dirty="0"/>
          </a:p>
        </p:txBody>
      </p:sp>
      <p:graphicFrame>
        <p:nvGraphicFramePr>
          <p:cNvPr id="5" name="Group 26"/>
          <p:cNvGraphicFramePr>
            <a:graphicFrameLocks noGrp="1"/>
          </p:cNvGraphicFramePr>
          <p:nvPr/>
        </p:nvGraphicFramePr>
        <p:xfrm>
          <a:off x="1143000" y="4114800"/>
          <a:ext cx="6096000" cy="253746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Reflectivity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CD-DA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CD-R/CD-WO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CD-RW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15-20%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609600"/>
            <a:ext cx="5638799" cy="427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33600" y="51816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Track pitch=0.74µm</a:t>
            </a:r>
          </a:p>
          <a:p>
            <a:r>
              <a:rPr lang="en-US" sz="2400" dirty="0" smtClean="0"/>
              <a:t>Pit width=0.24µm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DVD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77724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Digital Video Disk (Digital Versatile Disk)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Backward compatible with current CDs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Logical refinement of CD-ROM/CD-R/CD-RW technologies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disc can have 1 or 2 layers and one or two sides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SLSS DVD can hold 4.38 GB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DLSS DVD can hold 7.95 GB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SLDS DVD can hold 8.75 GB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DLDS DVD can hold 15.9 GB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High capacity is achieved thru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Smaller pits </a:t>
            </a:r>
            <a:r>
              <a:rPr lang="en-US" sz="2000" dirty="0">
                <a:sym typeface="Wingdings" pitchFamily="2" charset="2"/>
              </a:rPr>
              <a:t> + track density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Larger data area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More efficient coding of bits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More efficient error correction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Lower sector overhead</a:t>
            </a:r>
            <a:endParaRPr lang="en-US" sz="2000" dirty="0"/>
          </a:p>
        </p:txBody>
      </p:sp>
      <p:pic>
        <p:nvPicPr>
          <p:cNvPr id="3471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767013"/>
            <a:ext cx="4724400" cy="3884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DVD[Digital Versatile Disc]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has large storage space and  it is logical refinement of the CD-ROM/CD-R/CD-RW technologies.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DVD standards:</a:t>
            </a:r>
          </a:p>
          <a:p>
            <a:r>
              <a:rPr lang="en-US" sz="2400" dirty="0" smtClean="0"/>
              <a:t>DVD consortium set down the specification for DVD in the publications “Book A-E”. Each book defines a standard</a:t>
            </a:r>
          </a:p>
          <a:p>
            <a:r>
              <a:rPr lang="en-US" sz="2400" dirty="0" smtClean="0"/>
              <a:t>DVD Read Only specification(DVD-ROM, BOOK A)</a:t>
            </a:r>
          </a:p>
          <a:p>
            <a:r>
              <a:rPr lang="en-US" sz="2400" dirty="0" smtClean="0"/>
              <a:t>DVD video specification(DVD-Video, BOOK B)</a:t>
            </a:r>
            <a:endParaRPr lang="en-IN" sz="2400" dirty="0" smtClean="0"/>
          </a:p>
          <a:p>
            <a:r>
              <a:rPr lang="en-US" sz="2400" dirty="0" smtClean="0"/>
              <a:t>DVD Audio specification(DVD-Audio, BOOK C)</a:t>
            </a:r>
            <a:endParaRPr lang="en-IN" sz="2400" dirty="0" smtClean="0"/>
          </a:p>
          <a:p>
            <a:r>
              <a:rPr lang="en-US" sz="2400" dirty="0" smtClean="0"/>
              <a:t>DVD Recordable specification(DVD-R, BOOK D)</a:t>
            </a:r>
          </a:p>
          <a:p>
            <a:r>
              <a:rPr lang="en-US" sz="2400" dirty="0" smtClean="0"/>
              <a:t>DVD Rewritable specification(DVD-RW, BOOK E) also known as DVD-RAM.</a:t>
            </a:r>
            <a:endParaRPr lang="en-IN" sz="24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609600"/>
            <a:ext cx="5638799" cy="427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33600" y="51816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Track pitch=0.74µm</a:t>
            </a:r>
          </a:p>
          <a:p>
            <a:r>
              <a:rPr lang="en-US" sz="2400" dirty="0" smtClean="0"/>
              <a:t>Pit width=0.24µm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Technical basics</a:t>
            </a:r>
          </a:p>
          <a:p>
            <a:r>
              <a:rPr lang="en-US" sz="2400" dirty="0" smtClean="0"/>
              <a:t>It achieves a higher capacity than CD-ROM by using smaller pits, combined with a large data area, more efficient coding of bits and error correction and lower sector overhead.</a:t>
            </a:r>
          </a:p>
          <a:p>
            <a:r>
              <a:rPr lang="en-US" sz="2400" dirty="0" smtClean="0"/>
              <a:t>Each blocks: 37,856 bytes, 16 sectors plus addition data for error detection and correction .</a:t>
            </a:r>
          </a:p>
          <a:p>
            <a:r>
              <a:rPr lang="en-US" sz="2400" dirty="0" smtClean="0"/>
              <a:t>Each sector: 2,064 bytes divided into 12 rows.</a:t>
            </a:r>
          </a:p>
          <a:p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 12 bytes in the first row contain sector header(sector ID, sector ID error correction and 6 reserved bytes).</a:t>
            </a:r>
          </a:p>
          <a:p>
            <a:endParaRPr lang="en-US" sz="2000" dirty="0" smtClean="0"/>
          </a:p>
          <a:p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4038600"/>
          <a:ext cx="6096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257800"/>
              </a:tblGrid>
              <a:tr h="333103">
                <a:tc>
                  <a:txBody>
                    <a:bodyPr/>
                    <a:lstStyle/>
                    <a:p>
                      <a:r>
                        <a:rPr lang="en-US" dirty="0" smtClean="0"/>
                        <a:t>Row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Contents</a:t>
                      </a:r>
                      <a:endParaRPr lang="en-IN" dirty="0"/>
                    </a:p>
                  </a:txBody>
                  <a:tcPr/>
                </a:tc>
              </a:tr>
              <a:tr h="33310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bytes sector header and 160 bytes of user data</a:t>
                      </a:r>
                      <a:endParaRPr lang="en-IN" dirty="0"/>
                    </a:p>
                  </a:txBody>
                  <a:tcPr/>
                </a:tc>
              </a:tr>
              <a:tr h="33310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 bytes of user data</a:t>
                      </a:r>
                      <a:endParaRPr lang="en-IN" dirty="0"/>
                    </a:p>
                  </a:txBody>
                  <a:tcPr/>
                </a:tc>
              </a:tr>
              <a:tr h="333103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IN" dirty="0"/>
                    </a:p>
                  </a:txBody>
                  <a:tcPr/>
                </a:tc>
              </a:tr>
              <a:tr h="333103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IN" dirty="0"/>
                    </a:p>
                  </a:txBody>
                  <a:tcPr/>
                </a:tc>
              </a:tr>
              <a:tr h="333103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 bytes of user data</a:t>
                      </a:r>
                      <a:endParaRPr lang="en-IN" dirty="0" smtClean="0"/>
                    </a:p>
                  </a:txBody>
                  <a:tcPr/>
                </a:tc>
              </a:tr>
              <a:tr h="333103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168 bytes</a:t>
                      </a:r>
                      <a:r>
                        <a:rPr lang="en-US" baseline="0" dirty="0" smtClean="0"/>
                        <a:t> user data</a:t>
                      </a:r>
                      <a:r>
                        <a:rPr lang="en-US" dirty="0" smtClean="0"/>
                        <a:t> and 4 byte error</a:t>
                      </a:r>
                      <a:r>
                        <a:rPr lang="en-US" baseline="0" dirty="0" smtClean="0"/>
                        <a:t> detection code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59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Compact Disc(CD) consists of:</a:t>
            </a:r>
          </a:p>
          <a:p>
            <a:pPr lvl="1"/>
            <a:r>
              <a:rPr lang="en-US" sz="2400" dirty="0" smtClean="0"/>
              <a:t>     the label</a:t>
            </a:r>
          </a:p>
          <a:p>
            <a:pPr lvl="1"/>
            <a:r>
              <a:rPr lang="en-US" sz="2400" dirty="0" smtClean="0"/>
              <a:t>      the protective layer</a:t>
            </a:r>
          </a:p>
          <a:p>
            <a:pPr lvl="1"/>
            <a:r>
              <a:rPr lang="en-US" sz="2400" dirty="0" smtClean="0"/>
              <a:t>      the reflective layer</a:t>
            </a:r>
          </a:p>
          <a:p>
            <a:pPr lvl="1"/>
            <a:r>
              <a:rPr lang="en-US" sz="2400" dirty="0" smtClean="0"/>
              <a:t>      the substrate</a:t>
            </a:r>
          </a:p>
          <a:p>
            <a:r>
              <a:rPr lang="en-US" sz="2400" dirty="0" smtClean="0"/>
              <a:t>An optic disc consists of a sequential arrangement of pits and lands with a track.</a:t>
            </a:r>
          </a:p>
          <a:p>
            <a:r>
              <a:rPr lang="en-US" sz="2400" dirty="0" smtClean="0"/>
              <a:t>The pits and lands represent data on the surface.</a:t>
            </a:r>
          </a:p>
          <a:p>
            <a:r>
              <a:rPr lang="en-US" sz="2400" dirty="0" smtClean="0"/>
              <a:t>Track pitch- 1.6µm and pit width- 0.6µm</a:t>
            </a:r>
          </a:p>
          <a:p>
            <a:r>
              <a:rPr lang="en-US" sz="2400" dirty="0" smtClean="0"/>
              <a:t>The most important advantage of a CD is over magnetic storage media is that 1.66 data bits / </a:t>
            </a:r>
            <a:r>
              <a:rPr lang="en-US" sz="2400" dirty="0" smtClean="0">
                <a:sym typeface="Symbol" pitchFamily="18" charset="2"/>
              </a:rPr>
              <a:t>m can be stored resulting in a storage density of 1,000,000 bits / mm</a:t>
            </a:r>
            <a:r>
              <a:rPr lang="en-US" sz="2400" baseline="30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.</a:t>
            </a:r>
          </a:p>
          <a:p>
            <a:pPr lvl="1"/>
            <a:r>
              <a:rPr lang="en-US" sz="2400" dirty="0" smtClean="0">
                <a:sym typeface="Symbol" pitchFamily="18" charset="2"/>
              </a:rPr>
              <a:t>i.e. 16000 tracks/inch as compared to the floppy disk’s 96 tracks/inch.</a:t>
            </a:r>
          </a:p>
          <a:p>
            <a:r>
              <a:rPr lang="en-US" sz="2400" dirty="0" smtClean="0">
                <a:sym typeface="Symbol" pitchFamily="18" charset="2"/>
              </a:rPr>
              <a:t>Another advantage is that magnetization can decrease over time while optical storage is not subject to such effects.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324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DVD interleaves 16 sectors together.</a:t>
            </a:r>
          </a:p>
          <a:p>
            <a:r>
              <a:rPr lang="en-US" sz="2400" dirty="0" smtClean="0"/>
              <a:t>Resulting in a block of 192 rows(16 sectors * 12 rows/sector=192 rows ).</a:t>
            </a:r>
          </a:p>
          <a:p>
            <a:r>
              <a:rPr lang="en-US" sz="2400" dirty="0" smtClean="0"/>
              <a:t>End of each row 10 bytes are added for further error correction.</a:t>
            </a:r>
          </a:p>
          <a:p>
            <a:r>
              <a:rPr lang="en-US" sz="2400" dirty="0" smtClean="0"/>
              <a:t>This results in addition of 16 rows at the end of each block.</a:t>
            </a:r>
            <a:endParaRPr lang="en-US" sz="2000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DVD-video :decoder</a:t>
            </a:r>
          </a:p>
          <a:p>
            <a:r>
              <a:rPr lang="en-US" sz="2400" dirty="0" smtClean="0"/>
              <a:t>The decoder provides for the following six layers to transfer MPEG data:</a:t>
            </a:r>
          </a:p>
          <a:p>
            <a:r>
              <a:rPr lang="en-US" sz="2400" dirty="0" smtClean="0"/>
              <a:t>Layer 1: Synchronization,8/16 demodulation, sector detection.</a:t>
            </a:r>
          </a:p>
          <a:p>
            <a:r>
              <a:rPr lang="en-US" sz="2400" dirty="0" smtClean="0"/>
              <a:t>Layer 2: Error detection(EDC) and correction(ECC).</a:t>
            </a:r>
          </a:p>
          <a:p>
            <a:r>
              <a:rPr lang="en-US" sz="2400" dirty="0" smtClean="0"/>
              <a:t>Layer 3: Descrambling and decryption.</a:t>
            </a:r>
          </a:p>
          <a:p>
            <a:r>
              <a:rPr lang="en-US" sz="2400" dirty="0" smtClean="0"/>
              <a:t>Layer 4: EDC verification.</a:t>
            </a:r>
          </a:p>
          <a:p>
            <a:r>
              <a:rPr lang="en-US" sz="2400" dirty="0" smtClean="0"/>
              <a:t>Layer 5: Track buffer.</a:t>
            </a:r>
          </a:p>
          <a:p>
            <a:r>
              <a:rPr lang="en-US" sz="2400" dirty="0" smtClean="0"/>
              <a:t>Layer 6: Transfer of data to MPEG system decoder.</a:t>
            </a:r>
          </a:p>
          <a:p>
            <a:endParaRPr lang="en-IN" sz="2000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Eight-to-Fourteen + Modulation(EFM+)</a:t>
            </a:r>
          </a:p>
          <a:p>
            <a:r>
              <a:rPr lang="en-US" sz="2400" dirty="0" smtClean="0"/>
              <a:t>The lowest layer of communication channel performs EFM+.</a:t>
            </a:r>
          </a:p>
          <a:p>
            <a:r>
              <a:rPr lang="en-US" sz="2400" dirty="0" smtClean="0"/>
              <a:t>It is mainly intended to reduce the DC components of the data stream.</a:t>
            </a:r>
          </a:p>
          <a:p>
            <a:r>
              <a:rPr lang="en-US" sz="2400" dirty="0" smtClean="0"/>
              <a:t>Like EFM, </a:t>
            </a:r>
            <a:r>
              <a:rPr lang="en-US" sz="2400" dirty="0" err="1" smtClean="0"/>
              <a:t>EFM+eliminates</a:t>
            </a:r>
            <a:r>
              <a:rPr lang="en-US" sz="2400" dirty="0" smtClean="0"/>
              <a:t> certain sequence of bits(many zeroes).</a:t>
            </a:r>
          </a:p>
          <a:p>
            <a:r>
              <a:rPr lang="en-US" sz="2400" dirty="0" smtClean="0"/>
              <a:t>Advantage: no filler bits are necessary and simpler decoding mechanisms.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Logical file format:</a:t>
            </a:r>
          </a:p>
          <a:p>
            <a:r>
              <a:rPr lang="en-US" sz="2400" dirty="0" smtClean="0"/>
              <a:t>The DVD file format(ISO 13490) is based on the ISO 9660 format.</a:t>
            </a:r>
          </a:p>
          <a:p>
            <a:r>
              <a:rPr lang="en-US" sz="2400" dirty="0" smtClean="0"/>
              <a:t>The ISO 13490 file format incorporates multisession capabilities specifically adapted to the features of the DVD technology.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CD vs. DVD</a:t>
            </a:r>
          </a:p>
        </p:txBody>
      </p:sp>
      <p:graphicFrame>
        <p:nvGraphicFramePr>
          <p:cNvPr id="386152" name="Group 104"/>
          <p:cNvGraphicFramePr>
            <a:graphicFrameLocks noGrp="1"/>
          </p:cNvGraphicFramePr>
          <p:nvPr>
            <p:ph idx="1"/>
          </p:nvPr>
        </p:nvGraphicFramePr>
        <p:xfrm>
          <a:off x="609600" y="609600"/>
          <a:ext cx="8067675" cy="5882640"/>
        </p:xfrm>
        <a:graphic>
          <a:graphicData uri="http://schemas.openxmlformats.org/drawingml/2006/table">
            <a:tbl>
              <a:tblPr/>
              <a:tblGrid>
                <a:gridCol w="3041650"/>
                <a:gridCol w="1954213"/>
                <a:gridCol w="3071812"/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DVD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Media Diameter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 120 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 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Media Thickness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 1.2 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 1.2 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Track Pitch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1.6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m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0.74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m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Min Pit/Land Length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m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0.24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m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Layers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or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or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Capacity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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650 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4.38, 7.95, 8.75, 15.9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Video Data Rate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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 Mbits/s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1-10 Mbits/s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Video Compression std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MPEG-1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MPEG-2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Video Capacity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 1 hour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 2 – 8 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Sound Tracks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2-channel MPEG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2-channel PCM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5.1-channel AC-3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Optional (up to 8 streams)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Subtitles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 to 32 languages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Video Discs and Other WORMs</a:t>
            </a:r>
          </a:p>
          <a:p>
            <a:r>
              <a:rPr lang="en-US" sz="2400" dirty="0" smtClean="0"/>
              <a:t>WORM: Write Once Read Many system</a:t>
            </a:r>
          </a:p>
          <a:p>
            <a:r>
              <a:rPr lang="en-US" sz="2400" dirty="0" smtClean="0"/>
              <a:t>Laser Vision video discs were used for the reproduction of motion picture and audio data</a:t>
            </a:r>
          </a:p>
          <a:p>
            <a:pPr lvl="1"/>
            <a:r>
              <a:rPr lang="en-US" sz="2400" dirty="0" smtClean="0"/>
              <a:t>Data is stored in an analog-coded format</a:t>
            </a:r>
          </a:p>
          <a:p>
            <a:pPr lvl="1"/>
            <a:r>
              <a:rPr lang="en-US" sz="2400" dirty="0" smtClean="0"/>
              <a:t>Excellent audio/video picture quality</a:t>
            </a:r>
          </a:p>
          <a:p>
            <a:pPr lvl="1"/>
            <a:r>
              <a:rPr lang="en-US" sz="2400" dirty="0" smtClean="0"/>
              <a:t>Has a diameter of </a:t>
            </a:r>
            <a:r>
              <a:rPr lang="en-US" sz="2400" dirty="0" smtClean="0">
                <a:sym typeface="Symbol" pitchFamily="18" charset="2"/>
              </a:rPr>
              <a:t> </a:t>
            </a:r>
            <a:r>
              <a:rPr lang="en-US" sz="2400" dirty="0" smtClean="0"/>
              <a:t>30cm</a:t>
            </a:r>
          </a:p>
          <a:p>
            <a:pPr lvl="1"/>
            <a:r>
              <a:rPr lang="en-US" sz="2400" dirty="0" smtClean="0"/>
              <a:t>Stores  </a:t>
            </a:r>
            <a:r>
              <a:rPr lang="en-US" sz="2400" dirty="0" smtClean="0">
                <a:sym typeface="Symbol" pitchFamily="18" charset="2"/>
              </a:rPr>
              <a:t> 2.6 Gbytes.</a:t>
            </a:r>
            <a:endParaRPr lang="en-IN" sz="2400" dirty="0" smtClean="0">
              <a:sym typeface="Symbol" pitchFamily="18" charset="2"/>
            </a:endParaRPr>
          </a:p>
          <a:p>
            <a:r>
              <a:rPr lang="en-US" sz="2400" dirty="0" smtClean="0"/>
              <a:t>Video discs were originally called Video Long Play when introduced in 1973 in the Philips Technical Review</a:t>
            </a:r>
          </a:p>
          <a:p>
            <a:pPr lvl="1"/>
            <a:r>
              <a:rPr lang="en-US" sz="2400" dirty="0" smtClean="0"/>
              <a:t>Audio signal is mixed with frequency-modulated motion pictures</a:t>
            </a:r>
          </a:p>
          <a:p>
            <a:pPr lvl="1"/>
            <a:r>
              <a:rPr lang="en-US" sz="2400" dirty="0" smtClean="0"/>
              <a:t>A zero-transition, i.e. a change between a pit and a land, can occur at any time.</a:t>
            </a:r>
          </a:p>
          <a:p>
            <a:pPr lvl="2"/>
            <a:r>
              <a:rPr lang="en-US" dirty="0" smtClean="0"/>
              <a:t>Pit length is not quantized, hence it is time-continuous (analog)</a:t>
            </a:r>
          </a:p>
          <a:p>
            <a:pPr lvl="1">
              <a:buNone/>
            </a:pPr>
            <a:endParaRPr lang="en-US" sz="24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Many different WORMS, with incompatible formats, were introduced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Interactive Video Disc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Operates at constant angular velocity (CAV)</a:t>
            </a:r>
          </a:p>
          <a:p>
            <a:pPr lvl="3">
              <a:lnSpc>
                <a:spcPct val="80000"/>
              </a:lnSpc>
            </a:pPr>
            <a:r>
              <a:rPr lang="en-US" sz="2400" dirty="0" smtClean="0"/>
              <a:t>describes the motion of a body rotating at a constant velocity because as it rotates it moves through a constant angle per unit time.</a:t>
            </a:r>
          </a:p>
          <a:p>
            <a:pPr lvl="3">
              <a:lnSpc>
                <a:spcPct val="80000"/>
              </a:lnSpc>
            </a:pPr>
            <a:r>
              <a:rPr lang="en-US" sz="2400" dirty="0" smtClean="0"/>
              <a:t>revolution per minute (rpm).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On each side</a:t>
            </a:r>
          </a:p>
          <a:p>
            <a:pPr lvl="3">
              <a:lnSpc>
                <a:spcPct val="80000"/>
              </a:lnSpc>
            </a:pPr>
            <a:r>
              <a:rPr lang="en-US" sz="2400" dirty="0" smtClean="0"/>
              <a:t>Up to 36 minutes of audio and video data at 30 frames/sec</a:t>
            </a:r>
          </a:p>
          <a:p>
            <a:pPr lvl="3">
              <a:lnSpc>
                <a:spcPct val="80000"/>
              </a:lnSpc>
            </a:pPr>
            <a:r>
              <a:rPr lang="en-US" sz="2400" dirty="0" smtClean="0"/>
              <a:t>54,000 studio-quality images can be stored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By 1992, many WORM systems were introduced with capacities 600 Mbytes to 8 Gbytes.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Jukeboxes use multiple discs to increase the capacities to up to 20 Gbytes. 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Advantage of WORMs over rewriteable mass storage is security against alteration.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WORMs special properties</a:t>
            </a:r>
          </a:p>
          <a:p>
            <a:r>
              <a:rPr lang="en-US" sz="2600" dirty="0" smtClean="0"/>
              <a:t>Media Overflow</a:t>
            </a:r>
          </a:p>
          <a:p>
            <a:pPr lvl="1"/>
            <a:r>
              <a:rPr lang="en-US" sz="2600" dirty="0" smtClean="0"/>
              <a:t>Refers to problems occurring when a WORM disc is almost full</a:t>
            </a:r>
          </a:p>
          <a:p>
            <a:pPr lvl="2"/>
            <a:r>
              <a:rPr lang="en-US" sz="2600" dirty="0" smtClean="0"/>
              <a:t>Check if data to be stored can fit on the disc</a:t>
            </a:r>
          </a:p>
          <a:p>
            <a:pPr lvl="2"/>
            <a:r>
              <a:rPr lang="en-US" sz="2600" dirty="0" smtClean="0"/>
              <a:t>Determine whether data can be split into 2 discs and at what point in time</a:t>
            </a:r>
          </a:p>
          <a:p>
            <a:endParaRPr lang="en-US" sz="2600" dirty="0" smtClean="0"/>
          </a:p>
          <a:p>
            <a:r>
              <a:rPr lang="en-US" sz="2600" dirty="0" smtClean="0"/>
              <a:t>Packaging</a:t>
            </a:r>
          </a:p>
          <a:p>
            <a:pPr lvl="1"/>
            <a:r>
              <a:rPr lang="en-US" sz="2600" dirty="0" smtClean="0"/>
              <a:t>Refers to problems arising from the fixed block structure of WORMS</a:t>
            </a:r>
          </a:p>
          <a:p>
            <a:pPr lvl="2"/>
            <a:r>
              <a:rPr lang="en-US" sz="2600" dirty="0" smtClean="0"/>
              <a:t>E.g. if the block size is 2,048 bytes and only one byte is written, 2,047 bytes are recorded with “empty content”</a:t>
            </a:r>
          </a:p>
          <a:p>
            <a:r>
              <a:rPr lang="en-US" sz="2600" dirty="0" smtClean="0"/>
              <a:t>Revision</a:t>
            </a:r>
          </a:p>
          <a:p>
            <a:pPr lvl="1"/>
            <a:r>
              <a:rPr lang="en-US" sz="2600" dirty="0" smtClean="0"/>
              <a:t>Refers to the problem of subsequently making areas as invalid.</a:t>
            </a:r>
          </a:p>
          <a:p>
            <a:pPr lvl="2"/>
            <a:r>
              <a:rPr lang="en-US" sz="2600" dirty="0" smtClean="0"/>
              <a:t>E.g. document edits (deleted portions are marked invalid).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</TotalTime>
  <Words>4747</Words>
  <Application>Microsoft Office PowerPoint</Application>
  <PresentationFormat>On-screen Show (4:3)</PresentationFormat>
  <Paragraphs>652</Paragraphs>
  <Slides>62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Optical Storage Media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CD-DA[Compact Disc Digital Audio] </vt:lpstr>
      <vt:lpstr>Slide 11</vt:lpstr>
      <vt:lpstr>Slide 12</vt:lpstr>
      <vt:lpstr>Slide 13</vt:lpstr>
      <vt:lpstr>Slide 14</vt:lpstr>
      <vt:lpstr>Slide 15</vt:lpstr>
      <vt:lpstr>Slide 16</vt:lpstr>
      <vt:lpstr>CD-DA</vt:lpstr>
      <vt:lpstr>Slide 18</vt:lpstr>
      <vt:lpstr>Slide 19</vt:lpstr>
      <vt:lpstr>Slide 20</vt:lpstr>
      <vt:lpstr>Slide 21</vt:lpstr>
      <vt:lpstr>Advantages of CD-DA</vt:lpstr>
      <vt:lpstr>CD-ROM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CD-ROM Extended Architecture(CD-ROM/XA)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DVD</vt:lpstr>
      <vt:lpstr>DVD[Digital Versatile Disc]</vt:lpstr>
      <vt:lpstr>Slide 58</vt:lpstr>
      <vt:lpstr>Slide 59</vt:lpstr>
      <vt:lpstr>Slide 60</vt:lpstr>
      <vt:lpstr>Slide 61</vt:lpstr>
      <vt:lpstr>CD vs. DVD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Storage Media</dc:title>
  <dc:creator>roopa</dc:creator>
  <cp:lastModifiedBy>ise 2</cp:lastModifiedBy>
  <cp:revision>102</cp:revision>
  <dcterms:created xsi:type="dcterms:W3CDTF">2006-08-16T00:00:00Z</dcterms:created>
  <dcterms:modified xsi:type="dcterms:W3CDTF">2017-04-28T05:03:57Z</dcterms:modified>
</cp:coreProperties>
</file>