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F103F3-5282-4501-ACFA-E9ADAD254C86}" type="datetimeFigureOut">
              <a:rPr lang="en-US" smtClean="0"/>
              <a:pPr/>
              <a:t>3/13/2017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D10B5-11D4-415F-B5FF-86F189B4C5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3D10B5-11D4-415F-B5FF-86F189B4C5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3/13/2017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3/13/2017</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3/13/2017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3/13/2017</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3/13/2017</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3/13/2017</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3/13/2017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371600"/>
            <a:ext cx="6096000" cy="2275362"/>
          </a:xfrm>
        </p:spPr>
        <p:txBody>
          <a:bodyPr>
            <a:normAutofit/>
          </a:bodyPr>
          <a:lstStyle/>
          <a:p>
            <a:r>
              <a:rPr lang="en-US" sz="6000" dirty="0" smtClean="0">
                <a:solidFill>
                  <a:srgbClr val="00B050"/>
                </a:solidFill>
              </a:rPr>
              <a:t>Graphics and Images </a:t>
            </a:r>
            <a:endParaRPr lang="en-US" sz="6000"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808038"/>
          </a:xfrm>
        </p:spPr>
        <p:txBody>
          <a:bodyPr/>
          <a:lstStyle/>
          <a:p>
            <a:r>
              <a:rPr lang="en-US" dirty="0" smtClean="0"/>
              <a:t>Image formats</a:t>
            </a:r>
            <a:endParaRPr lang="en-IN" dirty="0"/>
          </a:p>
        </p:txBody>
      </p:sp>
      <p:sp>
        <p:nvSpPr>
          <p:cNvPr id="3" name="Content Placeholder 2"/>
          <p:cNvSpPr>
            <a:spLocks noGrp="1"/>
          </p:cNvSpPr>
          <p:nvPr>
            <p:ph sz="quarter" idx="1"/>
          </p:nvPr>
        </p:nvSpPr>
        <p:spPr>
          <a:xfrm>
            <a:off x="457200" y="1295400"/>
            <a:ext cx="8001000" cy="5334000"/>
          </a:xfrm>
        </p:spPr>
        <p:txBody>
          <a:bodyPr>
            <a:normAutofit fontScale="92500" lnSpcReduction="10000"/>
          </a:bodyPr>
          <a:lstStyle/>
          <a:p>
            <a:r>
              <a:rPr lang="en-US" b="1" dirty="0" smtClean="0">
                <a:solidFill>
                  <a:srgbClr val="00B050"/>
                </a:solidFill>
              </a:rPr>
              <a:t>Image Storage Formats:</a:t>
            </a:r>
          </a:p>
          <a:p>
            <a:r>
              <a:rPr lang="en-IN" b="1" dirty="0" smtClean="0"/>
              <a:t>2-dimensional matrix representing pixels</a:t>
            </a:r>
          </a:p>
          <a:p>
            <a:r>
              <a:rPr lang="en-IN" dirty="0" smtClean="0"/>
              <a:t> </a:t>
            </a:r>
            <a:r>
              <a:rPr lang="en-IN" b="1" dirty="0" smtClean="0"/>
              <a:t>Example: Bitmap</a:t>
            </a:r>
            <a:r>
              <a:rPr lang="en-IN" dirty="0" smtClean="0"/>
              <a:t>: matrix containing binary values</a:t>
            </a:r>
          </a:p>
          <a:p>
            <a:r>
              <a:rPr lang="en-IN" dirty="0" smtClean="0"/>
              <a:t> </a:t>
            </a:r>
            <a:r>
              <a:rPr lang="en-IN" b="1" dirty="0" smtClean="0"/>
              <a:t>Color image: four important approaches</a:t>
            </a:r>
          </a:p>
          <a:p>
            <a:r>
              <a:rPr lang="en-IN" dirty="0" smtClean="0"/>
              <a:t> 3 numbers representing intensities for red, green, blue (RGB) or ("true color" if numbers fine-grained enough, e.g., 8-bit; very common)</a:t>
            </a:r>
          </a:p>
          <a:p>
            <a:r>
              <a:rPr lang="en-IN" dirty="0" smtClean="0"/>
              <a:t>3 numbers representing pointers to color table (1 color per entry - R,G, or B)</a:t>
            </a:r>
          </a:p>
          <a:p>
            <a:r>
              <a:rPr lang="en-IN" dirty="0" smtClean="0"/>
              <a:t>1 number as pointer (index) to color table: "color lookup table CLUT“ (most common, apart from true color)</a:t>
            </a:r>
          </a:p>
          <a:p>
            <a:r>
              <a:rPr lang="fr-FR" dirty="0" smtClean="0"/>
              <a:t>e.g., 8 bit-pointer: 256 colors possible</a:t>
            </a:r>
          </a:p>
          <a:p>
            <a:r>
              <a:rPr lang="en-IN" dirty="0" smtClean="0"/>
              <a:t>e.g., CLUT-entry 3 Bytes: one for each main color (256-out-of-16Mio)</a:t>
            </a:r>
          </a:p>
          <a:p>
            <a:r>
              <a:rPr lang="en-IN" dirty="0" smtClean="0"/>
              <a:t> Index to arbitrary data structures representing colors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55638"/>
          </a:xfrm>
        </p:spPr>
        <p:txBody>
          <a:bodyPr/>
          <a:lstStyle/>
          <a:p>
            <a:r>
              <a:rPr lang="en-US" dirty="0" smtClean="0"/>
              <a:t>Image formats</a:t>
            </a:r>
            <a:endParaRPr lang="en-IN" dirty="0"/>
          </a:p>
        </p:txBody>
      </p:sp>
      <p:sp>
        <p:nvSpPr>
          <p:cNvPr id="3" name="Content Placeholder 2"/>
          <p:cNvSpPr>
            <a:spLocks noGrp="1"/>
          </p:cNvSpPr>
          <p:nvPr>
            <p:ph sz="quarter" idx="1"/>
          </p:nvPr>
        </p:nvSpPr>
        <p:spPr/>
        <p:txBody>
          <a:bodyPr/>
          <a:lstStyle/>
          <a:p>
            <a:r>
              <a:rPr lang="en-US" dirty="0" smtClean="0"/>
              <a:t>The most popular image storing formats include </a:t>
            </a:r>
          </a:p>
          <a:p>
            <a:pPr>
              <a:buFont typeface="Wingdings" pitchFamily="2" charset="2"/>
              <a:buChar char="Ø"/>
            </a:pPr>
            <a:r>
              <a:rPr lang="en-US" dirty="0" smtClean="0"/>
              <a:t>PostScript</a:t>
            </a:r>
          </a:p>
          <a:p>
            <a:pPr>
              <a:buFont typeface="Wingdings" pitchFamily="2" charset="2"/>
              <a:buChar char="Ø"/>
            </a:pPr>
            <a:r>
              <a:rPr lang="en-US" dirty="0" smtClean="0"/>
              <a:t>GIF</a:t>
            </a:r>
          </a:p>
          <a:p>
            <a:pPr>
              <a:buFont typeface="Wingdings" pitchFamily="2" charset="2"/>
              <a:buChar char="Ø"/>
            </a:pPr>
            <a:r>
              <a:rPr lang="en-US" dirty="0" smtClean="0"/>
              <a:t>XBM</a:t>
            </a:r>
          </a:p>
          <a:p>
            <a:pPr>
              <a:buFont typeface="Wingdings" pitchFamily="2" charset="2"/>
              <a:buChar char="Ø"/>
            </a:pPr>
            <a:r>
              <a:rPr lang="en-US" dirty="0" smtClean="0"/>
              <a:t>JPEG</a:t>
            </a:r>
          </a:p>
          <a:p>
            <a:pPr>
              <a:buFont typeface="Wingdings" pitchFamily="2" charset="2"/>
              <a:buChar char="Ø"/>
            </a:pPr>
            <a:r>
              <a:rPr lang="en-US" dirty="0" smtClean="0"/>
              <a:t>TIFF</a:t>
            </a:r>
          </a:p>
          <a:p>
            <a:pPr>
              <a:buFont typeface="Wingdings" pitchFamily="2" charset="2"/>
              <a:buChar char="Ø"/>
            </a:pPr>
            <a:r>
              <a:rPr lang="en-US" dirty="0" smtClean="0"/>
              <a:t>PBM</a:t>
            </a:r>
          </a:p>
          <a:p>
            <a:pPr>
              <a:buFont typeface="Wingdings" pitchFamily="2" charset="2"/>
              <a:buChar char="Ø"/>
            </a:pPr>
            <a:r>
              <a:rPr lang="en-US" dirty="0" smtClean="0"/>
              <a:t>BMP</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924800" cy="6096000"/>
          </a:xfrm>
        </p:spPr>
        <p:txBody>
          <a:bodyPr>
            <a:normAutofit fontScale="92500"/>
          </a:bodyPr>
          <a:lstStyle/>
          <a:p>
            <a:r>
              <a:rPr lang="en-IN" b="1" dirty="0" smtClean="0">
                <a:solidFill>
                  <a:srgbClr val="FF0000"/>
                </a:solidFill>
              </a:rPr>
              <a:t>Postscript</a:t>
            </a:r>
          </a:p>
          <a:p>
            <a:r>
              <a:rPr lang="en-IN" b="1" dirty="0" smtClean="0"/>
              <a:t>History: Developed</a:t>
            </a:r>
            <a:r>
              <a:rPr lang="en-IN" dirty="0" smtClean="0"/>
              <a:t> 1984 by Adobe</a:t>
            </a:r>
          </a:p>
          <a:p>
            <a:r>
              <a:rPr lang="en-IN" dirty="0" smtClean="0"/>
              <a:t>First time fonts became important to the general public</a:t>
            </a:r>
          </a:p>
          <a:p>
            <a:r>
              <a:rPr lang="en-IN" b="1" dirty="0" smtClean="0"/>
              <a:t>Functionality:</a:t>
            </a:r>
          </a:p>
          <a:p>
            <a:r>
              <a:rPr lang="en-IN" dirty="0" smtClean="0"/>
              <a:t>Integration of high-quality text, graphics and images</a:t>
            </a:r>
          </a:p>
          <a:p>
            <a:r>
              <a:rPr lang="en-IN" dirty="0" smtClean="0"/>
              <a:t>full-fledged programming language optimized for printing graphics and text. </a:t>
            </a:r>
          </a:p>
          <a:p>
            <a:r>
              <a:rPr lang="en-IN" dirty="0" smtClean="0"/>
              <a:t>with variables, control structures and files</a:t>
            </a:r>
          </a:p>
          <a:p>
            <a:r>
              <a:rPr lang="en-US" dirty="0" smtClean="0"/>
              <a:t>During its lifetime, PostScript has been developed in levels,</a:t>
            </a:r>
            <a:endParaRPr lang="en-IN" dirty="0" smtClean="0"/>
          </a:p>
          <a:p>
            <a:r>
              <a:rPr lang="en-IN" b="1" dirty="0" smtClean="0">
                <a:solidFill>
                  <a:srgbClr val="00B0F0"/>
                </a:solidFill>
              </a:rPr>
              <a:t>Postscript Level-1:</a:t>
            </a:r>
          </a:p>
          <a:p>
            <a:r>
              <a:rPr lang="en-IN" dirty="0" smtClean="0"/>
              <a:t>• Earliest version developed in 1980ies</a:t>
            </a:r>
          </a:p>
          <a:p>
            <a:r>
              <a:rPr lang="en-IN" dirty="0" smtClean="0"/>
              <a:t>• Scalable font concept (in contrast to fixed-size fonts available until then)</a:t>
            </a:r>
          </a:p>
          <a:p>
            <a:r>
              <a:rPr lang="en-IN" dirty="0" smtClean="0"/>
              <a:t>• Problem: no patterns available to fill edges of letters resulting in medium quality</a:t>
            </a:r>
          </a:p>
          <a:p>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77200" cy="5940552"/>
          </a:xfrm>
        </p:spPr>
        <p:txBody>
          <a:bodyPr>
            <a:normAutofit/>
          </a:bodyPr>
          <a:lstStyle/>
          <a:p>
            <a:r>
              <a:rPr lang="en-IN" sz="2200" b="1" dirty="0" smtClean="0">
                <a:solidFill>
                  <a:srgbClr val="00B0F0"/>
                </a:solidFill>
              </a:rPr>
              <a:t>Postscript Level-2:</a:t>
            </a:r>
          </a:p>
          <a:p>
            <a:r>
              <a:rPr lang="en-IN" sz="2200" dirty="0" smtClean="0"/>
              <a:t>High-quality pattern filling</a:t>
            </a:r>
          </a:p>
          <a:p>
            <a:r>
              <a:rPr lang="en-IN" sz="2200" dirty="0" smtClean="0"/>
              <a:t>Greater number of graphics primitives</a:t>
            </a:r>
          </a:p>
          <a:p>
            <a:r>
              <a:rPr lang="en-IN" sz="2200" dirty="0" smtClean="0"/>
              <a:t>Color concept both device-dependent or device-independent</a:t>
            </a:r>
          </a:p>
          <a:p>
            <a:r>
              <a:rPr lang="en-IN" sz="2200" b="1" dirty="0" smtClean="0">
                <a:solidFill>
                  <a:srgbClr val="00B0F0"/>
                </a:solidFill>
              </a:rPr>
              <a:t>Postscript Level-3:</a:t>
            </a:r>
          </a:p>
          <a:p>
            <a:r>
              <a:rPr lang="en-US" sz="2200" dirty="0" smtClean="0"/>
              <a:t>Fully optimized printing systems </a:t>
            </a:r>
          </a:p>
          <a:p>
            <a:r>
              <a:rPr lang="en-US" sz="2200" dirty="0" smtClean="0"/>
              <a:t>Advanced features for modern digital document processing.</a:t>
            </a:r>
          </a:p>
          <a:p>
            <a:r>
              <a:rPr lang="en-US" sz="2200" dirty="0" smtClean="0"/>
              <a:t>If you want to include nice PostScript images into a document.</a:t>
            </a:r>
          </a:p>
          <a:p>
            <a:r>
              <a:rPr lang="en-US" sz="2200" dirty="0" smtClean="0"/>
              <a:t>Problem: your page layout needs to know how big the image is and how to move it to the correct place on the page.</a:t>
            </a:r>
          </a:p>
          <a:p>
            <a:r>
              <a:rPr lang="en-US" sz="2200" dirty="0" smtClean="0"/>
              <a:t>Encapsulated PostScript(EPS) is that part of Adobe’s Document Structuring Convention(DSC) that provides this information.</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fontScale="92500" lnSpcReduction="10000"/>
          </a:bodyPr>
          <a:lstStyle/>
          <a:p>
            <a:r>
              <a:rPr lang="en-IN" sz="2600" b="1" dirty="0" smtClean="0">
                <a:solidFill>
                  <a:srgbClr val="FF0000"/>
                </a:solidFill>
              </a:rPr>
              <a:t>Graphics Interchange Format (GIF)</a:t>
            </a:r>
          </a:p>
          <a:p>
            <a:r>
              <a:rPr lang="en-IN" b="1" dirty="0" smtClean="0"/>
              <a:t>History:</a:t>
            </a:r>
          </a:p>
          <a:p>
            <a:r>
              <a:rPr lang="en-IN" dirty="0" smtClean="0"/>
              <a:t>Developed by CompuServe Information Service in 1987.</a:t>
            </a:r>
          </a:p>
          <a:p>
            <a:r>
              <a:rPr lang="en-IN" b="1" dirty="0" smtClean="0"/>
              <a:t>Goal</a:t>
            </a:r>
          </a:p>
          <a:p>
            <a:r>
              <a:rPr lang="en-IN" dirty="0" smtClean="0"/>
              <a:t>• to exchange images platform-independently</a:t>
            </a:r>
          </a:p>
          <a:p>
            <a:r>
              <a:rPr lang="en-IN" b="1" dirty="0" smtClean="0"/>
              <a:t>Main components:</a:t>
            </a:r>
          </a:p>
          <a:p>
            <a:r>
              <a:rPr lang="en-IN" dirty="0" smtClean="0"/>
              <a:t>• header (identification and version)</a:t>
            </a:r>
          </a:p>
          <a:p>
            <a:r>
              <a:rPr lang="en-IN" dirty="0" smtClean="0"/>
              <a:t>• application (creator software of image)</a:t>
            </a:r>
          </a:p>
          <a:p>
            <a:r>
              <a:rPr lang="en-IN" dirty="0" smtClean="0"/>
              <a:t>• data</a:t>
            </a:r>
          </a:p>
          <a:p>
            <a:r>
              <a:rPr lang="en-IN" dirty="0" smtClean="0"/>
              <a:t>• trailer (end of GIF-data)</a:t>
            </a:r>
          </a:p>
          <a:p>
            <a:r>
              <a:rPr lang="en-IN" b="1" dirty="0" smtClean="0"/>
              <a:t>Compression: Lempel-Ziv-Algorithm</a:t>
            </a:r>
          </a:p>
          <a:p>
            <a:r>
              <a:rPr lang="en-IN" dirty="0" smtClean="0"/>
              <a:t>• localizes bit patterns which occur repeatedly</a:t>
            </a:r>
          </a:p>
          <a:p>
            <a:r>
              <a:rPr lang="en-IN" dirty="0" smtClean="0"/>
              <a:t>• variable length-coding of repeated patterns</a:t>
            </a:r>
          </a:p>
          <a:p>
            <a:r>
              <a:rPr lang="en-IN" b="1" dirty="0" smtClean="0"/>
              <a:t>Comment</a:t>
            </a:r>
          </a:p>
          <a:p>
            <a:r>
              <a:rPr lang="en-IN" dirty="0" smtClean="0"/>
              <a:t>• Well-suited for image sequences</a:t>
            </a:r>
          </a:p>
          <a:p>
            <a:r>
              <a:rPr lang="en-IN" dirty="0" smtClean="0"/>
              <a:t>(as more than one image can be part of a GIF-file)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lnSpcReduction="10000"/>
          </a:bodyPr>
          <a:lstStyle/>
          <a:p>
            <a:r>
              <a:rPr lang="en-IN" b="1" dirty="0" smtClean="0">
                <a:solidFill>
                  <a:srgbClr val="FF0000"/>
                </a:solidFill>
              </a:rPr>
              <a:t>Tagged Image File Format (TIFF)</a:t>
            </a:r>
          </a:p>
          <a:p>
            <a:r>
              <a:rPr lang="en-IN" b="1" dirty="0" smtClean="0"/>
              <a:t>History</a:t>
            </a:r>
          </a:p>
          <a:p>
            <a:r>
              <a:rPr lang="en-IN" dirty="0" smtClean="0"/>
              <a:t>• Designed by Aldus Co. and Microsoft</a:t>
            </a:r>
          </a:p>
          <a:p>
            <a:r>
              <a:rPr lang="en-IN" b="1" dirty="0" smtClean="0"/>
              <a:t>Functionality</a:t>
            </a:r>
          </a:p>
          <a:p>
            <a:r>
              <a:rPr lang="en-IN" dirty="0" smtClean="0"/>
              <a:t>to support platform-independent exchange of images</a:t>
            </a:r>
          </a:p>
          <a:p>
            <a:r>
              <a:rPr lang="en-IN" dirty="0" smtClean="0"/>
              <a:t>It can save images in an almost infinite number of variations.</a:t>
            </a:r>
          </a:p>
          <a:p>
            <a:r>
              <a:rPr lang="en-IN" dirty="0" smtClean="0"/>
              <a:t>Wide distribution as well-suited for scanners and fax devices</a:t>
            </a:r>
          </a:p>
          <a:p>
            <a:r>
              <a:rPr lang="en-IN" b="1" dirty="0" smtClean="0"/>
              <a:t>Two Main components:</a:t>
            </a:r>
          </a:p>
          <a:p>
            <a:r>
              <a:rPr lang="en-IN" dirty="0" smtClean="0"/>
              <a:t>• Baseline part describes the properties that should support display programs. </a:t>
            </a:r>
          </a:p>
          <a:p>
            <a:r>
              <a:rPr lang="en-IN" dirty="0" smtClean="0"/>
              <a:t>• Extensions defines properties, i.e., the use of the CMYK color model to represent print </a:t>
            </a:r>
            <a:r>
              <a:rPr lang="en-IN" dirty="0" err="1" smtClean="0"/>
              <a:t>colors</a:t>
            </a:r>
            <a:r>
              <a:rPr lang="en-IN"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lnSpcReduction="10000"/>
          </a:bodyPr>
          <a:lstStyle/>
          <a:p>
            <a:r>
              <a:rPr lang="en-IN" sz="2200" b="1" dirty="0" smtClean="0"/>
              <a:t>Compression</a:t>
            </a:r>
          </a:p>
          <a:p>
            <a:r>
              <a:rPr lang="en-IN" sz="2200" b="1" dirty="0" smtClean="0"/>
              <a:t>Various/many color models</a:t>
            </a:r>
          </a:p>
          <a:p>
            <a:r>
              <a:rPr lang="en-IN" sz="2200" dirty="0" smtClean="0"/>
              <a:t>• binary images</a:t>
            </a:r>
          </a:p>
          <a:p>
            <a:r>
              <a:rPr lang="en-IN" sz="2200" dirty="0" smtClean="0"/>
              <a:t>• gray-value images</a:t>
            </a:r>
          </a:p>
          <a:p>
            <a:r>
              <a:rPr lang="en-IN" sz="2200" dirty="0" smtClean="0"/>
              <a:t>• RGB</a:t>
            </a:r>
          </a:p>
          <a:p>
            <a:r>
              <a:rPr lang="en-IN" sz="2200" dirty="0" smtClean="0"/>
              <a:t>• palettes</a:t>
            </a:r>
          </a:p>
          <a:p>
            <a:r>
              <a:rPr lang="en-IN" sz="2200" dirty="0" smtClean="0"/>
              <a:t>CMYK color model</a:t>
            </a:r>
          </a:p>
          <a:p>
            <a:r>
              <a:rPr lang="en-IN" sz="2200" dirty="0" smtClean="0"/>
              <a:t>• </a:t>
            </a:r>
            <a:r>
              <a:rPr lang="en-IN" sz="2200" b="1" dirty="0" smtClean="0"/>
              <a:t>various algorithms,</a:t>
            </a:r>
          </a:p>
          <a:p>
            <a:r>
              <a:rPr lang="en-IN" sz="2200" dirty="0" smtClean="0"/>
              <a:t>• like Lempel-Ziv, run length encoding (also denoted as </a:t>
            </a:r>
            <a:r>
              <a:rPr lang="en-IN" sz="2200" dirty="0" err="1" smtClean="0"/>
              <a:t>PackBits</a:t>
            </a:r>
            <a:r>
              <a:rPr lang="en-IN" sz="2200" dirty="0" smtClean="0"/>
              <a:t> compression),</a:t>
            </a:r>
          </a:p>
          <a:p>
            <a:r>
              <a:rPr lang="en-IN" sz="2200" dirty="0" smtClean="0"/>
              <a:t>• FAX groups 3 and 4 and JPEG,</a:t>
            </a:r>
          </a:p>
          <a:p>
            <a:r>
              <a:rPr lang="en-IN" sz="2200" dirty="0" smtClean="0"/>
              <a:t>• Huffman encoding</a:t>
            </a:r>
          </a:p>
          <a:p>
            <a:r>
              <a:rPr lang="en-IN" sz="2200" dirty="0" smtClean="0"/>
              <a:t>The TIFF format can be used to encode graphical contents in different ways, for ex., to provide thumbnails for quick review of images without the need to open the image file. </a:t>
            </a:r>
          </a:p>
          <a:p>
            <a:endParaRPr lang="en-IN"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77200" cy="3505200"/>
          </a:xfrm>
        </p:spPr>
        <p:txBody>
          <a:bodyPr>
            <a:normAutofit lnSpcReduction="10000"/>
          </a:bodyPr>
          <a:lstStyle/>
          <a:p>
            <a:r>
              <a:rPr lang="en-US" sz="2200" dirty="0" smtClean="0">
                <a:solidFill>
                  <a:srgbClr val="FF0000"/>
                </a:solidFill>
              </a:rPr>
              <a:t>X11 Bitmap (XBM) and X11 </a:t>
            </a:r>
            <a:r>
              <a:rPr lang="en-US" sz="2200" dirty="0" err="1" smtClean="0">
                <a:solidFill>
                  <a:srgbClr val="FF0000"/>
                </a:solidFill>
              </a:rPr>
              <a:t>Pixmap</a:t>
            </a:r>
            <a:r>
              <a:rPr lang="en-US" sz="2200" dirty="0" smtClean="0">
                <a:solidFill>
                  <a:srgbClr val="FF0000"/>
                </a:solidFill>
              </a:rPr>
              <a:t>(XPM)</a:t>
            </a:r>
          </a:p>
          <a:p>
            <a:r>
              <a:rPr lang="en-US" sz="2200" dirty="0" smtClean="0"/>
              <a:t>Used in UNIX world to store program icons or background images.</a:t>
            </a:r>
          </a:p>
          <a:p>
            <a:r>
              <a:rPr lang="en-US" sz="2200" dirty="0" smtClean="0"/>
              <a:t>Allow the definitions of monochrome(XBM) or color(XPM) image inside a program code.</a:t>
            </a:r>
          </a:p>
          <a:p>
            <a:r>
              <a:rPr lang="en-US" sz="2200" dirty="0" smtClean="0"/>
              <a:t>Two formats use no compression for image storage.</a:t>
            </a:r>
          </a:p>
          <a:p>
            <a:r>
              <a:rPr lang="en-US" sz="2200" dirty="0" smtClean="0"/>
              <a:t>Allow encoding of only 256 colors or gray levels.</a:t>
            </a:r>
          </a:p>
          <a:p>
            <a:r>
              <a:rPr lang="en-US" sz="2200" dirty="0" smtClean="0">
                <a:solidFill>
                  <a:srgbClr val="00B0F0"/>
                </a:solidFill>
              </a:rPr>
              <a:t>In the monochrome XBM format</a:t>
            </a:r>
            <a:r>
              <a:rPr lang="en-US" sz="2200" dirty="0" smtClean="0"/>
              <a:t>, the pixel of an image are encoded and written to a list of byte values in the C </a:t>
            </a:r>
            <a:r>
              <a:rPr lang="en-US" sz="2200" dirty="0" err="1" smtClean="0"/>
              <a:t>prgm</a:t>
            </a:r>
            <a:r>
              <a:rPr lang="en-US" sz="2200" dirty="0" smtClean="0"/>
              <a:t> </a:t>
            </a:r>
            <a:r>
              <a:rPr lang="en-US" sz="2200" dirty="0" err="1" smtClean="0"/>
              <a:t>lang</a:t>
            </a:r>
            <a:r>
              <a:rPr lang="en-US" sz="2200" dirty="0" smtClean="0"/>
              <a:t>, grouping 8pixels into a byte value.</a:t>
            </a:r>
            <a:endParaRPr lang="en-US" sz="2200" dirty="0"/>
          </a:p>
        </p:txBody>
      </p:sp>
      <p:pic>
        <p:nvPicPr>
          <p:cNvPr id="1026" name="Picture 2"/>
          <p:cNvPicPr>
            <a:picLocks noChangeAspect="1" noChangeArrowheads="1"/>
          </p:cNvPicPr>
          <p:nvPr/>
        </p:nvPicPr>
        <p:blipFill>
          <a:blip r:embed="rId2"/>
          <a:srcRect/>
          <a:stretch>
            <a:fillRect/>
          </a:stretch>
        </p:blipFill>
        <p:spPr bwMode="auto">
          <a:xfrm>
            <a:off x="533400" y="3886200"/>
            <a:ext cx="7624761"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a:bodyPr>
          <a:lstStyle/>
          <a:p>
            <a:r>
              <a:rPr lang="en-US" sz="2200" dirty="0" smtClean="0">
                <a:solidFill>
                  <a:srgbClr val="00B0F0"/>
                </a:solidFill>
              </a:rPr>
              <a:t>In XPM format</a:t>
            </a:r>
            <a:r>
              <a:rPr lang="en-US" sz="2200" dirty="0" smtClean="0"/>
              <a:t>, image data are encoded and written to a list of strings(string array), together with a header.</a:t>
            </a:r>
          </a:p>
          <a:p>
            <a:r>
              <a:rPr lang="en-US" sz="2200" dirty="0" smtClean="0"/>
              <a:t>First line: defines image dimension and a hot spot(identifies cursor position(exact pixel) where mouse selection can be applied)</a:t>
            </a:r>
          </a:p>
          <a:p>
            <a:r>
              <a:rPr lang="en-US" sz="2200" dirty="0" smtClean="0"/>
              <a:t>Second line: describes the color used ,replacing a text or RGB color value by a ASCII </a:t>
            </a:r>
            <a:r>
              <a:rPr lang="en-US" sz="2200" dirty="0" err="1" smtClean="0"/>
              <a:t>charater</a:t>
            </a:r>
            <a:r>
              <a:rPr lang="en-US" sz="2200" dirty="0" smtClean="0"/>
              <a:t>.</a:t>
            </a:r>
          </a:p>
          <a:p>
            <a:endParaRPr lang="en-US" sz="2200" dirty="0"/>
          </a:p>
        </p:txBody>
      </p:sp>
      <p:pic>
        <p:nvPicPr>
          <p:cNvPr id="2051" name="Picture 3"/>
          <p:cNvPicPr>
            <a:picLocks noChangeAspect="1" noChangeArrowheads="1"/>
          </p:cNvPicPr>
          <p:nvPr/>
        </p:nvPicPr>
        <p:blipFill>
          <a:blip r:embed="rId2"/>
          <a:srcRect/>
          <a:stretch>
            <a:fillRect/>
          </a:stretch>
        </p:blipFill>
        <p:spPr bwMode="auto">
          <a:xfrm>
            <a:off x="533400" y="3581400"/>
            <a:ext cx="795337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772400" cy="5940552"/>
          </a:xfrm>
        </p:spPr>
        <p:txBody>
          <a:bodyPr>
            <a:normAutofit fontScale="92500" lnSpcReduction="10000"/>
          </a:bodyPr>
          <a:lstStyle/>
          <a:p>
            <a:r>
              <a:rPr lang="en-US" dirty="0" smtClean="0">
                <a:solidFill>
                  <a:srgbClr val="FF0000"/>
                </a:solidFill>
              </a:rPr>
              <a:t>Portable Bitmap Plus(</a:t>
            </a:r>
            <a:r>
              <a:rPr lang="en-US" dirty="0" err="1" smtClean="0">
                <a:solidFill>
                  <a:srgbClr val="FF0000"/>
                </a:solidFill>
              </a:rPr>
              <a:t>PBMplus</a:t>
            </a:r>
            <a:r>
              <a:rPr lang="en-US" dirty="0" smtClean="0">
                <a:solidFill>
                  <a:srgbClr val="FF0000"/>
                </a:solidFill>
              </a:rPr>
              <a:t>)</a:t>
            </a:r>
          </a:p>
          <a:p>
            <a:r>
              <a:rPr lang="en-US" sz="2200" dirty="0" smtClean="0"/>
              <a:t>It is a software package that allow conversion of images between various image formats.</a:t>
            </a:r>
          </a:p>
          <a:p>
            <a:r>
              <a:rPr lang="en-US" sz="2200" dirty="0" err="1" smtClean="0"/>
              <a:t>PBMplus</a:t>
            </a:r>
            <a:r>
              <a:rPr lang="en-US" sz="2200" dirty="0" smtClean="0"/>
              <a:t> include four different image formats,</a:t>
            </a:r>
          </a:p>
          <a:p>
            <a:pPr lvl="1">
              <a:buFont typeface="Wingdings" pitchFamily="2" charset="2"/>
              <a:buChar char="Ø"/>
            </a:pPr>
            <a:r>
              <a:rPr lang="en-US" sz="2000" dirty="0" smtClean="0"/>
              <a:t>Portable bitmap(PBM) for binary image</a:t>
            </a:r>
          </a:p>
          <a:p>
            <a:pPr lvl="1">
              <a:buFont typeface="Wingdings" pitchFamily="2" charset="2"/>
              <a:buChar char="Ø"/>
            </a:pPr>
            <a:r>
              <a:rPr lang="en-US" sz="2000" dirty="0" smtClean="0"/>
              <a:t>Portable </a:t>
            </a:r>
            <a:r>
              <a:rPr lang="en-US" sz="2000" dirty="0" err="1" smtClean="0"/>
              <a:t>Graymap</a:t>
            </a:r>
            <a:r>
              <a:rPr lang="en-US" sz="2000" dirty="0" smtClean="0"/>
              <a:t>(PGM) for gray value images</a:t>
            </a:r>
          </a:p>
          <a:p>
            <a:pPr lvl="1">
              <a:buFont typeface="Wingdings" pitchFamily="2" charset="2"/>
              <a:buChar char="Ø"/>
            </a:pPr>
            <a:r>
              <a:rPr lang="en-US" sz="2000" dirty="0" smtClean="0"/>
              <a:t>Portable </a:t>
            </a:r>
            <a:r>
              <a:rPr lang="en-US" sz="2000" dirty="0" err="1" smtClean="0"/>
              <a:t>Pixmap</a:t>
            </a:r>
            <a:r>
              <a:rPr lang="en-US" sz="2000" dirty="0" smtClean="0"/>
              <a:t>(PPM) for true color images,</a:t>
            </a:r>
          </a:p>
          <a:p>
            <a:pPr lvl="1">
              <a:buFont typeface="Wingdings" pitchFamily="2" charset="2"/>
              <a:buChar char="Ø"/>
            </a:pPr>
            <a:r>
              <a:rPr lang="en-US" sz="2000" dirty="0" smtClean="0"/>
              <a:t>Portable </a:t>
            </a:r>
            <a:r>
              <a:rPr lang="en-US" sz="2000" dirty="0" err="1" smtClean="0"/>
              <a:t>Anymap</a:t>
            </a:r>
            <a:r>
              <a:rPr lang="en-US" sz="2000" dirty="0" smtClean="0"/>
              <a:t>(PAM) for format-independent manipulation of images.</a:t>
            </a:r>
          </a:p>
          <a:p>
            <a:r>
              <a:rPr lang="en-US" sz="2200" dirty="0" smtClean="0"/>
              <a:t>These formats support both text and binary encoding.</a:t>
            </a:r>
          </a:p>
          <a:p>
            <a:r>
              <a:rPr lang="en-US" sz="2200" dirty="0" smtClean="0"/>
              <a:t>The contents of </a:t>
            </a:r>
            <a:r>
              <a:rPr lang="en-US" sz="2200" dirty="0" err="1" smtClean="0"/>
              <a:t>PBMplus</a:t>
            </a:r>
            <a:r>
              <a:rPr lang="en-US" sz="2200" dirty="0" smtClean="0"/>
              <a:t> files are the following:</a:t>
            </a:r>
          </a:p>
          <a:p>
            <a:pPr lvl="1">
              <a:buFont typeface="Wingdings" pitchFamily="2" charset="2"/>
              <a:buChar char="v"/>
            </a:pPr>
            <a:r>
              <a:rPr lang="en-US" sz="2200" dirty="0" smtClean="0"/>
              <a:t>A magic number identifying the file type, </a:t>
            </a:r>
            <a:r>
              <a:rPr lang="en-US" sz="2200" dirty="0" err="1" smtClean="0"/>
              <a:t>i.e.,ex</a:t>
            </a:r>
            <a:r>
              <a:rPr lang="en-US" sz="2200" dirty="0" smtClean="0"/>
              <a:t>:”P1” for PBM.</a:t>
            </a:r>
          </a:p>
          <a:p>
            <a:pPr lvl="1">
              <a:buFont typeface="Wingdings" pitchFamily="2" charset="2"/>
              <a:buChar char="v"/>
            </a:pPr>
            <a:r>
              <a:rPr lang="en-US" sz="2200" dirty="0" smtClean="0"/>
              <a:t>Blanks ,tabs, carriage returns, and line feeds.</a:t>
            </a:r>
          </a:p>
          <a:p>
            <a:pPr lvl="1">
              <a:buFont typeface="Wingdings" pitchFamily="2" charset="2"/>
              <a:buChar char="v"/>
            </a:pPr>
            <a:r>
              <a:rPr lang="en-US" sz="2200" dirty="0" smtClean="0"/>
              <a:t>Decimal ASCII characters that defines the image width, image height.</a:t>
            </a:r>
          </a:p>
          <a:p>
            <a:pPr lvl="1">
              <a:buFont typeface="Wingdings" pitchFamily="2" charset="2"/>
              <a:buChar char="v"/>
            </a:pPr>
            <a:r>
              <a:rPr lang="en-US" sz="2200" dirty="0" smtClean="0"/>
              <a:t>ASCII numbers plus blanks that specify the maximum value of color components and additional color information.</a:t>
            </a:r>
          </a:p>
          <a:p>
            <a:r>
              <a:rPr lang="en-US" sz="2200" dirty="0" smtClean="0"/>
              <a:t>Filter tools are used to manipulate internal image formats.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884238"/>
          </a:xfrm>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447800"/>
            <a:ext cx="8001000" cy="5026152"/>
          </a:xfrm>
        </p:spPr>
        <p:txBody>
          <a:bodyPr/>
          <a:lstStyle/>
          <a:p>
            <a:r>
              <a:rPr lang="en-US" sz="2200" dirty="0" smtClean="0"/>
              <a:t>Graphics and images are both non-textual information that can be displayed and printed.</a:t>
            </a:r>
          </a:p>
          <a:p>
            <a:r>
              <a:rPr lang="en-US" sz="2200" dirty="0" smtClean="0">
                <a:solidFill>
                  <a:srgbClr val="FF0000"/>
                </a:solidFill>
              </a:rPr>
              <a:t>Graphics</a:t>
            </a:r>
            <a:r>
              <a:rPr lang="en-US" sz="2200" dirty="0" smtClean="0"/>
              <a:t> :</a:t>
            </a:r>
          </a:p>
          <a:p>
            <a:r>
              <a:rPr lang="en-US" sz="2200" dirty="0" smtClean="0"/>
              <a:t>Graphics are normally created in a graphics application and internally represented as an assemblage of objects such as lines, curves, or circles.</a:t>
            </a:r>
          </a:p>
          <a:p>
            <a:r>
              <a:rPr lang="en-US" sz="2200" dirty="0" smtClean="0"/>
              <a:t>Attributes : style, width and color define the appearance of graphics.</a:t>
            </a:r>
          </a:p>
          <a:p>
            <a:r>
              <a:rPr lang="en-US" sz="2200" dirty="0" smtClean="0"/>
              <a:t>Graphic representation is aware of semantic contents. The objects graphics can be composed of can be individually deleted, added, moved, or modified later.</a:t>
            </a:r>
          </a:p>
          <a:p>
            <a:pPr>
              <a:buNone/>
            </a:pPr>
            <a:endParaRPr lang="en-US" sz="2200" dirty="0" smtClean="0"/>
          </a:p>
          <a:p>
            <a:endParaRPr lang="en-US" sz="2200" dirty="0" smtClean="0"/>
          </a:p>
          <a:p>
            <a:endParaRPr lang="en-US" sz="2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r>
              <a:rPr lang="en-US" b="1" dirty="0" smtClean="0">
                <a:solidFill>
                  <a:srgbClr val="00B050"/>
                </a:solidFill>
              </a:rPr>
              <a:t>Bitmap (BMP)</a:t>
            </a:r>
          </a:p>
          <a:p>
            <a:r>
              <a:rPr lang="en-US" sz="2200" dirty="0" smtClean="0"/>
              <a:t>Used in Windows system.</a:t>
            </a:r>
          </a:p>
          <a:p>
            <a:r>
              <a:rPr lang="en-US" sz="2200" dirty="0" smtClean="0"/>
              <a:t>BMP format is based on the RGB color model.</a:t>
            </a:r>
          </a:p>
          <a:p>
            <a:r>
              <a:rPr lang="en-US" sz="2200" dirty="0" smtClean="0"/>
              <a:t>BMP format defines a header and a data region.</a:t>
            </a:r>
          </a:p>
          <a:p>
            <a:pPr lvl="1">
              <a:buFont typeface="Wingdings" pitchFamily="2" charset="2"/>
              <a:buChar char="Ø"/>
            </a:pPr>
            <a:r>
              <a:rPr lang="en-US" sz="2200" dirty="0" smtClean="0">
                <a:solidFill>
                  <a:srgbClr val="FFC000"/>
                </a:solidFill>
              </a:rPr>
              <a:t>Header region </a:t>
            </a:r>
            <a:r>
              <a:rPr lang="en-US" sz="2200" dirty="0" smtClean="0"/>
              <a:t>contains information about size, color depth, color table and compression methods.</a:t>
            </a:r>
          </a:p>
          <a:p>
            <a:pPr lvl="1">
              <a:buFont typeface="Wingdings" pitchFamily="2" charset="2"/>
              <a:buChar char="Ø"/>
            </a:pPr>
            <a:r>
              <a:rPr lang="en-US" sz="2200" dirty="0" smtClean="0">
                <a:solidFill>
                  <a:srgbClr val="FFC000"/>
                </a:solidFill>
              </a:rPr>
              <a:t>Data region </a:t>
            </a:r>
            <a:r>
              <a:rPr lang="en-US" sz="2200" dirty="0" smtClean="0"/>
              <a:t>contains the value of each pixel in a line.</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03238"/>
          </a:xfrm>
        </p:spPr>
        <p:txBody>
          <a:bodyPr>
            <a:normAutofit fontScale="90000"/>
          </a:bodyPr>
          <a:lstStyle/>
          <a:p>
            <a:r>
              <a:rPr lang="en-US" dirty="0" smtClean="0"/>
              <a:t>Creating graphics</a:t>
            </a:r>
            <a:endParaRPr lang="en-US" dirty="0"/>
          </a:p>
        </p:txBody>
      </p:sp>
      <p:sp>
        <p:nvSpPr>
          <p:cNvPr id="3" name="Content Placeholder 2"/>
          <p:cNvSpPr>
            <a:spLocks noGrp="1"/>
          </p:cNvSpPr>
          <p:nvPr>
            <p:ph sz="quarter" idx="1"/>
          </p:nvPr>
        </p:nvSpPr>
        <p:spPr>
          <a:xfrm>
            <a:off x="457200" y="914400"/>
            <a:ext cx="8077200" cy="5791200"/>
          </a:xfrm>
        </p:spPr>
        <p:txBody>
          <a:bodyPr>
            <a:normAutofit fontScale="55000" lnSpcReduction="20000"/>
          </a:bodyPr>
          <a:lstStyle/>
          <a:p>
            <a:r>
              <a:rPr lang="en-US" sz="3500" dirty="0" smtClean="0">
                <a:solidFill>
                  <a:srgbClr val="FF0000"/>
                </a:solidFill>
              </a:rPr>
              <a:t>Input Devices:</a:t>
            </a:r>
          </a:p>
          <a:p>
            <a:r>
              <a:rPr lang="en-US" sz="3500" dirty="0" smtClean="0"/>
              <a:t>Graphical input device includes</a:t>
            </a:r>
          </a:p>
          <a:p>
            <a:r>
              <a:rPr lang="en-US" sz="3500" dirty="0" smtClean="0">
                <a:solidFill>
                  <a:srgbClr val="00B0F0"/>
                </a:solidFill>
              </a:rPr>
              <a:t>Mice</a:t>
            </a:r>
            <a:r>
              <a:rPr lang="en-US" sz="3500" dirty="0" smtClean="0"/>
              <a:t>(with or without cable)</a:t>
            </a:r>
          </a:p>
          <a:p>
            <a:r>
              <a:rPr lang="en-US" sz="3500" dirty="0" smtClean="0">
                <a:solidFill>
                  <a:srgbClr val="00B0F0"/>
                </a:solidFill>
              </a:rPr>
              <a:t>Tablets</a:t>
            </a:r>
            <a:r>
              <a:rPr lang="en-US" sz="3500" dirty="0" smtClean="0"/>
              <a:t>, and</a:t>
            </a:r>
          </a:p>
          <a:p>
            <a:r>
              <a:rPr lang="en-US" sz="3500" dirty="0" smtClean="0"/>
              <a:t>Transparent, highly sensitive screens, or input devices that allow three-dimensional or higher dimensional input values, in addition to the x and y positions on the screen, such as</a:t>
            </a:r>
          </a:p>
          <a:p>
            <a:pPr lvl="5">
              <a:buFont typeface="Wingdings" pitchFamily="2" charset="2"/>
              <a:buChar char="Ø"/>
            </a:pPr>
            <a:r>
              <a:rPr lang="en-US" sz="3500" dirty="0" smtClean="0">
                <a:solidFill>
                  <a:schemeClr val="tx1"/>
                </a:solidFill>
              </a:rPr>
              <a:t>Trackballs</a:t>
            </a:r>
          </a:p>
          <a:p>
            <a:pPr lvl="5">
              <a:buFont typeface="Wingdings" pitchFamily="2" charset="2"/>
              <a:buChar char="Ø"/>
            </a:pPr>
            <a:r>
              <a:rPr lang="en-US" sz="3500" dirty="0" err="1" smtClean="0">
                <a:solidFill>
                  <a:schemeClr val="tx1"/>
                </a:solidFill>
              </a:rPr>
              <a:t>Spaceballs</a:t>
            </a:r>
            <a:endParaRPr lang="en-US" sz="3500" dirty="0" smtClean="0">
              <a:solidFill>
                <a:schemeClr val="tx1"/>
              </a:solidFill>
            </a:endParaRPr>
          </a:p>
          <a:p>
            <a:pPr lvl="5">
              <a:buFont typeface="Wingdings" pitchFamily="2" charset="2"/>
              <a:buChar char="Ø"/>
            </a:pPr>
            <a:r>
              <a:rPr lang="en-US" sz="3500" dirty="0" smtClean="0">
                <a:solidFill>
                  <a:schemeClr val="tx1"/>
                </a:solidFill>
              </a:rPr>
              <a:t>Data gloves.</a:t>
            </a:r>
          </a:p>
          <a:p>
            <a:r>
              <a:rPr lang="en-US" sz="3500" dirty="0" smtClean="0">
                <a:solidFill>
                  <a:srgbClr val="00B0F0"/>
                </a:solidFill>
              </a:rPr>
              <a:t>Trackballs</a:t>
            </a:r>
            <a:r>
              <a:rPr lang="en-US" sz="3500" dirty="0" smtClean="0"/>
              <a:t> : Rotate around the vertical axis in addition to the two horizontal axes, but no direct relationship between hand movements on the device and corresponding movement in 3D space.</a:t>
            </a:r>
          </a:p>
          <a:p>
            <a:r>
              <a:rPr lang="en-US" sz="3500" dirty="0" err="1" smtClean="0">
                <a:solidFill>
                  <a:srgbClr val="00B0F0"/>
                </a:solidFill>
              </a:rPr>
              <a:t>Spaceballs</a:t>
            </a:r>
            <a:r>
              <a:rPr lang="en-US" sz="3500" dirty="0" smtClean="0"/>
              <a:t> : Solid ball positioned on an elastic base. Pressing or pulling the ball in any direction produces a 3D translation and a 3D orientation.</a:t>
            </a:r>
          </a:p>
          <a:p>
            <a:r>
              <a:rPr lang="en-US" sz="3500" dirty="0" smtClean="0">
                <a:solidFill>
                  <a:srgbClr val="00B0F0"/>
                </a:solidFill>
              </a:rPr>
              <a:t>Data gloves</a:t>
            </a:r>
            <a:r>
              <a:rPr lang="en-US" sz="3500" dirty="0" smtClean="0"/>
              <a:t>: Device that senses the hand position and its orientation. It allows pointing to objects, exploring and navigating within screen, or acting at a distance on the real world. With gloves, real objects may be moved at a distance, while the user only monitors their virtual representation.</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oopa\Desktop\download.jpg"/>
          <p:cNvPicPr>
            <a:picLocks noChangeAspect="1" noChangeArrowheads="1"/>
          </p:cNvPicPr>
          <p:nvPr/>
        </p:nvPicPr>
        <p:blipFill>
          <a:blip r:embed="rId2"/>
          <a:srcRect/>
          <a:stretch>
            <a:fillRect/>
          </a:stretch>
        </p:blipFill>
        <p:spPr bwMode="auto">
          <a:xfrm>
            <a:off x="457200" y="609600"/>
            <a:ext cx="2466975" cy="1847850"/>
          </a:xfrm>
          <a:prstGeom prst="rect">
            <a:avLst/>
          </a:prstGeom>
          <a:noFill/>
        </p:spPr>
      </p:pic>
      <p:pic>
        <p:nvPicPr>
          <p:cNvPr id="1027" name="Picture 3" descr="C:\Users\roopa\Desktop\download (2).jpg"/>
          <p:cNvPicPr>
            <a:picLocks noChangeAspect="1" noChangeArrowheads="1"/>
          </p:cNvPicPr>
          <p:nvPr/>
        </p:nvPicPr>
        <p:blipFill>
          <a:blip r:embed="rId3"/>
          <a:srcRect/>
          <a:stretch>
            <a:fillRect/>
          </a:stretch>
        </p:blipFill>
        <p:spPr bwMode="auto">
          <a:xfrm>
            <a:off x="5029200" y="4038600"/>
            <a:ext cx="2638425" cy="1733550"/>
          </a:xfrm>
          <a:prstGeom prst="rect">
            <a:avLst/>
          </a:prstGeom>
          <a:noFill/>
        </p:spPr>
      </p:pic>
      <p:pic>
        <p:nvPicPr>
          <p:cNvPr id="1028" name="Picture 4" descr="C:\Users\roopa\Desktop\images.jpg"/>
          <p:cNvPicPr>
            <a:picLocks noChangeAspect="1" noChangeArrowheads="1"/>
          </p:cNvPicPr>
          <p:nvPr/>
        </p:nvPicPr>
        <p:blipFill>
          <a:blip r:embed="rId4"/>
          <a:srcRect/>
          <a:stretch>
            <a:fillRect/>
          </a:stretch>
        </p:blipFill>
        <p:spPr bwMode="auto">
          <a:xfrm>
            <a:off x="6324600" y="762000"/>
            <a:ext cx="2286000" cy="1714500"/>
          </a:xfrm>
          <a:prstGeom prst="rect">
            <a:avLst/>
          </a:prstGeom>
          <a:noFill/>
        </p:spPr>
      </p:pic>
      <p:pic>
        <p:nvPicPr>
          <p:cNvPr id="1029" name="Picture 5" descr="C:\Users\roopa\Desktop\images (1).jpg"/>
          <p:cNvPicPr>
            <a:picLocks noChangeAspect="1" noChangeArrowheads="1"/>
          </p:cNvPicPr>
          <p:nvPr/>
        </p:nvPicPr>
        <p:blipFill>
          <a:blip r:embed="rId5"/>
          <a:srcRect/>
          <a:stretch>
            <a:fillRect/>
          </a:stretch>
        </p:blipFill>
        <p:spPr bwMode="auto">
          <a:xfrm>
            <a:off x="3886200" y="381000"/>
            <a:ext cx="1704975" cy="2286000"/>
          </a:xfrm>
          <a:prstGeom prst="rect">
            <a:avLst/>
          </a:prstGeom>
          <a:noFill/>
        </p:spPr>
      </p:pic>
      <p:pic>
        <p:nvPicPr>
          <p:cNvPr id="1031" name="Picture 7" descr="C:\Users\roopa\Desktop\download (1).jpg"/>
          <p:cNvPicPr>
            <a:picLocks noChangeAspect="1" noChangeArrowheads="1"/>
          </p:cNvPicPr>
          <p:nvPr/>
        </p:nvPicPr>
        <p:blipFill>
          <a:blip r:embed="rId6"/>
          <a:srcRect/>
          <a:stretch>
            <a:fillRect/>
          </a:stretch>
        </p:blipFill>
        <p:spPr bwMode="auto">
          <a:xfrm>
            <a:off x="1447800" y="3810000"/>
            <a:ext cx="2314575" cy="1971675"/>
          </a:xfrm>
          <a:prstGeom prst="rect">
            <a:avLst/>
          </a:prstGeom>
          <a:noFill/>
        </p:spPr>
      </p:pic>
      <p:sp>
        <p:nvSpPr>
          <p:cNvPr id="10" name="TextBox 9"/>
          <p:cNvSpPr txBox="1"/>
          <p:nvPr/>
        </p:nvSpPr>
        <p:spPr>
          <a:xfrm>
            <a:off x="762000" y="2667000"/>
            <a:ext cx="1828800" cy="369332"/>
          </a:xfrm>
          <a:prstGeom prst="rect">
            <a:avLst/>
          </a:prstGeom>
          <a:noFill/>
        </p:spPr>
        <p:txBody>
          <a:bodyPr wrap="square" rtlCol="0">
            <a:spAutoFit/>
          </a:bodyPr>
          <a:lstStyle/>
          <a:p>
            <a:r>
              <a:rPr lang="en-US" dirty="0" smtClean="0"/>
              <a:t>Fig :Trackballs </a:t>
            </a:r>
            <a:endParaRPr lang="en-IN" dirty="0"/>
          </a:p>
        </p:txBody>
      </p:sp>
      <p:sp>
        <p:nvSpPr>
          <p:cNvPr id="11" name="TextBox 10"/>
          <p:cNvSpPr txBox="1"/>
          <p:nvPr/>
        </p:nvSpPr>
        <p:spPr>
          <a:xfrm>
            <a:off x="3733800" y="2743200"/>
            <a:ext cx="1828800" cy="369332"/>
          </a:xfrm>
          <a:prstGeom prst="rect">
            <a:avLst/>
          </a:prstGeom>
          <a:noFill/>
        </p:spPr>
        <p:txBody>
          <a:bodyPr wrap="square" rtlCol="0">
            <a:spAutoFit/>
          </a:bodyPr>
          <a:lstStyle/>
          <a:p>
            <a:r>
              <a:rPr lang="en-US" dirty="0" smtClean="0"/>
              <a:t>Fig :</a:t>
            </a:r>
            <a:r>
              <a:rPr lang="en-US" dirty="0" err="1" smtClean="0"/>
              <a:t>Spaceballs</a:t>
            </a:r>
            <a:r>
              <a:rPr lang="en-US" dirty="0" smtClean="0"/>
              <a:t> </a:t>
            </a:r>
            <a:endParaRPr lang="en-IN" dirty="0"/>
          </a:p>
        </p:txBody>
      </p:sp>
      <p:sp>
        <p:nvSpPr>
          <p:cNvPr id="12" name="TextBox 11"/>
          <p:cNvSpPr txBox="1"/>
          <p:nvPr/>
        </p:nvSpPr>
        <p:spPr>
          <a:xfrm>
            <a:off x="6629400" y="2743200"/>
            <a:ext cx="1828800" cy="369332"/>
          </a:xfrm>
          <a:prstGeom prst="rect">
            <a:avLst/>
          </a:prstGeom>
          <a:noFill/>
        </p:spPr>
        <p:txBody>
          <a:bodyPr wrap="square" rtlCol="0">
            <a:spAutoFit/>
          </a:bodyPr>
          <a:lstStyle/>
          <a:p>
            <a:r>
              <a:rPr lang="en-US" dirty="0" smtClean="0"/>
              <a:t>Fig :</a:t>
            </a:r>
            <a:r>
              <a:rPr lang="en-US" dirty="0" err="1" smtClean="0"/>
              <a:t>Spaceballs</a:t>
            </a:r>
            <a:r>
              <a:rPr lang="en-US" dirty="0" smtClean="0"/>
              <a:t> </a:t>
            </a:r>
            <a:endParaRPr lang="en-IN" dirty="0"/>
          </a:p>
        </p:txBody>
      </p:sp>
      <p:sp>
        <p:nvSpPr>
          <p:cNvPr id="13" name="TextBox 12"/>
          <p:cNvSpPr txBox="1"/>
          <p:nvPr/>
        </p:nvSpPr>
        <p:spPr>
          <a:xfrm>
            <a:off x="5334000" y="5943600"/>
            <a:ext cx="1828800" cy="369332"/>
          </a:xfrm>
          <a:prstGeom prst="rect">
            <a:avLst/>
          </a:prstGeom>
          <a:noFill/>
        </p:spPr>
        <p:txBody>
          <a:bodyPr wrap="square" rtlCol="0">
            <a:spAutoFit/>
          </a:bodyPr>
          <a:lstStyle/>
          <a:p>
            <a:r>
              <a:rPr lang="en-US" dirty="0" smtClean="0"/>
              <a:t>Fig :Data Glove </a:t>
            </a:r>
            <a:endParaRPr lang="en-IN" dirty="0"/>
          </a:p>
        </p:txBody>
      </p:sp>
      <p:sp>
        <p:nvSpPr>
          <p:cNvPr id="14" name="TextBox 13"/>
          <p:cNvSpPr txBox="1"/>
          <p:nvPr/>
        </p:nvSpPr>
        <p:spPr>
          <a:xfrm>
            <a:off x="1676400" y="5943600"/>
            <a:ext cx="1828800" cy="369332"/>
          </a:xfrm>
          <a:prstGeom prst="rect">
            <a:avLst/>
          </a:prstGeom>
          <a:noFill/>
        </p:spPr>
        <p:txBody>
          <a:bodyPr wrap="square" rtlCol="0">
            <a:spAutoFit/>
          </a:bodyPr>
          <a:lstStyle/>
          <a:p>
            <a:r>
              <a:rPr lang="en-US" dirty="0" smtClean="0"/>
              <a:t>Fig :Data Glove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79438"/>
          </a:xfrm>
        </p:spPr>
        <p:txBody>
          <a:bodyPr/>
          <a:lstStyle/>
          <a:p>
            <a:r>
              <a:rPr lang="en-US" dirty="0" smtClean="0"/>
              <a:t>Creating graphics</a:t>
            </a:r>
            <a:endParaRPr lang="en-IN" dirty="0"/>
          </a:p>
        </p:txBody>
      </p:sp>
      <p:sp>
        <p:nvSpPr>
          <p:cNvPr id="3" name="Content Placeholder 2"/>
          <p:cNvSpPr>
            <a:spLocks noGrp="1"/>
          </p:cNvSpPr>
          <p:nvPr>
            <p:ph sz="quarter" idx="1"/>
          </p:nvPr>
        </p:nvSpPr>
        <p:spPr>
          <a:xfrm>
            <a:off x="457200" y="1143000"/>
            <a:ext cx="7467600" cy="5330952"/>
          </a:xfrm>
        </p:spPr>
        <p:txBody>
          <a:bodyPr>
            <a:normAutofit fontScale="92500" lnSpcReduction="10000"/>
          </a:bodyPr>
          <a:lstStyle/>
          <a:p>
            <a:r>
              <a:rPr lang="en-US" sz="2200" b="1" dirty="0" smtClean="0">
                <a:solidFill>
                  <a:srgbClr val="FF0000"/>
                </a:solidFill>
              </a:rPr>
              <a:t>Graphics Software:</a:t>
            </a:r>
          </a:p>
          <a:p>
            <a:r>
              <a:rPr lang="en-US" sz="2200" dirty="0" smtClean="0"/>
              <a:t>Graphics are generated by use of interactive graphic system.</a:t>
            </a:r>
          </a:p>
          <a:p>
            <a:r>
              <a:rPr lang="en-US" sz="2200" dirty="0" smtClean="0"/>
              <a:t>Interactive graphics systems is an aggregated view consisting of three software components:</a:t>
            </a:r>
          </a:p>
          <a:p>
            <a:pPr lvl="2"/>
            <a:r>
              <a:rPr lang="en-US" sz="2200" dirty="0" smtClean="0"/>
              <a:t>Application model</a:t>
            </a:r>
          </a:p>
          <a:p>
            <a:pPr lvl="2"/>
            <a:r>
              <a:rPr lang="en-US" sz="2200" dirty="0" smtClean="0"/>
              <a:t>Application program</a:t>
            </a:r>
          </a:p>
          <a:p>
            <a:pPr lvl="2"/>
            <a:r>
              <a:rPr lang="en-US" sz="2200" dirty="0" smtClean="0"/>
              <a:t>Graphics system</a:t>
            </a:r>
          </a:p>
          <a:p>
            <a:r>
              <a:rPr lang="en-US" sz="2200" dirty="0" smtClean="0"/>
              <a:t>Application model: </a:t>
            </a:r>
          </a:p>
          <a:p>
            <a:r>
              <a:rPr lang="en-US" sz="2200" dirty="0" smtClean="0"/>
              <a:t>It represents data or objects to be displayed on the screen and stored in an application database.</a:t>
            </a:r>
          </a:p>
          <a:p>
            <a:r>
              <a:rPr lang="en-US" sz="2200" dirty="0" smtClean="0"/>
              <a:t>The application program processes user input and produces views by sending a series of graphical output commands to the third component, the graphic system.</a:t>
            </a:r>
          </a:p>
          <a:p>
            <a:r>
              <a:rPr lang="en-US" sz="2200" dirty="0" smtClean="0"/>
              <a:t>The graphic system is responsible for image production involving detailed description and for passing user input on to the application program.</a:t>
            </a:r>
          </a:p>
          <a:p>
            <a:endParaRPr lang="en-IN" sz="2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7467600" cy="579438"/>
          </a:xfrm>
        </p:spPr>
        <p:txBody>
          <a:bodyPr/>
          <a:lstStyle/>
          <a:p>
            <a:r>
              <a:rPr lang="en-US" dirty="0" smtClean="0"/>
              <a:t>Creating graphics</a:t>
            </a:r>
            <a:endParaRPr lang="en-US" dirty="0"/>
          </a:p>
        </p:txBody>
      </p:sp>
      <p:sp>
        <p:nvSpPr>
          <p:cNvPr id="3" name="Content Placeholder 2"/>
          <p:cNvSpPr>
            <a:spLocks noGrp="1"/>
          </p:cNvSpPr>
          <p:nvPr>
            <p:ph sz="quarter" idx="1"/>
          </p:nvPr>
        </p:nvSpPr>
        <p:spPr>
          <a:xfrm>
            <a:off x="457200" y="1219200"/>
            <a:ext cx="7924800" cy="5254752"/>
          </a:xfrm>
        </p:spPr>
        <p:txBody>
          <a:bodyPr>
            <a:normAutofit lnSpcReduction="10000"/>
          </a:bodyPr>
          <a:lstStyle/>
          <a:p>
            <a:r>
              <a:rPr lang="en-US" sz="2200" b="1" dirty="0" smtClean="0">
                <a:solidFill>
                  <a:srgbClr val="FF0000"/>
                </a:solidFill>
              </a:rPr>
              <a:t>Storing Graphics:</a:t>
            </a:r>
          </a:p>
          <a:p>
            <a:r>
              <a:rPr lang="en-US" sz="2200" dirty="0" smtClean="0"/>
              <a:t>Graphics </a:t>
            </a:r>
            <a:r>
              <a:rPr lang="en-US" sz="2200" dirty="0" smtClean="0">
                <a:solidFill>
                  <a:schemeClr val="accent3"/>
                </a:solidFill>
              </a:rPr>
              <a:t>primitives and their attributes </a:t>
            </a:r>
            <a:r>
              <a:rPr lang="en-US" sz="2200" dirty="0" smtClean="0"/>
              <a:t>are on a higher image representation level because they are </a:t>
            </a:r>
            <a:r>
              <a:rPr lang="en-US" sz="2200" dirty="0" smtClean="0">
                <a:solidFill>
                  <a:schemeClr val="accent3"/>
                </a:solidFill>
              </a:rPr>
              <a:t>not specified by a pixel matrix</a:t>
            </a:r>
            <a:r>
              <a:rPr lang="en-US" sz="2200" dirty="0" smtClean="0"/>
              <a:t>.</a:t>
            </a:r>
          </a:p>
          <a:p>
            <a:r>
              <a:rPr lang="en-US" sz="2200" dirty="0" smtClean="0"/>
              <a:t>Drawback: An additional step is required to convert graphics primitives and their attributes into a pixel representation.</a:t>
            </a:r>
          </a:p>
          <a:p>
            <a:r>
              <a:rPr lang="en-US" sz="2200" dirty="0" smtClean="0"/>
              <a:t>Some packages include this type of conversion, for example</a:t>
            </a:r>
          </a:p>
          <a:p>
            <a:r>
              <a:rPr lang="en-US" sz="2200" dirty="0" smtClean="0">
                <a:solidFill>
                  <a:schemeClr val="accent3"/>
                </a:solidFill>
              </a:rPr>
              <a:t>SRGP</a:t>
            </a:r>
            <a:r>
              <a:rPr lang="en-US" sz="2200" dirty="0" smtClean="0"/>
              <a:t> (Simple Raster Graphics Package): generate either a bitmap or a </a:t>
            </a:r>
            <a:r>
              <a:rPr lang="en-US" sz="2200" dirty="0" err="1" smtClean="0"/>
              <a:t>pixmap</a:t>
            </a:r>
            <a:r>
              <a:rPr lang="en-US" sz="2200" dirty="0" smtClean="0"/>
              <a:t>.</a:t>
            </a:r>
          </a:p>
          <a:p>
            <a:r>
              <a:rPr lang="en-US" sz="2200" dirty="0" smtClean="0">
                <a:solidFill>
                  <a:schemeClr val="accent3"/>
                </a:solidFill>
              </a:rPr>
              <a:t>PHIGS</a:t>
            </a:r>
            <a:r>
              <a:rPr lang="en-US" sz="2200" dirty="0" smtClean="0"/>
              <a:t>(Programmer’s Hierarchical Interactive Graphics System)</a:t>
            </a:r>
          </a:p>
          <a:p>
            <a:r>
              <a:rPr lang="en-US" sz="2200" dirty="0" smtClean="0">
                <a:solidFill>
                  <a:schemeClr val="accent3"/>
                </a:solidFill>
              </a:rPr>
              <a:t>GKS</a:t>
            </a:r>
            <a:r>
              <a:rPr lang="en-US" sz="2200" dirty="0" smtClean="0"/>
              <a:t>(Graphics Kernel System)</a:t>
            </a:r>
          </a:p>
          <a:p>
            <a:r>
              <a:rPr lang="en-US" sz="2200" dirty="0" smtClean="0"/>
              <a:t>Graphics storage formats: important file formats are IGES, DXF, HPGL</a:t>
            </a:r>
          </a:p>
          <a:p>
            <a:endParaRPr lang="en-US" sz="22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assisted graphics and image processing</a:t>
            </a:r>
            <a:endParaRPr lang="en-US" dirty="0"/>
          </a:p>
        </p:txBody>
      </p:sp>
      <p:sp>
        <p:nvSpPr>
          <p:cNvPr id="3" name="Content Placeholder 2"/>
          <p:cNvSpPr>
            <a:spLocks noGrp="1"/>
          </p:cNvSpPr>
          <p:nvPr>
            <p:ph sz="quarter" idx="1"/>
          </p:nvPr>
        </p:nvSpPr>
        <p:spPr>
          <a:xfrm>
            <a:off x="457200" y="1600200"/>
            <a:ext cx="7924800" cy="4873752"/>
          </a:xfrm>
        </p:spPr>
        <p:txBody>
          <a:bodyPr>
            <a:normAutofit fontScale="92500" lnSpcReduction="10000"/>
          </a:bodyPr>
          <a:lstStyle/>
          <a:p>
            <a:r>
              <a:rPr lang="en-US" b="1" dirty="0" smtClean="0">
                <a:solidFill>
                  <a:schemeClr val="accent1"/>
                </a:solidFill>
              </a:rPr>
              <a:t>Image analysis(Image recognition)</a:t>
            </a:r>
          </a:p>
          <a:p>
            <a:r>
              <a:rPr lang="en-US" dirty="0" smtClean="0"/>
              <a:t>Image analysis involves techniques to extract description from images, which are required by methods used to analyze scenes on a higher level.</a:t>
            </a:r>
          </a:p>
          <a:p>
            <a:r>
              <a:rPr lang="en-US" dirty="0" smtClean="0">
                <a:solidFill>
                  <a:srgbClr val="00B050"/>
                </a:solidFill>
              </a:rPr>
              <a:t>Applications :</a:t>
            </a:r>
          </a:p>
          <a:p>
            <a:r>
              <a:rPr lang="en-US" dirty="0" smtClean="0"/>
              <a:t>To evaluate photos taken by an air contamination monitor.</a:t>
            </a:r>
          </a:p>
          <a:p>
            <a:r>
              <a:rPr lang="en-US" dirty="0" smtClean="0"/>
              <a:t>Sampled TV pictures of the moon or other planets received from space probes</a:t>
            </a:r>
          </a:p>
          <a:p>
            <a:r>
              <a:rPr lang="en-US" dirty="0" smtClean="0"/>
              <a:t>TV pictures generated by the visual sensor of an industrial robot, X-ray pictures or CAT pictures.</a:t>
            </a:r>
          </a:p>
          <a:p>
            <a:r>
              <a:rPr lang="en-US" dirty="0" smtClean="0"/>
              <a:t>Some image processing fields include image improvement, pattern discovery and recognition , scene analysis, and computer vision.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assisted graphics and image processing</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solidFill>
                  <a:schemeClr val="accent1"/>
                </a:solidFill>
              </a:rPr>
              <a:t>Image analysis: Image Properties</a:t>
            </a:r>
          </a:p>
          <a:p>
            <a:r>
              <a:rPr lang="en-US" dirty="0" smtClean="0"/>
              <a:t>Image recognition methods uses these properties to classify images:</a:t>
            </a:r>
          </a:p>
          <a:p>
            <a:pPr lvl="2"/>
            <a:r>
              <a:rPr lang="en-US" dirty="0" smtClean="0"/>
              <a:t>Color</a:t>
            </a:r>
          </a:p>
          <a:p>
            <a:pPr lvl="2"/>
            <a:r>
              <a:rPr lang="en-US" dirty="0" smtClean="0"/>
              <a:t>Texture</a:t>
            </a:r>
          </a:p>
          <a:p>
            <a:pPr lvl="2"/>
            <a:r>
              <a:rPr lang="en-US" dirty="0" smtClean="0"/>
              <a:t>Edges</a:t>
            </a:r>
          </a:p>
          <a:p>
            <a:r>
              <a:rPr lang="en-US" b="1" dirty="0" smtClean="0">
                <a:solidFill>
                  <a:srgbClr val="FF0000"/>
                </a:solidFill>
              </a:rPr>
              <a:t>Color :</a:t>
            </a:r>
            <a:r>
              <a:rPr lang="en-US" dirty="0" smtClean="0"/>
              <a:t> Assume image want to analyze in in RGB format with three 8-bit color channel.</a:t>
            </a:r>
          </a:p>
          <a:p>
            <a:r>
              <a:rPr lang="en-US" dirty="0" smtClean="0"/>
              <a:t> Use Color histogram(</a:t>
            </a:r>
            <a:r>
              <a:rPr lang="en-IN" dirty="0" smtClean="0"/>
              <a:t>a graphical representation of the distribution of numerical data.</a:t>
            </a:r>
            <a:r>
              <a:rPr lang="en-US" dirty="0" smtClean="0"/>
              <a:t>) to acquire the image, i.e., how many pixels of the image take a specific color.</a:t>
            </a:r>
          </a:p>
          <a:p>
            <a:r>
              <a:rPr lang="en-US" dirty="0" smtClean="0"/>
              <a:t>Previously </a:t>
            </a:r>
            <a:r>
              <a:rPr lang="en-US" dirty="0" err="1" smtClean="0"/>
              <a:t>discretize</a:t>
            </a:r>
            <a:r>
              <a:rPr lang="en-US" dirty="0" smtClean="0"/>
              <a:t> the colors occurring in the image.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oopa\Desktop\images (1).jpg"/>
          <p:cNvPicPr>
            <a:picLocks noGrp="1" noChangeAspect="1" noChangeArrowheads="1"/>
          </p:cNvPicPr>
          <p:nvPr>
            <p:ph sz="quarter" idx="1"/>
          </p:nvPr>
        </p:nvPicPr>
        <p:blipFill>
          <a:blip r:embed="rId2"/>
          <a:srcRect/>
          <a:stretch>
            <a:fillRect/>
          </a:stretch>
        </p:blipFill>
        <p:spPr bwMode="auto">
          <a:xfrm>
            <a:off x="1905000" y="457200"/>
            <a:ext cx="4724400" cy="3136900"/>
          </a:xfrm>
          <a:prstGeom prst="rect">
            <a:avLst/>
          </a:prstGeom>
          <a:noFill/>
        </p:spPr>
      </p:pic>
      <p:pic>
        <p:nvPicPr>
          <p:cNvPr id="1028" name="Picture 4" descr="C:\Users\roopa\Desktop\download.jpg"/>
          <p:cNvPicPr>
            <a:picLocks noChangeAspect="1" noChangeArrowheads="1"/>
          </p:cNvPicPr>
          <p:nvPr/>
        </p:nvPicPr>
        <p:blipFill>
          <a:blip r:embed="rId3"/>
          <a:srcRect/>
          <a:stretch>
            <a:fillRect/>
          </a:stretch>
        </p:blipFill>
        <p:spPr bwMode="auto">
          <a:xfrm>
            <a:off x="1600200" y="3962400"/>
            <a:ext cx="5105400" cy="2438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lstStyle/>
          <a:p>
            <a:r>
              <a:rPr lang="en-US" dirty="0" smtClean="0"/>
              <a:t>To recognize colorfulness of an image, requires to find a color tends to occur on large surface(in a coherent environment) or in many small spot(in a incoherent environment).</a:t>
            </a:r>
          </a:p>
          <a:p>
            <a:r>
              <a:rPr lang="en-US" dirty="0" smtClean="0"/>
              <a:t>This information will be lost if we were to count only the number of pixels in a specific color.</a:t>
            </a:r>
          </a:p>
          <a:p>
            <a:r>
              <a:rPr lang="en-US" dirty="0" smtClean="0"/>
              <a:t>For this reason, suggest to calculate color coherence vector(CCV).</a:t>
            </a:r>
          </a:p>
          <a:p>
            <a:r>
              <a:rPr lang="en-US" smtClean="0"/>
              <a:t> An </a:t>
            </a:r>
            <a:r>
              <a:rPr lang="en-US" dirty="0" smtClean="0"/>
              <a:t>advantage of using color as our property to compare two images is that it is robust and can represent slight changes in scaling.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924800" cy="6248400"/>
          </a:xfrm>
        </p:spPr>
        <p:txBody>
          <a:bodyPr>
            <a:normAutofit lnSpcReduction="10000"/>
          </a:bodyPr>
          <a:lstStyle/>
          <a:p>
            <a:r>
              <a:rPr lang="en-US" b="1" dirty="0" smtClean="0">
                <a:solidFill>
                  <a:srgbClr val="FF0000"/>
                </a:solidFill>
              </a:rPr>
              <a:t>Texture :</a:t>
            </a:r>
          </a:p>
          <a:p>
            <a:r>
              <a:rPr lang="en-US" sz="2000" dirty="0" smtClean="0"/>
              <a:t>Texture is a small surface structure, either natural or artificial, regular or irregular. Ex:- wood barks or veining, knitting patterns, or the surface of sponge.</a:t>
            </a:r>
          </a:p>
          <a:p>
            <a:r>
              <a:rPr lang="en-US" sz="2000" dirty="0" smtClean="0"/>
              <a:t>Two basic approaches:</a:t>
            </a:r>
          </a:p>
          <a:p>
            <a:r>
              <a:rPr lang="en-US" sz="2000" dirty="0" smtClean="0">
                <a:solidFill>
                  <a:srgbClr val="00B050"/>
                </a:solidFill>
              </a:rPr>
              <a:t>Structural analysis: </a:t>
            </a:r>
            <a:r>
              <a:rPr lang="en-US" sz="2000" dirty="0" smtClean="0"/>
              <a:t>searches for small basic components and group these components to form a texture.</a:t>
            </a:r>
          </a:p>
          <a:p>
            <a:r>
              <a:rPr lang="en-US" sz="2000" dirty="0" smtClean="0">
                <a:solidFill>
                  <a:srgbClr val="00B050"/>
                </a:solidFill>
              </a:rPr>
              <a:t>Statistical analysis: </a:t>
            </a:r>
            <a:r>
              <a:rPr lang="en-US" sz="2000" dirty="0" smtClean="0"/>
              <a:t>describe the structure as a whole based on specific attributes,(for example, local gray-level variance, regularity, coarseness, orientation and contrast). </a:t>
            </a:r>
          </a:p>
          <a:p>
            <a:r>
              <a:rPr lang="en-US" sz="2000" dirty="0" smtClean="0"/>
              <a:t>In practical applications, structural methods do not play an important role. </a:t>
            </a:r>
          </a:p>
          <a:p>
            <a:r>
              <a:rPr lang="en-US" sz="2000" dirty="0" smtClean="0"/>
              <a:t>To analyze textures, color images are first converted into a gray-level representation.</a:t>
            </a:r>
          </a:p>
          <a:p>
            <a:r>
              <a:rPr lang="en-US" sz="2000" dirty="0" smtClean="0"/>
              <a:t>Studying natural images:-deal with issue of what structures we want to call a texture(depends on scaling &amp; other factor).</a:t>
            </a:r>
            <a:r>
              <a:rPr lang="en-US" sz="2200" dirty="0" smtClean="0"/>
              <a:t> </a:t>
            </a:r>
          </a:p>
          <a:p>
            <a:r>
              <a:rPr lang="en-US" sz="2000" dirty="0" smtClean="0"/>
              <a:t>To solve this issue, use regular variations of gray values in small environment as criterion for occurrence of texture in image region.</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sz="2200" dirty="0" smtClean="0">
                <a:solidFill>
                  <a:srgbClr val="FF0000"/>
                </a:solidFill>
              </a:rPr>
              <a:t>Images :</a:t>
            </a:r>
          </a:p>
          <a:p>
            <a:r>
              <a:rPr lang="en-US" sz="2200" dirty="0" smtClean="0"/>
              <a:t>Images can be from real world or virtual and are not editable. They ignore the semantic contents.</a:t>
            </a:r>
          </a:p>
          <a:p>
            <a:r>
              <a:rPr lang="en-US" sz="2200" dirty="0" smtClean="0"/>
              <a:t>Images are described as spatial array of values.</a:t>
            </a:r>
          </a:p>
          <a:p>
            <a:r>
              <a:rPr lang="en-US" sz="2200" dirty="0" smtClean="0"/>
              <a:t>The smallest addressable image(</a:t>
            </a:r>
            <a:r>
              <a:rPr lang="en-US" sz="2200" u="sng" dirty="0" smtClean="0"/>
              <a:t>pic</a:t>
            </a:r>
            <a:r>
              <a:rPr lang="en-US" sz="2200" dirty="0" smtClean="0"/>
              <a:t>ture) </a:t>
            </a:r>
            <a:r>
              <a:rPr lang="en-US" sz="2200" u="sng" dirty="0" smtClean="0"/>
              <a:t>el</a:t>
            </a:r>
            <a:r>
              <a:rPr lang="en-US" sz="2200" dirty="0" smtClean="0"/>
              <a:t>ement is called a </a:t>
            </a:r>
            <a:r>
              <a:rPr lang="en-US" sz="2200" dirty="0" smtClean="0">
                <a:solidFill>
                  <a:srgbClr val="00B0F0"/>
                </a:solidFill>
              </a:rPr>
              <a:t>pixel</a:t>
            </a:r>
            <a:r>
              <a:rPr lang="en-US" sz="2200" dirty="0" smtClean="0"/>
              <a:t>. </a:t>
            </a:r>
          </a:p>
          <a:p>
            <a:r>
              <a:rPr lang="en-US" sz="2200" dirty="0" smtClean="0"/>
              <a:t>The array, and the set of pixels, is called a bitmap.</a:t>
            </a:r>
          </a:p>
          <a:p>
            <a:r>
              <a:rPr lang="en-US" sz="2200" dirty="0" smtClean="0"/>
              <a:t>Object-based editing is not possible, but image editing tools exist for enhancing and retouching bitmap images.</a:t>
            </a:r>
          </a:p>
          <a:p>
            <a:r>
              <a:rPr lang="en-US" sz="2200" dirty="0" smtClean="0"/>
              <a:t>Drawback: need more storage capacity than graphics.</a:t>
            </a:r>
          </a:p>
          <a:p>
            <a:r>
              <a:rPr lang="en-US" sz="2200" dirty="0" smtClean="0"/>
              <a:t>Advantages: no processing is necessary before displaying them.</a:t>
            </a:r>
          </a:p>
          <a:p>
            <a:endParaRPr lang="en-US" sz="2200"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6016752"/>
          </a:xfrm>
        </p:spPr>
        <p:txBody>
          <a:bodyPr/>
          <a:lstStyle/>
          <a:p>
            <a:r>
              <a:rPr lang="en-US" dirty="0" smtClean="0">
                <a:solidFill>
                  <a:srgbClr val="FF0000"/>
                </a:solidFill>
              </a:rPr>
              <a:t>Edges :</a:t>
            </a:r>
          </a:p>
          <a:p>
            <a:r>
              <a:rPr lang="en-US" dirty="0" smtClean="0"/>
              <a:t>The use of edges to classify images provides a basic method for image analysis- the convolution of an image from a mask.</a:t>
            </a:r>
          </a:p>
          <a:p>
            <a:r>
              <a:rPr lang="en-US" dirty="0" smtClean="0"/>
              <a:t>Convolution mask method uses a given input image, E, to gradually calculate a(zero initialized) output image, A.</a:t>
            </a:r>
          </a:p>
          <a:p>
            <a:r>
              <a:rPr lang="en-US" dirty="0" smtClean="0"/>
              <a:t> Convolution mask( convolution kernel), M, runs across E pixel by pixel and links the entries in the mask at each position that M occupies in E with the gray value of the underlying image dots.</a:t>
            </a:r>
          </a:p>
          <a:p>
            <a:r>
              <a:rPr lang="en-US" dirty="0" smtClean="0"/>
              <a:t>The result of this linkage is written to output image A.</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 </a:t>
            </a:r>
            <a:endParaRPr lang="en-US" dirty="0"/>
          </a:p>
        </p:txBody>
      </p:sp>
      <p:sp>
        <p:nvSpPr>
          <p:cNvPr id="3" name="Content Placeholder 2"/>
          <p:cNvSpPr>
            <a:spLocks noGrp="1"/>
          </p:cNvSpPr>
          <p:nvPr>
            <p:ph sz="quarter" idx="1"/>
          </p:nvPr>
        </p:nvSpPr>
        <p:spPr/>
        <p:txBody>
          <a:bodyPr/>
          <a:lstStyle/>
          <a:p>
            <a:r>
              <a:rPr lang="en-US" dirty="0" smtClean="0">
                <a:solidFill>
                  <a:srgbClr val="00B0F0"/>
                </a:solidFill>
              </a:rPr>
              <a:t>Segmentation</a:t>
            </a:r>
            <a:r>
              <a:rPr lang="en-US" dirty="0" smtClean="0"/>
              <a:t> is an operation that assign unique numbers(identifiers) to object pixels based on different intensities or colors in the foreground and background regions of an image.</a:t>
            </a:r>
          </a:p>
          <a:p>
            <a:r>
              <a:rPr lang="en-US" dirty="0" smtClean="0"/>
              <a:t>Segmentation is used to identify related pixel areas, so-called objects, recognition of these objects is not part of the segmentation process.</a:t>
            </a:r>
          </a:p>
          <a:p>
            <a:r>
              <a:rPr lang="en-US" dirty="0" smtClean="0"/>
              <a:t>Segmentation methods are classified as follows:</a:t>
            </a:r>
          </a:p>
          <a:p>
            <a:pPr lvl="3"/>
            <a:r>
              <a:rPr lang="en-US" sz="2000" dirty="0" smtClean="0"/>
              <a:t>Pixel –orientated method</a:t>
            </a:r>
          </a:p>
          <a:p>
            <a:pPr lvl="3"/>
            <a:r>
              <a:rPr lang="en-US" sz="2000" dirty="0" smtClean="0"/>
              <a:t>Edge –orientated method</a:t>
            </a:r>
          </a:p>
          <a:p>
            <a:pPr lvl="3"/>
            <a:r>
              <a:rPr lang="en-US" sz="2000" dirty="0" smtClean="0"/>
              <a:t>Region –orientated method</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248400"/>
          </a:xfrm>
        </p:spPr>
        <p:txBody>
          <a:bodyPr>
            <a:normAutofit/>
          </a:bodyPr>
          <a:lstStyle/>
          <a:p>
            <a:pPr marL="274320" lvl="3" indent="-274320">
              <a:spcBef>
                <a:spcPts val="600"/>
              </a:spcBef>
              <a:buClr>
                <a:schemeClr val="accent1"/>
              </a:buClr>
              <a:buSzPct val="70000"/>
            </a:pPr>
            <a:r>
              <a:rPr lang="en-US" sz="2400" dirty="0" smtClean="0">
                <a:solidFill>
                  <a:srgbClr val="FF0000"/>
                </a:solidFill>
              </a:rPr>
              <a:t>Pixel –orientated segmentation methods</a:t>
            </a:r>
          </a:p>
          <a:p>
            <a:pPr>
              <a:buNone/>
            </a:pPr>
            <a:r>
              <a:rPr lang="en-US" sz="2200" b="1" dirty="0" smtClean="0">
                <a:solidFill>
                  <a:srgbClr val="00B050"/>
                </a:solidFill>
              </a:rPr>
              <a:t>1.</a:t>
            </a:r>
            <a:r>
              <a:rPr lang="en-US" sz="2200" dirty="0" smtClean="0"/>
              <a:t> The gray value of a pixel is studied in isolation in this method.</a:t>
            </a:r>
          </a:p>
          <a:p>
            <a:r>
              <a:rPr lang="en-US" sz="2200" dirty="0" smtClean="0"/>
              <a:t>This method acquires the gray- level distribution of an image in a histogram and attempts to find one or several thresholds in this histogram.</a:t>
            </a:r>
          </a:p>
          <a:p>
            <a:r>
              <a:rPr lang="en-US" sz="2200" dirty="0" smtClean="0"/>
              <a:t>If the object we search has one color but different background, then the result is a bimodal histogram with spatially separated maxima.</a:t>
            </a:r>
          </a:p>
          <a:p>
            <a:r>
              <a:rPr lang="en-US" sz="2200" dirty="0" smtClean="0"/>
              <a:t>By setting a threshold at this position, we can divide the histogram into several region.</a:t>
            </a:r>
          </a:p>
          <a:p>
            <a:pPr>
              <a:buNone/>
            </a:pPr>
            <a:r>
              <a:rPr lang="en-US" sz="2200" b="1" dirty="0" smtClean="0">
                <a:solidFill>
                  <a:srgbClr val="00B050"/>
                </a:solidFill>
              </a:rPr>
              <a:t>2</a:t>
            </a:r>
            <a:r>
              <a:rPr lang="en-US" sz="2200" dirty="0" smtClean="0"/>
              <a:t>. Alternatively, we could segment on the basis of color values.</a:t>
            </a:r>
          </a:p>
          <a:p>
            <a:r>
              <a:rPr lang="en-US" sz="2200" dirty="0" smtClean="0"/>
              <a:t>In this case, we modify the method to the three-dimensional space so that pixel clouds and be separated.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001000" cy="5867400"/>
          </a:xfrm>
        </p:spPr>
        <p:txBody>
          <a:bodyPr/>
          <a:lstStyle/>
          <a:p>
            <a:r>
              <a:rPr lang="en-US" sz="2200" dirty="0" smtClean="0"/>
              <a:t>In practical applications, this method has several drawbacks:</a:t>
            </a:r>
          </a:p>
          <a:p>
            <a:r>
              <a:rPr lang="en-US" sz="2200" dirty="0" smtClean="0"/>
              <a:t>Bimodal distribution hardly occurs in nature and digitization error prevents it in almost all cases.</a:t>
            </a:r>
          </a:p>
          <a:p>
            <a:r>
              <a:rPr lang="en-US" sz="2200" dirty="0" smtClean="0"/>
              <a:t>If the object and background histograms overlap, then the pixels of overlapping regions cannot be allocated.</a:t>
            </a:r>
          </a:p>
          <a:p>
            <a:r>
              <a:rPr lang="en-US" sz="2200" dirty="0" smtClean="0"/>
              <a:t>To function properly, image are edited manually. Involves marking the regions that can be segmented by use of local histograms.</a:t>
            </a:r>
          </a:p>
          <a:p>
            <a:pPr marL="274320" lvl="3" indent="-274320">
              <a:spcBef>
                <a:spcPts val="600"/>
              </a:spcBef>
              <a:buClr>
                <a:schemeClr val="accent1"/>
              </a:buClr>
              <a:buSzPct val="70000"/>
            </a:pPr>
            <a:r>
              <a:rPr lang="en-US" sz="2200" dirty="0" smtClean="0">
                <a:solidFill>
                  <a:srgbClr val="FF0000"/>
                </a:solidFill>
              </a:rPr>
              <a:t>Edge –orientated segmentation methods</a:t>
            </a:r>
          </a:p>
          <a:p>
            <a:pPr marL="274320" lvl="3" indent="-274320">
              <a:spcBef>
                <a:spcPts val="600"/>
              </a:spcBef>
              <a:buClr>
                <a:schemeClr val="accent1"/>
              </a:buClr>
              <a:buSzPct val="70000"/>
            </a:pPr>
            <a:r>
              <a:rPr lang="en-US" sz="2200" dirty="0" smtClean="0"/>
              <a:t>Edge –orientated segmentation methods work in two steps:</a:t>
            </a:r>
          </a:p>
          <a:p>
            <a:pPr marL="457200" lvl="3" indent="-457200">
              <a:spcBef>
                <a:spcPts val="600"/>
              </a:spcBef>
              <a:buClr>
                <a:schemeClr val="accent1"/>
              </a:buClr>
              <a:buSzPct val="70000"/>
              <a:buAutoNum type="arabicPeriod"/>
            </a:pPr>
            <a:r>
              <a:rPr lang="en-US" sz="2200" dirty="0" smtClean="0"/>
              <a:t>The edge of an image are extracted.</a:t>
            </a:r>
          </a:p>
          <a:p>
            <a:pPr marL="457200" lvl="3" indent="-457200">
              <a:spcBef>
                <a:spcPts val="600"/>
              </a:spcBef>
              <a:buClr>
                <a:schemeClr val="accent1"/>
              </a:buClr>
              <a:buSzPct val="70000"/>
              <a:buAutoNum type="arabicPeriod"/>
            </a:pPr>
            <a:r>
              <a:rPr lang="en-US" sz="2200" dirty="0" smtClean="0"/>
              <a:t>The edges are connected so that they form closed contours around the objects to be extracted.</a:t>
            </a:r>
          </a:p>
          <a:p>
            <a:pPr marL="457200" lvl="3" indent="-457200">
              <a:spcBef>
                <a:spcPts val="600"/>
              </a:spcBef>
              <a:buClr>
                <a:schemeClr val="accent1"/>
              </a:buClr>
              <a:buSzPct val="70000"/>
            </a:pPr>
            <a:endParaRPr lang="en-US" sz="2200" dirty="0" smtClean="0"/>
          </a:p>
          <a:p>
            <a:pPr marL="274320" lvl="3" indent="-274320">
              <a:spcBef>
                <a:spcPts val="600"/>
              </a:spcBef>
              <a:buClr>
                <a:schemeClr val="accent1"/>
              </a:buClr>
              <a:buSzPct val="70000"/>
            </a:pPr>
            <a:endParaRPr lang="en-US" sz="2200"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274320" lvl="3" indent="-274320">
              <a:spcBef>
                <a:spcPts val="600"/>
              </a:spcBef>
              <a:buClr>
                <a:schemeClr val="accent1"/>
              </a:buClr>
              <a:buSzPct val="70000"/>
            </a:pPr>
            <a:r>
              <a:rPr lang="en-US" sz="2200" dirty="0" smtClean="0">
                <a:solidFill>
                  <a:srgbClr val="FF0000"/>
                </a:solidFill>
              </a:rPr>
              <a:t>Region –orientated segmentation methods</a:t>
            </a:r>
          </a:p>
          <a:p>
            <a:r>
              <a:rPr lang="en-US" dirty="0" smtClean="0"/>
              <a:t>Neighboring pixels normally have similar properties. This aspect is not taken into account in the pixel- and edge- oriented methods.</a:t>
            </a:r>
          </a:p>
          <a:p>
            <a:r>
              <a:rPr lang="en-US" dirty="0" smtClean="0"/>
              <a:t>In contrast, region growing methods consider this aspect by starting with a “seed” pixel.</a:t>
            </a:r>
          </a:p>
          <a:p>
            <a:r>
              <a:rPr lang="en-US" dirty="0" smtClean="0"/>
              <a:t>Successively, the pixels neighbors are included if they have some similarity to the seed pixel.</a:t>
            </a:r>
          </a:p>
          <a:p>
            <a:r>
              <a:rPr lang="en-US" dirty="0" smtClean="0">
                <a:solidFill>
                  <a:srgbClr val="FF0000"/>
                </a:solidFill>
              </a:rPr>
              <a:t>Water –inflow segmentation:</a:t>
            </a:r>
          </a:p>
          <a:p>
            <a:r>
              <a:rPr lang="en-US" dirty="0" smtClean="0"/>
              <a:t>Previous section Described local and global segmentation strategies.</a:t>
            </a:r>
          </a:p>
          <a:p>
            <a:r>
              <a:rPr lang="en-US" dirty="0" smtClean="0"/>
              <a:t>A more efficient segmentation can be achieved by combining the local and global approaches.</a:t>
            </a:r>
          </a:p>
          <a:p>
            <a:r>
              <a:rPr lang="en-US" dirty="0" smtClean="0"/>
              <a:t>The basic idea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recognition</a:t>
            </a:r>
            <a:endParaRPr lang="en-IN" dirty="0"/>
          </a:p>
        </p:txBody>
      </p:sp>
      <p:sp>
        <p:nvSpPr>
          <p:cNvPr id="3" name="Content Placeholder 2"/>
          <p:cNvSpPr>
            <a:spLocks noGrp="1"/>
          </p:cNvSpPr>
          <p:nvPr>
            <p:ph sz="quarter" idx="1"/>
          </p:nvPr>
        </p:nvSpPr>
        <p:spPr/>
        <p:txBody>
          <a:bodyPr/>
          <a:lstStyle/>
          <a:p>
            <a:r>
              <a:rPr lang="en-US" dirty="0" smtClean="0"/>
              <a:t>Image segmentation describes properties that can be used to classify the content of an image.</a:t>
            </a:r>
          </a:p>
          <a:p>
            <a:r>
              <a:rPr lang="en-US" dirty="0" smtClean="0"/>
              <a:t>Image recognition describes the entire process required for object recognition.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990600" cy="646331"/>
          </a:xfrm>
          <a:prstGeom prst="rect">
            <a:avLst/>
          </a:prstGeom>
          <a:noFill/>
        </p:spPr>
        <p:txBody>
          <a:bodyPr wrap="square" rtlCol="0">
            <a:spAutoFit/>
          </a:bodyPr>
          <a:lstStyle/>
          <a:p>
            <a:r>
              <a:rPr lang="en-US" dirty="0" smtClean="0"/>
              <a:t>Source image </a:t>
            </a:r>
            <a:endParaRPr lang="en-IN" dirty="0"/>
          </a:p>
        </p:txBody>
      </p:sp>
      <p:sp>
        <p:nvSpPr>
          <p:cNvPr id="6" name="Rectangle 5"/>
          <p:cNvSpPr/>
          <p:nvPr/>
        </p:nvSpPr>
        <p:spPr>
          <a:xfrm>
            <a:off x="685800" y="3810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429000" y="38862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429000" y="48768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429000" y="26670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352800" y="15240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352800" y="3810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429000" y="59436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638800" y="4572000"/>
            <a:ext cx="1295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562600" y="3429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5486400" y="2209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5486400" y="1066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638800" y="5638800"/>
            <a:ext cx="1295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914400" y="59436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p:cNvCxnSpPr>
            <a:stCxn id="6" idx="3"/>
            <a:endCxn id="11" idx="1"/>
          </p:cNvCxnSpPr>
          <p:nvPr/>
        </p:nvCxnSpPr>
        <p:spPr>
          <a:xfrm>
            <a:off x="1828800" y="7239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3"/>
            <a:endCxn id="12" idx="1"/>
          </p:cNvCxnSpPr>
          <p:nvPr/>
        </p:nvCxnSpPr>
        <p:spPr>
          <a:xfrm>
            <a:off x="2057400" y="62865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6" idx="1"/>
          </p:cNvCxnSpPr>
          <p:nvPr/>
        </p:nvCxnSpPr>
        <p:spPr>
          <a:xfrm>
            <a:off x="4495800" y="7239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3"/>
          </p:cNvCxnSpPr>
          <p:nvPr/>
        </p:nvCxnSpPr>
        <p:spPr>
          <a:xfrm rot="10800000" flipV="1">
            <a:off x="4495800" y="1524000"/>
            <a:ext cx="990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5" idx="1"/>
          </p:cNvCxnSpPr>
          <p:nvPr/>
        </p:nvCxnSpPr>
        <p:spPr>
          <a:xfrm>
            <a:off x="4495800" y="2057400"/>
            <a:ext cx="9906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9" idx="3"/>
          </p:cNvCxnSpPr>
          <p:nvPr/>
        </p:nvCxnSpPr>
        <p:spPr>
          <a:xfrm rot="10800000" flipV="1">
            <a:off x="4572000" y="2667000"/>
            <a:ext cx="914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572000" y="32004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3"/>
          </p:cNvCxnSpPr>
          <p:nvPr/>
        </p:nvCxnSpPr>
        <p:spPr>
          <a:xfrm rot="10800000" flipV="1">
            <a:off x="4572000" y="3962400"/>
            <a:ext cx="990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3" idx="1"/>
          </p:cNvCxnSpPr>
          <p:nvPr/>
        </p:nvCxnSpPr>
        <p:spPr>
          <a:xfrm>
            <a:off x="4572000" y="4419600"/>
            <a:ext cx="10668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flipV="1">
            <a:off x="4648200" y="5029200"/>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72000" y="54102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7" idx="1"/>
          </p:cNvCxnSpPr>
          <p:nvPr/>
        </p:nvCxnSpPr>
        <p:spPr>
          <a:xfrm rot="10800000" flipV="1">
            <a:off x="4648200" y="5981700"/>
            <a:ext cx="990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257800" y="381000"/>
            <a:ext cx="2362200" cy="369332"/>
          </a:xfrm>
          <a:prstGeom prst="rect">
            <a:avLst/>
          </a:prstGeom>
          <a:noFill/>
        </p:spPr>
        <p:txBody>
          <a:bodyPr wrap="square" rtlCol="0">
            <a:spAutoFit/>
          </a:bodyPr>
          <a:lstStyle/>
          <a:p>
            <a:r>
              <a:rPr lang="en-US" dirty="0" smtClean="0"/>
              <a:t>Intermediate images</a:t>
            </a:r>
            <a:endParaRPr lang="en-IN" dirty="0"/>
          </a:p>
        </p:txBody>
      </p:sp>
      <p:sp>
        <p:nvSpPr>
          <p:cNvPr id="49" name="TextBox 48"/>
          <p:cNvSpPr txBox="1"/>
          <p:nvPr/>
        </p:nvSpPr>
        <p:spPr>
          <a:xfrm>
            <a:off x="3352800" y="533400"/>
            <a:ext cx="1143000" cy="307777"/>
          </a:xfrm>
          <a:prstGeom prst="rect">
            <a:avLst/>
          </a:prstGeom>
          <a:noFill/>
        </p:spPr>
        <p:txBody>
          <a:bodyPr wrap="square" rtlCol="0">
            <a:spAutoFit/>
          </a:bodyPr>
          <a:lstStyle/>
          <a:p>
            <a:r>
              <a:rPr lang="en-US" sz="1400" dirty="0" smtClean="0"/>
              <a:t>Formatting </a:t>
            </a:r>
            <a:endParaRPr lang="en-IN" sz="1400" dirty="0"/>
          </a:p>
        </p:txBody>
      </p:sp>
      <p:sp>
        <p:nvSpPr>
          <p:cNvPr id="50" name="TextBox 49"/>
          <p:cNvSpPr txBox="1"/>
          <p:nvPr/>
        </p:nvSpPr>
        <p:spPr>
          <a:xfrm>
            <a:off x="3352800" y="1752600"/>
            <a:ext cx="1143000" cy="292388"/>
          </a:xfrm>
          <a:prstGeom prst="rect">
            <a:avLst/>
          </a:prstGeom>
          <a:noFill/>
        </p:spPr>
        <p:txBody>
          <a:bodyPr wrap="square" rtlCol="0">
            <a:spAutoFit/>
          </a:bodyPr>
          <a:lstStyle/>
          <a:p>
            <a:r>
              <a:rPr lang="en-US" sz="1300" dirty="0" smtClean="0"/>
              <a:t>Conditioning </a:t>
            </a:r>
            <a:endParaRPr lang="en-IN" sz="1300" dirty="0"/>
          </a:p>
        </p:txBody>
      </p:sp>
      <p:sp>
        <p:nvSpPr>
          <p:cNvPr id="51" name="TextBox 50"/>
          <p:cNvSpPr txBox="1"/>
          <p:nvPr/>
        </p:nvSpPr>
        <p:spPr>
          <a:xfrm>
            <a:off x="3429000" y="2819400"/>
            <a:ext cx="1143000" cy="338554"/>
          </a:xfrm>
          <a:prstGeom prst="rect">
            <a:avLst/>
          </a:prstGeom>
          <a:noFill/>
        </p:spPr>
        <p:txBody>
          <a:bodyPr wrap="square" rtlCol="0">
            <a:spAutoFit/>
          </a:bodyPr>
          <a:lstStyle/>
          <a:p>
            <a:r>
              <a:rPr lang="en-US" sz="1600" dirty="0" smtClean="0"/>
              <a:t>Marketing</a:t>
            </a:r>
            <a:r>
              <a:rPr lang="en-US" sz="1200" dirty="0" smtClean="0"/>
              <a:t> </a:t>
            </a:r>
            <a:endParaRPr lang="en-IN" sz="1200" dirty="0"/>
          </a:p>
        </p:txBody>
      </p:sp>
      <p:sp>
        <p:nvSpPr>
          <p:cNvPr id="52" name="TextBox 51"/>
          <p:cNvSpPr txBox="1"/>
          <p:nvPr/>
        </p:nvSpPr>
        <p:spPr>
          <a:xfrm>
            <a:off x="3429000" y="4038600"/>
            <a:ext cx="1143000" cy="338554"/>
          </a:xfrm>
          <a:prstGeom prst="rect">
            <a:avLst/>
          </a:prstGeom>
          <a:noFill/>
        </p:spPr>
        <p:txBody>
          <a:bodyPr wrap="square" rtlCol="0">
            <a:spAutoFit/>
          </a:bodyPr>
          <a:lstStyle/>
          <a:p>
            <a:r>
              <a:rPr lang="en-US" sz="1600" dirty="0" smtClean="0"/>
              <a:t>Grouping </a:t>
            </a:r>
            <a:endParaRPr lang="en-IN" sz="1600" dirty="0"/>
          </a:p>
        </p:txBody>
      </p:sp>
      <p:sp>
        <p:nvSpPr>
          <p:cNvPr id="53" name="TextBox 52"/>
          <p:cNvSpPr txBox="1"/>
          <p:nvPr/>
        </p:nvSpPr>
        <p:spPr>
          <a:xfrm>
            <a:off x="3429000" y="5029200"/>
            <a:ext cx="1143000" cy="338554"/>
          </a:xfrm>
          <a:prstGeom prst="rect">
            <a:avLst/>
          </a:prstGeom>
          <a:noFill/>
        </p:spPr>
        <p:txBody>
          <a:bodyPr wrap="square" rtlCol="0">
            <a:spAutoFit/>
          </a:bodyPr>
          <a:lstStyle/>
          <a:p>
            <a:r>
              <a:rPr lang="en-US" sz="1600" dirty="0" smtClean="0"/>
              <a:t>Extraction</a:t>
            </a:r>
            <a:r>
              <a:rPr lang="en-US" sz="1200" dirty="0" smtClean="0"/>
              <a:t> </a:t>
            </a:r>
            <a:endParaRPr lang="en-IN" sz="1200" dirty="0"/>
          </a:p>
        </p:txBody>
      </p:sp>
      <p:sp>
        <p:nvSpPr>
          <p:cNvPr id="54" name="TextBox 53"/>
          <p:cNvSpPr txBox="1"/>
          <p:nvPr/>
        </p:nvSpPr>
        <p:spPr>
          <a:xfrm>
            <a:off x="3429000" y="6096000"/>
            <a:ext cx="1143000" cy="369332"/>
          </a:xfrm>
          <a:prstGeom prst="rect">
            <a:avLst/>
          </a:prstGeom>
          <a:noFill/>
        </p:spPr>
        <p:txBody>
          <a:bodyPr wrap="square" rtlCol="0">
            <a:spAutoFit/>
          </a:bodyPr>
          <a:lstStyle/>
          <a:p>
            <a:r>
              <a:rPr lang="en-US" dirty="0" smtClean="0"/>
              <a:t>Matching</a:t>
            </a:r>
            <a:r>
              <a:rPr lang="en-US" sz="1200" dirty="0" smtClean="0"/>
              <a:t> </a:t>
            </a:r>
            <a:endParaRPr lang="en-IN" sz="1200" dirty="0"/>
          </a:p>
        </p:txBody>
      </p:sp>
      <p:sp>
        <p:nvSpPr>
          <p:cNvPr id="59" name="TextBox 58"/>
          <p:cNvSpPr txBox="1"/>
          <p:nvPr/>
        </p:nvSpPr>
        <p:spPr>
          <a:xfrm>
            <a:off x="5562600" y="1066800"/>
            <a:ext cx="1143000" cy="584775"/>
          </a:xfrm>
          <a:prstGeom prst="rect">
            <a:avLst/>
          </a:prstGeom>
          <a:noFill/>
        </p:spPr>
        <p:txBody>
          <a:bodyPr wrap="square" rtlCol="0">
            <a:spAutoFit/>
          </a:bodyPr>
          <a:lstStyle/>
          <a:p>
            <a:r>
              <a:rPr lang="en-US" sz="1600" dirty="0" smtClean="0"/>
              <a:t>Observed images </a:t>
            </a:r>
            <a:endParaRPr lang="en-IN" sz="1600" dirty="0"/>
          </a:p>
        </p:txBody>
      </p:sp>
      <p:sp>
        <p:nvSpPr>
          <p:cNvPr id="60" name="TextBox 59"/>
          <p:cNvSpPr txBox="1"/>
          <p:nvPr/>
        </p:nvSpPr>
        <p:spPr>
          <a:xfrm>
            <a:off x="5562600" y="2209800"/>
            <a:ext cx="1295400" cy="584775"/>
          </a:xfrm>
          <a:prstGeom prst="rect">
            <a:avLst/>
          </a:prstGeom>
          <a:noFill/>
        </p:spPr>
        <p:txBody>
          <a:bodyPr wrap="square" rtlCol="0">
            <a:spAutoFit/>
          </a:bodyPr>
          <a:lstStyle/>
          <a:p>
            <a:r>
              <a:rPr lang="en-US" sz="1600" dirty="0" smtClean="0"/>
              <a:t>Conditioned images </a:t>
            </a:r>
            <a:endParaRPr lang="en-IN" sz="1600" dirty="0"/>
          </a:p>
        </p:txBody>
      </p:sp>
      <p:sp>
        <p:nvSpPr>
          <p:cNvPr id="61" name="TextBox 60"/>
          <p:cNvSpPr txBox="1"/>
          <p:nvPr/>
        </p:nvSpPr>
        <p:spPr>
          <a:xfrm>
            <a:off x="5638800" y="3505200"/>
            <a:ext cx="1143000" cy="584775"/>
          </a:xfrm>
          <a:prstGeom prst="rect">
            <a:avLst/>
          </a:prstGeom>
          <a:noFill/>
        </p:spPr>
        <p:txBody>
          <a:bodyPr wrap="square" rtlCol="0">
            <a:spAutoFit/>
          </a:bodyPr>
          <a:lstStyle/>
          <a:p>
            <a:r>
              <a:rPr lang="en-US" sz="1600" dirty="0" smtClean="0"/>
              <a:t>Marked images </a:t>
            </a:r>
            <a:endParaRPr lang="en-IN" sz="1600" dirty="0"/>
          </a:p>
        </p:txBody>
      </p:sp>
      <p:sp>
        <p:nvSpPr>
          <p:cNvPr id="62" name="TextBox 61"/>
          <p:cNvSpPr txBox="1"/>
          <p:nvPr/>
        </p:nvSpPr>
        <p:spPr>
          <a:xfrm>
            <a:off x="5715000" y="4572000"/>
            <a:ext cx="1143000" cy="584775"/>
          </a:xfrm>
          <a:prstGeom prst="rect">
            <a:avLst/>
          </a:prstGeom>
          <a:noFill/>
        </p:spPr>
        <p:txBody>
          <a:bodyPr wrap="square" rtlCol="0">
            <a:spAutoFit/>
          </a:bodyPr>
          <a:lstStyle/>
          <a:p>
            <a:r>
              <a:rPr lang="en-US" sz="1600" dirty="0" smtClean="0"/>
              <a:t>Grouped images </a:t>
            </a:r>
            <a:endParaRPr lang="en-IN" sz="1600" dirty="0"/>
          </a:p>
        </p:txBody>
      </p:sp>
      <p:sp>
        <p:nvSpPr>
          <p:cNvPr id="63" name="TextBox 62"/>
          <p:cNvSpPr txBox="1"/>
          <p:nvPr/>
        </p:nvSpPr>
        <p:spPr>
          <a:xfrm>
            <a:off x="5715000" y="5638800"/>
            <a:ext cx="1143000" cy="584775"/>
          </a:xfrm>
          <a:prstGeom prst="rect">
            <a:avLst/>
          </a:prstGeom>
          <a:noFill/>
        </p:spPr>
        <p:txBody>
          <a:bodyPr wrap="square" rtlCol="0">
            <a:spAutoFit/>
          </a:bodyPr>
          <a:lstStyle/>
          <a:p>
            <a:r>
              <a:rPr lang="en-US" sz="1600" dirty="0" smtClean="0"/>
              <a:t>Extracted images </a:t>
            </a:r>
            <a:endParaRPr lang="en-IN" sz="1600" dirty="0"/>
          </a:p>
        </p:txBody>
      </p:sp>
      <p:sp>
        <p:nvSpPr>
          <p:cNvPr id="64" name="TextBox 63"/>
          <p:cNvSpPr txBox="1"/>
          <p:nvPr/>
        </p:nvSpPr>
        <p:spPr>
          <a:xfrm>
            <a:off x="914400" y="5943600"/>
            <a:ext cx="1143000" cy="584775"/>
          </a:xfrm>
          <a:prstGeom prst="rect">
            <a:avLst/>
          </a:prstGeom>
          <a:noFill/>
        </p:spPr>
        <p:txBody>
          <a:bodyPr wrap="square" rtlCol="0">
            <a:spAutoFit/>
          </a:bodyPr>
          <a:lstStyle/>
          <a:p>
            <a:r>
              <a:rPr lang="en-US" sz="1600" dirty="0" smtClean="0"/>
              <a:t>Target images </a:t>
            </a:r>
            <a:endParaRPr lang="en-IN" sz="1600" dirty="0"/>
          </a:p>
        </p:txBody>
      </p:sp>
      <p:sp>
        <p:nvSpPr>
          <p:cNvPr id="65" name="Left Brace 64"/>
          <p:cNvSpPr/>
          <p:nvPr/>
        </p:nvSpPr>
        <p:spPr>
          <a:xfrm>
            <a:off x="533400" y="5867400"/>
            <a:ext cx="274319"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6" name="Right Brace 65"/>
          <p:cNvSpPr/>
          <p:nvPr/>
        </p:nvSpPr>
        <p:spPr>
          <a:xfrm>
            <a:off x="7010400" y="1143000"/>
            <a:ext cx="381000" cy="2971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7" name="Right Brace 66"/>
          <p:cNvSpPr/>
          <p:nvPr/>
        </p:nvSpPr>
        <p:spPr>
          <a:xfrm>
            <a:off x="7010400" y="4572000"/>
            <a:ext cx="4572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69" name="Straight Arrow Connector 68"/>
          <p:cNvCxnSpPr/>
          <p:nvPr/>
        </p:nvCxnSpPr>
        <p:spPr>
          <a:xfrm rot="16200000" flipH="1">
            <a:off x="4267200" y="3810000"/>
            <a:ext cx="5410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6200000">
            <a:off x="-1081815" y="5044217"/>
            <a:ext cx="2837765" cy="369332"/>
          </a:xfrm>
          <a:prstGeom prst="rect">
            <a:avLst/>
          </a:prstGeom>
          <a:noFill/>
        </p:spPr>
        <p:txBody>
          <a:bodyPr wrap="square" rtlCol="0">
            <a:spAutoFit/>
          </a:bodyPr>
          <a:lstStyle/>
          <a:p>
            <a:r>
              <a:rPr lang="en-US" dirty="0" smtClean="0"/>
              <a:t>Symbolic representation</a:t>
            </a:r>
            <a:endParaRPr lang="en-IN" dirty="0"/>
          </a:p>
        </p:txBody>
      </p:sp>
      <p:sp>
        <p:nvSpPr>
          <p:cNvPr id="71" name="TextBox 70"/>
          <p:cNvSpPr txBox="1"/>
          <p:nvPr/>
        </p:nvSpPr>
        <p:spPr>
          <a:xfrm rot="16200000">
            <a:off x="6714783" y="2200617"/>
            <a:ext cx="2304366" cy="646331"/>
          </a:xfrm>
          <a:prstGeom prst="rect">
            <a:avLst/>
          </a:prstGeom>
          <a:noFill/>
        </p:spPr>
        <p:txBody>
          <a:bodyPr wrap="square" rtlCol="0">
            <a:spAutoFit/>
          </a:bodyPr>
          <a:lstStyle/>
          <a:p>
            <a:r>
              <a:rPr lang="en-US" dirty="0" smtClean="0"/>
              <a:t>Logical image data Structure</a:t>
            </a:r>
            <a:endParaRPr lang="en-IN" dirty="0"/>
          </a:p>
        </p:txBody>
      </p:sp>
      <p:sp>
        <p:nvSpPr>
          <p:cNvPr id="72" name="TextBox 71"/>
          <p:cNvSpPr txBox="1"/>
          <p:nvPr/>
        </p:nvSpPr>
        <p:spPr>
          <a:xfrm rot="16200000">
            <a:off x="6547366" y="5035034"/>
            <a:ext cx="2514600" cy="369332"/>
          </a:xfrm>
          <a:prstGeom prst="rect">
            <a:avLst/>
          </a:prstGeom>
          <a:noFill/>
        </p:spPr>
        <p:txBody>
          <a:bodyPr wrap="square" rtlCol="0">
            <a:spAutoFit/>
          </a:bodyPr>
          <a:lstStyle/>
          <a:p>
            <a:r>
              <a:rPr lang="en-US" dirty="0" smtClean="0"/>
              <a:t>Logical data Structure</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77200" cy="6016752"/>
          </a:xfrm>
        </p:spPr>
        <p:txBody>
          <a:bodyPr>
            <a:normAutofit/>
          </a:bodyPr>
          <a:lstStyle/>
          <a:p>
            <a:r>
              <a:rPr lang="en-IN" sz="2200" b="1" dirty="0" smtClean="0">
                <a:solidFill>
                  <a:srgbClr val="00B050"/>
                </a:solidFill>
              </a:rPr>
              <a:t>Image Formatting</a:t>
            </a:r>
          </a:p>
          <a:p>
            <a:r>
              <a:rPr lang="en-IN" sz="2200" dirty="0" smtClean="0"/>
              <a:t>Image Formatting means capturing an image by bringing it into a digital form.</a:t>
            </a:r>
          </a:p>
          <a:p>
            <a:r>
              <a:rPr lang="en-IN" sz="2200" b="1" dirty="0" smtClean="0">
                <a:solidFill>
                  <a:srgbClr val="00B050"/>
                </a:solidFill>
              </a:rPr>
              <a:t>Conditioning</a:t>
            </a:r>
          </a:p>
          <a:p>
            <a:r>
              <a:rPr lang="en-IN" sz="2200" dirty="0" smtClean="0"/>
              <a:t>In an image, there are usually features which are uninteresting, either because they were introduced into the image during the digitization process as noise, or because they form part of a background. </a:t>
            </a:r>
          </a:p>
          <a:p>
            <a:r>
              <a:rPr lang="en-IN" sz="2200" dirty="0" smtClean="0"/>
              <a:t>An observed image is composed of informative patterns modified by uninteresting random variations. </a:t>
            </a:r>
          </a:p>
          <a:p>
            <a:r>
              <a:rPr lang="en-IN" sz="2200" dirty="0" smtClean="0"/>
              <a:t>Conditioning suppresses, or normalizes, the uninteresting variations in the image, effectively highlighting the interesting parts of the image.</a:t>
            </a:r>
            <a:endParaRPr lang="en-IN"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924800" cy="5864352"/>
          </a:xfrm>
        </p:spPr>
        <p:txBody>
          <a:bodyPr>
            <a:normAutofit fontScale="92500" lnSpcReduction="10000"/>
          </a:bodyPr>
          <a:lstStyle/>
          <a:p>
            <a:r>
              <a:rPr lang="en-IN" b="1" dirty="0" err="1" smtClean="0">
                <a:solidFill>
                  <a:srgbClr val="00B050"/>
                </a:solidFill>
              </a:rPr>
              <a:t>Labeling</a:t>
            </a:r>
            <a:endParaRPr lang="en-IN" b="1" dirty="0" smtClean="0">
              <a:solidFill>
                <a:srgbClr val="00B050"/>
              </a:solidFill>
            </a:endParaRPr>
          </a:p>
          <a:p>
            <a:r>
              <a:rPr lang="en-IN" dirty="0" smtClean="0"/>
              <a:t>Informative patterns in an image have </a:t>
            </a:r>
            <a:r>
              <a:rPr lang="en-IN" i="1" dirty="0" smtClean="0"/>
              <a:t>structure</a:t>
            </a:r>
            <a:r>
              <a:rPr lang="en-IN" dirty="0" smtClean="0"/>
              <a:t>. </a:t>
            </a:r>
          </a:p>
          <a:p>
            <a:r>
              <a:rPr lang="en-IN" dirty="0" smtClean="0"/>
              <a:t>Patterns are usually composed of adjacent pixels which share some property such that it can be inferred that they are part of the same structure (e.g., an edge). </a:t>
            </a:r>
          </a:p>
          <a:p>
            <a:r>
              <a:rPr lang="en-IN" i="1" dirty="0" smtClean="0"/>
              <a:t>Edge detection</a:t>
            </a:r>
            <a:r>
              <a:rPr lang="en-IN" dirty="0" smtClean="0"/>
              <a:t> techniques focus on identifying continuous adjacent pixels which differ greatly in intensity or colour, because these are likely to mark boundaries, between objects, or an object and the background, and hence form an edge. </a:t>
            </a:r>
          </a:p>
          <a:p>
            <a:r>
              <a:rPr lang="en-IN" dirty="0" smtClean="0"/>
              <a:t>After the edge detection process is complete, many edge will have been identified. However, not all of the edges are significant. </a:t>
            </a:r>
          </a:p>
          <a:p>
            <a:r>
              <a:rPr lang="en-IN" i="1" dirty="0" err="1" smtClean="0"/>
              <a:t>Thesholding</a:t>
            </a:r>
            <a:r>
              <a:rPr lang="en-IN" dirty="0" smtClean="0"/>
              <a:t> filters out insignificant edges. The remaining edges are </a:t>
            </a:r>
            <a:r>
              <a:rPr lang="en-IN" dirty="0" err="1" smtClean="0"/>
              <a:t>labeled</a:t>
            </a:r>
            <a:r>
              <a:rPr lang="en-IN" dirty="0" smtClean="0"/>
              <a:t>. </a:t>
            </a:r>
          </a:p>
          <a:p>
            <a:r>
              <a:rPr lang="en-IN" u="sng" dirty="0" smtClean="0"/>
              <a:t>More</a:t>
            </a:r>
            <a:r>
              <a:rPr lang="en-IN" dirty="0" smtClean="0"/>
              <a:t> complex </a:t>
            </a:r>
            <a:r>
              <a:rPr lang="en-IN" dirty="0" err="1" smtClean="0"/>
              <a:t>labeling</a:t>
            </a:r>
            <a:r>
              <a:rPr lang="en-IN" dirty="0" smtClean="0"/>
              <a:t> operations may involve identifying and </a:t>
            </a:r>
            <a:r>
              <a:rPr lang="en-IN" dirty="0" err="1" smtClean="0"/>
              <a:t>labeling</a:t>
            </a:r>
            <a:r>
              <a:rPr lang="en-IN" dirty="0" smtClean="0"/>
              <a:t> shape primitives and corner finding.</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924800" cy="6016752"/>
          </a:xfrm>
        </p:spPr>
        <p:txBody>
          <a:bodyPr>
            <a:normAutofit/>
          </a:bodyPr>
          <a:lstStyle/>
          <a:p>
            <a:r>
              <a:rPr lang="en-IN" sz="2200" b="1" dirty="0" smtClean="0">
                <a:solidFill>
                  <a:srgbClr val="00B050"/>
                </a:solidFill>
              </a:rPr>
              <a:t>Grouping</a:t>
            </a:r>
          </a:p>
          <a:p>
            <a:r>
              <a:rPr lang="en-IN" sz="2200" dirty="0" err="1" smtClean="0"/>
              <a:t>Labeling</a:t>
            </a:r>
            <a:r>
              <a:rPr lang="en-IN" sz="2200" dirty="0" smtClean="0"/>
              <a:t> finds primitive objects, such as edges. Grouping can turn edges into lines by determining that different edges belong to the same spatial event. </a:t>
            </a:r>
          </a:p>
          <a:p>
            <a:r>
              <a:rPr lang="en-IN" sz="2200" dirty="0" smtClean="0"/>
              <a:t>The first 3 operations represent the image as a digital image data structure (pixel information), however, from the grouping operation the data structure needs also to record the spatial events to which each pixel belongs. </a:t>
            </a:r>
          </a:p>
          <a:p>
            <a:r>
              <a:rPr lang="en-IN" sz="2200" dirty="0" smtClean="0"/>
              <a:t>This information is stored in a logical data structure.</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731838"/>
          </a:xfrm>
        </p:spPr>
        <p:txBody>
          <a:bodyPr/>
          <a:lstStyle/>
          <a:p>
            <a:r>
              <a:rPr lang="en-US" dirty="0" smtClean="0"/>
              <a:t>Capturing graphics and images</a:t>
            </a:r>
            <a:endParaRPr lang="en-US" dirty="0"/>
          </a:p>
        </p:txBody>
      </p:sp>
      <p:sp>
        <p:nvSpPr>
          <p:cNvPr id="3" name="Content Placeholder 2"/>
          <p:cNvSpPr>
            <a:spLocks noGrp="1"/>
          </p:cNvSpPr>
          <p:nvPr>
            <p:ph sz="quarter" idx="1"/>
          </p:nvPr>
        </p:nvSpPr>
        <p:spPr>
          <a:xfrm>
            <a:off x="457200" y="1295400"/>
            <a:ext cx="7924800" cy="5178552"/>
          </a:xfrm>
        </p:spPr>
        <p:txBody>
          <a:bodyPr>
            <a:normAutofit lnSpcReduction="10000"/>
          </a:bodyPr>
          <a:lstStyle/>
          <a:p>
            <a:r>
              <a:rPr lang="en-US" sz="2200" dirty="0" smtClean="0"/>
              <a:t>The process of capturing digital image depends upon the image’s origin, that is, real world pictures or digital images.</a:t>
            </a:r>
          </a:p>
          <a:p>
            <a:r>
              <a:rPr lang="en-US" sz="2200" dirty="0" smtClean="0"/>
              <a:t>A digital image consists of N lines with M pixels each.</a:t>
            </a:r>
          </a:p>
          <a:p>
            <a:r>
              <a:rPr lang="en-US" sz="2200" b="1" dirty="0" smtClean="0">
                <a:solidFill>
                  <a:srgbClr val="FF0000"/>
                </a:solidFill>
              </a:rPr>
              <a:t>Capturing real world images:</a:t>
            </a:r>
          </a:p>
          <a:p>
            <a:r>
              <a:rPr lang="en-US" sz="2200" dirty="0" smtClean="0"/>
              <a:t>A picture is a 2-D image captured from a real world scene that represent a event from the 3-D spatial world.</a:t>
            </a:r>
          </a:p>
          <a:p>
            <a:r>
              <a:rPr lang="en-US" sz="2200" dirty="0" smtClean="0"/>
              <a:t>Fig shows the camera obscura model of an image capturing system with focal length F (distance b/n the centre of a lens and its focus), where the spatial Cartesian world coordinates[W</a:t>
            </a:r>
            <a:r>
              <a:rPr lang="en-US" sz="2200" baseline="-25000" dirty="0" smtClean="0"/>
              <a:t>1</a:t>
            </a:r>
            <a:r>
              <a:rPr lang="en-US" sz="2200" dirty="0" smtClean="0"/>
              <a:t>,W</a:t>
            </a:r>
            <a:r>
              <a:rPr lang="en-US" sz="2200" baseline="-25000" dirty="0" smtClean="0"/>
              <a:t>2</a:t>
            </a:r>
            <a:r>
              <a:rPr lang="en-US" sz="2200" dirty="0" smtClean="0"/>
              <a:t>,W</a:t>
            </a:r>
            <a:r>
              <a:rPr lang="en-US" sz="2200" baseline="-25000" dirty="0" smtClean="0"/>
              <a:t>3</a:t>
            </a:r>
            <a:r>
              <a:rPr lang="en-US" sz="2200" dirty="0" smtClean="0"/>
              <a:t>] specify the distance of a spatial points from the camera lens.</a:t>
            </a:r>
          </a:p>
          <a:p>
            <a:r>
              <a:rPr lang="en-US" sz="2200" dirty="0" smtClean="0"/>
              <a:t>These points are mapped onto the coordinates of the image level w=[r,s] by applying the central projection equation</a:t>
            </a:r>
          </a:p>
          <a:p>
            <a:r>
              <a:rPr lang="en-US" sz="2200" dirty="0" smtClean="0"/>
              <a:t>r = Fx(W1/W3); s=F x (W2/W3) </a:t>
            </a:r>
          </a:p>
          <a:p>
            <a:endParaRPr lang="en-US" sz="2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a:bodyPr>
          <a:lstStyle/>
          <a:p>
            <a:r>
              <a:rPr lang="en-IN" b="1" dirty="0" smtClean="0">
                <a:solidFill>
                  <a:srgbClr val="00B050"/>
                </a:solidFill>
              </a:rPr>
              <a:t>Extracting</a:t>
            </a:r>
          </a:p>
          <a:p>
            <a:r>
              <a:rPr lang="en-IN" dirty="0" smtClean="0"/>
              <a:t>Grouping only records the spatial event(s) to which pixels belong. </a:t>
            </a:r>
          </a:p>
          <a:p>
            <a:r>
              <a:rPr lang="en-IN" dirty="0" smtClean="0"/>
              <a:t>Feature extraction involves generating a list of properties for each set of pixels in a spatial event. These may include a set's </a:t>
            </a:r>
            <a:r>
              <a:rPr lang="en-IN" dirty="0" err="1" smtClean="0"/>
              <a:t>centroid</a:t>
            </a:r>
            <a:r>
              <a:rPr lang="en-IN" dirty="0" smtClean="0"/>
              <a:t>, area, orientation, spatial moments, grey tone moments, spatial-grey tone moments, circumscribing circle, inscribing circle, etc. </a:t>
            </a:r>
          </a:p>
          <a:p>
            <a:r>
              <a:rPr lang="en-IN" dirty="0" smtClean="0"/>
              <a:t>Additionally properties depend on whether the group is considered a region or an arc. If it is a region, then the number of holes might be useful. In the case of an arc, the average curvature of the arc might be useful to know. Feature extraction can also describe the topographical relationships between different groups. Do they touch? Does one occlude another? Where are they in relation to each other?</a:t>
            </a:r>
            <a:endParaRPr lang="en-IN" b="1"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lstStyle/>
          <a:p>
            <a:r>
              <a:rPr lang="en-IN" b="1" dirty="0" smtClean="0">
                <a:solidFill>
                  <a:srgbClr val="00B050"/>
                </a:solidFill>
              </a:rPr>
              <a:t>Matching</a:t>
            </a:r>
          </a:p>
          <a:p>
            <a:r>
              <a:rPr lang="en-IN" dirty="0" smtClean="0"/>
              <a:t>Finally, once the pixels in the image have been grouped into objects and the relationship between the different objects has been determined, the final step is to </a:t>
            </a:r>
            <a:r>
              <a:rPr lang="en-IN" i="1" dirty="0" smtClean="0"/>
              <a:t>recognise</a:t>
            </a:r>
            <a:r>
              <a:rPr lang="en-IN" dirty="0" smtClean="0"/>
              <a:t> the objects in the image. </a:t>
            </a:r>
          </a:p>
          <a:p>
            <a:r>
              <a:rPr lang="en-IN" dirty="0" smtClean="0"/>
              <a:t>Matching involves comparing each object in the image with previously stored models and determining the best match </a:t>
            </a:r>
            <a:r>
              <a:rPr lang="en-IN" i="1" dirty="0" smtClean="0"/>
              <a:t>template matching</a:t>
            </a:r>
            <a:r>
              <a:rPr lang="en-IN" dirty="0" smtClean="0"/>
              <a:t>.</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Reconstructing images</a:t>
            </a:r>
            <a:endParaRPr lang="en-IN" dirty="0"/>
          </a:p>
        </p:txBody>
      </p:sp>
      <p:sp>
        <p:nvSpPr>
          <p:cNvPr id="3" name="Content Placeholder 2"/>
          <p:cNvSpPr>
            <a:spLocks noGrp="1"/>
          </p:cNvSpPr>
          <p:nvPr>
            <p:ph sz="quarter" idx="1"/>
          </p:nvPr>
        </p:nvSpPr>
        <p:spPr/>
        <p:txBody>
          <a:bodyPr/>
          <a:lstStyle/>
          <a:p>
            <a:r>
              <a:rPr lang="en-US" dirty="0" smtClean="0"/>
              <a:t>The method used to reconstruct images are</a:t>
            </a:r>
          </a:p>
          <a:p>
            <a:pPr>
              <a:buFont typeface="Wingdings" pitchFamily="2" charset="2"/>
              <a:buChar char="Ø"/>
            </a:pPr>
            <a:r>
              <a:rPr lang="en-US" dirty="0" smtClean="0"/>
              <a:t>The Randon Transform</a:t>
            </a:r>
          </a:p>
          <a:p>
            <a:pPr>
              <a:buFont typeface="Wingdings" pitchFamily="2" charset="2"/>
              <a:buChar char="Ø"/>
            </a:pPr>
            <a:r>
              <a:rPr lang="en-US" dirty="0" smtClean="0"/>
              <a:t>Stereoscopy</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31838"/>
          </a:xfrm>
        </p:spPr>
        <p:txBody>
          <a:bodyPr/>
          <a:lstStyle/>
          <a:p>
            <a:r>
              <a:rPr lang="en-US" dirty="0" smtClean="0"/>
              <a:t>Basics</a:t>
            </a:r>
            <a:endParaRPr lang="en-IN" dirty="0"/>
          </a:p>
        </p:txBody>
      </p:sp>
      <p:sp>
        <p:nvSpPr>
          <p:cNvPr id="3" name="Content Placeholder 2"/>
          <p:cNvSpPr>
            <a:spLocks noGrp="1"/>
          </p:cNvSpPr>
          <p:nvPr>
            <p:ph sz="quarter" idx="1"/>
          </p:nvPr>
        </p:nvSpPr>
        <p:spPr>
          <a:xfrm>
            <a:off x="457200" y="1219200"/>
            <a:ext cx="7467600" cy="5254752"/>
          </a:xfrm>
        </p:spPr>
        <p:txBody>
          <a:bodyPr/>
          <a:lstStyle/>
          <a:p>
            <a:r>
              <a:rPr lang="en-US" sz="2200" b="1" dirty="0" smtClean="0">
                <a:solidFill>
                  <a:srgbClr val="00B0F0"/>
                </a:solidFill>
              </a:rPr>
              <a:t>Representation of Video signals</a:t>
            </a:r>
          </a:p>
          <a:p>
            <a:r>
              <a:rPr lang="en-US" sz="2200" dirty="0" smtClean="0"/>
              <a:t>In conventional black-and-white television sets, the video signal is generated by means of a cathode Ray Tube(CRT).</a:t>
            </a:r>
          </a:p>
          <a:p>
            <a:r>
              <a:rPr lang="en-US" sz="2200" dirty="0" smtClean="0"/>
              <a:t>The representation of a video signal comprises three aspects: Visual representation, Transmission, and digitization.</a:t>
            </a:r>
          </a:p>
          <a:p>
            <a:r>
              <a:rPr lang="en-US" sz="2200" dirty="0" smtClean="0">
                <a:solidFill>
                  <a:srgbClr val="FF0000"/>
                </a:solidFill>
              </a:rPr>
              <a:t>Visual Representation:</a:t>
            </a:r>
          </a:p>
          <a:p>
            <a:r>
              <a:rPr lang="en-US" sz="2200" dirty="0" smtClean="0"/>
              <a:t>A key goal is to present the observer with as realistic as possible a representation of a scene.</a:t>
            </a:r>
          </a:p>
          <a:p>
            <a:r>
              <a:rPr lang="en-US" sz="2200" dirty="0" smtClean="0"/>
              <a:t>To achieve this goal, the television picture has to accurately convey the spatial and temporal content of the scene.</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Important measure are</a:t>
            </a:r>
          </a:p>
          <a:p>
            <a:r>
              <a:rPr lang="en-US" dirty="0" smtClean="0"/>
              <a:t>Vertical details and viewing distance</a:t>
            </a:r>
          </a:p>
          <a:p>
            <a:r>
              <a:rPr lang="en-US" dirty="0" smtClean="0"/>
              <a:t>Horizontal detail</a:t>
            </a:r>
            <a:r>
              <a:rPr lang="en-IN" dirty="0" smtClean="0"/>
              <a:t> and picture width</a:t>
            </a:r>
          </a:p>
          <a:p>
            <a:r>
              <a:rPr lang="en-US" dirty="0" smtClean="0"/>
              <a:t>Total detail content of a picture</a:t>
            </a:r>
          </a:p>
          <a:p>
            <a:r>
              <a:rPr lang="en-US" dirty="0" smtClean="0"/>
              <a:t>Depth perception</a:t>
            </a:r>
          </a:p>
          <a:p>
            <a:r>
              <a:rPr lang="en-US" dirty="0" smtClean="0"/>
              <a:t>Luminance </a:t>
            </a:r>
          </a:p>
          <a:p>
            <a:r>
              <a:rPr lang="en-US" dirty="0" smtClean="0"/>
              <a:t>Temporal aspect of illumination</a:t>
            </a:r>
          </a:p>
          <a:p>
            <a:r>
              <a:rPr lang="en-US" dirty="0" smtClean="0"/>
              <a:t>Continuity of motion</a:t>
            </a:r>
          </a:p>
          <a:p>
            <a:r>
              <a:rPr lang="en-US" smtClean="0"/>
              <a:t>Flicker</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228600"/>
          </a:xfrm>
        </p:spPr>
        <p:txBody>
          <a:bodyPr>
            <a:normAutofit fontScale="47500" lnSpcReduction="20000"/>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533400" y="1219200"/>
            <a:ext cx="7467599"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Capturing graphics and images</a:t>
            </a:r>
            <a:endParaRPr lang="en-IN" dirty="0"/>
          </a:p>
        </p:txBody>
      </p:sp>
      <p:sp>
        <p:nvSpPr>
          <p:cNvPr id="3" name="Content Placeholder 2"/>
          <p:cNvSpPr>
            <a:spLocks noGrp="1"/>
          </p:cNvSpPr>
          <p:nvPr>
            <p:ph sz="quarter" idx="1"/>
          </p:nvPr>
        </p:nvSpPr>
        <p:spPr/>
        <p:txBody>
          <a:bodyPr/>
          <a:lstStyle/>
          <a:p>
            <a:r>
              <a:rPr lang="en-US" dirty="0" smtClean="0"/>
              <a:t>An image capturing device, converts the brightness signal into an electrical signal.</a:t>
            </a:r>
          </a:p>
          <a:p>
            <a:r>
              <a:rPr lang="en-US" dirty="0" smtClean="0"/>
              <a:t>The first step in processing real world pictures is to sample and digitizes these signals.</a:t>
            </a:r>
          </a:p>
          <a:p>
            <a:r>
              <a:rPr lang="en-US" dirty="0" smtClean="0"/>
              <a:t>The second step involves quantization to achieve an aggregation of color regions to reduce the number of color, depending on the hardware used to output the images.</a:t>
            </a:r>
          </a:p>
          <a:p>
            <a:r>
              <a:rPr lang="en-US" dirty="0" smtClean="0"/>
              <a:t>Video technology normally work with an 8-bit PCM quantization, which means they can represent 2</a:t>
            </a:r>
            <a:r>
              <a:rPr lang="en-US" baseline="30000" dirty="0" smtClean="0"/>
              <a:t>8</a:t>
            </a:r>
            <a:r>
              <a:rPr lang="en-US" dirty="0" smtClean="0"/>
              <a:t> =256 different colors or gray levels per pixel.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1524000"/>
          </a:xfrm>
        </p:spPr>
        <p:txBody>
          <a:bodyPr/>
          <a:lstStyle/>
          <a:p>
            <a:r>
              <a:rPr lang="en-IN" b="1" dirty="0" smtClean="0"/>
              <a:t>Example</a:t>
            </a:r>
          </a:p>
          <a:p>
            <a:r>
              <a:rPr lang="en-IN" dirty="0" smtClean="0"/>
              <a:t>• </a:t>
            </a:r>
            <a:r>
              <a:rPr lang="en-IN" b="1" dirty="0" smtClean="0"/>
              <a:t>gray-value images contain different number of brightness levels:</a:t>
            </a:r>
            <a:endParaRPr lang="en-IN" dirty="0"/>
          </a:p>
        </p:txBody>
      </p:sp>
      <p:pic>
        <p:nvPicPr>
          <p:cNvPr id="2050" name="Picture 2"/>
          <p:cNvPicPr>
            <a:picLocks noChangeAspect="1" noChangeArrowheads="1"/>
          </p:cNvPicPr>
          <p:nvPr/>
        </p:nvPicPr>
        <p:blipFill>
          <a:blip r:embed="rId2"/>
          <a:srcRect/>
          <a:stretch>
            <a:fillRect/>
          </a:stretch>
        </p:blipFill>
        <p:spPr bwMode="auto">
          <a:xfrm>
            <a:off x="457200" y="2971800"/>
            <a:ext cx="2209800" cy="2057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971800" y="2971800"/>
            <a:ext cx="2895601" cy="20478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096000" y="2895600"/>
            <a:ext cx="2514600" cy="2114550"/>
          </a:xfrm>
          <a:prstGeom prst="rect">
            <a:avLst/>
          </a:prstGeom>
          <a:noFill/>
          <a:ln w="9525">
            <a:noFill/>
            <a:miter lim="800000"/>
            <a:headEnd/>
            <a:tailEnd/>
          </a:ln>
          <a:effectLst/>
        </p:spPr>
      </p:pic>
      <p:sp>
        <p:nvSpPr>
          <p:cNvPr id="7" name="Rectangle 6"/>
          <p:cNvSpPr/>
          <p:nvPr/>
        </p:nvSpPr>
        <p:spPr>
          <a:xfrm>
            <a:off x="457200" y="5334000"/>
            <a:ext cx="7696200" cy="369332"/>
          </a:xfrm>
          <a:prstGeom prst="rect">
            <a:avLst/>
          </a:prstGeom>
        </p:spPr>
        <p:txBody>
          <a:bodyPr wrap="square">
            <a:spAutoFit/>
          </a:bodyPr>
          <a:lstStyle/>
          <a:p>
            <a:r>
              <a:rPr lang="en-IN" dirty="0" smtClean="0"/>
              <a:t>2 levels                                       4 levels                                     256 levels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01000" cy="5940552"/>
          </a:xfrm>
        </p:spPr>
        <p:txBody>
          <a:bodyPr>
            <a:normAutofit/>
          </a:bodyPr>
          <a:lstStyle/>
          <a:p>
            <a:r>
              <a:rPr lang="en-US" dirty="0" smtClean="0"/>
              <a:t>The digitized picture is represented by matrix composed of rows and columns to accommodate numerical values.</a:t>
            </a:r>
          </a:p>
          <a:p>
            <a:r>
              <a:rPr lang="en-US" dirty="0" smtClean="0"/>
              <a:t>If I specifies a two dimensional matrix, then I(r,c) is the brightness value at the position corresponding to row r and column c of the matrix.</a:t>
            </a:r>
          </a:p>
          <a:p>
            <a:r>
              <a:rPr lang="en-US" dirty="0" smtClean="0"/>
              <a:t>Each pixel has a numerical value, i.e., the number of bits available to code a pixel- also called amplitude depth or picture depth.</a:t>
            </a:r>
          </a:p>
          <a:p>
            <a:r>
              <a:rPr lang="en-US" dirty="0" smtClean="0"/>
              <a:t>A numerical value may represent either black(0) or white(1) dot in binary images, or a level of gray in continuous –tone monochromatic images, or the color attributes in color picture.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formats</a:t>
            </a:r>
            <a:endParaRPr lang="en-IN" dirty="0"/>
          </a:p>
        </p:txBody>
      </p:sp>
      <p:sp>
        <p:nvSpPr>
          <p:cNvPr id="3" name="Content Placeholder 2"/>
          <p:cNvSpPr>
            <a:spLocks noGrp="1"/>
          </p:cNvSpPr>
          <p:nvPr>
            <p:ph sz="quarter" idx="1"/>
          </p:nvPr>
        </p:nvSpPr>
        <p:spPr/>
        <p:txBody>
          <a:bodyPr/>
          <a:lstStyle/>
          <a:p>
            <a:r>
              <a:rPr lang="en-US" dirty="0" smtClean="0"/>
              <a:t>Image format in which the image is created during digitizing process.</a:t>
            </a:r>
          </a:p>
          <a:p>
            <a:r>
              <a:rPr lang="en-US" dirty="0" smtClean="0">
                <a:solidFill>
                  <a:srgbClr val="00B050"/>
                </a:solidFill>
              </a:rPr>
              <a:t>Image capturing formats:</a:t>
            </a:r>
          </a:p>
          <a:p>
            <a:r>
              <a:rPr lang="en-US" dirty="0" smtClean="0"/>
              <a:t>The format of the image is defined by two parameters:</a:t>
            </a:r>
          </a:p>
          <a:p>
            <a:pPr>
              <a:buFont typeface="Wingdings" pitchFamily="2" charset="2"/>
              <a:buChar char="Ø"/>
            </a:pPr>
            <a:r>
              <a:rPr lang="en-US" dirty="0" smtClean="0"/>
              <a:t>The spatial resolution: indicated in pixel </a:t>
            </a:r>
          </a:p>
          <a:p>
            <a:pPr>
              <a:buFont typeface="Wingdings" pitchFamily="2" charset="2"/>
              <a:buChar char="Ø"/>
            </a:pPr>
            <a:r>
              <a:rPr lang="en-US" dirty="0" smtClean="0"/>
              <a:t>The color encoding: measured in bits per pixel.</a:t>
            </a:r>
          </a:p>
          <a:p>
            <a:pPr>
              <a:buFont typeface="Wingdings" pitchFamily="2" charset="2"/>
              <a:buChar char="Ø"/>
            </a:pPr>
            <a:r>
              <a:rPr lang="en-US" dirty="0" smtClean="0"/>
              <a:t>The value of the both parameters depends on the hardware and software used to input and output images.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5586</TotalTime>
  <Words>3353</Words>
  <Application>Microsoft Office PowerPoint</Application>
  <PresentationFormat>On-screen Show (4:3)</PresentationFormat>
  <Paragraphs>324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Oriel</vt:lpstr>
      <vt:lpstr>Graphics and Images </vt:lpstr>
      <vt:lpstr>introduction</vt:lpstr>
      <vt:lpstr>introduction</vt:lpstr>
      <vt:lpstr>Capturing graphics and images</vt:lpstr>
      <vt:lpstr>Slide 5</vt:lpstr>
      <vt:lpstr>Capturing graphics and images</vt:lpstr>
      <vt:lpstr>Slide 7</vt:lpstr>
      <vt:lpstr>Slide 8</vt:lpstr>
      <vt:lpstr>Image formats</vt:lpstr>
      <vt:lpstr>Image formats</vt:lpstr>
      <vt:lpstr>Image formats</vt:lpstr>
      <vt:lpstr>Slide 12</vt:lpstr>
      <vt:lpstr>Slide 13</vt:lpstr>
      <vt:lpstr>Slide 14</vt:lpstr>
      <vt:lpstr>Slide 15</vt:lpstr>
      <vt:lpstr>Slide 16</vt:lpstr>
      <vt:lpstr>Slide 17</vt:lpstr>
      <vt:lpstr>Slide 18</vt:lpstr>
      <vt:lpstr>Slide 19</vt:lpstr>
      <vt:lpstr>Slide 20</vt:lpstr>
      <vt:lpstr>Creating graphics</vt:lpstr>
      <vt:lpstr>Slide 22</vt:lpstr>
      <vt:lpstr>Creating graphics</vt:lpstr>
      <vt:lpstr>Creating graphics</vt:lpstr>
      <vt:lpstr>Computer assisted graphics and image processing</vt:lpstr>
      <vt:lpstr>Computer assisted graphics and image processing</vt:lpstr>
      <vt:lpstr>Slide 27</vt:lpstr>
      <vt:lpstr>Slide 28</vt:lpstr>
      <vt:lpstr>Slide 29</vt:lpstr>
      <vt:lpstr>Slide 30</vt:lpstr>
      <vt:lpstr>Image segmentation </vt:lpstr>
      <vt:lpstr>Slide 32</vt:lpstr>
      <vt:lpstr>Slide 33</vt:lpstr>
      <vt:lpstr>Slide 34</vt:lpstr>
      <vt:lpstr>Image recognition</vt:lpstr>
      <vt:lpstr>Slide 36</vt:lpstr>
      <vt:lpstr>Slide 37</vt:lpstr>
      <vt:lpstr>Slide 38</vt:lpstr>
      <vt:lpstr>Slide 39</vt:lpstr>
      <vt:lpstr>Slide 40</vt:lpstr>
      <vt:lpstr>Slide 41</vt:lpstr>
      <vt:lpstr>Reconstructing images</vt:lpstr>
      <vt:lpstr>Basics</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Images </dc:title>
  <dc:creator>jbit</dc:creator>
  <cp:lastModifiedBy>ise 2</cp:lastModifiedBy>
  <cp:revision>102</cp:revision>
  <dcterms:created xsi:type="dcterms:W3CDTF">2006-08-16T00:00:00Z</dcterms:created>
  <dcterms:modified xsi:type="dcterms:W3CDTF">2017-03-13T11:45:03Z</dcterms:modified>
</cp:coreProperties>
</file>