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88" r:id="rId15"/>
    <p:sldId id="289" r:id="rId16"/>
    <p:sldId id="287" r:id="rId17"/>
    <p:sldId id="290" r:id="rId18"/>
    <p:sldId id="291" r:id="rId19"/>
    <p:sldId id="292"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4" r:id="rId33"/>
    <p:sldId id="285" r:id="rId34"/>
    <p:sldId id="28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4" r:id="rId49"/>
    <p:sldId id="311" r:id="rId50"/>
    <p:sldId id="312" r:id="rId51"/>
    <p:sldId id="315" r:id="rId52"/>
    <p:sldId id="316" r:id="rId53"/>
    <p:sldId id="317" r:id="rId54"/>
    <p:sldId id="313" r:id="rId55"/>
    <p:sldId id="318" r:id="rId56"/>
    <p:sldId id="319" r:id="rId57"/>
    <p:sldId id="297" r:id="rId58"/>
    <p:sldId id="293" r:id="rId59"/>
    <p:sldId id="294" r:id="rId60"/>
    <p:sldId id="295" r:id="rId61"/>
    <p:sldId id="29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D5F8A-F068-46B6-AE32-EBA547B295E7}"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D5F8A-F068-46B6-AE32-EBA547B295E7}"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D5F8A-F068-46B6-AE32-EBA547B295E7}"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D5F8A-F068-46B6-AE32-EBA547B295E7}"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D5F8A-F068-46B6-AE32-EBA547B295E7}" type="datetimeFigureOut">
              <a:rPr lang="en-US" smtClean="0"/>
              <a:pPr/>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9D5F8A-F068-46B6-AE32-EBA547B295E7}"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9D5F8A-F068-46B6-AE32-EBA547B295E7}" type="datetimeFigureOut">
              <a:rPr lang="en-US" smtClean="0"/>
              <a:pPr/>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9D5F8A-F068-46B6-AE32-EBA547B295E7}" type="datetimeFigureOut">
              <a:rPr lang="en-US" smtClean="0"/>
              <a:pPr/>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D5F8A-F068-46B6-AE32-EBA547B295E7}" type="datetimeFigureOut">
              <a:rPr lang="en-US" smtClean="0"/>
              <a:pPr/>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D5F8A-F068-46B6-AE32-EBA547B295E7}"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D5F8A-F068-46B6-AE32-EBA547B295E7}" type="datetimeFigureOut">
              <a:rPr lang="en-US" smtClean="0"/>
              <a:pPr/>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FE412-DFAF-4170-AF10-97E2140813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D5F8A-F068-46B6-AE32-EBA547B295E7}" type="datetimeFigureOut">
              <a:rPr lang="en-US" smtClean="0"/>
              <a:pPr/>
              <a:t>8/27/2017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FE412-DFAF-4170-AF10-97E2140813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hatis.techtarget.com/definition/semi-structured-data" TargetMode="External"/><Relationship Id="rId2" Type="http://schemas.openxmlformats.org/officeDocument/2006/relationships/hyperlink" Target="http://whatis.techtarget.com/definition/structured-data" TargetMode="External"/><Relationship Id="rId1" Type="http://schemas.openxmlformats.org/officeDocument/2006/relationships/slideLayout" Target="../slideLayouts/slideLayout2.xml"/><Relationship Id="rId4" Type="http://schemas.openxmlformats.org/officeDocument/2006/relationships/hyperlink" Target="http://searchbusinessanalytics.techtarget.com/definition/unstructured-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archcio-midmarket.techtarget.com/definition/Apach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ailycrowdsource.com/training/crowdsourcing/what-is-crowdsourcin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ailycrowdsource.com/?s=design&amp;x=0&amp;y=0"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ailycrowdsource.com/2011/01/12/technology/crowdfunding-pushes-ipod-watch-over-the-edge/" TargetMode="External"/><Relationship Id="rId2" Type="http://schemas.openxmlformats.org/officeDocument/2006/relationships/hyperlink" Target="https://dailycrowdsource.com/training/crowdfunding/what-is-crowdfund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Understanding Big Data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Unstructured data</a:t>
            </a:r>
            <a:endParaRPr lang="en-US" dirty="0"/>
          </a:p>
        </p:txBody>
      </p:sp>
      <p:sp>
        <p:nvSpPr>
          <p:cNvPr id="3" name="Content Placeholder 2"/>
          <p:cNvSpPr>
            <a:spLocks noGrp="1"/>
          </p:cNvSpPr>
          <p:nvPr>
            <p:ph idx="1"/>
          </p:nvPr>
        </p:nvSpPr>
        <p:spPr/>
        <p:txBody>
          <a:bodyPr>
            <a:normAutofit fontScale="92500"/>
          </a:bodyPr>
          <a:lstStyle/>
          <a:p>
            <a:pPr algn="just"/>
            <a:r>
              <a:rPr lang="en-US" dirty="0"/>
              <a:t>Any data with unknown </a:t>
            </a:r>
            <a:r>
              <a:rPr lang="en-US" dirty="0" smtClean="0"/>
              <a:t>form is </a:t>
            </a:r>
            <a:r>
              <a:rPr lang="en-US" dirty="0"/>
              <a:t>classified as unstructured data. </a:t>
            </a:r>
            <a:endParaRPr lang="en-US" dirty="0" smtClean="0"/>
          </a:p>
          <a:p>
            <a:pPr algn="just"/>
            <a:r>
              <a:rPr lang="en-US" dirty="0" smtClean="0"/>
              <a:t>In </a:t>
            </a:r>
            <a:r>
              <a:rPr lang="en-US" dirty="0"/>
              <a:t>addition to the size being huge, un-structured data poses multiple challenges in terms of its processing for deriving value out of it. </a:t>
            </a:r>
            <a:endParaRPr lang="en-US" dirty="0" smtClean="0"/>
          </a:p>
          <a:p>
            <a:pPr algn="just"/>
            <a:r>
              <a:rPr lang="en-US" dirty="0" smtClean="0"/>
              <a:t>example </a:t>
            </a:r>
            <a:r>
              <a:rPr lang="en-US" dirty="0"/>
              <a:t>of unstructured data is, a heterogeneous data source containing a combination of simple text files, images, videos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Examples Of Un-structured Data</a:t>
            </a:r>
            <a:endParaRPr lang="en-US" dirty="0"/>
          </a:p>
        </p:txBody>
      </p:sp>
      <p:sp>
        <p:nvSpPr>
          <p:cNvPr id="3" name="Content Placeholder 2"/>
          <p:cNvSpPr>
            <a:spLocks noGrp="1"/>
          </p:cNvSpPr>
          <p:nvPr>
            <p:ph idx="1"/>
          </p:nvPr>
        </p:nvSpPr>
        <p:spPr>
          <a:xfrm>
            <a:off x="457200" y="1066800"/>
            <a:ext cx="8229600" cy="5059363"/>
          </a:xfrm>
        </p:spPr>
        <p:txBody>
          <a:bodyPr/>
          <a:lstStyle/>
          <a:p>
            <a:endParaRPr lang="en-US" dirty="0"/>
          </a:p>
        </p:txBody>
      </p:sp>
      <p:pic>
        <p:nvPicPr>
          <p:cNvPr id="22530" name="Picture 2" descr=" Introduction to BIG DATA: Types, Characteristics &amp; Benefits"/>
          <p:cNvPicPr>
            <a:picLocks noChangeAspect="1" noChangeArrowheads="1"/>
          </p:cNvPicPr>
          <p:nvPr/>
        </p:nvPicPr>
        <p:blipFill>
          <a:blip r:embed="rId2"/>
          <a:srcRect/>
          <a:stretch>
            <a:fillRect/>
          </a:stretch>
        </p:blipFill>
        <p:spPr bwMode="auto">
          <a:xfrm>
            <a:off x="0" y="1066800"/>
            <a:ext cx="9144000" cy="5791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Semi-structured data</a:t>
            </a:r>
            <a:endParaRPr lang="en-US" dirty="0"/>
          </a:p>
        </p:txBody>
      </p:sp>
      <p:sp>
        <p:nvSpPr>
          <p:cNvPr id="3" name="Content Placeholder 2"/>
          <p:cNvSpPr>
            <a:spLocks noGrp="1"/>
          </p:cNvSpPr>
          <p:nvPr>
            <p:ph idx="1"/>
          </p:nvPr>
        </p:nvSpPr>
        <p:spPr/>
        <p:txBody>
          <a:bodyPr/>
          <a:lstStyle/>
          <a:p>
            <a:pPr algn="just"/>
            <a:r>
              <a:rPr lang="en-US" dirty="0"/>
              <a:t>Semi-structured data can contain both the forms of data. </a:t>
            </a:r>
            <a:endParaRPr lang="en-US" dirty="0" smtClean="0"/>
          </a:p>
          <a:p>
            <a:pPr algn="just"/>
            <a:r>
              <a:rPr lang="en-US" dirty="0" smtClean="0"/>
              <a:t>We </a:t>
            </a:r>
            <a:r>
              <a:rPr lang="en-US" dirty="0"/>
              <a:t>can see semi-structured data as a </a:t>
            </a:r>
            <a:r>
              <a:rPr lang="en-US" dirty="0" err="1"/>
              <a:t>strcutured</a:t>
            </a:r>
            <a:r>
              <a:rPr lang="en-US" dirty="0"/>
              <a:t> in form but it is actually not defined with e.g. a table definition in relational DBMS</a:t>
            </a:r>
            <a:r>
              <a:rPr lang="en-US" dirty="0" smtClean="0"/>
              <a:t>.</a:t>
            </a:r>
          </a:p>
          <a:p>
            <a:pPr algn="just"/>
            <a:r>
              <a:rPr lang="en-US" dirty="0" smtClean="0"/>
              <a:t> </a:t>
            </a:r>
            <a:r>
              <a:rPr lang="en-US" dirty="0"/>
              <a:t>Example of semi-structured data is a data represented in XML file.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and Analysis</a:t>
            </a:r>
          </a:p>
        </p:txBody>
      </p:sp>
      <p:sp>
        <p:nvSpPr>
          <p:cNvPr id="3" name="Content Placeholder 2"/>
          <p:cNvSpPr>
            <a:spLocks noGrp="1"/>
          </p:cNvSpPr>
          <p:nvPr>
            <p:ph idx="1"/>
          </p:nvPr>
        </p:nvSpPr>
        <p:spPr/>
        <p:txBody>
          <a:bodyPr>
            <a:normAutofit fontScale="92500" lnSpcReduction="10000"/>
          </a:bodyPr>
          <a:lstStyle/>
          <a:p>
            <a:pPr>
              <a:buNone/>
            </a:pPr>
            <a:r>
              <a:rPr lang="en-US" dirty="0"/>
              <a:t>How is data stored on a computer?</a:t>
            </a:r>
            <a:endParaRPr lang="en-US" b="1" dirty="0"/>
          </a:p>
          <a:p>
            <a:pPr algn="just">
              <a:buNone/>
            </a:pPr>
            <a:r>
              <a:rPr lang="en-US" b="1" dirty="0"/>
              <a:t>Data storage</a:t>
            </a:r>
            <a:r>
              <a:rPr lang="en-US" dirty="0"/>
              <a:t> is a term for how information is kept in a digital format that may be retrieved at a later time. </a:t>
            </a:r>
            <a:endParaRPr lang="en-US" dirty="0" smtClean="0"/>
          </a:p>
          <a:p>
            <a:pPr algn="just">
              <a:buNone/>
            </a:pPr>
            <a:r>
              <a:rPr lang="en-US" dirty="0" smtClean="0"/>
              <a:t>Computers</a:t>
            </a:r>
            <a:r>
              <a:rPr lang="en-US" dirty="0"/>
              <a:t>, laptops, tablets, </a:t>
            </a:r>
            <a:r>
              <a:rPr lang="en-US" dirty="0" smtClean="0"/>
              <a:t>smart phones </a:t>
            </a:r>
            <a:r>
              <a:rPr lang="en-US" dirty="0"/>
              <a:t>and other devices all store data. </a:t>
            </a:r>
            <a:endParaRPr lang="en-US" dirty="0" smtClean="0"/>
          </a:p>
          <a:p>
            <a:pPr algn="just">
              <a:buNone/>
            </a:pPr>
            <a:r>
              <a:rPr lang="en-US" dirty="0" smtClean="0"/>
              <a:t>The </a:t>
            </a:r>
            <a:r>
              <a:rPr lang="en-US" dirty="0"/>
              <a:t>methods and technologies used vary greatly, but the basic concept is always the same--information is kept so that it can be accessed again later.</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a:t>Data Storage </a:t>
            </a:r>
            <a:r>
              <a:rPr lang="en-US" dirty="0" smtClean="0"/>
              <a:t>Technologies:</a:t>
            </a:r>
          </a:p>
          <a:p>
            <a:r>
              <a:rPr lang="en-US" dirty="0"/>
              <a:t>There are many different technologies used to store </a:t>
            </a:r>
            <a:r>
              <a:rPr lang="en-US" dirty="0" smtClean="0"/>
              <a:t>data:</a:t>
            </a:r>
          </a:p>
          <a:p>
            <a:r>
              <a:rPr lang="en-US" dirty="0"/>
              <a:t>Random Access Memory (RAM)</a:t>
            </a:r>
            <a:endParaRPr lang="en-US" b="1" dirty="0"/>
          </a:p>
          <a:p>
            <a:r>
              <a:rPr lang="en-US" dirty="0"/>
              <a:t>Hard Disk Drive</a:t>
            </a:r>
            <a:endParaRPr lang="en-US" b="1" dirty="0"/>
          </a:p>
          <a:p>
            <a:r>
              <a:rPr lang="en-US" dirty="0"/>
              <a:t>Flash Drive</a:t>
            </a:r>
            <a:endParaRPr lang="en-US" b="1" dirty="0"/>
          </a:p>
          <a:p>
            <a:r>
              <a:rPr lang="en-US" dirty="0"/>
              <a:t>SD (Secure Digital) Card</a:t>
            </a:r>
            <a:endParaRPr lang="en-US" b="1" dirty="0"/>
          </a:p>
          <a:p>
            <a:r>
              <a:rPr lang="en-US" dirty="0"/>
              <a:t>CDs/DVDs</a:t>
            </a:r>
            <a:endParaRPr lang="en-US" b="1" dirty="0"/>
          </a:p>
          <a:p>
            <a:endParaRPr lang="en-US" b="1"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storage capacities of hard drives have increased </a:t>
            </a:r>
            <a:r>
              <a:rPr lang="en-US" dirty="0" smtClean="0"/>
              <a:t>massively over </a:t>
            </a:r>
            <a:r>
              <a:rPr lang="en-US" dirty="0"/>
              <a:t>the years, access </a:t>
            </a:r>
            <a:r>
              <a:rPr lang="en-US" dirty="0" smtClean="0"/>
              <a:t>speeds.</a:t>
            </a:r>
          </a:p>
          <a:p>
            <a:pPr algn="just"/>
            <a:r>
              <a:rPr lang="en-US" dirty="0" smtClean="0"/>
              <a:t>The </a:t>
            </a:r>
            <a:r>
              <a:rPr lang="en-US" dirty="0"/>
              <a:t>rate at which data can be read from </a:t>
            </a:r>
            <a:r>
              <a:rPr lang="en-US" dirty="0" smtClean="0"/>
              <a:t>drives— have </a:t>
            </a:r>
            <a:r>
              <a:rPr lang="en-US" dirty="0"/>
              <a:t>not kept up. One typical drive from 1990 could store 1,370 MB of data and </a:t>
            </a:r>
            <a:r>
              <a:rPr lang="en-US" dirty="0" smtClean="0"/>
              <a:t>had a </a:t>
            </a:r>
            <a:r>
              <a:rPr lang="en-US" dirty="0"/>
              <a:t>transfer speed of 4.4 </a:t>
            </a:r>
            <a:r>
              <a:rPr lang="en-US" dirty="0" smtClean="0"/>
              <a:t>MB/s</a:t>
            </a:r>
          </a:p>
          <a:p>
            <a:r>
              <a:rPr lang="en-US" dirty="0" smtClean="0"/>
              <a:t>So, read </a:t>
            </a:r>
            <a:r>
              <a:rPr lang="en-US" dirty="0"/>
              <a:t>all the data from a full drive in </a:t>
            </a:r>
            <a:r>
              <a:rPr lang="en-US" dirty="0" smtClean="0"/>
              <a:t>around five </a:t>
            </a:r>
            <a:r>
              <a:rPr lang="en-US" dirty="0"/>
              <a:t>minutes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Over 20 years later, one terabyte drives are the norm, but the </a:t>
            </a:r>
            <a:r>
              <a:rPr lang="en-US" dirty="0" smtClean="0"/>
              <a:t>transfer speed </a:t>
            </a:r>
            <a:r>
              <a:rPr lang="en-US" dirty="0"/>
              <a:t>is around 100 MB/s, so it takes more than two and a half hours to read all </a:t>
            </a:r>
            <a:r>
              <a:rPr lang="en-US" dirty="0" smtClean="0"/>
              <a:t>the data </a:t>
            </a:r>
            <a:r>
              <a:rPr lang="en-US" dirty="0"/>
              <a:t>off the disk</a:t>
            </a:r>
            <a:r>
              <a:rPr lang="en-US" dirty="0" smtClean="0"/>
              <a:t>.</a:t>
            </a:r>
          </a:p>
          <a:p>
            <a:pPr algn="just"/>
            <a:r>
              <a:rPr lang="en-US" dirty="0"/>
              <a:t>This is a long time to read all data on a single </a:t>
            </a:r>
            <a:r>
              <a:rPr lang="en-US" dirty="0" smtClean="0"/>
              <a:t>drive and </a:t>
            </a:r>
            <a:r>
              <a:rPr lang="en-US" dirty="0"/>
              <a:t>writing is even slower. </a:t>
            </a:r>
            <a:endParaRPr lang="en-US" dirty="0" smtClean="0"/>
          </a:p>
          <a:p>
            <a:pPr algn="just"/>
            <a:r>
              <a:rPr lang="en-US" dirty="0" smtClean="0"/>
              <a:t>The clear </a:t>
            </a:r>
            <a:r>
              <a:rPr lang="en-US" dirty="0"/>
              <a:t>way to reduce the time is to read from multiple disks at once</a:t>
            </a:r>
            <a:r>
              <a:rPr lang="en-US" dirty="0" smtClean="0"/>
              <a:t>.</a:t>
            </a:r>
          </a:p>
          <a:p>
            <a:pPr algn="just"/>
            <a:r>
              <a:rPr lang="en-US" dirty="0" smtClean="0"/>
              <a:t> </a:t>
            </a:r>
            <a:r>
              <a:rPr lang="en-US" dirty="0"/>
              <a:t>Imagine if </a:t>
            </a:r>
            <a:r>
              <a:rPr lang="en-US" dirty="0" smtClean="0"/>
              <a:t>we had </a:t>
            </a:r>
            <a:r>
              <a:rPr lang="en-US" dirty="0"/>
              <a:t>100 drives, each holding one hundredth of the data. </a:t>
            </a:r>
            <a:endParaRPr lang="en-US" dirty="0" smtClean="0"/>
          </a:p>
          <a:p>
            <a:pPr algn="just"/>
            <a:r>
              <a:rPr lang="en-US" dirty="0" smtClean="0"/>
              <a:t>Working </a:t>
            </a:r>
            <a:r>
              <a:rPr lang="en-US" dirty="0"/>
              <a:t>in parallel, we </a:t>
            </a:r>
            <a:r>
              <a:rPr lang="en-US" dirty="0" smtClean="0"/>
              <a:t>could read </a:t>
            </a:r>
            <a:r>
              <a:rPr lang="en-US" dirty="0"/>
              <a:t>the data in under two minutes.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Only using one hundredth of a disk may seem wasteful. </a:t>
            </a:r>
            <a:endParaRPr lang="en-US" dirty="0" smtClean="0"/>
          </a:p>
          <a:p>
            <a:pPr algn="just"/>
            <a:r>
              <a:rPr lang="en-US" dirty="0" smtClean="0"/>
              <a:t>But </a:t>
            </a:r>
            <a:r>
              <a:rPr lang="en-US" dirty="0"/>
              <a:t>we can store one </a:t>
            </a:r>
            <a:r>
              <a:rPr lang="en-US" dirty="0" smtClean="0"/>
              <a:t>hundred datasets</a:t>
            </a:r>
            <a:r>
              <a:rPr lang="en-US" dirty="0"/>
              <a:t>, each of which is one terabyte, and provide shared access to them. </a:t>
            </a:r>
            <a:endParaRPr lang="en-US" dirty="0" smtClean="0"/>
          </a:p>
          <a:p>
            <a:pPr algn="just"/>
            <a:r>
              <a:rPr lang="en-US" dirty="0" smtClean="0"/>
              <a:t>We can imagine </a:t>
            </a:r>
            <a:r>
              <a:rPr lang="en-US" dirty="0"/>
              <a:t>that the users of such a system would be happy to share access in return </a:t>
            </a:r>
            <a:r>
              <a:rPr lang="en-US" dirty="0" smtClean="0"/>
              <a:t>for shorter </a:t>
            </a:r>
            <a:r>
              <a:rPr lang="en-US" dirty="0"/>
              <a:t>analysis times, and, statistically, that their analysis jobs would be likely to </a:t>
            </a:r>
            <a:r>
              <a:rPr lang="en-US" dirty="0" smtClean="0"/>
              <a:t>be </a:t>
            </a:r>
            <a:r>
              <a:rPr lang="en-US" u="sng" dirty="0" smtClean="0"/>
              <a:t>spread </a:t>
            </a:r>
            <a:r>
              <a:rPr lang="en-US" u="sng" dirty="0"/>
              <a:t>over time</a:t>
            </a:r>
            <a:r>
              <a:rPr lang="en-US" dirty="0"/>
              <a:t>, so they wouldn’t interfere with each other too much.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algn="just"/>
            <a:r>
              <a:rPr lang="en-US" dirty="0"/>
              <a:t>first problem to solve is </a:t>
            </a:r>
            <a:r>
              <a:rPr lang="en-US" u="sng" dirty="0"/>
              <a:t>hardware failure</a:t>
            </a:r>
            <a:r>
              <a:rPr lang="en-US" dirty="0"/>
              <a:t>: as soon as you start using many </a:t>
            </a:r>
            <a:r>
              <a:rPr lang="en-US" dirty="0" smtClean="0"/>
              <a:t>pieces of </a:t>
            </a:r>
            <a:r>
              <a:rPr lang="en-US" dirty="0"/>
              <a:t>hardware, the chance that one will fail is fairly high</a:t>
            </a:r>
            <a:r>
              <a:rPr lang="en-US" dirty="0" smtClean="0"/>
              <a:t>.</a:t>
            </a:r>
          </a:p>
          <a:p>
            <a:pPr algn="just"/>
            <a:r>
              <a:rPr lang="en-US" dirty="0" smtClean="0"/>
              <a:t> </a:t>
            </a:r>
            <a:r>
              <a:rPr lang="en-US" dirty="0"/>
              <a:t>A common way of avoiding </a:t>
            </a:r>
            <a:r>
              <a:rPr lang="en-US" dirty="0" smtClean="0"/>
              <a:t>data loss </a:t>
            </a:r>
            <a:r>
              <a:rPr lang="en-US" dirty="0"/>
              <a:t>is through replication: redundant copies of the data are kept by the system so </a:t>
            </a:r>
            <a:r>
              <a:rPr lang="en-US" dirty="0" smtClean="0"/>
              <a:t>that in </a:t>
            </a:r>
            <a:r>
              <a:rPr lang="en-US" dirty="0"/>
              <a:t>the event of failure, there is another copy available. </a:t>
            </a:r>
            <a:endParaRPr lang="en-US" dirty="0" smtClean="0"/>
          </a:p>
          <a:p>
            <a:pPr algn="just"/>
            <a:r>
              <a:rPr lang="en-US" dirty="0" smtClean="0"/>
              <a:t>This </a:t>
            </a:r>
            <a:r>
              <a:rPr lang="en-US" dirty="0"/>
              <a:t>is how RAID works, </a:t>
            </a:r>
            <a:r>
              <a:rPr lang="en-US" dirty="0" smtClean="0"/>
              <a:t>for instance</a:t>
            </a:r>
            <a:r>
              <a:rPr lang="en-US" dirty="0"/>
              <a:t>, although </a:t>
            </a:r>
            <a:r>
              <a:rPr lang="en-US" dirty="0" err="1"/>
              <a:t>Hadoop’s</a:t>
            </a:r>
            <a:r>
              <a:rPr lang="en-US" dirty="0"/>
              <a:t> </a:t>
            </a:r>
            <a:r>
              <a:rPr lang="en-US" dirty="0" err="1"/>
              <a:t>filesystem</a:t>
            </a:r>
            <a:r>
              <a:rPr lang="en-US" dirty="0"/>
              <a:t>, the </a:t>
            </a:r>
            <a:r>
              <a:rPr lang="en-US" dirty="0" err="1"/>
              <a:t>Hadoop</a:t>
            </a:r>
            <a:r>
              <a:rPr lang="en-US" dirty="0"/>
              <a:t> Distributed </a:t>
            </a:r>
            <a:r>
              <a:rPr lang="en-US" dirty="0" err="1"/>
              <a:t>Filesystem</a:t>
            </a:r>
            <a:r>
              <a:rPr lang="en-US" dirty="0"/>
              <a:t> (HDFS</a:t>
            </a:r>
            <a:r>
              <a:rPr lang="en-US" dirty="0" smtClean="0"/>
              <a:t>), takes </a:t>
            </a:r>
            <a:r>
              <a:rPr lang="en-US" dirty="0"/>
              <a:t>a slightly different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a:t>
            </a:r>
          </a:p>
          <a:p>
            <a:r>
              <a:rPr lang="en-US" dirty="0"/>
              <a:t>Data Storage </a:t>
            </a:r>
            <a:r>
              <a:rPr lang="en-US" dirty="0" smtClean="0"/>
              <a:t>and Analysis</a:t>
            </a:r>
          </a:p>
          <a:p>
            <a:r>
              <a:rPr lang="en-US" dirty="0"/>
              <a:t>What is big </a:t>
            </a:r>
            <a:r>
              <a:rPr lang="en-US" dirty="0" smtClean="0"/>
              <a:t>data?</a:t>
            </a:r>
          </a:p>
          <a:p>
            <a:r>
              <a:rPr lang="en-US" dirty="0"/>
              <a:t>why big </a:t>
            </a:r>
            <a:r>
              <a:rPr lang="en-US" dirty="0" smtClean="0"/>
              <a:t>data?</a:t>
            </a:r>
          </a:p>
          <a:p>
            <a:r>
              <a:rPr lang="en-US" dirty="0" smtClean="0"/>
              <a:t>Big </a:t>
            </a:r>
            <a:r>
              <a:rPr lang="en-US" dirty="0"/>
              <a:t>data </a:t>
            </a:r>
            <a:r>
              <a:rPr lang="en-US" dirty="0" smtClean="0"/>
              <a:t>technologies</a:t>
            </a:r>
          </a:p>
          <a:p>
            <a:r>
              <a:rPr lang="en-US" dirty="0"/>
              <a:t>Introduction to </a:t>
            </a:r>
            <a:r>
              <a:rPr lang="en-US" dirty="0" err="1" smtClean="0"/>
              <a:t>Hadoop</a:t>
            </a:r>
            <a:r>
              <a:rPr lang="en-US" dirty="0" smtClean="0"/>
              <a:t>.</a:t>
            </a:r>
          </a:p>
          <a:p>
            <a:r>
              <a:rPr lang="en-US" dirty="0" smtClean="0"/>
              <a:t> </a:t>
            </a:r>
            <a:r>
              <a:rPr lang="en-US" dirty="0"/>
              <a:t>open source </a:t>
            </a:r>
            <a:r>
              <a:rPr lang="en-US" dirty="0" smtClean="0"/>
              <a:t>technologies.</a:t>
            </a:r>
          </a:p>
          <a:p>
            <a:r>
              <a:rPr lang="en-US" dirty="0" smtClean="0"/>
              <a:t>cloud </a:t>
            </a:r>
            <a:r>
              <a:rPr lang="en-US" dirty="0"/>
              <a:t>and big </a:t>
            </a:r>
            <a:r>
              <a:rPr lang="en-US" dirty="0" smtClean="0"/>
              <a:t>data</a:t>
            </a:r>
          </a:p>
          <a:p>
            <a:r>
              <a:rPr lang="en-US" dirty="0" smtClean="0"/>
              <a:t> </a:t>
            </a:r>
            <a:r>
              <a:rPr lang="en-US" dirty="0"/>
              <a:t>mobile </a:t>
            </a:r>
            <a:r>
              <a:rPr lang="en-US" dirty="0" smtClean="0"/>
              <a:t>business intelligence</a:t>
            </a:r>
          </a:p>
          <a:p>
            <a:r>
              <a:rPr lang="en-US" dirty="0" smtClean="0"/>
              <a:t>Crowd </a:t>
            </a:r>
            <a:r>
              <a:rPr lang="en-US" dirty="0"/>
              <a:t>sourcing </a:t>
            </a:r>
            <a:r>
              <a:rPr lang="en-US" dirty="0" smtClean="0"/>
              <a:t>analytics</a:t>
            </a:r>
          </a:p>
          <a:p>
            <a:r>
              <a:rPr lang="en-US" dirty="0" smtClean="0"/>
              <a:t> </a:t>
            </a:r>
            <a:r>
              <a:rPr lang="en-US" dirty="0"/>
              <a:t>inter and trans firewall analytics.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normAutofit fontScale="92500"/>
          </a:bodyPr>
          <a:lstStyle/>
          <a:p>
            <a:pPr algn="just"/>
            <a:r>
              <a:rPr lang="en-US" dirty="0"/>
              <a:t>Big data is a term that describes the large volume of data – both structured and unstructured – that </a:t>
            </a:r>
            <a:r>
              <a:rPr lang="en-US" dirty="0" smtClean="0"/>
              <a:t>overflow </a:t>
            </a:r>
            <a:r>
              <a:rPr lang="en-US" dirty="0"/>
              <a:t>a business on a day-to-day basis. </a:t>
            </a:r>
            <a:endParaRPr lang="en-US" dirty="0" smtClean="0"/>
          </a:p>
          <a:p>
            <a:pPr algn="just"/>
            <a:r>
              <a:rPr lang="en-US" dirty="0" smtClean="0"/>
              <a:t>But </a:t>
            </a:r>
            <a:r>
              <a:rPr lang="en-US" dirty="0"/>
              <a:t>it’s not the amount of data that’s important</a:t>
            </a:r>
            <a:r>
              <a:rPr lang="en-US" dirty="0" smtClean="0"/>
              <a:t>.</a:t>
            </a:r>
          </a:p>
          <a:p>
            <a:pPr algn="just"/>
            <a:r>
              <a:rPr lang="en-US" dirty="0" smtClean="0"/>
              <a:t> </a:t>
            </a:r>
            <a:r>
              <a:rPr lang="en-US" dirty="0"/>
              <a:t>It’s what organizations do with the data that matters. </a:t>
            </a:r>
            <a:endParaRPr lang="en-US" dirty="0" smtClean="0"/>
          </a:p>
          <a:p>
            <a:pPr algn="just"/>
            <a:r>
              <a:rPr lang="en-US" dirty="0" smtClean="0"/>
              <a:t>Big </a:t>
            </a:r>
            <a:r>
              <a:rPr lang="en-US" dirty="0"/>
              <a:t>data can be analyzed for insights that lead to better decisions and strategic business moves.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Big data is an evolving term that describes any </a:t>
            </a:r>
            <a:r>
              <a:rPr lang="en-US" dirty="0" smtClean="0">
                <a:latin typeface="Times New Roman" pitchFamily="18" charset="0"/>
                <a:cs typeface="Times New Roman" pitchFamily="18" charset="0"/>
              </a:rPr>
              <a:t>huge amount  of</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hlinkClick r:id="rId2"/>
              </a:rPr>
              <a:t>structured</a:t>
            </a:r>
            <a:r>
              <a:rPr lang="en-US" dirty="0">
                <a:latin typeface="Times New Roman" pitchFamily="18" charset="0"/>
                <a:cs typeface="Times New Roman" pitchFamily="18" charset="0"/>
              </a:rPr>
              <a:t>, </a:t>
            </a:r>
            <a:r>
              <a:rPr lang="en-US" u="sng" dirty="0" err="1">
                <a:latin typeface="Times New Roman" pitchFamily="18" charset="0"/>
                <a:cs typeface="Times New Roman" pitchFamily="18" charset="0"/>
                <a:hlinkClick r:id="rId3"/>
              </a:rPr>
              <a:t>semistructured</a:t>
            </a:r>
            <a:r>
              <a:rPr lang="en-US" dirty="0">
                <a:latin typeface="Times New Roman" pitchFamily="18" charset="0"/>
                <a:cs typeface="Times New Roman" pitchFamily="18" charset="0"/>
              </a:rPr>
              <a:t> and </a:t>
            </a:r>
            <a:r>
              <a:rPr lang="en-US" u="sng" dirty="0">
                <a:latin typeface="Times New Roman" pitchFamily="18" charset="0"/>
                <a:cs typeface="Times New Roman" pitchFamily="18" charset="0"/>
                <a:hlinkClick r:id="rId4"/>
              </a:rPr>
              <a:t>unstructured</a:t>
            </a:r>
            <a:r>
              <a:rPr lang="en-US" dirty="0">
                <a:latin typeface="Times New Roman" pitchFamily="18" charset="0"/>
                <a:cs typeface="Times New Roman" pitchFamily="18" charset="0"/>
              </a:rPr>
              <a:t> data that has the potential to be mined for information</a:t>
            </a:r>
            <a:r>
              <a:rPr lang="en-US" dirty="0" smtClean="0">
                <a:latin typeface="Times New Roman" pitchFamily="18" charset="0"/>
                <a:cs typeface="Times New Roman" pitchFamily="18" charset="0"/>
              </a:rPr>
              <a:t>.</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 Analytics?</a:t>
            </a:r>
            <a:endParaRPr lang="en-US" dirty="0"/>
          </a:p>
        </p:txBody>
      </p:sp>
      <p:sp>
        <p:nvSpPr>
          <p:cNvPr id="3" name="Content Placeholder 2"/>
          <p:cNvSpPr>
            <a:spLocks noGrp="1"/>
          </p:cNvSpPr>
          <p:nvPr>
            <p:ph idx="1"/>
          </p:nvPr>
        </p:nvSpPr>
        <p:spPr/>
        <p:txBody>
          <a:bodyPr/>
          <a:lstStyle/>
          <a:p>
            <a:pPr algn="just"/>
            <a:r>
              <a:rPr lang="en-US" dirty="0"/>
              <a:t>Big Data' is also a </a:t>
            </a:r>
            <a:r>
              <a:rPr lang="en-US" b="1" dirty="0"/>
              <a:t>data</a:t>
            </a:r>
            <a:r>
              <a:rPr lang="en-US" dirty="0"/>
              <a:t> but with a </a:t>
            </a:r>
            <a:r>
              <a:rPr lang="en-US" b="1" dirty="0"/>
              <a:t>huge size</a:t>
            </a:r>
            <a:r>
              <a:rPr lang="en-US" dirty="0" smtClean="0"/>
              <a:t>.</a:t>
            </a:r>
          </a:p>
          <a:p>
            <a:pPr algn="just"/>
            <a:r>
              <a:rPr lang="en-US" dirty="0" smtClean="0"/>
              <a:t> </a:t>
            </a:r>
            <a:r>
              <a:rPr lang="en-US" dirty="0"/>
              <a:t>'Big Data' is a term used to describe collection of data that is huge in size and yet growing exponentially with time</a:t>
            </a:r>
            <a:r>
              <a:rPr lang="en-US" dirty="0" smtClean="0"/>
              <a:t>.</a:t>
            </a:r>
          </a:p>
          <a:p>
            <a:pPr algn="just"/>
            <a:r>
              <a:rPr lang="en-US" dirty="0" smtClean="0"/>
              <a:t>In </a:t>
            </a:r>
            <a:r>
              <a:rPr lang="en-US" dirty="0"/>
              <a:t>short, </a:t>
            </a:r>
            <a:r>
              <a:rPr lang="en-US" i="1" dirty="0"/>
              <a:t>s</a:t>
            </a:r>
            <a:r>
              <a:rPr lang="en-US" dirty="0"/>
              <a:t>uch a data is so large and complex that none of the traditional data management tools are able to store it or process it efficiently.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What Comes Under Big Data</a:t>
            </a:r>
            <a:r>
              <a:rPr lang="en-US" sz="3200" dirty="0" smtClean="0">
                <a:latin typeface="Times New Roman" pitchFamily="18" charset="0"/>
                <a:cs typeface="Times New Roman" pitchFamily="18" charset="0"/>
              </a:rPr>
              <a: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From where this data comes </a:t>
            </a:r>
            <a:r>
              <a:rPr lang="en-US" sz="3200" dirty="0" smtClean="0">
                <a:latin typeface="Times New Roman" pitchFamily="18" charset="0"/>
                <a:cs typeface="Times New Roman" pitchFamily="18" charset="0"/>
              </a:rPr>
              <a:t>from)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b="1" dirty="0"/>
              <a:t>Black Box Data</a:t>
            </a:r>
            <a:r>
              <a:rPr lang="en-US" dirty="0"/>
              <a:t> : It is a component of helicopter, airplanes, and jets, etc. It captures voices of the flight crew, recordings of microphones and earphones, and the performance information of the aircraft.</a:t>
            </a:r>
          </a:p>
          <a:p>
            <a:pPr algn="just"/>
            <a:r>
              <a:rPr lang="en-US" b="1" dirty="0"/>
              <a:t>Social Media Data</a:t>
            </a:r>
            <a:r>
              <a:rPr lang="en-US" dirty="0"/>
              <a:t> : Social media such as Facebook and Twitter hold information and the views posted by millions of people across the globe.</a:t>
            </a:r>
          </a:p>
          <a:p>
            <a:pPr algn="just"/>
            <a:r>
              <a:rPr lang="en-US" b="1" dirty="0"/>
              <a:t>Stock Exchange Data</a:t>
            </a:r>
            <a:r>
              <a:rPr lang="en-US" dirty="0"/>
              <a:t> : The stock exchange data holds information about the ‘buy’ and ‘sell’ decisions made on a share of different companies made by the customers.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Power Grid Data</a:t>
            </a:r>
            <a:r>
              <a:rPr lang="en-US" dirty="0" smtClean="0"/>
              <a:t> : The power grid data holds information consumed by a particular node with respect to a base station.</a:t>
            </a:r>
          </a:p>
          <a:p>
            <a:r>
              <a:rPr lang="en-US" b="1" dirty="0" smtClean="0"/>
              <a:t>Transport Data</a:t>
            </a:r>
            <a:r>
              <a:rPr lang="en-US" dirty="0" smtClean="0"/>
              <a:t> : Transport data includes model, capacity, distance and availability of a vehicle.</a:t>
            </a:r>
          </a:p>
          <a:p>
            <a:r>
              <a:rPr lang="en-US" b="1" dirty="0" smtClean="0"/>
              <a:t>Search Engine Data</a:t>
            </a:r>
            <a:r>
              <a:rPr lang="en-US" dirty="0" smtClean="0"/>
              <a:t> : Search engines retrieve lots of data from different databases.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descr="Big Dat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big data analytics important</a:t>
            </a:r>
            <a:r>
              <a:rPr lang="en-US" b="1"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The Importance of Big Data Analytics Graphic"/>
          <p:cNvPicPr/>
          <p:nvPr/>
        </p:nvPicPr>
        <p:blipFill>
          <a:blip r:embed="rId2"/>
          <a:srcRect/>
          <a:stretch>
            <a:fillRect/>
          </a:stretch>
        </p:blipFill>
        <p:spPr bwMode="auto">
          <a:xfrm>
            <a:off x="533400" y="1524000"/>
            <a:ext cx="7772400" cy="4724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lgn="just"/>
            <a:r>
              <a:rPr lang="en-US" sz="2500" dirty="0">
                <a:latin typeface="Times New Roman" pitchFamily="18" charset="0"/>
                <a:cs typeface="Times New Roman" pitchFamily="18" charset="0"/>
              </a:rPr>
              <a:t>Big data analytics helps organizations harness their data and use it to identify new </a:t>
            </a:r>
            <a:r>
              <a:rPr lang="en-US" sz="2500" dirty="0" smtClean="0">
                <a:latin typeface="Times New Roman" pitchFamily="18" charset="0"/>
                <a:cs typeface="Times New Roman" pitchFamily="18" charset="0"/>
              </a:rPr>
              <a:t>opportunities.</a:t>
            </a:r>
          </a:p>
          <a:p>
            <a:pPr lvl="0" algn="just"/>
            <a:r>
              <a:rPr lang="en-US" sz="2500" b="1" dirty="0">
                <a:latin typeface="Times New Roman" pitchFamily="18" charset="0"/>
                <a:cs typeface="Times New Roman" pitchFamily="18" charset="0"/>
              </a:rPr>
              <a:t>Cost reduction.</a:t>
            </a:r>
            <a:r>
              <a:rPr lang="en-US" sz="2500" dirty="0">
                <a:latin typeface="Times New Roman" pitchFamily="18" charset="0"/>
                <a:cs typeface="Times New Roman" pitchFamily="18" charset="0"/>
              </a:rPr>
              <a:t> Big data technologies such as </a:t>
            </a:r>
            <a:r>
              <a:rPr lang="en-US" sz="2500" dirty="0" err="1">
                <a:latin typeface="Times New Roman" pitchFamily="18" charset="0"/>
                <a:cs typeface="Times New Roman" pitchFamily="18" charset="0"/>
              </a:rPr>
              <a:t>Hadoop</a:t>
            </a:r>
            <a:r>
              <a:rPr lang="en-US" sz="2500" dirty="0">
                <a:latin typeface="Times New Roman" pitchFamily="18" charset="0"/>
                <a:cs typeface="Times New Roman" pitchFamily="18" charset="0"/>
              </a:rPr>
              <a:t> and cloud-based analytics bring significant cost advantages when it comes to storing large amounts of data – plus they can identify more efficient ways of doing business.</a:t>
            </a:r>
          </a:p>
          <a:p>
            <a:pPr lvl="0" algn="just"/>
            <a:r>
              <a:rPr lang="en-US" sz="2500" b="1" dirty="0">
                <a:latin typeface="Times New Roman" pitchFamily="18" charset="0"/>
                <a:cs typeface="Times New Roman" pitchFamily="18" charset="0"/>
              </a:rPr>
              <a:t>Faster, better decision making.</a:t>
            </a:r>
            <a:r>
              <a:rPr lang="en-US" sz="2500" dirty="0">
                <a:latin typeface="Times New Roman" pitchFamily="18" charset="0"/>
                <a:cs typeface="Times New Roman" pitchFamily="18" charset="0"/>
              </a:rPr>
              <a:t> With the speed of </a:t>
            </a:r>
            <a:r>
              <a:rPr lang="en-US" sz="2500" dirty="0" err="1">
                <a:latin typeface="Times New Roman" pitchFamily="18" charset="0"/>
                <a:cs typeface="Times New Roman" pitchFamily="18" charset="0"/>
              </a:rPr>
              <a:t>Hadoop</a:t>
            </a:r>
            <a:r>
              <a:rPr lang="en-US" sz="2500" dirty="0">
                <a:latin typeface="Times New Roman" pitchFamily="18" charset="0"/>
                <a:cs typeface="Times New Roman" pitchFamily="18" charset="0"/>
              </a:rPr>
              <a:t> and in-memory analytics, combined with the ability to analyze new sources of data, businesses are able to analyze information immediately – and make decisions based on what they’ve learned.</a:t>
            </a:r>
          </a:p>
          <a:p>
            <a:pPr lvl="0" algn="just"/>
            <a:r>
              <a:rPr lang="en-US" sz="2500" b="1" dirty="0">
                <a:latin typeface="Times New Roman" pitchFamily="18" charset="0"/>
                <a:cs typeface="Times New Roman" pitchFamily="18" charset="0"/>
              </a:rPr>
              <a:t>New products and services.</a:t>
            </a:r>
            <a:r>
              <a:rPr lang="en-US" sz="2500" dirty="0">
                <a:latin typeface="Times New Roman" pitchFamily="18" charset="0"/>
                <a:cs typeface="Times New Roman" pitchFamily="18" charset="0"/>
              </a:rPr>
              <a:t> With the ability to gauge customer needs and satisfaction through analytics comes the power to give customers what they want. Davenport points out that with big data analytics, more companies are creating new products to meet customers’ needs</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 Data analytics uses a wide variety of advanced analytics </a:t>
            </a:r>
            <a:r>
              <a:rPr lang="en-US" dirty="0" smtClean="0"/>
              <a:t>to provide</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lvl="0" algn="just"/>
            <a:r>
              <a:rPr lang="en-US" b="1" dirty="0"/>
              <a:t>Deeper insights.</a:t>
            </a:r>
            <a:r>
              <a:rPr lang="en-US" dirty="0"/>
              <a:t> Rather than looking at segments, classifications, regions, groups, or other summary levels you ’</a:t>
            </a:r>
            <a:r>
              <a:rPr lang="en-US" dirty="0" err="1"/>
              <a:t>ll</a:t>
            </a:r>
            <a:r>
              <a:rPr lang="en-US" dirty="0"/>
              <a:t> have insights into all the individuals, all the products, all the parts, all the events, all the transactions, etc.</a:t>
            </a:r>
          </a:p>
          <a:p>
            <a:pPr lvl="0" algn="just"/>
            <a:r>
              <a:rPr lang="en-US" b="1" dirty="0"/>
              <a:t>Broader insights.</a:t>
            </a:r>
            <a:r>
              <a:rPr lang="en-US" dirty="0"/>
              <a:t> The world is complex. Operating a business in a global, connected economy is very complex given constantly evolving and changing conditions. As humans, we simplify conditions so we can process events and understand what is happening. But our best-laid plans often go astray because of the estimating or approximating. Big Data analytics takes into account all the data, including new data sources, to understand the complex, evolving, and interrelated conditions to produce more accurate insights.</a:t>
            </a:r>
          </a:p>
          <a:p>
            <a:pPr lvl="0" algn="just"/>
            <a:r>
              <a:rPr lang="en-US" b="1" dirty="0"/>
              <a:t>Frictionless actions</a:t>
            </a:r>
            <a:r>
              <a:rPr lang="en-US" dirty="0"/>
              <a:t>. Increased reliability and accuracy that will allow the deeper and broader insights to be automated into systematic actions.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Advanced Big data </a:t>
            </a:r>
            <a:r>
              <a:rPr lang="en-US" b="1" dirty="0" smtClean="0"/>
              <a:t>analytics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0" y="1447801"/>
            <a:ext cx="9143999" cy="4495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Comparison with Other Systems, </a:t>
            </a:r>
            <a:endParaRPr lang="en-US" dirty="0" smtClean="0"/>
          </a:p>
          <a:p>
            <a:r>
              <a:rPr lang="en-US" dirty="0" smtClean="0"/>
              <a:t>Rational </a:t>
            </a:r>
            <a:r>
              <a:rPr lang="en-US" dirty="0"/>
              <a:t>Database Management System , </a:t>
            </a:r>
            <a:endParaRPr lang="en-US" dirty="0" smtClean="0"/>
          </a:p>
          <a:p>
            <a:r>
              <a:rPr lang="en-US" dirty="0" smtClean="0"/>
              <a:t>Grid Computing</a:t>
            </a:r>
            <a:r>
              <a:rPr lang="en-US" dirty="0"/>
              <a:t>, </a:t>
            </a:r>
            <a:endParaRPr lang="en-US" dirty="0" smtClean="0"/>
          </a:p>
          <a:p>
            <a:r>
              <a:rPr lang="en-US" dirty="0" smtClean="0"/>
              <a:t>Volunteer Computing</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Characteristics Of 'Big Data</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b="1" dirty="0"/>
              <a:t>Volume.</a:t>
            </a:r>
            <a:r>
              <a:rPr lang="en-US" dirty="0"/>
              <a:t> Organizations collect data from a variety of sources, including business transactions, social media and information from sensor or machine-to-machine data</a:t>
            </a:r>
            <a:r>
              <a:rPr lang="en-US" dirty="0" smtClean="0"/>
              <a:t>.</a:t>
            </a:r>
          </a:p>
          <a:p>
            <a:pPr algn="just"/>
            <a:r>
              <a:rPr lang="en-US" dirty="0" smtClean="0"/>
              <a:t> </a:t>
            </a:r>
            <a:r>
              <a:rPr lang="en-US" dirty="0"/>
              <a:t>In the past, storing it would’ve been a problem – but new technologies (such as </a:t>
            </a:r>
            <a:r>
              <a:rPr lang="en-US" dirty="0" err="1"/>
              <a:t>Hadoop</a:t>
            </a:r>
            <a:r>
              <a:rPr lang="en-US" dirty="0"/>
              <a:t>) have eased the burden.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Velocity</a:t>
            </a:r>
            <a:r>
              <a:rPr lang="en-US" b="1" dirty="0"/>
              <a:t>.</a:t>
            </a:r>
            <a:r>
              <a:rPr lang="en-US" dirty="0"/>
              <a:t> Data streams in at an unprecedented speed and must be dealt with in a timely manner. RFID tags, sensors and smart metering are driving the need to deal with torrents of data in near-real time.</a:t>
            </a:r>
          </a:p>
          <a:p>
            <a:pPr algn="just"/>
            <a:r>
              <a:rPr lang="en-US" b="1" dirty="0"/>
              <a:t>Variety.</a:t>
            </a:r>
            <a:r>
              <a:rPr lang="en-US" dirty="0"/>
              <a:t> Data comes in all types of formats – from structured, numeric data in traditional databases to unstructured text documents, email, video, audio, stock tick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Big data</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Understanding </a:t>
            </a:r>
            <a:r>
              <a:rPr lang="en-US" b="1" dirty="0"/>
              <a:t>and Targeting </a:t>
            </a:r>
            <a:r>
              <a:rPr lang="en-US" b="1" dirty="0" smtClean="0"/>
              <a:t>Customers:</a:t>
            </a:r>
          </a:p>
          <a:p>
            <a:pPr algn="just"/>
            <a:r>
              <a:rPr lang="en-US" dirty="0"/>
              <a:t>big data is used to better understand customers and their behaviors and preferences. </a:t>
            </a:r>
            <a:endParaRPr lang="en-US" dirty="0" smtClean="0"/>
          </a:p>
          <a:p>
            <a:pPr algn="just"/>
            <a:r>
              <a:rPr lang="en-US" dirty="0"/>
              <a:t>Companies are keen to expand their traditional data sets with social media data, browser logs as well as text analytics and sensor data to get a more complete picture of their customers.</a:t>
            </a:r>
            <a:endParaRPr lang="en-US" b="1"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a:t>Understanding and Optimizing Business </a:t>
            </a:r>
            <a:r>
              <a:rPr lang="en-US" b="1" dirty="0" smtClean="0"/>
              <a:t>Processes:</a:t>
            </a:r>
          </a:p>
          <a:p>
            <a:pPr algn="just"/>
            <a:r>
              <a:rPr lang="en-US" dirty="0"/>
              <a:t>Big data is also increasingly used to optimize business processes</a:t>
            </a:r>
          </a:p>
          <a:p>
            <a:pPr algn="just"/>
            <a:r>
              <a:rPr lang="en-US" dirty="0"/>
              <a:t>Retailers are able to optimize their stock based on predictions generated from social media data, web search trends and weather forecasts.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Improving Healthcare and Public Health</a:t>
            </a:r>
            <a:endParaRPr lang="en-US" dirty="0"/>
          </a:p>
          <a:p>
            <a:r>
              <a:rPr lang="en-US" b="1" dirty="0"/>
              <a:t>Improving Sports </a:t>
            </a:r>
            <a:r>
              <a:rPr lang="en-US" b="1" dirty="0" smtClean="0"/>
              <a:t>Performance</a:t>
            </a:r>
          </a:p>
          <a:p>
            <a:r>
              <a:rPr lang="en-US" b="1" dirty="0"/>
              <a:t>Improving Science and Research</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Data </a:t>
            </a:r>
            <a:r>
              <a:rPr lang="en-US" dirty="0" smtClean="0"/>
              <a:t>Technology</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Technology is radically changing the way data is produced, processed, analyzed, and consumed. On one hand, technology helps evolve new and more effective data sources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On the other, as more and more data gets captured, technology steps in to help process this data quickly, efficiently, and visualize it to drive informed decisions.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Elephant in the Room: </a:t>
            </a:r>
            <a:r>
              <a:rPr lang="en-US" dirty="0" err="1" smtClean="0"/>
              <a:t>Hadoop’s</a:t>
            </a:r>
            <a:r>
              <a:rPr lang="en-US" dirty="0" smtClean="0"/>
              <a:t> Parallel </a:t>
            </a:r>
            <a:r>
              <a:rPr lang="en-US" dirty="0" smtClean="0"/>
              <a:t>World</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smtClean="0"/>
              <a:t>Hadoop</a:t>
            </a:r>
            <a:r>
              <a:rPr lang="en-US" dirty="0" smtClean="0"/>
              <a:t> has been variously described as the ideal way to do transaction processing, the ideal way to do search, and the ideal way to do analysis, all of which are quite different use cases. </a:t>
            </a:r>
            <a:endParaRPr lang="en-US" dirty="0" smtClean="0"/>
          </a:p>
          <a:p>
            <a:pPr algn="just"/>
            <a:r>
              <a:rPr lang="en-US" dirty="0" smtClean="0"/>
              <a:t>If </a:t>
            </a:r>
            <a:r>
              <a:rPr lang="en-US" dirty="0" smtClean="0"/>
              <a:t>that were not unlikely enough, it is also claimed to be the best way to analyze structured data, semi-structured data and unstructured data.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229600" cy="4525963"/>
          </a:xfrm>
        </p:spPr>
        <p:txBody>
          <a:bodyPr/>
          <a:lstStyle/>
          <a:p>
            <a:pPr algn="just"/>
            <a:r>
              <a:rPr lang="en-US" dirty="0" err="1" smtClean="0"/>
              <a:t>Hadoop</a:t>
            </a:r>
            <a:r>
              <a:rPr lang="en-US" dirty="0" smtClean="0"/>
              <a:t> is an open source, Java-based programming framework that supports the processing and storage of extremely large data sets in a distributed computing environment</a:t>
            </a:r>
            <a:r>
              <a:rPr lang="en-US" dirty="0" smtClean="0"/>
              <a:t>.</a:t>
            </a:r>
          </a:p>
          <a:p>
            <a:pPr algn="just"/>
            <a:r>
              <a:rPr lang="en-US" dirty="0" smtClean="0"/>
              <a:t> </a:t>
            </a:r>
            <a:r>
              <a:rPr lang="en-US" dirty="0" smtClean="0"/>
              <a:t>It is part of the </a:t>
            </a:r>
            <a:r>
              <a:rPr lang="en-US" u="sng" dirty="0" smtClean="0">
                <a:hlinkClick r:id="rId2"/>
              </a:rPr>
              <a:t>Apache</a:t>
            </a:r>
            <a:r>
              <a:rPr lang="en-US" dirty="0" smtClean="0"/>
              <a:t> project sponsored by the Apache Software Foundation</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err="1" smtClean="0"/>
              <a:t>Hadoop</a:t>
            </a:r>
            <a:r>
              <a:rPr lang="en-US" dirty="0" smtClean="0"/>
              <a:t> is an open-source framework that allows to store and process big data in a distributed environment across clusters of computers using simple programming models</a:t>
            </a:r>
            <a:r>
              <a:rPr lang="en-US" dirty="0" smtClean="0"/>
              <a:t>.</a:t>
            </a:r>
          </a:p>
          <a:p>
            <a:pPr algn="just"/>
            <a:r>
              <a:rPr lang="en-US" dirty="0" smtClean="0"/>
              <a:t> </a:t>
            </a:r>
            <a:r>
              <a:rPr lang="en-US" dirty="0" smtClean="0"/>
              <a:t>It is designed to scale up from single servers to thousands of machines, each offering local computation and storage.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a:t>
            </a:r>
            <a:r>
              <a:rPr lang="en-US" dirty="0" err="1" smtClean="0"/>
              <a:t>Hadoop</a:t>
            </a:r>
            <a:r>
              <a:rPr lang="en-US" dirty="0" smtClean="0"/>
              <a:t> important</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algn="just">
              <a:lnSpc>
                <a:spcPct val="170000"/>
              </a:lnSpc>
            </a:pPr>
            <a:r>
              <a:rPr lang="en-US" sz="3100" b="1" dirty="0" smtClean="0">
                <a:latin typeface="Times New Roman" pitchFamily="18" charset="0"/>
                <a:cs typeface="Times New Roman" pitchFamily="18" charset="0"/>
              </a:rPr>
              <a:t>Ability to store and process huge amounts of any kind of data, quickly.</a:t>
            </a:r>
            <a:r>
              <a:rPr lang="en-US" sz="3100" dirty="0" smtClean="0">
                <a:latin typeface="Times New Roman" pitchFamily="18" charset="0"/>
                <a:cs typeface="Times New Roman" pitchFamily="18" charset="0"/>
              </a:rPr>
              <a:t> With data volumes and varieties constantly increasing, especially from social media and the Internet of Things (IoT), that's a key consideration.</a:t>
            </a:r>
            <a:br>
              <a:rPr lang="en-US" sz="3100" dirty="0" smtClean="0">
                <a:latin typeface="Times New Roman" pitchFamily="18" charset="0"/>
                <a:cs typeface="Times New Roman" pitchFamily="18" charset="0"/>
              </a:rPr>
            </a:br>
            <a:endParaRPr lang="en-US" sz="3100" dirty="0" smtClean="0">
              <a:latin typeface="Times New Roman" pitchFamily="18" charset="0"/>
              <a:cs typeface="Times New Roman" pitchFamily="18" charset="0"/>
            </a:endParaRPr>
          </a:p>
          <a:p>
            <a:pPr algn="just">
              <a:lnSpc>
                <a:spcPct val="170000"/>
              </a:lnSpc>
            </a:pPr>
            <a:r>
              <a:rPr lang="en-US" sz="3100" b="1" dirty="0" smtClean="0">
                <a:latin typeface="Times New Roman" pitchFamily="18" charset="0"/>
                <a:cs typeface="Times New Roman" pitchFamily="18" charset="0"/>
              </a:rPr>
              <a:t>Computing power.</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Hadoop's</a:t>
            </a:r>
            <a:r>
              <a:rPr lang="en-US" sz="3100" dirty="0" smtClean="0">
                <a:latin typeface="Times New Roman" pitchFamily="18" charset="0"/>
                <a:cs typeface="Times New Roman" pitchFamily="18" charset="0"/>
              </a:rPr>
              <a:t> distributed computing model processes big data fast. The more computing nodes you use, the more processing power you have.</a:t>
            </a:r>
            <a:br>
              <a:rPr lang="en-US" sz="3100" dirty="0" smtClean="0">
                <a:latin typeface="Times New Roman" pitchFamily="18" charset="0"/>
                <a:cs typeface="Times New Roman" pitchFamily="18" charset="0"/>
              </a:rPr>
            </a:br>
            <a:endParaRPr lang="en-US" sz="3100" dirty="0" smtClean="0">
              <a:latin typeface="Times New Roman" pitchFamily="18" charset="0"/>
              <a:cs typeface="Times New Roman" pitchFamily="18" charset="0"/>
            </a:endParaRPr>
          </a:p>
          <a:p>
            <a:pPr algn="just">
              <a:lnSpc>
                <a:spcPct val="170000"/>
              </a:lnSpc>
            </a:pPr>
            <a:r>
              <a:rPr lang="en-US" sz="3100" b="1" dirty="0" smtClean="0">
                <a:latin typeface="Times New Roman" pitchFamily="18" charset="0"/>
                <a:cs typeface="Times New Roman" pitchFamily="18" charset="0"/>
              </a:rPr>
              <a:t>Fault tolerance.</a:t>
            </a:r>
            <a:r>
              <a:rPr lang="en-US" sz="3100" dirty="0" smtClean="0">
                <a:latin typeface="Times New Roman" pitchFamily="18" charset="0"/>
                <a:cs typeface="Times New Roman" pitchFamily="18" charset="0"/>
              </a:rPr>
              <a:t> Data and application processing are protected against hardware failure. If a node goes down, jobs are automatically redirected to other nodes to make sure the distributed computing does not fail. Multiple copies of all data are stored automatically.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Industry examples </a:t>
            </a:r>
            <a:r>
              <a:rPr lang="en-US" dirty="0"/>
              <a:t>of big </a:t>
            </a:r>
            <a:r>
              <a:rPr lang="en-US" dirty="0" smtClean="0"/>
              <a:t>data</a:t>
            </a:r>
          </a:p>
          <a:p>
            <a:r>
              <a:rPr lang="en-US" dirty="0" smtClean="0"/>
              <a:t> </a:t>
            </a:r>
            <a:r>
              <a:rPr lang="en-US" dirty="0"/>
              <a:t>web </a:t>
            </a:r>
            <a:r>
              <a:rPr lang="en-US" dirty="0" smtClean="0"/>
              <a:t>analytics</a:t>
            </a:r>
          </a:p>
          <a:p>
            <a:r>
              <a:rPr lang="en-US" dirty="0" smtClean="0"/>
              <a:t>big </a:t>
            </a:r>
            <a:r>
              <a:rPr lang="en-US" dirty="0"/>
              <a:t>data and </a:t>
            </a:r>
            <a:r>
              <a:rPr lang="en-US" dirty="0" smtClean="0"/>
              <a:t>marketing</a:t>
            </a:r>
          </a:p>
          <a:p>
            <a:r>
              <a:rPr lang="en-US" dirty="0" smtClean="0"/>
              <a:t>fraud </a:t>
            </a:r>
            <a:r>
              <a:rPr lang="en-US" dirty="0"/>
              <a:t>and big </a:t>
            </a:r>
            <a:r>
              <a:rPr lang="en-US" dirty="0" smtClean="0"/>
              <a:t>data</a:t>
            </a:r>
          </a:p>
          <a:p>
            <a:r>
              <a:rPr lang="en-US" dirty="0" smtClean="0"/>
              <a:t> risk and </a:t>
            </a:r>
            <a:r>
              <a:rPr lang="en-US" dirty="0"/>
              <a:t>big </a:t>
            </a:r>
            <a:r>
              <a:rPr lang="en-US" dirty="0" smtClean="0"/>
              <a:t>data</a:t>
            </a:r>
          </a:p>
          <a:p>
            <a:r>
              <a:rPr lang="en-US" dirty="0" smtClean="0"/>
              <a:t> </a:t>
            </a:r>
            <a:r>
              <a:rPr lang="en-US" dirty="0"/>
              <a:t>credit risk management </a:t>
            </a:r>
            <a:endParaRPr lang="en-US" dirty="0" smtClean="0"/>
          </a:p>
          <a:p>
            <a:r>
              <a:rPr lang="en-US" dirty="0" smtClean="0"/>
              <a:t> </a:t>
            </a:r>
            <a:r>
              <a:rPr lang="en-US" dirty="0"/>
              <a:t>big data and algorithmic trading </a:t>
            </a:r>
            <a:endParaRPr lang="en-US" dirty="0" smtClean="0"/>
          </a:p>
          <a:p>
            <a:r>
              <a:rPr lang="en-US" dirty="0" smtClean="0"/>
              <a:t> </a:t>
            </a:r>
            <a:r>
              <a:rPr lang="en-US" dirty="0"/>
              <a:t>big data </a:t>
            </a:r>
            <a:r>
              <a:rPr lang="en-US" dirty="0" smtClean="0"/>
              <a:t>and healthcare</a:t>
            </a:r>
          </a:p>
          <a:p>
            <a:r>
              <a:rPr lang="en-US" dirty="0" smtClean="0"/>
              <a:t> </a:t>
            </a:r>
            <a:r>
              <a:rPr lang="en-US" dirty="0"/>
              <a:t>big data in medicine </a:t>
            </a:r>
            <a:endParaRPr lang="en-US" dirty="0" smtClean="0"/>
          </a:p>
          <a:p>
            <a:r>
              <a:rPr lang="en-US" dirty="0" smtClean="0"/>
              <a:t> </a:t>
            </a:r>
            <a:r>
              <a:rPr lang="en-US" dirty="0"/>
              <a:t>advertising and big 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b="1" dirty="0" smtClean="0">
                <a:latin typeface="Times New Roman" pitchFamily="18" charset="0"/>
                <a:cs typeface="Times New Roman" pitchFamily="18" charset="0"/>
              </a:rPr>
              <a:t>Flexibility.</a:t>
            </a:r>
            <a:r>
              <a:rPr lang="en-US" sz="2800" dirty="0" smtClean="0">
                <a:latin typeface="Times New Roman" pitchFamily="18" charset="0"/>
                <a:cs typeface="Times New Roman" pitchFamily="18" charset="0"/>
              </a:rPr>
              <a:t> Unlike traditional relational databases, you don’t have to preprocess data before storing it. You can store as much data as you want and decide how to use it later. That includes unstructured data like text, images and videos.</a:t>
            </a:r>
          </a:p>
          <a:p>
            <a:pPr algn="just"/>
            <a:r>
              <a:rPr lang="en-US" sz="2800" b="1" dirty="0" smtClean="0">
                <a:latin typeface="Times New Roman" pitchFamily="18" charset="0"/>
                <a:cs typeface="Times New Roman" pitchFamily="18" charset="0"/>
              </a:rPr>
              <a:t>Low cost.</a:t>
            </a:r>
            <a:r>
              <a:rPr lang="en-US" sz="2800" dirty="0" smtClean="0">
                <a:latin typeface="Times New Roman" pitchFamily="18" charset="0"/>
                <a:cs typeface="Times New Roman" pitchFamily="18" charset="0"/>
              </a:rPr>
              <a:t> The open-source framework is free and uses commodity hardware to store large quantities of data.</a:t>
            </a:r>
          </a:p>
          <a:p>
            <a:pPr algn="just"/>
            <a:r>
              <a:rPr lang="en-US" sz="2800" b="1" dirty="0" smtClean="0">
                <a:latin typeface="Times New Roman" pitchFamily="18" charset="0"/>
                <a:cs typeface="Times New Roman" pitchFamily="18" charset="0"/>
              </a:rPr>
              <a:t>Scalability.</a:t>
            </a:r>
            <a:r>
              <a:rPr lang="en-US" sz="2800" dirty="0" smtClean="0">
                <a:latin typeface="Times New Roman" pitchFamily="18" charset="0"/>
                <a:cs typeface="Times New Roman" pitchFamily="18" charset="0"/>
              </a:rPr>
              <a:t> You can easily grow your system to handle more data simply by adding nodes. Little administration is required.</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adoop Infographic - Importance"/>
          <p:cNvPicPr>
            <a:picLocks noChangeAspect="1" noChangeArrowheads="1"/>
          </p:cNvPicPr>
          <p:nvPr/>
        </p:nvPicPr>
        <p:blipFill>
          <a:blip r:embed="rId2"/>
          <a:srcRect/>
          <a:stretch>
            <a:fillRect/>
          </a:stretch>
        </p:blipFill>
        <p:spPr bwMode="auto">
          <a:xfrm>
            <a:off x="0" y="0"/>
            <a:ext cx="9144000" cy="664845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smtClean="0"/>
              <a:t>BENEFITS</a:t>
            </a:r>
            <a:br>
              <a:rPr lang="en-US" cap="all" dirty="0" smtClean="0"/>
            </a:br>
            <a:endParaRPr lang="en-US" dirty="0"/>
          </a:p>
        </p:txBody>
      </p:sp>
      <p:sp>
        <p:nvSpPr>
          <p:cNvPr id="3" name="Content Placeholder 2"/>
          <p:cNvSpPr>
            <a:spLocks noGrp="1"/>
          </p:cNvSpPr>
          <p:nvPr>
            <p:ph idx="1"/>
          </p:nvPr>
        </p:nvSpPr>
        <p:spPr/>
        <p:txBody>
          <a:bodyPr/>
          <a:lstStyle/>
          <a:p>
            <a:pPr algn="just">
              <a:buNone/>
            </a:pPr>
            <a:r>
              <a:rPr lang="en-US" dirty="0" smtClean="0"/>
              <a:t>Some of the reasons organizations use </a:t>
            </a:r>
            <a:r>
              <a:rPr lang="en-US" dirty="0" err="1" smtClean="0"/>
              <a:t>Hadoop</a:t>
            </a:r>
            <a:r>
              <a:rPr lang="en-US" dirty="0" smtClean="0"/>
              <a:t> is its’ ability to store, manage and analyze vast amounts of structured and unstructured data quickly, reliably, flexibly and at low-cost.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0418"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Modules of </a:t>
            </a:r>
            <a:r>
              <a:rPr lang="en-US" dirty="0" err="1" smtClean="0"/>
              <a:t>Hadoop</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400" b="1" dirty="0" smtClean="0"/>
              <a:t>HDFS</a:t>
            </a:r>
            <a:r>
              <a:rPr lang="en-US" sz="2400" b="1" dirty="0" smtClean="0"/>
              <a:t>:</a:t>
            </a:r>
            <a:r>
              <a:rPr lang="en-US" sz="2400" dirty="0" smtClean="0"/>
              <a:t> </a:t>
            </a:r>
            <a:r>
              <a:rPr lang="en-US" sz="2400" dirty="0" err="1" smtClean="0"/>
              <a:t>Hadoop</a:t>
            </a:r>
            <a:r>
              <a:rPr lang="en-US" sz="2400" dirty="0" smtClean="0"/>
              <a:t> Distributed File System. Google published its paper GFS and on the basis of that HDFS was developed. It states that the files will be broken into blocks and stored in nodes over the distributed architecture.</a:t>
            </a:r>
          </a:p>
          <a:p>
            <a:pPr algn="just"/>
            <a:r>
              <a:rPr lang="en-US" sz="2400" b="1" dirty="0" smtClean="0"/>
              <a:t>Yarn:</a:t>
            </a:r>
            <a:r>
              <a:rPr lang="en-US" sz="2400" dirty="0" smtClean="0"/>
              <a:t> Yet another Resource Negotiator is used for job scheduling and manage the cluster.</a:t>
            </a:r>
          </a:p>
          <a:p>
            <a:pPr algn="just"/>
            <a:r>
              <a:rPr lang="en-US" sz="2400" b="1" dirty="0" smtClean="0"/>
              <a:t>Map Reduce:</a:t>
            </a:r>
            <a:r>
              <a:rPr lang="en-US" sz="2400" dirty="0" smtClean="0"/>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p>
          <a:p>
            <a:pPr algn="just"/>
            <a:r>
              <a:rPr lang="en-US" sz="2400" b="1" dirty="0" err="1" smtClean="0"/>
              <a:t>Hadoop</a:t>
            </a:r>
            <a:r>
              <a:rPr lang="en-US" sz="2400" b="1" dirty="0" smtClean="0"/>
              <a:t> Common:</a:t>
            </a:r>
            <a:r>
              <a:rPr lang="en-US" sz="2400" dirty="0" smtClean="0"/>
              <a:t> These Java libraries are used to start </a:t>
            </a:r>
            <a:r>
              <a:rPr lang="en-US" sz="2400" dirty="0" err="1" smtClean="0"/>
              <a:t>Hadoop</a:t>
            </a:r>
            <a:r>
              <a:rPr lang="en-US" sz="2400" dirty="0" smtClean="0"/>
              <a:t> and are used by other </a:t>
            </a:r>
            <a:r>
              <a:rPr lang="en-US" sz="2400" dirty="0" err="1" smtClean="0"/>
              <a:t>Hadoop</a:t>
            </a:r>
            <a:r>
              <a:rPr lang="en-US" sz="2400" dirty="0" smtClean="0"/>
              <a:t> modules.</a:t>
            </a:r>
          </a:p>
          <a:p>
            <a:pPr algn="just"/>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MapReduce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pPr algn="just"/>
            <a:r>
              <a:rPr lang="en-US" sz="3300" dirty="0" err="1" smtClean="0">
                <a:latin typeface="Times New Roman" pitchFamily="18" charset="0"/>
                <a:cs typeface="Times New Roman" pitchFamily="18" charset="0"/>
              </a:rPr>
              <a:t>Hadoop</a:t>
            </a:r>
            <a:r>
              <a:rPr lang="en-US" sz="3300" dirty="0" smtClean="0">
                <a:latin typeface="Times New Roman" pitchFamily="18" charset="0"/>
                <a:cs typeface="Times New Roman" pitchFamily="18" charset="0"/>
              </a:rPr>
              <a:t> </a:t>
            </a:r>
            <a:r>
              <a:rPr lang="en-US" sz="3300" b="1" dirty="0" err="1" smtClean="0">
                <a:latin typeface="Times New Roman" pitchFamily="18" charset="0"/>
                <a:cs typeface="Times New Roman" pitchFamily="18" charset="0"/>
              </a:rPr>
              <a:t>MapReduce</a:t>
            </a:r>
            <a:r>
              <a:rPr lang="en-US" sz="3300" dirty="0" smtClean="0">
                <a:latin typeface="Times New Roman" pitchFamily="18" charset="0"/>
                <a:cs typeface="Times New Roman" pitchFamily="18" charset="0"/>
              </a:rPr>
              <a:t> is a software framework for easily writing applications which process big amounts of data in-parallel on large clusters (thousands of nodes) of commodity hardware in a reliable, fault-tolerant manner.</a:t>
            </a:r>
          </a:p>
          <a:p>
            <a:pPr algn="just"/>
            <a:r>
              <a:rPr lang="en-US" sz="3300" dirty="0" smtClean="0">
                <a:latin typeface="Times New Roman" pitchFamily="18" charset="0"/>
                <a:cs typeface="Times New Roman" pitchFamily="18" charset="0"/>
              </a:rPr>
              <a:t>The term </a:t>
            </a:r>
            <a:r>
              <a:rPr lang="en-US" sz="3300" dirty="0" err="1" smtClean="0">
                <a:latin typeface="Times New Roman" pitchFamily="18" charset="0"/>
                <a:cs typeface="Times New Roman" pitchFamily="18" charset="0"/>
              </a:rPr>
              <a:t>MapReduce</a:t>
            </a:r>
            <a:r>
              <a:rPr lang="en-US" sz="3300" dirty="0" smtClean="0">
                <a:latin typeface="Times New Roman" pitchFamily="18" charset="0"/>
                <a:cs typeface="Times New Roman" pitchFamily="18" charset="0"/>
              </a:rPr>
              <a:t> actually refers to the following two different tasks that </a:t>
            </a:r>
            <a:r>
              <a:rPr lang="en-US" sz="3300" dirty="0" err="1" smtClean="0">
                <a:latin typeface="Times New Roman" pitchFamily="18" charset="0"/>
                <a:cs typeface="Times New Roman" pitchFamily="18" charset="0"/>
              </a:rPr>
              <a:t>Hadoop</a:t>
            </a:r>
            <a:r>
              <a:rPr lang="en-US" sz="3300" dirty="0" smtClean="0">
                <a:latin typeface="Times New Roman" pitchFamily="18" charset="0"/>
                <a:cs typeface="Times New Roman" pitchFamily="18" charset="0"/>
              </a:rPr>
              <a:t> programs perform:</a:t>
            </a:r>
          </a:p>
          <a:p>
            <a:pPr marL="514350" indent="-514350" algn="just">
              <a:buFont typeface="+mj-lt"/>
              <a:buAutoNum type="arabicPeriod"/>
            </a:pPr>
            <a:r>
              <a:rPr lang="en-US" sz="3300" b="1" dirty="0" smtClean="0">
                <a:latin typeface="Times New Roman" pitchFamily="18" charset="0"/>
                <a:cs typeface="Times New Roman" pitchFamily="18" charset="0"/>
              </a:rPr>
              <a:t>The Map Task:</a:t>
            </a:r>
            <a:r>
              <a:rPr lang="en-US" sz="3300" dirty="0" smtClean="0">
                <a:latin typeface="Times New Roman" pitchFamily="18" charset="0"/>
                <a:cs typeface="Times New Roman" pitchFamily="18" charset="0"/>
              </a:rPr>
              <a:t> This is the first task, which takes input data and converts it into a set of data, where individual elements are broken down into </a:t>
            </a:r>
            <a:r>
              <a:rPr lang="en-US" sz="3300" dirty="0" err="1" smtClean="0">
                <a:latin typeface="Times New Roman" pitchFamily="18" charset="0"/>
                <a:cs typeface="Times New Roman" pitchFamily="18" charset="0"/>
              </a:rPr>
              <a:t>tuples</a:t>
            </a:r>
            <a:r>
              <a:rPr lang="en-US" sz="3300" dirty="0" smtClean="0">
                <a:latin typeface="Times New Roman" pitchFamily="18" charset="0"/>
                <a:cs typeface="Times New Roman" pitchFamily="18" charset="0"/>
              </a:rPr>
              <a:t> (key/value pairs).</a:t>
            </a:r>
          </a:p>
          <a:p>
            <a:pPr marL="514350" indent="-514350" algn="just">
              <a:buFont typeface="+mj-lt"/>
              <a:buAutoNum type="arabicPeriod"/>
            </a:pPr>
            <a:r>
              <a:rPr lang="en-US" sz="3300" b="1" dirty="0" smtClean="0">
                <a:latin typeface="Times New Roman" pitchFamily="18" charset="0"/>
                <a:cs typeface="Times New Roman" pitchFamily="18" charset="0"/>
              </a:rPr>
              <a:t>The Reduce Task:</a:t>
            </a:r>
            <a:r>
              <a:rPr lang="en-US" sz="3300" dirty="0" smtClean="0">
                <a:latin typeface="Times New Roman" pitchFamily="18" charset="0"/>
                <a:cs typeface="Times New Roman" pitchFamily="18" charset="0"/>
              </a:rPr>
              <a:t> This task takes the output from a map task as input and combines those data </a:t>
            </a:r>
            <a:r>
              <a:rPr lang="en-US" sz="3300" dirty="0" err="1" smtClean="0">
                <a:latin typeface="Times New Roman" pitchFamily="18" charset="0"/>
                <a:cs typeface="Times New Roman" pitchFamily="18" charset="0"/>
              </a:rPr>
              <a:t>tuples</a:t>
            </a:r>
            <a:r>
              <a:rPr lang="en-US" sz="3300" dirty="0" smtClean="0">
                <a:latin typeface="Times New Roman" pitchFamily="18" charset="0"/>
                <a:cs typeface="Times New Roman" pitchFamily="18" charset="0"/>
              </a:rPr>
              <a:t> into a smaller set of </a:t>
            </a:r>
            <a:r>
              <a:rPr lang="en-US" sz="3300" dirty="0" err="1" smtClean="0">
                <a:latin typeface="Times New Roman" pitchFamily="18" charset="0"/>
                <a:cs typeface="Times New Roman" pitchFamily="18" charset="0"/>
              </a:rPr>
              <a:t>tuples</a:t>
            </a:r>
            <a:r>
              <a:rPr lang="en-US" sz="3300" dirty="0" smtClean="0">
                <a:latin typeface="Times New Roman" pitchFamily="18" charset="0"/>
                <a:cs typeface="Times New Roman" pitchFamily="18" charset="0"/>
              </a:rPr>
              <a:t>. The reduce task is always performed after the map task.</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Distributed File System</a:t>
            </a:r>
            <a:br>
              <a:rPr lang="en-US" dirty="0" smtClean="0"/>
            </a:b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algn="just"/>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can work directly with any mountable distributed file system such as Local FS, HFTP FS, S3 FS, and others, but the most common file system used by </a:t>
            </a:r>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is the </a:t>
            </a:r>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Distributed File System (HDFS).</a:t>
            </a:r>
          </a:p>
          <a:p>
            <a:pPr algn="just"/>
            <a:r>
              <a:rPr lang="en-US" sz="3600" dirty="0" smtClean="0">
                <a:latin typeface="Times New Roman" pitchFamily="18" charset="0"/>
                <a:cs typeface="Times New Roman" pitchFamily="18" charset="0"/>
              </a:rPr>
              <a:t>The </a:t>
            </a:r>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Distributed File System (HDFS) is based on the Google File System (GFS) and provides a distributed file system that is designed to run on large clusters (thousands of computers) of small computer machines in a reliable, fault-tolerant manner.</a:t>
            </a:r>
          </a:p>
          <a:p>
            <a:pPr algn="just"/>
            <a:r>
              <a:rPr lang="en-US" sz="3600" dirty="0" smtClean="0">
                <a:latin typeface="Times New Roman" pitchFamily="18" charset="0"/>
                <a:cs typeface="Times New Roman" pitchFamily="18" charset="0"/>
              </a:rPr>
              <a:t>HDFS uses a master/slave architecture where master consists of a single </a:t>
            </a:r>
            <a:r>
              <a:rPr lang="en-US" sz="3600" b="1" dirty="0" err="1" smtClean="0">
                <a:latin typeface="Times New Roman" pitchFamily="18" charset="0"/>
                <a:cs typeface="Times New Roman" pitchFamily="18" charset="0"/>
              </a:rPr>
              <a:t>NameNode</a:t>
            </a:r>
            <a:r>
              <a:rPr lang="en-US" sz="3600" dirty="0" smtClean="0">
                <a:latin typeface="Times New Roman" pitchFamily="18" charset="0"/>
                <a:cs typeface="Times New Roman" pitchFamily="18" charset="0"/>
              </a:rPr>
              <a:t> that manages the file system metadata and one or more slave </a:t>
            </a:r>
            <a:r>
              <a:rPr lang="en-US" sz="3600" b="1" dirty="0" err="1" smtClean="0">
                <a:latin typeface="Times New Roman" pitchFamily="18" charset="0"/>
                <a:cs typeface="Times New Roman" pitchFamily="18" charset="0"/>
              </a:rPr>
              <a:t>DataNodes</a:t>
            </a:r>
            <a:r>
              <a:rPr lang="en-US" sz="3600" dirty="0" smtClean="0">
                <a:latin typeface="Times New Roman" pitchFamily="18" charset="0"/>
                <a:cs typeface="Times New Roman" pitchFamily="18" charset="0"/>
              </a:rPr>
              <a:t> that store the actual data.</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Old vs. New </a:t>
            </a:r>
            <a:r>
              <a:rPr lang="en-US" dirty="0" smtClean="0"/>
              <a:t>Approaches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old way is a data and analytics technology stack with different layers “cross-communicating data” and working on “scale-up” expensive hardware. </a:t>
            </a:r>
            <a:endParaRPr lang="en-US" dirty="0" smtClean="0"/>
          </a:p>
          <a:p>
            <a:pPr algn="just"/>
            <a:r>
              <a:rPr lang="en-US" dirty="0" smtClean="0"/>
              <a:t>The </a:t>
            </a:r>
            <a:r>
              <a:rPr lang="en-US" dirty="0" smtClean="0"/>
              <a:t>new way is a data and analytics platform that does all the data processing and analytics in one “layer,” without moving data back and forth on cheap but scalable (“scale out”) commodity hardware.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old model was top-down, slow, inflexible and expensive. </a:t>
            </a:r>
            <a:endParaRPr lang="en-US" dirty="0" smtClean="0"/>
          </a:p>
          <a:p>
            <a:pPr algn="just"/>
            <a:r>
              <a:rPr lang="en-US" dirty="0" smtClean="0"/>
              <a:t>The </a:t>
            </a:r>
            <a:r>
              <a:rPr lang="en-US" dirty="0" smtClean="0"/>
              <a:t>new software development model is bottom-up, fast, flexible, and considerably less costly.</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Open-Source Technology for Big Data </a:t>
            </a:r>
            <a:r>
              <a:rPr lang="en-US" dirty="0" smtClean="0"/>
              <a:t>Analytics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Open-source software is computer software that is available in source code form under an open-source license that permits users to study, change, and improve and at times also to distribute the software. </a:t>
            </a:r>
            <a:endParaRPr lang="en-US" dirty="0" smtClean="0"/>
          </a:p>
          <a:p>
            <a:pPr algn="just"/>
            <a:r>
              <a:rPr lang="en-US" dirty="0" smtClean="0"/>
              <a:t>The open-source name came out of a 1998 meeting in Palo Alto in reaction to Netscape’s announcement of a source code release for Navigator (as Mozilla).</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Data</a:t>
            </a:r>
            <a:r>
              <a:rPr lang="en-US" dirty="0" smtClean="0"/>
              <a:t>?</a:t>
            </a:r>
            <a:endParaRPr lang="en-US" dirty="0"/>
          </a:p>
        </p:txBody>
      </p:sp>
      <p:sp>
        <p:nvSpPr>
          <p:cNvPr id="3" name="Content Placeholder 2"/>
          <p:cNvSpPr>
            <a:spLocks noGrp="1"/>
          </p:cNvSpPr>
          <p:nvPr>
            <p:ph idx="1"/>
          </p:nvPr>
        </p:nvSpPr>
        <p:spPr/>
        <p:txBody>
          <a:bodyPr/>
          <a:lstStyle/>
          <a:p>
            <a:pPr lvl="0" algn="just"/>
            <a:r>
              <a:rPr lang="en-US" dirty="0"/>
              <a:t>Data is a collection of facts, such as numbers, words, measurements, observations or even just descriptions of things.</a:t>
            </a:r>
          </a:p>
          <a:p>
            <a:pPr lvl="0" algn="just"/>
            <a:r>
              <a:rPr lang="en-US" dirty="0"/>
              <a:t>Data – a collection of facts (numbers, words, measurements, observations, etc) that has been translated into a form that computers can process</a:t>
            </a:r>
            <a:endParaRPr lang="en-US" b="1" dirty="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the source code is released, there are still governing bodies and agreements in place</a:t>
            </a:r>
            <a:r>
              <a:rPr lang="en-US" dirty="0" smtClean="0"/>
              <a:t>.</a:t>
            </a:r>
          </a:p>
          <a:p>
            <a:pPr algn="just"/>
            <a:r>
              <a:rPr lang="en-US" dirty="0" smtClean="0"/>
              <a:t> </a:t>
            </a:r>
            <a:r>
              <a:rPr lang="en-US" dirty="0" smtClean="0"/>
              <a:t>The most prominent and popular example is the GNU General Public License (GPL), which “allows free distribution under the condition that further developments and applications are put under the same license.” </a:t>
            </a:r>
            <a:endParaRPr lang="en-US" dirty="0" smtClean="0"/>
          </a:p>
          <a:p>
            <a:pPr algn="just"/>
            <a:r>
              <a:rPr lang="en-US" dirty="0" smtClean="0"/>
              <a:t>This </a:t>
            </a:r>
            <a:r>
              <a:rPr lang="en-US" dirty="0" smtClean="0"/>
              <a:t>ensures that the products keep improving over time for the greater population of users.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err="1" smtClean="0"/>
              <a:t>Hadoop</a:t>
            </a:r>
            <a:endParaRPr lang="en-US" dirty="0" smtClean="0"/>
          </a:p>
          <a:p>
            <a:r>
              <a:rPr lang="en-US" b="1" dirty="0" err="1" smtClean="0"/>
              <a:t>MapReduce</a:t>
            </a:r>
            <a:endParaRPr lang="en-US" dirty="0" smtClean="0"/>
          </a:p>
          <a:p>
            <a:r>
              <a:rPr lang="en-US" b="1" dirty="0" err="1" smtClean="0"/>
              <a:t>GridGain</a:t>
            </a:r>
            <a:endParaRPr lang="en-US" b="1" dirty="0" smtClean="0"/>
          </a:p>
          <a:p>
            <a:r>
              <a:rPr lang="en-US" dirty="0" smtClean="0"/>
              <a:t>high performance computing </a:t>
            </a:r>
            <a:r>
              <a:rPr lang="en-US" dirty="0" smtClean="0"/>
              <a:t>cluster(HPCC)</a:t>
            </a:r>
          </a:p>
          <a:p>
            <a:r>
              <a:rPr lang="en-US" b="1" dirty="0" smtClean="0"/>
              <a:t>Storm</a:t>
            </a:r>
          </a:p>
          <a:p>
            <a:r>
              <a:rPr lang="en-US" b="1" dirty="0" smtClean="0"/>
              <a:t>Cassandra</a:t>
            </a:r>
          </a:p>
          <a:p>
            <a:r>
              <a:rPr lang="en-US" b="1" dirty="0" err="1" smtClean="0"/>
              <a:t>Hbase</a:t>
            </a:r>
            <a:endParaRPr lang="en-US" b="1" dirty="0" smtClean="0"/>
          </a:p>
          <a:p>
            <a:r>
              <a:rPr lang="en-US" b="1" dirty="0" err="1" smtClean="0"/>
              <a:t>MongoDB</a:t>
            </a:r>
            <a:endParaRPr lang="en-US" b="1"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Cloud and Big Data</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cloud computing has not been a successful business model that has been widely adopted for enterprises to store their Big Data </a:t>
            </a:r>
            <a:r>
              <a:rPr lang="en-US" dirty="0" smtClean="0"/>
              <a:t>assets.</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85000" lnSpcReduction="10000"/>
          </a:bodyPr>
          <a:lstStyle/>
          <a:p>
            <a:pPr algn="just">
              <a:buNone/>
            </a:pPr>
            <a:r>
              <a:rPr lang="en-US" dirty="0" smtClean="0"/>
              <a:t>1. </a:t>
            </a:r>
            <a:r>
              <a:rPr lang="en-US" b="1" dirty="0" smtClean="0"/>
              <a:t>Stop saying “cloud.”</a:t>
            </a:r>
            <a:r>
              <a:rPr lang="en-US" dirty="0" smtClean="0"/>
              <a:t> It’s not about the fact that it is virtual, but the true value lies in delivering software, data, and/or analytics in an “as a service” model. Whether that is in a private hosted model or a publicly shared one does not matter. The delivery, pricing, and consumption model matters.</a:t>
            </a:r>
          </a:p>
          <a:p>
            <a:pPr algn="just">
              <a:buNone/>
            </a:pPr>
            <a:r>
              <a:rPr lang="en-US" dirty="0" smtClean="0"/>
              <a:t>2. </a:t>
            </a:r>
            <a:r>
              <a:rPr lang="en-US" b="1" dirty="0" smtClean="0"/>
              <a:t>Acknowledge the business issues</a:t>
            </a:r>
            <a:r>
              <a:rPr lang="en-US" dirty="0" smtClean="0"/>
              <a:t>. There is no point to make light of matters around information privacy, security, access, and delivery. These issues are real, more often than not heavily regulated by multiple government agencies, and unless dealt with in a solution, will kill any platform sell.</a:t>
            </a:r>
          </a:p>
          <a:p>
            <a:pPr algn="just">
              <a:buNone/>
            </a:pPr>
            <a:r>
              <a:rPr lang="en-US" dirty="0" smtClean="0"/>
              <a:t>3. </a:t>
            </a:r>
            <a:r>
              <a:rPr lang="en-US" b="1" dirty="0" smtClean="0"/>
              <a:t>Fix some core technical gaps</a:t>
            </a:r>
            <a:r>
              <a:rPr lang="en-US" dirty="0" smtClean="0"/>
              <a:t>. Everything from the ability to run analytics at scale in a virtual environment to ensuring information processing and analytics authenticity are issues that need solutions and have to be fixed.</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Crowdsourcing Analytics</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pPr algn="just"/>
            <a:r>
              <a:rPr lang="en-US" u="sng" dirty="0" smtClean="0">
                <a:hlinkClick r:id="rId2"/>
              </a:rPr>
              <a:t>Crowdsourcing</a:t>
            </a:r>
            <a:r>
              <a:rPr lang="en-US" dirty="0" smtClean="0"/>
              <a:t> is the process of getting work or funding, usually online, from a crowd of people. </a:t>
            </a:r>
            <a:endParaRPr lang="en-US" dirty="0" smtClean="0"/>
          </a:p>
          <a:p>
            <a:pPr algn="just"/>
            <a:r>
              <a:rPr lang="en-US" dirty="0" smtClean="0"/>
              <a:t>The </a:t>
            </a:r>
            <a:r>
              <a:rPr lang="en-US" dirty="0" smtClean="0"/>
              <a:t>word is a combination of the words 'crowd' and 'outsourcing'. The idea is to take work and outsource it to a crowd of workers.</a:t>
            </a:r>
          </a:p>
          <a:p>
            <a:pPr algn="just"/>
            <a:r>
              <a:rPr lang="en-US" b="1" dirty="0" smtClean="0"/>
              <a:t>Famous Example: </a:t>
            </a:r>
            <a:r>
              <a:rPr lang="en-US" dirty="0" smtClean="0"/>
              <a:t>Wikipedia. Instead of Wikipedia creating an encyclopedia on their own, hiring writers and editors, they gave a crowd the ability to create the information on their own. The result? The most comprehensive encyclopedia this world has ever seen.</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Crowdsourcing</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err="1" smtClean="0"/>
              <a:t>Crowdsource</a:t>
            </a:r>
            <a:r>
              <a:rPr lang="en-US" dirty="0" smtClean="0"/>
              <a:t> Design</a:t>
            </a:r>
            <a:endParaRPr lang="en-US" b="1" dirty="0" smtClean="0"/>
          </a:p>
          <a:p>
            <a:r>
              <a:rPr lang="en-US" dirty="0" err="1" smtClean="0"/>
              <a:t>Crowdfunding</a:t>
            </a:r>
            <a:endParaRPr lang="en-US" b="1" dirty="0" smtClean="0"/>
          </a:p>
          <a:p>
            <a:pPr>
              <a:buNone/>
            </a:pPr>
            <a:r>
              <a:rPr lang="en-US" dirty="0" err="1" smtClean="0"/>
              <a:t>Crowdsource</a:t>
            </a:r>
            <a:r>
              <a:rPr lang="en-US" dirty="0" smtClean="0"/>
              <a:t> </a:t>
            </a:r>
            <a:r>
              <a:rPr lang="en-US" dirty="0" smtClean="0"/>
              <a:t>Design:</a:t>
            </a:r>
            <a:endParaRPr lang="en-US" b="1" dirty="0" smtClean="0"/>
          </a:p>
          <a:p>
            <a:pPr algn="just"/>
            <a:r>
              <a:rPr lang="en-US" dirty="0" smtClean="0"/>
              <a:t>If you’re looking for a logo design, you can tell a crowd of designers what you want, how much you will pay, and your deadline. </a:t>
            </a:r>
            <a:endParaRPr lang="en-US" dirty="0" smtClean="0"/>
          </a:p>
          <a:p>
            <a:pPr algn="just"/>
            <a:r>
              <a:rPr lang="en-US" dirty="0" smtClean="0"/>
              <a:t>All </a:t>
            </a:r>
            <a:r>
              <a:rPr lang="en-US" dirty="0" smtClean="0"/>
              <a:t>interested designers will create a finished design specifically for you. You’ll receive 50-300+ different finished logo designs, and you can keep whichever design you like the best. </a:t>
            </a:r>
            <a:endParaRPr lang="en-US" dirty="0" smtClean="0"/>
          </a:p>
          <a:p>
            <a:pPr algn="just"/>
            <a:r>
              <a:rPr lang="en-US" dirty="0" smtClean="0"/>
              <a:t>By </a:t>
            </a:r>
            <a:r>
              <a:rPr lang="en-US" dirty="0" smtClean="0"/>
              <a:t>doing design this way, </a:t>
            </a:r>
            <a:r>
              <a:rPr lang="en-US" dirty="0" err="1" smtClean="0"/>
              <a:t>crowdsourcing</a:t>
            </a:r>
            <a:r>
              <a:rPr lang="en-US" dirty="0" smtClean="0"/>
              <a:t> actually increases the quality &amp; decreases the price, compared to online freelancing.</a:t>
            </a:r>
          </a:p>
          <a:p>
            <a:pPr algn="just"/>
            <a:r>
              <a:rPr lang="en-US" u="sng" dirty="0" smtClean="0">
                <a:hlinkClick r:id="rId2"/>
              </a:rPr>
              <a:t>Crowdsourcing can also be used to get designs</a:t>
            </a:r>
            <a:r>
              <a:rPr lang="en-US" dirty="0" smtClean="0"/>
              <a:t> for furniture, fashion, advertisements, video, &amp; product design. Just about anything that can be designed can be </a:t>
            </a:r>
            <a:r>
              <a:rPr lang="en-US" dirty="0" err="1" smtClean="0"/>
              <a:t>crowdsourced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u="sng" dirty="0" err="1" smtClean="0">
                <a:hlinkClick r:id="rId2"/>
              </a:rPr>
              <a:t>Crowdfunding</a:t>
            </a:r>
            <a:r>
              <a:rPr lang="en-US" dirty="0" smtClean="0"/>
              <a:t> involves asking a crowd of people to donate money to your project</a:t>
            </a:r>
            <a:r>
              <a:rPr lang="en-US" dirty="0" smtClean="0"/>
              <a:t>.</a:t>
            </a:r>
          </a:p>
          <a:p>
            <a:pPr algn="just"/>
            <a:r>
              <a:rPr lang="en-US" dirty="0" err="1" smtClean="0"/>
              <a:t>Crowdfunding</a:t>
            </a:r>
            <a:r>
              <a:rPr lang="en-US" dirty="0" smtClean="0"/>
              <a:t> is mostly used by artists, charities, &amp; start-ups to raise money for projects such as filming a documentary, manufacturing an </a:t>
            </a:r>
            <a:r>
              <a:rPr lang="en-US" u="sng" dirty="0" smtClean="0">
                <a:hlinkClick r:id="rId3" tooltip="Crowdfunding Pushes iPod Watch Over the Edge"/>
              </a:rPr>
              <a:t>iPod watch</a:t>
            </a:r>
            <a:r>
              <a:rPr lang="en-US" dirty="0" smtClean="0"/>
              <a:t>, cancer research, or seed money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Industry Examples of Big Data</a:t>
            </a:r>
            <a:r>
              <a:rPr lang="en-US" b="1" dirty="0"/>
              <a:t/>
            </a:r>
            <a:br>
              <a:rPr lang="en-US" b="1" dirty="0"/>
            </a:b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Data for the </a:t>
            </a:r>
            <a:r>
              <a:rPr lang="en-US" dirty="0" smtClean="0"/>
              <a:t>Enterprise</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a:t>With Big Data databases, enterprises can save money, grow revenue, and achieve many other business objectives, in any vertical.</a:t>
            </a:r>
          </a:p>
          <a:p>
            <a:pPr algn="just" fontAlgn="base"/>
            <a:r>
              <a:rPr lang="en-US" b="1" dirty="0"/>
              <a:t>Build new applications</a:t>
            </a:r>
            <a:r>
              <a:rPr lang="en-US" dirty="0"/>
              <a:t>: Big data might allow a company to collect billions of real-time data points on its products, resources, or customers – and then repackage that data instantaneously to optimize customer experience or resource utilization.</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Improve the effectiveness and lower the cost of existing applications</a:t>
            </a:r>
            <a:r>
              <a:rPr lang="en-US" dirty="0"/>
              <a:t>: Big data technologies can replace highly-customized, expensive legacy systems with a standard solution that runs on commodity hardware. </a:t>
            </a:r>
            <a:endParaRPr lang="en-US" dirty="0" smtClean="0"/>
          </a:p>
          <a:p>
            <a:pPr algn="just"/>
            <a:r>
              <a:rPr lang="en-US" dirty="0" smtClean="0"/>
              <a:t>Many </a:t>
            </a:r>
            <a:r>
              <a:rPr lang="en-US" dirty="0"/>
              <a:t>big data technologies are open source, they can be implemented far more cheaply than proprietary technologies.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Realize new sources of competitive advantage:</a:t>
            </a:r>
            <a:r>
              <a:rPr lang="en-US" dirty="0"/>
              <a:t> Big data can help businesses act more nimbly, allowing them to adapt to changes faster than their competitors</a:t>
            </a:r>
            <a:r>
              <a:rPr lang="en-US" dirty="0" smtClean="0"/>
              <a:t>.</a:t>
            </a:r>
          </a:p>
          <a:p>
            <a:pPr algn="just"/>
            <a:r>
              <a:rPr lang="en-US" b="1" dirty="0"/>
              <a:t>Increase customer loyalty:</a:t>
            </a:r>
            <a:r>
              <a:rPr lang="en-US" dirty="0"/>
              <a:t> Increasing the amount of data shared within the organization – and the speed with which it is updated – allows businesses and other organizations to more rapidly and accurately respond to customer demand.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New York Stock Exchange generates about one terabyte of new trade data per day</a:t>
            </a:r>
          </a:p>
          <a:p>
            <a:pPr algn="just"/>
            <a:r>
              <a:rPr lang="en-US" dirty="0" smtClean="0"/>
              <a:t>The Internet Archive stores around 2 </a:t>
            </a:r>
            <a:r>
              <a:rPr lang="en-US" dirty="0" err="1" smtClean="0"/>
              <a:t>petabytes</a:t>
            </a:r>
            <a:r>
              <a:rPr lang="en-US" dirty="0" smtClean="0"/>
              <a:t> of data, and is growing at a rate of 20 terabytes per month. </a:t>
            </a:r>
          </a:p>
          <a:p>
            <a:pPr algn="just"/>
            <a:r>
              <a:rPr lang="en-US" dirty="0" smtClean="0"/>
              <a:t>The Large </a:t>
            </a:r>
            <a:r>
              <a:rPr lang="en-US" dirty="0" err="1" smtClean="0"/>
              <a:t>Hadron</a:t>
            </a:r>
            <a:r>
              <a:rPr lang="en-US" dirty="0" smtClean="0"/>
              <a:t> Collider near Geneva, Switzerland, will produce about 15 </a:t>
            </a:r>
            <a:r>
              <a:rPr lang="en-US" dirty="0" err="1" smtClean="0"/>
              <a:t>petabytes</a:t>
            </a:r>
            <a:r>
              <a:rPr lang="en-US" dirty="0" smtClean="0"/>
              <a:t> of data per year.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Types of data </a:t>
            </a:r>
            <a:endParaRPr lang="en-US" dirty="0"/>
          </a:p>
        </p:txBody>
      </p:sp>
      <p:pic>
        <p:nvPicPr>
          <p:cNvPr id="1026" name="Picture 2" descr="types of data in big data ಗೆ ಚಿತ್ರದ ಫಲಿತಾಂಶ"/>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Structured Data </a:t>
            </a:r>
            <a:endParaRPr lang="en-US" dirty="0"/>
          </a:p>
        </p:txBody>
      </p:sp>
      <p:sp>
        <p:nvSpPr>
          <p:cNvPr id="3" name="Content Placeholder 2"/>
          <p:cNvSpPr>
            <a:spLocks noGrp="1"/>
          </p:cNvSpPr>
          <p:nvPr>
            <p:ph idx="1"/>
          </p:nvPr>
        </p:nvSpPr>
        <p:spPr/>
        <p:txBody>
          <a:bodyPr/>
          <a:lstStyle/>
          <a:p>
            <a:pPr algn="just"/>
            <a:r>
              <a:rPr lang="en-US" dirty="0"/>
              <a:t>Any data that can be stored, accessed and processed in the form of fixed </a:t>
            </a:r>
            <a:r>
              <a:rPr lang="en-US" dirty="0" smtClean="0"/>
              <a:t>format.</a:t>
            </a:r>
          </a:p>
          <a:p>
            <a:pPr algn="just"/>
            <a:r>
              <a:rPr lang="en-US" dirty="0"/>
              <a:t>Structured Data is used to refer to the data which is already stored in databases, in an ordered manner</a:t>
            </a:r>
            <a:r>
              <a:rPr lang="en-US" dirty="0" smtClean="0"/>
              <a:t>.</a:t>
            </a:r>
          </a:p>
        </p:txBody>
      </p:sp>
      <p:pic>
        <p:nvPicPr>
          <p:cNvPr id="21506" name="Picture 2"/>
          <p:cNvPicPr>
            <a:picLocks noChangeAspect="1" noChangeArrowheads="1"/>
          </p:cNvPicPr>
          <p:nvPr/>
        </p:nvPicPr>
        <p:blipFill>
          <a:blip r:embed="rId2"/>
          <a:srcRect/>
          <a:stretch>
            <a:fillRect/>
          </a:stretch>
        </p:blipFill>
        <p:spPr bwMode="auto">
          <a:xfrm>
            <a:off x="0" y="4343400"/>
            <a:ext cx="91440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2018</Words>
  <Application>Microsoft Office PowerPoint</Application>
  <PresentationFormat>On-screen Show (4:3)</PresentationFormat>
  <Paragraphs>193</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Understanding Big Data</vt:lpstr>
      <vt:lpstr>Topics Covered</vt:lpstr>
      <vt:lpstr>Slide 3</vt:lpstr>
      <vt:lpstr>Slide 4</vt:lpstr>
      <vt:lpstr>What is Data?</vt:lpstr>
      <vt:lpstr>Slide 6</vt:lpstr>
      <vt:lpstr>Slide 7</vt:lpstr>
      <vt:lpstr>Types of data </vt:lpstr>
      <vt:lpstr>Structured Data </vt:lpstr>
      <vt:lpstr>Unstructured data</vt:lpstr>
      <vt:lpstr>Examples Of Un-structured Data</vt:lpstr>
      <vt:lpstr>Semi-structured data</vt:lpstr>
      <vt:lpstr>Slide 13</vt:lpstr>
      <vt:lpstr>Data Storage and Analysis</vt:lpstr>
      <vt:lpstr>Slide 15</vt:lpstr>
      <vt:lpstr>Slide 16</vt:lpstr>
      <vt:lpstr>Slide 17</vt:lpstr>
      <vt:lpstr>Slide 18</vt:lpstr>
      <vt:lpstr>Slide 19</vt:lpstr>
      <vt:lpstr>What is Big Data?</vt:lpstr>
      <vt:lpstr>Slide 21</vt:lpstr>
      <vt:lpstr>What is big data Analytics?</vt:lpstr>
      <vt:lpstr>What Comes Under Big Data? (From where this data comes from)</vt:lpstr>
      <vt:lpstr>Slide 24</vt:lpstr>
      <vt:lpstr>Slide 25</vt:lpstr>
      <vt:lpstr>Why is big data analytics important?</vt:lpstr>
      <vt:lpstr>Slide 27</vt:lpstr>
      <vt:lpstr>Big Data analytics uses a wide variety of advanced analytics to provide</vt:lpstr>
      <vt:lpstr>Advanced Big data analytics</vt:lpstr>
      <vt:lpstr>Characteristics Of 'Big Data'</vt:lpstr>
      <vt:lpstr>Slide 31</vt:lpstr>
      <vt:lpstr>Why Big data?</vt:lpstr>
      <vt:lpstr>Slide 33</vt:lpstr>
      <vt:lpstr>Slide 34</vt:lpstr>
      <vt:lpstr>Big Data Technology</vt:lpstr>
      <vt:lpstr>The Elephant in the Room: Hadoop’s Parallel World</vt:lpstr>
      <vt:lpstr>Slide 37</vt:lpstr>
      <vt:lpstr>Slide 38</vt:lpstr>
      <vt:lpstr>Why is Hadoop important?</vt:lpstr>
      <vt:lpstr>Slide 40</vt:lpstr>
      <vt:lpstr>Slide 41</vt:lpstr>
      <vt:lpstr>BENEFITS </vt:lpstr>
      <vt:lpstr>Slide 43</vt:lpstr>
      <vt:lpstr>Modules of Hadoop </vt:lpstr>
      <vt:lpstr>MapReduce </vt:lpstr>
      <vt:lpstr>Hadoop Distributed File System </vt:lpstr>
      <vt:lpstr>Old vs. New Approaches</vt:lpstr>
      <vt:lpstr>Slide 48</vt:lpstr>
      <vt:lpstr>Open-Source Technology for Big Data Analytics</vt:lpstr>
      <vt:lpstr>Slide 50</vt:lpstr>
      <vt:lpstr>Slide 51</vt:lpstr>
      <vt:lpstr>The Cloud and Big Data </vt:lpstr>
      <vt:lpstr>Slide 53</vt:lpstr>
      <vt:lpstr>Crowdsourcing Analytics</vt:lpstr>
      <vt:lpstr>Different Types of Crowdsourcing </vt:lpstr>
      <vt:lpstr>Slide 56</vt:lpstr>
      <vt:lpstr>Industry Examples of Big Data </vt:lpstr>
      <vt:lpstr>Big Data for the Enterprise</vt:lpstr>
      <vt:lpstr>Slide 59</vt:lpstr>
      <vt:lpstr>Slide 60</vt:lpstr>
      <vt:lpstr>Slide 61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Big Data</dc:title>
  <dc:creator>UJWAL P GOWDRU</dc:creator>
  <cp:lastModifiedBy>UJWAL P GOWDRU</cp:lastModifiedBy>
  <cp:revision>24</cp:revision>
  <dcterms:created xsi:type="dcterms:W3CDTF">2017-08-21T14:30:53Z</dcterms:created>
  <dcterms:modified xsi:type="dcterms:W3CDTF">2017-08-27T14:12:12Z</dcterms:modified>
</cp:coreProperties>
</file>