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2"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E17B1-38D9-4311-94D1-383F3808DBE4}" type="datetimeFigureOut">
              <a:rPr lang="en-US" smtClean="0"/>
              <a:pPr/>
              <a:t>9/7/2017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3D402-4EF5-4E6E-B4E9-DEA19AC017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379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60B1E-B243-493B-B788-02EB8D36492B}"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60B1E-B243-493B-B788-02EB8D36492B}"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60B1E-B243-493B-B788-02EB8D36492B}"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60B1E-B243-493B-B788-02EB8D36492B}"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60B1E-B243-493B-B788-02EB8D36492B}"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60B1E-B243-493B-B788-02EB8D36492B}"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60B1E-B243-493B-B788-02EB8D36492B}" type="datetimeFigureOut">
              <a:rPr lang="en-US" smtClean="0"/>
              <a:pPr/>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60B1E-B243-493B-B788-02EB8D36492B}" type="datetimeFigureOut">
              <a:rPr lang="en-US" smtClean="0"/>
              <a:pPr/>
              <a:t>9/7/2017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60B1E-B243-493B-B788-02EB8D36492B}" type="datetimeFigureOut">
              <a:rPr lang="en-US" smtClean="0"/>
              <a:pPr/>
              <a:t>9/7/2017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60B1E-B243-493B-B788-02EB8D36492B}"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60B1E-B243-493B-B788-02EB8D36492B}"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C19C2-FE0C-4889-B42D-4956F871E3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60B1E-B243-493B-B788-02EB8D36492B}" type="datetimeFigureOut">
              <a:rPr lang="en-US" smtClean="0"/>
              <a:pPr/>
              <a:t>9/7/2017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C19C2-FE0C-4889-B42D-4956F871E3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HOW IS STRATEGIC FIT ACHIEVED?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Price of the Product</a:t>
            </a:r>
            <a:endParaRPr lang="en-US" dirty="0"/>
          </a:p>
        </p:txBody>
      </p:sp>
      <p:sp>
        <p:nvSpPr>
          <p:cNvPr id="3" name="Content Placeholder 2"/>
          <p:cNvSpPr>
            <a:spLocks noGrp="1"/>
          </p:cNvSpPr>
          <p:nvPr>
            <p:ph idx="1"/>
          </p:nvPr>
        </p:nvSpPr>
        <p:spPr/>
        <p:txBody>
          <a:bodyPr/>
          <a:lstStyle/>
          <a:p>
            <a:pPr algn="just"/>
            <a:r>
              <a:rPr lang="en-US" i="1" dirty="0" smtClean="0"/>
              <a:t>The </a:t>
            </a:r>
            <a:r>
              <a:rPr lang="en-US" i="1" dirty="0"/>
              <a:t>customer placing the emergency order is apt to </a:t>
            </a:r>
            <a:r>
              <a:rPr lang="en-US" i="1" dirty="0" smtClean="0"/>
              <a:t>be </a:t>
            </a:r>
            <a:r>
              <a:rPr lang="en-US" dirty="0" smtClean="0"/>
              <a:t>much </a:t>
            </a:r>
            <a:r>
              <a:rPr lang="en-US" dirty="0"/>
              <a:t>less sensitive to price than the customer placing the construction order.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The Desired Rate of Innovation in the Product</a:t>
            </a:r>
            <a:endParaRPr lang="en-US" dirty="0"/>
          </a:p>
        </p:txBody>
      </p:sp>
      <p:sp>
        <p:nvSpPr>
          <p:cNvPr id="3" name="Content Placeholder 2"/>
          <p:cNvSpPr>
            <a:spLocks noGrp="1"/>
          </p:cNvSpPr>
          <p:nvPr>
            <p:ph idx="1"/>
          </p:nvPr>
        </p:nvSpPr>
        <p:spPr/>
        <p:txBody>
          <a:bodyPr/>
          <a:lstStyle/>
          <a:p>
            <a:pPr algn="just"/>
            <a:r>
              <a:rPr lang="en-US" dirty="0"/>
              <a:t>Customers at a high-end </a:t>
            </a:r>
            <a:r>
              <a:rPr lang="en-US" dirty="0" smtClean="0"/>
              <a:t>department store </a:t>
            </a:r>
            <a:r>
              <a:rPr lang="en-US" dirty="0"/>
              <a:t>expect a lot of innovation and new designs in the store's apparel.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96000"/>
          </a:xfrm>
        </p:spPr>
        <p:txBody>
          <a:bodyPr>
            <a:normAutofit fontScale="92500" lnSpcReduction="10000"/>
          </a:bodyPr>
          <a:lstStyle/>
          <a:p>
            <a:pPr algn="just"/>
            <a:r>
              <a:rPr lang="en-US" dirty="0"/>
              <a:t>Each customer in a particular segment will tend to have similar needs, </a:t>
            </a:r>
            <a:r>
              <a:rPr lang="en-US" dirty="0" smtClean="0"/>
              <a:t>whereas customers </a:t>
            </a:r>
            <a:r>
              <a:rPr lang="en-US" dirty="0"/>
              <a:t>in a different segment can have very different needs</a:t>
            </a:r>
            <a:r>
              <a:rPr lang="en-US" dirty="0" smtClean="0"/>
              <a:t>.</a:t>
            </a:r>
          </a:p>
          <a:p>
            <a:pPr algn="just"/>
            <a:r>
              <a:rPr lang="en-US" dirty="0"/>
              <a:t>described the many attributes along which customer </a:t>
            </a:r>
            <a:r>
              <a:rPr lang="en-US" dirty="0" smtClean="0"/>
              <a:t>demand varies</a:t>
            </a:r>
            <a:r>
              <a:rPr lang="en-US" dirty="0"/>
              <a:t>, our goal is to identify one key measure for combining all of these attributes. </a:t>
            </a:r>
            <a:endParaRPr lang="en-US" dirty="0" smtClean="0"/>
          </a:p>
          <a:p>
            <a:pPr algn="just"/>
            <a:r>
              <a:rPr lang="en-US" dirty="0" smtClean="0"/>
              <a:t>This single </a:t>
            </a:r>
            <a:r>
              <a:rPr lang="en-US" dirty="0"/>
              <a:t>measure then helps define what the supply chain should do particularly well</a:t>
            </a:r>
            <a:r>
              <a:rPr lang="en-US" dirty="0" smtClean="0"/>
              <a:t>.</a:t>
            </a:r>
          </a:p>
          <a:p>
            <a:pPr algn="just"/>
            <a:r>
              <a:rPr lang="en-US" dirty="0" smtClean="0"/>
              <a:t>Many attributes but ideally one overall attribute/key measure of customer’s demand should identified and used: Implied demand uncertainty</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Demand Uncertainty</a:t>
            </a:r>
            <a:endParaRPr lang="en-US" dirty="0"/>
          </a:p>
        </p:txBody>
      </p:sp>
      <p:sp>
        <p:nvSpPr>
          <p:cNvPr id="3" name="Content Placeholder 2"/>
          <p:cNvSpPr>
            <a:spLocks noGrp="1"/>
          </p:cNvSpPr>
          <p:nvPr>
            <p:ph idx="1"/>
          </p:nvPr>
        </p:nvSpPr>
        <p:spPr/>
        <p:txBody>
          <a:bodyPr/>
          <a:lstStyle/>
          <a:p>
            <a:pPr algn="just"/>
            <a:r>
              <a:rPr lang="en-US" dirty="0" smtClean="0"/>
              <a:t>A business </a:t>
            </a:r>
            <a:r>
              <a:rPr lang="en-US" dirty="0"/>
              <a:t>has </a:t>
            </a:r>
            <a:r>
              <a:rPr lang="en-US" dirty="0" smtClean="0"/>
              <a:t>difficulty, </a:t>
            </a:r>
            <a:r>
              <a:rPr lang="en-US" dirty="0"/>
              <a:t>accurately projecting customer demand in the future. </a:t>
            </a:r>
            <a:endParaRPr lang="en-US" dirty="0" smtClean="0"/>
          </a:p>
          <a:p>
            <a:pPr algn="just"/>
            <a:r>
              <a:rPr lang="en-US" dirty="0" smtClean="0"/>
              <a:t>This create </a:t>
            </a:r>
            <a:r>
              <a:rPr lang="en-US" dirty="0"/>
              <a:t>a significant challenge because it makes inventory hard to control and manage. </a:t>
            </a:r>
            <a:endParaRPr lang="en-US" dirty="0" smtClean="0"/>
          </a:p>
          <a:p>
            <a:pPr algn="just"/>
            <a:r>
              <a:rPr lang="en-US" dirty="0"/>
              <a:t>Demand uncertainty reflects the uncertainty of customer demand for product</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Demand Uncertainty causes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With </a:t>
            </a:r>
            <a:r>
              <a:rPr lang="en-US" dirty="0"/>
              <a:t>more </a:t>
            </a:r>
            <a:r>
              <a:rPr lang="en-US" dirty="0" smtClean="0"/>
              <a:t>serial products </a:t>
            </a:r>
            <a:r>
              <a:rPr lang="en-US" dirty="0"/>
              <a:t>where demand </a:t>
            </a:r>
            <a:r>
              <a:rPr lang="en-US" dirty="0" smtClean="0"/>
              <a:t>vary </a:t>
            </a:r>
            <a:r>
              <a:rPr lang="en-US" dirty="0"/>
              <a:t>over time, </a:t>
            </a:r>
            <a:r>
              <a:rPr lang="en-US" dirty="0" smtClean="0"/>
              <a:t>spikes </a:t>
            </a:r>
            <a:r>
              <a:rPr lang="en-US" dirty="0"/>
              <a:t>and </a:t>
            </a:r>
            <a:r>
              <a:rPr lang="en-US" dirty="0" smtClean="0"/>
              <a:t>dips </a:t>
            </a:r>
            <a:r>
              <a:rPr lang="en-US" dirty="0"/>
              <a:t>vary in strength</a:t>
            </a:r>
            <a:r>
              <a:rPr lang="en-US" dirty="0" smtClean="0"/>
              <a:t>.</a:t>
            </a:r>
          </a:p>
          <a:p>
            <a:pPr algn="just"/>
            <a:r>
              <a:rPr lang="en-US" dirty="0" smtClean="0"/>
              <a:t> </a:t>
            </a:r>
            <a:r>
              <a:rPr lang="en-US" dirty="0"/>
              <a:t>Changes in customer interests and needs, technology development and the number of competitors you face can all impact your demand as well. </a:t>
            </a:r>
            <a:endParaRPr lang="en-US" dirty="0" smtClean="0"/>
          </a:p>
          <a:p>
            <a:pPr algn="just"/>
            <a:r>
              <a:rPr lang="en-US" dirty="0" smtClean="0"/>
              <a:t>These </a:t>
            </a:r>
            <a:r>
              <a:rPr lang="en-US" dirty="0"/>
              <a:t>factors may lead to increases in buying relative to expectations or declines in buying relative to your forecasts.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Demand uncertainty problems</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lnSpc>
                <a:spcPct val="150000"/>
              </a:lnSpc>
            </a:pPr>
            <a:r>
              <a:rPr lang="en-US" sz="2800" dirty="0">
                <a:latin typeface="Times New Roman" pitchFamily="18" charset="0"/>
                <a:cs typeface="Times New Roman" pitchFamily="18" charset="0"/>
              </a:rPr>
              <a:t>Demand uncertainty creates a burden for your business. </a:t>
            </a:r>
            <a:endParaRPr lang="en-US" sz="28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Goals </a:t>
            </a:r>
            <a:r>
              <a:rPr lang="en-US" sz="2800" dirty="0">
                <a:latin typeface="Times New Roman" pitchFamily="18" charset="0"/>
                <a:cs typeface="Times New Roman" pitchFamily="18" charset="0"/>
              </a:rPr>
              <a:t>of inventory management usually include </a:t>
            </a:r>
            <a:r>
              <a:rPr lang="en-US" sz="2800" u="sng" dirty="0">
                <a:latin typeface="Times New Roman" pitchFamily="18" charset="0"/>
                <a:cs typeface="Times New Roman" pitchFamily="18" charset="0"/>
              </a:rPr>
              <a:t>minimizing stock-outs while avoiding the high cost of holding excess inventory</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When </a:t>
            </a:r>
            <a:r>
              <a:rPr lang="en-US" sz="2800" dirty="0">
                <a:latin typeface="Times New Roman" pitchFamily="18" charset="0"/>
                <a:cs typeface="Times New Roman" pitchFamily="18" charset="0"/>
              </a:rPr>
              <a:t>you can't accurately predict demand, you run risks of one of these happening. </a:t>
            </a:r>
            <a:endParaRPr lang="en-US" sz="28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You </a:t>
            </a:r>
            <a:r>
              <a:rPr lang="en-US" sz="2800" dirty="0">
                <a:latin typeface="Times New Roman" pitchFamily="18" charset="0"/>
                <a:cs typeface="Times New Roman" pitchFamily="18" charset="0"/>
              </a:rPr>
              <a:t>may over-buy inventory to protect against running out. This leads to the need to store extra products, offer discounts or throw out excess</a:t>
            </a:r>
            <a:r>
              <a:rPr lang="en-US" sz="2800" dirty="0" smtClean="0">
                <a:latin typeface="Times New Roman" pitchFamily="18" charset="0"/>
                <a:cs typeface="Times New Roman" pitchFamily="18" charset="0"/>
              </a:rPr>
              <a:t>.</a:t>
            </a:r>
          </a:p>
          <a:p>
            <a:pPr algn="just">
              <a:lnSpc>
                <a:spcPct val="150000"/>
              </a:lnSpc>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If you buy less to prevent waste, high demand can lead to stock-outs and upset customers.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Implied Demand Uncertainty</a:t>
            </a:r>
          </a:p>
        </p:txBody>
      </p:sp>
      <p:sp>
        <p:nvSpPr>
          <p:cNvPr id="3" name="Content Placeholder 2"/>
          <p:cNvSpPr>
            <a:spLocks noGrp="1"/>
          </p:cNvSpPr>
          <p:nvPr>
            <p:ph idx="1"/>
          </p:nvPr>
        </p:nvSpPr>
        <p:spPr/>
        <p:txBody>
          <a:bodyPr/>
          <a:lstStyle/>
          <a:p>
            <a:pPr algn="just"/>
            <a:r>
              <a:rPr lang="en-US" dirty="0"/>
              <a:t>Resulting uncertainty for the supply chain given the portion of the demand the supply chain must handle and attributes the customer desires.</a:t>
            </a:r>
          </a:p>
          <a:p>
            <a:pPr algn="just"/>
            <a:r>
              <a:rPr lang="en-US" dirty="0"/>
              <a:t>Implied demand uncertainty reflects the ability of sc to </a:t>
            </a:r>
            <a:r>
              <a:rPr lang="en-US" dirty="0" smtClean="0"/>
              <a:t>meet demand</a:t>
            </a:r>
            <a:r>
              <a:rPr lang="en-US" dirty="0"/>
              <a:t>, results from the demand uncertainty plus </a:t>
            </a:r>
            <a:r>
              <a:rPr lang="en-US" dirty="0" smtClean="0"/>
              <a:t>customer needs.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suppose you are stocking </a:t>
            </a:r>
            <a:r>
              <a:rPr lang="en-US" dirty="0" err="1"/>
              <a:t>iPhone</a:t>
            </a:r>
            <a:r>
              <a:rPr lang="en-US" dirty="0"/>
              <a:t> 5s for </a:t>
            </a:r>
            <a:r>
              <a:rPr lang="en-US" dirty="0" smtClean="0"/>
              <a:t>sale.</a:t>
            </a:r>
          </a:p>
          <a:p>
            <a:r>
              <a:rPr lang="en-US" dirty="0"/>
              <a:t>You project your sales and then you look at how much of that your supply chain can </a:t>
            </a:r>
            <a:r>
              <a:rPr lang="en-US" dirty="0" smtClean="0"/>
              <a:t>cover.</a:t>
            </a:r>
          </a:p>
          <a:p>
            <a:pPr algn="just"/>
            <a:r>
              <a:rPr lang="en-US" b="1" dirty="0" smtClean="0"/>
              <a:t>Example:- </a:t>
            </a:r>
            <a:r>
              <a:rPr lang="en-US" dirty="0" smtClean="0"/>
              <a:t> </a:t>
            </a:r>
            <a:r>
              <a:rPr lang="en-US" dirty="0"/>
              <a:t>you are in a large metro area and can sell 50,000 </a:t>
            </a:r>
            <a:r>
              <a:rPr lang="en-US" dirty="0" err="1"/>
              <a:t>iPhone</a:t>
            </a:r>
            <a:r>
              <a:rPr lang="en-US" dirty="0"/>
              <a:t> 5s but the </a:t>
            </a:r>
            <a:r>
              <a:rPr lang="en-US" dirty="0" smtClean="0"/>
              <a:t>very bad </a:t>
            </a:r>
            <a:r>
              <a:rPr lang="en-US" dirty="0"/>
              <a:t>supplier will give you only 30,000 </a:t>
            </a:r>
            <a:r>
              <a:rPr lang="en-US" dirty="0" err="1"/>
              <a:t>iPhone</a:t>
            </a:r>
            <a:r>
              <a:rPr lang="en-US" dirty="0"/>
              <a:t> 5s</a:t>
            </a:r>
            <a:r>
              <a:rPr lang="en-US" dirty="0" smtClean="0"/>
              <a:t>.</a:t>
            </a:r>
          </a:p>
          <a:p>
            <a:pPr algn="just"/>
            <a:r>
              <a:rPr lang="en-US" dirty="0" smtClean="0"/>
              <a:t> </a:t>
            </a:r>
            <a:r>
              <a:rPr lang="en-US" dirty="0"/>
              <a:t>That means the maximum number of customers you can handle is 30,000.</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Let's say that you do a little looking at trends and such and you determine that 25% of your customers have to upgrade to the </a:t>
            </a:r>
            <a:r>
              <a:rPr lang="en-US" dirty="0" err="1"/>
              <a:t>iPhone</a:t>
            </a:r>
            <a:r>
              <a:rPr lang="en-US" dirty="0"/>
              <a:t> 5 due to work </a:t>
            </a:r>
            <a:r>
              <a:rPr lang="en-US" dirty="0" smtClean="0"/>
              <a:t>requirements.</a:t>
            </a:r>
          </a:p>
          <a:p>
            <a:pPr algn="just"/>
            <a:r>
              <a:rPr lang="en-US" dirty="0"/>
              <a:t>75% of your sales will be due to the customer's </a:t>
            </a:r>
            <a:r>
              <a:rPr lang="en-US" dirty="0" smtClean="0"/>
              <a:t>desire(want to purchase) </a:t>
            </a:r>
            <a:r>
              <a:rPr lang="en-US" dirty="0"/>
              <a:t>to have the latest Apple </a:t>
            </a:r>
            <a:r>
              <a:rPr lang="en-US" dirty="0" smtClean="0"/>
              <a:t>phone.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Your implied demand uncertainty is 75% of 30,000. </a:t>
            </a:r>
            <a:endParaRPr lang="en-US" dirty="0" smtClean="0"/>
          </a:p>
          <a:p>
            <a:pPr algn="just"/>
            <a:r>
              <a:rPr lang="en-US" dirty="0"/>
              <a:t>if the reviews are bad or the customers decide the </a:t>
            </a:r>
            <a:r>
              <a:rPr lang="en-US" dirty="0" err="1"/>
              <a:t>iPhone</a:t>
            </a:r>
            <a:r>
              <a:rPr lang="en-US" dirty="0"/>
              <a:t> 4 is fine, then you could have (75% of 30,000) </a:t>
            </a:r>
            <a:r>
              <a:rPr lang="en-US" dirty="0" err="1"/>
              <a:t>iPhone</a:t>
            </a:r>
            <a:r>
              <a:rPr lang="en-US" dirty="0"/>
              <a:t> 5s in stock that you can't sell.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What does a company </a:t>
            </a:r>
            <a:r>
              <a:rPr lang="en-US" dirty="0" smtClean="0"/>
              <a:t>want </a:t>
            </a:r>
            <a:r>
              <a:rPr lang="en-US" dirty="0"/>
              <a:t>to do to achieve that all-important strategic fit between </a:t>
            </a:r>
            <a:r>
              <a:rPr lang="en-US" dirty="0" smtClean="0"/>
              <a:t>the supply </a:t>
            </a:r>
            <a:r>
              <a:rPr lang="en-US" dirty="0"/>
              <a:t>chain and competitive strategies</a:t>
            </a:r>
            <a:r>
              <a:rPr lang="en-US" dirty="0" smtClean="0"/>
              <a:t>?</a:t>
            </a:r>
          </a:p>
          <a:p>
            <a:pPr algn="just"/>
            <a:r>
              <a:rPr lang="en-US" dirty="0"/>
              <a:t>competitive strategy will specify, </a:t>
            </a:r>
            <a:r>
              <a:rPr lang="en-US" dirty="0" smtClean="0"/>
              <a:t>either </a:t>
            </a:r>
            <a:r>
              <a:rPr lang="en-US" u="sng" dirty="0" smtClean="0"/>
              <a:t>explicitly</a:t>
            </a:r>
            <a:r>
              <a:rPr lang="en-US" dirty="0" smtClean="0"/>
              <a:t> </a:t>
            </a:r>
            <a:r>
              <a:rPr lang="en-US" dirty="0"/>
              <a:t>or </a:t>
            </a:r>
            <a:r>
              <a:rPr lang="en-US" u="sng" dirty="0"/>
              <a:t>implicitly</a:t>
            </a:r>
            <a:r>
              <a:rPr lang="en-US" dirty="0"/>
              <a:t>, </a:t>
            </a:r>
            <a:r>
              <a:rPr lang="en-US" u="sng" dirty="0"/>
              <a:t>one</a:t>
            </a:r>
            <a:r>
              <a:rPr lang="en-US" dirty="0"/>
              <a:t> or </a:t>
            </a:r>
            <a:r>
              <a:rPr lang="en-US" u="sng" dirty="0"/>
              <a:t>more customer segments</a:t>
            </a:r>
            <a:r>
              <a:rPr lang="en-US" dirty="0"/>
              <a:t> that a </a:t>
            </a:r>
            <a:r>
              <a:rPr lang="en-US" u="sng" dirty="0"/>
              <a:t>company hopes to satisfy</a:t>
            </a:r>
            <a:r>
              <a:rPr lang="en-US" dirty="0" smtClean="0"/>
              <a:t>.</a:t>
            </a:r>
          </a:p>
          <a:p>
            <a:pPr algn="just"/>
            <a:r>
              <a:rPr lang="en-US" dirty="0"/>
              <a:t>To achieve strategic fit, a company must ensure that its supply chain capabilities </a:t>
            </a:r>
            <a:r>
              <a:rPr lang="en-US" dirty="0" smtClean="0"/>
              <a:t>support its </a:t>
            </a:r>
            <a:r>
              <a:rPr lang="en-US" dirty="0"/>
              <a:t>ability to satisfy the targeted customer segments.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 Needs and Implied Demand Uncertainty</a:t>
            </a:r>
            <a:endParaRPr lang="en-US" dirty="0"/>
          </a:p>
        </p:txBody>
      </p:sp>
      <p:graphicFrame>
        <p:nvGraphicFramePr>
          <p:cNvPr id="4" name="Table 3"/>
          <p:cNvGraphicFramePr>
            <a:graphicFrameLocks noGrp="1"/>
          </p:cNvGraphicFramePr>
          <p:nvPr/>
        </p:nvGraphicFramePr>
        <p:xfrm>
          <a:off x="533400" y="1600199"/>
          <a:ext cx="8153400" cy="4800600"/>
        </p:xfrm>
        <a:graphic>
          <a:graphicData uri="http://schemas.openxmlformats.org/drawingml/2006/table">
            <a:tbl>
              <a:tblPr firstRow="1">
                <a:tableStyleId>{5940675A-B579-460E-94D1-54222C63F5DA}</a:tableStyleId>
              </a:tblPr>
              <a:tblGrid>
                <a:gridCol w="3289300"/>
                <a:gridCol w="4864100"/>
              </a:tblGrid>
              <a:tr h="447956">
                <a:tc>
                  <a:txBody>
                    <a:bodyPr/>
                    <a:lstStyle/>
                    <a:p>
                      <a:r>
                        <a:rPr lang="en-US" sz="1400" b="1" dirty="0" smtClean="0"/>
                        <a:t>Customer Need</a:t>
                      </a:r>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t>Causes Implied Demand Uncertainty to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761526">
                <a:tc>
                  <a:txBody>
                    <a:bodyPr/>
                    <a:lstStyle/>
                    <a:p>
                      <a:r>
                        <a:rPr lang="en-US" sz="1400" dirty="0" smtClean="0"/>
                        <a:t>Range of quantity required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Increase because a wider range of the quantity required implies greater variance in demand</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45014">
                <a:tc>
                  <a:txBody>
                    <a:bodyPr/>
                    <a:lstStyle/>
                    <a:p>
                      <a:r>
                        <a:rPr lang="en-US" sz="1400" kern="1200" dirty="0" smtClean="0">
                          <a:solidFill>
                            <a:schemeClr val="tx1"/>
                          </a:solidFill>
                          <a:latin typeface="+mn-lt"/>
                          <a:ea typeface="+mn-ea"/>
                          <a:cs typeface="+mn-cs"/>
                        </a:rPr>
                        <a:t>Lead time decreases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there is less time in which to react to orders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61526">
                <a:tc>
                  <a:txBody>
                    <a:bodyPr/>
                    <a:lstStyle/>
                    <a:p>
                      <a:r>
                        <a:rPr lang="en-US" sz="1400" kern="1200" dirty="0" smtClean="0">
                          <a:solidFill>
                            <a:schemeClr val="tx1"/>
                          </a:solidFill>
                          <a:latin typeface="+mn-lt"/>
                          <a:ea typeface="+mn-ea"/>
                          <a:cs typeface="+mn-cs"/>
                        </a:rPr>
                        <a:t>Variety of products required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demand per product becomes more disaggregate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61526">
                <a:tc>
                  <a:txBody>
                    <a:bodyPr/>
                    <a:lstStyle/>
                    <a:p>
                      <a:r>
                        <a:rPr lang="en-US" sz="1400" kern="1200" dirty="0" smtClean="0">
                          <a:solidFill>
                            <a:schemeClr val="tx1"/>
                          </a:solidFill>
                          <a:latin typeface="+mn-lt"/>
                          <a:ea typeface="+mn-ea"/>
                          <a:cs typeface="+mn-cs"/>
                        </a:rPr>
                        <a:t>Number of channels through which product may be acquired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the total customer demand is now disaggregated over more channels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61526">
                <a:tc>
                  <a:txBody>
                    <a:bodyPr/>
                    <a:lstStyle/>
                    <a:p>
                      <a:r>
                        <a:rPr lang="en-US" sz="1400" kern="1200" dirty="0" smtClean="0">
                          <a:solidFill>
                            <a:schemeClr val="tx1"/>
                          </a:solidFill>
                          <a:latin typeface="+mn-lt"/>
                          <a:ea typeface="+mn-ea"/>
                          <a:cs typeface="+mn-cs"/>
                        </a:rPr>
                        <a:t>Rate of innovation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new products tend to have more uncertain demand</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61526">
                <a:tc>
                  <a:txBody>
                    <a:bodyPr/>
                    <a:lstStyle/>
                    <a:p>
                      <a:r>
                        <a:rPr lang="en-US" sz="1400" kern="1200" dirty="0" smtClean="0">
                          <a:solidFill>
                            <a:schemeClr val="tx1"/>
                          </a:solidFill>
                          <a:latin typeface="+mn-lt"/>
                          <a:ea typeface="+mn-ea"/>
                          <a:cs typeface="+mn-cs"/>
                        </a:rPr>
                        <a:t>Required service level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the firm now has to handle unusual surges in demand</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Implied Uncertainty and Other Attributes</a:t>
            </a:r>
            <a:endParaRPr lang="en-US" dirty="0"/>
          </a:p>
        </p:txBody>
      </p:sp>
      <p:graphicFrame>
        <p:nvGraphicFramePr>
          <p:cNvPr id="4" name="Table 3"/>
          <p:cNvGraphicFramePr>
            <a:graphicFrameLocks noGrp="1"/>
          </p:cNvGraphicFramePr>
          <p:nvPr/>
        </p:nvGraphicFramePr>
        <p:xfrm>
          <a:off x="863600" y="2260600"/>
          <a:ext cx="7416802" cy="2123440"/>
        </p:xfrm>
        <a:graphic>
          <a:graphicData uri="http://schemas.openxmlformats.org/drawingml/2006/table">
            <a:tbl>
              <a:tblPr firstRow="1">
                <a:tableStyleId>{5940675A-B579-460E-94D1-54222C63F5DA}</a:tableStyleId>
              </a:tblPr>
              <a:tblGrid>
                <a:gridCol w="3873500"/>
                <a:gridCol w="1771651"/>
                <a:gridCol w="1771651"/>
              </a:tblGrid>
              <a:tr h="370840">
                <a:tc>
                  <a:txBody>
                    <a:bodyPr/>
                    <a:lstStyle/>
                    <a:p>
                      <a:endParaRPr lang="en-US" b="1" dirty="0"/>
                    </a:p>
                  </a:txBody>
                  <a:tcPr>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solidFill>
                            <a:schemeClr val="tx1"/>
                          </a:solidFill>
                          <a:latin typeface="+mn-lt"/>
                          <a:ea typeface="+mn-ea"/>
                          <a:cs typeface="+mn-cs"/>
                        </a:rPr>
                        <a:t>Low Implied Uncertainty</a:t>
                      </a:r>
                      <a:endParaRPr lang="en-US" b="1" dirty="0"/>
                    </a:p>
                  </a:txBody>
                  <a:tcPr>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solidFill>
                            <a:schemeClr val="tx1"/>
                          </a:solidFill>
                          <a:latin typeface="+mn-lt"/>
                          <a:ea typeface="+mn-ea"/>
                          <a:cs typeface="+mn-cs"/>
                        </a:rPr>
                        <a:t>High Implied Uncertainty</a:t>
                      </a:r>
                      <a:endParaRPr lang="en-US" b="1" dirty="0"/>
                    </a:p>
                  </a:txBody>
                  <a:tcPr>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800" kern="1200" dirty="0" smtClean="0">
                          <a:solidFill>
                            <a:schemeClr val="tx1"/>
                          </a:solidFill>
                          <a:latin typeface="+mn-lt"/>
                          <a:ea typeface="+mn-ea"/>
                          <a:cs typeface="+mn-cs"/>
                        </a:rPr>
                        <a:t>Product margin</a:t>
                      </a:r>
                      <a:endParaRPr lang="en-US" dirty="0"/>
                    </a:p>
                  </a:txBody>
                  <a:tcPr>
                    <a:lnL w="12700" cmpd="sng">
                      <a:noFill/>
                    </a:lnL>
                    <a:lnR w="12700" cmpd="sng">
                      <a:noFill/>
                    </a:lnR>
                    <a:lnT w="28575"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Low</a:t>
                      </a:r>
                      <a:endParaRPr lang="en-US" dirty="0"/>
                    </a:p>
                  </a:txBody>
                  <a:tcPr>
                    <a:lnL w="12700" cmpd="sng">
                      <a:noFill/>
                    </a:lnL>
                    <a:lnR w="12700" cmpd="sng">
                      <a:noFill/>
                    </a:lnR>
                    <a:lnT w="28575"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High</a:t>
                      </a:r>
                      <a:endParaRPr lang="en-US" dirty="0"/>
                    </a:p>
                  </a:txBody>
                  <a:tcPr>
                    <a:lnL w="12700" cmpd="sng">
                      <a:noFill/>
                    </a:lnL>
                    <a:lnR w="12700" cmpd="sng">
                      <a:noFill/>
                    </a:lnR>
                    <a:lnT w="28575"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r>
                        <a:rPr lang="en-US" sz="1800" kern="1200" dirty="0" smtClean="0">
                          <a:solidFill>
                            <a:schemeClr val="tx1"/>
                          </a:solidFill>
                          <a:latin typeface="+mn-lt"/>
                          <a:ea typeface="+mn-ea"/>
                          <a:cs typeface="+mn-cs"/>
                        </a:rPr>
                        <a:t>Average forecast error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10%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40% to 100%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800" kern="1200" dirty="0" smtClean="0">
                          <a:solidFill>
                            <a:schemeClr val="tx1"/>
                          </a:solidFill>
                          <a:latin typeface="+mn-lt"/>
                          <a:ea typeface="+mn-ea"/>
                          <a:cs typeface="+mn-cs"/>
                        </a:rPr>
                        <a:t>Average stock-out rate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1% to 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10% to 40%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800" kern="1200" dirty="0" smtClean="0">
                          <a:solidFill>
                            <a:schemeClr val="tx1"/>
                          </a:solidFill>
                          <a:latin typeface="+mn-lt"/>
                          <a:ea typeface="+mn-ea"/>
                          <a:cs typeface="+mn-cs"/>
                        </a:rPr>
                        <a:t>Average forced season-end markdown</a:t>
                      </a:r>
                      <a:endParaRPr lang="en-US" dirty="0"/>
                    </a:p>
                  </a:txBody>
                  <a:tcPr>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0%</a:t>
                      </a:r>
                      <a:endParaRPr lang="en-US" dirty="0"/>
                    </a:p>
                  </a:txBody>
                  <a:tcPr>
                    <a:lnL w="12700" cmpd="sng">
                      <a:noFill/>
                    </a:lnL>
                    <a:lnR w="12700" cmpd="sng">
                      <a:noFill/>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 to 25%</a:t>
                      </a:r>
                      <a:endParaRPr lang="en-US" dirty="0"/>
                    </a:p>
                  </a:txBody>
                  <a:tcPr>
                    <a:lnL w="12700" cmpd="sng">
                      <a:noFill/>
                    </a:lnL>
                    <a:lnR w="12700" cmpd="sng">
                      <a:noFill/>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Products with </a:t>
            </a:r>
            <a:r>
              <a:rPr lang="en-US" dirty="0" smtClean="0"/>
              <a:t>undecided order </a:t>
            </a:r>
            <a:r>
              <a:rPr lang="en-US" dirty="0" smtClean="0"/>
              <a:t>are often less </a:t>
            </a:r>
            <a:r>
              <a:rPr lang="en-US" dirty="0" smtClean="0"/>
              <a:t>grown-up </a:t>
            </a:r>
            <a:r>
              <a:rPr lang="en-US" dirty="0" smtClean="0"/>
              <a:t>and have less direct competition. </a:t>
            </a:r>
          </a:p>
          <a:p>
            <a:pPr algn="just"/>
            <a:r>
              <a:rPr lang="en-US" dirty="0" smtClean="0"/>
              <a:t>Forecasting is more accurate when demand has less uncertainty.</a:t>
            </a:r>
          </a:p>
          <a:p>
            <a:pPr algn="just"/>
            <a:r>
              <a:rPr lang="en-US" b="1" dirty="0" smtClean="0"/>
              <a:t>Forecasting</a:t>
            </a:r>
            <a:r>
              <a:rPr lang="en-US" dirty="0"/>
              <a:t> is the process of making predictions of the future based on past and present data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Increased implied demand uncertainty leads to increased difficulty in matching supply with demand. For a given product, this dynamic can lead to either a </a:t>
            </a:r>
            <a:r>
              <a:rPr lang="en-US" dirty="0" smtClean="0"/>
              <a:t>stock-out </a:t>
            </a:r>
            <a:r>
              <a:rPr lang="en-US" dirty="0" smtClean="0"/>
              <a:t>or an oversupply situation. </a:t>
            </a:r>
          </a:p>
          <a:p>
            <a:r>
              <a:rPr lang="en-US" dirty="0" smtClean="0"/>
              <a:t>Markdowns are high for products with greater implied demand uncertainty because oversupply often results.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Supply uncertainty is also strongly affected by the life-cycle position of the product.</a:t>
            </a:r>
          </a:p>
          <a:p>
            <a:pPr algn="just"/>
            <a:r>
              <a:rPr lang="en-US" dirty="0"/>
              <a:t>New products being introduced have higher supply uncertainty because </a:t>
            </a:r>
            <a:r>
              <a:rPr lang="en-US" dirty="0" smtClean="0"/>
              <a:t>designs and </a:t>
            </a:r>
            <a:r>
              <a:rPr lang="en-US" dirty="0"/>
              <a:t>production processes are still evolving</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Impact of Supply Source Capability</a:t>
            </a:r>
            <a:endParaRPr lang="en-US" dirty="0"/>
          </a:p>
        </p:txBody>
      </p:sp>
      <p:graphicFrame>
        <p:nvGraphicFramePr>
          <p:cNvPr id="4" name="Table 3"/>
          <p:cNvGraphicFramePr>
            <a:graphicFrameLocks noGrp="1"/>
          </p:cNvGraphicFramePr>
          <p:nvPr/>
        </p:nvGraphicFramePr>
        <p:xfrm>
          <a:off x="736600" y="1908175"/>
          <a:ext cx="7708900" cy="2595880"/>
        </p:xfrm>
        <a:graphic>
          <a:graphicData uri="http://schemas.openxmlformats.org/drawingml/2006/table">
            <a:tbl>
              <a:tblPr firstRow="1" bandRow="1">
                <a:tableStyleId>{2D5ABB26-0587-4C30-8999-92F81FD0307C}</a:tableStyleId>
              </a:tblPr>
              <a:tblGrid>
                <a:gridCol w="3746500"/>
                <a:gridCol w="3962400"/>
              </a:tblGrid>
              <a:tr h="370840">
                <a:tc>
                  <a:txBody>
                    <a:bodyPr/>
                    <a:lstStyle/>
                    <a:p>
                      <a:r>
                        <a:rPr lang="en-US" sz="1800" b="1" kern="1200" dirty="0" smtClean="0">
                          <a:solidFill>
                            <a:schemeClr val="tx1"/>
                          </a:solidFill>
                          <a:latin typeface="+mn-lt"/>
                          <a:ea typeface="+mn-ea"/>
                          <a:cs typeface="+mn-cs"/>
                        </a:rPr>
                        <a:t>Supply Source Capability</a:t>
                      </a:r>
                      <a:endParaRPr lang="en-US" b="1" dirty="0"/>
                    </a:p>
                  </a:txBody>
                  <a:tcPr>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kern="1200" dirty="0" smtClean="0">
                          <a:solidFill>
                            <a:schemeClr val="tx1"/>
                          </a:solidFill>
                          <a:latin typeface="+mn-lt"/>
                          <a:ea typeface="+mn-ea"/>
                          <a:cs typeface="+mn-cs"/>
                        </a:rPr>
                        <a:t>Causes Supply Uncertainty to...</a:t>
                      </a:r>
                      <a:endParaRPr lang="en-US" b="1" dirty="0"/>
                    </a:p>
                  </a:txBody>
                  <a:tcPr>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800" kern="1200" dirty="0" smtClean="0">
                          <a:solidFill>
                            <a:schemeClr val="tx1"/>
                          </a:solidFill>
                          <a:latin typeface="+mn-lt"/>
                          <a:ea typeface="+mn-ea"/>
                          <a:cs typeface="+mn-cs"/>
                        </a:rPr>
                        <a:t>Frequent breakdowns</a:t>
                      </a:r>
                      <a:endParaRPr lang="en-US" dirty="0"/>
                    </a:p>
                  </a:txBody>
                  <a:tcPr>
                    <a:lnL>
                      <a:noFill/>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kern="1200" dirty="0" smtClean="0">
                          <a:solidFill>
                            <a:schemeClr val="tx1"/>
                          </a:solidFill>
                          <a:latin typeface="+mn-lt"/>
                          <a:ea typeface="+mn-ea"/>
                          <a:cs typeface="+mn-cs"/>
                        </a:rPr>
                        <a:t>Increase</a:t>
                      </a:r>
                      <a:endParaRPr lang="en-US" dirty="0"/>
                    </a:p>
                  </a:txBody>
                  <a:tcPr>
                    <a:lnL>
                      <a:noFill/>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Unpredictable and low yields</a:t>
                      </a:r>
                      <a:endParaRPr lang="en-US" dirty="0" smtClean="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smtClean="0">
                          <a:solidFill>
                            <a:schemeClr val="tx1"/>
                          </a:solidFill>
                          <a:latin typeface="+mn-lt"/>
                          <a:ea typeface="+mn-ea"/>
                          <a:cs typeface="+mn-cs"/>
                        </a:rPr>
                        <a:t>Increase</a:t>
                      </a:r>
                      <a:endParaRPr lang="en-US" dirty="0"/>
                    </a:p>
                  </a:txBody>
                  <a:tcPr>
                    <a:lnL>
                      <a:noFill/>
                    </a:lnL>
                    <a:lnR>
                      <a:noFill/>
                    </a:lnR>
                    <a:lnT>
                      <a:noFill/>
                    </a:lnT>
                    <a:lnB>
                      <a:noFill/>
                    </a:lnB>
                    <a:lnTlToBr w="12700" cmpd="sng">
                      <a:noFill/>
                      <a:prstDash val="solid"/>
                    </a:lnTlToBr>
                    <a:lnBlToTr w="12700" cmpd="sng">
                      <a:noFill/>
                      <a:prstDash val="solid"/>
                    </a:lnBlToTr>
                  </a:tcPr>
                </a:tc>
              </a:tr>
              <a:tr h="370840">
                <a:tc>
                  <a:txBody>
                    <a:bodyPr/>
                    <a:lstStyle/>
                    <a:p>
                      <a:r>
                        <a:rPr lang="en-US" sz="1800" kern="1200" dirty="0" smtClean="0">
                          <a:solidFill>
                            <a:schemeClr val="tx1"/>
                          </a:solidFill>
                          <a:latin typeface="+mn-lt"/>
                          <a:ea typeface="+mn-ea"/>
                          <a:cs typeface="+mn-cs"/>
                        </a:rPr>
                        <a:t>Poor quality</a:t>
                      </a: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smtClean="0">
                          <a:solidFill>
                            <a:schemeClr val="tx1"/>
                          </a:solidFill>
                          <a:latin typeface="+mn-lt"/>
                          <a:ea typeface="+mn-ea"/>
                          <a:cs typeface="+mn-cs"/>
                        </a:rPr>
                        <a:t>Increase</a:t>
                      </a:r>
                      <a:endParaRPr lang="en-US" dirty="0"/>
                    </a:p>
                  </a:txBody>
                  <a:tcPr>
                    <a:lnL>
                      <a:noFill/>
                    </a:lnL>
                    <a:lnR>
                      <a:noFill/>
                    </a:lnR>
                    <a:lnT>
                      <a:noFill/>
                    </a:lnT>
                    <a:lnB>
                      <a:noFill/>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Limited supply capacity</a:t>
                      </a:r>
                      <a:endParaRPr lang="en-US" dirty="0" smtClean="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smtClean="0">
                          <a:solidFill>
                            <a:schemeClr val="tx1"/>
                          </a:solidFill>
                          <a:latin typeface="+mn-lt"/>
                          <a:ea typeface="+mn-ea"/>
                          <a:cs typeface="+mn-cs"/>
                        </a:rPr>
                        <a:t>Increase</a:t>
                      </a:r>
                      <a:endParaRPr lang="en-US" dirty="0"/>
                    </a:p>
                  </a:txBody>
                  <a:tcPr>
                    <a:lnL>
                      <a:noFill/>
                    </a:lnL>
                    <a:lnR>
                      <a:noFill/>
                    </a:lnR>
                    <a:lnT>
                      <a:noFill/>
                    </a:lnT>
                    <a:lnB>
                      <a:noFill/>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Inflexible supply capacity</a:t>
                      </a:r>
                      <a:endParaRPr lang="en-US" dirty="0" smtClean="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smtClean="0">
                          <a:solidFill>
                            <a:schemeClr val="tx1"/>
                          </a:solidFill>
                          <a:latin typeface="+mn-lt"/>
                          <a:ea typeface="+mn-ea"/>
                          <a:cs typeface="+mn-cs"/>
                        </a:rPr>
                        <a:t>Increase</a:t>
                      </a:r>
                      <a:endParaRPr lang="en-US" dirty="0"/>
                    </a:p>
                  </a:txBody>
                  <a:tcPr>
                    <a:lnL>
                      <a:noFill/>
                    </a:lnL>
                    <a:lnR>
                      <a:noFill/>
                    </a:lnR>
                    <a:lnT>
                      <a:noFill/>
                    </a:lnT>
                    <a:lnB>
                      <a:noFill/>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Evolving production process</a:t>
                      </a:r>
                      <a:endParaRPr lang="en-US" dirty="0" smtClean="0"/>
                    </a:p>
                  </a:txBody>
                  <a:tcPr>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solidFill>
                            <a:schemeClr val="tx1"/>
                          </a:solidFill>
                          <a:latin typeface="+mn-lt"/>
                          <a:ea typeface="+mn-ea"/>
                          <a:cs typeface="+mn-cs"/>
                        </a:rPr>
                        <a:t>Increase</a:t>
                      </a:r>
                      <a:endParaRPr lang="en-US" dirty="0"/>
                    </a:p>
                  </a:txBody>
                  <a:tcPr>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POINT</a:t>
            </a:r>
            <a:endParaRPr lang="en-US" dirty="0"/>
          </a:p>
        </p:txBody>
      </p:sp>
      <p:sp>
        <p:nvSpPr>
          <p:cNvPr id="3" name="Content Placeholder 2"/>
          <p:cNvSpPr>
            <a:spLocks noGrp="1"/>
          </p:cNvSpPr>
          <p:nvPr>
            <p:ph idx="1"/>
          </p:nvPr>
        </p:nvSpPr>
        <p:spPr/>
        <p:txBody>
          <a:bodyPr/>
          <a:lstStyle/>
          <a:p>
            <a:pPr algn="just"/>
            <a:r>
              <a:rPr lang="en-US" b="1" dirty="0" smtClean="0"/>
              <a:t>The </a:t>
            </a:r>
            <a:r>
              <a:rPr lang="en-US" b="1" dirty="0"/>
              <a:t>first step in achieving strategic fit between competitive and </a:t>
            </a:r>
            <a:r>
              <a:rPr lang="en-US" b="1" dirty="0" smtClean="0"/>
              <a:t>supply </a:t>
            </a:r>
            <a:r>
              <a:rPr lang="en-US" dirty="0" smtClean="0"/>
              <a:t>chain </a:t>
            </a:r>
            <a:r>
              <a:rPr lang="en-US" dirty="0"/>
              <a:t>strategies is to understand customers and supply chain uncertainty. </a:t>
            </a:r>
            <a:endParaRPr lang="en-US" dirty="0" smtClean="0"/>
          </a:p>
          <a:p>
            <a:pPr algn="just"/>
            <a:r>
              <a:rPr lang="en-US" dirty="0" smtClean="0"/>
              <a:t>Uncertainty from </a:t>
            </a:r>
            <a:r>
              <a:rPr lang="en-US" dirty="0"/>
              <a:t>the customer </a:t>
            </a:r>
            <a:r>
              <a:rPr lang="en-US" dirty="0" smtClean="0"/>
              <a:t>and the </a:t>
            </a:r>
            <a:r>
              <a:rPr lang="en-US" dirty="0"/>
              <a:t>supply chain can be combined and mapped on the </a:t>
            </a:r>
            <a:r>
              <a:rPr lang="en-US" dirty="0" smtClean="0"/>
              <a:t>implied uncertainty </a:t>
            </a:r>
            <a:r>
              <a:rPr lang="en-US" dirty="0"/>
              <a:t>spectrum.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5" descr="FG_02_002"/>
          <p:cNvPicPr>
            <a:picLocks noChangeAspect="1" noChangeArrowheads="1"/>
          </p:cNvPicPr>
          <p:nvPr/>
        </p:nvPicPr>
        <p:blipFill>
          <a:blip r:embed="rId2"/>
          <a:srcRect/>
          <a:stretch>
            <a:fillRect/>
          </a:stretch>
        </p:blipFill>
        <p:spPr bwMode="auto">
          <a:xfrm>
            <a:off x="457200" y="2400300"/>
            <a:ext cx="8229600" cy="31623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2: Understanding the Supply Chain Capabilities</a:t>
            </a:r>
            <a:endParaRPr lang="en-US" dirty="0"/>
          </a:p>
        </p:txBody>
      </p:sp>
      <p:sp>
        <p:nvSpPr>
          <p:cNvPr id="3" name="Content Placeholder 2"/>
          <p:cNvSpPr>
            <a:spLocks noGrp="1"/>
          </p:cNvSpPr>
          <p:nvPr>
            <p:ph idx="1"/>
          </p:nvPr>
        </p:nvSpPr>
        <p:spPr/>
        <p:txBody>
          <a:bodyPr/>
          <a:lstStyle/>
          <a:p>
            <a:pPr algn="just"/>
            <a:r>
              <a:rPr lang="en-US" dirty="0" smtClean="0"/>
              <a:t>How does </a:t>
            </a:r>
            <a:r>
              <a:rPr lang="en-US" dirty="0"/>
              <a:t>the firm best meet demand in that uncertain environment? Creating strategic </a:t>
            </a:r>
            <a:r>
              <a:rPr lang="en-US" dirty="0" smtClean="0"/>
              <a:t>fit is </a:t>
            </a:r>
            <a:r>
              <a:rPr lang="en-US" dirty="0"/>
              <a:t>all about creating a supply chain strategy that best meets the demand a company </a:t>
            </a:r>
            <a:r>
              <a:rPr lang="en-US" dirty="0" smtClean="0"/>
              <a:t>has targeted </a:t>
            </a:r>
            <a:r>
              <a:rPr lang="en-US" dirty="0"/>
              <a:t>given the uncertainty it faces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i="1" dirty="0"/>
              <a:t>Supply chain responsiveness includes a </a:t>
            </a:r>
            <a:r>
              <a:rPr lang="en-US" i="1" dirty="0" smtClean="0"/>
              <a:t>supply </a:t>
            </a:r>
            <a:r>
              <a:rPr lang="en-US" dirty="0" smtClean="0"/>
              <a:t>chain's </a:t>
            </a:r>
            <a:r>
              <a:rPr lang="en-US" dirty="0"/>
              <a:t>ability to do the following:</a:t>
            </a:r>
          </a:p>
          <a:p>
            <a:pPr algn="just">
              <a:buNone/>
            </a:pPr>
            <a:r>
              <a:rPr lang="en-US" dirty="0"/>
              <a:t>• Respond to wide ranges of quantities demanded</a:t>
            </a:r>
          </a:p>
          <a:p>
            <a:pPr algn="just">
              <a:buNone/>
            </a:pPr>
            <a:r>
              <a:rPr lang="en-US" dirty="0"/>
              <a:t>• Meet short lead times</a:t>
            </a:r>
          </a:p>
          <a:p>
            <a:pPr algn="just">
              <a:buNone/>
            </a:pPr>
            <a:r>
              <a:rPr lang="en-US" dirty="0"/>
              <a:t>• Handle a large variety of products</a:t>
            </a:r>
          </a:p>
          <a:p>
            <a:pPr algn="just">
              <a:buNone/>
            </a:pPr>
            <a:r>
              <a:rPr lang="en-US" dirty="0"/>
              <a:t>• Build highly innovative products</a:t>
            </a:r>
          </a:p>
          <a:p>
            <a:pPr algn="just">
              <a:buNone/>
            </a:pPr>
            <a:r>
              <a:rPr lang="en-US" dirty="0"/>
              <a:t>• Meet a high service level</a:t>
            </a:r>
          </a:p>
          <a:p>
            <a:pPr algn="just">
              <a:buNone/>
            </a:pPr>
            <a:r>
              <a:rPr lang="en-US" dirty="0"/>
              <a:t>• Handle supply uncertainty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three basic steps to achieving this strategic fit</a:t>
            </a:r>
          </a:p>
        </p:txBody>
      </p:sp>
      <p:sp>
        <p:nvSpPr>
          <p:cNvPr id="3" name="Content Placeholder 2"/>
          <p:cNvSpPr>
            <a:spLocks noGrp="1"/>
          </p:cNvSpPr>
          <p:nvPr>
            <p:ph idx="1"/>
          </p:nvPr>
        </p:nvSpPr>
        <p:spPr/>
        <p:txBody>
          <a:bodyPr/>
          <a:lstStyle/>
          <a:p>
            <a:r>
              <a:rPr lang="en-US" b="1" i="1" dirty="0"/>
              <a:t>Understanding the Customer and Supply Chain </a:t>
            </a:r>
            <a:r>
              <a:rPr lang="en-US" b="1" i="1" dirty="0" smtClean="0"/>
              <a:t>Uncertainty.</a:t>
            </a:r>
          </a:p>
          <a:p>
            <a:r>
              <a:rPr lang="en-US" b="1" i="1" dirty="0" smtClean="0"/>
              <a:t>Understanding </a:t>
            </a:r>
            <a:r>
              <a:rPr lang="en-US" b="1" i="1" dirty="0"/>
              <a:t>the Supply Chain </a:t>
            </a:r>
            <a:r>
              <a:rPr lang="en-US" b="1" i="1" dirty="0" smtClean="0"/>
              <a:t>Capabilities.</a:t>
            </a:r>
          </a:p>
          <a:p>
            <a:r>
              <a:rPr lang="en-US" b="1" i="1" dirty="0"/>
              <a:t>Achieving Strategic </a:t>
            </a:r>
            <a:r>
              <a:rPr lang="en-US" b="1" i="1" dirty="0" smtClean="0"/>
              <a:t>Fit.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Responsiveness, however, comes at a cost. </a:t>
            </a:r>
            <a:endParaRPr lang="en-US" dirty="0" smtClean="0"/>
          </a:p>
          <a:p>
            <a:pPr algn="just"/>
            <a:r>
              <a:rPr lang="en-US" dirty="0" smtClean="0"/>
              <a:t>For </a:t>
            </a:r>
            <a:r>
              <a:rPr lang="en-US" dirty="0"/>
              <a:t>instance, to respond to a wider range </a:t>
            </a:r>
            <a:r>
              <a:rPr lang="en-US" dirty="0" smtClean="0"/>
              <a:t>of quantities </a:t>
            </a:r>
            <a:r>
              <a:rPr lang="en-US" dirty="0"/>
              <a:t>demanded, capacity must be increased, which increases costs.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i="1" dirty="0"/>
              <a:t>Supply chain efficiency is the inverse of the cost of </a:t>
            </a:r>
            <a:r>
              <a:rPr lang="en-US" i="1" dirty="0" smtClean="0"/>
              <a:t>making </a:t>
            </a:r>
            <a:r>
              <a:rPr lang="en-US" dirty="0" smtClean="0"/>
              <a:t>and </a:t>
            </a:r>
            <a:r>
              <a:rPr lang="en-US" dirty="0"/>
              <a:t>delivering a product to the customer. </a:t>
            </a:r>
            <a:endParaRPr lang="en-US" dirty="0" smtClean="0"/>
          </a:p>
          <a:p>
            <a:pPr algn="just"/>
            <a:r>
              <a:rPr lang="en-US" dirty="0" smtClean="0"/>
              <a:t>Increases </a:t>
            </a:r>
            <a:r>
              <a:rPr lang="en-US" dirty="0"/>
              <a:t>in cost lower efficiency. For </a:t>
            </a:r>
            <a:r>
              <a:rPr lang="en-US" dirty="0" smtClean="0"/>
              <a:t>every strategic </a:t>
            </a:r>
            <a:r>
              <a:rPr lang="en-US" dirty="0"/>
              <a:t>choice to increase responsiveness, there are additional costs that lower efficiency.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76200" y="266700"/>
            <a:ext cx="8763000" cy="1104900"/>
          </a:xfrm>
        </p:spPr>
        <p:txBody>
          <a:bodyPr rtlCol="0">
            <a:normAutofit fontScale="90000"/>
          </a:bodyPr>
          <a:lstStyle/>
          <a:p>
            <a:pPr eaLnBrk="1" fontAlgn="auto" hangingPunct="1">
              <a:spcAft>
                <a:spcPts val="0"/>
              </a:spcAft>
              <a:defRPr/>
            </a:pPr>
            <a:r>
              <a:rPr lang="en-US" dirty="0" smtClean="0"/>
              <a:t>Cost</a:t>
            </a:r>
            <a:r>
              <a:rPr lang="en-US" dirty="0"/>
              <a:t>-Responsiveness Efficient Frontier</a:t>
            </a:r>
          </a:p>
        </p:txBody>
      </p:sp>
      <p:sp>
        <p:nvSpPr>
          <p:cNvPr id="13" name="TextBox 12"/>
          <p:cNvSpPr txBox="1">
            <a:spLocks noChangeArrowheads="1"/>
          </p:cNvSpPr>
          <p:nvPr/>
        </p:nvSpPr>
        <p:spPr bwMode="auto">
          <a:xfrm>
            <a:off x="7137400" y="2120900"/>
            <a:ext cx="1003300" cy="307975"/>
          </a:xfrm>
          <a:prstGeom prst="rect">
            <a:avLst/>
          </a:prstGeom>
          <a:noFill/>
          <a:ln w="9525">
            <a:noFill/>
            <a:miter lim="800000"/>
            <a:headEnd/>
            <a:tailEnd/>
          </a:ln>
        </p:spPr>
        <p:txBody>
          <a:bodyPr wrap="none">
            <a:spAutoFit/>
          </a:bodyPr>
          <a:lstStyle/>
          <a:p>
            <a:r>
              <a:rPr lang="en-US" sz="1400"/>
              <a:t>Figure 2-3</a:t>
            </a:r>
          </a:p>
        </p:txBody>
      </p:sp>
      <p:pic>
        <p:nvPicPr>
          <p:cNvPr id="32773" name="Picture 5" descr="FG_02_003"/>
          <p:cNvPicPr>
            <a:picLocks noChangeAspect="1" noChangeArrowheads="1"/>
          </p:cNvPicPr>
          <p:nvPr/>
        </p:nvPicPr>
        <p:blipFill>
          <a:blip r:embed="rId3" cstate="print"/>
          <a:srcRect/>
          <a:stretch>
            <a:fillRect/>
          </a:stretch>
        </p:blipFill>
        <p:spPr bwMode="auto">
          <a:xfrm>
            <a:off x="2136775" y="1604963"/>
            <a:ext cx="4872038" cy="5029200"/>
          </a:xfrm>
          <a:prstGeom prst="rect">
            <a:avLst/>
          </a:prstGeom>
          <a:noFill/>
        </p:spPr>
      </p:pic>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smtClean="0"/>
              <a:t>Responsiveness Spectrum</a:t>
            </a:r>
          </a:p>
        </p:txBody>
      </p:sp>
      <p:sp>
        <p:nvSpPr>
          <p:cNvPr id="13" name="TextBox 12"/>
          <p:cNvSpPr txBox="1">
            <a:spLocks noChangeArrowheads="1"/>
          </p:cNvSpPr>
          <p:nvPr/>
        </p:nvSpPr>
        <p:spPr bwMode="auto">
          <a:xfrm>
            <a:off x="6832600" y="5067300"/>
            <a:ext cx="1003300" cy="307975"/>
          </a:xfrm>
          <a:prstGeom prst="rect">
            <a:avLst/>
          </a:prstGeom>
          <a:noFill/>
          <a:ln w="9525">
            <a:noFill/>
            <a:miter lim="800000"/>
            <a:headEnd/>
            <a:tailEnd/>
          </a:ln>
        </p:spPr>
        <p:txBody>
          <a:bodyPr wrap="none">
            <a:spAutoFit/>
          </a:bodyPr>
          <a:lstStyle/>
          <a:p>
            <a:r>
              <a:rPr lang="en-US" sz="1400"/>
              <a:t>Figure 2-4</a:t>
            </a:r>
          </a:p>
        </p:txBody>
      </p:sp>
      <p:pic>
        <p:nvPicPr>
          <p:cNvPr id="34821" name="Picture 5" descr="FG_02_004"/>
          <p:cNvPicPr>
            <a:picLocks noChangeAspect="1" noChangeArrowheads="1"/>
          </p:cNvPicPr>
          <p:nvPr/>
        </p:nvPicPr>
        <p:blipFill>
          <a:blip r:embed="rId2" cstate="print"/>
          <a:srcRect/>
          <a:stretch>
            <a:fillRect/>
          </a:stretch>
        </p:blipFill>
        <p:spPr bwMode="auto">
          <a:xfrm>
            <a:off x="457200" y="2092325"/>
            <a:ext cx="8229600" cy="2673350"/>
          </a:xfrm>
          <a:prstGeom prst="rect">
            <a:avLst/>
          </a:prstGeom>
          <a:noFill/>
        </p:spPr>
      </p:pic>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KEY POINT</a:t>
            </a:r>
            <a:endParaRPr lang="en-US" dirty="0"/>
          </a:p>
        </p:txBody>
      </p:sp>
      <p:sp>
        <p:nvSpPr>
          <p:cNvPr id="4" name="Content Placeholder 3"/>
          <p:cNvSpPr>
            <a:spLocks noGrp="1"/>
          </p:cNvSpPr>
          <p:nvPr>
            <p:ph idx="1"/>
          </p:nvPr>
        </p:nvSpPr>
        <p:spPr/>
        <p:txBody>
          <a:bodyPr/>
          <a:lstStyle/>
          <a:p>
            <a:pPr algn="just"/>
            <a:r>
              <a:rPr lang="en-US" dirty="0" smtClean="0"/>
              <a:t>The </a:t>
            </a:r>
            <a:r>
              <a:rPr lang="en-US" dirty="0"/>
              <a:t>second step in achieving strategic fit between competitive and </a:t>
            </a:r>
            <a:r>
              <a:rPr lang="en-US" dirty="0" smtClean="0"/>
              <a:t>supply chain </a:t>
            </a:r>
            <a:r>
              <a:rPr lang="en-US" dirty="0"/>
              <a:t>strategies is to understand the supply chain and map it on the </a:t>
            </a:r>
            <a:r>
              <a:rPr lang="en-US" dirty="0" smtClean="0"/>
              <a:t>responsiveness spectrum</a:t>
            </a: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Achieving Strategic </a:t>
            </a:r>
            <a:r>
              <a:rPr lang="en-US" b="1"/>
              <a:t>Fit</a:t>
            </a:r>
            <a:endParaRPr lang="en-US"/>
          </a:p>
        </p:txBody>
      </p:sp>
      <p:sp>
        <p:nvSpPr>
          <p:cNvPr id="3" name="Content Placeholder 2"/>
          <p:cNvSpPr>
            <a:spLocks noGrp="1"/>
          </p:cNvSpPr>
          <p:nvPr>
            <p:ph idx="1"/>
          </p:nvPr>
        </p:nvSpPr>
        <p:spPr/>
        <p:txBody>
          <a:bodyPr>
            <a:normAutofit lnSpcReduction="10000"/>
          </a:bodyPr>
          <a:lstStyle/>
          <a:p>
            <a:pPr algn="just"/>
            <a:r>
              <a:rPr lang="en-US" dirty="0" smtClean="0"/>
              <a:t>First step in achieving strategic fit is to assign roles to different stages of the supply chain that ensure the appropriate level of responsiveness.</a:t>
            </a:r>
          </a:p>
          <a:p>
            <a:pPr algn="just"/>
            <a:r>
              <a:rPr lang="en-US" dirty="0" smtClean="0"/>
              <a:t>It is important to understand that the desired level of responsiveness required across the supply chain may be attained by assigning different levels of responsiveness and efficiency to each stage of the supply chain.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9143999"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strategic fit</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1371600"/>
            <a:ext cx="9144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A firm must also ensure that all its functions maintain consistent strategies that support the competitive strategy.</a:t>
            </a:r>
          </a:p>
          <a:p>
            <a:pPr algn="just"/>
            <a:r>
              <a:rPr lang="en-US" dirty="0" smtClean="0"/>
              <a:t>All functional strategies must support the goals of the competitive strategy. </a:t>
            </a:r>
          </a:p>
          <a:p>
            <a:pPr algn="just"/>
            <a:r>
              <a:rPr lang="en-US" dirty="0" smtClean="0"/>
              <a:t>All sub-strategies within the supply chain-such as manufacturing,  Inventory, and purchasing-must also be consistent with the supply chain's level of responsiveness.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Customer and Supply Chain Uncertainty</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pPr algn="just"/>
            <a:r>
              <a:rPr lang="en-US" dirty="0" smtClean="0">
                <a:latin typeface="Times New Roman" pitchFamily="18" charset="0"/>
                <a:cs typeface="Times New Roman" pitchFamily="18" charset="0"/>
              </a:rPr>
              <a:t>A company must </a:t>
            </a:r>
            <a:r>
              <a:rPr lang="en-US" dirty="0">
                <a:latin typeface="Times New Roman" pitchFamily="18" charset="0"/>
                <a:cs typeface="Times New Roman" pitchFamily="18" charset="0"/>
              </a:rPr>
              <a:t>understand the customer needs for each targeted segment and the </a:t>
            </a:r>
            <a:r>
              <a:rPr lang="en-US" dirty="0" smtClean="0">
                <a:latin typeface="Times New Roman" pitchFamily="18" charset="0"/>
                <a:cs typeface="Times New Roman" pitchFamily="18" charset="0"/>
              </a:rPr>
              <a:t>uncertainty the </a:t>
            </a:r>
            <a:r>
              <a:rPr lang="en-US" dirty="0">
                <a:latin typeface="Times New Roman" pitchFamily="18" charset="0"/>
                <a:cs typeface="Times New Roman" pitchFamily="18" charset="0"/>
              </a:rPr>
              <a:t>supply chain faces in satisfying these needs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These needs help the company </a:t>
            </a:r>
            <a:r>
              <a:rPr lang="en-US" dirty="0" smtClean="0">
                <a:latin typeface="Times New Roman" pitchFamily="18" charset="0"/>
                <a:cs typeface="Times New Roman" pitchFamily="18" charset="0"/>
              </a:rPr>
              <a:t>define the preferred </a:t>
            </a:r>
            <a:r>
              <a:rPr lang="en-US" dirty="0">
                <a:latin typeface="Times New Roman" pitchFamily="18" charset="0"/>
                <a:cs typeface="Times New Roman" pitchFamily="18" charset="0"/>
              </a:rPr>
              <a:t>cost and service requirements.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supply chain uncertainty helps the </a:t>
            </a:r>
            <a:r>
              <a:rPr lang="en-US" dirty="0" smtClean="0">
                <a:latin typeface="Times New Roman" pitchFamily="18" charset="0"/>
                <a:cs typeface="Times New Roman" pitchFamily="18" charset="0"/>
              </a:rPr>
              <a:t>company identify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amount </a:t>
            </a:r>
            <a:r>
              <a:rPr lang="en-US" dirty="0">
                <a:latin typeface="Times New Roman" pitchFamily="18" charset="0"/>
                <a:cs typeface="Times New Roman" pitchFamily="18" charset="0"/>
              </a:rPr>
              <a:t>of the unpredictability of demand, disruption, and delay </a:t>
            </a:r>
            <a:r>
              <a:rPr lang="en-US" dirty="0" smtClean="0">
                <a:latin typeface="Times New Roman" pitchFamily="18" charset="0"/>
                <a:cs typeface="Times New Roman" pitchFamily="18" charset="0"/>
              </a:rPr>
              <a:t>that the </a:t>
            </a:r>
            <a:r>
              <a:rPr lang="en-US" dirty="0">
                <a:latin typeface="Times New Roman" pitchFamily="18" charset="0"/>
                <a:cs typeface="Times New Roman" pitchFamily="18" charset="0"/>
              </a:rPr>
              <a:t>supply chain </a:t>
            </a:r>
            <a:r>
              <a:rPr lang="en-US" dirty="0" smtClean="0">
                <a:latin typeface="Times New Roman" pitchFamily="18" charset="0"/>
                <a:cs typeface="Times New Roman" pitchFamily="18" charset="0"/>
              </a:rPr>
              <a:t>must </a:t>
            </a:r>
            <a:r>
              <a:rPr lang="en-US" dirty="0">
                <a:latin typeface="Times New Roman" pitchFamily="18" charset="0"/>
                <a:cs typeface="Times New Roman" pitchFamily="18" charset="0"/>
              </a:rPr>
              <a:t>be prepared </a:t>
            </a:r>
            <a:r>
              <a:rPr lang="en-US" dirty="0" smtClean="0">
                <a:latin typeface="Times New Roman" pitchFamily="18" charset="0"/>
                <a:cs typeface="Times New Roman" pitchFamily="18" charset="0"/>
              </a:rPr>
              <a:t>for.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ISSUES AFFECTING STRATEGIC FIT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Achieving strategic fit when a firm serves a single market segment and the result is a well-defined strategic position.</a:t>
            </a:r>
          </a:p>
          <a:p>
            <a:pPr algn="just"/>
            <a:r>
              <a:rPr lang="en-US" dirty="0" smtClean="0"/>
              <a:t>Consider how multiple products, multiple customer segments, and product life cycle affect strategic fit.</a:t>
            </a:r>
          </a:p>
          <a:p>
            <a:pPr marL="514350" indent="-514350" algn="just">
              <a:buFont typeface="+mj-lt"/>
              <a:buAutoNum type="arabicPeriod"/>
            </a:pPr>
            <a:r>
              <a:rPr lang="en-US" dirty="0" smtClean="0"/>
              <a:t>Multiple Products and Customer Segments</a:t>
            </a:r>
          </a:p>
          <a:p>
            <a:pPr marL="514350" indent="-514350" algn="just">
              <a:buFont typeface="+mj-lt"/>
              <a:buAutoNum type="arabicPeriod"/>
            </a:pPr>
            <a:r>
              <a:rPr lang="en-US" dirty="0" smtClean="0"/>
              <a:t>Product Life Cycle</a:t>
            </a:r>
          </a:p>
          <a:p>
            <a:pPr marL="514350" indent="-514350" algn="just">
              <a:buFont typeface="+mj-lt"/>
              <a:buAutoNum type="arabicPeriod"/>
            </a:pPr>
            <a:r>
              <a:rPr lang="en-US" dirty="0" smtClean="0"/>
              <a:t>Globalization and Competitive Changes over Time</a:t>
            </a:r>
          </a:p>
          <a:p>
            <a:pPr algn="just"/>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Products and Customer Segments</a:t>
            </a:r>
            <a:endParaRPr lang="en-US" dirty="0"/>
          </a:p>
        </p:txBody>
      </p:sp>
      <p:sp>
        <p:nvSpPr>
          <p:cNvPr id="3" name="Content Placeholder 2"/>
          <p:cNvSpPr>
            <a:spLocks noGrp="1"/>
          </p:cNvSpPr>
          <p:nvPr>
            <p:ph idx="1"/>
          </p:nvPr>
        </p:nvSpPr>
        <p:spPr/>
        <p:txBody>
          <a:bodyPr/>
          <a:lstStyle/>
          <a:p>
            <a:pPr algn="just"/>
            <a:r>
              <a:rPr lang="en-US" dirty="0" smtClean="0"/>
              <a:t>Most companies produce and sell multiple products to multiple customer segments, each with different characteristics.</a:t>
            </a:r>
          </a:p>
          <a:p>
            <a:pPr algn="just"/>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Product Life Cycle</a:t>
            </a:r>
            <a:endParaRPr lang="en-US" dirty="0"/>
          </a:p>
        </p:txBody>
      </p:sp>
      <p:sp>
        <p:nvSpPr>
          <p:cNvPr id="3" name="Content Placeholder 2"/>
          <p:cNvSpPr>
            <a:spLocks noGrp="1"/>
          </p:cNvSpPr>
          <p:nvPr>
            <p:ph idx="1"/>
          </p:nvPr>
        </p:nvSpPr>
        <p:spPr/>
        <p:txBody>
          <a:bodyPr/>
          <a:lstStyle/>
          <a:p>
            <a:pPr algn="just"/>
            <a:r>
              <a:rPr lang="en-US" dirty="0" smtClean="0"/>
              <a:t>products go through their life cycle, the demand characteristics and the needs of the customer segments being served change.</a:t>
            </a:r>
          </a:p>
          <a:p>
            <a:pPr algn="just"/>
            <a:r>
              <a:rPr lang="en-US" dirty="0" smtClean="0"/>
              <a:t> Supply characteristics also change as the product and production technologies mature.</a:t>
            </a:r>
          </a:p>
          <a:p>
            <a:pPr algn="just"/>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Globalization and Competitive Changes over Time</a:t>
            </a:r>
            <a:endParaRPr lang="en-US" dirty="0"/>
          </a:p>
        </p:txBody>
      </p:sp>
      <p:sp>
        <p:nvSpPr>
          <p:cNvPr id="3" name="Content Placeholder 2"/>
          <p:cNvSpPr>
            <a:spLocks noGrp="1"/>
          </p:cNvSpPr>
          <p:nvPr>
            <p:ph idx="1"/>
          </p:nvPr>
        </p:nvSpPr>
        <p:spPr/>
        <p:txBody>
          <a:bodyPr/>
          <a:lstStyle/>
          <a:p>
            <a:pPr algn="just"/>
            <a:r>
              <a:rPr lang="en-US" dirty="0" smtClean="0"/>
              <a:t>A final dimension to consider when matching supply chain and competitive strategy is the change in competitor behavior resulting from changes in the marketplace or increased globalization.</a:t>
            </a:r>
          </a:p>
          <a:p>
            <a:pPr algn="just"/>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EXPANDING STRATEGIC SCOPE</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itchFamily="18" charset="0"/>
                <a:cs typeface="Times New Roman" pitchFamily="18" charset="0"/>
              </a:rPr>
              <a:t>customer demand from different</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segments varies along several attributes</a:t>
            </a:r>
          </a:p>
        </p:txBody>
      </p:sp>
      <p:sp>
        <p:nvSpPr>
          <p:cNvPr id="3" name="Content Placeholder 2"/>
          <p:cNvSpPr>
            <a:spLocks noGrp="1"/>
          </p:cNvSpPr>
          <p:nvPr>
            <p:ph idx="1"/>
          </p:nvPr>
        </p:nvSpPr>
        <p:spPr/>
        <p:txBody>
          <a:bodyPr/>
          <a:lstStyle/>
          <a:p>
            <a:r>
              <a:rPr lang="en-US" dirty="0" smtClean="0"/>
              <a:t>Quantity of product needed in each lot</a:t>
            </a:r>
          </a:p>
          <a:p>
            <a:r>
              <a:rPr lang="en-US" dirty="0" smtClean="0"/>
              <a:t>Response time customers will tolerate</a:t>
            </a:r>
          </a:p>
          <a:p>
            <a:r>
              <a:rPr lang="en-US" dirty="0" smtClean="0"/>
              <a:t>Variety of products needed</a:t>
            </a:r>
          </a:p>
          <a:p>
            <a:r>
              <a:rPr lang="en-US" dirty="0" smtClean="0"/>
              <a:t>Service level required</a:t>
            </a:r>
          </a:p>
          <a:p>
            <a:r>
              <a:rPr lang="en-US" dirty="0" smtClean="0"/>
              <a:t>Price of the product</a:t>
            </a:r>
          </a:p>
          <a:p>
            <a:r>
              <a:rPr lang="en-US" dirty="0" smtClean="0"/>
              <a:t>Desired rate of innovation in the product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Quantity of product required in each group</a:t>
            </a:r>
            <a:endParaRPr lang="en-US" dirty="0"/>
          </a:p>
        </p:txBody>
      </p:sp>
      <p:sp>
        <p:nvSpPr>
          <p:cNvPr id="3" name="Content Placeholder 2"/>
          <p:cNvSpPr>
            <a:spLocks noGrp="1"/>
          </p:cNvSpPr>
          <p:nvPr>
            <p:ph idx="1"/>
          </p:nvPr>
        </p:nvSpPr>
        <p:spPr>
          <a:xfrm>
            <a:off x="381000" y="1600200"/>
            <a:ext cx="8229600" cy="4525963"/>
          </a:xfrm>
        </p:spPr>
        <p:txBody>
          <a:bodyPr/>
          <a:lstStyle/>
          <a:p>
            <a:pPr algn="just"/>
            <a:r>
              <a:rPr lang="en-US" dirty="0"/>
              <a:t>An emergency order for </a:t>
            </a:r>
            <a:r>
              <a:rPr lang="en-US" dirty="0" smtClean="0"/>
              <a:t>material needed </a:t>
            </a:r>
            <a:r>
              <a:rPr lang="en-US" dirty="0"/>
              <a:t>to repair a production line is likely to be small</a:t>
            </a:r>
            <a:r>
              <a:rPr lang="en-US" dirty="0" smtClean="0"/>
              <a:t>.</a:t>
            </a:r>
          </a:p>
          <a:p>
            <a:pPr algn="just"/>
            <a:r>
              <a:rPr lang="en-US" dirty="0" smtClean="0"/>
              <a:t> </a:t>
            </a:r>
            <a:r>
              <a:rPr lang="en-US" dirty="0"/>
              <a:t>An order for </a:t>
            </a:r>
            <a:r>
              <a:rPr lang="en-US" dirty="0" smtClean="0"/>
              <a:t>material to </a:t>
            </a:r>
            <a:r>
              <a:rPr lang="en-US" dirty="0"/>
              <a:t>construct a new production line is likely to be large.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The Response Time that Customers are Willing to Tolerate</a:t>
            </a:r>
            <a:endParaRPr lang="en-US" dirty="0"/>
          </a:p>
        </p:txBody>
      </p:sp>
      <p:sp>
        <p:nvSpPr>
          <p:cNvPr id="3" name="Content Placeholder 2"/>
          <p:cNvSpPr>
            <a:spLocks noGrp="1"/>
          </p:cNvSpPr>
          <p:nvPr>
            <p:ph idx="1"/>
          </p:nvPr>
        </p:nvSpPr>
        <p:spPr/>
        <p:txBody>
          <a:bodyPr/>
          <a:lstStyle/>
          <a:p>
            <a:pPr algn="just"/>
            <a:r>
              <a:rPr lang="en-US" dirty="0"/>
              <a:t>Response time is simply the time between when a customer inquiry or contact is received and when it is responded </a:t>
            </a:r>
            <a:r>
              <a:rPr lang="en-US" dirty="0" smtClean="0"/>
              <a:t>to.</a:t>
            </a:r>
          </a:p>
          <a:p>
            <a:pPr algn="just"/>
            <a:r>
              <a:rPr lang="en-US" dirty="0"/>
              <a:t>The </a:t>
            </a:r>
            <a:r>
              <a:rPr lang="en-US" dirty="0" smtClean="0"/>
              <a:t>supportable response time </a:t>
            </a:r>
            <a:r>
              <a:rPr lang="en-US" dirty="0"/>
              <a:t>for the emergency order is likely to be short, whereas the allowable </a:t>
            </a:r>
            <a:r>
              <a:rPr lang="en-US" dirty="0" smtClean="0"/>
              <a:t>response time </a:t>
            </a:r>
            <a:r>
              <a:rPr lang="en-US" dirty="0"/>
              <a:t>for the construction order is </a:t>
            </a:r>
            <a:r>
              <a:rPr lang="en-US" dirty="0" smtClean="0"/>
              <a:t>appropriate </a:t>
            </a:r>
            <a:r>
              <a:rPr lang="en-US" dirty="0"/>
              <a:t>to be long.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Variety of Products Needed</a:t>
            </a:r>
            <a:endParaRPr lang="en-US" dirty="0"/>
          </a:p>
        </p:txBody>
      </p:sp>
      <p:sp>
        <p:nvSpPr>
          <p:cNvPr id="3" name="Content Placeholder 2"/>
          <p:cNvSpPr>
            <a:spLocks noGrp="1"/>
          </p:cNvSpPr>
          <p:nvPr>
            <p:ph idx="1"/>
          </p:nvPr>
        </p:nvSpPr>
        <p:spPr/>
        <p:txBody>
          <a:bodyPr/>
          <a:lstStyle/>
          <a:p>
            <a:r>
              <a:rPr lang="en-US" dirty="0"/>
              <a:t>A customer may place a high premium on the</a:t>
            </a:r>
          </a:p>
          <a:p>
            <a:r>
              <a:rPr lang="en-US" dirty="0"/>
              <a:t>availability of all parts of an emergency repair order from a single supplier. </a:t>
            </a:r>
            <a:endParaRPr lang="en-US" dirty="0" smtClean="0"/>
          </a:p>
          <a:p>
            <a:r>
              <a:rPr lang="en-US" dirty="0" smtClean="0"/>
              <a:t>This may </a:t>
            </a:r>
            <a:r>
              <a:rPr lang="en-US" dirty="0"/>
              <a:t>not be the case for the construction order.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Service Level Required</a:t>
            </a:r>
            <a:endParaRPr lang="en-US" dirty="0"/>
          </a:p>
        </p:txBody>
      </p:sp>
      <p:sp>
        <p:nvSpPr>
          <p:cNvPr id="3" name="Content Placeholder 2"/>
          <p:cNvSpPr>
            <a:spLocks noGrp="1"/>
          </p:cNvSpPr>
          <p:nvPr>
            <p:ph idx="1"/>
          </p:nvPr>
        </p:nvSpPr>
        <p:spPr/>
        <p:txBody>
          <a:bodyPr/>
          <a:lstStyle/>
          <a:p>
            <a:pPr algn="just"/>
            <a:r>
              <a:rPr lang="en-US" dirty="0"/>
              <a:t>customer placing an emergency order expects </a:t>
            </a:r>
            <a:r>
              <a:rPr lang="en-US" dirty="0" smtClean="0"/>
              <a:t>a high </a:t>
            </a:r>
            <a:r>
              <a:rPr lang="en-US" dirty="0"/>
              <a:t>level of product availability. </a:t>
            </a:r>
            <a:endParaRPr lang="en-US" dirty="0" smtClean="0"/>
          </a:p>
          <a:p>
            <a:pPr algn="just"/>
            <a:r>
              <a:rPr lang="en-US" dirty="0" smtClean="0"/>
              <a:t>This </a:t>
            </a:r>
            <a:r>
              <a:rPr lang="en-US" dirty="0"/>
              <a:t>customer may go elsewhere if all parts </a:t>
            </a:r>
            <a:r>
              <a:rPr lang="en-US" dirty="0" smtClean="0"/>
              <a:t>of the </a:t>
            </a:r>
            <a:r>
              <a:rPr lang="en-US" dirty="0"/>
              <a:t>order are not immediately available</a:t>
            </a:r>
            <a:r>
              <a:rPr lang="en-US" dirty="0" smtClean="0"/>
              <a:t>.</a:t>
            </a:r>
          </a:p>
          <a:p>
            <a:pPr algn="just"/>
            <a:r>
              <a:rPr lang="en-US" dirty="0" smtClean="0"/>
              <a:t> </a:t>
            </a:r>
            <a:r>
              <a:rPr lang="en-US" dirty="0"/>
              <a:t>This is not apt to happen in the case </a:t>
            </a:r>
            <a:r>
              <a:rPr lang="en-US" dirty="0" smtClean="0"/>
              <a:t>of the </a:t>
            </a:r>
            <a:r>
              <a:rPr lang="en-US" dirty="0"/>
              <a:t>construction order, for which a long lead time is likely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1732</Words>
  <Application>Microsoft Office PowerPoint</Application>
  <PresentationFormat>On-screen Show (4:3)</PresentationFormat>
  <Paragraphs>161</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HOW IS STRATEGIC FIT ACHIEVED?</vt:lpstr>
      <vt:lpstr>Slide 2</vt:lpstr>
      <vt:lpstr>three basic steps to achieving this strategic fit</vt:lpstr>
      <vt:lpstr>Understanding the Customer and Supply Chain Uncertainty</vt:lpstr>
      <vt:lpstr>customer demand from different segments varies along several attributes</vt:lpstr>
      <vt:lpstr>Quantity of product required in each group</vt:lpstr>
      <vt:lpstr>The Response Time that Customers are Willing to Tolerate</vt:lpstr>
      <vt:lpstr>The Variety of Products Needed</vt:lpstr>
      <vt:lpstr>The Service Level Required</vt:lpstr>
      <vt:lpstr>The Price of the Product</vt:lpstr>
      <vt:lpstr>The Desired Rate of Innovation in the Product</vt:lpstr>
      <vt:lpstr>Slide 12</vt:lpstr>
      <vt:lpstr>Demand Uncertainty</vt:lpstr>
      <vt:lpstr>Demand Uncertainty causes</vt:lpstr>
      <vt:lpstr>Demand uncertainty problems</vt:lpstr>
      <vt:lpstr>Implied Demand Uncertainty</vt:lpstr>
      <vt:lpstr>Slide 17</vt:lpstr>
      <vt:lpstr>Slide 18</vt:lpstr>
      <vt:lpstr>Slide 19</vt:lpstr>
      <vt:lpstr>Customer Needs and Implied Demand Uncertainty</vt:lpstr>
      <vt:lpstr>Implied Uncertainty and Other Attributes</vt:lpstr>
      <vt:lpstr>Slide 22</vt:lpstr>
      <vt:lpstr>Slide 23</vt:lpstr>
      <vt:lpstr>Slide 24</vt:lpstr>
      <vt:lpstr>Impact of Supply Source Capability</vt:lpstr>
      <vt:lpstr>KEY POINT</vt:lpstr>
      <vt:lpstr>Slide 27</vt:lpstr>
      <vt:lpstr>Step 2: Understanding the Supply Chain Capabilities</vt:lpstr>
      <vt:lpstr>Slide 29</vt:lpstr>
      <vt:lpstr>Slide 30</vt:lpstr>
      <vt:lpstr>Slide 31</vt:lpstr>
      <vt:lpstr>Cost-Responsiveness Efficient Frontier</vt:lpstr>
      <vt:lpstr>Responsiveness Spectrum</vt:lpstr>
      <vt:lpstr>KEY POINT</vt:lpstr>
      <vt:lpstr>Step 3: Achieving Strategic Fit</vt:lpstr>
      <vt:lpstr>Slide 36</vt:lpstr>
      <vt:lpstr>Slide 37</vt:lpstr>
      <vt:lpstr>complete strategic fit</vt:lpstr>
      <vt:lpstr>Slide 39</vt:lpstr>
      <vt:lpstr>OTHER ISSUES AFFECTING STRATEGIC FIT</vt:lpstr>
      <vt:lpstr>Multiple Products and Customer Segments</vt:lpstr>
      <vt:lpstr>Product Life Cycle</vt:lpstr>
      <vt:lpstr>Globalization and Competitive Changes over Time</vt:lpstr>
      <vt:lpstr>EXPANDING STRATEGIC SCOPE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STRATEGIC FIT ACHIEVED?</dc:title>
  <dc:creator>UJWAL P GOWDRU</dc:creator>
  <cp:lastModifiedBy>UJWAL P GOWDRU</cp:lastModifiedBy>
  <cp:revision>17</cp:revision>
  <dcterms:created xsi:type="dcterms:W3CDTF">2017-09-04T16:28:29Z</dcterms:created>
  <dcterms:modified xsi:type="dcterms:W3CDTF">2017-09-07T15:34:47Z</dcterms:modified>
</cp:coreProperties>
</file>