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80"/>
  </p:notesMasterIdLst>
  <p:handoutMasterIdLst>
    <p:handoutMasterId r:id="rId81"/>
  </p:handoutMasterIdLst>
  <p:sldIdLst>
    <p:sldId id="256" r:id="rId2"/>
    <p:sldId id="412" r:id="rId3"/>
    <p:sldId id="415" r:id="rId4"/>
    <p:sldId id="414" r:id="rId5"/>
    <p:sldId id="413" r:id="rId6"/>
    <p:sldId id="416" r:id="rId7"/>
    <p:sldId id="417" r:id="rId8"/>
    <p:sldId id="418" r:id="rId9"/>
    <p:sldId id="419" r:id="rId10"/>
    <p:sldId id="420" r:id="rId11"/>
    <p:sldId id="421" r:id="rId12"/>
    <p:sldId id="422" r:id="rId13"/>
    <p:sldId id="423" r:id="rId14"/>
    <p:sldId id="424" r:id="rId15"/>
    <p:sldId id="425" r:id="rId16"/>
    <p:sldId id="426" r:id="rId17"/>
    <p:sldId id="427" r:id="rId18"/>
    <p:sldId id="428" r:id="rId19"/>
    <p:sldId id="429" r:id="rId20"/>
    <p:sldId id="430" r:id="rId21"/>
    <p:sldId id="431" r:id="rId22"/>
    <p:sldId id="432" r:id="rId23"/>
    <p:sldId id="435" r:id="rId24"/>
    <p:sldId id="436" r:id="rId25"/>
    <p:sldId id="454" r:id="rId26"/>
    <p:sldId id="433" r:id="rId27"/>
    <p:sldId id="434" r:id="rId28"/>
    <p:sldId id="437" r:id="rId29"/>
    <p:sldId id="438" r:id="rId30"/>
    <p:sldId id="439" r:id="rId31"/>
    <p:sldId id="440" r:id="rId32"/>
    <p:sldId id="442" r:id="rId33"/>
    <p:sldId id="443" r:id="rId34"/>
    <p:sldId id="444" r:id="rId35"/>
    <p:sldId id="445" r:id="rId36"/>
    <p:sldId id="446" r:id="rId37"/>
    <p:sldId id="447" r:id="rId38"/>
    <p:sldId id="448" r:id="rId39"/>
    <p:sldId id="449" r:id="rId40"/>
    <p:sldId id="450" r:id="rId41"/>
    <p:sldId id="451" r:id="rId42"/>
    <p:sldId id="453" r:id="rId43"/>
    <p:sldId id="462" r:id="rId44"/>
    <p:sldId id="452" r:id="rId45"/>
    <p:sldId id="455" r:id="rId46"/>
    <p:sldId id="456" r:id="rId47"/>
    <p:sldId id="457" r:id="rId48"/>
    <p:sldId id="458" r:id="rId49"/>
    <p:sldId id="459" r:id="rId50"/>
    <p:sldId id="460" r:id="rId51"/>
    <p:sldId id="461" r:id="rId52"/>
    <p:sldId id="463" r:id="rId53"/>
    <p:sldId id="464" r:id="rId54"/>
    <p:sldId id="465" r:id="rId55"/>
    <p:sldId id="466" r:id="rId56"/>
    <p:sldId id="467" r:id="rId57"/>
    <p:sldId id="468" r:id="rId58"/>
    <p:sldId id="469" r:id="rId59"/>
    <p:sldId id="470" r:id="rId60"/>
    <p:sldId id="471" r:id="rId61"/>
    <p:sldId id="472" r:id="rId62"/>
    <p:sldId id="473" r:id="rId63"/>
    <p:sldId id="474" r:id="rId64"/>
    <p:sldId id="475" r:id="rId65"/>
    <p:sldId id="476" r:id="rId66"/>
    <p:sldId id="477" r:id="rId67"/>
    <p:sldId id="478" r:id="rId68"/>
    <p:sldId id="479" r:id="rId69"/>
    <p:sldId id="480" r:id="rId70"/>
    <p:sldId id="481" r:id="rId71"/>
    <p:sldId id="482" r:id="rId72"/>
    <p:sldId id="483" r:id="rId73"/>
    <p:sldId id="484" r:id="rId74"/>
    <p:sldId id="485" r:id="rId75"/>
    <p:sldId id="486" r:id="rId76"/>
    <p:sldId id="487" r:id="rId77"/>
    <p:sldId id="488" r:id="rId78"/>
    <p:sldId id="489" r:id="rId79"/>
  </p:sldIdLst>
  <p:sldSz cx="9144000" cy="6858000" type="screen4x3"/>
  <p:notesSz cx="9144000" cy="6858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FF0000"/>
    <a:srgbClr val="0033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8710" autoAdjust="0"/>
  </p:normalViewPr>
  <p:slideViewPr>
    <p:cSldViewPr>
      <p:cViewPr varScale="1">
        <p:scale>
          <a:sx n="64" d="100"/>
          <a:sy n="64" d="100"/>
        </p:scale>
        <p:origin x="-156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8FE25B63-A5F4-4308-99D9-363A1403E03B}" type="datetimeFigureOut">
              <a:rPr lang="en-US" smtClean="0"/>
              <a:pPr/>
              <a:t>9/17/2017</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EB2C30BB-1B6C-4307-8ED6-07AFF48A0433}"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6083" name="Rectangle 3"/>
          <p:cNvSpPr>
            <a:spLocks noGrp="1" noChangeArrowheads="1"/>
          </p:cNvSpPr>
          <p:nvPr>
            <p:ph type="dt" idx="1"/>
          </p:nvPr>
        </p:nvSpPr>
        <p:spPr bwMode="auto">
          <a:xfrm>
            <a:off x="5179484"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6084"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ffectLst/>
        </p:spPr>
      </p:sp>
      <p:sp>
        <p:nvSpPr>
          <p:cNvPr id="46085"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6086" name="Rectangle 6"/>
          <p:cNvSpPr>
            <a:spLocks noGrp="1" noChangeArrowheads="1"/>
          </p:cNvSpPr>
          <p:nvPr>
            <p:ph type="ftr" sz="quarter" idx="4"/>
          </p:nvPr>
        </p:nvSpPr>
        <p:spPr bwMode="auto">
          <a:xfrm>
            <a:off x="0"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6087" name="Rectangle 7"/>
          <p:cNvSpPr>
            <a:spLocks noGrp="1" noChangeArrowheads="1"/>
          </p:cNvSpPr>
          <p:nvPr>
            <p:ph type="sldNum" sz="quarter" idx="5"/>
          </p:nvPr>
        </p:nvSpPr>
        <p:spPr bwMode="auto">
          <a:xfrm>
            <a:off x="5179484"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7891165-4CFF-4F00-9B1A-718562E90DB2}"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endParaRPr lang="en-US"/>
          </a:p>
        </p:txBody>
      </p:sp>
      <p:sp>
        <p:nvSpPr>
          <p:cNvPr id="17" name="Footer Placeholder 16"/>
          <p:cNvSpPr>
            <a:spLocks noGrp="1"/>
          </p:cNvSpPr>
          <p:nvPr>
            <p:ph type="ftr" sz="quarter" idx="11"/>
          </p:nvPr>
        </p:nvSpPr>
        <p:spPr/>
        <p:txBody>
          <a:bodyPr/>
          <a:lstStyle/>
          <a:p>
            <a:r>
              <a:rPr lang="en-US" smtClean="0"/>
              <a:t>Prof. Raghavendran Venugopal, MBA Dept, Mijar</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7F98175-8CBB-46B4-BB08-3A0E0E3EAD85}"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Prof. Raghavendran Venugopal, MBA Dept, Mijar</a:t>
            </a:r>
            <a:endParaRPr lang="en-US"/>
          </a:p>
        </p:txBody>
      </p:sp>
      <p:sp>
        <p:nvSpPr>
          <p:cNvPr id="6" name="Slide Number Placeholder 5"/>
          <p:cNvSpPr>
            <a:spLocks noGrp="1"/>
          </p:cNvSpPr>
          <p:nvPr>
            <p:ph type="sldNum" sz="quarter" idx="12"/>
          </p:nvPr>
        </p:nvSpPr>
        <p:spPr/>
        <p:txBody>
          <a:bodyPr/>
          <a:lstStyle/>
          <a:p>
            <a:fld id="{3F9CF90F-F5AE-4985-885D-0687AC3E67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Prof. Raghavendran Venugopal, MBA Dept, Mijar</a:t>
            </a:r>
            <a:endParaRPr lang="en-US"/>
          </a:p>
        </p:txBody>
      </p:sp>
      <p:sp>
        <p:nvSpPr>
          <p:cNvPr id="6" name="Slide Number Placeholder 5"/>
          <p:cNvSpPr>
            <a:spLocks noGrp="1"/>
          </p:cNvSpPr>
          <p:nvPr>
            <p:ph type="sldNum" sz="quarter" idx="12"/>
          </p:nvPr>
        </p:nvSpPr>
        <p:spPr/>
        <p:txBody>
          <a:bodyPr/>
          <a:lstStyle/>
          <a:p>
            <a:fld id="{250A4ED6-375F-498E-887F-C1ABADA44CE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Prof. Raghavendran Venugopal, MBA Dept, Mijar</a:t>
            </a:r>
            <a:endParaRPr lang="en-US"/>
          </a:p>
        </p:txBody>
      </p:sp>
      <p:sp>
        <p:nvSpPr>
          <p:cNvPr id="6" name="Slide Number Placeholder 5"/>
          <p:cNvSpPr>
            <a:spLocks noGrp="1"/>
          </p:cNvSpPr>
          <p:nvPr>
            <p:ph type="sldNum" sz="quarter" idx="12"/>
          </p:nvPr>
        </p:nvSpPr>
        <p:spPr/>
        <p:txBody>
          <a:bodyPr/>
          <a:lstStyle/>
          <a:p>
            <a:fld id="{217B053F-D9E7-4993-964B-DCAC13862759}"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Prof. Raghavendran Venugopal, MBA Dept, Mijar</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C4E275C-E55E-4B8D-A8E5-73040047D24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Prof. Raghavendran Venugopal, MBA Dept, Mijar</a:t>
            </a:r>
            <a:endParaRPr lang="en-US"/>
          </a:p>
        </p:txBody>
      </p:sp>
      <p:sp>
        <p:nvSpPr>
          <p:cNvPr id="7" name="Slide Number Placeholder 6"/>
          <p:cNvSpPr>
            <a:spLocks noGrp="1"/>
          </p:cNvSpPr>
          <p:nvPr>
            <p:ph type="sldNum" sz="quarter" idx="12"/>
          </p:nvPr>
        </p:nvSpPr>
        <p:spPr/>
        <p:txBody>
          <a:bodyPr/>
          <a:lstStyle/>
          <a:p>
            <a:fld id="{E9FBC8FC-1CE2-4125-B8C8-E9ED6A45517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Prof. Raghavendran Venugopal, MBA Dept, Mijar</a:t>
            </a:r>
            <a:endParaRPr lang="en-US"/>
          </a:p>
        </p:txBody>
      </p:sp>
      <p:sp>
        <p:nvSpPr>
          <p:cNvPr id="9" name="Slide Number Placeholder 8"/>
          <p:cNvSpPr>
            <a:spLocks noGrp="1"/>
          </p:cNvSpPr>
          <p:nvPr>
            <p:ph type="sldNum" sz="quarter" idx="12"/>
          </p:nvPr>
        </p:nvSpPr>
        <p:spPr/>
        <p:txBody>
          <a:bodyPr/>
          <a:lstStyle/>
          <a:p>
            <a:fld id="{201F8A43-1C90-4DE3-9A6E-BA6CBC418500}"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Prof. Raghavendran Venugopal, MBA Dept, Mijar</a:t>
            </a:r>
            <a:endParaRPr lang="en-US"/>
          </a:p>
        </p:txBody>
      </p:sp>
      <p:sp>
        <p:nvSpPr>
          <p:cNvPr id="5" name="Slide Number Placeholder 4"/>
          <p:cNvSpPr>
            <a:spLocks noGrp="1"/>
          </p:cNvSpPr>
          <p:nvPr>
            <p:ph type="sldNum" sz="quarter" idx="12"/>
          </p:nvPr>
        </p:nvSpPr>
        <p:spPr/>
        <p:txBody>
          <a:bodyPr/>
          <a:lstStyle/>
          <a:p>
            <a:fld id="{676C79CE-3DD9-4773-B3E2-A6FD043104A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Prof. Raghavendran Venugopal, MBA Dept, Mijar</a:t>
            </a:r>
            <a:endParaRPr lang="en-US"/>
          </a:p>
        </p:txBody>
      </p:sp>
      <p:sp>
        <p:nvSpPr>
          <p:cNvPr id="4" name="Slide Number Placeholder 3"/>
          <p:cNvSpPr>
            <a:spLocks noGrp="1"/>
          </p:cNvSpPr>
          <p:nvPr>
            <p:ph type="sldNum" sz="quarter" idx="12"/>
          </p:nvPr>
        </p:nvSpPr>
        <p:spPr/>
        <p:txBody>
          <a:bodyPr/>
          <a:lstStyle/>
          <a:p>
            <a:fld id="{4515E5FF-121C-4A7F-96B2-7293672460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Prof. Raghavendran Venugopal, MBA Dept, Mijar</a:t>
            </a:r>
            <a:endParaRPr lang="en-US"/>
          </a:p>
        </p:txBody>
      </p:sp>
      <p:sp>
        <p:nvSpPr>
          <p:cNvPr id="7" name="Slide Number Placeholder 6"/>
          <p:cNvSpPr>
            <a:spLocks noGrp="1"/>
          </p:cNvSpPr>
          <p:nvPr>
            <p:ph type="sldNum" sz="quarter" idx="12"/>
          </p:nvPr>
        </p:nvSpPr>
        <p:spPr/>
        <p:txBody>
          <a:bodyPr/>
          <a:lstStyle/>
          <a:p>
            <a:fld id="{4110D333-77DC-46A8-A125-6CA3F34001DF}"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Prof. Raghavendran Venugopal, MBA Dept, Mijar</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E2423E00-966C-4A7B-9066-FC6A6A8FE09C}"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Prof. Raghavendran Venugopal, MBA Dept, Mijar</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DA4995A-727F-4FCA-9BED-59B2FAE4DD6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295400" y="3218470"/>
            <a:ext cx="6400800" cy="1600200"/>
          </a:xfrm>
        </p:spPr>
        <p:txBody>
          <a:bodyPr/>
          <a:lstStyle/>
          <a:p>
            <a:endParaRPr lang="en-US" dirty="0"/>
          </a:p>
        </p:txBody>
      </p:sp>
      <p:sp>
        <p:nvSpPr>
          <p:cNvPr id="2050" name="Rectangle 2"/>
          <p:cNvSpPr>
            <a:spLocks noGrp="1" noChangeArrowheads="1"/>
          </p:cNvSpPr>
          <p:nvPr>
            <p:ph type="ctrTitle"/>
          </p:nvPr>
        </p:nvSpPr>
        <p:spPr>
          <a:xfrm>
            <a:off x="457200" y="1524000"/>
            <a:ext cx="8229600" cy="1470025"/>
          </a:xfrm>
        </p:spPr>
        <p:txBody>
          <a:bodyPr>
            <a:normAutofit fontScale="90000"/>
          </a:bodyPr>
          <a:lstStyle/>
          <a:p>
            <a:r>
              <a:rPr b="1" smtClean="0"/>
              <a:t>DESIGNING DISTRIBUTION</a:t>
            </a:r>
            <a:br>
              <a:rPr b="1" smtClean="0"/>
            </a:br>
            <a:r>
              <a:rPr b="1" smtClean="0"/>
              <a:t>NETWORKS AND APPLICATIONS</a:t>
            </a:r>
            <a:br>
              <a:rPr b="1" smtClean="0"/>
            </a:br>
            <a:r>
              <a:rPr b="1" smtClean="0"/>
              <a:t>TO E-BUSINESS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Industrial Products</a:t>
            </a:r>
            <a:endParaRPr lang="en-US" dirty="0"/>
          </a:p>
        </p:txBody>
      </p:sp>
      <p:sp>
        <p:nvSpPr>
          <p:cNvPr id="3" name="Slide Number Placeholder 2"/>
          <p:cNvSpPr>
            <a:spLocks noGrp="1"/>
          </p:cNvSpPr>
          <p:nvPr>
            <p:ph type="sldNum" sz="quarter" idx="12"/>
          </p:nvPr>
        </p:nvSpPr>
        <p:spPr/>
        <p:txBody>
          <a:bodyPr/>
          <a:lstStyle/>
          <a:p>
            <a:fld id="{217B053F-D9E7-4993-964B-DCAC13862759}" type="slidenum">
              <a:rPr lang="en-US" smtClean="0"/>
              <a:pPr/>
              <a:t>10</a:t>
            </a:fld>
            <a:endParaRPr lang="en-US"/>
          </a:p>
        </p:txBody>
      </p:sp>
      <p:sp>
        <p:nvSpPr>
          <p:cNvPr id="4" name="Content Placeholder 3"/>
          <p:cNvSpPr>
            <a:spLocks noGrp="1"/>
          </p:cNvSpPr>
          <p:nvPr>
            <p:ph sz="quarter" idx="1"/>
          </p:nvPr>
        </p:nvSpPr>
        <p:spPr/>
        <p:txBody>
          <a:bodyPr/>
          <a:lstStyle/>
          <a:p>
            <a:pPr fontAlgn="base">
              <a:lnSpc>
                <a:spcPct val="150000"/>
              </a:lnSpc>
              <a:buNone/>
            </a:pPr>
            <a:r>
              <a:rPr lang="en-US" dirty="0" err="1" smtClean="0"/>
              <a:t>i</a:t>
            </a:r>
            <a:r>
              <a:rPr lang="en-US" dirty="0" smtClean="0"/>
              <a:t>) Manufacturer—Broker or Agent-Distributor/Wholesaler-Industrial, Institutional or Commercial user.</a:t>
            </a:r>
          </a:p>
          <a:p>
            <a:pPr fontAlgn="base">
              <a:lnSpc>
                <a:spcPct val="150000"/>
              </a:lnSpc>
              <a:buNone/>
            </a:pPr>
            <a:r>
              <a:rPr lang="en-US" dirty="0" smtClean="0"/>
              <a:t>ii) Manufacturer—Distributor/Wholesaler-Industrial, Institutional or Commercial user.</a:t>
            </a:r>
          </a:p>
          <a:p>
            <a:pPr fontAlgn="base">
              <a:lnSpc>
                <a:spcPct val="150000"/>
              </a:lnSpc>
              <a:buNone/>
            </a:pPr>
            <a:r>
              <a:rPr lang="en-US" dirty="0" smtClean="0"/>
              <a:t>iii) Manufacturer—Own Branches/Depots-Industrial, Institutional or Commercial user.</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Channel-Mix</a:t>
            </a:r>
            <a:endParaRPr lang="en-US" dirty="0"/>
          </a:p>
        </p:txBody>
      </p:sp>
      <p:sp>
        <p:nvSpPr>
          <p:cNvPr id="3" name="Slide Number Placeholder 2"/>
          <p:cNvSpPr>
            <a:spLocks noGrp="1"/>
          </p:cNvSpPr>
          <p:nvPr>
            <p:ph type="sldNum" sz="quarter" idx="12"/>
          </p:nvPr>
        </p:nvSpPr>
        <p:spPr/>
        <p:txBody>
          <a:bodyPr/>
          <a:lstStyle/>
          <a:p>
            <a:fld id="{217B053F-D9E7-4993-964B-DCAC13862759}" type="slidenum">
              <a:rPr lang="en-US" smtClean="0"/>
              <a:pPr/>
              <a:t>11</a:t>
            </a:fld>
            <a:endParaRPr lang="en-US"/>
          </a:p>
        </p:txBody>
      </p:sp>
      <p:sp>
        <p:nvSpPr>
          <p:cNvPr id="4" name="Content Placeholder 3"/>
          <p:cNvSpPr>
            <a:spLocks noGrp="1"/>
          </p:cNvSpPr>
          <p:nvPr>
            <p:ph sz="quarter" idx="1"/>
          </p:nvPr>
        </p:nvSpPr>
        <p:spPr/>
        <p:txBody>
          <a:bodyPr/>
          <a:lstStyle/>
          <a:p>
            <a:r>
              <a:rPr lang="en-US" dirty="0" smtClean="0"/>
              <a:t>An organization using a number of channels of distribution and not just one channel adopts a channel-mix.</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FACTORS CONTROLING  DISTRIBUTION</a:t>
            </a:r>
            <a:br>
              <a:rPr lang="en-US" b="1" dirty="0" smtClean="0"/>
            </a:br>
            <a:r>
              <a:rPr lang="en-US" b="1" dirty="0" smtClean="0"/>
              <a:t>NETWORK DESIGN</a:t>
            </a:r>
            <a:endParaRPr lang="en-US" dirty="0"/>
          </a:p>
        </p:txBody>
      </p:sp>
      <p:sp>
        <p:nvSpPr>
          <p:cNvPr id="3" name="Slide Number Placeholder 2"/>
          <p:cNvSpPr>
            <a:spLocks noGrp="1"/>
          </p:cNvSpPr>
          <p:nvPr>
            <p:ph type="sldNum" sz="quarter" idx="12"/>
          </p:nvPr>
        </p:nvSpPr>
        <p:spPr/>
        <p:txBody>
          <a:bodyPr/>
          <a:lstStyle/>
          <a:p>
            <a:fld id="{217B053F-D9E7-4993-964B-DCAC13862759}" type="slidenum">
              <a:rPr lang="en-US" smtClean="0"/>
              <a:pPr/>
              <a:t>12</a:t>
            </a:fld>
            <a:endParaRPr lang="en-US"/>
          </a:p>
        </p:txBody>
      </p:sp>
      <p:sp>
        <p:nvSpPr>
          <p:cNvPr id="4" name="Content Placeholder 3"/>
          <p:cNvSpPr>
            <a:spLocks noGrp="1"/>
          </p:cNvSpPr>
          <p:nvPr>
            <p:ph sz="quarter" idx="1"/>
          </p:nvPr>
        </p:nvSpPr>
        <p:spPr/>
        <p:txBody>
          <a:bodyPr/>
          <a:lstStyle/>
          <a:p>
            <a:pPr algn="just"/>
            <a:r>
              <a:rPr lang="en-US" dirty="0" smtClean="0"/>
              <a:t>Distribution refers to the steps taken to move and store a product from the supplier stage to the customer stage in the supply chain.</a:t>
            </a:r>
          </a:p>
          <a:p>
            <a:r>
              <a:rPr lang="en-US" dirty="0" smtClean="0"/>
              <a:t>Performance of a distribution network is evaluated along two dimensions: </a:t>
            </a:r>
          </a:p>
          <a:p>
            <a:pPr marL="514350" indent="-514350">
              <a:buFont typeface="+mj-lt"/>
              <a:buAutoNum type="arabicPeriod"/>
            </a:pPr>
            <a:r>
              <a:rPr lang="en-US" dirty="0" smtClean="0"/>
              <a:t>customer needs that are met.</a:t>
            </a:r>
          </a:p>
          <a:p>
            <a:pPr marL="514350" indent="-514350">
              <a:buFont typeface="+mj-lt"/>
              <a:buAutoNum type="arabicPeriod"/>
            </a:pPr>
            <a:r>
              <a:rPr lang="en-US" dirty="0" smtClean="0"/>
              <a:t>cost of meeting customer needs.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17B053F-D9E7-4993-964B-DCAC13862759}" type="slidenum">
              <a:rPr lang="en-US" smtClean="0"/>
              <a:pPr/>
              <a:t>13</a:t>
            </a:fld>
            <a:endParaRPr lang="en-US"/>
          </a:p>
        </p:txBody>
      </p:sp>
      <p:sp>
        <p:nvSpPr>
          <p:cNvPr id="4" name="Content Placeholder 3"/>
          <p:cNvSpPr>
            <a:spLocks noGrp="1"/>
          </p:cNvSpPr>
          <p:nvPr>
            <p:ph sz="quarter" idx="1"/>
          </p:nvPr>
        </p:nvSpPr>
        <p:spPr/>
        <p:txBody>
          <a:bodyPr/>
          <a:lstStyle/>
          <a:p>
            <a:pPr algn="just"/>
            <a:r>
              <a:rPr lang="en-US" dirty="0" smtClean="0"/>
              <a:t>A firm must evaluate the impact on customer service and cost as it compares different distribution network options. </a:t>
            </a:r>
          </a:p>
          <a:p>
            <a:pPr algn="just"/>
            <a:r>
              <a:rPr lang="en-US" dirty="0" smtClean="0"/>
              <a:t>The customer needs that are met influence the company‘s revenues, which along with cost decide the profitability of the delivery network.</a:t>
            </a:r>
          </a:p>
          <a:p>
            <a:pPr algn="just"/>
            <a:r>
              <a:rPr lang="en-US" dirty="0" smtClean="0"/>
              <a:t>customer service consists of many components, we focus on those measures that are influenced by the structure of the distribution network.</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17B053F-D9E7-4993-964B-DCAC13862759}" type="slidenum">
              <a:rPr lang="en-US" smtClean="0"/>
              <a:pPr/>
              <a:t>14</a:t>
            </a:fld>
            <a:endParaRPr lang="en-US"/>
          </a:p>
        </p:txBody>
      </p:sp>
      <p:sp>
        <p:nvSpPr>
          <p:cNvPr id="4" name="Content Placeholder 3"/>
          <p:cNvSpPr>
            <a:spLocks noGrp="1"/>
          </p:cNvSpPr>
          <p:nvPr>
            <p:ph sz="quarter" idx="1"/>
          </p:nvPr>
        </p:nvSpPr>
        <p:spPr/>
        <p:txBody>
          <a:bodyPr/>
          <a:lstStyle/>
          <a:p>
            <a:endParaRPr lang="en-US"/>
          </a:p>
        </p:txBody>
      </p:sp>
      <p:pic>
        <p:nvPicPr>
          <p:cNvPr id="5" name="Picture 4" descr="dnd factors"/>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17B053F-D9E7-4993-964B-DCAC13862759}" type="slidenum">
              <a:rPr lang="en-US" smtClean="0"/>
              <a:pPr/>
              <a:t>15</a:t>
            </a:fld>
            <a:endParaRPr lang="en-US"/>
          </a:p>
        </p:txBody>
      </p:sp>
      <p:sp>
        <p:nvSpPr>
          <p:cNvPr id="4" name="Content Placeholder 3"/>
          <p:cNvSpPr>
            <a:spLocks noGrp="1"/>
          </p:cNvSpPr>
          <p:nvPr>
            <p:ph sz="quarter" idx="1"/>
          </p:nvPr>
        </p:nvSpPr>
        <p:spPr>
          <a:xfrm>
            <a:off x="914400" y="304800"/>
            <a:ext cx="7772400" cy="5715000"/>
          </a:xfrm>
        </p:spPr>
        <p:txBody>
          <a:bodyPr>
            <a:normAutofit fontScale="62500" lnSpcReduction="20000"/>
          </a:bodyPr>
          <a:lstStyle/>
          <a:p>
            <a:pPr algn="just">
              <a:lnSpc>
                <a:spcPct val="150000"/>
              </a:lnSpc>
            </a:pPr>
            <a:r>
              <a:rPr lang="en-US" sz="3100" b="1" dirty="0" smtClean="0">
                <a:latin typeface="Times New Roman" pitchFamily="18" charset="0"/>
                <a:cs typeface="Times New Roman" pitchFamily="18" charset="0"/>
              </a:rPr>
              <a:t>Response time </a:t>
            </a:r>
            <a:r>
              <a:rPr lang="en-US" sz="3100" dirty="0" smtClean="0">
                <a:latin typeface="Times New Roman" pitchFamily="18" charset="0"/>
                <a:cs typeface="Times New Roman" pitchFamily="18" charset="0"/>
              </a:rPr>
              <a:t>is the time between customer order placement and when customer receives the order.</a:t>
            </a:r>
          </a:p>
          <a:p>
            <a:pPr algn="just">
              <a:lnSpc>
                <a:spcPct val="150000"/>
              </a:lnSpc>
            </a:pPr>
            <a:r>
              <a:rPr lang="en-US" sz="3100" b="1" dirty="0" smtClean="0">
                <a:latin typeface="Times New Roman" pitchFamily="18" charset="0"/>
                <a:cs typeface="Times New Roman" pitchFamily="18" charset="0"/>
              </a:rPr>
              <a:t>Product variety </a:t>
            </a:r>
            <a:r>
              <a:rPr lang="en-US" sz="3100" dirty="0" smtClean="0">
                <a:latin typeface="Times New Roman" pitchFamily="18" charset="0"/>
                <a:cs typeface="Times New Roman" pitchFamily="18" charset="0"/>
              </a:rPr>
              <a:t>is the number of different products/configurations that a customer desires from the distribution network.</a:t>
            </a:r>
          </a:p>
          <a:p>
            <a:pPr algn="just">
              <a:lnSpc>
                <a:spcPct val="150000"/>
              </a:lnSpc>
            </a:pPr>
            <a:r>
              <a:rPr lang="en-US" sz="3100" b="1" dirty="0" smtClean="0">
                <a:latin typeface="Times New Roman" pitchFamily="18" charset="0"/>
                <a:cs typeface="Times New Roman" pitchFamily="18" charset="0"/>
              </a:rPr>
              <a:t>Product availability </a:t>
            </a:r>
            <a:r>
              <a:rPr lang="en-US" sz="3100" dirty="0" smtClean="0">
                <a:latin typeface="Times New Roman" pitchFamily="18" charset="0"/>
                <a:cs typeface="Times New Roman" pitchFamily="18" charset="0"/>
              </a:rPr>
              <a:t>is the probability of having a product in stock when a customer order arrives.</a:t>
            </a:r>
          </a:p>
          <a:p>
            <a:pPr algn="just">
              <a:lnSpc>
                <a:spcPct val="150000"/>
              </a:lnSpc>
            </a:pPr>
            <a:r>
              <a:rPr lang="en-US" sz="3100" b="1" dirty="0" smtClean="0">
                <a:latin typeface="Times New Roman" pitchFamily="18" charset="0"/>
                <a:cs typeface="Times New Roman" pitchFamily="18" charset="0"/>
              </a:rPr>
              <a:t>Customer Experience </a:t>
            </a:r>
            <a:r>
              <a:rPr lang="en-US" sz="3100" dirty="0" smtClean="0">
                <a:latin typeface="Times New Roman" pitchFamily="18" charset="0"/>
                <a:cs typeface="Times New Roman" pitchFamily="18" charset="0"/>
              </a:rPr>
              <a:t>includes the ease with which the customer can place and receive their order.</a:t>
            </a:r>
          </a:p>
          <a:p>
            <a:pPr algn="just">
              <a:lnSpc>
                <a:spcPct val="150000"/>
              </a:lnSpc>
            </a:pPr>
            <a:r>
              <a:rPr lang="en-US" sz="3100" b="1" dirty="0" smtClean="0">
                <a:latin typeface="Times New Roman" pitchFamily="18" charset="0"/>
                <a:cs typeface="Times New Roman" pitchFamily="18" charset="0"/>
              </a:rPr>
              <a:t>Order visibility </a:t>
            </a:r>
            <a:r>
              <a:rPr lang="en-US" sz="3100" dirty="0" smtClean="0">
                <a:latin typeface="Times New Roman" pitchFamily="18" charset="0"/>
                <a:cs typeface="Times New Roman" pitchFamily="18" charset="0"/>
              </a:rPr>
              <a:t>is the ability of the customer to track their order from placement to delivery.</a:t>
            </a:r>
          </a:p>
          <a:p>
            <a:pPr algn="just">
              <a:lnSpc>
                <a:spcPct val="150000"/>
              </a:lnSpc>
            </a:pPr>
            <a:r>
              <a:rPr lang="en-US" sz="3100" b="1" dirty="0" smtClean="0">
                <a:latin typeface="Times New Roman" pitchFamily="18" charset="0"/>
                <a:cs typeface="Times New Roman" pitchFamily="18" charset="0"/>
              </a:rPr>
              <a:t>Returnability</a:t>
            </a:r>
            <a:r>
              <a:rPr lang="en-US" sz="3100" dirty="0" smtClean="0">
                <a:latin typeface="Times New Roman" pitchFamily="18" charset="0"/>
                <a:cs typeface="Times New Roman" pitchFamily="18" charset="0"/>
              </a:rPr>
              <a:t> is the ease with which a customer can return unsatisfactory merchandise and the ability of the network to handle such situations</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17B053F-D9E7-4993-964B-DCAC13862759}" type="slidenum">
              <a:rPr lang="en-US" smtClean="0"/>
              <a:pPr/>
              <a:t>16</a:t>
            </a:fld>
            <a:endParaRPr lang="en-US"/>
          </a:p>
        </p:txBody>
      </p:sp>
      <p:sp>
        <p:nvSpPr>
          <p:cNvPr id="4" name="Content Placeholder 3"/>
          <p:cNvSpPr>
            <a:spLocks noGrp="1"/>
          </p:cNvSpPr>
          <p:nvPr>
            <p:ph sz="quarter" idx="1"/>
          </p:nvPr>
        </p:nvSpPr>
        <p:spPr/>
        <p:txBody>
          <a:bodyPr/>
          <a:lstStyle/>
          <a:p>
            <a:pPr algn="just"/>
            <a:r>
              <a:rPr lang="en-US" dirty="0" smtClean="0"/>
              <a:t>Changing the distribution network design affects the following supply chain costs.</a:t>
            </a:r>
          </a:p>
          <a:p>
            <a:pPr marL="514350" indent="-514350">
              <a:buFont typeface="+mj-lt"/>
              <a:buAutoNum type="arabicPeriod"/>
            </a:pPr>
            <a:r>
              <a:rPr lang="en-US" dirty="0" smtClean="0"/>
              <a:t>Inventory cost</a:t>
            </a:r>
          </a:p>
          <a:p>
            <a:pPr marL="514350" indent="-514350">
              <a:buFont typeface="+mj-lt"/>
              <a:buAutoNum type="arabicPeriod"/>
            </a:pPr>
            <a:r>
              <a:rPr lang="en-US" dirty="0" smtClean="0"/>
              <a:t>Transportation cost</a:t>
            </a:r>
          </a:p>
          <a:p>
            <a:pPr marL="514350" indent="-514350">
              <a:buFont typeface="+mj-lt"/>
              <a:buAutoNum type="arabicPeriod"/>
            </a:pPr>
            <a:r>
              <a:rPr lang="en-US" dirty="0" smtClean="0"/>
              <a:t> Facilities and handling related cost</a:t>
            </a:r>
          </a:p>
          <a:p>
            <a:pPr marL="514350" indent="-514350">
              <a:buFont typeface="+mj-lt"/>
              <a:buAutoNum type="arabicPeriod"/>
            </a:pPr>
            <a:r>
              <a:rPr lang="en-US" dirty="0" smtClean="0"/>
              <a:t> Information system cost</a:t>
            </a:r>
          </a:p>
          <a:p>
            <a:pPr marL="514350" indent="-514350" algn="just"/>
            <a:r>
              <a:rPr lang="en-US" dirty="0" smtClean="0"/>
              <a:t>The number of facilities in a supply chain increases, the inventory and resulting inventory costs also increase.</a:t>
            </a:r>
          </a:p>
          <a:p>
            <a:pPr marL="514350" indent="-514350" algn="just"/>
            <a:r>
              <a:rPr lang="en-US" dirty="0" smtClean="0"/>
              <a:t>Example: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17B053F-D9E7-4993-964B-DCAC13862759}" type="slidenum">
              <a:rPr lang="en-US" smtClean="0"/>
              <a:pPr/>
              <a:t>17</a:t>
            </a:fld>
            <a:endParaRPr lang="en-US"/>
          </a:p>
        </p:txBody>
      </p:sp>
      <p:sp>
        <p:nvSpPr>
          <p:cNvPr id="4" name="Content Placeholder 3"/>
          <p:cNvSpPr>
            <a:spLocks noGrp="1"/>
          </p:cNvSpPr>
          <p:nvPr>
            <p:ph sz="quarter" idx="1"/>
          </p:nvPr>
        </p:nvSpPr>
        <p:spPr/>
        <p:txBody>
          <a:bodyPr>
            <a:normAutofit fontScale="92500" lnSpcReduction="20000"/>
          </a:bodyPr>
          <a:lstStyle/>
          <a:p>
            <a:pPr algn="just">
              <a:lnSpc>
                <a:spcPct val="150000"/>
              </a:lnSpc>
            </a:pPr>
            <a:r>
              <a:rPr lang="en-US" dirty="0" smtClean="0"/>
              <a:t> </a:t>
            </a:r>
            <a:r>
              <a:rPr lang="en-US" dirty="0" smtClean="0">
                <a:latin typeface="Times New Roman" pitchFamily="18" charset="0"/>
                <a:cs typeface="Times New Roman" pitchFamily="18" charset="0"/>
              </a:rPr>
              <a:t>inbound transportation costs to warehouses are kept the same, increasing the</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number of facilities decreases total transportation cost. </a:t>
            </a:r>
          </a:p>
          <a:p>
            <a:pPr algn="just">
              <a:lnSpc>
                <a:spcPct val="150000"/>
              </a:lnSpc>
            </a:pPr>
            <a:r>
              <a:rPr lang="en-US" dirty="0" smtClean="0">
                <a:latin typeface="Times New Roman" pitchFamily="18" charset="0"/>
                <a:cs typeface="Times New Roman" pitchFamily="18" charset="0"/>
              </a:rPr>
              <a:t>if the number of</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facilities is increased to a point where there is a significant loss of economies of scale in inbound</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transportation (as full truck loads are not employed), increasing the number of facilities increases total transportation cost.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DESIGN OPTIONS FOR A DISTRIBUTION NETWORK</a:t>
            </a:r>
            <a:endParaRPr lang="en-US" dirty="0"/>
          </a:p>
        </p:txBody>
      </p:sp>
      <p:sp>
        <p:nvSpPr>
          <p:cNvPr id="3" name="Slide Number Placeholder 2"/>
          <p:cNvSpPr>
            <a:spLocks noGrp="1"/>
          </p:cNvSpPr>
          <p:nvPr>
            <p:ph type="sldNum" sz="quarter" idx="12"/>
          </p:nvPr>
        </p:nvSpPr>
        <p:spPr/>
        <p:txBody>
          <a:bodyPr/>
          <a:lstStyle/>
          <a:p>
            <a:fld id="{217B053F-D9E7-4993-964B-DCAC13862759}" type="slidenum">
              <a:rPr lang="en-US" smtClean="0"/>
              <a:pPr/>
              <a:t>18</a:t>
            </a:fld>
            <a:endParaRPr lang="en-US"/>
          </a:p>
        </p:txBody>
      </p:sp>
      <p:sp>
        <p:nvSpPr>
          <p:cNvPr id="4" name="Content Placeholder 3"/>
          <p:cNvSpPr>
            <a:spLocks noGrp="1"/>
          </p:cNvSpPr>
          <p:nvPr>
            <p:ph sz="quarter" idx="1"/>
          </p:nvPr>
        </p:nvSpPr>
        <p:spPr/>
        <p:txBody>
          <a:bodyPr>
            <a:normAutofit fontScale="92500"/>
          </a:bodyPr>
          <a:lstStyle/>
          <a:p>
            <a:pPr>
              <a:lnSpc>
                <a:spcPct val="150000"/>
              </a:lnSpc>
            </a:pPr>
            <a:r>
              <a:rPr lang="en-US" dirty="0" smtClean="0">
                <a:latin typeface="Times New Roman" pitchFamily="18" charset="0"/>
                <a:cs typeface="Times New Roman" pitchFamily="18" charset="0"/>
              </a:rPr>
              <a:t>There are two key decisions when designing a distribution network: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1. Will product be delivered to the customer location or picked up from a predetermined site?</a:t>
            </a:r>
          </a:p>
          <a:p>
            <a:pPr algn="just">
              <a:lnSpc>
                <a:spcPct val="150000"/>
              </a:lnSpc>
              <a:buNone/>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2. Will product flow through an intermediary (or intermediate location)?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lnSpc>
                <a:spcPct val="150000"/>
              </a:lnSpc>
            </a:pPr>
            <a:r>
              <a:rPr lang="en-US" sz="2000" b="1" dirty="0" smtClean="0">
                <a:latin typeface="Times New Roman" pitchFamily="18" charset="0"/>
                <a:cs typeface="Times New Roman" pitchFamily="18" charset="0"/>
              </a:rPr>
              <a:t>six distinct distribution network designs may be used to move products from factory to customer, which are classified as follows:</a:t>
            </a:r>
            <a:endParaRPr lang="en-US" sz="2000" b="1"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217B053F-D9E7-4993-964B-DCAC13862759}" type="slidenum">
              <a:rPr lang="en-US" smtClean="0"/>
              <a:pPr/>
              <a:t>19</a:t>
            </a:fld>
            <a:endParaRPr lang="en-US"/>
          </a:p>
        </p:txBody>
      </p:sp>
      <p:sp>
        <p:nvSpPr>
          <p:cNvPr id="4" name="Content Placeholder 3"/>
          <p:cNvSpPr>
            <a:spLocks noGrp="1"/>
          </p:cNvSpPr>
          <p:nvPr>
            <p:ph sz="quarter" idx="1"/>
          </p:nvPr>
        </p:nvSpPr>
        <p:spPr/>
        <p:txBody>
          <a:bodyPr/>
          <a:lstStyle/>
          <a:p>
            <a:endParaRPr lang="en-US" dirty="0"/>
          </a:p>
        </p:txBody>
      </p:sp>
      <p:pic>
        <p:nvPicPr>
          <p:cNvPr id="3074" name="Picture 2" descr="DND"/>
          <p:cNvPicPr>
            <a:picLocks noChangeAspect="1" noChangeArrowheads="1"/>
          </p:cNvPicPr>
          <p:nvPr/>
        </p:nvPicPr>
        <p:blipFill>
          <a:blip r:embed="rId2"/>
          <a:srcRect/>
          <a:stretch>
            <a:fillRect/>
          </a:stretch>
        </p:blipFill>
        <p:spPr bwMode="auto">
          <a:xfrm>
            <a:off x="0" y="1524000"/>
            <a:ext cx="9144000" cy="53340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THE ROLE OF DISTRIBUTION IN THE SUPPLY CHAIN</a:t>
            </a:r>
            <a:endParaRPr lang="en-US" dirty="0"/>
          </a:p>
        </p:txBody>
      </p:sp>
      <p:sp>
        <p:nvSpPr>
          <p:cNvPr id="3" name="Slide Number Placeholder 2"/>
          <p:cNvSpPr>
            <a:spLocks noGrp="1"/>
          </p:cNvSpPr>
          <p:nvPr>
            <p:ph type="sldNum" sz="quarter" idx="12"/>
          </p:nvPr>
        </p:nvSpPr>
        <p:spPr/>
        <p:txBody>
          <a:bodyPr/>
          <a:lstStyle/>
          <a:p>
            <a:fld id="{217B053F-D9E7-4993-964B-DCAC13862759}" type="slidenum">
              <a:rPr lang="en-US" smtClean="0"/>
              <a:pPr/>
              <a:t>2</a:t>
            </a:fld>
            <a:endParaRPr lang="en-US"/>
          </a:p>
        </p:txBody>
      </p:sp>
      <p:sp>
        <p:nvSpPr>
          <p:cNvPr id="4" name="Content Placeholder 3"/>
          <p:cNvSpPr>
            <a:spLocks noGrp="1"/>
          </p:cNvSpPr>
          <p:nvPr>
            <p:ph sz="quarter" idx="1"/>
          </p:nvPr>
        </p:nvSpPr>
        <p:spPr/>
        <p:txBody>
          <a:bodyPr/>
          <a:lstStyle/>
          <a:p>
            <a:pPr lvl="0" algn="just"/>
            <a:r>
              <a:rPr lang="en-US" dirty="0" smtClean="0"/>
              <a:t>Supply Chain consists of all the parties, vendors, manufacturers, suppliers involved directly or indirectly in fulfilling all the customer needs and changing demands.</a:t>
            </a:r>
          </a:p>
          <a:p>
            <a:pPr lvl="0" algn="just"/>
            <a:r>
              <a:rPr lang="en-US" dirty="0" smtClean="0"/>
              <a:t>Distribution is a key driver of the overall profitability of a firm, because it affects both the supply chain cost and the customer experience directly.</a:t>
            </a:r>
          </a:p>
          <a:p>
            <a:pPr lvl="0" algn="just"/>
            <a:r>
              <a:rPr lang="en-US" dirty="0" smtClean="0"/>
              <a:t>Distribution occurs between every pair of stages in the supply chain. Raw materials and components are moved from suppliers to manufacturers, whereas finished products are moved from the manufacturer to the end consumer. </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17B053F-D9E7-4993-964B-DCAC13862759}" type="slidenum">
              <a:rPr lang="en-US" smtClean="0"/>
              <a:pPr/>
              <a:t>20</a:t>
            </a:fld>
            <a:endParaRPr lang="en-US"/>
          </a:p>
        </p:txBody>
      </p:sp>
      <p:sp>
        <p:nvSpPr>
          <p:cNvPr id="4" name="Content Placeholder 3"/>
          <p:cNvSpPr>
            <a:spLocks noGrp="1"/>
          </p:cNvSpPr>
          <p:nvPr>
            <p:ph sz="quarter" idx="1"/>
          </p:nvPr>
        </p:nvSpPr>
        <p:spPr/>
        <p:txBody>
          <a:bodyPr>
            <a:normAutofit lnSpcReduction="10000"/>
          </a:bodyPr>
          <a:lstStyle/>
          <a:p>
            <a:pPr algn="just">
              <a:lnSpc>
                <a:spcPct val="150000"/>
              </a:lnSpc>
              <a:buNone/>
            </a:pPr>
            <a:r>
              <a:rPr lang="en-US" dirty="0" smtClean="0"/>
              <a:t>1. Manufacturer storage with direct shipping</a:t>
            </a:r>
          </a:p>
          <a:p>
            <a:pPr algn="just">
              <a:lnSpc>
                <a:spcPct val="150000"/>
              </a:lnSpc>
              <a:buNone/>
            </a:pPr>
            <a:r>
              <a:rPr lang="en-US" dirty="0" smtClean="0"/>
              <a:t>2. Manufacturer storage with direct shipping and in-transit merge</a:t>
            </a:r>
          </a:p>
          <a:p>
            <a:pPr algn="just">
              <a:lnSpc>
                <a:spcPct val="150000"/>
              </a:lnSpc>
              <a:buNone/>
            </a:pPr>
            <a:r>
              <a:rPr lang="en-US" dirty="0" smtClean="0"/>
              <a:t>3. Distributor storage with package carrier delivery</a:t>
            </a:r>
          </a:p>
          <a:p>
            <a:pPr algn="just">
              <a:lnSpc>
                <a:spcPct val="150000"/>
              </a:lnSpc>
              <a:buNone/>
            </a:pPr>
            <a:r>
              <a:rPr lang="en-US" dirty="0" smtClean="0"/>
              <a:t>4. Distributor storage with last-mile delivery</a:t>
            </a:r>
          </a:p>
          <a:p>
            <a:pPr algn="just">
              <a:lnSpc>
                <a:spcPct val="150000"/>
              </a:lnSpc>
              <a:buNone/>
            </a:pPr>
            <a:r>
              <a:rPr lang="en-US" dirty="0" smtClean="0"/>
              <a:t>5. Manufacturer/distributor storage with costumer pickup</a:t>
            </a:r>
          </a:p>
          <a:p>
            <a:pPr algn="just">
              <a:lnSpc>
                <a:spcPct val="150000"/>
              </a:lnSpc>
              <a:buNone/>
            </a:pPr>
            <a:r>
              <a:rPr lang="en-US" dirty="0" smtClean="0"/>
              <a:t>6. Retail storage with customer pickup</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Manufacturer storage with direct shipping</a:t>
            </a:r>
            <a:endParaRPr lang="en-US" dirty="0"/>
          </a:p>
        </p:txBody>
      </p:sp>
      <p:sp>
        <p:nvSpPr>
          <p:cNvPr id="3" name="Slide Number Placeholder 2"/>
          <p:cNvSpPr>
            <a:spLocks noGrp="1"/>
          </p:cNvSpPr>
          <p:nvPr>
            <p:ph type="sldNum" sz="quarter" idx="12"/>
          </p:nvPr>
        </p:nvSpPr>
        <p:spPr/>
        <p:txBody>
          <a:bodyPr/>
          <a:lstStyle/>
          <a:p>
            <a:fld id="{217B053F-D9E7-4993-964B-DCAC13862759}" type="slidenum">
              <a:rPr lang="en-US" smtClean="0"/>
              <a:pPr/>
              <a:t>21</a:t>
            </a:fld>
            <a:endParaRPr lang="en-US"/>
          </a:p>
        </p:txBody>
      </p:sp>
      <p:sp>
        <p:nvSpPr>
          <p:cNvPr id="4" name="Content Placeholder 3"/>
          <p:cNvSpPr>
            <a:spLocks noGrp="1"/>
          </p:cNvSpPr>
          <p:nvPr>
            <p:ph sz="quarter" idx="1"/>
          </p:nvPr>
        </p:nvSpPr>
        <p:spPr/>
        <p:txBody>
          <a:bodyPr/>
          <a:lstStyle/>
          <a:p>
            <a:endParaRPr lang="en-US"/>
          </a:p>
        </p:txBody>
      </p:sp>
      <p:pic>
        <p:nvPicPr>
          <p:cNvPr id="34818" name="Picture 2" descr="DND1"/>
          <p:cNvPicPr>
            <a:picLocks noChangeAspect="1" noChangeArrowheads="1"/>
          </p:cNvPicPr>
          <p:nvPr/>
        </p:nvPicPr>
        <p:blipFill>
          <a:blip r:embed="rId2"/>
          <a:srcRect/>
          <a:stretch>
            <a:fillRect/>
          </a:stretch>
        </p:blipFill>
        <p:spPr bwMode="auto">
          <a:xfrm>
            <a:off x="0" y="1447800"/>
            <a:ext cx="9144000" cy="54102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17B053F-D9E7-4993-964B-DCAC13862759}" type="slidenum">
              <a:rPr lang="en-US" smtClean="0"/>
              <a:pPr/>
              <a:t>22</a:t>
            </a:fld>
            <a:endParaRPr lang="en-US"/>
          </a:p>
        </p:txBody>
      </p:sp>
      <p:sp>
        <p:nvSpPr>
          <p:cNvPr id="4" name="Content Placeholder 3"/>
          <p:cNvSpPr>
            <a:spLocks noGrp="1"/>
          </p:cNvSpPr>
          <p:nvPr>
            <p:ph sz="quarter" idx="1"/>
          </p:nvPr>
        </p:nvSpPr>
        <p:spPr/>
        <p:txBody>
          <a:bodyPr>
            <a:normAutofit fontScale="92500" lnSpcReduction="10000"/>
          </a:bodyPr>
          <a:lstStyle/>
          <a:p>
            <a:pPr algn="just">
              <a:lnSpc>
                <a:spcPct val="150000"/>
              </a:lnSpc>
            </a:pPr>
            <a:r>
              <a:rPr lang="en-US" dirty="0" smtClean="0"/>
              <a:t>Product is shipped directly from the manufacturer to the end customer, bypassing the retailer ( who takes the order and initiates the delivery request). </a:t>
            </a:r>
          </a:p>
          <a:p>
            <a:pPr algn="just">
              <a:lnSpc>
                <a:spcPct val="150000"/>
              </a:lnSpc>
            </a:pPr>
            <a:r>
              <a:rPr lang="en-US" dirty="0" smtClean="0"/>
              <a:t>This option is also referred to as drop shipping, with product delivered directly from the manufacturer to the customer. </a:t>
            </a:r>
          </a:p>
          <a:p>
            <a:pPr algn="just">
              <a:lnSpc>
                <a:spcPct val="150000"/>
              </a:lnSpc>
            </a:pPr>
            <a:r>
              <a:rPr lang="en-US" dirty="0" smtClean="0"/>
              <a:t>It is best suited for a large variety of low-demand, high-value items for which customers are willing to wait for delivery and accept several partial shipments.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0"/>
            <a:ext cx="7565548" cy="6248400"/>
          </a:xfrm>
        </p:spPr>
        <p:txBody>
          <a:bodyPr>
            <a:normAutofit/>
          </a:bodyPr>
          <a:lstStyle/>
          <a:p>
            <a:pPr>
              <a:buNone/>
            </a:pPr>
            <a:endParaRPr lang="en-US" sz="1800" b="1" dirty="0" smtClean="0"/>
          </a:p>
          <a:p>
            <a:pPr>
              <a:buNone/>
            </a:pPr>
            <a:r>
              <a:rPr lang="en-US" sz="2800" b="1" dirty="0" smtClean="0"/>
              <a:t>Performance Characteristics of Manufacturer Storage with Direct Shipping Network</a:t>
            </a:r>
            <a:endParaRPr lang="en-IN" sz="2800" b="1" dirty="0"/>
          </a:p>
        </p:txBody>
      </p:sp>
      <p:graphicFrame>
        <p:nvGraphicFramePr>
          <p:cNvPr id="5" name="Table 4"/>
          <p:cNvGraphicFramePr>
            <a:graphicFrameLocks noGrp="1"/>
          </p:cNvGraphicFramePr>
          <p:nvPr/>
        </p:nvGraphicFramePr>
        <p:xfrm>
          <a:off x="609600" y="1428736"/>
          <a:ext cx="7867656" cy="5200664"/>
        </p:xfrm>
        <a:graphic>
          <a:graphicData uri="http://schemas.openxmlformats.org/drawingml/2006/table">
            <a:tbl>
              <a:tblPr firstRow="1" bandRow="1">
                <a:tableStyleId>{5C22544A-7EE6-4342-B048-85BDC9FD1C3A}</a:tableStyleId>
              </a:tblPr>
              <a:tblGrid>
                <a:gridCol w="1844811"/>
                <a:gridCol w="6022845"/>
              </a:tblGrid>
              <a:tr h="548551">
                <a:tc>
                  <a:txBody>
                    <a:bodyPr/>
                    <a:lstStyle/>
                    <a:p>
                      <a:r>
                        <a:rPr lang="en-US" b="1" u="sng" dirty="0" smtClean="0"/>
                        <a:t>Cost Factor</a:t>
                      </a:r>
                      <a:endParaRPr lang="en-IN" b="1" u="sng" dirty="0"/>
                    </a:p>
                  </a:txBody>
                  <a:tcPr/>
                </a:tc>
                <a:tc>
                  <a:txBody>
                    <a:bodyPr/>
                    <a:lstStyle/>
                    <a:p>
                      <a:r>
                        <a:rPr lang="en-US" u="sng" dirty="0" smtClean="0"/>
                        <a:t>Performance</a:t>
                      </a:r>
                      <a:endParaRPr lang="en-IN" u="sng" dirty="0"/>
                    </a:p>
                  </a:txBody>
                  <a:tcPr/>
                </a:tc>
              </a:tr>
              <a:tr h="1634527">
                <a:tc>
                  <a:txBody>
                    <a:bodyPr/>
                    <a:lstStyle/>
                    <a:p>
                      <a:r>
                        <a:rPr lang="en-US" dirty="0" smtClean="0"/>
                        <a:t>Inventory</a:t>
                      </a:r>
                      <a:endParaRPr lang="en-IN" dirty="0"/>
                    </a:p>
                  </a:txBody>
                  <a:tcPr/>
                </a:tc>
                <a:tc>
                  <a:txBody>
                    <a:bodyPr/>
                    <a:lstStyle/>
                    <a:p>
                      <a:r>
                        <a:rPr lang="en-US" dirty="0" smtClean="0"/>
                        <a:t>Lower costs because of aggregation. Benefits of aggregation</a:t>
                      </a:r>
                      <a:r>
                        <a:rPr lang="en-US" baseline="0" dirty="0" smtClean="0"/>
                        <a:t> are highest for low demand, high value items. Benefits are very large if product customization can be postponed ate manufacturer.</a:t>
                      </a:r>
                      <a:endParaRPr lang="en-IN" dirty="0"/>
                    </a:p>
                  </a:txBody>
                  <a:tcPr/>
                </a:tc>
              </a:tr>
              <a:tr h="880129">
                <a:tc>
                  <a:txBody>
                    <a:bodyPr/>
                    <a:lstStyle/>
                    <a:p>
                      <a:r>
                        <a:rPr lang="en-US" dirty="0" smtClean="0"/>
                        <a:t>Transportation</a:t>
                      </a:r>
                      <a:endParaRPr lang="en-IN" dirty="0"/>
                    </a:p>
                  </a:txBody>
                  <a:tcPr/>
                </a:tc>
                <a:tc>
                  <a:txBody>
                    <a:bodyPr/>
                    <a:lstStyle/>
                    <a:p>
                      <a:r>
                        <a:rPr lang="en-US" dirty="0" smtClean="0"/>
                        <a:t>Higher transportation costs because of increased distance</a:t>
                      </a:r>
                      <a:r>
                        <a:rPr lang="en-US" baseline="0" dirty="0" smtClean="0"/>
                        <a:t> and disaggregate shipping.</a:t>
                      </a:r>
                    </a:p>
                  </a:txBody>
                  <a:tcPr/>
                </a:tc>
              </a:tr>
              <a:tr h="1257328">
                <a:tc>
                  <a:txBody>
                    <a:bodyPr/>
                    <a:lstStyle/>
                    <a:p>
                      <a:r>
                        <a:rPr lang="en-US" dirty="0" smtClean="0"/>
                        <a:t>Facilities and handling</a:t>
                      </a:r>
                      <a:endParaRPr lang="en-IN" dirty="0"/>
                    </a:p>
                  </a:txBody>
                  <a:tcPr/>
                </a:tc>
                <a:tc>
                  <a:txBody>
                    <a:bodyPr/>
                    <a:lstStyle/>
                    <a:p>
                      <a:r>
                        <a:rPr lang="en-US" dirty="0" smtClean="0"/>
                        <a:t>Lower facility costs because of aggregation. Some saving on handling costs if manufacturer can manage small shipments or ship from production line.</a:t>
                      </a:r>
                      <a:endParaRPr lang="en-IN" dirty="0"/>
                    </a:p>
                  </a:txBody>
                  <a:tcPr/>
                </a:tc>
              </a:tr>
              <a:tr h="880129">
                <a:tc>
                  <a:txBody>
                    <a:bodyPr/>
                    <a:lstStyle/>
                    <a:p>
                      <a:r>
                        <a:rPr lang="en-US" dirty="0" smtClean="0"/>
                        <a:t>Information</a:t>
                      </a:r>
                      <a:endParaRPr lang="en-IN" dirty="0"/>
                    </a:p>
                  </a:txBody>
                  <a:tcPr/>
                </a:tc>
                <a:tc>
                  <a:txBody>
                    <a:bodyPr/>
                    <a:lstStyle/>
                    <a:p>
                      <a:r>
                        <a:rPr lang="en-US" dirty="0" smtClean="0"/>
                        <a:t>Significant</a:t>
                      </a:r>
                      <a:r>
                        <a:rPr lang="en-US" baseline="0" dirty="0" smtClean="0"/>
                        <a:t> investment in information infrastructure to integrate manufacturer and retailer.</a:t>
                      </a:r>
                      <a:endParaRPr lang="en-IN" dirty="0"/>
                    </a:p>
                  </a:txBody>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85800" y="214315"/>
          <a:ext cx="8248650" cy="5876816"/>
        </p:xfrm>
        <a:graphic>
          <a:graphicData uri="http://schemas.openxmlformats.org/drawingml/2006/table">
            <a:tbl>
              <a:tblPr firstRow="1" bandRow="1">
                <a:tableStyleId>{5C22544A-7EE6-4342-B048-85BDC9FD1C3A}</a:tableStyleId>
              </a:tblPr>
              <a:tblGrid>
                <a:gridCol w="3214597"/>
                <a:gridCol w="5034053"/>
              </a:tblGrid>
              <a:tr h="669728">
                <a:tc>
                  <a:txBody>
                    <a:bodyPr/>
                    <a:lstStyle/>
                    <a:p>
                      <a:r>
                        <a:rPr lang="en-US" b="1" u="sng" dirty="0" smtClean="0"/>
                        <a:t>Service Factor</a:t>
                      </a:r>
                      <a:endParaRPr lang="en-IN" b="1" u="sng" dirty="0"/>
                    </a:p>
                  </a:txBody>
                  <a:tcPr/>
                </a:tc>
                <a:tc>
                  <a:txBody>
                    <a:bodyPr/>
                    <a:lstStyle/>
                    <a:p>
                      <a:r>
                        <a:rPr lang="en-US" u="sng" dirty="0" smtClean="0"/>
                        <a:t>Performance</a:t>
                      </a:r>
                      <a:endParaRPr lang="en-IN" u="sng" dirty="0"/>
                    </a:p>
                  </a:txBody>
                  <a:tcPr/>
                </a:tc>
              </a:tr>
              <a:tr h="669728">
                <a:tc>
                  <a:txBody>
                    <a:bodyPr/>
                    <a:lstStyle/>
                    <a:p>
                      <a:r>
                        <a:rPr lang="en-US" dirty="0" smtClean="0"/>
                        <a:t>Response Time</a:t>
                      </a:r>
                      <a:endParaRPr lang="en-IN" dirty="0"/>
                    </a:p>
                  </a:txBody>
                  <a:tcPr/>
                </a:tc>
                <a:tc>
                  <a:txBody>
                    <a:bodyPr/>
                    <a:lstStyle/>
                    <a:p>
                      <a:r>
                        <a:rPr lang="en-US" dirty="0" smtClean="0"/>
                        <a:t>Long response time of one to two</a:t>
                      </a:r>
                      <a:r>
                        <a:rPr lang="en-US" baseline="0" dirty="0" smtClean="0"/>
                        <a:t> weeks because of increased distance and two stages for order processing. Response time may vary by product, thus complicating receiving.</a:t>
                      </a:r>
                      <a:endParaRPr lang="en-IN" dirty="0"/>
                    </a:p>
                  </a:txBody>
                  <a:tcPr/>
                </a:tc>
              </a:tr>
              <a:tr h="669728">
                <a:tc>
                  <a:txBody>
                    <a:bodyPr/>
                    <a:lstStyle/>
                    <a:p>
                      <a:r>
                        <a:rPr lang="en-US" dirty="0" smtClean="0"/>
                        <a:t>Product Variety</a:t>
                      </a:r>
                      <a:endParaRPr lang="en-IN" dirty="0"/>
                    </a:p>
                  </a:txBody>
                  <a:tcPr/>
                </a:tc>
                <a:tc>
                  <a:txBody>
                    <a:bodyPr/>
                    <a:lstStyle/>
                    <a:p>
                      <a:r>
                        <a:rPr lang="en-US" dirty="0" smtClean="0"/>
                        <a:t>Easy to provide a very high level of variety.</a:t>
                      </a:r>
                      <a:endParaRPr lang="en-IN" dirty="0"/>
                    </a:p>
                  </a:txBody>
                  <a:tcPr/>
                </a:tc>
              </a:tr>
              <a:tr h="669728">
                <a:tc>
                  <a:txBody>
                    <a:bodyPr/>
                    <a:lstStyle/>
                    <a:p>
                      <a:r>
                        <a:rPr lang="en-US" dirty="0" smtClean="0"/>
                        <a:t>Product Availability</a:t>
                      </a:r>
                      <a:endParaRPr lang="en-IN" dirty="0"/>
                    </a:p>
                  </a:txBody>
                  <a:tcPr/>
                </a:tc>
                <a:tc>
                  <a:txBody>
                    <a:bodyPr/>
                    <a:lstStyle/>
                    <a:p>
                      <a:r>
                        <a:rPr lang="en-US" dirty="0" smtClean="0"/>
                        <a:t>Easy to provide</a:t>
                      </a:r>
                      <a:r>
                        <a:rPr lang="en-US" baseline="0" dirty="0" smtClean="0"/>
                        <a:t> a high level of product availability because of aggregation at manufacturer.</a:t>
                      </a:r>
                      <a:endParaRPr lang="en-IN" dirty="0"/>
                    </a:p>
                  </a:txBody>
                  <a:tcPr/>
                </a:tc>
              </a:tr>
              <a:tr h="669728">
                <a:tc>
                  <a:txBody>
                    <a:bodyPr/>
                    <a:lstStyle/>
                    <a:p>
                      <a:r>
                        <a:rPr lang="en-US" dirty="0" smtClean="0"/>
                        <a:t>Customer Experience</a:t>
                      </a:r>
                      <a:endParaRPr lang="en-IN" dirty="0"/>
                    </a:p>
                  </a:txBody>
                  <a:tcPr/>
                </a:tc>
                <a:tc>
                  <a:txBody>
                    <a:bodyPr/>
                    <a:lstStyle/>
                    <a:p>
                      <a:r>
                        <a:rPr lang="en-US" dirty="0" smtClean="0"/>
                        <a:t>Good in</a:t>
                      </a:r>
                      <a:r>
                        <a:rPr lang="en-US" baseline="0" dirty="0" smtClean="0"/>
                        <a:t> terms of home delivery but can suffer if order from several manufacturers is sent as partial shipments.</a:t>
                      </a:r>
                    </a:p>
                  </a:txBody>
                  <a:tcPr/>
                </a:tc>
              </a:tr>
              <a:tr h="669728">
                <a:tc>
                  <a:txBody>
                    <a:bodyPr/>
                    <a:lstStyle/>
                    <a:p>
                      <a:r>
                        <a:rPr lang="en-US" dirty="0" smtClean="0"/>
                        <a:t>Time to market</a:t>
                      </a:r>
                      <a:endParaRPr lang="en-IN" dirty="0"/>
                    </a:p>
                  </a:txBody>
                  <a:tcPr/>
                </a:tc>
                <a:tc>
                  <a:txBody>
                    <a:bodyPr/>
                    <a:lstStyle/>
                    <a:p>
                      <a:r>
                        <a:rPr lang="en-US" dirty="0" smtClean="0"/>
                        <a:t>Fast, with the product</a:t>
                      </a:r>
                      <a:r>
                        <a:rPr lang="en-US" baseline="0" dirty="0" smtClean="0"/>
                        <a:t> available as soon as the first unit is produced.</a:t>
                      </a:r>
                      <a:endParaRPr lang="en-IN" dirty="0"/>
                    </a:p>
                  </a:txBody>
                  <a:tcPr/>
                </a:tc>
              </a:tr>
              <a:tr h="669728">
                <a:tc>
                  <a:txBody>
                    <a:bodyPr/>
                    <a:lstStyle/>
                    <a:p>
                      <a:r>
                        <a:rPr lang="en-US" dirty="0" smtClean="0"/>
                        <a:t>Order visibility</a:t>
                      </a:r>
                      <a:endParaRPr lang="en-IN" dirty="0"/>
                    </a:p>
                  </a:txBody>
                  <a:tcPr/>
                </a:tc>
                <a:tc>
                  <a:txBody>
                    <a:bodyPr/>
                    <a:lstStyle/>
                    <a:p>
                      <a:r>
                        <a:rPr lang="en-US" dirty="0" smtClean="0"/>
                        <a:t>More difficult but also more important from a  customer service perspective.</a:t>
                      </a:r>
                      <a:endParaRPr lang="en-IN" dirty="0"/>
                    </a:p>
                  </a:txBody>
                  <a:tcPr/>
                </a:tc>
              </a:tr>
              <a:tr h="669728">
                <a:tc>
                  <a:txBody>
                    <a:bodyPr/>
                    <a:lstStyle/>
                    <a:p>
                      <a:r>
                        <a:rPr lang="en-US" dirty="0" err="1" smtClean="0"/>
                        <a:t>Returnability</a:t>
                      </a:r>
                      <a:endParaRPr lang="en-IN" dirty="0"/>
                    </a:p>
                  </a:txBody>
                  <a:tcPr/>
                </a:tc>
                <a:tc>
                  <a:txBody>
                    <a:bodyPr/>
                    <a:lstStyle/>
                    <a:p>
                      <a:r>
                        <a:rPr lang="en-US" dirty="0" smtClean="0"/>
                        <a:t>Expensive and difficult to implement.</a:t>
                      </a:r>
                      <a:endParaRPr lang="en-IN" dirty="0"/>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17B053F-D9E7-4993-964B-DCAC13862759}" type="slidenum">
              <a:rPr lang="en-US" smtClean="0"/>
              <a:pPr/>
              <a:t>25</a:t>
            </a:fld>
            <a:endParaRPr lang="en-US"/>
          </a:p>
        </p:txBody>
      </p:sp>
      <p:sp>
        <p:nvSpPr>
          <p:cNvPr id="4" name="Content Placeholder 3"/>
          <p:cNvSpPr>
            <a:spLocks noGrp="1"/>
          </p:cNvSpPr>
          <p:nvPr>
            <p:ph sz="quarter" idx="1"/>
          </p:nvPr>
        </p:nvSpPr>
        <p:spPr/>
        <p:txBody>
          <a:bodyPr/>
          <a:lstStyle/>
          <a:p>
            <a:pPr algn="just"/>
            <a:r>
              <a:rPr lang="en-US" b="1" dirty="0" smtClean="0"/>
              <a:t>Drop shipping</a:t>
            </a:r>
            <a:r>
              <a:rPr lang="en-US" dirty="0" smtClean="0"/>
              <a:t> is a supply chain management method in which the retailer does not keep goods in stock but instead transfers customer orders and shipment details to either the manufacturer, another retailer, or a wholesaler, who then ships the goods directly to the customer.</a:t>
            </a:r>
          </a:p>
          <a:p>
            <a:pPr algn="just"/>
            <a:r>
              <a:rPr lang="en-US" dirty="0" smtClean="0"/>
              <a:t>drop shipping, store owners can sell products to their customers without actually stocking the items.</a:t>
            </a:r>
          </a:p>
          <a:p>
            <a:pPr algn="just"/>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Manufacturer storage with direct shipping and in-transit merge</a:t>
            </a:r>
            <a:endParaRPr lang="en-US" dirty="0"/>
          </a:p>
        </p:txBody>
      </p:sp>
      <p:sp>
        <p:nvSpPr>
          <p:cNvPr id="3" name="Slide Number Placeholder 2"/>
          <p:cNvSpPr>
            <a:spLocks noGrp="1"/>
          </p:cNvSpPr>
          <p:nvPr>
            <p:ph type="sldNum" sz="quarter" idx="12"/>
          </p:nvPr>
        </p:nvSpPr>
        <p:spPr/>
        <p:txBody>
          <a:bodyPr/>
          <a:lstStyle/>
          <a:p>
            <a:fld id="{217B053F-D9E7-4993-964B-DCAC13862759}" type="slidenum">
              <a:rPr lang="en-US" smtClean="0"/>
              <a:pPr/>
              <a:t>26</a:t>
            </a:fld>
            <a:endParaRPr lang="en-US"/>
          </a:p>
        </p:txBody>
      </p:sp>
      <p:sp>
        <p:nvSpPr>
          <p:cNvPr id="4" name="Content Placeholder 3"/>
          <p:cNvSpPr>
            <a:spLocks noGrp="1"/>
          </p:cNvSpPr>
          <p:nvPr>
            <p:ph sz="quarter" idx="1"/>
          </p:nvPr>
        </p:nvSpPr>
        <p:spPr/>
        <p:txBody>
          <a:bodyPr/>
          <a:lstStyle/>
          <a:p>
            <a:endParaRPr lang="en-US"/>
          </a:p>
        </p:txBody>
      </p:sp>
      <p:pic>
        <p:nvPicPr>
          <p:cNvPr id="36866" name="Picture 2" descr="DND2"/>
          <p:cNvPicPr>
            <a:picLocks noChangeAspect="1" noChangeArrowheads="1"/>
          </p:cNvPicPr>
          <p:nvPr/>
        </p:nvPicPr>
        <p:blipFill>
          <a:blip r:embed="rId2"/>
          <a:srcRect/>
          <a:stretch>
            <a:fillRect/>
          </a:stretch>
        </p:blipFill>
        <p:spPr bwMode="auto">
          <a:xfrm>
            <a:off x="0" y="1447800"/>
            <a:ext cx="9144000" cy="54102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17B053F-D9E7-4993-964B-DCAC13862759}" type="slidenum">
              <a:rPr lang="en-US" smtClean="0"/>
              <a:pPr/>
              <a:t>27</a:t>
            </a:fld>
            <a:endParaRPr lang="en-US"/>
          </a:p>
        </p:txBody>
      </p:sp>
      <p:sp>
        <p:nvSpPr>
          <p:cNvPr id="4" name="Content Placeholder 3"/>
          <p:cNvSpPr>
            <a:spLocks noGrp="1"/>
          </p:cNvSpPr>
          <p:nvPr>
            <p:ph sz="quarter" idx="1"/>
          </p:nvPr>
        </p:nvSpPr>
        <p:spPr>
          <a:xfrm>
            <a:off x="914400" y="533400"/>
            <a:ext cx="7772400" cy="5486400"/>
          </a:xfrm>
        </p:spPr>
        <p:txBody>
          <a:bodyPr>
            <a:normAutofit/>
          </a:bodyPr>
          <a:lstStyle/>
          <a:p>
            <a:pPr algn="just"/>
            <a:r>
              <a:rPr lang="en-US" dirty="0" smtClean="0"/>
              <a:t>Unlike pure drop-shipping, under which each product in the order is sent directly from its manufacturer to the end customer, in-transit merge combines pieces of the order coming from different locations so that the customer gets a single delivery. </a:t>
            </a:r>
          </a:p>
          <a:p>
            <a:pPr algn="just"/>
            <a:r>
              <a:rPr lang="en-US" dirty="0" smtClean="0"/>
              <a:t>For ex, when a customer orders a PC from Dell along with a Sony monitor, the package carrier picks up the PC from the Dell factory and the monitor from the Sony factory; it then merges the two together at a hub before making a single delivery to the customer.</a:t>
            </a:r>
          </a:p>
          <a:p>
            <a:pPr algn="just"/>
            <a:r>
              <a:rPr lang="en-US" dirty="0" smtClean="0"/>
              <a:t>It is best suited for low-to medium demand, high value items the retailer is sourcing from a limited number of manufacturers.</a:t>
            </a:r>
            <a:endParaRPr lang="en-IN" dirty="0" smtClean="0"/>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14290"/>
            <a:ext cx="7498080" cy="6034110"/>
          </a:xfrm>
        </p:spPr>
        <p:txBody>
          <a:bodyPr>
            <a:normAutofit/>
          </a:bodyPr>
          <a:lstStyle/>
          <a:p>
            <a:pPr>
              <a:buNone/>
            </a:pPr>
            <a:r>
              <a:rPr lang="en-US" sz="2000" b="1" dirty="0" smtClean="0"/>
              <a:t>Performance Characteristics of In-Transit Merge</a:t>
            </a:r>
            <a:endParaRPr lang="en-IN" sz="2000" b="1" dirty="0"/>
          </a:p>
        </p:txBody>
      </p:sp>
      <p:graphicFrame>
        <p:nvGraphicFramePr>
          <p:cNvPr id="4" name="Table 3"/>
          <p:cNvGraphicFramePr>
            <a:graphicFrameLocks noGrp="1"/>
          </p:cNvGraphicFramePr>
          <p:nvPr/>
        </p:nvGraphicFramePr>
        <p:xfrm>
          <a:off x="1285852" y="634560"/>
          <a:ext cx="7429552" cy="6076412"/>
        </p:xfrm>
        <a:graphic>
          <a:graphicData uri="http://schemas.openxmlformats.org/drawingml/2006/table">
            <a:tbl>
              <a:tblPr firstRow="1" bandRow="1">
                <a:tableStyleId>{5C22544A-7EE6-4342-B048-85BDC9FD1C3A}</a:tableStyleId>
              </a:tblPr>
              <a:tblGrid>
                <a:gridCol w="2244344"/>
                <a:gridCol w="5185208"/>
              </a:tblGrid>
              <a:tr h="408006">
                <a:tc>
                  <a:txBody>
                    <a:bodyPr/>
                    <a:lstStyle/>
                    <a:p>
                      <a:r>
                        <a:rPr lang="en-US" u="sng" dirty="0" smtClean="0"/>
                        <a:t>Cost Factor</a:t>
                      </a:r>
                      <a:endParaRPr lang="en-IN" u="sng" dirty="0"/>
                    </a:p>
                  </a:txBody>
                  <a:tcPr/>
                </a:tc>
                <a:tc>
                  <a:txBody>
                    <a:bodyPr/>
                    <a:lstStyle/>
                    <a:p>
                      <a:r>
                        <a:rPr lang="en-US" u="sng" dirty="0" smtClean="0"/>
                        <a:t>Performance</a:t>
                      </a:r>
                      <a:endParaRPr lang="en-IN" u="sng" dirty="0"/>
                    </a:p>
                  </a:txBody>
                  <a:tcPr/>
                </a:tc>
              </a:tr>
              <a:tr h="389033">
                <a:tc>
                  <a:txBody>
                    <a:bodyPr/>
                    <a:lstStyle/>
                    <a:p>
                      <a:r>
                        <a:rPr lang="en-US" dirty="0" smtClean="0"/>
                        <a:t>Inventory</a:t>
                      </a:r>
                      <a:endParaRPr lang="en-IN" dirty="0"/>
                    </a:p>
                  </a:txBody>
                  <a:tcPr/>
                </a:tc>
                <a:tc>
                  <a:txBody>
                    <a:bodyPr/>
                    <a:lstStyle/>
                    <a:p>
                      <a:r>
                        <a:rPr lang="en-US" dirty="0" smtClean="0"/>
                        <a:t>Similar to drop shipping.</a:t>
                      </a:r>
                      <a:endParaRPr lang="en-IN" dirty="0"/>
                    </a:p>
                  </a:txBody>
                  <a:tcPr/>
                </a:tc>
              </a:tr>
              <a:tr h="637991">
                <a:tc>
                  <a:txBody>
                    <a:bodyPr/>
                    <a:lstStyle/>
                    <a:p>
                      <a:r>
                        <a:rPr lang="en-US" dirty="0" smtClean="0"/>
                        <a:t>Transportation</a:t>
                      </a:r>
                      <a:endParaRPr lang="en-IN" dirty="0"/>
                    </a:p>
                  </a:txBody>
                  <a:tcPr/>
                </a:tc>
                <a:tc>
                  <a:txBody>
                    <a:bodyPr/>
                    <a:lstStyle/>
                    <a:p>
                      <a:r>
                        <a:rPr lang="en-US" dirty="0" smtClean="0"/>
                        <a:t>Somewhat lower transportation costs than drop shipping.</a:t>
                      </a:r>
                      <a:endParaRPr lang="en-IN" dirty="0"/>
                    </a:p>
                  </a:txBody>
                  <a:tcPr/>
                </a:tc>
              </a:tr>
              <a:tr h="637991">
                <a:tc>
                  <a:txBody>
                    <a:bodyPr/>
                    <a:lstStyle/>
                    <a:p>
                      <a:r>
                        <a:rPr lang="en-US" dirty="0" smtClean="0"/>
                        <a:t>Facilities and handling</a:t>
                      </a:r>
                      <a:endParaRPr lang="en-IN" dirty="0"/>
                    </a:p>
                  </a:txBody>
                  <a:tcPr/>
                </a:tc>
                <a:tc>
                  <a:txBody>
                    <a:bodyPr/>
                    <a:lstStyle/>
                    <a:p>
                      <a:r>
                        <a:rPr lang="en-US" dirty="0" smtClean="0"/>
                        <a:t>Handling costs higher than drop shipping at carrier; receiving costs lower at customer.</a:t>
                      </a:r>
                      <a:endParaRPr lang="en-IN" dirty="0"/>
                    </a:p>
                  </a:txBody>
                  <a:tcPr/>
                </a:tc>
              </a:tr>
              <a:tr h="637991">
                <a:tc>
                  <a:txBody>
                    <a:bodyPr/>
                    <a:lstStyle/>
                    <a:p>
                      <a:r>
                        <a:rPr lang="en-US" dirty="0" smtClean="0"/>
                        <a:t>Information</a:t>
                      </a:r>
                      <a:endParaRPr lang="en-IN" dirty="0"/>
                    </a:p>
                  </a:txBody>
                  <a:tcPr/>
                </a:tc>
                <a:tc>
                  <a:txBody>
                    <a:bodyPr/>
                    <a:lstStyle/>
                    <a:p>
                      <a:r>
                        <a:rPr lang="en-US" dirty="0" smtClean="0"/>
                        <a:t>Investment</a:t>
                      </a:r>
                      <a:r>
                        <a:rPr lang="en-US" baseline="0" dirty="0" smtClean="0"/>
                        <a:t> is somewhat higher than for drop shipping.</a:t>
                      </a:r>
                      <a:endParaRPr lang="en-IN" dirty="0"/>
                    </a:p>
                  </a:txBody>
                  <a:tcPr/>
                </a:tc>
              </a:tr>
              <a:tr h="389033">
                <a:tc>
                  <a:txBody>
                    <a:bodyPr/>
                    <a:lstStyle/>
                    <a:p>
                      <a:r>
                        <a:rPr lang="en-US" b="1" u="sng" dirty="0" smtClean="0"/>
                        <a:t>Service Factor</a:t>
                      </a:r>
                      <a:endParaRPr lang="en-IN" b="1" u="sng" dirty="0"/>
                    </a:p>
                  </a:txBody>
                  <a:tcPr/>
                </a:tc>
                <a:tc>
                  <a:txBody>
                    <a:bodyPr/>
                    <a:lstStyle/>
                    <a:p>
                      <a:r>
                        <a:rPr lang="en-US" b="1" u="sng" dirty="0" smtClean="0"/>
                        <a:t>Performance</a:t>
                      </a:r>
                      <a:endParaRPr lang="en-IN" b="1" u="sng" dirty="0"/>
                    </a:p>
                  </a:txBody>
                  <a:tcPr/>
                </a:tc>
              </a:tr>
              <a:tr h="389033">
                <a:tc>
                  <a:txBody>
                    <a:bodyPr/>
                    <a:lstStyle/>
                    <a:p>
                      <a:r>
                        <a:rPr lang="en-US" dirty="0" smtClean="0"/>
                        <a:t>Response Time</a:t>
                      </a:r>
                      <a:endParaRPr lang="en-IN" dirty="0"/>
                    </a:p>
                  </a:txBody>
                  <a:tcPr/>
                </a:tc>
                <a:tc>
                  <a:txBody>
                    <a:bodyPr/>
                    <a:lstStyle/>
                    <a:p>
                      <a:r>
                        <a:rPr lang="en-US" dirty="0" smtClean="0"/>
                        <a:t>Similar</a:t>
                      </a:r>
                      <a:r>
                        <a:rPr lang="en-US" baseline="0" dirty="0" smtClean="0"/>
                        <a:t> to drop-shipping; may be marginally higher.</a:t>
                      </a:r>
                      <a:endParaRPr lang="en-IN" dirty="0"/>
                    </a:p>
                  </a:txBody>
                  <a:tcPr/>
                </a:tc>
              </a:tr>
              <a:tr h="389033">
                <a:tc>
                  <a:txBody>
                    <a:bodyPr/>
                    <a:lstStyle/>
                    <a:p>
                      <a:r>
                        <a:rPr lang="en-US" dirty="0" smtClean="0"/>
                        <a:t>Product variety</a:t>
                      </a:r>
                      <a:endParaRPr lang="en-IN" dirty="0"/>
                    </a:p>
                  </a:txBody>
                  <a:tcPr/>
                </a:tc>
                <a:tc>
                  <a:txBody>
                    <a:bodyPr/>
                    <a:lstStyle/>
                    <a:p>
                      <a:r>
                        <a:rPr lang="en-US" dirty="0" smtClean="0"/>
                        <a:t>Similar</a:t>
                      </a:r>
                      <a:r>
                        <a:rPr lang="en-US" baseline="0" dirty="0" smtClean="0"/>
                        <a:t> to drop shipping.</a:t>
                      </a:r>
                      <a:endParaRPr lang="en-IN" dirty="0"/>
                    </a:p>
                  </a:txBody>
                  <a:tcPr/>
                </a:tc>
              </a:tr>
              <a:tr h="389033">
                <a:tc>
                  <a:txBody>
                    <a:bodyPr/>
                    <a:lstStyle/>
                    <a:p>
                      <a:r>
                        <a:rPr lang="en-US" dirty="0" smtClean="0"/>
                        <a:t>Product Availability</a:t>
                      </a:r>
                      <a:endParaRPr lang="en-IN" dirty="0"/>
                    </a:p>
                  </a:txBody>
                  <a:tcPr/>
                </a:tc>
                <a:tc>
                  <a:txBody>
                    <a:bodyPr/>
                    <a:lstStyle/>
                    <a:p>
                      <a:r>
                        <a:rPr lang="en-US" dirty="0" smtClean="0"/>
                        <a:t>Similar to drop-shipping.</a:t>
                      </a:r>
                      <a:endParaRPr lang="en-IN" dirty="0"/>
                    </a:p>
                  </a:txBody>
                  <a:tcPr/>
                </a:tc>
              </a:tr>
              <a:tr h="637991">
                <a:tc>
                  <a:txBody>
                    <a:bodyPr/>
                    <a:lstStyle/>
                    <a:p>
                      <a:r>
                        <a:rPr lang="en-US" dirty="0" smtClean="0"/>
                        <a:t>Customer experience</a:t>
                      </a:r>
                      <a:endParaRPr lang="en-IN" dirty="0"/>
                    </a:p>
                  </a:txBody>
                  <a:tcPr/>
                </a:tc>
                <a:tc>
                  <a:txBody>
                    <a:bodyPr/>
                    <a:lstStyle/>
                    <a:p>
                      <a:r>
                        <a:rPr lang="en-US" dirty="0" smtClean="0"/>
                        <a:t>Better than drop-shipping because a single order has to be received.</a:t>
                      </a:r>
                      <a:endParaRPr lang="en-IN" dirty="0"/>
                    </a:p>
                  </a:txBody>
                  <a:tcPr/>
                </a:tc>
              </a:tr>
              <a:tr h="389033">
                <a:tc>
                  <a:txBody>
                    <a:bodyPr/>
                    <a:lstStyle/>
                    <a:p>
                      <a:r>
                        <a:rPr lang="en-US" dirty="0" smtClean="0"/>
                        <a:t>Time to market</a:t>
                      </a:r>
                      <a:endParaRPr lang="en-IN" dirty="0"/>
                    </a:p>
                  </a:txBody>
                  <a:tcPr/>
                </a:tc>
                <a:tc>
                  <a:txBody>
                    <a:bodyPr/>
                    <a:lstStyle/>
                    <a:p>
                      <a:r>
                        <a:rPr lang="en-US" dirty="0" smtClean="0"/>
                        <a:t>Similar to drop-shipping.</a:t>
                      </a:r>
                      <a:endParaRPr lang="en-IN" dirty="0"/>
                    </a:p>
                  </a:txBody>
                  <a:tcPr/>
                </a:tc>
              </a:tr>
              <a:tr h="389033">
                <a:tc>
                  <a:txBody>
                    <a:bodyPr/>
                    <a:lstStyle/>
                    <a:p>
                      <a:r>
                        <a:rPr lang="en-US" dirty="0" smtClean="0"/>
                        <a:t>Order visibility</a:t>
                      </a:r>
                      <a:endParaRPr lang="en-IN" dirty="0"/>
                    </a:p>
                  </a:txBody>
                  <a:tcPr/>
                </a:tc>
                <a:tc>
                  <a:txBody>
                    <a:bodyPr/>
                    <a:lstStyle/>
                    <a:p>
                      <a:r>
                        <a:rPr lang="en-US" dirty="0" smtClean="0"/>
                        <a:t>Similar to drop-shipping.</a:t>
                      </a:r>
                      <a:endParaRPr lang="en-IN" dirty="0"/>
                    </a:p>
                  </a:txBody>
                  <a:tcPr/>
                </a:tc>
              </a:tr>
              <a:tr h="389033">
                <a:tc>
                  <a:txBody>
                    <a:bodyPr/>
                    <a:lstStyle/>
                    <a:p>
                      <a:r>
                        <a:rPr lang="en-US" dirty="0" err="1" smtClean="0"/>
                        <a:t>Returnability</a:t>
                      </a:r>
                      <a:endParaRPr lang="en-IN" dirty="0"/>
                    </a:p>
                  </a:txBody>
                  <a:tcPr/>
                </a:tc>
                <a:tc>
                  <a:txBody>
                    <a:bodyPr/>
                    <a:lstStyle/>
                    <a:p>
                      <a:r>
                        <a:rPr lang="en-US" dirty="0" smtClean="0"/>
                        <a:t>Similar to drop-shipping.</a:t>
                      </a:r>
                      <a:endParaRPr lang="en-IN" dirty="0"/>
                    </a:p>
                  </a:txBody>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Distributor storage with package carrier delivery </a:t>
            </a:r>
            <a:endParaRPr lang="en-US" dirty="0"/>
          </a:p>
        </p:txBody>
      </p:sp>
      <p:sp>
        <p:nvSpPr>
          <p:cNvPr id="3" name="Slide Number Placeholder 2"/>
          <p:cNvSpPr>
            <a:spLocks noGrp="1"/>
          </p:cNvSpPr>
          <p:nvPr>
            <p:ph type="sldNum" sz="quarter" idx="12"/>
          </p:nvPr>
        </p:nvSpPr>
        <p:spPr/>
        <p:txBody>
          <a:bodyPr/>
          <a:lstStyle/>
          <a:p>
            <a:fld id="{217B053F-D9E7-4993-964B-DCAC13862759}" type="slidenum">
              <a:rPr lang="en-US" smtClean="0"/>
              <a:pPr/>
              <a:t>29</a:t>
            </a:fld>
            <a:endParaRPr lang="en-US"/>
          </a:p>
        </p:txBody>
      </p:sp>
      <p:sp>
        <p:nvSpPr>
          <p:cNvPr id="4" name="Content Placeholder 3"/>
          <p:cNvSpPr>
            <a:spLocks noGrp="1"/>
          </p:cNvSpPr>
          <p:nvPr>
            <p:ph sz="quarter" idx="1"/>
          </p:nvPr>
        </p:nvSpPr>
        <p:spPr/>
        <p:txBody>
          <a:bodyPr/>
          <a:lstStyle/>
          <a:p>
            <a:endParaRPr lang="en-US"/>
          </a:p>
        </p:txBody>
      </p:sp>
      <p:pic>
        <p:nvPicPr>
          <p:cNvPr id="38914" name="Picture 2" descr="DND3"/>
          <p:cNvPicPr>
            <a:picLocks noChangeAspect="1" noChangeArrowheads="1"/>
          </p:cNvPicPr>
          <p:nvPr/>
        </p:nvPicPr>
        <p:blipFill>
          <a:blip r:embed="rId2"/>
          <a:srcRect/>
          <a:stretch>
            <a:fillRect/>
          </a:stretch>
        </p:blipFill>
        <p:spPr bwMode="auto">
          <a:xfrm>
            <a:off x="228600" y="1371600"/>
            <a:ext cx="8915400" cy="54864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17B053F-D9E7-4993-964B-DCAC13862759}" type="slidenum">
              <a:rPr lang="en-US" smtClean="0"/>
              <a:pPr/>
              <a:t>3</a:t>
            </a:fld>
            <a:endParaRPr lang="en-US"/>
          </a:p>
        </p:txBody>
      </p:sp>
      <p:sp>
        <p:nvSpPr>
          <p:cNvPr id="4" name="Content Placeholder 3"/>
          <p:cNvSpPr>
            <a:spLocks noGrp="1"/>
          </p:cNvSpPr>
          <p:nvPr>
            <p:ph sz="quarter" idx="1"/>
          </p:nvPr>
        </p:nvSpPr>
        <p:spPr/>
        <p:txBody>
          <a:bodyPr/>
          <a:lstStyle/>
          <a:p>
            <a:endParaRPr lang="en-US"/>
          </a:p>
        </p:txBody>
      </p:sp>
      <p:pic>
        <p:nvPicPr>
          <p:cNvPr id="2050" name="Picture 2" descr="C:\Users\UJWAL P GOWDRU\Desktop\scm.jpg"/>
          <p:cNvPicPr>
            <a:picLocks noChangeAspect="1" noChangeArrowheads="1"/>
          </p:cNvPicPr>
          <p:nvPr/>
        </p:nvPicPr>
        <p:blipFill>
          <a:blip r:embed="rId2"/>
          <a:srcRect/>
          <a:stretch>
            <a:fillRect/>
          </a:stretch>
        </p:blipFill>
        <p:spPr bwMode="auto">
          <a:xfrm>
            <a:off x="838200" y="1371600"/>
            <a:ext cx="7848600" cy="4648200"/>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17B053F-D9E7-4993-964B-DCAC13862759}" type="slidenum">
              <a:rPr lang="en-US" smtClean="0"/>
              <a:pPr/>
              <a:t>30</a:t>
            </a:fld>
            <a:endParaRPr lang="en-US"/>
          </a:p>
        </p:txBody>
      </p:sp>
      <p:sp>
        <p:nvSpPr>
          <p:cNvPr id="4" name="Content Placeholder 3"/>
          <p:cNvSpPr>
            <a:spLocks noGrp="1"/>
          </p:cNvSpPr>
          <p:nvPr>
            <p:ph sz="quarter" idx="1"/>
          </p:nvPr>
        </p:nvSpPr>
        <p:spPr/>
        <p:txBody>
          <a:bodyPr>
            <a:normAutofit fontScale="92500"/>
          </a:bodyPr>
          <a:lstStyle/>
          <a:p>
            <a:pPr algn="just">
              <a:lnSpc>
                <a:spcPct val="150000"/>
              </a:lnSpc>
            </a:pPr>
            <a:r>
              <a:rPr lang="en-US" dirty="0" smtClean="0"/>
              <a:t>inventory is not held by manufacturers at the factories but is held by distributors/ retailers in intermediate warehouses, and package carriers are used to transport products from the intermediate location to the final customer.</a:t>
            </a:r>
          </a:p>
          <a:p>
            <a:pPr algn="just">
              <a:lnSpc>
                <a:spcPct val="150000"/>
              </a:lnSpc>
            </a:pPr>
            <a:r>
              <a:rPr lang="en-US" dirty="0" smtClean="0"/>
              <a:t> It is well suited for medium-to-fast moving items. It also makes sense when customers want delivery faster than is offered by manufacturer storage but do not need it immediately.</a:t>
            </a:r>
            <a:endParaRPr lang="en-IN" b="1" dirty="0" smtClean="0"/>
          </a:p>
          <a:p>
            <a:pPr algn="just">
              <a:lnSpc>
                <a:spcPct val="150000"/>
              </a:lnSpc>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10" y="0"/>
            <a:ext cx="8501090" cy="6858000"/>
          </a:xfrm>
        </p:spPr>
        <p:txBody>
          <a:bodyPr>
            <a:normAutofit/>
          </a:bodyPr>
          <a:lstStyle/>
          <a:p>
            <a:pPr>
              <a:buNone/>
            </a:pPr>
            <a:r>
              <a:rPr lang="en-US" sz="1800" b="1" dirty="0" smtClean="0"/>
              <a:t>Performance Characteristics of Distributor storage with Carrier Delivery</a:t>
            </a:r>
            <a:endParaRPr lang="en-IN" sz="1800" b="1" dirty="0"/>
          </a:p>
        </p:txBody>
      </p:sp>
      <p:graphicFrame>
        <p:nvGraphicFramePr>
          <p:cNvPr id="4" name="Table 3"/>
          <p:cNvGraphicFramePr>
            <a:graphicFrameLocks noGrp="1"/>
          </p:cNvGraphicFramePr>
          <p:nvPr/>
        </p:nvGraphicFramePr>
        <p:xfrm>
          <a:off x="228600" y="590403"/>
          <a:ext cx="8501090" cy="6267597"/>
        </p:xfrm>
        <a:graphic>
          <a:graphicData uri="http://schemas.openxmlformats.org/drawingml/2006/table">
            <a:tbl>
              <a:tblPr firstRow="1" bandRow="1">
                <a:tableStyleId>{5C22544A-7EE6-4342-B048-85BDC9FD1C3A}</a:tableStyleId>
              </a:tblPr>
              <a:tblGrid>
                <a:gridCol w="1914660"/>
                <a:gridCol w="6586430"/>
              </a:tblGrid>
              <a:tr h="171597">
                <a:tc>
                  <a:txBody>
                    <a:bodyPr/>
                    <a:lstStyle/>
                    <a:p>
                      <a:r>
                        <a:rPr lang="en-US" b="1" u="sng" dirty="0" smtClean="0"/>
                        <a:t>Cost Factor</a:t>
                      </a:r>
                      <a:endParaRPr lang="en-IN" b="1" u="sng" dirty="0"/>
                    </a:p>
                  </a:txBody>
                  <a:tcPr/>
                </a:tc>
                <a:tc>
                  <a:txBody>
                    <a:bodyPr/>
                    <a:lstStyle/>
                    <a:p>
                      <a:r>
                        <a:rPr lang="en-US" sz="1600" b="1" u="sng" dirty="0" smtClean="0"/>
                        <a:t>Performance</a:t>
                      </a:r>
                      <a:endParaRPr lang="en-IN" sz="1600" b="1" u="sng" dirty="0"/>
                    </a:p>
                  </a:txBody>
                  <a:tcPr/>
                </a:tc>
              </a:tr>
              <a:tr h="617040">
                <a:tc>
                  <a:txBody>
                    <a:bodyPr/>
                    <a:lstStyle/>
                    <a:p>
                      <a:r>
                        <a:rPr lang="en-US" b="0" u="none" dirty="0" smtClean="0"/>
                        <a:t>Inventory</a:t>
                      </a:r>
                      <a:endParaRPr lang="en-IN" b="0" u="none" dirty="0"/>
                    </a:p>
                  </a:txBody>
                  <a:tcPr/>
                </a:tc>
                <a:tc>
                  <a:txBody>
                    <a:bodyPr/>
                    <a:lstStyle/>
                    <a:p>
                      <a:r>
                        <a:rPr lang="en-US" sz="1600" b="0" u="none" dirty="0" smtClean="0"/>
                        <a:t>Higher</a:t>
                      </a:r>
                      <a:r>
                        <a:rPr lang="en-US" sz="1600" b="0" u="none" baseline="0" dirty="0" smtClean="0"/>
                        <a:t> than manufacturer storage. Difference is not large for faster-moving items.</a:t>
                      </a:r>
                      <a:endParaRPr lang="en-IN" sz="1600" b="0" u="none" dirty="0"/>
                    </a:p>
                  </a:txBody>
                  <a:tcPr/>
                </a:tc>
              </a:tr>
              <a:tr h="617040">
                <a:tc>
                  <a:txBody>
                    <a:bodyPr/>
                    <a:lstStyle/>
                    <a:p>
                      <a:r>
                        <a:rPr lang="en-US" b="0" u="none" dirty="0" smtClean="0"/>
                        <a:t>Transportation</a:t>
                      </a:r>
                      <a:endParaRPr lang="en-IN" b="0" u="none" dirty="0"/>
                    </a:p>
                  </a:txBody>
                  <a:tcPr/>
                </a:tc>
                <a:tc>
                  <a:txBody>
                    <a:bodyPr/>
                    <a:lstStyle/>
                    <a:p>
                      <a:r>
                        <a:rPr lang="en-US" sz="1600" b="0" u="none" dirty="0" smtClean="0"/>
                        <a:t>Lower</a:t>
                      </a:r>
                      <a:r>
                        <a:rPr lang="en-US" sz="1600" b="0" u="none" baseline="0" dirty="0" smtClean="0"/>
                        <a:t> than manufacturer storage.  Reduction is highest for faster-moving items.</a:t>
                      </a:r>
                      <a:endParaRPr lang="en-IN" sz="1600" b="0" u="none" dirty="0"/>
                    </a:p>
                  </a:txBody>
                  <a:tcPr/>
                </a:tc>
              </a:tr>
              <a:tr h="617040">
                <a:tc>
                  <a:txBody>
                    <a:bodyPr/>
                    <a:lstStyle/>
                    <a:p>
                      <a:r>
                        <a:rPr lang="en-US" b="0" u="none" dirty="0" smtClean="0"/>
                        <a:t>Facilities</a:t>
                      </a:r>
                      <a:r>
                        <a:rPr lang="en-US" b="0" u="none" baseline="0" dirty="0" smtClean="0"/>
                        <a:t> and handling</a:t>
                      </a:r>
                      <a:endParaRPr lang="en-IN" b="0" u="none" dirty="0"/>
                    </a:p>
                  </a:txBody>
                  <a:tcPr/>
                </a:tc>
                <a:tc>
                  <a:txBody>
                    <a:bodyPr/>
                    <a:lstStyle/>
                    <a:p>
                      <a:r>
                        <a:rPr lang="en-US" sz="1600" b="0" u="none" dirty="0" smtClean="0"/>
                        <a:t>Somewhat</a:t>
                      </a:r>
                      <a:r>
                        <a:rPr lang="en-US" sz="1600" b="0" u="none" baseline="0" dirty="0" smtClean="0"/>
                        <a:t> higher than manufacturer storage. The difference can be large for very slow-moving items.</a:t>
                      </a:r>
                      <a:endParaRPr lang="en-IN" sz="1600" b="0" u="none" dirty="0"/>
                    </a:p>
                  </a:txBody>
                  <a:tcPr/>
                </a:tc>
              </a:tr>
              <a:tr h="575997">
                <a:tc>
                  <a:txBody>
                    <a:bodyPr/>
                    <a:lstStyle/>
                    <a:p>
                      <a:r>
                        <a:rPr lang="en-US" b="0" u="none" dirty="0" smtClean="0"/>
                        <a:t>Information</a:t>
                      </a:r>
                      <a:endParaRPr lang="en-IN" b="0" u="none" dirty="0"/>
                    </a:p>
                  </a:txBody>
                  <a:tcPr/>
                </a:tc>
                <a:tc>
                  <a:txBody>
                    <a:bodyPr/>
                    <a:lstStyle/>
                    <a:p>
                      <a:r>
                        <a:rPr lang="en-US" sz="1600" b="0" u="none" dirty="0" smtClean="0"/>
                        <a:t>Simpler</a:t>
                      </a:r>
                      <a:r>
                        <a:rPr lang="en-US" sz="1600" b="0" u="none" baseline="0" dirty="0" smtClean="0"/>
                        <a:t> infrastructure compared to manufacturer storage.</a:t>
                      </a:r>
                      <a:endParaRPr lang="en-IN" sz="1600" b="0" u="none" dirty="0"/>
                    </a:p>
                  </a:txBody>
                  <a:tcPr/>
                </a:tc>
              </a:tr>
              <a:tr h="352594">
                <a:tc>
                  <a:txBody>
                    <a:bodyPr/>
                    <a:lstStyle/>
                    <a:p>
                      <a:r>
                        <a:rPr lang="en-US" b="1" u="sng" dirty="0" smtClean="0"/>
                        <a:t>Service Factor</a:t>
                      </a:r>
                      <a:endParaRPr lang="en-IN" b="1" u="sng" dirty="0"/>
                    </a:p>
                  </a:txBody>
                  <a:tcPr/>
                </a:tc>
                <a:tc>
                  <a:txBody>
                    <a:bodyPr/>
                    <a:lstStyle/>
                    <a:p>
                      <a:r>
                        <a:rPr lang="en-US" sz="1600" b="1" u="sng" dirty="0" smtClean="0"/>
                        <a:t>Performance</a:t>
                      </a:r>
                      <a:endParaRPr lang="en-IN" sz="1600" b="1" u="sng" dirty="0"/>
                    </a:p>
                  </a:txBody>
                  <a:tcPr/>
                </a:tc>
              </a:tr>
              <a:tr h="352594">
                <a:tc>
                  <a:txBody>
                    <a:bodyPr/>
                    <a:lstStyle/>
                    <a:p>
                      <a:r>
                        <a:rPr lang="en-US" b="0" u="none" dirty="0" smtClean="0"/>
                        <a:t>Response</a:t>
                      </a:r>
                      <a:r>
                        <a:rPr lang="en-US" b="0" u="none" baseline="0" dirty="0" smtClean="0"/>
                        <a:t> Time</a:t>
                      </a:r>
                      <a:endParaRPr lang="en-IN" b="0" u="none" dirty="0"/>
                    </a:p>
                  </a:txBody>
                  <a:tcPr/>
                </a:tc>
                <a:tc>
                  <a:txBody>
                    <a:bodyPr/>
                    <a:lstStyle/>
                    <a:p>
                      <a:r>
                        <a:rPr lang="en-US" sz="1600" b="0" u="none" dirty="0" smtClean="0"/>
                        <a:t>Faster</a:t>
                      </a:r>
                      <a:r>
                        <a:rPr lang="en-US" sz="1600" b="0" u="none" baseline="0" dirty="0" smtClean="0"/>
                        <a:t> than manufacturer storage.</a:t>
                      </a:r>
                      <a:endParaRPr lang="en-IN" sz="1600" b="0" u="none" dirty="0"/>
                    </a:p>
                  </a:txBody>
                  <a:tcPr/>
                </a:tc>
              </a:tr>
              <a:tr h="352594">
                <a:tc>
                  <a:txBody>
                    <a:bodyPr/>
                    <a:lstStyle/>
                    <a:p>
                      <a:r>
                        <a:rPr lang="en-US" b="0" u="none" dirty="0" smtClean="0"/>
                        <a:t>Product</a:t>
                      </a:r>
                      <a:r>
                        <a:rPr lang="en-US" b="0" u="none" baseline="0" dirty="0" smtClean="0"/>
                        <a:t> variety</a:t>
                      </a:r>
                      <a:endParaRPr lang="en-IN" b="0" u="none" dirty="0"/>
                    </a:p>
                  </a:txBody>
                  <a:tcPr/>
                </a:tc>
                <a:tc>
                  <a:txBody>
                    <a:bodyPr/>
                    <a:lstStyle/>
                    <a:p>
                      <a:r>
                        <a:rPr lang="en-US" sz="1600" b="0" u="none" dirty="0" smtClean="0"/>
                        <a:t>Lower</a:t>
                      </a:r>
                      <a:r>
                        <a:rPr lang="en-US" sz="1600" b="0" u="none" baseline="0" dirty="0" smtClean="0"/>
                        <a:t> than manufacturer storage.</a:t>
                      </a:r>
                      <a:endParaRPr lang="en-IN" sz="1600" b="0" u="none" dirty="0"/>
                    </a:p>
                  </a:txBody>
                  <a:tcPr/>
                </a:tc>
              </a:tr>
              <a:tr h="617040">
                <a:tc>
                  <a:txBody>
                    <a:bodyPr/>
                    <a:lstStyle/>
                    <a:p>
                      <a:r>
                        <a:rPr lang="en-US" b="0" u="none" dirty="0" smtClean="0"/>
                        <a:t>Product availability</a:t>
                      </a:r>
                      <a:endParaRPr lang="en-IN" b="0" u="none" dirty="0"/>
                    </a:p>
                  </a:txBody>
                  <a:tcPr/>
                </a:tc>
                <a:tc>
                  <a:txBody>
                    <a:bodyPr/>
                    <a:lstStyle/>
                    <a:p>
                      <a:r>
                        <a:rPr lang="en-US" sz="1600" b="0" u="none" dirty="0" smtClean="0"/>
                        <a:t>Higher</a:t>
                      </a:r>
                      <a:r>
                        <a:rPr lang="en-US" sz="1600" b="0" u="none" baseline="0" dirty="0" smtClean="0"/>
                        <a:t> cost to provide the same level of availability as manufacturer storage.</a:t>
                      </a:r>
                      <a:endParaRPr lang="en-IN" sz="1600" b="0" u="none" dirty="0"/>
                    </a:p>
                  </a:txBody>
                  <a:tcPr/>
                </a:tc>
              </a:tr>
              <a:tr h="617040">
                <a:tc>
                  <a:txBody>
                    <a:bodyPr/>
                    <a:lstStyle/>
                    <a:p>
                      <a:r>
                        <a:rPr lang="en-US" b="0" u="none" dirty="0" smtClean="0"/>
                        <a:t>Customer</a:t>
                      </a:r>
                      <a:r>
                        <a:rPr lang="en-US" b="0" u="none" baseline="0" dirty="0" smtClean="0"/>
                        <a:t> experience</a:t>
                      </a:r>
                      <a:endParaRPr lang="en-IN" b="0" u="none" dirty="0"/>
                    </a:p>
                  </a:txBody>
                  <a:tcPr/>
                </a:tc>
                <a:tc>
                  <a:txBody>
                    <a:bodyPr/>
                    <a:lstStyle/>
                    <a:p>
                      <a:r>
                        <a:rPr lang="en-US" sz="1600" b="0" u="none" dirty="0" smtClean="0"/>
                        <a:t>Better</a:t>
                      </a:r>
                      <a:r>
                        <a:rPr lang="en-US" sz="1600" b="0" u="none" baseline="0" dirty="0" smtClean="0"/>
                        <a:t> than manufacturer storage with drop-shipping.</a:t>
                      </a:r>
                      <a:endParaRPr lang="en-IN" sz="1600" b="0" u="none" dirty="0"/>
                    </a:p>
                  </a:txBody>
                  <a:tcPr/>
                </a:tc>
              </a:tr>
              <a:tr h="352594">
                <a:tc>
                  <a:txBody>
                    <a:bodyPr/>
                    <a:lstStyle/>
                    <a:p>
                      <a:r>
                        <a:rPr lang="en-US" b="0" u="none" dirty="0" smtClean="0"/>
                        <a:t>Time</a:t>
                      </a:r>
                      <a:r>
                        <a:rPr lang="en-US" b="0" u="none" baseline="0" dirty="0" smtClean="0"/>
                        <a:t> to market</a:t>
                      </a:r>
                      <a:endParaRPr lang="en-IN" b="0" u="none" dirty="0"/>
                    </a:p>
                  </a:txBody>
                  <a:tcPr/>
                </a:tc>
                <a:tc>
                  <a:txBody>
                    <a:bodyPr/>
                    <a:lstStyle/>
                    <a:p>
                      <a:r>
                        <a:rPr lang="en-US" sz="1600" b="0" u="none" dirty="0" smtClean="0"/>
                        <a:t>Higher</a:t>
                      </a:r>
                      <a:r>
                        <a:rPr lang="en-US" sz="1600" b="0" u="none" baseline="0" dirty="0" smtClean="0"/>
                        <a:t> than manufacturer storage.</a:t>
                      </a:r>
                    </a:p>
                  </a:txBody>
                  <a:tcPr/>
                </a:tc>
              </a:tr>
              <a:tr h="352594">
                <a:tc>
                  <a:txBody>
                    <a:bodyPr/>
                    <a:lstStyle/>
                    <a:p>
                      <a:r>
                        <a:rPr lang="en-US" b="0" u="none" dirty="0" smtClean="0"/>
                        <a:t>Order</a:t>
                      </a:r>
                      <a:r>
                        <a:rPr lang="en-US" b="0" u="none" baseline="0" dirty="0" smtClean="0"/>
                        <a:t> visibility</a:t>
                      </a:r>
                      <a:endParaRPr lang="en-IN" b="0" u="none" dirty="0"/>
                    </a:p>
                  </a:txBody>
                  <a:tcPr/>
                </a:tc>
                <a:tc>
                  <a:txBody>
                    <a:bodyPr/>
                    <a:lstStyle/>
                    <a:p>
                      <a:r>
                        <a:rPr lang="en-US" sz="1600" b="0" u="none" dirty="0" smtClean="0"/>
                        <a:t>Easier</a:t>
                      </a:r>
                      <a:r>
                        <a:rPr lang="en-US" sz="1600" b="0" u="none" baseline="0" dirty="0" smtClean="0"/>
                        <a:t> than manufacturer storage.</a:t>
                      </a:r>
                    </a:p>
                  </a:txBody>
                  <a:tcPr/>
                </a:tc>
              </a:tr>
              <a:tr h="352594">
                <a:tc>
                  <a:txBody>
                    <a:bodyPr/>
                    <a:lstStyle/>
                    <a:p>
                      <a:r>
                        <a:rPr lang="en-US" b="0" u="none" dirty="0" err="1" smtClean="0"/>
                        <a:t>Returnability</a:t>
                      </a:r>
                      <a:endParaRPr lang="en-IN" b="0" u="none" dirty="0"/>
                    </a:p>
                  </a:txBody>
                  <a:tcPr/>
                </a:tc>
                <a:tc>
                  <a:txBody>
                    <a:bodyPr/>
                    <a:lstStyle/>
                    <a:p>
                      <a:r>
                        <a:rPr lang="en-US" sz="1600" b="0" u="none" dirty="0" smtClean="0"/>
                        <a:t>Easier</a:t>
                      </a:r>
                      <a:r>
                        <a:rPr lang="en-US" sz="1600" b="0" u="none" baseline="0" dirty="0" smtClean="0"/>
                        <a:t> than manufacturer storage</a:t>
                      </a:r>
                      <a:endParaRPr lang="en-IN" sz="1600" b="0" u="none" dirty="0"/>
                    </a:p>
                  </a:txBody>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14290"/>
            <a:ext cx="7498080" cy="6034110"/>
          </a:xfrm>
        </p:spPr>
        <p:txBody>
          <a:bodyPr>
            <a:normAutofit/>
          </a:bodyPr>
          <a:lstStyle/>
          <a:p>
            <a:pPr algn="just">
              <a:buNone/>
            </a:pPr>
            <a:r>
              <a:rPr lang="en-US" b="1" dirty="0" smtClean="0"/>
              <a:t>Distributor Storage with Last-Mile Delivery- </a:t>
            </a:r>
          </a:p>
          <a:p>
            <a:pPr algn="just"/>
            <a:r>
              <a:rPr lang="en-US" dirty="0" smtClean="0"/>
              <a:t>Last-mile delivery refers to the distributor/retailer delivering the product to the customer’s home instead of using a package carrier.</a:t>
            </a:r>
          </a:p>
          <a:p>
            <a:pPr algn="just"/>
            <a:r>
              <a:rPr lang="en-US" dirty="0" smtClean="0"/>
              <a:t>In areas with high labor costs, it is very hard to justify distributor storage with last mile delivery on the basis of efficiency or improved margin. It can only be justified if there is a large enough customer segment willing to pay for this convenience.</a:t>
            </a:r>
          </a:p>
          <a:p>
            <a:pPr algn="just"/>
            <a:r>
              <a:rPr lang="en-US" dirty="0" smtClean="0"/>
              <a:t>An effort should be made to couple last-mile delivery with an existing distribution network to exploit economies of scale and improve utilization.</a:t>
            </a:r>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42852"/>
            <a:ext cx="7498080" cy="6105548"/>
          </a:xfrm>
        </p:spPr>
        <p:txBody>
          <a:bodyPr/>
          <a:lstStyle/>
          <a:p>
            <a:pPr>
              <a:buNone/>
            </a:pPr>
            <a:r>
              <a:rPr lang="en-US" dirty="0" smtClean="0"/>
              <a:t>Distributor Storage with Last-Mile Delivery</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sz="2000" dirty="0" smtClean="0"/>
              <a:t>                                                                                     Customers</a:t>
            </a:r>
            <a:endParaRPr lang="en-IN" sz="2000" dirty="0"/>
          </a:p>
        </p:txBody>
      </p:sp>
      <p:sp>
        <p:nvSpPr>
          <p:cNvPr id="4" name="Oval 3"/>
          <p:cNvSpPr/>
          <p:nvPr/>
        </p:nvSpPr>
        <p:spPr>
          <a:xfrm>
            <a:off x="1857356" y="928670"/>
            <a:ext cx="1071570"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a:off x="3214678" y="928670"/>
            <a:ext cx="1071570"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a:off x="4500562" y="928670"/>
            <a:ext cx="1071570"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a:off x="5786446" y="928670"/>
            <a:ext cx="1071570"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a:off x="7000892" y="928670"/>
            <a:ext cx="1071570"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a:off x="2643174" y="2643182"/>
            <a:ext cx="1143008" cy="100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p:cNvSpPr/>
          <p:nvPr/>
        </p:nvSpPr>
        <p:spPr>
          <a:xfrm>
            <a:off x="6286512" y="2643182"/>
            <a:ext cx="1143008" cy="100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p:cNvSpPr/>
          <p:nvPr/>
        </p:nvSpPr>
        <p:spPr>
          <a:xfrm>
            <a:off x="1714480" y="4572008"/>
            <a:ext cx="1071570"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p:nvSpPr>
        <p:spPr>
          <a:xfrm>
            <a:off x="2928926" y="4572008"/>
            <a:ext cx="1071570"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p:cNvSpPr/>
          <p:nvPr/>
        </p:nvSpPr>
        <p:spPr>
          <a:xfrm>
            <a:off x="4143372" y="4572008"/>
            <a:ext cx="1071570"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p:cNvSpPr/>
          <p:nvPr/>
        </p:nvSpPr>
        <p:spPr>
          <a:xfrm>
            <a:off x="5643570" y="4572008"/>
            <a:ext cx="1071570"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p:cNvSpPr/>
          <p:nvPr/>
        </p:nvSpPr>
        <p:spPr>
          <a:xfrm>
            <a:off x="6786578" y="4572008"/>
            <a:ext cx="1071570"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p:cNvSpPr/>
          <p:nvPr/>
        </p:nvSpPr>
        <p:spPr>
          <a:xfrm>
            <a:off x="7929586" y="4572008"/>
            <a:ext cx="1071570"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 name="Straight Arrow Connector 22"/>
          <p:cNvCxnSpPr/>
          <p:nvPr/>
        </p:nvCxnSpPr>
        <p:spPr>
          <a:xfrm rot="16200000" flipH="1">
            <a:off x="2035951" y="1750207"/>
            <a:ext cx="1143008" cy="642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4" idx="0"/>
          </p:cNvCxnSpPr>
          <p:nvPr/>
        </p:nvCxnSpPr>
        <p:spPr>
          <a:xfrm rot="5400000">
            <a:off x="2857488" y="1857364"/>
            <a:ext cx="1143008"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10800000" flipV="1">
            <a:off x="3571868" y="1500174"/>
            <a:ext cx="1285884" cy="1143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10800000" flipV="1">
            <a:off x="3714744" y="1500174"/>
            <a:ext cx="2500330" cy="12858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10800000" flipV="1">
            <a:off x="3786182" y="1500174"/>
            <a:ext cx="3786214" cy="1428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571736" y="1500174"/>
            <a:ext cx="3643338" cy="15001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786182" y="1500174"/>
            <a:ext cx="2571768" cy="12858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286380" y="1500174"/>
            <a:ext cx="1285884" cy="1143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15" idx="0"/>
          </p:cNvCxnSpPr>
          <p:nvPr/>
        </p:nvCxnSpPr>
        <p:spPr>
          <a:xfrm rot="16200000" flipH="1">
            <a:off x="6072198" y="1857364"/>
            <a:ext cx="1143008"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a:off x="6822297" y="1750207"/>
            <a:ext cx="1071570"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2178827" y="3821909"/>
            <a:ext cx="857256" cy="50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16200000" flipV="1">
            <a:off x="3786182" y="3500438"/>
            <a:ext cx="928694" cy="928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6" idx="6"/>
            <a:endCxn id="17" idx="2"/>
          </p:cNvCxnSpPr>
          <p:nvPr/>
        </p:nvCxnSpPr>
        <p:spPr>
          <a:xfrm>
            <a:off x="2786050" y="4822041"/>
            <a:ext cx="14287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8" idx="2"/>
            <a:endCxn id="18" idx="2"/>
          </p:cNvCxnSpPr>
          <p:nvPr/>
        </p:nvCxnSpPr>
        <p:spPr>
          <a:xfrm rot="10800000">
            <a:off x="4143372" y="4822041"/>
            <a:ext cx="15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7" idx="6"/>
            <a:endCxn id="18" idx="2"/>
          </p:cNvCxnSpPr>
          <p:nvPr/>
        </p:nvCxnSpPr>
        <p:spPr>
          <a:xfrm>
            <a:off x="4000496" y="4822041"/>
            <a:ext cx="14287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5400000" flipH="1" flipV="1">
            <a:off x="2393141" y="3893347"/>
            <a:ext cx="785818" cy="42862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7" idx="0"/>
          </p:cNvCxnSpPr>
          <p:nvPr/>
        </p:nvCxnSpPr>
        <p:spPr>
          <a:xfrm rot="16200000" flipV="1">
            <a:off x="2982505" y="4089801"/>
            <a:ext cx="928694" cy="3571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16200000" flipV="1">
            <a:off x="3679025" y="3679033"/>
            <a:ext cx="857256" cy="78581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rot="5400000">
            <a:off x="6000760" y="3786190"/>
            <a:ext cx="857256"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5" idx="5"/>
          </p:cNvCxnSpPr>
          <p:nvPr/>
        </p:nvCxnSpPr>
        <p:spPr>
          <a:xfrm rot="16200000" flipH="1">
            <a:off x="7272592" y="3486386"/>
            <a:ext cx="932284" cy="9532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0" idx="2"/>
            <a:endCxn id="20" idx="2"/>
          </p:cNvCxnSpPr>
          <p:nvPr/>
        </p:nvCxnSpPr>
        <p:spPr>
          <a:xfrm rot="10800000">
            <a:off x="6786578" y="4822041"/>
            <a:ext cx="15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20" idx="2"/>
            <a:endCxn id="20" idx="2"/>
          </p:cNvCxnSpPr>
          <p:nvPr/>
        </p:nvCxnSpPr>
        <p:spPr>
          <a:xfrm rot="10800000">
            <a:off x="6786578" y="4822041"/>
            <a:ext cx="15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20" idx="2"/>
            <a:endCxn id="21" idx="2"/>
          </p:cNvCxnSpPr>
          <p:nvPr/>
        </p:nvCxnSpPr>
        <p:spPr>
          <a:xfrm rot="10800000" flipH="1">
            <a:off x="6786578" y="4822041"/>
            <a:ext cx="114300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19" idx="6"/>
            <a:endCxn id="20" idx="2"/>
          </p:cNvCxnSpPr>
          <p:nvPr/>
        </p:nvCxnSpPr>
        <p:spPr>
          <a:xfrm>
            <a:off x="6715140" y="4822041"/>
            <a:ext cx="7143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endCxn id="15" idx="4"/>
          </p:cNvCxnSpPr>
          <p:nvPr/>
        </p:nvCxnSpPr>
        <p:spPr>
          <a:xfrm rot="5400000" flipH="1" flipV="1">
            <a:off x="6072199" y="3857629"/>
            <a:ext cx="1000132" cy="57150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rot="16200000" flipV="1">
            <a:off x="6750859" y="4036223"/>
            <a:ext cx="785818" cy="14287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21" idx="1"/>
          </p:cNvCxnSpPr>
          <p:nvPr/>
        </p:nvCxnSpPr>
        <p:spPr>
          <a:xfrm rot="16200000" flipV="1">
            <a:off x="7149897" y="3708624"/>
            <a:ext cx="1001927" cy="87130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929586" y="1357298"/>
            <a:ext cx="1214414" cy="369332"/>
          </a:xfrm>
          <a:prstGeom prst="rect">
            <a:avLst/>
          </a:prstGeom>
          <a:noFill/>
        </p:spPr>
        <p:txBody>
          <a:bodyPr wrap="square" rtlCol="0">
            <a:spAutoFit/>
          </a:bodyPr>
          <a:lstStyle/>
          <a:p>
            <a:r>
              <a:rPr lang="en-US" dirty="0" smtClean="0"/>
              <a:t>Factories</a:t>
            </a:r>
            <a:endParaRPr lang="en-IN" dirty="0"/>
          </a:p>
        </p:txBody>
      </p:sp>
      <p:sp>
        <p:nvSpPr>
          <p:cNvPr id="88" name="TextBox 87"/>
          <p:cNvSpPr txBox="1"/>
          <p:nvPr/>
        </p:nvSpPr>
        <p:spPr>
          <a:xfrm>
            <a:off x="7500958" y="2786058"/>
            <a:ext cx="1643042" cy="923330"/>
          </a:xfrm>
          <a:prstGeom prst="rect">
            <a:avLst/>
          </a:prstGeom>
          <a:noFill/>
        </p:spPr>
        <p:txBody>
          <a:bodyPr wrap="square" rtlCol="0">
            <a:spAutoFit/>
          </a:bodyPr>
          <a:lstStyle/>
          <a:p>
            <a:r>
              <a:rPr lang="en-US" dirty="0" smtClean="0"/>
              <a:t>Distributor/</a:t>
            </a:r>
          </a:p>
          <a:p>
            <a:r>
              <a:rPr lang="en-US" dirty="0" smtClean="0"/>
              <a:t>Retailer Warehouse</a:t>
            </a:r>
            <a:endParaRPr lang="en-IN" dirty="0"/>
          </a:p>
        </p:txBody>
      </p:sp>
      <p:cxnSp>
        <p:nvCxnSpPr>
          <p:cNvPr id="90" name="Straight Arrow Connector 89"/>
          <p:cNvCxnSpPr/>
          <p:nvPr/>
        </p:nvCxnSpPr>
        <p:spPr>
          <a:xfrm>
            <a:off x="4929190" y="5715016"/>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4929190" y="6143644"/>
            <a:ext cx="107157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6215074" y="5572140"/>
            <a:ext cx="1857388" cy="369332"/>
          </a:xfrm>
          <a:prstGeom prst="rect">
            <a:avLst/>
          </a:prstGeom>
          <a:noFill/>
        </p:spPr>
        <p:txBody>
          <a:bodyPr wrap="square" rtlCol="0">
            <a:spAutoFit/>
          </a:bodyPr>
          <a:lstStyle/>
          <a:p>
            <a:r>
              <a:rPr lang="en-US" dirty="0" smtClean="0"/>
              <a:t>Product Flow</a:t>
            </a:r>
            <a:endParaRPr lang="en-IN" dirty="0"/>
          </a:p>
        </p:txBody>
      </p:sp>
      <p:sp>
        <p:nvSpPr>
          <p:cNvPr id="93" name="TextBox 92"/>
          <p:cNvSpPr txBox="1"/>
          <p:nvPr/>
        </p:nvSpPr>
        <p:spPr>
          <a:xfrm>
            <a:off x="6286512" y="6000768"/>
            <a:ext cx="1785950" cy="369332"/>
          </a:xfrm>
          <a:prstGeom prst="rect">
            <a:avLst/>
          </a:prstGeom>
          <a:noFill/>
        </p:spPr>
        <p:txBody>
          <a:bodyPr wrap="square" rtlCol="0">
            <a:spAutoFit/>
          </a:bodyPr>
          <a:lstStyle/>
          <a:p>
            <a:r>
              <a:rPr lang="en-US" dirty="0" smtClean="0"/>
              <a:t>Information Flow</a:t>
            </a:r>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42852"/>
            <a:ext cx="7498080" cy="6105548"/>
          </a:xfrm>
        </p:spPr>
        <p:txBody>
          <a:bodyPr>
            <a:normAutofit/>
          </a:bodyPr>
          <a:lstStyle/>
          <a:p>
            <a:pPr>
              <a:buNone/>
            </a:pPr>
            <a:r>
              <a:rPr lang="en-US" sz="1800" dirty="0" smtClean="0"/>
              <a:t>Performance Characteristics of Distributor Storage with Last-Mile Delivery</a:t>
            </a:r>
            <a:endParaRPr lang="en-IN" sz="1800" dirty="0"/>
          </a:p>
        </p:txBody>
      </p:sp>
      <p:graphicFrame>
        <p:nvGraphicFramePr>
          <p:cNvPr id="5" name="Table 4"/>
          <p:cNvGraphicFramePr>
            <a:graphicFrameLocks noGrp="1"/>
          </p:cNvGraphicFramePr>
          <p:nvPr/>
        </p:nvGraphicFramePr>
        <p:xfrm>
          <a:off x="1524000" y="1285860"/>
          <a:ext cx="6905652" cy="4000520"/>
        </p:xfrm>
        <a:graphic>
          <a:graphicData uri="http://schemas.openxmlformats.org/drawingml/2006/table">
            <a:tbl>
              <a:tblPr firstRow="1" bandRow="1">
                <a:tableStyleId>{5C22544A-7EE6-4342-B048-85BDC9FD1C3A}</a:tableStyleId>
              </a:tblPr>
              <a:tblGrid>
                <a:gridCol w="2619372"/>
                <a:gridCol w="4286280"/>
              </a:tblGrid>
              <a:tr h="771530">
                <a:tc>
                  <a:txBody>
                    <a:bodyPr/>
                    <a:lstStyle/>
                    <a:p>
                      <a:r>
                        <a:rPr lang="en-US" b="1" u="sng" dirty="0" smtClean="0"/>
                        <a:t>Cost Factor</a:t>
                      </a:r>
                      <a:endParaRPr lang="en-IN" b="1" u="sng" dirty="0"/>
                    </a:p>
                  </a:txBody>
                  <a:tcPr/>
                </a:tc>
                <a:tc>
                  <a:txBody>
                    <a:bodyPr/>
                    <a:lstStyle/>
                    <a:p>
                      <a:r>
                        <a:rPr lang="en-US" u="sng" dirty="0" smtClean="0"/>
                        <a:t>Performance</a:t>
                      </a:r>
                      <a:endParaRPr lang="en-IN" u="sng" dirty="0"/>
                    </a:p>
                  </a:txBody>
                  <a:tcPr/>
                </a:tc>
              </a:tr>
              <a:tr h="771530">
                <a:tc>
                  <a:txBody>
                    <a:bodyPr/>
                    <a:lstStyle/>
                    <a:p>
                      <a:r>
                        <a:rPr lang="en-US" dirty="0" smtClean="0"/>
                        <a:t>Inventory</a:t>
                      </a:r>
                      <a:endParaRPr lang="en-IN" dirty="0"/>
                    </a:p>
                  </a:txBody>
                  <a:tcPr/>
                </a:tc>
                <a:tc>
                  <a:txBody>
                    <a:bodyPr/>
                    <a:lstStyle/>
                    <a:p>
                      <a:r>
                        <a:rPr lang="en-US" dirty="0" smtClean="0"/>
                        <a:t>Higher than distributor storage with package carrier delivery.</a:t>
                      </a:r>
                      <a:endParaRPr lang="en-IN" dirty="0"/>
                    </a:p>
                  </a:txBody>
                  <a:tcPr/>
                </a:tc>
              </a:tr>
              <a:tr h="771530">
                <a:tc>
                  <a:txBody>
                    <a:bodyPr/>
                    <a:lstStyle/>
                    <a:p>
                      <a:r>
                        <a:rPr lang="en-US" dirty="0" smtClean="0"/>
                        <a:t>Transportation</a:t>
                      </a:r>
                      <a:endParaRPr lang="en-IN" dirty="0"/>
                    </a:p>
                  </a:txBody>
                  <a:tcPr/>
                </a:tc>
                <a:tc>
                  <a:txBody>
                    <a:bodyPr/>
                    <a:lstStyle/>
                    <a:p>
                      <a:r>
                        <a:rPr lang="en-US" dirty="0" smtClean="0"/>
                        <a:t>Very high cost given minimal</a:t>
                      </a:r>
                      <a:r>
                        <a:rPr lang="en-US" baseline="0" dirty="0" smtClean="0"/>
                        <a:t> scale economies. Higher than any other distribution option.</a:t>
                      </a:r>
                      <a:endParaRPr lang="en-IN" dirty="0"/>
                    </a:p>
                  </a:txBody>
                  <a:tcPr/>
                </a:tc>
              </a:tr>
              <a:tr h="771530">
                <a:tc>
                  <a:txBody>
                    <a:bodyPr/>
                    <a:lstStyle/>
                    <a:p>
                      <a:r>
                        <a:rPr lang="en-US" dirty="0" smtClean="0"/>
                        <a:t>Facilities and handling</a:t>
                      </a:r>
                      <a:endParaRPr lang="en-IN" dirty="0"/>
                    </a:p>
                  </a:txBody>
                  <a:tcPr/>
                </a:tc>
                <a:tc>
                  <a:txBody>
                    <a:bodyPr/>
                    <a:lstStyle/>
                    <a:p>
                      <a:r>
                        <a:rPr lang="en-US" dirty="0" smtClean="0"/>
                        <a:t>Facility costs higher than manufacturer storage or distributor storage with</a:t>
                      </a:r>
                      <a:r>
                        <a:rPr lang="en-US" baseline="0" dirty="0" smtClean="0"/>
                        <a:t> package carrier delivery, but lower than a chain of retail stores.</a:t>
                      </a:r>
                      <a:endParaRPr lang="en-IN" dirty="0"/>
                    </a:p>
                  </a:txBody>
                  <a:tcPr/>
                </a:tc>
              </a:tr>
              <a:tr h="771530">
                <a:tc>
                  <a:txBody>
                    <a:bodyPr/>
                    <a:lstStyle/>
                    <a:p>
                      <a:r>
                        <a:rPr lang="en-US" dirty="0" smtClean="0"/>
                        <a:t>Information</a:t>
                      </a:r>
                      <a:endParaRPr lang="en-IN" dirty="0"/>
                    </a:p>
                  </a:txBody>
                  <a:tcPr/>
                </a:tc>
                <a:tc>
                  <a:txBody>
                    <a:bodyPr/>
                    <a:lstStyle/>
                    <a:p>
                      <a:r>
                        <a:rPr lang="en-US" dirty="0" smtClean="0"/>
                        <a:t>Similar to distributor storage with package carrier delivery.</a:t>
                      </a:r>
                      <a:endParaRPr lang="en-IN" dirty="0"/>
                    </a:p>
                  </a:txBody>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435100" y="214311"/>
          <a:ext cx="7499350" cy="5477483"/>
        </p:xfrm>
        <a:graphic>
          <a:graphicData uri="http://schemas.openxmlformats.org/drawingml/2006/table">
            <a:tbl>
              <a:tblPr firstRow="1" bandRow="1">
                <a:tableStyleId>{5C22544A-7EE6-4342-B048-85BDC9FD1C3A}</a:tableStyleId>
              </a:tblPr>
              <a:tblGrid>
                <a:gridCol w="2922586"/>
                <a:gridCol w="4576764"/>
              </a:tblGrid>
              <a:tr h="651869">
                <a:tc>
                  <a:txBody>
                    <a:bodyPr/>
                    <a:lstStyle/>
                    <a:p>
                      <a:r>
                        <a:rPr lang="en-US" u="sng" dirty="0" smtClean="0"/>
                        <a:t>Service factor</a:t>
                      </a:r>
                      <a:endParaRPr lang="en-IN" u="sng" dirty="0"/>
                    </a:p>
                  </a:txBody>
                  <a:tcPr/>
                </a:tc>
                <a:tc>
                  <a:txBody>
                    <a:bodyPr/>
                    <a:lstStyle/>
                    <a:p>
                      <a:r>
                        <a:rPr lang="en-US" u="sng" dirty="0" smtClean="0"/>
                        <a:t>Performance</a:t>
                      </a:r>
                      <a:endParaRPr lang="en-IN" u="sng" dirty="0"/>
                    </a:p>
                  </a:txBody>
                  <a:tcPr/>
                </a:tc>
              </a:tr>
              <a:tr h="651869">
                <a:tc>
                  <a:txBody>
                    <a:bodyPr/>
                    <a:lstStyle/>
                    <a:p>
                      <a:r>
                        <a:rPr lang="en-US" dirty="0" smtClean="0"/>
                        <a:t>Response time</a:t>
                      </a:r>
                      <a:endParaRPr lang="en-IN" dirty="0"/>
                    </a:p>
                  </a:txBody>
                  <a:tcPr/>
                </a:tc>
                <a:tc>
                  <a:txBody>
                    <a:bodyPr/>
                    <a:lstStyle/>
                    <a:p>
                      <a:r>
                        <a:rPr lang="en-US" dirty="0" smtClean="0"/>
                        <a:t>Very quick. Same day to next-day delivery.</a:t>
                      </a:r>
                      <a:endParaRPr lang="en-IN" dirty="0"/>
                    </a:p>
                  </a:txBody>
                  <a:tcPr/>
                </a:tc>
              </a:tr>
              <a:tr h="651869">
                <a:tc>
                  <a:txBody>
                    <a:bodyPr/>
                    <a:lstStyle/>
                    <a:p>
                      <a:r>
                        <a:rPr lang="en-US" dirty="0" smtClean="0"/>
                        <a:t>Product variety</a:t>
                      </a:r>
                      <a:endParaRPr lang="en-IN" dirty="0"/>
                    </a:p>
                  </a:txBody>
                  <a:tcPr/>
                </a:tc>
                <a:tc>
                  <a:txBody>
                    <a:bodyPr/>
                    <a:lstStyle/>
                    <a:p>
                      <a:r>
                        <a:rPr lang="en-US" dirty="0" smtClean="0"/>
                        <a:t>Somewhat less than distributor storage with package carrier delivery but larger than retail stores.</a:t>
                      </a:r>
                      <a:endParaRPr lang="en-IN" dirty="0"/>
                    </a:p>
                  </a:txBody>
                  <a:tcPr/>
                </a:tc>
              </a:tr>
              <a:tr h="651869">
                <a:tc>
                  <a:txBody>
                    <a:bodyPr/>
                    <a:lstStyle/>
                    <a:p>
                      <a:r>
                        <a:rPr lang="en-US" dirty="0" smtClean="0"/>
                        <a:t>Product availability</a:t>
                      </a:r>
                      <a:endParaRPr lang="en-IN" dirty="0"/>
                    </a:p>
                  </a:txBody>
                  <a:tcPr/>
                </a:tc>
                <a:tc>
                  <a:txBody>
                    <a:bodyPr/>
                    <a:lstStyle/>
                    <a:p>
                      <a:r>
                        <a:rPr lang="en-US" dirty="0" smtClean="0"/>
                        <a:t>More expensive</a:t>
                      </a:r>
                      <a:r>
                        <a:rPr lang="en-US" baseline="0" dirty="0" smtClean="0"/>
                        <a:t> to provide availability than any other option except retail stores.</a:t>
                      </a:r>
                      <a:endParaRPr lang="en-IN" dirty="0"/>
                    </a:p>
                  </a:txBody>
                  <a:tcPr/>
                </a:tc>
              </a:tr>
              <a:tr h="651869">
                <a:tc>
                  <a:txBody>
                    <a:bodyPr/>
                    <a:lstStyle/>
                    <a:p>
                      <a:r>
                        <a:rPr lang="en-US" dirty="0" smtClean="0"/>
                        <a:t>Customer experience</a:t>
                      </a:r>
                      <a:endParaRPr lang="en-IN" dirty="0"/>
                    </a:p>
                  </a:txBody>
                  <a:tcPr/>
                </a:tc>
                <a:tc>
                  <a:txBody>
                    <a:bodyPr/>
                    <a:lstStyle/>
                    <a:p>
                      <a:r>
                        <a:rPr lang="en-US" dirty="0" smtClean="0"/>
                        <a:t>Very good, particularly for bulky items.</a:t>
                      </a:r>
                      <a:endParaRPr lang="en-IN" dirty="0"/>
                    </a:p>
                  </a:txBody>
                  <a:tcPr/>
                </a:tc>
              </a:tr>
              <a:tr h="651869">
                <a:tc>
                  <a:txBody>
                    <a:bodyPr/>
                    <a:lstStyle/>
                    <a:p>
                      <a:r>
                        <a:rPr lang="en-US" dirty="0" smtClean="0"/>
                        <a:t>Time to market</a:t>
                      </a:r>
                      <a:endParaRPr lang="en-IN" dirty="0"/>
                    </a:p>
                  </a:txBody>
                  <a:tcPr/>
                </a:tc>
                <a:tc>
                  <a:txBody>
                    <a:bodyPr/>
                    <a:lstStyle/>
                    <a:p>
                      <a:r>
                        <a:rPr lang="en-US" dirty="0" smtClean="0"/>
                        <a:t>Slightly higher than distributor storage with package carrier delivery.</a:t>
                      </a:r>
                      <a:endParaRPr lang="en-IN" dirty="0"/>
                    </a:p>
                  </a:txBody>
                  <a:tcPr/>
                </a:tc>
              </a:tr>
              <a:tr h="651869">
                <a:tc>
                  <a:txBody>
                    <a:bodyPr/>
                    <a:lstStyle/>
                    <a:p>
                      <a:r>
                        <a:rPr lang="en-US" dirty="0" smtClean="0"/>
                        <a:t>Order traceability</a:t>
                      </a:r>
                      <a:endParaRPr lang="en-IN" dirty="0"/>
                    </a:p>
                  </a:txBody>
                  <a:tcPr/>
                </a:tc>
                <a:tc>
                  <a:txBody>
                    <a:bodyPr/>
                    <a:lstStyle/>
                    <a:p>
                      <a:r>
                        <a:rPr lang="en-US" dirty="0" smtClean="0"/>
                        <a:t>Less of an issue and</a:t>
                      </a:r>
                      <a:r>
                        <a:rPr lang="en-US" baseline="0" dirty="0" smtClean="0"/>
                        <a:t> easier to implement than manufacturer storage or distributor storage with package carrier delivery.</a:t>
                      </a:r>
                      <a:endParaRPr lang="en-IN" dirty="0"/>
                    </a:p>
                  </a:txBody>
                  <a:tcPr/>
                </a:tc>
              </a:tr>
              <a:tr h="651869">
                <a:tc>
                  <a:txBody>
                    <a:bodyPr/>
                    <a:lstStyle/>
                    <a:p>
                      <a:r>
                        <a:rPr lang="en-US" dirty="0" err="1" smtClean="0"/>
                        <a:t>Returnability</a:t>
                      </a:r>
                      <a:endParaRPr lang="en-IN" dirty="0"/>
                    </a:p>
                  </a:txBody>
                  <a:tcPr/>
                </a:tc>
                <a:tc>
                  <a:txBody>
                    <a:bodyPr/>
                    <a:lstStyle/>
                    <a:p>
                      <a:r>
                        <a:rPr lang="en-US" dirty="0" smtClean="0"/>
                        <a:t>Easier to implement than other options. Harder and more expensive than a retail network.</a:t>
                      </a:r>
                      <a:endParaRPr lang="en-IN" dirty="0"/>
                    </a:p>
                  </a:txBody>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Manufacturer or Distributor Storage with Customer Pickup</a:t>
            </a:r>
            <a:endParaRPr lang="en-US" dirty="0"/>
          </a:p>
        </p:txBody>
      </p:sp>
      <p:sp>
        <p:nvSpPr>
          <p:cNvPr id="3" name="Slide Number Placeholder 2"/>
          <p:cNvSpPr>
            <a:spLocks noGrp="1"/>
          </p:cNvSpPr>
          <p:nvPr>
            <p:ph type="sldNum" sz="quarter" idx="12"/>
          </p:nvPr>
        </p:nvSpPr>
        <p:spPr/>
        <p:txBody>
          <a:bodyPr/>
          <a:lstStyle/>
          <a:p>
            <a:fld id="{217B053F-D9E7-4993-964B-DCAC13862759}" type="slidenum">
              <a:rPr lang="en-US" smtClean="0"/>
              <a:pPr/>
              <a:t>36</a:t>
            </a:fld>
            <a:endParaRPr lang="en-US"/>
          </a:p>
        </p:txBody>
      </p:sp>
      <p:sp>
        <p:nvSpPr>
          <p:cNvPr id="4" name="Content Placeholder 3"/>
          <p:cNvSpPr>
            <a:spLocks noGrp="1"/>
          </p:cNvSpPr>
          <p:nvPr>
            <p:ph sz="quarter" idx="1"/>
          </p:nvPr>
        </p:nvSpPr>
        <p:spPr/>
        <p:txBody>
          <a:bodyPr>
            <a:normAutofit fontScale="92500" lnSpcReduction="20000"/>
          </a:bodyPr>
          <a:lstStyle/>
          <a:p>
            <a:pPr algn="just">
              <a:lnSpc>
                <a:spcPct val="150000"/>
              </a:lnSpc>
            </a:pPr>
            <a:r>
              <a:rPr lang="en-US" dirty="0" smtClean="0"/>
              <a:t>Inventory is stored at the manufacturer or distributor warehouse but customers place their orders online or on the phone and then travel to designated pickup points to collect their merchandise.</a:t>
            </a:r>
          </a:p>
          <a:p>
            <a:pPr algn="just">
              <a:lnSpc>
                <a:spcPct val="150000"/>
              </a:lnSpc>
            </a:pPr>
            <a:r>
              <a:rPr lang="en-US" dirty="0" smtClean="0"/>
              <a:t> Orders are shipped from the storage site to the pickup points as needed. </a:t>
            </a:r>
          </a:p>
          <a:p>
            <a:pPr algn="just">
              <a:lnSpc>
                <a:spcPct val="150000"/>
              </a:lnSpc>
            </a:pPr>
            <a:r>
              <a:rPr lang="en-US" dirty="0" smtClean="0"/>
              <a:t>Such a network is likely to be most effective if existing locations such as coffee shops, convenience stores, or grocery stores are used as pickup sites, because this type of network improves the economies from existing infrastructure.</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14290"/>
            <a:ext cx="7498080" cy="6034110"/>
          </a:xfrm>
        </p:spPr>
        <p:txBody>
          <a:bodyPr>
            <a:normAutofit/>
          </a:bodyPr>
          <a:lstStyle/>
          <a:p>
            <a:pPr>
              <a:buNone/>
            </a:pPr>
            <a:r>
              <a:rPr lang="en-US" dirty="0" smtClean="0"/>
              <a:t>Manufacturer or Distributor Warehouse Storage with Consumer Pickup</a:t>
            </a:r>
          </a:p>
          <a:p>
            <a:pPr>
              <a:buNone/>
            </a:pPr>
            <a:endParaRPr lang="en-US" dirty="0" smtClean="0"/>
          </a:p>
          <a:p>
            <a:pPr>
              <a:buNone/>
            </a:pPr>
            <a:endParaRPr lang="en-US" dirty="0" smtClean="0"/>
          </a:p>
          <a:p>
            <a:pPr>
              <a:buNone/>
            </a:pPr>
            <a:endParaRPr lang="en-US" sz="1800" dirty="0" smtClean="0"/>
          </a:p>
          <a:p>
            <a:pPr>
              <a:buNone/>
            </a:pPr>
            <a:r>
              <a:rPr lang="en-US" sz="1800" dirty="0" smtClean="0"/>
              <a:t>Retailer  </a:t>
            </a:r>
            <a:r>
              <a:rPr lang="en-US" dirty="0" smtClean="0"/>
              <a:t>                                  </a:t>
            </a:r>
            <a:r>
              <a:rPr lang="en-US" sz="1800" dirty="0" smtClean="0"/>
              <a:t>Cross-Dock DC</a:t>
            </a:r>
          </a:p>
          <a:p>
            <a:pPr>
              <a:buNone/>
            </a:pPr>
            <a:endParaRPr lang="en-US" sz="1800" dirty="0" smtClean="0"/>
          </a:p>
          <a:p>
            <a:pPr>
              <a:buNone/>
            </a:pPr>
            <a:endParaRPr lang="en-US" sz="1800" dirty="0" smtClean="0"/>
          </a:p>
          <a:p>
            <a:pPr>
              <a:buNone/>
            </a:pPr>
            <a:endParaRPr lang="en-US" sz="1800" dirty="0" smtClean="0"/>
          </a:p>
          <a:p>
            <a:pPr>
              <a:buNone/>
            </a:pPr>
            <a:r>
              <a:rPr lang="en-US" sz="1800" dirty="0" smtClean="0"/>
              <a:t>                                                                                      Pickup Sites</a:t>
            </a:r>
          </a:p>
          <a:p>
            <a:pPr>
              <a:buNone/>
            </a:pPr>
            <a:endParaRPr lang="en-US" sz="1800" dirty="0" smtClean="0"/>
          </a:p>
          <a:p>
            <a:pPr>
              <a:buNone/>
            </a:pPr>
            <a:endParaRPr lang="en-US" sz="1800" dirty="0" smtClean="0"/>
          </a:p>
          <a:p>
            <a:pPr>
              <a:buNone/>
            </a:pPr>
            <a:endParaRPr lang="en-US" sz="1800" dirty="0" smtClean="0"/>
          </a:p>
          <a:p>
            <a:pPr>
              <a:buNone/>
            </a:pPr>
            <a:r>
              <a:rPr lang="en-US" sz="1800" dirty="0" smtClean="0"/>
              <a:t>                                                                                                        Customers                             </a:t>
            </a:r>
            <a:endParaRPr lang="en-IN" sz="1800" dirty="0"/>
          </a:p>
        </p:txBody>
      </p:sp>
      <p:sp>
        <p:nvSpPr>
          <p:cNvPr id="4" name="Oval 3"/>
          <p:cNvSpPr/>
          <p:nvPr/>
        </p:nvSpPr>
        <p:spPr>
          <a:xfrm>
            <a:off x="1714480" y="1857364"/>
            <a:ext cx="785818"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p:cNvSpPr/>
          <p:nvPr/>
        </p:nvSpPr>
        <p:spPr>
          <a:xfrm>
            <a:off x="2714612" y="1857364"/>
            <a:ext cx="785818"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a:off x="3643306" y="1857364"/>
            <a:ext cx="785818"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4714876" y="1857364"/>
            <a:ext cx="785818"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a:off x="5929322" y="1857364"/>
            <a:ext cx="785818"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p:cNvSpPr/>
          <p:nvPr/>
        </p:nvSpPr>
        <p:spPr>
          <a:xfrm>
            <a:off x="7000892" y="1857364"/>
            <a:ext cx="785818"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a:off x="2143108" y="3143248"/>
            <a:ext cx="642942"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a:off x="4929190" y="3143248"/>
            <a:ext cx="642942"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a:off x="2071670" y="4643446"/>
            <a:ext cx="1714512"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a:off x="4214810" y="4643446"/>
            <a:ext cx="1714512"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a:off x="6429388" y="4643446"/>
            <a:ext cx="1714512"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p:cNvSpPr/>
          <p:nvPr/>
        </p:nvSpPr>
        <p:spPr>
          <a:xfrm>
            <a:off x="1928794" y="5857892"/>
            <a:ext cx="214314"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p:cNvSpPr/>
          <p:nvPr/>
        </p:nvSpPr>
        <p:spPr>
          <a:xfrm>
            <a:off x="2357422" y="5857892"/>
            <a:ext cx="214314"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p:nvSpPr>
        <p:spPr>
          <a:xfrm>
            <a:off x="2786050" y="5857892"/>
            <a:ext cx="214314"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p:cNvSpPr/>
          <p:nvPr/>
        </p:nvSpPr>
        <p:spPr>
          <a:xfrm>
            <a:off x="3286116" y="5857892"/>
            <a:ext cx="214314"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p:cNvSpPr/>
          <p:nvPr/>
        </p:nvSpPr>
        <p:spPr>
          <a:xfrm>
            <a:off x="4214810" y="5857892"/>
            <a:ext cx="214314"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p:cNvSpPr/>
          <p:nvPr/>
        </p:nvSpPr>
        <p:spPr>
          <a:xfrm>
            <a:off x="4643438" y="5857892"/>
            <a:ext cx="214314"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p:cNvSpPr/>
          <p:nvPr/>
        </p:nvSpPr>
        <p:spPr>
          <a:xfrm>
            <a:off x="5143504" y="5857892"/>
            <a:ext cx="214314"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p:cNvSpPr/>
          <p:nvPr/>
        </p:nvSpPr>
        <p:spPr>
          <a:xfrm>
            <a:off x="5643570" y="5857892"/>
            <a:ext cx="214314"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p:cNvSpPr/>
          <p:nvPr/>
        </p:nvSpPr>
        <p:spPr>
          <a:xfrm>
            <a:off x="6786578" y="5857892"/>
            <a:ext cx="214314"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p:cNvSpPr/>
          <p:nvPr/>
        </p:nvSpPr>
        <p:spPr>
          <a:xfrm>
            <a:off x="7215206" y="5857892"/>
            <a:ext cx="214314"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p:cNvSpPr/>
          <p:nvPr/>
        </p:nvSpPr>
        <p:spPr>
          <a:xfrm>
            <a:off x="7572396" y="5857892"/>
            <a:ext cx="214314"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p:cNvSpPr/>
          <p:nvPr/>
        </p:nvSpPr>
        <p:spPr>
          <a:xfrm>
            <a:off x="7929586" y="5857892"/>
            <a:ext cx="214314"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Straight Arrow Connector 27"/>
          <p:cNvCxnSpPr>
            <a:endCxn id="11" idx="2"/>
          </p:cNvCxnSpPr>
          <p:nvPr/>
        </p:nvCxnSpPr>
        <p:spPr>
          <a:xfrm>
            <a:off x="2214546" y="2500306"/>
            <a:ext cx="2714644" cy="928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5" idx="5"/>
          </p:cNvCxnSpPr>
          <p:nvPr/>
        </p:nvCxnSpPr>
        <p:spPr>
          <a:xfrm rot="16200000" flipH="1">
            <a:off x="3651076" y="2079447"/>
            <a:ext cx="940951" cy="14724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6" idx="5"/>
          </p:cNvCxnSpPr>
          <p:nvPr/>
        </p:nvCxnSpPr>
        <p:spPr>
          <a:xfrm rot="16200000" flipH="1">
            <a:off x="4258299" y="2400918"/>
            <a:ext cx="798075" cy="6865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11" idx="0"/>
          </p:cNvCxnSpPr>
          <p:nvPr/>
        </p:nvCxnSpPr>
        <p:spPr>
          <a:xfrm rot="5400000">
            <a:off x="4947050" y="2803918"/>
            <a:ext cx="642942"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11" idx="7"/>
          </p:cNvCxnSpPr>
          <p:nvPr/>
        </p:nvCxnSpPr>
        <p:spPr>
          <a:xfrm rot="5400000">
            <a:off x="5447488" y="2530794"/>
            <a:ext cx="726637" cy="6656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0800000" flipV="1">
            <a:off x="5643570" y="2500306"/>
            <a:ext cx="1785950" cy="785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1" idx="3"/>
            <a:endCxn id="12" idx="7"/>
          </p:cNvCxnSpPr>
          <p:nvPr/>
        </p:nvCxnSpPr>
        <p:spPr>
          <a:xfrm rot="5400000">
            <a:off x="3741642" y="3424512"/>
            <a:ext cx="1075160" cy="1488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4822033" y="4179099"/>
            <a:ext cx="714380"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5429256" y="3786190"/>
            <a:ext cx="1285884" cy="785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5" idx="6"/>
          </p:cNvCxnSpPr>
          <p:nvPr/>
        </p:nvCxnSpPr>
        <p:spPr>
          <a:xfrm flipV="1">
            <a:off x="2143108" y="3786190"/>
            <a:ext cx="142876" cy="221457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6200000" flipV="1">
            <a:off x="1500166" y="4714884"/>
            <a:ext cx="2000264" cy="14287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6200000" flipV="1">
            <a:off x="1750199" y="4607727"/>
            <a:ext cx="2000264" cy="35719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16200000" flipV="1">
            <a:off x="2071670" y="4357694"/>
            <a:ext cx="2000264" cy="7143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16200000" flipV="1">
            <a:off x="2000232" y="2714620"/>
            <a:ext cx="642942" cy="7143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5400000" flipH="1" flipV="1">
            <a:off x="2500298" y="2500306"/>
            <a:ext cx="571504" cy="42862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2714612" y="2428868"/>
            <a:ext cx="1143008" cy="7143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2857488" y="2428868"/>
            <a:ext cx="2000264" cy="85725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2857488" y="2428868"/>
            <a:ext cx="3214710" cy="10001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2857488" y="2428868"/>
            <a:ext cx="4357718" cy="114300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5400000" flipH="1" flipV="1">
            <a:off x="1893075" y="5250669"/>
            <a:ext cx="642942" cy="428628"/>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rot="5400000" flipH="1" flipV="1">
            <a:off x="2196687" y="5447123"/>
            <a:ext cx="642942" cy="35719"/>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rot="16200000" flipV="1">
            <a:off x="2536017" y="5393545"/>
            <a:ext cx="571504" cy="214314"/>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rot="16200000" flipV="1">
            <a:off x="2893207" y="5250669"/>
            <a:ext cx="571504" cy="357190"/>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rot="5400000" flipH="1" flipV="1">
            <a:off x="4179091" y="5250669"/>
            <a:ext cx="571504" cy="357190"/>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rot="5400000" flipH="1" flipV="1">
            <a:off x="4464843" y="5464983"/>
            <a:ext cx="642942" cy="1588"/>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rot="16200000" flipV="1">
            <a:off x="4822033" y="5322107"/>
            <a:ext cx="642942" cy="285752"/>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rot="16200000" flipV="1">
            <a:off x="5179223" y="5250669"/>
            <a:ext cx="642942" cy="428628"/>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rot="5400000" flipH="1" flipV="1">
            <a:off x="6607983" y="5393545"/>
            <a:ext cx="642942" cy="142876"/>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rot="16200000" flipV="1">
            <a:off x="6893735" y="5393545"/>
            <a:ext cx="642942" cy="142876"/>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rot="16200000" flipV="1">
            <a:off x="7179487" y="5322107"/>
            <a:ext cx="642942" cy="285752"/>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rot="16200000" flipV="1">
            <a:off x="7500958" y="5214950"/>
            <a:ext cx="571504" cy="428628"/>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7715272" y="1500174"/>
            <a:ext cx="1143008" cy="369332"/>
          </a:xfrm>
          <a:prstGeom prst="rect">
            <a:avLst/>
          </a:prstGeom>
          <a:noFill/>
        </p:spPr>
        <p:txBody>
          <a:bodyPr wrap="square" rtlCol="0">
            <a:spAutoFit/>
          </a:bodyPr>
          <a:lstStyle/>
          <a:p>
            <a:r>
              <a:rPr lang="en-US" dirty="0" smtClean="0"/>
              <a:t>Factories</a:t>
            </a:r>
            <a:endParaRPr lang="en-IN" dirty="0"/>
          </a:p>
        </p:txBody>
      </p:sp>
      <p:cxnSp>
        <p:nvCxnSpPr>
          <p:cNvPr id="93" name="Straight Arrow Connector 92"/>
          <p:cNvCxnSpPr/>
          <p:nvPr/>
        </p:nvCxnSpPr>
        <p:spPr>
          <a:xfrm>
            <a:off x="1785918" y="1214422"/>
            <a:ext cx="928694" cy="1588"/>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1785918" y="1500174"/>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5072066" y="1285860"/>
            <a:ext cx="928694"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3071802" y="1071546"/>
            <a:ext cx="1785950" cy="369332"/>
          </a:xfrm>
          <a:prstGeom prst="rect">
            <a:avLst/>
          </a:prstGeom>
          <a:noFill/>
        </p:spPr>
        <p:txBody>
          <a:bodyPr wrap="square" rtlCol="0">
            <a:spAutoFit/>
          </a:bodyPr>
          <a:lstStyle/>
          <a:p>
            <a:r>
              <a:rPr lang="en-US" dirty="0" smtClean="0"/>
              <a:t>Customer Flow</a:t>
            </a:r>
            <a:endParaRPr lang="en-IN" dirty="0"/>
          </a:p>
        </p:txBody>
      </p:sp>
      <p:sp>
        <p:nvSpPr>
          <p:cNvPr id="99" name="TextBox 98"/>
          <p:cNvSpPr txBox="1"/>
          <p:nvPr/>
        </p:nvSpPr>
        <p:spPr>
          <a:xfrm>
            <a:off x="3143240" y="1357298"/>
            <a:ext cx="1428760" cy="369332"/>
          </a:xfrm>
          <a:prstGeom prst="rect">
            <a:avLst/>
          </a:prstGeom>
          <a:noFill/>
        </p:spPr>
        <p:txBody>
          <a:bodyPr wrap="square" rtlCol="0">
            <a:spAutoFit/>
          </a:bodyPr>
          <a:lstStyle/>
          <a:p>
            <a:r>
              <a:rPr lang="en-US" dirty="0" smtClean="0"/>
              <a:t>Product Flow</a:t>
            </a:r>
            <a:endParaRPr lang="en-IN" dirty="0"/>
          </a:p>
        </p:txBody>
      </p:sp>
      <p:sp>
        <p:nvSpPr>
          <p:cNvPr id="100" name="TextBox 99"/>
          <p:cNvSpPr txBox="1"/>
          <p:nvPr/>
        </p:nvSpPr>
        <p:spPr>
          <a:xfrm>
            <a:off x="6286512" y="1142984"/>
            <a:ext cx="1357322" cy="646331"/>
          </a:xfrm>
          <a:prstGeom prst="rect">
            <a:avLst/>
          </a:prstGeom>
          <a:noFill/>
        </p:spPr>
        <p:txBody>
          <a:bodyPr wrap="square" rtlCol="0">
            <a:spAutoFit/>
          </a:bodyPr>
          <a:lstStyle/>
          <a:p>
            <a:r>
              <a:rPr lang="en-US" dirty="0" smtClean="0"/>
              <a:t>Information Flow</a:t>
            </a:r>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14290"/>
            <a:ext cx="7498080" cy="6034110"/>
          </a:xfrm>
        </p:spPr>
        <p:txBody>
          <a:bodyPr>
            <a:normAutofit/>
          </a:bodyPr>
          <a:lstStyle/>
          <a:p>
            <a:pPr>
              <a:buNone/>
            </a:pPr>
            <a:r>
              <a:rPr lang="en-US" sz="2000" dirty="0" smtClean="0"/>
              <a:t>Performance Characteristics of Network with Consumer Pickup sites</a:t>
            </a:r>
            <a:endParaRPr lang="en-IN" sz="2000" dirty="0"/>
          </a:p>
        </p:txBody>
      </p:sp>
      <p:graphicFrame>
        <p:nvGraphicFramePr>
          <p:cNvPr id="4" name="Table 3"/>
          <p:cNvGraphicFramePr>
            <a:graphicFrameLocks noGrp="1"/>
          </p:cNvGraphicFramePr>
          <p:nvPr/>
        </p:nvGraphicFramePr>
        <p:xfrm>
          <a:off x="1571604" y="1285862"/>
          <a:ext cx="7000924" cy="3817636"/>
        </p:xfrm>
        <a:graphic>
          <a:graphicData uri="http://schemas.openxmlformats.org/drawingml/2006/table">
            <a:tbl>
              <a:tblPr firstRow="1" bandRow="1">
                <a:tableStyleId>{5C22544A-7EE6-4342-B048-85BDC9FD1C3A}</a:tableStyleId>
              </a:tblPr>
              <a:tblGrid>
                <a:gridCol w="2643206"/>
                <a:gridCol w="4357718"/>
              </a:tblGrid>
              <a:tr h="657229">
                <a:tc>
                  <a:txBody>
                    <a:bodyPr/>
                    <a:lstStyle/>
                    <a:p>
                      <a:r>
                        <a:rPr lang="en-US" b="1" u="sng" dirty="0" smtClean="0"/>
                        <a:t>Cost Factor</a:t>
                      </a:r>
                      <a:endParaRPr lang="en-IN" b="1" u="sng" dirty="0"/>
                    </a:p>
                  </a:txBody>
                  <a:tcPr/>
                </a:tc>
                <a:tc>
                  <a:txBody>
                    <a:bodyPr/>
                    <a:lstStyle/>
                    <a:p>
                      <a:r>
                        <a:rPr lang="en-US" b="1" u="sng" dirty="0" smtClean="0"/>
                        <a:t>Performance</a:t>
                      </a:r>
                      <a:endParaRPr lang="en-IN" b="1" u="sng" dirty="0"/>
                    </a:p>
                  </a:txBody>
                  <a:tcPr/>
                </a:tc>
              </a:tr>
              <a:tr h="657229">
                <a:tc>
                  <a:txBody>
                    <a:bodyPr/>
                    <a:lstStyle/>
                    <a:p>
                      <a:r>
                        <a:rPr lang="en-US" b="0" u="none" dirty="0" smtClean="0"/>
                        <a:t>Inventory</a:t>
                      </a:r>
                      <a:endParaRPr lang="en-IN" b="0" u="none" dirty="0"/>
                    </a:p>
                  </a:txBody>
                  <a:tcPr/>
                </a:tc>
                <a:tc>
                  <a:txBody>
                    <a:bodyPr/>
                    <a:lstStyle/>
                    <a:p>
                      <a:r>
                        <a:rPr lang="en-US" b="0" u="none" dirty="0" smtClean="0"/>
                        <a:t>Can</a:t>
                      </a:r>
                      <a:r>
                        <a:rPr lang="en-US" b="0" u="none" baseline="0" dirty="0" smtClean="0"/>
                        <a:t> match any other option, depending on the location of inventory.</a:t>
                      </a:r>
                      <a:endParaRPr lang="en-IN" b="0" u="none" dirty="0"/>
                    </a:p>
                  </a:txBody>
                  <a:tcPr/>
                </a:tc>
              </a:tr>
              <a:tr h="657229">
                <a:tc>
                  <a:txBody>
                    <a:bodyPr/>
                    <a:lstStyle/>
                    <a:p>
                      <a:r>
                        <a:rPr lang="en-US" b="0" u="none" dirty="0" smtClean="0"/>
                        <a:t>Transportation</a:t>
                      </a:r>
                      <a:endParaRPr lang="en-IN" b="0" u="none" dirty="0"/>
                    </a:p>
                  </a:txBody>
                  <a:tcPr/>
                </a:tc>
                <a:tc>
                  <a:txBody>
                    <a:bodyPr/>
                    <a:lstStyle/>
                    <a:p>
                      <a:r>
                        <a:rPr lang="en-US" b="0" u="none" dirty="0" smtClean="0"/>
                        <a:t>Lower</a:t>
                      </a:r>
                      <a:r>
                        <a:rPr lang="en-US" b="0" u="none" baseline="0" dirty="0" smtClean="0"/>
                        <a:t> than the use of package carriers, especially if using an existing delivery network.</a:t>
                      </a:r>
                      <a:endParaRPr lang="en-IN" b="0" u="none" dirty="0"/>
                    </a:p>
                  </a:txBody>
                  <a:tcPr/>
                </a:tc>
              </a:tr>
              <a:tr h="657229">
                <a:tc>
                  <a:txBody>
                    <a:bodyPr/>
                    <a:lstStyle/>
                    <a:p>
                      <a:r>
                        <a:rPr lang="en-US" b="0" u="none" dirty="0" smtClean="0"/>
                        <a:t>Facilities</a:t>
                      </a:r>
                      <a:r>
                        <a:rPr lang="en-US" b="0" u="none" baseline="0" dirty="0" smtClean="0"/>
                        <a:t> and handling</a:t>
                      </a:r>
                      <a:endParaRPr lang="en-IN" b="0" u="none" dirty="0"/>
                    </a:p>
                  </a:txBody>
                  <a:tcPr/>
                </a:tc>
                <a:tc>
                  <a:txBody>
                    <a:bodyPr/>
                    <a:lstStyle/>
                    <a:p>
                      <a:r>
                        <a:rPr lang="en-US" b="0" u="none" dirty="0" smtClean="0"/>
                        <a:t>Facility</a:t>
                      </a:r>
                      <a:r>
                        <a:rPr lang="en-US" b="0" u="none" baseline="0" dirty="0" smtClean="0"/>
                        <a:t> costs can be very high if new facilities have to be built. Costs are lower if existing facilities are used. The increase in handling cost at the pickup site can be significant.</a:t>
                      </a:r>
                      <a:endParaRPr lang="en-IN" b="0" u="none" dirty="0"/>
                    </a:p>
                  </a:txBody>
                  <a:tcPr/>
                </a:tc>
              </a:tr>
              <a:tr h="657229">
                <a:tc>
                  <a:txBody>
                    <a:bodyPr/>
                    <a:lstStyle/>
                    <a:p>
                      <a:r>
                        <a:rPr lang="en-US" b="0" u="none" dirty="0" smtClean="0"/>
                        <a:t>Information</a:t>
                      </a:r>
                      <a:endParaRPr lang="en-IN" b="0" u="none" dirty="0"/>
                    </a:p>
                  </a:txBody>
                  <a:tcPr/>
                </a:tc>
                <a:tc>
                  <a:txBody>
                    <a:bodyPr/>
                    <a:lstStyle/>
                    <a:p>
                      <a:r>
                        <a:rPr lang="en-US" b="0" u="none" dirty="0" smtClean="0"/>
                        <a:t>Significant</a:t>
                      </a:r>
                      <a:r>
                        <a:rPr lang="en-US" b="0" u="none" baseline="0" dirty="0" smtClean="0"/>
                        <a:t> investment in </a:t>
                      </a:r>
                      <a:r>
                        <a:rPr lang="en-US" b="0" u="none" baseline="0" smtClean="0"/>
                        <a:t>infrastructure required.</a:t>
                      </a:r>
                      <a:endParaRPr lang="en-IN" b="0" u="none" dirty="0"/>
                    </a:p>
                  </a:txBody>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435100" y="357188"/>
          <a:ext cx="7499350" cy="5329599"/>
        </p:xfrm>
        <a:graphic>
          <a:graphicData uri="http://schemas.openxmlformats.org/drawingml/2006/table">
            <a:tbl>
              <a:tblPr firstRow="1" bandRow="1">
                <a:tableStyleId>{5C22544A-7EE6-4342-B048-85BDC9FD1C3A}</a:tableStyleId>
              </a:tblPr>
              <a:tblGrid>
                <a:gridCol w="2493958"/>
                <a:gridCol w="5005392"/>
              </a:tblGrid>
              <a:tr h="526853">
                <a:tc>
                  <a:txBody>
                    <a:bodyPr/>
                    <a:lstStyle/>
                    <a:p>
                      <a:r>
                        <a:rPr lang="en-US" b="1" u="sng" dirty="0" smtClean="0"/>
                        <a:t>Service</a:t>
                      </a:r>
                      <a:r>
                        <a:rPr lang="en-US" b="1" u="sng" baseline="0" dirty="0" smtClean="0"/>
                        <a:t> Factor</a:t>
                      </a:r>
                      <a:endParaRPr lang="en-IN" b="1" u="sng" dirty="0"/>
                    </a:p>
                  </a:txBody>
                  <a:tcPr/>
                </a:tc>
                <a:tc>
                  <a:txBody>
                    <a:bodyPr/>
                    <a:lstStyle/>
                    <a:p>
                      <a:r>
                        <a:rPr lang="en-US" b="1" u="sng" dirty="0" smtClean="0"/>
                        <a:t>Performance</a:t>
                      </a:r>
                      <a:endParaRPr lang="en-IN" b="1" u="sng" dirty="0"/>
                    </a:p>
                  </a:txBody>
                  <a:tcPr/>
                </a:tc>
              </a:tr>
              <a:tr h="526853">
                <a:tc>
                  <a:txBody>
                    <a:bodyPr/>
                    <a:lstStyle/>
                    <a:p>
                      <a:r>
                        <a:rPr lang="en-US" b="0" u="none" dirty="0" smtClean="0"/>
                        <a:t>Response time</a:t>
                      </a:r>
                      <a:endParaRPr lang="en-IN" b="0" u="none" dirty="0"/>
                    </a:p>
                  </a:txBody>
                  <a:tcPr/>
                </a:tc>
                <a:tc>
                  <a:txBody>
                    <a:bodyPr/>
                    <a:lstStyle/>
                    <a:p>
                      <a:r>
                        <a:rPr lang="en-US" b="0" u="none" dirty="0" smtClean="0"/>
                        <a:t>Similar to package carrier delivery</a:t>
                      </a:r>
                      <a:r>
                        <a:rPr lang="en-US" b="0" u="none" baseline="0" dirty="0" smtClean="0"/>
                        <a:t> with manufacturer or distributor storage. Same day delivery possible for items stored locally at pick-up sites.</a:t>
                      </a:r>
                      <a:endParaRPr lang="en-IN" b="0" u="none" dirty="0"/>
                    </a:p>
                  </a:txBody>
                  <a:tcPr/>
                </a:tc>
              </a:tr>
              <a:tr h="526853">
                <a:tc>
                  <a:txBody>
                    <a:bodyPr/>
                    <a:lstStyle/>
                    <a:p>
                      <a:r>
                        <a:rPr lang="en-US" b="0" u="none" dirty="0" smtClean="0"/>
                        <a:t>Product variety</a:t>
                      </a:r>
                      <a:endParaRPr lang="en-IN" b="0" u="none" dirty="0"/>
                    </a:p>
                  </a:txBody>
                  <a:tcPr/>
                </a:tc>
                <a:tc>
                  <a:txBody>
                    <a:bodyPr/>
                    <a:lstStyle/>
                    <a:p>
                      <a:r>
                        <a:rPr lang="en-US" b="0" u="none" dirty="0" smtClean="0"/>
                        <a:t>Similar to other</a:t>
                      </a:r>
                      <a:r>
                        <a:rPr lang="en-US" b="0" u="none" baseline="0" dirty="0" smtClean="0"/>
                        <a:t> manufacturer or distributor storage options.</a:t>
                      </a:r>
                      <a:endParaRPr lang="en-IN" b="0" u="none" dirty="0"/>
                    </a:p>
                  </a:txBody>
                  <a:tcPr/>
                </a:tc>
              </a:tr>
              <a:tr h="526853">
                <a:tc>
                  <a:txBody>
                    <a:bodyPr/>
                    <a:lstStyle/>
                    <a:p>
                      <a:r>
                        <a:rPr lang="en-US" b="0" u="none" dirty="0" smtClean="0"/>
                        <a:t>Product</a:t>
                      </a:r>
                      <a:r>
                        <a:rPr lang="en-US" b="0" u="none" baseline="0" dirty="0" smtClean="0"/>
                        <a:t> availability</a:t>
                      </a:r>
                      <a:endParaRPr lang="en-IN" b="0" u="none" dirty="0"/>
                    </a:p>
                  </a:txBody>
                  <a:tcPr/>
                </a:tc>
                <a:tc>
                  <a:txBody>
                    <a:bodyPr/>
                    <a:lstStyle/>
                    <a:p>
                      <a:r>
                        <a:rPr lang="en-US" b="0" u="none" dirty="0" smtClean="0"/>
                        <a:t>Similar to other</a:t>
                      </a:r>
                      <a:r>
                        <a:rPr lang="en-US" b="0" u="none" baseline="0" dirty="0" smtClean="0"/>
                        <a:t> manufacturer or distributor storage options.</a:t>
                      </a:r>
                      <a:endParaRPr lang="en-IN" b="1" u="sng" dirty="0"/>
                    </a:p>
                  </a:txBody>
                  <a:tcPr/>
                </a:tc>
              </a:tr>
              <a:tr h="526853">
                <a:tc>
                  <a:txBody>
                    <a:bodyPr/>
                    <a:lstStyle/>
                    <a:p>
                      <a:r>
                        <a:rPr lang="en-US" b="0" u="none" dirty="0" smtClean="0"/>
                        <a:t>Customer</a:t>
                      </a:r>
                      <a:r>
                        <a:rPr lang="en-US" b="0" u="none" baseline="0" dirty="0" smtClean="0"/>
                        <a:t> experience</a:t>
                      </a:r>
                      <a:endParaRPr lang="en-IN" b="0" u="none" dirty="0"/>
                    </a:p>
                  </a:txBody>
                  <a:tcPr/>
                </a:tc>
                <a:tc>
                  <a:txBody>
                    <a:bodyPr/>
                    <a:lstStyle/>
                    <a:p>
                      <a:r>
                        <a:rPr lang="en-US" b="0" u="none" dirty="0" smtClean="0"/>
                        <a:t>Lower than other</a:t>
                      </a:r>
                      <a:r>
                        <a:rPr lang="en-US" b="0" u="none" baseline="0" dirty="0" smtClean="0"/>
                        <a:t> options because of the lack of home delivery. In areas with high density of population, loss of convenience may be small.</a:t>
                      </a:r>
                      <a:endParaRPr lang="en-IN" b="0" u="none" dirty="0"/>
                    </a:p>
                  </a:txBody>
                  <a:tcPr/>
                </a:tc>
              </a:tr>
              <a:tr h="526853">
                <a:tc>
                  <a:txBody>
                    <a:bodyPr/>
                    <a:lstStyle/>
                    <a:p>
                      <a:r>
                        <a:rPr lang="en-US" b="0" u="none" dirty="0" smtClean="0"/>
                        <a:t>Time</a:t>
                      </a:r>
                      <a:r>
                        <a:rPr lang="en-US" b="0" u="none" baseline="0" dirty="0" smtClean="0"/>
                        <a:t> to market</a:t>
                      </a:r>
                      <a:endParaRPr lang="en-IN" b="0" u="none" dirty="0"/>
                    </a:p>
                  </a:txBody>
                  <a:tcPr/>
                </a:tc>
                <a:tc>
                  <a:txBody>
                    <a:bodyPr/>
                    <a:lstStyle/>
                    <a:p>
                      <a:r>
                        <a:rPr lang="en-US" b="0" u="none" dirty="0" smtClean="0"/>
                        <a:t>Similar</a:t>
                      </a:r>
                      <a:r>
                        <a:rPr lang="en-US" b="0" u="none" baseline="0" dirty="0" smtClean="0"/>
                        <a:t> to manufacturer storage options.</a:t>
                      </a:r>
                      <a:endParaRPr lang="en-IN" b="0" u="none" dirty="0"/>
                    </a:p>
                  </a:txBody>
                  <a:tcPr/>
                </a:tc>
              </a:tr>
              <a:tr h="526853">
                <a:tc>
                  <a:txBody>
                    <a:bodyPr/>
                    <a:lstStyle/>
                    <a:p>
                      <a:r>
                        <a:rPr lang="en-US" b="0" u="none" dirty="0" smtClean="0"/>
                        <a:t>Order</a:t>
                      </a:r>
                      <a:r>
                        <a:rPr lang="en-US" b="0" u="none" baseline="0" dirty="0" smtClean="0"/>
                        <a:t> visibility</a:t>
                      </a:r>
                      <a:endParaRPr lang="en-IN" b="0" u="none" dirty="0"/>
                    </a:p>
                  </a:txBody>
                  <a:tcPr/>
                </a:tc>
                <a:tc>
                  <a:txBody>
                    <a:bodyPr/>
                    <a:lstStyle/>
                    <a:p>
                      <a:r>
                        <a:rPr lang="en-US" b="0" u="none" dirty="0" smtClean="0"/>
                        <a:t>Difficult</a:t>
                      </a:r>
                      <a:r>
                        <a:rPr lang="en-US" b="0" u="none" baseline="0" dirty="0" smtClean="0"/>
                        <a:t> but essential.</a:t>
                      </a:r>
                      <a:endParaRPr lang="en-IN" b="0" u="none" dirty="0"/>
                    </a:p>
                  </a:txBody>
                  <a:tcPr/>
                </a:tc>
              </a:tr>
              <a:tr h="526853">
                <a:tc>
                  <a:txBody>
                    <a:bodyPr/>
                    <a:lstStyle/>
                    <a:p>
                      <a:r>
                        <a:rPr lang="en-US" b="0" u="none" dirty="0" err="1" smtClean="0"/>
                        <a:t>Returnability</a:t>
                      </a:r>
                      <a:endParaRPr lang="en-IN" b="0" u="none" dirty="0"/>
                    </a:p>
                  </a:txBody>
                  <a:tcPr/>
                </a:tc>
                <a:tc>
                  <a:txBody>
                    <a:bodyPr/>
                    <a:lstStyle/>
                    <a:p>
                      <a:r>
                        <a:rPr lang="en-US" b="0" u="none" dirty="0" smtClean="0"/>
                        <a:t>Somewhat</a:t>
                      </a:r>
                      <a:r>
                        <a:rPr lang="en-US" b="0" u="none" baseline="0" dirty="0" smtClean="0"/>
                        <a:t> easier given that pickup location can handle returns.</a:t>
                      </a:r>
                      <a:endParaRPr lang="en-IN" b="0" u="none" dirty="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17B053F-D9E7-4993-964B-DCAC13862759}" type="slidenum">
              <a:rPr lang="en-US" smtClean="0"/>
              <a:pPr/>
              <a:t>4</a:t>
            </a:fld>
            <a:endParaRPr lang="en-US"/>
          </a:p>
        </p:txBody>
      </p:sp>
      <p:sp>
        <p:nvSpPr>
          <p:cNvPr id="4" name="Content Placeholder 3"/>
          <p:cNvSpPr>
            <a:spLocks noGrp="1"/>
          </p:cNvSpPr>
          <p:nvPr>
            <p:ph sz="quarter" idx="1"/>
          </p:nvPr>
        </p:nvSpPr>
        <p:spPr/>
        <p:txBody>
          <a:bodyPr/>
          <a:lstStyle/>
          <a:p>
            <a:endParaRPr lang="en-US"/>
          </a:p>
        </p:txBody>
      </p:sp>
      <p:pic>
        <p:nvPicPr>
          <p:cNvPr id="1026" name="Picture 2" descr="C:\Users\UJWAL P GOWDRU\Desktop\supply-chain-management-66-638.jpg"/>
          <p:cNvPicPr>
            <a:picLocks noChangeAspect="1" noChangeArrowheads="1"/>
          </p:cNvPicPr>
          <p:nvPr/>
        </p:nvPicPr>
        <p:blipFill>
          <a:blip r:embed="rId2"/>
          <a:srcRect t="16297" b="12749"/>
          <a:stretch>
            <a:fillRect/>
          </a:stretch>
        </p:blipFill>
        <p:spPr bwMode="auto">
          <a:xfrm>
            <a:off x="838200" y="1371600"/>
            <a:ext cx="7848600" cy="4648200"/>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Retailer storage with Customer Pickup</a:t>
            </a:r>
            <a:endParaRPr lang="en-US" dirty="0"/>
          </a:p>
        </p:txBody>
      </p:sp>
      <p:sp>
        <p:nvSpPr>
          <p:cNvPr id="3" name="Slide Number Placeholder 2"/>
          <p:cNvSpPr>
            <a:spLocks noGrp="1"/>
          </p:cNvSpPr>
          <p:nvPr>
            <p:ph type="sldNum" sz="quarter" idx="12"/>
          </p:nvPr>
        </p:nvSpPr>
        <p:spPr/>
        <p:txBody>
          <a:bodyPr/>
          <a:lstStyle/>
          <a:p>
            <a:fld id="{217B053F-D9E7-4993-964B-DCAC13862759}" type="slidenum">
              <a:rPr lang="en-US" smtClean="0"/>
              <a:pPr/>
              <a:t>40</a:t>
            </a:fld>
            <a:endParaRPr lang="en-US"/>
          </a:p>
        </p:txBody>
      </p:sp>
      <p:sp>
        <p:nvSpPr>
          <p:cNvPr id="4" name="Content Placeholder 3"/>
          <p:cNvSpPr>
            <a:spLocks noGrp="1"/>
          </p:cNvSpPr>
          <p:nvPr>
            <p:ph sz="quarter" idx="1"/>
          </p:nvPr>
        </p:nvSpPr>
        <p:spPr/>
        <p:txBody>
          <a:bodyPr/>
          <a:lstStyle/>
          <a:p>
            <a:pPr algn="just">
              <a:lnSpc>
                <a:spcPct val="200000"/>
              </a:lnSpc>
            </a:pPr>
            <a:r>
              <a:rPr lang="en-US" dirty="0" smtClean="0"/>
              <a:t>Inventory is stored locally at retail stores. </a:t>
            </a:r>
          </a:p>
          <a:p>
            <a:pPr algn="just">
              <a:lnSpc>
                <a:spcPct val="200000"/>
              </a:lnSpc>
            </a:pPr>
            <a:r>
              <a:rPr lang="en-US" dirty="0" smtClean="0"/>
              <a:t>Customers walk into the retail store or place an order online or by phone and pick it up at the retail store.</a:t>
            </a:r>
          </a:p>
          <a:p>
            <a:pPr algn="just">
              <a:lnSpc>
                <a:spcPct val="200000"/>
              </a:lnSpc>
            </a:pPr>
            <a:r>
              <a:rPr lang="en-US" dirty="0" smtClean="0"/>
              <a:t> It is best suited for fast-moving items or items for which customers value rapid response.</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17B053F-D9E7-4993-964B-DCAC13862759}" type="slidenum">
              <a:rPr lang="en-US" smtClean="0"/>
              <a:pPr/>
              <a:t>41</a:t>
            </a:fld>
            <a:endParaRPr lang="en-US"/>
          </a:p>
        </p:txBody>
      </p:sp>
      <p:sp>
        <p:nvSpPr>
          <p:cNvPr id="4" name="Content Placeholder 3"/>
          <p:cNvSpPr>
            <a:spLocks noGrp="1"/>
          </p:cNvSpPr>
          <p:nvPr>
            <p:ph sz="quarter" idx="1"/>
          </p:nvPr>
        </p:nvSpPr>
        <p:spPr/>
        <p:txBody>
          <a:bodyPr/>
          <a:lstStyle/>
          <a:p>
            <a:endParaRPr lang="en-US"/>
          </a:p>
        </p:txBody>
      </p:sp>
      <p:pic>
        <p:nvPicPr>
          <p:cNvPr id="44034" name="Picture 2" descr="DND6"/>
          <p:cNvPicPr>
            <a:picLocks noChangeAspect="1" noChangeArrowheads="1"/>
          </p:cNvPicPr>
          <p:nvPr/>
        </p:nvPicPr>
        <p:blipFill>
          <a:blip r:embed="rId2"/>
          <a:srcRect/>
          <a:stretch>
            <a:fillRect/>
          </a:stretch>
        </p:blipFill>
        <p:spPr bwMode="auto">
          <a:xfrm>
            <a:off x="304801" y="1447800"/>
            <a:ext cx="8839200" cy="5105400"/>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85728"/>
            <a:ext cx="7498080" cy="5962672"/>
          </a:xfrm>
        </p:spPr>
        <p:txBody>
          <a:bodyPr>
            <a:normAutofit/>
          </a:bodyPr>
          <a:lstStyle/>
          <a:p>
            <a:pPr>
              <a:buNone/>
            </a:pPr>
            <a:r>
              <a:rPr lang="en-US" sz="1800" dirty="0" smtClean="0"/>
              <a:t>Performance Characteristics of Local storage at Consumer Pickup sites</a:t>
            </a:r>
            <a:endParaRPr lang="en-IN" sz="1800" dirty="0"/>
          </a:p>
        </p:txBody>
      </p:sp>
      <p:graphicFrame>
        <p:nvGraphicFramePr>
          <p:cNvPr id="4" name="Table 3"/>
          <p:cNvGraphicFramePr>
            <a:graphicFrameLocks noGrp="1"/>
          </p:cNvGraphicFramePr>
          <p:nvPr/>
        </p:nvGraphicFramePr>
        <p:xfrm>
          <a:off x="214282" y="642917"/>
          <a:ext cx="8929718" cy="6118276"/>
        </p:xfrm>
        <a:graphic>
          <a:graphicData uri="http://schemas.openxmlformats.org/drawingml/2006/table">
            <a:tbl>
              <a:tblPr firstRow="1" bandRow="1">
                <a:tableStyleId>{5C22544A-7EE6-4342-B048-85BDC9FD1C3A}</a:tableStyleId>
              </a:tblPr>
              <a:tblGrid>
                <a:gridCol w="2000264"/>
                <a:gridCol w="6929454"/>
              </a:tblGrid>
              <a:tr h="449525">
                <a:tc>
                  <a:txBody>
                    <a:bodyPr/>
                    <a:lstStyle/>
                    <a:p>
                      <a:r>
                        <a:rPr lang="en-US" b="1" u="sng" dirty="0" smtClean="0"/>
                        <a:t>Cost Factor</a:t>
                      </a:r>
                      <a:endParaRPr lang="en-IN" b="1" u="sng" dirty="0"/>
                    </a:p>
                  </a:txBody>
                  <a:tcPr/>
                </a:tc>
                <a:tc>
                  <a:txBody>
                    <a:bodyPr/>
                    <a:lstStyle/>
                    <a:p>
                      <a:r>
                        <a:rPr lang="en-US" u="sng" dirty="0" smtClean="0"/>
                        <a:t>Performance</a:t>
                      </a:r>
                      <a:endParaRPr lang="en-IN" u="sng" dirty="0"/>
                    </a:p>
                  </a:txBody>
                  <a:tcPr/>
                </a:tc>
              </a:tr>
              <a:tr h="449525">
                <a:tc>
                  <a:txBody>
                    <a:bodyPr/>
                    <a:lstStyle/>
                    <a:p>
                      <a:r>
                        <a:rPr lang="en-US" b="0" u="none" dirty="0" smtClean="0"/>
                        <a:t>Inventory</a:t>
                      </a:r>
                      <a:endParaRPr lang="en-IN" b="0" u="none" dirty="0"/>
                    </a:p>
                  </a:txBody>
                  <a:tcPr/>
                </a:tc>
                <a:tc>
                  <a:txBody>
                    <a:bodyPr/>
                    <a:lstStyle/>
                    <a:p>
                      <a:r>
                        <a:rPr lang="en-US" dirty="0" smtClean="0"/>
                        <a:t>Higher than all other options.</a:t>
                      </a:r>
                      <a:endParaRPr lang="en-IN" dirty="0"/>
                    </a:p>
                  </a:txBody>
                  <a:tcPr/>
                </a:tc>
              </a:tr>
              <a:tr h="386835">
                <a:tc>
                  <a:txBody>
                    <a:bodyPr/>
                    <a:lstStyle/>
                    <a:p>
                      <a:r>
                        <a:rPr lang="en-US" dirty="0" smtClean="0"/>
                        <a:t>Transportation</a:t>
                      </a:r>
                      <a:endParaRPr lang="en-IN" dirty="0"/>
                    </a:p>
                  </a:txBody>
                  <a:tcPr/>
                </a:tc>
                <a:tc>
                  <a:txBody>
                    <a:bodyPr/>
                    <a:lstStyle/>
                    <a:p>
                      <a:r>
                        <a:rPr lang="en-US" dirty="0" smtClean="0"/>
                        <a:t>Lower than all other options.</a:t>
                      </a:r>
                      <a:endParaRPr lang="en-IN" dirty="0"/>
                    </a:p>
                  </a:txBody>
                  <a:tcPr/>
                </a:tc>
              </a:tr>
              <a:tr h="646602">
                <a:tc>
                  <a:txBody>
                    <a:bodyPr/>
                    <a:lstStyle/>
                    <a:p>
                      <a:r>
                        <a:rPr lang="en-US" dirty="0" smtClean="0"/>
                        <a:t>Facilities</a:t>
                      </a:r>
                      <a:r>
                        <a:rPr lang="en-US" baseline="0" dirty="0" smtClean="0"/>
                        <a:t> and handling</a:t>
                      </a:r>
                      <a:endParaRPr lang="en-IN" dirty="0"/>
                    </a:p>
                  </a:txBody>
                  <a:tcPr/>
                </a:tc>
                <a:tc>
                  <a:txBody>
                    <a:bodyPr/>
                    <a:lstStyle/>
                    <a:p>
                      <a:r>
                        <a:rPr lang="en-US" dirty="0" smtClean="0"/>
                        <a:t>Higher than other options. The increase in handling cost at pickup site</a:t>
                      </a:r>
                      <a:r>
                        <a:rPr lang="en-US" baseline="0" dirty="0" smtClean="0"/>
                        <a:t> can be significant for online and phone orders.</a:t>
                      </a:r>
                      <a:endParaRPr lang="en-IN" dirty="0"/>
                    </a:p>
                  </a:txBody>
                  <a:tcPr/>
                </a:tc>
              </a:tr>
              <a:tr h="362278">
                <a:tc>
                  <a:txBody>
                    <a:bodyPr/>
                    <a:lstStyle/>
                    <a:p>
                      <a:r>
                        <a:rPr lang="en-US" dirty="0" smtClean="0"/>
                        <a:t>Information</a:t>
                      </a:r>
                      <a:endParaRPr lang="en-IN" dirty="0"/>
                    </a:p>
                  </a:txBody>
                  <a:tcPr/>
                </a:tc>
                <a:tc>
                  <a:txBody>
                    <a:bodyPr/>
                    <a:lstStyle/>
                    <a:p>
                      <a:r>
                        <a:rPr lang="en-US" dirty="0" smtClean="0"/>
                        <a:t>Some investment</a:t>
                      </a:r>
                      <a:r>
                        <a:rPr lang="en-US" baseline="0" dirty="0" smtClean="0"/>
                        <a:t> in infrastructure required for online and phone orders.</a:t>
                      </a:r>
                      <a:endParaRPr lang="en-IN" dirty="0"/>
                    </a:p>
                  </a:txBody>
                  <a:tcPr/>
                </a:tc>
              </a:tr>
              <a:tr h="369487">
                <a:tc>
                  <a:txBody>
                    <a:bodyPr/>
                    <a:lstStyle/>
                    <a:p>
                      <a:r>
                        <a:rPr lang="en-US" b="1" u="sng" dirty="0" smtClean="0"/>
                        <a:t>Service</a:t>
                      </a:r>
                      <a:r>
                        <a:rPr lang="en-US" b="1" u="sng" baseline="0" dirty="0" smtClean="0"/>
                        <a:t> Factor</a:t>
                      </a:r>
                      <a:endParaRPr lang="en-IN" b="1" u="sng" dirty="0"/>
                    </a:p>
                  </a:txBody>
                  <a:tcPr/>
                </a:tc>
                <a:tc>
                  <a:txBody>
                    <a:bodyPr/>
                    <a:lstStyle/>
                    <a:p>
                      <a:r>
                        <a:rPr lang="en-US" b="1" u="sng" dirty="0" smtClean="0"/>
                        <a:t>Performance</a:t>
                      </a:r>
                      <a:endParaRPr lang="en-IN" b="1" u="sng" dirty="0"/>
                    </a:p>
                  </a:txBody>
                  <a:tcPr/>
                </a:tc>
              </a:tr>
              <a:tr h="341411">
                <a:tc>
                  <a:txBody>
                    <a:bodyPr/>
                    <a:lstStyle/>
                    <a:p>
                      <a:r>
                        <a:rPr lang="en-US" dirty="0" smtClean="0"/>
                        <a:t>Response time</a:t>
                      </a:r>
                      <a:endParaRPr lang="en-IN" dirty="0"/>
                    </a:p>
                  </a:txBody>
                  <a:tcPr/>
                </a:tc>
                <a:tc>
                  <a:txBody>
                    <a:bodyPr/>
                    <a:lstStyle/>
                    <a:p>
                      <a:r>
                        <a:rPr lang="en-US" dirty="0" smtClean="0"/>
                        <a:t>Same-day pickup possible for items stored</a:t>
                      </a:r>
                      <a:r>
                        <a:rPr lang="en-US" baseline="0" dirty="0" smtClean="0"/>
                        <a:t> locally at pickup site.</a:t>
                      </a:r>
                      <a:endParaRPr lang="en-IN" dirty="0"/>
                    </a:p>
                  </a:txBody>
                  <a:tcPr/>
                </a:tc>
              </a:tr>
              <a:tr h="449525">
                <a:tc>
                  <a:txBody>
                    <a:bodyPr/>
                    <a:lstStyle/>
                    <a:p>
                      <a:r>
                        <a:rPr lang="en-US" dirty="0" smtClean="0"/>
                        <a:t>Product variety</a:t>
                      </a:r>
                      <a:endParaRPr lang="en-IN" dirty="0"/>
                    </a:p>
                  </a:txBody>
                  <a:tcPr/>
                </a:tc>
                <a:tc>
                  <a:txBody>
                    <a:bodyPr/>
                    <a:lstStyle/>
                    <a:p>
                      <a:r>
                        <a:rPr lang="en-US" dirty="0" smtClean="0"/>
                        <a:t>Lower than all other options.</a:t>
                      </a:r>
                      <a:endParaRPr lang="en-IN" dirty="0"/>
                    </a:p>
                  </a:txBody>
                  <a:tcPr/>
                </a:tc>
              </a:tr>
              <a:tr h="646602">
                <a:tc>
                  <a:txBody>
                    <a:bodyPr/>
                    <a:lstStyle/>
                    <a:p>
                      <a:r>
                        <a:rPr lang="en-US" dirty="0" smtClean="0"/>
                        <a:t>Product availability</a:t>
                      </a:r>
                      <a:endParaRPr lang="en-IN" dirty="0"/>
                    </a:p>
                  </a:txBody>
                  <a:tcPr/>
                </a:tc>
                <a:tc>
                  <a:txBody>
                    <a:bodyPr/>
                    <a:lstStyle/>
                    <a:p>
                      <a:r>
                        <a:rPr lang="en-US" dirty="0" smtClean="0"/>
                        <a:t>More expensive to provide than</a:t>
                      </a:r>
                      <a:r>
                        <a:rPr lang="en-US" baseline="0" dirty="0" smtClean="0"/>
                        <a:t> all other options.</a:t>
                      </a:r>
                      <a:endParaRPr lang="en-IN" dirty="0"/>
                    </a:p>
                  </a:txBody>
                  <a:tcPr/>
                </a:tc>
              </a:tr>
              <a:tr h="449525">
                <a:tc>
                  <a:txBody>
                    <a:bodyPr/>
                    <a:lstStyle/>
                    <a:p>
                      <a:r>
                        <a:rPr lang="en-US" dirty="0" smtClean="0"/>
                        <a:t>Customer experience</a:t>
                      </a:r>
                      <a:endParaRPr lang="en-IN" dirty="0"/>
                    </a:p>
                  </a:txBody>
                  <a:tcPr/>
                </a:tc>
                <a:tc>
                  <a:txBody>
                    <a:bodyPr/>
                    <a:lstStyle/>
                    <a:p>
                      <a:r>
                        <a:rPr lang="en-US" dirty="0" smtClean="0"/>
                        <a:t>Related</a:t>
                      </a:r>
                      <a:r>
                        <a:rPr lang="en-US" baseline="0" dirty="0" smtClean="0"/>
                        <a:t> to whether shopping is viewed as a positive or negative experience by customer.</a:t>
                      </a:r>
                      <a:endParaRPr lang="en-IN" dirty="0"/>
                    </a:p>
                  </a:txBody>
                  <a:tcPr/>
                </a:tc>
              </a:tr>
              <a:tr h="449525">
                <a:tc>
                  <a:txBody>
                    <a:bodyPr/>
                    <a:lstStyle/>
                    <a:p>
                      <a:r>
                        <a:rPr lang="en-US" dirty="0" smtClean="0"/>
                        <a:t>Time to market</a:t>
                      </a:r>
                      <a:endParaRPr lang="en-IN" dirty="0"/>
                    </a:p>
                  </a:txBody>
                  <a:tcPr/>
                </a:tc>
                <a:tc>
                  <a:txBody>
                    <a:bodyPr/>
                    <a:lstStyle/>
                    <a:p>
                      <a:r>
                        <a:rPr lang="en-US" dirty="0" smtClean="0"/>
                        <a:t>Highest</a:t>
                      </a:r>
                      <a:r>
                        <a:rPr lang="en-US" baseline="0" dirty="0" smtClean="0"/>
                        <a:t> among distribution options.</a:t>
                      </a:r>
                      <a:endParaRPr lang="en-IN" dirty="0"/>
                    </a:p>
                  </a:txBody>
                  <a:tcPr/>
                </a:tc>
              </a:tr>
              <a:tr h="449525">
                <a:tc>
                  <a:txBody>
                    <a:bodyPr/>
                    <a:lstStyle/>
                    <a:p>
                      <a:r>
                        <a:rPr lang="en-US" dirty="0" smtClean="0"/>
                        <a:t>Order visibility</a:t>
                      </a:r>
                      <a:endParaRPr lang="en-IN" dirty="0"/>
                    </a:p>
                  </a:txBody>
                  <a:tcPr/>
                </a:tc>
                <a:tc>
                  <a:txBody>
                    <a:bodyPr/>
                    <a:lstStyle/>
                    <a:p>
                      <a:r>
                        <a:rPr lang="en-US" dirty="0" smtClean="0"/>
                        <a:t>Trivial for in-store orders. Difficult, but essential, for online &amp; phone orders.</a:t>
                      </a:r>
                      <a:endParaRPr lang="en-IN" dirty="0"/>
                    </a:p>
                  </a:txBody>
                  <a:tcPr/>
                </a:tc>
              </a:tr>
              <a:tr h="449525">
                <a:tc>
                  <a:txBody>
                    <a:bodyPr/>
                    <a:lstStyle/>
                    <a:p>
                      <a:r>
                        <a:rPr lang="en-US" dirty="0" err="1" smtClean="0"/>
                        <a:t>Returnability</a:t>
                      </a:r>
                      <a:endParaRPr lang="en-IN" dirty="0"/>
                    </a:p>
                  </a:txBody>
                  <a:tcPr/>
                </a:tc>
                <a:tc>
                  <a:txBody>
                    <a:bodyPr/>
                    <a:lstStyle/>
                    <a:p>
                      <a:r>
                        <a:rPr lang="en-US" dirty="0" smtClean="0"/>
                        <a:t>Easier than other options given that pickup</a:t>
                      </a:r>
                      <a:r>
                        <a:rPr lang="en-US" baseline="0" dirty="0" smtClean="0"/>
                        <a:t> location can handle returns.</a:t>
                      </a:r>
                      <a:endParaRPr lang="en-IN" dirty="0"/>
                    </a:p>
                  </a:txBody>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4-</a:t>
            </a:r>
            <a:fld id="{0A7E627E-9C09-4550-A936-1C2647389119}" type="slidenum">
              <a:rPr lang="en-US"/>
              <a:pPr/>
              <a:t>43</a:t>
            </a:fld>
            <a:endParaRPr lang="en-US" sz="1400">
              <a:latin typeface="Times New Roman" pitchFamily="18" charset="0"/>
            </a:endParaRPr>
          </a:p>
        </p:txBody>
      </p:sp>
      <p:sp>
        <p:nvSpPr>
          <p:cNvPr id="276482" name="Rectangle 2"/>
          <p:cNvSpPr>
            <a:spLocks noGrp="1" noChangeArrowheads="1"/>
          </p:cNvSpPr>
          <p:nvPr>
            <p:ph type="title"/>
          </p:nvPr>
        </p:nvSpPr>
        <p:spPr/>
        <p:txBody>
          <a:bodyPr>
            <a:normAutofit fontScale="90000"/>
          </a:bodyPr>
          <a:lstStyle/>
          <a:p>
            <a:r>
              <a:rPr lang="en-US"/>
              <a:t>E-Business and the Distribution Network</a:t>
            </a:r>
          </a:p>
        </p:txBody>
      </p:sp>
      <p:sp>
        <p:nvSpPr>
          <p:cNvPr id="276483" name="Rectangle 3"/>
          <p:cNvSpPr>
            <a:spLocks noGrp="1" noChangeArrowheads="1"/>
          </p:cNvSpPr>
          <p:nvPr>
            <p:ph type="body" idx="1"/>
          </p:nvPr>
        </p:nvSpPr>
        <p:spPr/>
        <p:txBody>
          <a:bodyPr/>
          <a:lstStyle/>
          <a:p>
            <a:r>
              <a:rPr lang="en-US" dirty="0"/>
              <a:t>Impact of E-Business on Customer Service</a:t>
            </a:r>
          </a:p>
          <a:p>
            <a:r>
              <a:rPr lang="en-US" dirty="0"/>
              <a:t>Impact of E-Business on Cost</a:t>
            </a:r>
          </a:p>
          <a:p>
            <a:r>
              <a:rPr lang="en-US" dirty="0"/>
              <a:t>Using E-Business: Dell, Amazon, Peapod, Grainger</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E-BUSINESS AND THE DISTRIBUTION NETWORK</a:t>
            </a:r>
            <a:endParaRPr lang="en-US" dirty="0"/>
          </a:p>
        </p:txBody>
      </p:sp>
      <p:sp>
        <p:nvSpPr>
          <p:cNvPr id="3" name="Slide Number Placeholder 2"/>
          <p:cNvSpPr>
            <a:spLocks noGrp="1"/>
          </p:cNvSpPr>
          <p:nvPr>
            <p:ph type="sldNum" sz="quarter" idx="12"/>
          </p:nvPr>
        </p:nvSpPr>
        <p:spPr/>
        <p:txBody>
          <a:bodyPr/>
          <a:lstStyle/>
          <a:p>
            <a:fld id="{217B053F-D9E7-4993-964B-DCAC13862759}" type="slidenum">
              <a:rPr lang="en-US" smtClean="0"/>
              <a:pPr/>
              <a:t>44</a:t>
            </a:fld>
            <a:endParaRPr lang="en-US"/>
          </a:p>
        </p:txBody>
      </p:sp>
      <p:sp>
        <p:nvSpPr>
          <p:cNvPr id="4" name="Content Placeholder 3"/>
          <p:cNvSpPr>
            <a:spLocks noGrp="1"/>
          </p:cNvSpPr>
          <p:nvPr>
            <p:ph sz="quarter" idx="1"/>
          </p:nvPr>
        </p:nvSpPr>
        <p:spPr/>
        <p:txBody>
          <a:bodyPr>
            <a:normAutofit lnSpcReduction="10000"/>
          </a:bodyPr>
          <a:lstStyle/>
          <a:p>
            <a:pPr>
              <a:buNone/>
            </a:pPr>
            <a:r>
              <a:rPr lang="en-US" b="1" dirty="0" smtClean="0"/>
              <a:t>IMPACT OF E-BUSINESS ON CUSTOMER </a:t>
            </a:r>
            <a:r>
              <a:rPr lang="en-US" b="1" dirty="0" smtClean="0"/>
              <a:t>SERVICE:</a:t>
            </a:r>
          </a:p>
          <a:p>
            <a:pPr>
              <a:buNone/>
            </a:pPr>
            <a:r>
              <a:rPr lang="en-US" b="1" dirty="0" smtClean="0"/>
              <a:t>Response Time to </a:t>
            </a:r>
            <a:r>
              <a:rPr lang="en-US" b="1" dirty="0" smtClean="0"/>
              <a:t>Customers:</a:t>
            </a:r>
          </a:p>
          <a:p>
            <a:pPr algn="just"/>
            <a:r>
              <a:rPr lang="en-US" dirty="0" smtClean="0"/>
              <a:t>In selling physical products that cannot be downloaded, an e-business without a </a:t>
            </a:r>
            <a:r>
              <a:rPr lang="en-US" dirty="0" smtClean="0"/>
              <a:t>physical retail </a:t>
            </a:r>
            <a:r>
              <a:rPr lang="en-US" dirty="0" smtClean="0"/>
              <a:t>outlet takes longer to fulfill a customer request than a retail store because </a:t>
            </a:r>
            <a:r>
              <a:rPr lang="en-US" dirty="0" smtClean="0"/>
              <a:t>of the </a:t>
            </a:r>
            <a:r>
              <a:rPr lang="en-US" dirty="0" smtClean="0"/>
              <a:t>shipping time involved</a:t>
            </a:r>
            <a:r>
              <a:rPr lang="en-US" dirty="0" smtClean="0"/>
              <a:t>.</a:t>
            </a:r>
          </a:p>
          <a:p>
            <a:pPr algn="just">
              <a:buNone/>
            </a:pPr>
            <a:r>
              <a:rPr lang="en-US" b="1" dirty="0" smtClean="0"/>
              <a:t>Product </a:t>
            </a:r>
            <a:r>
              <a:rPr lang="en-US" b="1" dirty="0" smtClean="0"/>
              <a:t>Variety:</a:t>
            </a:r>
          </a:p>
          <a:p>
            <a:r>
              <a:rPr lang="en-US" dirty="0" smtClean="0"/>
              <a:t>An e-business finds it easier to offer a large selection of products than a </a:t>
            </a:r>
            <a:r>
              <a:rPr lang="en-US" dirty="0" smtClean="0"/>
              <a:t>bricks and- mortar </a:t>
            </a:r>
            <a:r>
              <a:rPr lang="en-US" dirty="0" smtClean="0"/>
              <a:t>store</a:t>
            </a:r>
            <a:r>
              <a:rPr lang="en-US" dirty="0" smtClean="0"/>
              <a:t>.</a:t>
            </a:r>
          </a:p>
          <a:p>
            <a:r>
              <a:rPr lang="en-US" dirty="0" smtClean="0"/>
              <a:t>Example: Amazon.com </a:t>
            </a:r>
            <a:r>
              <a:rPr lang="en-US" dirty="0" smtClean="0"/>
              <a:t>offers a much larger selection of </a:t>
            </a:r>
            <a:r>
              <a:rPr lang="en-US" dirty="0" smtClean="0"/>
              <a:t>books than </a:t>
            </a:r>
            <a:r>
              <a:rPr lang="en-US" dirty="0" smtClean="0"/>
              <a:t>a typical bookstore.</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17B053F-D9E7-4993-964B-DCAC13862759}" type="slidenum">
              <a:rPr lang="en-US" smtClean="0"/>
              <a:pPr/>
              <a:t>45</a:t>
            </a:fld>
            <a:endParaRPr lang="en-US"/>
          </a:p>
        </p:txBody>
      </p:sp>
      <p:sp>
        <p:nvSpPr>
          <p:cNvPr id="4" name="Content Placeholder 3"/>
          <p:cNvSpPr>
            <a:spLocks noGrp="1"/>
          </p:cNvSpPr>
          <p:nvPr>
            <p:ph sz="quarter" idx="1"/>
          </p:nvPr>
        </p:nvSpPr>
        <p:spPr/>
        <p:txBody>
          <a:bodyPr>
            <a:normAutofit/>
          </a:bodyPr>
          <a:lstStyle/>
          <a:p>
            <a:pPr>
              <a:buNone/>
            </a:pPr>
            <a:r>
              <a:rPr lang="en-US" b="1" dirty="0" smtClean="0"/>
              <a:t>Product </a:t>
            </a:r>
            <a:r>
              <a:rPr lang="en-US" b="1" dirty="0" smtClean="0"/>
              <a:t>Availability:</a:t>
            </a:r>
          </a:p>
          <a:p>
            <a:r>
              <a:rPr lang="en-US" dirty="0" smtClean="0"/>
              <a:t>An e-business also allows for aggregation of inventory that improves </a:t>
            </a:r>
            <a:r>
              <a:rPr lang="en-US" dirty="0" smtClean="0"/>
              <a:t>product availability.</a:t>
            </a:r>
          </a:p>
          <a:p>
            <a:pPr>
              <a:buNone/>
            </a:pPr>
            <a:r>
              <a:rPr lang="en-US" b="1" dirty="0" smtClean="0"/>
              <a:t>Customer </a:t>
            </a:r>
            <a:r>
              <a:rPr lang="en-US" b="1" dirty="0" smtClean="0"/>
              <a:t>Experience:</a:t>
            </a:r>
          </a:p>
          <a:p>
            <a:r>
              <a:rPr lang="en-US" dirty="0" smtClean="0"/>
              <a:t>An e-business affects customer experience in terms of access, customization, </a:t>
            </a:r>
            <a:r>
              <a:rPr lang="en-US" dirty="0" smtClean="0"/>
              <a:t>and convenience.</a:t>
            </a:r>
          </a:p>
          <a:p>
            <a:pPr algn="just"/>
            <a:r>
              <a:rPr lang="en-US" dirty="0" smtClean="0"/>
              <a:t>most retail stores that are open only during business hours, </a:t>
            </a:r>
            <a:r>
              <a:rPr lang="en-US" dirty="0" smtClean="0"/>
              <a:t>an e-business </a:t>
            </a:r>
            <a:r>
              <a:rPr lang="en-US" dirty="0" smtClean="0"/>
              <a:t>allows access to customers who may not be able to place orders </a:t>
            </a:r>
            <a:r>
              <a:rPr lang="en-US" dirty="0" smtClean="0"/>
              <a:t>during regular </a:t>
            </a:r>
            <a:r>
              <a:rPr lang="en-US" dirty="0" smtClean="0"/>
              <a:t>business hours</a:t>
            </a:r>
            <a:r>
              <a:rPr lang="en-US" dirty="0" smtClean="0"/>
              <a:t>.</a:t>
            </a:r>
          </a:p>
          <a:p>
            <a:pPr algn="just"/>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17B053F-D9E7-4993-964B-DCAC13862759}" type="slidenum">
              <a:rPr lang="en-US" smtClean="0"/>
              <a:pPr/>
              <a:t>46</a:t>
            </a:fld>
            <a:endParaRPr lang="en-US"/>
          </a:p>
        </p:txBody>
      </p:sp>
      <p:sp>
        <p:nvSpPr>
          <p:cNvPr id="4" name="Content Placeholder 3"/>
          <p:cNvSpPr>
            <a:spLocks noGrp="1"/>
          </p:cNvSpPr>
          <p:nvPr>
            <p:ph sz="quarter" idx="1"/>
          </p:nvPr>
        </p:nvSpPr>
        <p:spPr/>
        <p:txBody>
          <a:bodyPr/>
          <a:lstStyle/>
          <a:p>
            <a:pPr>
              <a:buNone/>
            </a:pPr>
            <a:r>
              <a:rPr lang="en-US" b="1" dirty="0" smtClean="0"/>
              <a:t>Faster Time to </a:t>
            </a:r>
            <a:r>
              <a:rPr lang="en-US" b="1" dirty="0" smtClean="0"/>
              <a:t>Market:</a:t>
            </a:r>
          </a:p>
          <a:p>
            <a:pPr algn="just"/>
            <a:r>
              <a:rPr lang="en-US" dirty="0" smtClean="0">
                <a:latin typeface="Times New Roman" pitchFamily="18" charset="0"/>
                <a:cs typeface="Times New Roman" pitchFamily="18" charset="0"/>
              </a:rPr>
              <a:t>A firm can use e-business to introduce new products much more Q</a:t>
            </a:r>
            <a:r>
              <a:rPr lang="en-US" dirty="0" smtClean="0">
                <a:latin typeface="Times New Roman" pitchFamily="18" charset="0"/>
                <a:cs typeface="Times New Roman" pitchFamily="18" charset="0"/>
              </a:rPr>
              <a:t>uickly </a:t>
            </a:r>
            <a:r>
              <a:rPr lang="en-US" dirty="0" smtClean="0">
                <a:latin typeface="Times New Roman" pitchFamily="18" charset="0"/>
                <a:cs typeface="Times New Roman" pitchFamily="18" charset="0"/>
              </a:rPr>
              <a:t>than a </a:t>
            </a:r>
            <a:r>
              <a:rPr lang="en-US" dirty="0" smtClean="0">
                <a:latin typeface="Times New Roman" pitchFamily="18" charset="0"/>
                <a:cs typeface="Times New Roman" pitchFamily="18" charset="0"/>
              </a:rPr>
              <a:t>firm that </a:t>
            </a:r>
            <a:r>
              <a:rPr lang="en-US" dirty="0" smtClean="0">
                <a:latin typeface="Times New Roman" pitchFamily="18" charset="0"/>
                <a:cs typeface="Times New Roman" pitchFamily="18" charset="0"/>
              </a:rPr>
              <a:t>uses physical channels.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 </a:t>
            </a:r>
            <a:r>
              <a:rPr lang="en-US" dirty="0" smtClean="0">
                <a:latin typeface="Times New Roman" pitchFamily="18" charset="0"/>
                <a:cs typeface="Times New Roman" pitchFamily="18" charset="0"/>
              </a:rPr>
              <a:t>firm that sells PCs through physical channels must </a:t>
            </a:r>
            <a:r>
              <a:rPr lang="en-US" dirty="0" smtClean="0">
                <a:latin typeface="Times New Roman" pitchFamily="18" charset="0"/>
                <a:cs typeface="Times New Roman" pitchFamily="18" charset="0"/>
              </a:rPr>
              <a:t>produce enough </a:t>
            </a:r>
            <a:r>
              <a:rPr lang="en-US" dirty="0" smtClean="0">
                <a:latin typeface="Times New Roman" pitchFamily="18" charset="0"/>
                <a:cs typeface="Times New Roman" pitchFamily="18" charset="0"/>
              </a:rPr>
              <a:t>units to stock the </a:t>
            </a:r>
            <a:r>
              <a:rPr lang="en-US" dirty="0" smtClean="0">
                <a:latin typeface="Times New Roman" pitchFamily="18" charset="0"/>
                <a:cs typeface="Times New Roman" pitchFamily="18" charset="0"/>
              </a:rPr>
              <a:t>shelf </a:t>
            </a:r>
            <a:r>
              <a:rPr lang="en-US" dirty="0" smtClean="0">
                <a:latin typeface="Times New Roman" pitchFamily="18" charset="0"/>
                <a:cs typeface="Times New Roman" pitchFamily="18" charset="0"/>
              </a:rPr>
              <a:t>at its distributors and retailers before it starts </a:t>
            </a:r>
            <a:r>
              <a:rPr lang="en-US" dirty="0" smtClean="0">
                <a:latin typeface="Times New Roman" pitchFamily="18" charset="0"/>
                <a:cs typeface="Times New Roman" pitchFamily="18" charset="0"/>
              </a:rPr>
              <a:t>to see </a:t>
            </a:r>
            <a:r>
              <a:rPr lang="en-US" dirty="0" smtClean="0">
                <a:latin typeface="Times New Roman" pitchFamily="18" charset="0"/>
                <a:cs typeface="Times New Roman" pitchFamily="18" charset="0"/>
              </a:rPr>
              <a:t>revenue from the new product</a:t>
            </a:r>
            <a:r>
              <a:rPr lang="en-US" dirty="0" smtClean="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17B053F-D9E7-4993-964B-DCAC13862759}" type="slidenum">
              <a:rPr lang="en-US" smtClean="0"/>
              <a:pPr/>
              <a:t>47</a:t>
            </a:fld>
            <a:endParaRPr lang="en-US"/>
          </a:p>
        </p:txBody>
      </p:sp>
      <p:sp>
        <p:nvSpPr>
          <p:cNvPr id="4" name="Content Placeholder 3"/>
          <p:cNvSpPr>
            <a:spLocks noGrp="1"/>
          </p:cNvSpPr>
          <p:nvPr>
            <p:ph sz="quarter" idx="1"/>
          </p:nvPr>
        </p:nvSpPr>
        <p:spPr>
          <a:xfrm>
            <a:off x="914400" y="533400"/>
            <a:ext cx="7772400" cy="5943600"/>
          </a:xfrm>
        </p:spPr>
        <p:txBody>
          <a:bodyPr>
            <a:normAutofit lnSpcReduction="10000"/>
          </a:bodyPr>
          <a:lstStyle/>
          <a:p>
            <a:pPr>
              <a:buNone/>
            </a:pPr>
            <a:r>
              <a:rPr lang="en-US" b="1" dirty="0" smtClean="0"/>
              <a:t>Order </a:t>
            </a:r>
            <a:r>
              <a:rPr lang="en-US" b="1" dirty="0" smtClean="0"/>
              <a:t>Visibility:</a:t>
            </a:r>
          </a:p>
          <a:p>
            <a:r>
              <a:rPr lang="en-US" dirty="0" smtClean="0"/>
              <a:t>The Internet makes it possible to provide visibility of order status</a:t>
            </a:r>
            <a:r>
              <a:rPr lang="en-US" dirty="0" smtClean="0"/>
              <a:t>.</a:t>
            </a:r>
          </a:p>
          <a:p>
            <a:r>
              <a:rPr lang="en-US" dirty="0" smtClean="0"/>
              <a:t> </a:t>
            </a:r>
            <a:r>
              <a:rPr lang="en-US" dirty="0" smtClean="0"/>
              <a:t>From a </a:t>
            </a:r>
            <a:r>
              <a:rPr lang="en-US" dirty="0" smtClean="0"/>
              <a:t>customer‘s perspective</a:t>
            </a:r>
            <a:r>
              <a:rPr lang="en-US" dirty="0" smtClean="0"/>
              <a:t>, it is crucial to provide this visibility because an online order has no </a:t>
            </a:r>
            <a:r>
              <a:rPr lang="en-US" dirty="0" smtClean="0"/>
              <a:t>physical equivalent </a:t>
            </a:r>
            <a:r>
              <a:rPr lang="en-US" dirty="0" smtClean="0"/>
              <a:t>to a customer shopping for an item at a retail store</a:t>
            </a:r>
            <a:r>
              <a:rPr lang="en-US" dirty="0" smtClean="0"/>
              <a:t>.</a:t>
            </a:r>
          </a:p>
          <a:p>
            <a:pPr>
              <a:buNone/>
            </a:pPr>
            <a:r>
              <a:rPr lang="en-US" b="1" dirty="0" smtClean="0"/>
              <a:t>Returnability:</a:t>
            </a:r>
          </a:p>
          <a:p>
            <a:pPr algn="just"/>
            <a:r>
              <a:rPr lang="en-US" dirty="0" smtClean="0"/>
              <a:t>Returnability is harder with online orders, which typically arrive from a </a:t>
            </a:r>
            <a:r>
              <a:rPr lang="en-US" dirty="0" smtClean="0"/>
              <a:t>centralized location.</a:t>
            </a:r>
          </a:p>
          <a:p>
            <a:pPr algn="just"/>
            <a:r>
              <a:rPr lang="en-US" dirty="0" smtClean="0"/>
              <a:t> </a:t>
            </a:r>
            <a:r>
              <a:rPr lang="en-US" dirty="0" smtClean="0"/>
              <a:t>It is much easier to return a product purchased at a retail store. </a:t>
            </a:r>
            <a:endParaRPr lang="en-US" dirty="0" smtClean="0"/>
          </a:p>
          <a:p>
            <a:pPr algn="just"/>
            <a:r>
              <a:rPr lang="en-US" dirty="0" smtClean="0"/>
              <a:t>The proportion of </a:t>
            </a:r>
            <a:r>
              <a:rPr lang="en-US" dirty="0" smtClean="0"/>
              <a:t>returns is also likely to be much higher for online orders because customers </a:t>
            </a:r>
            <a:r>
              <a:rPr lang="en-US" dirty="0" smtClean="0"/>
              <a:t>are unable </a:t>
            </a:r>
            <a:r>
              <a:rPr lang="en-US" dirty="0" smtClean="0"/>
              <a:t>to touch and feel the product before their purchase. Going online </a:t>
            </a:r>
            <a:r>
              <a:rPr lang="en-US" dirty="0" smtClean="0"/>
              <a:t>thus increases </a:t>
            </a:r>
            <a:r>
              <a:rPr lang="en-US" dirty="0" smtClean="0"/>
              <a:t>the cost of reverse flows.</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Direct Sales to Customers</a:t>
            </a:r>
            <a:endParaRPr lang="en-US" dirty="0"/>
          </a:p>
        </p:txBody>
      </p:sp>
      <p:sp>
        <p:nvSpPr>
          <p:cNvPr id="3" name="Slide Number Placeholder 2"/>
          <p:cNvSpPr>
            <a:spLocks noGrp="1"/>
          </p:cNvSpPr>
          <p:nvPr>
            <p:ph type="sldNum" sz="quarter" idx="12"/>
          </p:nvPr>
        </p:nvSpPr>
        <p:spPr/>
        <p:txBody>
          <a:bodyPr/>
          <a:lstStyle/>
          <a:p>
            <a:fld id="{217B053F-D9E7-4993-964B-DCAC13862759}" type="slidenum">
              <a:rPr lang="en-US" smtClean="0"/>
              <a:pPr/>
              <a:t>48</a:t>
            </a:fld>
            <a:endParaRPr lang="en-US"/>
          </a:p>
        </p:txBody>
      </p:sp>
      <p:sp>
        <p:nvSpPr>
          <p:cNvPr id="4" name="Content Placeholder 3"/>
          <p:cNvSpPr>
            <a:spLocks noGrp="1"/>
          </p:cNvSpPr>
          <p:nvPr>
            <p:ph sz="quarter" idx="1"/>
          </p:nvPr>
        </p:nvSpPr>
        <p:spPr>
          <a:xfrm>
            <a:off x="914400" y="1447800"/>
            <a:ext cx="7772400" cy="5029200"/>
          </a:xfrm>
        </p:spPr>
        <p:txBody>
          <a:bodyPr>
            <a:normAutofit/>
          </a:bodyPr>
          <a:lstStyle/>
          <a:p>
            <a:pPr algn="just"/>
            <a:r>
              <a:rPr lang="en-US" dirty="0" smtClean="0"/>
              <a:t>An e-business allows manufacturers and other members of the supply chain that </a:t>
            </a:r>
            <a:r>
              <a:rPr lang="en-US" dirty="0" smtClean="0"/>
              <a:t>do not </a:t>
            </a:r>
            <a:r>
              <a:rPr lang="en-US" dirty="0" smtClean="0"/>
              <a:t>have direct contact with customers in traditional channels to enhance revenues </a:t>
            </a:r>
            <a:r>
              <a:rPr lang="en-US" dirty="0" smtClean="0"/>
              <a:t>by bypassing </a:t>
            </a:r>
            <a:r>
              <a:rPr lang="en-US" dirty="0" smtClean="0"/>
              <a:t>intermediaries and selling directly to customers, thereby collecting the </a:t>
            </a:r>
            <a:r>
              <a:rPr lang="en-US" dirty="0" smtClean="0"/>
              <a:t>intermediary‘s incremental </a:t>
            </a:r>
            <a:r>
              <a:rPr lang="en-US" dirty="0" smtClean="0"/>
              <a:t>revenue</a:t>
            </a:r>
            <a:r>
              <a:rPr lang="en-US" dirty="0" smtClean="0"/>
              <a:t>.</a:t>
            </a:r>
          </a:p>
          <a:p>
            <a:pPr algn="just"/>
            <a:r>
              <a:rPr lang="en-US" dirty="0" smtClean="0"/>
              <a:t>For example, Dell sells PCs online direct to customers</a:t>
            </a:r>
            <a:r>
              <a:rPr lang="en-US" dirty="0" smtClean="0"/>
              <a:t>.</a:t>
            </a:r>
          </a:p>
          <a:p>
            <a:pPr algn="just"/>
            <a:r>
              <a:rPr lang="en-US" dirty="0" smtClean="0"/>
              <a:t>Dell is able to increase revenue and enhance margins because it shares </a:t>
            </a:r>
            <a:r>
              <a:rPr lang="en-US" dirty="0" smtClean="0"/>
              <a:t>no part </a:t>
            </a:r>
            <a:r>
              <a:rPr lang="en-US" dirty="0" smtClean="0"/>
              <a:t>of the revenue with a distributor or retailer. </a:t>
            </a:r>
            <a:endParaRPr lang="en-US" dirty="0" smtClean="0"/>
          </a:p>
          <a:p>
            <a:pPr algn="just"/>
            <a:r>
              <a:rPr lang="en-US" dirty="0" smtClean="0"/>
              <a:t>In </a:t>
            </a:r>
            <a:r>
              <a:rPr lang="en-US" dirty="0" smtClean="0"/>
              <a:t>contrast, HP, which sells </a:t>
            </a:r>
            <a:r>
              <a:rPr lang="en-US" dirty="0" smtClean="0"/>
              <a:t>through retailers</a:t>
            </a:r>
            <a:r>
              <a:rPr lang="en-US" dirty="0" smtClean="0"/>
              <a:t>, must share some of the product revenue with the distributor and </a:t>
            </a:r>
            <a:r>
              <a:rPr lang="en-US" dirty="0" smtClean="0"/>
              <a:t> Retailer, resulting </a:t>
            </a:r>
            <a:r>
              <a:rPr lang="en-US" dirty="0" smtClean="0"/>
              <a:t>in lower revenue and margins for HP.</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Flexible Pricing, Product Portfolio, and Promotions</a:t>
            </a:r>
            <a:endParaRPr lang="en-US" dirty="0"/>
          </a:p>
        </p:txBody>
      </p:sp>
      <p:sp>
        <p:nvSpPr>
          <p:cNvPr id="3" name="Slide Number Placeholder 2"/>
          <p:cNvSpPr>
            <a:spLocks noGrp="1"/>
          </p:cNvSpPr>
          <p:nvPr>
            <p:ph type="sldNum" sz="quarter" idx="12"/>
          </p:nvPr>
        </p:nvSpPr>
        <p:spPr/>
        <p:txBody>
          <a:bodyPr/>
          <a:lstStyle/>
          <a:p>
            <a:fld id="{217B053F-D9E7-4993-964B-DCAC13862759}" type="slidenum">
              <a:rPr lang="en-US" smtClean="0"/>
              <a:pPr/>
              <a:t>49</a:t>
            </a:fld>
            <a:endParaRPr lang="en-US"/>
          </a:p>
        </p:txBody>
      </p:sp>
      <p:sp>
        <p:nvSpPr>
          <p:cNvPr id="4" name="Content Placeholder 3"/>
          <p:cNvSpPr>
            <a:spLocks noGrp="1"/>
          </p:cNvSpPr>
          <p:nvPr>
            <p:ph sz="quarter" idx="1"/>
          </p:nvPr>
        </p:nvSpPr>
        <p:spPr/>
        <p:txBody>
          <a:bodyPr/>
          <a:lstStyle/>
          <a:p>
            <a:pPr algn="just"/>
            <a:r>
              <a:rPr lang="en-US" dirty="0" smtClean="0"/>
              <a:t>An </a:t>
            </a:r>
            <a:r>
              <a:rPr lang="en-US" dirty="0" smtClean="0"/>
              <a:t>e-business </a:t>
            </a:r>
            <a:r>
              <a:rPr lang="en-US" dirty="0" smtClean="0"/>
              <a:t>can easily alter prices by changing one entry in the database linked to </a:t>
            </a:r>
            <a:r>
              <a:rPr lang="en-US" dirty="0" smtClean="0"/>
              <a:t>its Web </a:t>
            </a:r>
            <a:r>
              <a:rPr lang="en-US" dirty="0" smtClean="0"/>
              <a:t>site. </a:t>
            </a:r>
            <a:endParaRPr lang="en-US" dirty="0" smtClean="0"/>
          </a:p>
          <a:p>
            <a:pPr algn="just"/>
            <a:r>
              <a:rPr lang="en-US" dirty="0" smtClean="0"/>
              <a:t>This </a:t>
            </a:r>
            <a:r>
              <a:rPr lang="en-US" dirty="0" smtClean="0"/>
              <a:t>ability allows an e-business to maximize revenues by setting prices </a:t>
            </a:r>
            <a:r>
              <a:rPr lang="en-US" dirty="0" smtClean="0"/>
              <a:t>based on </a:t>
            </a:r>
            <a:r>
              <a:rPr lang="en-US" dirty="0" smtClean="0"/>
              <a:t>current inventories and demand</a:t>
            </a:r>
            <a:r>
              <a:rPr lang="en-US" dirty="0" smtClean="0"/>
              <a:t>.</a:t>
            </a:r>
          </a:p>
          <a:p>
            <a:r>
              <a:rPr lang="en-US" dirty="0" smtClean="0"/>
              <a:t>airlines provide a good example of </a:t>
            </a:r>
            <a:r>
              <a:rPr lang="en-US" dirty="0" smtClean="0"/>
              <a:t>this ability-they </a:t>
            </a:r>
            <a:r>
              <a:rPr lang="en-US" dirty="0" smtClean="0"/>
              <a:t>make last-minute, low-cost fares available on the Web on routes </a:t>
            </a:r>
            <a:r>
              <a:rPr lang="en-US" dirty="0" smtClean="0"/>
              <a:t>with unsold </a:t>
            </a:r>
            <a:r>
              <a:rPr lang="en-US" dirty="0" smtClean="0"/>
              <a:t>seats</a:t>
            </a:r>
            <a:r>
              <a:rPr lang="en-US" dirty="0" smtClean="0"/>
              <a:t>.</a:t>
            </a:r>
          </a:p>
          <a:p>
            <a:r>
              <a:rPr lang="en-US" dirty="0" smtClean="0"/>
              <a:t>Dell also changes prices for different PC configurations regularly, </a:t>
            </a:r>
            <a:r>
              <a:rPr lang="en-US" dirty="0" smtClean="0"/>
              <a:t>based on </a:t>
            </a:r>
            <a:r>
              <a:rPr lang="en-US" dirty="0" smtClean="0"/>
              <a:t>demand and component availability.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17B053F-D9E7-4993-964B-DCAC13862759}" type="slidenum">
              <a:rPr lang="en-US" smtClean="0"/>
              <a:pPr/>
              <a:t>5</a:t>
            </a:fld>
            <a:endParaRPr lang="en-US"/>
          </a:p>
        </p:txBody>
      </p:sp>
      <p:sp>
        <p:nvSpPr>
          <p:cNvPr id="4" name="Content Placeholder 3"/>
          <p:cNvSpPr>
            <a:spLocks noGrp="1"/>
          </p:cNvSpPr>
          <p:nvPr>
            <p:ph sz="quarter" idx="1"/>
          </p:nvPr>
        </p:nvSpPr>
        <p:spPr/>
        <p:txBody>
          <a:bodyPr/>
          <a:lstStyle/>
          <a:p>
            <a:r>
              <a:rPr lang="en-US" dirty="0" smtClean="0"/>
              <a:t>Producers produce goods and finally make them ready for the market.</a:t>
            </a:r>
          </a:p>
          <a:p>
            <a:pPr algn="just"/>
            <a:r>
              <a:rPr lang="en-US" dirty="0" smtClean="0"/>
              <a:t>Routes to be adopted to bring the products to the market—to the ultimate consumers and industrial users, must be determined.</a:t>
            </a:r>
          </a:p>
          <a:p>
            <a:pPr algn="just">
              <a:buNone/>
            </a:pPr>
            <a:r>
              <a:rPr lang="en-US" b="1" dirty="0" smtClean="0"/>
              <a:t>Distribution system has two components:</a:t>
            </a:r>
          </a:p>
          <a:p>
            <a:pPr fontAlgn="base">
              <a:buNone/>
            </a:pPr>
            <a:r>
              <a:rPr lang="en-US" dirty="0" smtClean="0"/>
              <a:t>1. Channels of Distribution</a:t>
            </a:r>
          </a:p>
          <a:p>
            <a:pPr fontAlgn="base">
              <a:buNone/>
            </a:pPr>
            <a:r>
              <a:rPr lang="en-US" dirty="0" smtClean="0"/>
              <a:t>2. Physical Distribution.</a:t>
            </a:r>
          </a:p>
          <a:p>
            <a:pPr algn="just">
              <a:buNone/>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Efficient Funds Transfer</a:t>
            </a:r>
            <a:endParaRPr lang="en-US" dirty="0"/>
          </a:p>
        </p:txBody>
      </p:sp>
      <p:sp>
        <p:nvSpPr>
          <p:cNvPr id="3" name="Slide Number Placeholder 2"/>
          <p:cNvSpPr>
            <a:spLocks noGrp="1"/>
          </p:cNvSpPr>
          <p:nvPr>
            <p:ph type="sldNum" sz="quarter" idx="12"/>
          </p:nvPr>
        </p:nvSpPr>
        <p:spPr/>
        <p:txBody>
          <a:bodyPr/>
          <a:lstStyle/>
          <a:p>
            <a:fld id="{217B053F-D9E7-4993-964B-DCAC13862759}" type="slidenum">
              <a:rPr lang="en-US" smtClean="0"/>
              <a:pPr/>
              <a:t>50</a:t>
            </a:fld>
            <a:endParaRPr lang="en-US"/>
          </a:p>
        </p:txBody>
      </p:sp>
      <p:sp>
        <p:nvSpPr>
          <p:cNvPr id="4" name="Content Placeholder 3"/>
          <p:cNvSpPr>
            <a:spLocks noGrp="1"/>
          </p:cNvSpPr>
          <p:nvPr>
            <p:ph sz="quarter" idx="1"/>
          </p:nvPr>
        </p:nvSpPr>
        <p:spPr/>
        <p:txBody>
          <a:bodyPr/>
          <a:lstStyle/>
          <a:p>
            <a:r>
              <a:rPr lang="en-US" dirty="0" smtClean="0"/>
              <a:t>An e-business can enhance revenues by speeding up collection. </a:t>
            </a:r>
            <a:endParaRPr lang="en-US" dirty="0" smtClean="0"/>
          </a:p>
          <a:p>
            <a:r>
              <a:rPr lang="en-US" dirty="0" smtClean="0"/>
              <a:t>An </a:t>
            </a:r>
            <a:r>
              <a:rPr lang="en-US" dirty="0" smtClean="0"/>
              <a:t>excellent </a:t>
            </a:r>
            <a:r>
              <a:rPr lang="en-US" dirty="0" smtClean="0"/>
              <a:t>example shows how e-business </a:t>
            </a:r>
            <a:r>
              <a:rPr lang="en-US" dirty="0" smtClean="0"/>
              <a:t>affects areas even outside the business world.</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IMPACT OF E-BUSINESS ON COST</a:t>
            </a:r>
            <a:endParaRPr lang="en-US" dirty="0"/>
          </a:p>
        </p:txBody>
      </p:sp>
      <p:sp>
        <p:nvSpPr>
          <p:cNvPr id="3" name="Slide Number Placeholder 2"/>
          <p:cNvSpPr>
            <a:spLocks noGrp="1"/>
          </p:cNvSpPr>
          <p:nvPr>
            <p:ph type="sldNum" sz="quarter" idx="12"/>
          </p:nvPr>
        </p:nvSpPr>
        <p:spPr/>
        <p:txBody>
          <a:bodyPr/>
          <a:lstStyle/>
          <a:p>
            <a:fld id="{217B053F-D9E7-4993-964B-DCAC13862759}" type="slidenum">
              <a:rPr lang="en-US" smtClean="0"/>
              <a:pPr/>
              <a:t>51</a:t>
            </a:fld>
            <a:endParaRPr lang="en-US"/>
          </a:p>
        </p:txBody>
      </p:sp>
      <p:sp>
        <p:nvSpPr>
          <p:cNvPr id="4" name="Content Placeholder 3"/>
          <p:cNvSpPr>
            <a:spLocks noGrp="1"/>
          </p:cNvSpPr>
          <p:nvPr>
            <p:ph sz="quarter" idx="1"/>
          </p:nvPr>
        </p:nvSpPr>
        <p:spPr/>
        <p:txBody>
          <a:bodyPr>
            <a:normAutofit lnSpcReduction="10000"/>
          </a:bodyPr>
          <a:lstStyle/>
          <a:p>
            <a:r>
              <a:rPr lang="en-US" dirty="0" smtClean="0"/>
              <a:t>On the cost side, e-business affects inventory, facilities, transportation, and </a:t>
            </a:r>
            <a:r>
              <a:rPr lang="en-US" dirty="0" smtClean="0"/>
              <a:t>information costs</a:t>
            </a:r>
            <a:r>
              <a:rPr lang="en-US" dirty="0" smtClean="0"/>
              <a:t>. </a:t>
            </a:r>
            <a:endParaRPr lang="en-US" dirty="0" smtClean="0"/>
          </a:p>
          <a:p>
            <a:r>
              <a:rPr lang="en-US" dirty="0" smtClean="0"/>
              <a:t>It </a:t>
            </a:r>
            <a:r>
              <a:rPr lang="en-US" dirty="0" smtClean="0"/>
              <a:t>is important to observe that the impact in each case is not necessarily positive</a:t>
            </a:r>
            <a:r>
              <a:rPr lang="en-US" dirty="0" smtClean="0"/>
              <a:t>.</a:t>
            </a:r>
          </a:p>
          <a:p>
            <a:pPr>
              <a:buNone/>
            </a:pPr>
            <a:r>
              <a:rPr lang="en-US" b="1" dirty="0" smtClean="0"/>
              <a:t>Inventory:</a:t>
            </a:r>
          </a:p>
          <a:p>
            <a:pPr algn="just"/>
            <a:r>
              <a:rPr lang="en-US" dirty="0" smtClean="0"/>
              <a:t>An e-business can lower inventory levels and inventory cost by improving </a:t>
            </a:r>
            <a:r>
              <a:rPr lang="en-US" dirty="0" smtClean="0"/>
              <a:t>supply chain </a:t>
            </a:r>
            <a:r>
              <a:rPr lang="en-US" dirty="0" smtClean="0"/>
              <a:t>coordination and creating a better match between supply and demand.</a:t>
            </a:r>
          </a:p>
          <a:p>
            <a:pPr algn="just"/>
            <a:r>
              <a:rPr lang="en-US" dirty="0" smtClean="0"/>
              <a:t>Additionally, e-business enables a firm to aggregate inventories far from customers </a:t>
            </a:r>
            <a:r>
              <a:rPr lang="en-US" dirty="0" smtClean="0"/>
              <a:t>if most </a:t>
            </a:r>
            <a:r>
              <a:rPr lang="en-US" dirty="0" smtClean="0"/>
              <a:t>customers are willing to wait for delivery of online orders.</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17B053F-D9E7-4993-964B-DCAC13862759}" type="slidenum">
              <a:rPr lang="en-US" smtClean="0"/>
              <a:pPr/>
              <a:t>52</a:t>
            </a:fld>
            <a:endParaRPr lang="en-US"/>
          </a:p>
        </p:txBody>
      </p:sp>
      <p:sp>
        <p:nvSpPr>
          <p:cNvPr id="4" name="Content Placeholder 3"/>
          <p:cNvSpPr>
            <a:spLocks noGrp="1"/>
          </p:cNvSpPr>
          <p:nvPr>
            <p:ph sz="quarter" idx="1"/>
          </p:nvPr>
        </p:nvSpPr>
        <p:spPr>
          <a:xfrm>
            <a:off x="914400" y="1447800"/>
            <a:ext cx="7772400" cy="5181600"/>
          </a:xfrm>
        </p:spPr>
        <p:txBody>
          <a:bodyPr>
            <a:normAutofit fontScale="92500"/>
          </a:bodyPr>
          <a:lstStyle/>
          <a:p>
            <a:pPr>
              <a:buNone/>
            </a:pPr>
            <a:r>
              <a:rPr lang="en-US" b="1" dirty="0" smtClean="0"/>
              <a:t>Facilities:</a:t>
            </a:r>
          </a:p>
          <a:p>
            <a:pPr algn="just"/>
            <a:r>
              <a:rPr lang="en-US" dirty="0" smtClean="0"/>
              <a:t>Two basic types of facilities costs must be included in the analysis: costs related to </a:t>
            </a:r>
            <a:r>
              <a:rPr lang="en-US" dirty="0" smtClean="0"/>
              <a:t>the number </a:t>
            </a:r>
            <a:r>
              <a:rPr lang="en-US" dirty="0" smtClean="0"/>
              <a:t>and location of facilities in a network, and costs associated with the </a:t>
            </a:r>
            <a:r>
              <a:rPr lang="en-US" dirty="0" smtClean="0"/>
              <a:t>operations that </a:t>
            </a:r>
            <a:r>
              <a:rPr lang="en-US" dirty="0" smtClean="0"/>
              <a:t>take place in these facilities</a:t>
            </a:r>
            <a:r>
              <a:rPr lang="en-US" dirty="0" smtClean="0"/>
              <a:t>.</a:t>
            </a:r>
          </a:p>
          <a:p>
            <a:r>
              <a:rPr lang="en-US" dirty="0" smtClean="0"/>
              <a:t>ongoing operating costs, customer participation in selection </a:t>
            </a:r>
            <a:r>
              <a:rPr lang="en-US" dirty="0" smtClean="0"/>
              <a:t>and order </a:t>
            </a:r>
            <a:r>
              <a:rPr lang="en-US" dirty="0" smtClean="0"/>
              <a:t>placement allows an e-business to lower its resource costs</a:t>
            </a:r>
            <a:r>
              <a:rPr lang="en-US" dirty="0" smtClean="0"/>
              <a:t>.</a:t>
            </a:r>
          </a:p>
          <a:p>
            <a:r>
              <a:rPr lang="en-US" dirty="0" smtClean="0"/>
              <a:t> </a:t>
            </a:r>
            <a:r>
              <a:rPr lang="en-US" dirty="0" smtClean="0"/>
              <a:t>For example, when </a:t>
            </a:r>
            <a:r>
              <a:rPr lang="en-US" dirty="0" smtClean="0"/>
              <a:t>a customer </a:t>
            </a:r>
            <a:r>
              <a:rPr lang="en-US" dirty="0" smtClean="0"/>
              <a:t>goes to the Lands' End Web site, she makes the effort to check on </a:t>
            </a:r>
            <a:r>
              <a:rPr lang="en-US" dirty="0" smtClean="0"/>
              <a:t>product availability </a:t>
            </a:r>
            <a:r>
              <a:rPr lang="en-US" dirty="0" smtClean="0"/>
              <a:t>and then place her order. </a:t>
            </a:r>
            <a:endParaRPr lang="en-US" dirty="0" smtClean="0"/>
          </a:p>
          <a:p>
            <a:r>
              <a:rPr lang="en-US" dirty="0" smtClean="0"/>
              <a:t>When </a:t>
            </a:r>
            <a:r>
              <a:rPr lang="en-US" dirty="0" smtClean="0"/>
              <a:t>the same customer phones in an order, </a:t>
            </a:r>
            <a:r>
              <a:rPr lang="en-US" dirty="0" smtClean="0"/>
              <a:t>the firm </a:t>
            </a:r>
            <a:r>
              <a:rPr lang="en-US" dirty="0" smtClean="0"/>
              <a:t>incurs the additional cost of its employees checking product availability and </a:t>
            </a:r>
            <a:r>
              <a:rPr lang="en-US" dirty="0" smtClean="0"/>
              <a:t>placing the </a:t>
            </a:r>
            <a:r>
              <a:rPr lang="en-US" dirty="0" smtClean="0"/>
              <a:t>order.</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17B053F-D9E7-4993-964B-DCAC13862759}" type="slidenum">
              <a:rPr lang="en-US" smtClean="0"/>
              <a:pPr/>
              <a:t>53</a:t>
            </a:fld>
            <a:endParaRPr lang="en-US"/>
          </a:p>
        </p:txBody>
      </p:sp>
      <p:sp>
        <p:nvSpPr>
          <p:cNvPr id="4" name="Content Placeholder 3"/>
          <p:cNvSpPr>
            <a:spLocks noGrp="1"/>
          </p:cNvSpPr>
          <p:nvPr>
            <p:ph sz="quarter" idx="1"/>
          </p:nvPr>
        </p:nvSpPr>
        <p:spPr>
          <a:xfrm>
            <a:off x="914400" y="381000"/>
            <a:ext cx="7772400" cy="6172200"/>
          </a:xfrm>
        </p:spPr>
        <p:txBody>
          <a:bodyPr>
            <a:normAutofit/>
          </a:bodyPr>
          <a:lstStyle/>
          <a:p>
            <a:pPr algn="just"/>
            <a:r>
              <a:rPr lang="en-US" sz="2800" dirty="0" smtClean="0"/>
              <a:t>An e-business can lower its order fulfillment costs because it does </a:t>
            </a:r>
            <a:r>
              <a:rPr lang="en-US" sz="2800" dirty="0" smtClean="0"/>
              <a:t>not have </a:t>
            </a:r>
            <a:r>
              <a:rPr lang="en-US" sz="2800" dirty="0" smtClean="0"/>
              <a:t>to fill an order as soon as it arrives</a:t>
            </a:r>
            <a:r>
              <a:rPr lang="en-US" sz="2800" dirty="0" smtClean="0"/>
              <a:t>.</a:t>
            </a:r>
          </a:p>
          <a:p>
            <a:pPr algn="just"/>
            <a:r>
              <a:rPr lang="en-US" sz="2800" dirty="0" smtClean="0"/>
              <a:t> </a:t>
            </a:r>
            <a:r>
              <a:rPr lang="en-US" sz="2800" dirty="0" smtClean="0"/>
              <a:t>A retail store or supermarket must staff </a:t>
            </a:r>
            <a:r>
              <a:rPr lang="en-US" sz="2800" dirty="0" smtClean="0"/>
              <a:t>its sales </a:t>
            </a:r>
            <a:r>
              <a:rPr lang="en-US" sz="2800" dirty="0" smtClean="0"/>
              <a:t>counters so that more cashiers are available when more customers are shopping.</a:t>
            </a:r>
          </a:p>
          <a:p>
            <a:pPr algn="just"/>
            <a:r>
              <a:rPr lang="en-US" sz="2800" dirty="0" smtClean="0"/>
              <a:t>As a result, these stores require greater staffing during weekends and at times </a:t>
            </a:r>
            <a:r>
              <a:rPr lang="en-US" sz="2800" dirty="0" smtClean="0"/>
              <a:t>when people </a:t>
            </a:r>
            <a:r>
              <a:rPr lang="en-US" sz="2800" dirty="0" smtClean="0"/>
              <a:t>are not at work</a:t>
            </a:r>
            <a:r>
              <a:rPr lang="en-US" sz="2800" dirty="0" smtClean="0"/>
              <a:t>.</a:t>
            </a:r>
          </a:p>
          <a:p>
            <a:pPr algn="just"/>
            <a:r>
              <a:rPr lang="en-US" sz="2800" dirty="0" smtClean="0"/>
              <a:t> </a:t>
            </a:r>
            <a:r>
              <a:rPr lang="en-US" sz="2800" dirty="0" smtClean="0"/>
              <a:t>At an e-business, if a reasonable buffer of unfilled orders </a:t>
            </a:r>
            <a:r>
              <a:rPr lang="en-US" sz="2800" dirty="0" smtClean="0"/>
              <a:t>is maintained</a:t>
            </a:r>
            <a:r>
              <a:rPr lang="en-US" sz="2800" dirty="0" smtClean="0"/>
              <a:t>, the rate of order fulfillment can be made </a:t>
            </a:r>
            <a:r>
              <a:rPr lang="en-US" sz="2800" dirty="0" smtClean="0"/>
              <a:t>significantly </a:t>
            </a:r>
            <a:r>
              <a:rPr lang="en-US" sz="2800" dirty="0" smtClean="0"/>
              <a:t>smoother than </a:t>
            </a:r>
            <a:r>
              <a:rPr lang="en-US" sz="2800" dirty="0" smtClean="0"/>
              <a:t>the rate </a:t>
            </a:r>
            <a:r>
              <a:rPr lang="en-US" sz="2800" dirty="0" smtClean="0"/>
              <a:t>at which orders arrive, which reduces the peak load for order fulfillment and </a:t>
            </a:r>
            <a:r>
              <a:rPr lang="en-US" sz="2800" dirty="0" smtClean="0"/>
              <a:t>thus reduces </a:t>
            </a:r>
            <a:r>
              <a:rPr lang="en-US" sz="2800" dirty="0" smtClean="0"/>
              <a:t>resource requirements and cost.</a:t>
            </a:r>
            <a:endParaRPr lang="en-US" sz="28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17B053F-D9E7-4993-964B-DCAC13862759}" type="slidenum">
              <a:rPr lang="en-US" smtClean="0"/>
              <a:pPr/>
              <a:t>54</a:t>
            </a:fld>
            <a:endParaRPr lang="en-US"/>
          </a:p>
        </p:txBody>
      </p:sp>
      <p:sp>
        <p:nvSpPr>
          <p:cNvPr id="4" name="Content Placeholder 3"/>
          <p:cNvSpPr>
            <a:spLocks noGrp="1"/>
          </p:cNvSpPr>
          <p:nvPr>
            <p:ph sz="quarter" idx="1"/>
          </p:nvPr>
        </p:nvSpPr>
        <p:spPr/>
        <p:txBody>
          <a:bodyPr>
            <a:normAutofit/>
          </a:bodyPr>
          <a:lstStyle/>
          <a:p>
            <a:pPr algn="just"/>
            <a:r>
              <a:rPr lang="en-US" sz="2800" dirty="0" smtClean="0"/>
              <a:t>Additionally, operating costs can be decreased for a manufacturer using </a:t>
            </a:r>
            <a:r>
              <a:rPr lang="en-US" sz="2800" dirty="0" smtClean="0"/>
              <a:t>e-business to </a:t>
            </a:r>
            <a:r>
              <a:rPr lang="en-US" sz="2800" dirty="0" smtClean="0"/>
              <a:t>sell direct to customers because fewer supply chain stages touch the product as </a:t>
            </a:r>
            <a:r>
              <a:rPr lang="en-US" sz="2800" dirty="0" smtClean="0"/>
              <a:t>it makes </a:t>
            </a:r>
            <a:r>
              <a:rPr lang="en-US" sz="2800" dirty="0" smtClean="0"/>
              <a:t>its way to a customer, thereby reducing handling costs</a:t>
            </a:r>
            <a:r>
              <a:rPr lang="en-US" sz="2800" dirty="0" smtClean="0"/>
              <a:t>.</a:t>
            </a:r>
          </a:p>
          <a:p>
            <a:pPr algn="just"/>
            <a:r>
              <a:rPr lang="en-US" sz="2800" dirty="0" smtClean="0"/>
              <a:t>some products, such as groceries, an e-business </a:t>
            </a:r>
            <a:r>
              <a:rPr lang="en-US" sz="2800" dirty="0" smtClean="0"/>
              <a:t>has to </a:t>
            </a:r>
            <a:r>
              <a:rPr lang="en-US" sz="2800" dirty="0" smtClean="0"/>
              <a:t>perform tasks currently performed by the customer at retail stores, affecting </a:t>
            </a:r>
            <a:r>
              <a:rPr lang="en-US" sz="2800" dirty="0" smtClean="0"/>
              <a:t>both handling </a:t>
            </a:r>
            <a:r>
              <a:rPr lang="en-US" sz="2800" dirty="0" smtClean="0"/>
              <a:t>costs and transportation costs. </a:t>
            </a:r>
          </a:p>
          <a:p>
            <a:pPr algn="just"/>
            <a:endParaRPr lang="en-US" sz="28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17B053F-D9E7-4993-964B-DCAC13862759}" type="slidenum">
              <a:rPr lang="en-US" smtClean="0"/>
              <a:pPr/>
              <a:t>55</a:t>
            </a:fld>
            <a:endParaRPr lang="en-US"/>
          </a:p>
        </p:txBody>
      </p:sp>
      <p:sp>
        <p:nvSpPr>
          <p:cNvPr id="4" name="Content Placeholder 3"/>
          <p:cNvSpPr>
            <a:spLocks noGrp="1"/>
          </p:cNvSpPr>
          <p:nvPr>
            <p:ph sz="quarter" idx="1"/>
          </p:nvPr>
        </p:nvSpPr>
        <p:spPr/>
        <p:txBody>
          <a:bodyPr/>
          <a:lstStyle/>
          <a:p>
            <a:pPr algn="just">
              <a:lnSpc>
                <a:spcPct val="150000"/>
              </a:lnSpc>
            </a:pPr>
            <a:r>
              <a:rPr lang="en-US" dirty="0" smtClean="0"/>
              <a:t>In such situations, an e-business will </a:t>
            </a:r>
            <a:r>
              <a:rPr lang="en-US" dirty="0" smtClean="0"/>
              <a:t>incur higher </a:t>
            </a:r>
            <a:r>
              <a:rPr lang="en-US" dirty="0" smtClean="0"/>
              <a:t>handling and delivery costs than a retail store. </a:t>
            </a:r>
            <a:endParaRPr lang="en-US" dirty="0" smtClean="0"/>
          </a:p>
          <a:p>
            <a:pPr algn="just">
              <a:lnSpc>
                <a:spcPct val="150000"/>
              </a:lnSpc>
            </a:pPr>
            <a:r>
              <a:rPr lang="en-US" dirty="0" smtClean="0"/>
              <a:t>For </a:t>
            </a:r>
            <a:r>
              <a:rPr lang="en-US" dirty="0" smtClean="0"/>
              <a:t>example, whereas a </a:t>
            </a:r>
            <a:r>
              <a:rPr lang="en-US" dirty="0" smtClean="0"/>
              <a:t>customer picks </a:t>
            </a:r>
            <a:r>
              <a:rPr lang="en-US" dirty="0" smtClean="0"/>
              <a:t>out the required items at a grocery store, an e-business such as Peapod </a:t>
            </a:r>
            <a:r>
              <a:rPr lang="en-US" dirty="0" smtClean="0"/>
              <a:t>incurs higher </a:t>
            </a:r>
            <a:r>
              <a:rPr lang="en-US" dirty="0" smtClean="0"/>
              <a:t>handling costs because its employees must pick- a customer's order from </a:t>
            </a:r>
            <a:r>
              <a:rPr lang="en-US" dirty="0" smtClean="0"/>
              <a:t>the warehouse </a:t>
            </a:r>
            <a:r>
              <a:rPr lang="en-US" dirty="0" smtClean="0"/>
              <a:t>shelves and deliver it to the customer's home.</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17B053F-D9E7-4993-964B-DCAC13862759}" type="slidenum">
              <a:rPr lang="en-US" smtClean="0"/>
              <a:pPr/>
              <a:t>56</a:t>
            </a:fld>
            <a:endParaRPr lang="en-US"/>
          </a:p>
        </p:txBody>
      </p:sp>
      <p:sp>
        <p:nvSpPr>
          <p:cNvPr id="4" name="Content Placeholder 3"/>
          <p:cNvSpPr>
            <a:spLocks noGrp="1"/>
          </p:cNvSpPr>
          <p:nvPr>
            <p:ph sz="quarter" idx="1"/>
          </p:nvPr>
        </p:nvSpPr>
        <p:spPr/>
        <p:txBody>
          <a:bodyPr>
            <a:normAutofit fontScale="92500" lnSpcReduction="10000"/>
          </a:bodyPr>
          <a:lstStyle/>
          <a:p>
            <a:pPr>
              <a:buNone/>
            </a:pPr>
            <a:r>
              <a:rPr lang="en-US" b="1" dirty="0" smtClean="0"/>
              <a:t>Transportation:</a:t>
            </a:r>
          </a:p>
          <a:p>
            <a:pPr algn="just"/>
            <a:r>
              <a:rPr lang="en-US" dirty="0" smtClean="0"/>
              <a:t>If a firm can put its product in a form that' can be downloaded, the Internet will allow </a:t>
            </a:r>
            <a:r>
              <a:rPr lang="en-US" dirty="0" smtClean="0"/>
              <a:t>it to </a:t>
            </a:r>
            <a:r>
              <a:rPr lang="en-US" dirty="0" smtClean="0"/>
              <a:t>save on the cost and time for delivery</a:t>
            </a:r>
            <a:r>
              <a:rPr lang="en-US" dirty="0" smtClean="0"/>
              <a:t>.</a:t>
            </a:r>
          </a:p>
          <a:p>
            <a:pPr algn="just"/>
            <a:r>
              <a:rPr lang="en-US" dirty="0" smtClean="0"/>
              <a:t> </a:t>
            </a:r>
            <a:r>
              <a:rPr lang="en-US" dirty="0" smtClean="0"/>
              <a:t>For example, downloadable music and </a:t>
            </a:r>
            <a:r>
              <a:rPr lang="en-US" dirty="0" smtClean="0"/>
              <a:t>software offer </a:t>
            </a:r>
            <a:r>
              <a:rPr lang="en-US" dirty="0" smtClean="0"/>
              <a:t>an opportunity to eliminate all costs associated with transporting </a:t>
            </a:r>
            <a:r>
              <a:rPr lang="en-US" dirty="0" smtClean="0"/>
              <a:t>compact discs.</a:t>
            </a:r>
          </a:p>
          <a:p>
            <a:pPr algn="just"/>
            <a:r>
              <a:rPr lang="en-US" dirty="0" smtClean="0"/>
              <a:t>For </a:t>
            </a:r>
            <a:r>
              <a:rPr lang="en-US" dirty="0" smtClean="0"/>
              <a:t>non-digital </a:t>
            </a:r>
            <a:r>
              <a:rPr lang="en-US" dirty="0" smtClean="0"/>
              <a:t>products, aggregating inventories increases outbound </a:t>
            </a:r>
            <a:r>
              <a:rPr lang="en-US" dirty="0" smtClean="0"/>
              <a:t>transportation relative </a:t>
            </a:r>
            <a:r>
              <a:rPr lang="en-US" dirty="0" smtClean="0"/>
              <a:t>to inbound transportation. </a:t>
            </a:r>
            <a:endParaRPr lang="en-US" dirty="0" smtClean="0"/>
          </a:p>
          <a:p>
            <a:pPr algn="just"/>
            <a:r>
              <a:rPr lang="en-US" dirty="0" smtClean="0"/>
              <a:t>Compared </a:t>
            </a:r>
            <a:r>
              <a:rPr lang="en-US" dirty="0" smtClean="0"/>
              <a:t>to a business with many retail </a:t>
            </a:r>
            <a:r>
              <a:rPr lang="en-US" dirty="0" smtClean="0"/>
              <a:t>outlets, an </a:t>
            </a:r>
            <a:r>
              <a:rPr lang="en-US" dirty="0" smtClean="0"/>
              <a:t>e-business with aggregated inventories tends to have higher </a:t>
            </a:r>
            <a:r>
              <a:rPr lang="en-US" dirty="0" smtClean="0"/>
              <a:t>transportation costs </a:t>
            </a:r>
            <a:r>
              <a:rPr lang="en-US" dirty="0" smtClean="0"/>
              <a:t>(across the entire supply chain) per unit because of the increased outbound costs.</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17B053F-D9E7-4993-964B-DCAC13862759}" type="slidenum">
              <a:rPr lang="en-US" smtClean="0"/>
              <a:pPr/>
              <a:t>57</a:t>
            </a:fld>
            <a:endParaRPr lang="en-US"/>
          </a:p>
        </p:txBody>
      </p:sp>
      <p:sp>
        <p:nvSpPr>
          <p:cNvPr id="4" name="Content Placeholder 3"/>
          <p:cNvSpPr>
            <a:spLocks noGrp="1"/>
          </p:cNvSpPr>
          <p:nvPr>
            <p:ph sz="quarter" idx="1"/>
          </p:nvPr>
        </p:nvSpPr>
        <p:spPr/>
        <p:txBody>
          <a:bodyPr>
            <a:normAutofit fontScale="92500" lnSpcReduction="20000"/>
          </a:bodyPr>
          <a:lstStyle/>
          <a:p>
            <a:pPr>
              <a:buNone/>
            </a:pPr>
            <a:r>
              <a:rPr lang="en-US" b="1" dirty="0" smtClean="0"/>
              <a:t>Information:</a:t>
            </a:r>
          </a:p>
          <a:p>
            <a:pPr algn="just"/>
            <a:r>
              <a:rPr lang="en-US" dirty="0" smtClean="0"/>
              <a:t>An e-business can share demand information throughout its supply chain to </a:t>
            </a:r>
            <a:r>
              <a:rPr lang="en-US" dirty="0" smtClean="0"/>
              <a:t>improve visibility.</a:t>
            </a:r>
          </a:p>
          <a:p>
            <a:pPr algn="just"/>
            <a:r>
              <a:rPr lang="en-US" dirty="0" smtClean="0"/>
              <a:t>The Internet may also be used to share planning and forecasting </a:t>
            </a:r>
            <a:r>
              <a:rPr lang="en-US" dirty="0" smtClean="0"/>
              <a:t>information within </a:t>
            </a:r>
            <a:r>
              <a:rPr lang="en-US" dirty="0" smtClean="0"/>
              <a:t>the supply chain, further improving coordination</a:t>
            </a:r>
            <a:r>
              <a:rPr lang="en-US" dirty="0" smtClean="0"/>
              <a:t>.</a:t>
            </a:r>
          </a:p>
          <a:p>
            <a:r>
              <a:rPr lang="en-US" dirty="0" smtClean="0"/>
              <a:t>This helps reduce overall </a:t>
            </a:r>
            <a:r>
              <a:rPr lang="en-US" dirty="0" smtClean="0"/>
              <a:t>supply chain </a:t>
            </a:r>
            <a:r>
              <a:rPr lang="en-US" dirty="0" smtClean="0"/>
              <a:t>costs and better match supply and demand</a:t>
            </a:r>
            <a:r>
              <a:rPr lang="en-US" dirty="0" smtClean="0"/>
              <a:t>.</a:t>
            </a:r>
          </a:p>
          <a:p>
            <a:r>
              <a:rPr lang="en-US" dirty="0" smtClean="0"/>
              <a:t>An e-business incurs additional information costs, however. The cost of </a:t>
            </a:r>
            <a:r>
              <a:rPr lang="en-US" dirty="0" smtClean="0"/>
              <a:t>software and </a:t>
            </a:r>
            <a:r>
              <a:rPr lang="en-US" dirty="0" smtClean="0"/>
              <a:t>hardware to set up an e-business can often be significant</a:t>
            </a:r>
            <a:r>
              <a:rPr lang="en-US" dirty="0" smtClean="0"/>
              <a:t>.</a:t>
            </a:r>
          </a:p>
          <a:p>
            <a:r>
              <a:rPr lang="en-US" dirty="0" smtClean="0"/>
              <a:t> </a:t>
            </a:r>
            <a:r>
              <a:rPr lang="en-US" dirty="0" smtClean="0"/>
              <a:t>These costs need to </a:t>
            </a:r>
            <a:r>
              <a:rPr lang="en-US" dirty="0" smtClean="0"/>
              <a:t>be weighed </a:t>
            </a:r>
            <a:r>
              <a:rPr lang="en-US" dirty="0" smtClean="0"/>
              <a:t>against the benefits that will be derived.</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blank B2C e-business scorecard</a:t>
            </a:r>
            <a:endParaRPr lang="en-US" dirty="0"/>
          </a:p>
        </p:txBody>
      </p:sp>
      <p:sp>
        <p:nvSpPr>
          <p:cNvPr id="3" name="Slide Number Placeholder 2"/>
          <p:cNvSpPr>
            <a:spLocks noGrp="1"/>
          </p:cNvSpPr>
          <p:nvPr>
            <p:ph type="sldNum" sz="quarter" idx="12"/>
          </p:nvPr>
        </p:nvSpPr>
        <p:spPr/>
        <p:txBody>
          <a:bodyPr/>
          <a:lstStyle/>
          <a:p>
            <a:fld id="{217B053F-D9E7-4993-964B-DCAC13862759}" type="slidenum">
              <a:rPr lang="en-US" smtClean="0"/>
              <a:pPr/>
              <a:t>58</a:t>
            </a:fld>
            <a:endParaRPr lang="en-US"/>
          </a:p>
        </p:txBody>
      </p:sp>
      <p:sp>
        <p:nvSpPr>
          <p:cNvPr id="4" name="Content Placeholder 3"/>
          <p:cNvSpPr>
            <a:spLocks noGrp="1"/>
          </p:cNvSpPr>
          <p:nvPr>
            <p:ph sz="quarter"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762000" y="1447800"/>
            <a:ext cx="8001000" cy="5257800"/>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USING E-BUSINESS TO SELL PCs: DELL</a:t>
            </a:r>
            <a:endParaRPr lang="en-US" dirty="0"/>
          </a:p>
        </p:txBody>
      </p:sp>
      <p:sp>
        <p:nvSpPr>
          <p:cNvPr id="3" name="Slide Number Placeholder 2"/>
          <p:cNvSpPr>
            <a:spLocks noGrp="1"/>
          </p:cNvSpPr>
          <p:nvPr>
            <p:ph type="sldNum" sz="quarter" idx="12"/>
          </p:nvPr>
        </p:nvSpPr>
        <p:spPr/>
        <p:txBody>
          <a:bodyPr/>
          <a:lstStyle/>
          <a:p>
            <a:fld id="{217B053F-D9E7-4993-964B-DCAC13862759}" type="slidenum">
              <a:rPr lang="en-US" smtClean="0"/>
              <a:pPr/>
              <a:t>59</a:t>
            </a:fld>
            <a:endParaRPr lang="en-US"/>
          </a:p>
        </p:txBody>
      </p:sp>
      <p:sp>
        <p:nvSpPr>
          <p:cNvPr id="4" name="Content Placeholder 3"/>
          <p:cNvSpPr>
            <a:spLocks noGrp="1"/>
          </p:cNvSpPr>
          <p:nvPr>
            <p:ph sz="quarter" idx="1"/>
          </p:nvPr>
        </p:nvSpPr>
        <p:spPr/>
        <p:txBody>
          <a:bodyPr/>
          <a:lstStyle/>
          <a:p>
            <a:r>
              <a:rPr lang="en-US" dirty="0" smtClean="0"/>
              <a:t>The PC industry in general-and Dell in particular-has used e-business effectively </a:t>
            </a:r>
            <a:r>
              <a:rPr lang="en-US" dirty="0" smtClean="0"/>
              <a:t>to improve </a:t>
            </a:r>
            <a:r>
              <a:rPr lang="en-US" dirty="0" smtClean="0"/>
              <a:t>performance of supply chain networks</a:t>
            </a:r>
            <a:r>
              <a:rPr lang="en-US" dirty="0" smtClean="0"/>
              <a:t>.</a:t>
            </a:r>
          </a:p>
          <a:p>
            <a:endParaRPr lang="en-US" dirty="0"/>
          </a:p>
        </p:txBody>
      </p:sp>
      <p:pic>
        <p:nvPicPr>
          <p:cNvPr id="2050" name="Picture 2"/>
          <p:cNvPicPr>
            <a:picLocks noChangeAspect="1" noChangeArrowheads="1"/>
          </p:cNvPicPr>
          <p:nvPr/>
        </p:nvPicPr>
        <p:blipFill>
          <a:blip r:embed="rId2"/>
          <a:srcRect/>
          <a:stretch>
            <a:fillRect/>
          </a:stretch>
        </p:blipFill>
        <p:spPr bwMode="auto">
          <a:xfrm>
            <a:off x="914400" y="2667000"/>
            <a:ext cx="7905750" cy="39624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914400" y="457200"/>
            <a:ext cx="3733800" cy="762000"/>
          </a:xfrm>
        </p:spPr>
        <p:txBody>
          <a:bodyPr/>
          <a:lstStyle/>
          <a:p>
            <a:r>
              <a:rPr lang="en-US" dirty="0" smtClean="0"/>
              <a:t>Channels of Distribution</a:t>
            </a:r>
            <a:endParaRPr lang="en-US" dirty="0"/>
          </a:p>
        </p:txBody>
      </p:sp>
      <p:sp>
        <p:nvSpPr>
          <p:cNvPr id="6" name="Text Placeholder 5"/>
          <p:cNvSpPr>
            <a:spLocks noGrp="1"/>
          </p:cNvSpPr>
          <p:nvPr>
            <p:ph type="body" sz="half" idx="3"/>
          </p:nvPr>
        </p:nvSpPr>
        <p:spPr>
          <a:xfrm>
            <a:off x="4953000" y="457200"/>
            <a:ext cx="3733800" cy="914400"/>
          </a:xfrm>
        </p:spPr>
        <p:txBody>
          <a:bodyPr/>
          <a:lstStyle/>
          <a:p>
            <a:r>
              <a:rPr lang="en-US" dirty="0" smtClean="0"/>
              <a:t>Physical Distribution</a:t>
            </a:r>
            <a:endParaRPr lang="en-US" dirty="0"/>
          </a:p>
        </p:txBody>
      </p:sp>
      <p:sp>
        <p:nvSpPr>
          <p:cNvPr id="3" name="Slide Number Placeholder 2"/>
          <p:cNvSpPr>
            <a:spLocks noGrp="1"/>
          </p:cNvSpPr>
          <p:nvPr>
            <p:ph type="sldNum" sz="quarter" idx="12"/>
          </p:nvPr>
        </p:nvSpPr>
        <p:spPr/>
        <p:txBody>
          <a:bodyPr/>
          <a:lstStyle/>
          <a:p>
            <a:fld id="{217B053F-D9E7-4993-964B-DCAC13862759}" type="slidenum">
              <a:rPr lang="en-US" smtClean="0"/>
              <a:pPr/>
              <a:t>6</a:t>
            </a:fld>
            <a:endParaRPr lang="en-US"/>
          </a:p>
        </p:txBody>
      </p:sp>
      <p:sp>
        <p:nvSpPr>
          <p:cNvPr id="4" name="Content Placeholder 3"/>
          <p:cNvSpPr>
            <a:spLocks noGrp="1"/>
          </p:cNvSpPr>
          <p:nvPr>
            <p:ph sz="half" idx="2"/>
          </p:nvPr>
        </p:nvSpPr>
        <p:spPr>
          <a:xfrm>
            <a:off x="914400" y="1371600"/>
            <a:ext cx="3733800" cy="4762500"/>
          </a:xfrm>
        </p:spPr>
        <p:txBody>
          <a:bodyPr/>
          <a:lstStyle/>
          <a:p>
            <a:pPr algn="just"/>
            <a:r>
              <a:rPr lang="en-US" dirty="0" smtClean="0"/>
              <a:t>The intermediaries or the process through which the products are transferred from the producers to ultimate users. They are distributors, retailers, agents, bankers etc</a:t>
            </a:r>
            <a:endParaRPr lang="en-US" dirty="0"/>
          </a:p>
        </p:txBody>
      </p:sp>
      <p:sp>
        <p:nvSpPr>
          <p:cNvPr id="7" name="Content Placeholder 6"/>
          <p:cNvSpPr>
            <a:spLocks noGrp="1"/>
          </p:cNvSpPr>
          <p:nvPr>
            <p:ph sz="half" idx="4"/>
          </p:nvPr>
        </p:nvSpPr>
        <p:spPr>
          <a:xfrm>
            <a:off x="4953000" y="1752600"/>
            <a:ext cx="3733800" cy="4381500"/>
          </a:xfrm>
        </p:spPr>
        <p:txBody>
          <a:bodyPr/>
          <a:lstStyle/>
          <a:p>
            <a:pPr algn="just"/>
            <a:r>
              <a:rPr lang="en-US" dirty="0" smtClean="0"/>
              <a:t>Physical Distribution is concerned with the flow of goods to the ultimate consumers which includes transportation, warehousing and inventory management.</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17B053F-D9E7-4993-964B-DCAC13862759}" type="slidenum">
              <a:rPr lang="en-US" smtClean="0"/>
              <a:pPr/>
              <a:t>60</a:t>
            </a:fld>
            <a:endParaRPr lang="en-US"/>
          </a:p>
        </p:txBody>
      </p:sp>
      <p:sp>
        <p:nvSpPr>
          <p:cNvPr id="4" name="Content Placeholder 3"/>
          <p:cNvSpPr>
            <a:spLocks noGrp="1"/>
          </p:cNvSpPr>
          <p:nvPr>
            <p:ph sz="quarter" idx="1"/>
          </p:nvPr>
        </p:nvSpPr>
        <p:spPr/>
        <p:txBody>
          <a:bodyPr/>
          <a:lstStyle/>
          <a:p>
            <a:pPr algn="just">
              <a:lnSpc>
                <a:spcPct val="150000"/>
              </a:lnSpc>
            </a:pPr>
            <a:r>
              <a:rPr lang="en-US" dirty="0" smtClean="0"/>
              <a:t>Dell sells </a:t>
            </a:r>
            <a:r>
              <a:rPr lang="en-US" dirty="0" smtClean="0"/>
              <a:t>PCs directly </a:t>
            </a:r>
            <a:r>
              <a:rPr lang="en-US" dirty="0" smtClean="0"/>
              <a:t>to customers, both companies and consumers, and starts assembly after </a:t>
            </a:r>
            <a:r>
              <a:rPr lang="en-US" dirty="0" smtClean="0"/>
              <a:t>receiving a </a:t>
            </a:r>
            <a:r>
              <a:rPr lang="en-US" dirty="0" smtClean="0"/>
              <a:t>customer </a:t>
            </a:r>
            <a:r>
              <a:rPr lang="en-US" dirty="0" smtClean="0"/>
              <a:t>order.</a:t>
            </a:r>
          </a:p>
          <a:p>
            <a:pPr algn="just">
              <a:lnSpc>
                <a:spcPct val="150000"/>
              </a:lnSpc>
            </a:pPr>
            <a:r>
              <a:rPr lang="en-US" dirty="0" smtClean="0"/>
              <a:t>Traditional PC manufacturers, in contrast, assemble the PC in the push phase of </a:t>
            </a:r>
            <a:r>
              <a:rPr lang="en-US" dirty="0" smtClean="0"/>
              <a:t>the supply </a:t>
            </a:r>
            <a:r>
              <a:rPr lang="en-US" dirty="0" smtClean="0"/>
              <a:t>chain because they must maintain assembled products available for purchase </a:t>
            </a:r>
            <a:r>
              <a:rPr lang="en-US" dirty="0" smtClean="0"/>
              <a:t>at a </a:t>
            </a:r>
            <a:r>
              <a:rPr lang="en-US" dirty="0" smtClean="0"/>
              <a:t>retail store.</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Impact of e-Business on Customer Service in the PC Industry</a:t>
            </a:r>
            <a:endParaRPr lang="en-US" dirty="0"/>
          </a:p>
        </p:txBody>
      </p:sp>
      <p:sp>
        <p:nvSpPr>
          <p:cNvPr id="3" name="Slide Number Placeholder 2"/>
          <p:cNvSpPr>
            <a:spLocks noGrp="1"/>
          </p:cNvSpPr>
          <p:nvPr>
            <p:ph type="sldNum" sz="quarter" idx="12"/>
          </p:nvPr>
        </p:nvSpPr>
        <p:spPr/>
        <p:txBody>
          <a:bodyPr/>
          <a:lstStyle/>
          <a:p>
            <a:fld id="{217B053F-D9E7-4993-964B-DCAC13862759}" type="slidenum">
              <a:rPr lang="en-US" smtClean="0"/>
              <a:pPr/>
              <a:t>61</a:t>
            </a:fld>
            <a:endParaRPr lang="en-US"/>
          </a:p>
        </p:txBody>
      </p:sp>
      <p:sp>
        <p:nvSpPr>
          <p:cNvPr id="4" name="Content Placeholder 3"/>
          <p:cNvSpPr>
            <a:spLocks noGrp="1"/>
          </p:cNvSpPr>
          <p:nvPr>
            <p:ph sz="quarter" idx="1"/>
          </p:nvPr>
        </p:nvSpPr>
        <p:spPr/>
        <p:txBody>
          <a:bodyPr>
            <a:normAutofit fontScale="92500" lnSpcReduction="10000"/>
          </a:bodyPr>
          <a:lstStyle/>
          <a:p>
            <a:pPr algn="just"/>
            <a:r>
              <a:rPr lang="en-US" dirty="0" smtClean="0"/>
              <a:t>The main disadvantage for Dell of selling PCs over the Internet is that customers </a:t>
            </a:r>
            <a:r>
              <a:rPr lang="en-US" dirty="0" smtClean="0"/>
              <a:t>who are </a:t>
            </a:r>
            <a:r>
              <a:rPr lang="en-US" dirty="0" smtClean="0"/>
              <a:t>unwilling to wait five to 10 days to receive their order cannot be attracted</a:t>
            </a:r>
            <a:r>
              <a:rPr lang="en-US" dirty="0" smtClean="0"/>
              <a:t>.</a:t>
            </a:r>
          </a:p>
          <a:p>
            <a:pPr algn="just"/>
            <a:r>
              <a:rPr lang="en-US" dirty="0" smtClean="0"/>
              <a:t> </a:t>
            </a:r>
            <a:r>
              <a:rPr lang="en-US" dirty="0" smtClean="0"/>
              <a:t>A </a:t>
            </a:r>
            <a:r>
              <a:rPr lang="en-US" dirty="0" smtClean="0"/>
              <a:t>PC, however</a:t>
            </a:r>
            <a:r>
              <a:rPr lang="en-US" dirty="0" smtClean="0"/>
              <a:t>, is usually a planned purchase; most people are willing to wait for its delivery.</a:t>
            </a:r>
          </a:p>
          <a:p>
            <a:pPr algn="just"/>
            <a:r>
              <a:rPr lang="en-US" dirty="0" smtClean="0"/>
              <a:t>Dell also does not attract customers who need a lot of help when selecting a PC.</a:t>
            </a:r>
          </a:p>
          <a:p>
            <a:pPr algn="just"/>
            <a:r>
              <a:rPr lang="en-US" dirty="0" smtClean="0"/>
              <a:t>However, the segment of people who are comfortable selecting their own PC and </a:t>
            </a:r>
            <a:r>
              <a:rPr lang="en-US" dirty="0" smtClean="0"/>
              <a:t>are willing </a:t>
            </a:r>
            <a:r>
              <a:rPr lang="en-US" dirty="0" smtClean="0"/>
              <a:t>to wait for its delivery is quite large and still growing</a:t>
            </a:r>
            <a:r>
              <a:rPr lang="en-US" dirty="0" smtClean="0"/>
              <a:t>.</a:t>
            </a:r>
          </a:p>
          <a:p>
            <a:pPr algn="just"/>
            <a:r>
              <a:rPr lang="en-US" dirty="0" smtClean="0"/>
              <a:t> </a:t>
            </a:r>
            <a:r>
              <a:rPr lang="en-US" dirty="0" smtClean="0"/>
              <a:t>Dell and other PC </a:t>
            </a:r>
            <a:r>
              <a:rPr lang="en-US" dirty="0" smtClean="0"/>
              <a:t>manufacturers who </a:t>
            </a:r>
            <a:r>
              <a:rPr lang="en-US" dirty="0" smtClean="0"/>
              <a:t>sell over the Internet target this group of customers.</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17B053F-D9E7-4993-964B-DCAC13862759}" type="slidenum">
              <a:rPr lang="en-US" smtClean="0"/>
              <a:pPr/>
              <a:t>62</a:t>
            </a:fld>
            <a:endParaRPr lang="en-US"/>
          </a:p>
        </p:txBody>
      </p:sp>
      <p:sp>
        <p:nvSpPr>
          <p:cNvPr id="4" name="Content Placeholder 3"/>
          <p:cNvSpPr>
            <a:spLocks noGrp="1"/>
          </p:cNvSpPr>
          <p:nvPr>
            <p:ph sz="quarter" idx="1"/>
          </p:nvPr>
        </p:nvSpPr>
        <p:spPr>
          <a:xfrm>
            <a:off x="914400" y="457200"/>
            <a:ext cx="7772400" cy="5562600"/>
          </a:xfrm>
        </p:spPr>
        <p:txBody>
          <a:bodyPr>
            <a:normAutofit lnSpcReduction="10000"/>
          </a:bodyPr>
          <a:lstStyle/>
          <a:p>
            <a:pPr algn="just"/>
            <a:r>
              <a:rPr lang="en-US" dirty="0" smtClean="0"/>
              <a:t>Dell is able to exploit most of the responsiveness-enhancing </a:t>
            </a:r>
            <a:r>
              <a:rPr lang="en-US" dirty="0" smtClean="0"/>
              <a:t>opportunities offered </a:t>
            </a:r>
            <a:r>
              <a:rPr lang="en-US" dirty="0" smtClean="0"/>
              <a:t>by an e-business. </a:t>
            </a:r>
            <a:endParaRPr lang="en-US" dirty="0" smtClean="0"/>
          </a:p>
          <a:p>
            <a:pPr algn="just"/>
            <a:r>
              <a:rPr lang="en-US" dirty="0" smtClean="0"/>
              <a:t>The </a:t>
            </a:r>
            <a:r>
              <a:rPr lang="en-US" dirty="0" smtClean="0"/>
              <a:t>company uses the Internet to offer a very wide variety </a:t>
            </a:r>
            <a:r>
              <a:rPr lang="en-US" dirty="0" smtClean="0"/>
              <a:t>of different </a:t>
            </a:r>
            <a:r>
              <a:rPr lang="en-US" dirty="0" smtClean="0"/>
              <a:t>PC configurations. </a:t>
            </a:r>
            <a:endParaRPr lang="en-US" dirty="0" smtClean="0"/>
          </a:p>
          <a:p>
            <a:pPr algn="just"/>
            <a:r>
              <a:rPr lang="en-US" dirty="0" smtClean="0"/>
              <a:t>Customers </a:t>
            </a:r>
            <a:r>
              <a:rPr lang="en-US" dirty="0" smtClean="0"/>
              <a:t>are allowed to select recommended PC </a:t>
            </a:r>
            <a:r>
              <a:rPr lang="en-US" dirty="0" smtClean="0"/>
              <a:t>configurations or </a:t>
            </a:r>
            <a:r>
              <a:rPr lang="en-US" dirty="0" smtClean="0"/>
              <a:t>customize them to have the desired processor, memory, hard drive, </a:t>
            </a:r>
            <a:r>
              <a:rPr lang="en-US" dirty="0" smtClean="0"/>
              <a:t>and other </a:t>
            </a:r>
            <a:r>
              <a:rPr lang="en-US" dirty="0" smtClean="0"/>
              <a:t>components. </a:t>
            </a:r>
            <a:endParaRPr lang="en-US" dirty="0" smtClean="0"/>
          </a:p>
          <a:p>
            <a:pPr algn="just"/>
            <a:r>
              <a:rPr lang="en-US" dirty="0" smtClean="0"/>
              <a:t>Customization </a:t>
            </a:r>
            <a:r>
              <a:rPr lang="en-US" dirty="0" smtClean="0"/>
              <a:t>allows Dell to satisfy customers by giving them </a:t>
            </a:r>
            <a:r>
              <a:rPr lang="en-US" dirty="0" smtClean="0"/>
              <a:t>a product </a:t>
            </a:r>
            <a:r>
              <a:rPr lang="en-US" dirty="0" smtClean="0"/>
              <a:t>that is close to their specific requirements. </a:t>
            </a:r>
            <a:endParaRPr lang="en-US" dirty="0" smtClean="0"/>
          </a:p>
          <a:p>
            <a:pPr algn="just"/>
            <a:r>
              <a:rPr lang="en-US" dirty="0" smtClean="0"/>
              <a:t>The </a:t>
            </a:r>
            <a:r>
              <a:rPr lang="en-US" dirty="0" smtClean="0"/>
              <a:t>customization options are </a:t>
            </a:r>
            <a:r>
              <a:rPr lang="en-US" dirty="0" smtClean="0"/>
              <a:t>very easy </a:t>
            </a:r>
            <a:r>
              <a:rPr lang="en-US" dirty="0" smtClean="0"/>
              <a:t>to display over the Internet, allowing Dell to attract customers who value </a:t>
            </a:r>
            <a:r>
              <a:rPr lang="en-US" dirty="0" smtClean="0"/>
              <a:t>this choice.</a:t>
            </a:r>
          </a:p>
          <a:p>
            <a:pPr algn="just"/>
            <a:r>
              <a:rPr lang="en-US" dirty="0" smtClean="0"/>
              <a:t> </a:t>
            </a:r>
            <a:r>
              <a:rPr lang="en-US" dirty="0" smtClean="0"/>
              <a:t>Dell also uses customized Web pages to enable large business customers </a:t>
            </a:r>
            <a:r>
              <a:rPr lang="en-US" dirty="0" smtClean="0"/>
              <a:t>to place </a:t>
            </a:r>
            <a:r>
              <a:rPr lang="en-US" dirty="0" smtClean="0"/>
              <a:t>orders.</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17B053F-D9E7-4993-964B-DCAC13862759}" type="slidenum">
              <a:rPr lang="en-US" smtClean="0"/>
              <a:pPr/>
              <a:t>63</a:t>
            </a:fld>
            <a:endParaRPr lang="en-US"/>
          </a:p>
        </p:txBody>
      </p:sp>
      <p:sp>
        <p:nvSpPr>
          <p:cNvPr id="4" name="Content Placeholder 3"/>
          <p:cNvSpPr>
            <a:spLocks noGrp="1"/>
          </p:cNvSpPr>
          <p:nvPr>
            <p:ph sz="quarter" idx="1"/>
          </p:nvPr>
        </p:nvSpPr>
        <p:spPr/>
        <p:txBody>
          <a:bodyPr>
            <a:normAutofit fontScale="92500" lnSpcReduction="10000"/>
          </a:bodyPr>
          <a:lstStyle/>
          <a:p>
            <a:pPr algn="just">
              <a:lnSpc>
                <a:spcPct val="150000"/>
              </a:lnSpc>
            </a:pPr>
            <a:r>
              <a:rPr lang="en-US" dirty="0" smtClean="0"/>
              <a:t>The Internet allows Dell to bring new products to market more quickly than </a:t>
            </a:r>
            <a:r>
              <a:rPr lang="en-US" dirty="0" smtClean="0"/>
              <a:t>competitors who </a:t>
            </a:r>
            <a:r>
              <a:rPr lang="en-US" dirty="0" smtClean="0"/>
              <a:t>sell through retail stores</a:t>
            </a:r>
            <a:r>
              <a:rPr lang="en-US" dirty="0" smtClean="0"/>
              <a:t>.</a:t>
            </a:r>
          </a:p>
          <a:p>
            <a:pPr algn="just">
              <a:lnSpc>
                <a:spcPct val="150000"/>
              </a:lnSpc>
            </a:pPr>
            <a:r>
              <a:rPr lang="en-US" dirty="0" smtClean="0"/>
              <a:t>Competing firms that </a:t>
            </a:r>
            <a:r>
              <a:rPr lang="en-US" dirty="0" smtClean="0"/>
              <a:t>sell through </a:t>
            </a:r>
            <a:r>
              <a:rPr lang="en-US" dirty="0" smtClean="0"/>
              <a:t>distributors and retailers need to fill shelves at their distributors and </a:t>
            </a:r>
            <a:r>
              <a:rPr lang="en-US" dirty="0" smtClean="0"/>
              <a:t>retailers before </a:t>
            </a:r>
            <a:r>
              <a:rPr lang="en-US" dirty="0" smtClean="0"/>
              <a:t>a product reaches the customer</a:t>
            </a:r>
            <a:r>
              <a:rPr lang="en-US" dirty="0" smtClean="0"/>
              <a:t>.</a:t>
            </a:r>
          </a:p>
          <a:p>
            <a:pPr algn="just">
              <a:lnSpc>
                <a:spcPct val="150000"/>
              </a:lnSpc>
            </a:pPr>
            <a:r>
              <a:rPr lang="en-US" dirty="0" smtClean="0"/>
              <a:t> </a:t>
            </a:r>
            <a:r>
              <a:rPr lang="en-US" dirty="0" smtClean="0"/>
              <a:t>Dell, in contrast, introduces a new product </a:t>
            </a:r>
            <a:r>
              <a:rPr lang="en-US" dirty="0" smtClean="0"/>
              <a:t>to customers </a:t>
            </a:r>
            <a:r>
              <a:rPr lang="en-US" dirty="0" smtClean="0"/>
              <a:t>on the Internet as soon as the first PC of that model is ready to be assembled</a:t>
            </a:r>
            <a:r>
              <a:rPr lang="en-US" dirty="0" smtClean="0"/>
              <a:t>.</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17B053F-D9E7-4993-964B-DCAC13862759}" type="slidenum">
              <a:rPr lang="en-US" smtClean="0"/>
              <a:pPr/>
              <a:t>64</a:t>
            </a:fld>
            <a:endParaRPr lang="en-US"/>
          </a:p>
        </p:txBody>
      </p:sp>
      <p:sp>
        <p:nvSpPr>
          <p:cNvPr id="4" name="Content Placeholder 3"/>
          <p:cNvSpPr>
            <a:spLocks noGrp="1"/>
          </p:cNvSpPr>
          <p:nvPr>
            <p:ph sz="quarter" idx="1"/>
          </p:nvPr>
        </p:nvSpPr>
        <p:spPr/>
        <p:txBody>
          <a:bodyPr/>
          <a:lstStyle/>
          <a:p>
            <a:pPr algn="just"/>
            <a:r>
              <a:rPr lang="en-US" dirty="0" smtClean="0"/>
              <a:t>Dell also uses the price flexibility the Internet offers to increase revenues. </a:t>
            </a:r>
            <a:endParaRPr lang="en-US" dirty="0" smtClean="0"/>
          </a:p>
          <a:p>
            <a:pPr algn="just"/>
            <a:r>
              <a:rPr lang="en-US" dirty="0" smtClean="0"/>
              <a:t>The salespeople </a:t>
            </a:r>
            <a:r>
              <a:rPr lang="en-US" dirty="0" smtClean="0"/>
              <a:t>at Dell change prices and delivery time daily, based on demand and </a:t>
            </a:r>
            <a:r>
              <a:rPr lang="en-US" dirty="0" smtClean="0"/>
              <a:t>supply of </a:t>
            </a:r>
            <a:r>
              <a:rPr lang="en-US" dirty="0" smtClean="0"/>
              <a:t>components, in order to maximize the revenue that can be extracted from </a:t>
            </a:r>
            <a:r>
              <a:rPr lang="en-US" dirty="0" smtClean="0"/>
              <a:t>available resources.</a:t>
            </a:r>
          </a:p>
          <a:p>
            <a:pPr algn="just"/>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Impact of e-Business on Cost in the PC Industry</a:t>
            </a:r>
            <a:endParaRPr lang="en-US" dirty="0"/>
          </a:p>
        </p:txBody>
      </p:sp>
      <p:sp>
        <p:nvSpPr>
          <p:cNvPr id="3" name="Slide Number Placeholder 2"/>
          <p:cNvSpPr>
            <a:spLocks noGrp="1"/>
          </p:cNvSpPr>
          <p:nvPr>
            <p:ph type="sldNum" sz="quarter" idx="12"/>
          </p:nvPr>
        </p:nvSpPr>
        <p:spPr/>
        <p:txBody>
          <a:bodyPr/>
          <a:lstStyle/>
          <a:p>
            <a:fld id="{217B053F-D9E7-4993-964B-DCAC13862759}" type="slidenum">
              <a:rPr lang="en-US" smtClean="0"/>
              <a:pPr/>
              <a:t>65</a:t>
            </a:fld>
            <a:endParaRPr lang="en-US"/>
          </a:p>
        </p:txBody>
      </p:sp>
      <p:sp>
        <p:nvSpPr>
          <p:cNvPr id="4" name="Content Placeholder 3"/>
          <p:cNvSpPr>
            <a:spLocks noGrp="1"/>
          </p:cNvSpPr>
          <p:nvPr>
            <p:ph sz="quarter" idx="1"/>
          </p:nvPr>
        </p:nvSpPr>
        <p:spPr>
          <a:xfrm>
            <a:off x="914400" y="1447800"/>
            <a:ext cx="7772400" cy="5105400"/>
          </a:xfrm>
        </p:spPr>
        <p:txBody>
          <a:bodyPr>
            <a:noAutofit/>
          </a:bodyPr>
          <a:lstStyle/>
          <a:p>
            <a:pPr>
              <a:buNone/>
            </a:pPr>
            <a:r>
              <a:rPr lang="en-US" sz="2400" b="1" dirty="0" smtClean="0"/>
              <a:t>Inventory </a:t>
            </a:r>
            <a:r>
              <a:rPr lang="en-US" sz="2400" b="1" dirty="0" smtClean="0"/>
              <a:t>Costs:</a:t>
            </a:r>
          </a:p>
          <a:p>
            <a:pPr algn="just"/>
            <a:r>
              <a:rPr lang="en-US" sz="2400" dirty="0" smtClean="0"/>
              <a:t>Its e-Business offers Dell the ability to reduce its inventories </a:t>
            </a:r>
            <a:r>
              <a:rPr lang="en-US" sz="2400" dirty="0" smtClean="0"/>
              <a:t>by aggregating </a:t>
            </a:r>
            <a:r>
              <a:rPr lang="en-US" sz="2400" dirty="0" smtClean="0"/>
              <a:t>them in a few geographic locations, whereas a chain of retail stores </a:t>
            </a:r>
            <a:r>
              <a:rPr lang="en-US" sz="2400" dirty="0" smtClean="0"/>
              <a:t>selling computers </a:t>
            </a:r>
            <a:r>
              <a:rPr lang="en-US" sz="2400" dirty="0" smtClean="0"/>
              <a:t>must carry inventory in each store</a:t>
            </a:r>
            <a:r>
              <a:rPr lang="en-US" sz="2400" dirty="0" smtClean="0"/>
              <a:t>.</a:t>
            </a:r>
          </a:p>
          <a:p>
            <a:pPr algn="just"/>
            <a:r>
              <a:rPr lang="en-US" sz="2400" dirty="0" smtClean="0"/>
              <a:t> </a:t>
            </a:r>
            <a:r>
              <a:rPr lang="en-US" sz="2400" dirty="0" smtClean="0"/>
              <a:t>Dell is able to further reduce </a:t>
            </a:r>
            <a:r>
              <a:rPr lang="en-US" sz="2400" dirty="0" smtClean="0"/>
              <a:t>inventories by </a:t>
            </a:r>
            <a:r>
              <a:rPr lang="en-US" sz="2400" dirty="0" smtClean="0"/>
              <a:t>exploiting the time that elapses from the point at which an online order arrives </a:t>
            </a:r>
            <a:r>
              <a:rPr lang="en-US" sz="2400" dirty="0" smtClean="0"/>
              <a:t>to the </a:t>
            </a:r>
            <a:r>
              <a:rPr lang="en-US" sz="2400" dirty="0" smtClean="0"/>
              <a:t>point at which it must be shipped. </a:t>
            </a:r>
            <a:endParaRPr lang="en-US" sz="2400" dirty="0" smtClean="0"/>
          </a:p>
          <a:p>
            <a:pPr algn="just"/>
            <a:r>
              <a:rPr lang="en-US" sz="2400" dirty="0" smtClean="0"/>
              <a:t>Dell </a:t>
            </a:r>
            <a:r>
              <a:rPr lang="en-US" sz="2400" dirty="0" smtClean="0"/>
              <a:t>products and assembly lines are designed </a:t>
            </a:r>
            <a:r>
              <a:rPr lang="en-US" sz="2400" dirty="0" smtClean="0"/>
              <a:t>so that </a:t>
            </a:r>
            <a:r>
              <a:rPr lang="en-US" sz="2400" dirty="0" smtClean="0"/>
              <a:t>all components on which customers are offered customization can be assembled </a:t>
            </a:r>
            <a:r>
              <a:rPr lang="en-US" sz="2400" dirty="0" smtClean="0"/>
              <a:t>in a </a:t>
            </a:r>
            <a:r>
              <a:rPr lang="en-US" sz="2400" dirty="0" smtClean="0"/>
              <a:t>very short period of time. </a:t>
            </a:r>
            <a:endParaRPr lang="en-US" sz="2400" dirty="0"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17B053F-D9E7-4993-964B-DCAC13862759}" type="slidenum">
              <a:rPr lang="en-US" smtClean="0"/>
              <a:pPr/>
              <a:t>66</a:t>
            </a:fld>
            <a:endParaRPr lang="en-US"/>
          </a:p>
        </p:txBody>
      </p:sp>
      <p:sp>
        <p:nvSpPr>
          <p:cNvPr id="4" name="Content Placeholder 3"/>
          <p:cNvSpPr>
            <a:spLocks noGrp="1"/>
          </p:cNvSpPr>
          <p:nvPr>
            <p:ph sz="quarter" idx="1"/>
          </p:nvPr>
        </p:nvSpPr>
        <p:spPr/>
        <p:txBody>
          <a:bodyPr/>
          <a:lstStyle/>
          <a:p>
            <a:pPr algn="just"/>
            <a:r>
              <a:rPr lang="en-US" sz="2800" dirty="0" smtClean="0"/>
              <a:t>This allows Dell to postpone assembly until after the customer order has been placed. As a result, Dell holds all inventories in the form of components that are common across multiple finished products. Postponement, </a:t>
            </a:r>
            <a:r>
              <a:rPr lang="en-US" sz="2800" dirty="0" smtClean="0"/>
              <a:t>coupled with </a:t>
            </a:r>
            <a:r>
              <a:rPr lang="en-US" sz="2800" dirty="0" smtClean="0"/>
              <a:t>component commonality, allows Dell to reduce inventories significantly.</a:t>
            </a:r>
            <a:endParaRPr lang="en-US" sz="2800" b="1" dirty="0" smtClean="0"/>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17B053F-D9E7-4993-964B-DCAC13862759}" type="slidenum">
              <a:rPr lang="en-US" smtClean="0"/>
              <a:pPr/>
              <a:t>67</a:t>
            </a:fld>
            <a:endParaRPr lang="en-US"/>
          </a:p>
        </p:txBody>
      </p:sp>
      <p:sp>
        <p:nvSpPr>
          <p:cNvPr id="4" name="Content Placeholder 3"/>
          <p:cNvSpPr>
            <a:spLocks noGrp="1"/>
          </p:cNvSpPr>
          <p:nvPr>
            <p:ph sz="quarter" idx="1"/>
          </p:nvPr>
        </p:nvSpPr>
        <p:spPr>
          <a:xfrm>
            <a:off x="914400" y="533400"/>
            <a:ext cx="7772400" cy="5486400"/>
          </a:xfrm>
        </p:spPr>
        <p:txBody>
          <a:bodyPr>
            <a:normAutofit lnSpcReduction="10000"/>
          </a:bodyPr>
          <a:lstStyle/>
          <a:p>
            <a:pPr>
              <a:buNone/>
            </a:pPr>
            <a:r>
              <a:rPr lang="en-US" b="1" dirty="0" smtClean="0"/>
              <a:t>Facility </a:t>
            </a:r>
            <a:r>
              <a:rPr lang="en-US" b="1" dirty="0" smtClean="0"/>
              <a:t>Costs:</a:t>
            </a:r>
          </a:p>
          <a:p>
            <a:pPr algn="just"/>
            <a:r>
              <a:rPr lang="en-US" dirty="0" smtClean="0"/>
              <a:t>Its e-Business allows the Dell supply chain to lower facility </a:t>
            </a:r>
            <a:r>
              <a:rPr lang="en-US" dirty="0" smtClean="0"/>
              <a:t>costs because </a:t>
            </a:r>
            <a:r>
              <a:rPr lang="en-US" dirty="0" smtClean="0"/>
              <a:t>the company has no physical distribution or retail outlets</a:t>
            </a:r>
            <a:r>
              <a:rPr lang="en-US" dirty="0" smtClean="0"/>
              <a:t>.</a:t>
            </a:r>
          </a:p>
          <a:p>
            <a:pPr algn="just"/>
            <a:r>
              <a:rPr lang="en-US" dirty="0" smtClean="0"/>
              <a:t> </a:t>
            </a:r>
            <a:r>
              <a:rPr lang="en-US" dirty="0" smtClean="0"/>
              <a:t>Dell incurs only </a:t>
            </a:r>
            <a:r>
              <a:rPr lang="en-US" dirty="0" smtClean="0"/>
              <a:t>the cost </a:t>
            </a:r>
            <a:r>
              <a:rPr lang="en-US" dirty="0" smtClean="0"/>
              <a:t>of the manufacturing facility and warehousing space for components. </a:t>
            </a:r>
            <a:endParaRPr lang="en-US" dirty="0" smtClean="0"/>
          </a:p>
          <a:p>
            <a:pPr algn="just"/>
            <a:r>
              <a:rPr lang="en-US" dirty="0" smtClean="0"/>
              <a:t>A </a:t>
            </a:r>
            <a:r>
              <a:rPr lang="en-US" dirty="0" smtClean="0"/>
              <a:t>PC </a:t>
            </a:r>
            <a:r>
              <a:rPr lang="en-US" dirty="0" smtClean="0"/>
              <a:t>supply chain selling </a:t>
            </a:r>
            <a:r>
              <a:rPr lang="en-US" dirty="0" smtClean="0"/>
              <a:t>through retail stores must pay for the distribution warehouses and </a:t>
            </a:r>
            <a:r>
              <a:rPr lang="en-US" dirty="0" smtClean="0"/>
              <a:t>retail stores </a:t>
            </a:r>
            <a:r>
              <a:rPr lang="en-US" dirty="0" smtClean="0"/>
              <a:t>as well</a:t>
            </a:r>
            <a:r>
              <a:rPr lang="en-US" dirty="0" smtClean="0"/>
              <a:t>.</a:t>
            </a:r>
          </a:p>
          <a:p>
            <a:pPr algn="just"/>
            <a:r>
              <a:rPr lang="en-US" dirty="0" smtClean="0"/>
              <a:t>Its e-Business also allows Dell to take advantage of customer participation </a:t>
            </a:r>
            <a:r>
              <a:rPr lang="en-US" dirty="0" smtClean="0"/>
              <a:t>in order </a:t>
            </a:r>
            <a:r>
              <a:rPr lang="en-US" dirty="0" smtClean="0"/>
              <a:t>placement and thus decrease processing costs at its facility</a:t>
            </a:r>
            <a:r>
              <a:rPr lang="en-US" dirty="0" smtClean="0"/>
              <a:t>.</a:t>
            </a:r>
          </a:p>
          <a:p>
            <a:pPr algn="just"/>
            <a:r>
              <a:rPr lang="en-US" dirty="0" smtClean="0"/>
              <a:t> </a:t>
            </a:r>
            <a:r>
              <a:rPr lang="en-US" dirty="0" smtClean="0"/>
              <a:t>Dell saves on the </a:t>
            </a:r>
            <a:r>
              <a:rPr lang="en-US" dirty="0" smtClean="0"/>
              <a:t>cost of </a:t>
            </a:r>
            <a:r>
              <a:rPr lang="en-US" dirty="0" smtClean="0"/>
              <a:t>call center representatives because customers do all the work when they place </a:t>
            </a:r>
            <a:r>
              <a:rPr lang="en-US" dirty="0" smtClean="0"/>
              <a:t>an order </a:t>
            </a:r>
            <a:r>
              <a:rPr lang="en-US" dirty="0" smtClean="0"/>
              <a:t>online.</a:t>
            </a:r>
            <a:endParaRPr lang="en-US" b="1"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17B053F-D9E7-4993-964B-DCAC13862759}" type="slidenum">
              <a:rPr lang="en-US" smtClean="0"/>
              <a:pPr/>
              <a:t>68</a:t>
            </a:fld>
            <a:endParaRPr lang="en-US"/>
          </a:p>
        </p:txBody>
      </p:sp>
      <p:sp>
        <p:nvSpPr>
          <p:cNvPr id="4" name="Content Placeholder 3"/>
          <p:cNvSpPr>
            <a:spLocks noGrp="1"/>
          </p:cNvSpPr>
          <p:nvPr>
            <p:ph sz="quarter" idx="1"/>
          </p:nvPr>
        </p:nvSpPr>
        <p:spPr/>
        <p:txBody>
          <a:bodyPr>
            <a:normAutofit fontScale="92500" lnSpcReduction="10000"/>
          </a:bodyPr>
          <a:lstStyle/>
          <a:p>
            <a:pPr>
              <a:buNone/>
            </a:pPr>
            <a:r>
              <a:rPr lang="en-US" b="1" dirty="0" smtClean="0"/>
              <a:t>Transportation </a:t>
            </a:r>
            <a:r>
              <a:rPr lang="en-US" b="1" dirty="0" smtClean="0"/>
              <a:t>Costs:</a:t>
            </a:r>
          </a:p>
          <a:p>
            <a:pPr algn="just"/>
            <a:r>
              <a:rPr lang="en-US" dirty="0" smtClean="0"/>
              <a:t>Result </a:t>
            </a:r>
            <a:r>
              <a:rPr lang="en-US" dirty="0" smtClean="0"/>
              <a:t>of e-business, total transportation costs in </a:t>
            </a:r>
            <a:r>
              <a:rPr lang="en-US" dirty="0" smtClean="0"/>
              <a:t>the Dell </a:t>
            </a:r>
            <a:r>
              <a:rPr lang="en-US" dirty="0" smtClean="0"/>
              <a:t>supply chain are higher than in a supply chain selling PCs through </a:t>
            </a:r>
            <a:r>
              <a:rPr lang="en-US" dirty="0" smtClean="0"/>
              <a:t>distributors and </a:t>
            </a:r>
            <a:r>
              <a:rPr lang="en-US" dirty="0" smtClean="0"/>
              <a:t>retailers. </a:t>
            </a:r>
            <a:endParaRPr lang="en-US" dirty="0" smtClean="0"/>
          </a:p>
          <a:p>
            <a:pPr algn="just"/>
            <a:r>
              <a:rPr lang="en-US" dirty="0" smtClean="0"/>
              <a:t>Dell </a:t>
            </a:r>
            <a:r>
              <a:rPr lang="en-US" dirty="0" smtClean="0"/>
              <a:t>sends individual PCs to customers from its factories, whereas a </a:t>
            </a:r>
            <a:r>
              <a:rPr lang="en-US" dirty="0" smtClean="0"/>
              <a:t>manufacturer selling </a:t>
            </a:r>
            <a:r>
              <a:rPr lang="en-US" dirty="0" smtClean="0"/>
              <a:t>through distributors and retailers sends large shipments on trucks </a:t>
            </a:r>
            <a:r>
              <a:rPr lang="en-US" dirty="0" smtClean="0"/>
              <a:t>to warehouses </a:t>
            </a:r>
            <a:r>
              <a:rPr lang="en-US" dirty="0" smtClean="0"/>
              <a:t>and to retailers. </a:t>
            </a:r>
            <a:endParaRPr lang="en-US" dirty="0" smtClean="0"/>
          </a:p>
          <a:p>
            <a:pPr algn="just"/>
            <a:r>
              <a:rPr lang="en-US" dirty="0" smtClean="0"/>
              <a:t>The </a:t>
            </a:r>
            <a:r>
              <a:rPr lang="en-US" dirty="0" smtClean="0"/>
              <a:t>Dell supply chain thus has higher outbound </a:t>
            </a:r>
            <a:r>
              <a:rPr lang="en-US" dirty="0" smtClean="0"/>
              <a:t>transportation costs</a:t>
            </a:r>
            <a:r>
              <a:rPr lang="en-US" dirty="0" smtClean="0"/>
              <a:t>. </a:t>
            </a:r>
            <a:endParaRPr lang="en-US" dirty="0" smtClean="0"/>
          </a:p>
          <a:p>
            <a:pPr algn="just"/>
            <a:r>
              <a:rPr lang="en-US" dirty="0" smtClean="0"/>
              <a:t>Relative </a:t>
            </a:r>
            <a:r>
              <a:rPr lang="en-US" dirty="0" smtClean="0"/>
              <a:t>to the price of a high-end PC, however, the outbound </a:t>
            </a:r>
            <a:r>
              <a:rPr lang="en-US" dirty="0" smtClean="0"/>
              <a:t>transportation cost </a:t>
            </a:r>
            <a:r>
              <a:rPr lang="en-US" dirty="0" smtClean="0"/>
              <a:t>is low (typically 2 to 3 percent) and thus it does not have a major </a:t>
            </a:r>
            <a:r>
              <a:rPr lang="en-US" dirty="0" smtClean="0"/>
              <a:t>impact on </a:t>
            </a:r>
            <a:r>
              <a:rPr lang="en-US" dirty="0" smtClean="0"/>
              <a:t>the overall cost.</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17B053F-D9E7-4993-964B-DCAC13862759}" type="slidenum">
              <a:rPr lang="en-US" smtClean="0"/>
              <a:pPr/>
              <a:t>69</a:t>
            </a:fld>
            <a:endParaRPr lang="en-US"/>
          </a:p>
        </p:txBody>
      </p:sp>
      <p:sp>
        <p:nvSpPr>
          <p:cNvPr id="4" name="Content Placeholder 3"/>
          <p:cNvSpPr>
            <a:spLocks noGrp="1"/>
          </p:cNvSpPr>
          <p:nvPr>
            <p:ph sz="quarter" idx="1"/>
          </p:nvPr>
        </p:nvSpPr>
        <p:spPr/>
        <p:txBody>
          <a:bodyPr/>
          <a:lstStyle/>
          <a:p>
            <a:pPr>
              <a:buNone/>
            </a:pPr>
            <a:r>
              <a:rPr lang="en-US" b="1" dirty="0" smtClean="0"/>
              <a:t>Information </a:t>
            </a:r>
            <a:r>
              <a:rPr lang="en-US" b="1" dirty="0" smtClean="0"/>
              <a:t>Costs:</a:t>
            </a:r>
          </a:p>
          <a:p>
            <a:pPr algn="just"/>
            <a:r>
              <a:rPr lang="en-US" dirty="0" smtClean="0"/>
              <a:t>Dell has made a significant investment in </a:t>
            </a:r>
            <a:r>
              <a:rPr lang="en-US" dirty="0" smtClean="0"/>
              <a:t>information technology </a:t>
            </a:r>
            <a:r>
              <a:rPr lang="en-US" dirty="0" smtClean="0"/>
              <a:t>to implement its build-to-order </a:t>
            </a:r>
            <a:r>
              <a:rPr lang="en-US" dirty="0" smtClean="0"/>
              <a:t>model.</a:t>
            </a:r>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pPr algn="ctr"/>
            <a:r>
              <a:rPr lang="en-US" b="1" dirty="0" smtClean="0"/>
              <a:t>Functions of Distribution</a:t>
            </a:r>
            <a:endParaRPr lang="en-US" dirty="0"/>
          </a:p>
        </p:txBody>
      </p:sp>
      <p:sp>
        <p:nvSpPr>
          <p:cNvPr id="5" name="Slide Number Placeholder 4"/>
          <p:cNvSpPr>
            <a:spLocks noGrp="1"/>
          </p:cNvSpPr>
          <p:nvPr>
            <p:ph type="sldNum" sz="quarter" idx="12"/>
          </p:nvPr>
        </p:nvSpPr>
        <p:spPr/>
        <p:txBody>
          <a:bodyPr/>
          <a:lstStyle/>
          <a:p>
            <a:fld id="{201F8A43-1C90-4DE3-9A6E-BA6CBC418500}" type="slidenum">
              <a:rPr lang="en-US" smtClean="0"/>
              <a:pPr/>
              <a:t>7</a:t>
            </a:fld>
            <a:endParaRPr lang="en-US"/>
          </a:p>
        </p:txBody>
      </p:sp>
      <p:sp>
        <p:nvSpPr>
          <p:cNvPr id="9" name="Content Placeholder 8"/>
          <p:cNvSpPr>
            <a:spLocks noGrp="1"/>
          </p:cNvSpPr>
          <p:nvPr>
            <p:ph sz="quarter" idx="1"/>
          </p:nvPr>
        </p:nvSpPr>
        <p:spPr/>
        <p:txBody>
          <a:bodyPr/>
          <a:lstStyle/>
          <a:p>
            <a:r>
              <a:rPr lang="en-US" dirty="0" smtClean="0"/>
              <a:t>Transport services for a timely and safe physical movement of goods.</a:t>
            </a:r>
          </a:p>
          <a:p>
            <a:pPr algn="just"/>
            <a:r>
              <a:rPr lang="en-US" dirty="0" smtClean="0"/>
              <a:t>Warehousing facilities that irons out the market fluctuations and make the goods available to the customer’s when/where needed.</a:t>
            </a:r>
          </a:p>
          <a:p>
            <a:pPr algn="just"/>
            <a:r>
              <a:rPr lang="en-US" dirty="0" smtClean="0"/>
              <a:t>Sorting/grading of goods thus facilitating customers choice in selection of goods.</a:t>
            </a:r>
          </a:p>
          <a:p>
            <a:pPr algn="just"/>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Impact of e-Business on Performance at Dell</a:t>
            </a:r>
            <a:endParaRPr lang="en-US" dirty="0"/>
          </a:p>
        </p:txBody>
      </p:sp>
      <p:sp>
        <p:nvSpPr>
          <p:cNvPr id="3" name="Slide Number Placeholder 2"/>
          <p:cNvSpPr>
            <a:spLocks noGrp="1"/>
          </p:cNvSpPr>
          <p:nvPr>
            <p:ph type="sldNum" sz="quarter" idx="12"/>
          </p:nvPr>
        </p:nvSpPr>
        <p:spPr/>
        <p:txBody>
          <a:bodyPr/>
          <a:lstStyle/>
          <a:p>
            <a:fld id="{217B053F-D9E7-4993-964B-DCAC13862759}" type="slidenum">
              <a:rPr lang="en-US" smtClean="0"/>
              <a:pPr/>
              <a:t>70</a:t>
            </a:fld>
            <a:endParaRPr lang="en-US"/>
          </a:p>
        </p:txBody>
      </p:sp>
      <p:sp>
        <p:nvSpPr>
          <p:cNvPr id="4" name="Content Placeholder 3"/>
          <p:cNvSpPr>
            <a:spLocks noGrp="1"/>
          </p:cNvSpPr>
          <p:nvPr>
            <p:ph sz="quarter" idx="1"/>
          </p:nvPr>
        </p:nvSpPr>
        <p:spPr/>
        <p:txBody>
          <a:bodyPr/>
          <a:lstStyle/>
          <a:p>
            <a:pPr algn="just"/>
            <a:r>
              <a:rPr lang="en-US" dirty="0" smtClean="0"/>
              <a:t>Dell to </a:t>
            </a:r>
            <a:r>
              <a:rPr lang="en-US" dirty="0" smtClean="0"/>
              <a:t>significantly improve </a:t>
            </a:r>
            <a:r>
              <a:rPr lang="en-US" dirty="0" smtClean="0"/>
              <a:t>its performance in terms of both responsiveness and cost</a:t>
            </a:r>
            <a:r>
              <a:rPr lang="en-US" dirty="0" smtClean="0"/>
              <a:t>.</a:t>
            </a:r>
          </a:p>
          <a:p>
            <a:pPr algn="just"/>
            <a:r>
              <a:rPr lang="en-US" dirty="0" smtClean="0"/>
              <a:t> </a:t>
            </a:r>
            <a:r>
              <a:rPr lang="en-US" dirty="0" smtClean="0"/>
              <a:t>As </a:t>
            </a:r>
            <a:r>
              <a:rPr lang="en-US" dirty="0" smtClean="0"/>
              <a:t>a result</a:t>
            </a:r>
            <a:r>
              <a:rPr lang="en-US" dirty="0" smtClean="0"/>
              <a:t>, customers are happier while Dell is able to reduce costs. Dell, to the delight </a:t>
            </a:r>
            <a:r>
              <a:rPr lang="en-US" dirty="0" smtClean="0"/>
              <a:t>of its </a:t>
            </a:r>
            <a:r>
              <a:rPr lang="en-US" dirty="0" smtClean="0"/>
              <a:t>shareholders, has exploited every advantage that the Internet offers to improve performance.</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17B053F-D9E7-4993-964B-DCAC13862759}" type="slidenum">
              <a:rPr lang="en-US" smtClean="0"/>
              <a:pPr/>
              <a:t>71</a:t>
            </a:fld>
            <a:endParaRPr lang="en-US"/>
          </a:p>
        </p:txBody>
      </p:sp>
      <p:sp>
        <p:nvSpPr>
          <p:cNvPr id="4" name="Content Placeholder 3"/>
          <p:cNvSpPr>
            <a:spLocks noGrp="1"/>
          </p:cNvSpPr>
          <p:nvPr>
            <p:ph sz="quarter" idx="1"/>
          </p:nvPr>
        </p:nvSpPr>
        <p:spPr/>
        <p:txBody>
          <a:bodyPr/>
          <a:lstStyle/>
          <a:p>
            <a:endParaRPr lang="en-US"/>
          </a:p>
        </p:txBody>
      </p:sp>
      <p:pic>
        <p:nvPicPr>
          <p:cNvPr id="5" name="Picture 2"/>
          <p:cNvPicPr>
            <a:picLocks noChangeAspect="1" noChangeArrowheads="1"/>
          </p:cNvPicPr>
          <p:nvPr/>
        </p:nvPicPr>
        <p:blipFill>
          <a:blip r:embed="rId2"/>
          <a:srcRect/>
          <a:stretch>
            <a:fillRect/>
          </a:stretch>
        </p:blipFill>
        <p:spPr bwMode="auto">
          <a:xfrm>
            <a:off x="0" y="0"/>
            <a:ext cx="9144000" cy="6705599"/>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DISTRIBUTION NETWORKS IN PRACTICE</a:t>
            </a:r>
            <a:endParaRPr lang="en-US" dirty="0"/>
          </a:p>
        </p:txBody>
      </p:sp>
      <p:sp>
        <p:nvSpPr>
          <p:cNvPr id="3" name="Slide Number Placeholder 2"/>
          <p:cNvSpPr>
            <a:spLocks noGrp="1"/>
          </p:cNvSpPr>
          <p:nvPr>
            <p:ph type="sldNum" sz="quarter" idx="12"/>
          </p:nvPr>
        </p:nvSpPr>
        <p:spPr/>
        <p:txBody>
          <a:bodyPr/>
          <a:lstStyle/>
          <a:p>
            <a:fld id="{217B053F-D9E7-4993-964B-DCAC13862759}" type="slidenum">
              <a:rPr lang="en-US" smtClean="0"/>
              <a:pPr/>
              <a:t>72</a:t>
            </a:fld>
            <a:endParaRPr lang="en-US"/>
          </a:p>
        </p:txBody>
      </p:sp>
      <p:sp>
        <p:nvSpPr>
          <p:cNvPr id="4" name="Content Placeholder 3"/>
          <p:cNvSpPr>
            <a:spLocks noGrp="1"/>
          </p:cNvSpPr>
          <p:nvPr>
            <p:ph sz="quarter" idx="1"/>
          </p:nvPr>
        </p:nvSpPr>
        <p:spPr/>
        <p:txBody>
          <a:bodyPr>
            <a:normAutofit/>
          </a:bodyPr>
          <a:lstStyle/>
          <a:p>
            <a:pPr algn="just">
              <a:buNone/>
            </a:pPr>
            <a:r>
              <a:rPr lang="en-US" b="1" dirty="0" smtClean="0"/>
              <a:t>The ownership structure of the distribution network can have as big an impact </a:t>
            </a:r>
            <a:r>
              <a:rPr lang="en-US" b="1" dirty="0" smtClean="0"/>
              <a:t>as the </a:t>
            </a:r>
            <a:r>
              <a:rPr lang="en-US" b="1" dirty="0" smtClean="0"/>
              <a:t>type of distribution </a:t>
            </a:r>
            <a:r>
              <a:rPr lang="en-US" b="1" dirty="0" smtClean="0"/>
              <a:t>network:</a:t>
            </a:r>
          </a:p>
          <a:p>
            <a:pPr algn="just"/>
            <a:r>
              <a:rPr lang="en-US" dirty="0" smtClean="0"/>
              <a:t>Different </a:t>
            </a:r>
            <a:r>
              <a:rPr lang="en-US" dirty="0" smtClean="0"/>
              <a:t>types </a:t>
            </a:r>
            <a:r>
              <a:rPr lang="en-US" dirty="0" smtClean="0"/>
              <a:t>of physical </a:t>
            </a:r>
            <a:r>
              <a:rPr lang="en-US" dirty="0" smtClean="0"/>
              <a:t>networks and subsequent flows to distribute products successfully</a:t>
            </a:r>
            <a:r>
              <a:rPr lang="en-US" dirty="0" smtClean="0"/>
              <a:t>.</a:t>
            </a:r>
          </a:p>
          <a:p>
            <a:pPr algn="just"/>
            <a:r>
              <a:rPr lang="en-US" dirty="0" smtClean="0"/>
              <a:t> However, equally </a:t>
            </a:r>
            <a:r>
              <a:rPr lang="en-US" dirty="0" smtClean="0"/>
              <a:t>important is who owns each stage in the distribution network. </a:t>
            </a:r>
            <a:endParaRPr lang="en-US" dirty="0" smtClean="0"/>
          </a:p>
          <a:p>
            <a:pPr algn="just"/>
            <a:r>
              <a:rPr lang="en-US" dirty="0" smtClean="0"/>
              <a:t>Distribution networks that </a:t>
            </a:r>
            <a:r>
              <a:rPr lang="en-US" dirty="0" smtClean="0"/>
              <a:t>have exactly the same physical flow but different ownership structures </a:t>
            </a:r>
            <a:r>
              <a:rPr lang="en-US" dirty="0" smtClean="0"/>
              <a:t>can have </a:t>
            </a:r>
            <a:r>
              <a:rPr lang="en-US" dirty="0" smtClean="0"/>
              <a:t>vastly different performance.</a:t>
            </a:r>
            <a:endParaRPr lang="en-US" b="1"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17B053F-D9E7-4993-964B-DCAC13862759}" type="slidenum">
              <a:rPr lang="en-US" smtClean="0"/>
              <a:pPr/>
              <a:t>73</a:t>
            </a:fld>
            <a:endParaRPr lang="en-US"/>
          </a:p>
        </p:txBody>
      </p:sp>
      <p:sp>
        <p:nvSpPr>
          <p:cNvPr id="4" name="Content Placeholder 3"/>
          <p:cNvSpPr>
            <a:spLocks noGrp="1"/>
          </p:cNvSpPr>
          <p:nvPr>
            <p:ph sz="quarter" idx="1"/>
          </p:nvPr>
        </p:nvSpPr>
        <p:spPr/>
        <p:txBody>
          <a:bodyPr/>
          <a:lstStyle/>
          <a:p>
            <a:pPr algn="just">
              <a:lnSpc>
                <a:spcPct val="150000"/>
              </a:lnSpc>
            </a:pPr>
            <a:r>
              <a:rPr lang="en-US" dirty="0" smtClean="0"/>
              <a:t>For example, a manufacturer that owns its </a:t>
            </a:r>
            <a:r>
              <a:rPr lang="en-US" dirty="0" smtClean="0"/>
              <a:t>distribution network </a:t>
            </a:r>
            <a:r>
              <a:rPr lang="en-US" dirty="0" smtClean="0"/>
              <a:t>can control the network's actions. </a:t>
            </a:r>
            <a:endParaRPr lang="en-US" dirty="0" smtClean="0"/>
          </a:p>
          <a:p>
            <a:pPr algn="just">
              <a:lnSpc>
                <a:spcPct val="150000"/>
              </a:lnSpc>
            </a:pPr>
            <a:r>
              <a:rPr lang="en-US" dirty="0" smtClean="0"/>
              <a:t>However</a:t>
            </a:r>
            <a:r>
              <a:rPr lang="en-US" dirty="0" smtClean="0"/>
              <a:t>, if the manufacturer does </a:t>
            </a:r>
            <a:r>
              <a:rPr lang="en-US" dirty="0" smtClean="0"/>
              <a:t>not own </a:t>
            </a:r>
            <a:r>
              <a:rPr lang="en-US" dirty="0" smtClean="0"/>
              <a:t>the distribution network, as is more often the case, a wide variety of issues need </a:t>
            </a:r>
            <a:r>
              <a:rPr lang="en-US" dirty="0" smtClean="0"/>
              <a:t>to be </a:t>
            </a:r>
            <a:r>
              <a:rPr lang="en-US" dirty="0" smtClean="0"/>
              <a:t>taken into account to optimize over the network</a:t>
            </a:r>
            <a:r>
              <a:rPr lang="en-US" dirty="0" smtClean="0"/>
              <a:t>.</a:t>
            </a:r>
          </a:p>
          <a:p>
            <a:pPr algn="just">
              <a:lnSpc>
                <a:spcPct val="150000"/>
              </a:lnSpc>
            </a:pPr>
            <a:r>
              <a:rPr lang="en-US" dirty="0" smtClean="0"/>
              <a:t> </a:t>
            </a:r>
            <a:r>
              <a:rPr lang="en-US" dirty="0" smtClean="0"/>
              <a:t>Obviously, an independent </a:t>
            </a:r>
            <a:r>
              <a:rPr lang="en-US" dirty="0" smtClean="0"/>
              <a:t>distributor wants </a:t>
            </a:r>
            <a:r>
              <a:rPr lang="en-US" dirty="0" smtClean="0"/>
              <a:t>to optimize its own enterprise, not necessarily the entire supply chain.</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The choice of a distribution network has very long-term consequences</a:t>
            </a:r>
            <a:endParaRPr lang="en-US" dirty="0"/>
          </a:p>
        </p:txBody>
      </p:sp>
      <p:sp>
        <p:nvSpPr>
          <p:cNvPr id="3" name="Slide Number Placeholder 2"/>
          <p:cNvSpPr>
            <a:spLocks noGrp="1"/>
          </p:cNvSpPr>
          <p:nvPr>
            <p:ph type="sldNum" sz="quarter" idx="12"/>
          </p:nvPr>
        </p:nvSpPr>
        <p:spPr/>
        <p:txBody>
          <a:bodyPr/>
          <a:lstStyle/>
          <a:p>
            <a:fld id="{217B053F-D9E7-4993-964B-DCAC13862759}" type="slidenum">
              <a:rPr lang="en-US" smtClean="0"/>
              <a:pPr/>
              <a:t>74</a:t>
            </a:fld>
            <a:endParaRPr lang="en-US"/>
          </a:p>
        </p:txBody>
      </p:sp>
      <p:sp>
        <p:nvSpPr>
          <p:cNvPr id="4" name="Content Placeholder 3"/>
          <p:cNvSpPr>
            <a:spLocks noGrp="1"/>
          </p:cNvSpPr>
          <p:nvPr>
            <p:ph sz="quarter" idx="1"/>
          </p:nvPr>
        </p:nvSpPr>
        <p:spPr/>
        <p:txBody>
          <a:bodyPr>
            <a:normAutofit lnSpcReduction="10000"/>
          </a:bodyPr>
          <a:lstStyle/>
          <a:p>
            <a:pPr algn="just"/>
            <a:r>
              <a:rPr lang="en-US" dirty="0" smtClean="0"/>
              <a:t>The structure </a:t>
            </a:r>
            <a:r>
              <a:rPr lang="en-US" dirty="0" smtClean="0"/>
              <a:t>of the distribution network is one of the most difficult decisions to change.</a:t>
            </a:r>
          </a:p>
          <a:p>
            <a:pPr algn="just"/>
            <a:r>
              <a:rPr lang="en-US" dirty="0" smtClean="0"/>
              <a:t>The impact often lasts for decades, amplifying the importance of the choice. </a:t>
            </a:r>
            <a:endParaRPr lang="en-US" dirty="0" smtClean="0"/>
          </a:p>
          <a:p>
            <a:pPr algn="just"/>
            <a:r>
              <a:rPr lang="en-US" dirty="0" smtClean="0"/>
              <a:t>For example</a:t>
            </a:r>
            <a:r>
              <a:rPr lang="en-US" dirty="0" smtClean="0"/>
              <a:t>, in the United States, auto manufacturers sell virtually all of their vehicles </a:t>
            </a:r>
            <a:r>
              <a:rPr lang="en-US" dirty="0" smtClean="0"/>
              <a:t>to consumers </a:t>
            </a:r>
            <a:r>
              <a:rPr lang="en-US" dirty="0" smtClean="0"/>
              <a:t>through a network of independent dealers set up decades ago. </a:t>
            </a:r>
            <a:r>
              <a:rPr lang="en-US" dirty="0" smtClean="0"/>
              <a:t>Because dealers </a:t>
            </a:r>
            <a:r>
              <a:rPr lang="en-US" dirty="0" smtClean="0"/>
              <a:t>are the interface between the consumer and the automotive supply </a:t>
            </a:r>
            <a:r>
              <a:rPr lang="en-US" dirty="0" smtClean="0"/>
              <a:t>chain, auto </a:t>
            </a:r>
            <a:r>
              <a:rPr lang="en-US" dirty="0" smtClean="0"/>
              <a:t>manufacturers are very interested in influencing dealers to ensure that this is </a:t>
            </a:r>
            <a:r>
              <a:rPr lang="en-US" dirty="0" smtClean="0"/>
              <a:t>a positive </a:t>
            </a:r>
            <a:r>
              <a:rPr lang="en-US" dirty="0" smtClean="0"/>
              <a:t>relationship.</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Consider whether an exclusive distribution strategy is </a:t>
            </a:r>
            <a:r>
              <a:rPr lang="en-US" i="1" dirty="0" smtClean="0"/>
              <a:t>advantageous</a:t>
            </a:r>
            <a:endParaRPr lang="en-US" dirty="0"/>
          </a:p>
        </p:txBody>
      </p:sp>
      <p:sp>
        <p:nvSpPr>
          <p:cNvPr id="3" name="Slide Number Placeholder 2"/>
          <p:cNvSpPr>
            <a:spLocks noGrp="1"/>
          </p:cNvSpPr>
          <p:nvPr>
            <p:ph type="sldNum" sz="quarter" idx="12"/>
          </p:nvPr>
        </p:nvSpPr>
        <p:spPr/>
        <p:txBody>
          <a:bodyPr/>
          <a:lstStyle/>
          <a:p>
            <a:fld id="{217B053F-D9E7-4993-964B-DCAC13862759}" type="slidenum">
              <a:rPr lang="en-US" smtClean="0"/>
              <a:pPr/>
              <a:t>75</a:t>
            </a:fld>
            <a:endParaRPr lang="en-US"/>
          </a:p>
        </p:txBody>
      </p:sp>
      <p:sp>
        <p:nvSpPr>
          <p:cNvPr id="4" name="Content Placeholder 3"/>
          <p:cNvSpPr>
            <a:spLocks noGrp="1"/>
          </p:cNvSpPr>
          <p:nvPr>
            <p:ph sz="quarter" idx="1"/>
          </p:nvPr>
        </p:nvSpPr>
        <p:spPr/>
        <p:txBody>
          <a:bodyPr/>
          <a:lstStyle/>
          <a:p>
            <a:pPr algn="just"/>
            <a:r>
              <a:rPr lang="en-US" dirty="0" smtClean="0"/>
              <a:t>Another important </a:t>
            </a:r>
            <a:r>
              <a:rPr lang="en-US" dirty="0" smtClean="0"/>
              <a:t>choice is whether to distribute exclusively or not. </a:t>
            </a:r>
            <a:endParaRPr lang="en-US" dirty="0" smtClean="0"/>
          </a:p>
          <a:p>
            <a:pPr algn="just"/>
            <a:r>
              <a:rPr lang="en-US" dirty="0" smtClean="0"/>
              <a:t>For </a:t>
            </a:r>
            <a:r>
              <a:rPr lang="en-US" dirty="0" smtClean="0"/>
              <a:t>instance, a </a:t>
            </a:r>
            <a:r>
              <a:rPr lang="en-US" dirty="0" smtClean="0"/>
              <a:t>manufacturer of </a:t>
            </a:r>
            <a:r>
              <a:rPr lang="en-US" dirty="0" smtClean="0"/>
              <a:t>consumer electronics such as Sony could choose to have relationships </a:t>
            </a:r>
            <a:r>
              <a:rPr lang="en-US" dirty="0" smtClean="0"/>
              <a:t>with many </a:t>
            </a:r>
            <a:r>
              <a:rPr lang="en-US" dirty="0" smtClean="0"/>
              <a:t>distributors such as Best Buy, Circuit City, and Wal-Mart</a:t>
            </a:r>
            <a:r>
              <a:rPr lang="en-US" dirty="0" smtClean="0"/>
              <a:t>.</a:t>
            </a:r>
          </a:p>
          <a:p>
            <a:pPr algn="just"/>
            <a:r>
              <a:rPr lang="en-US" dirty="0" smtClean="0"/>
              <a:t>In this case, Sony </a:t>
            </a:r>
            <a:r>
              <a:rPr lang="en-US" dirty="0" smtClean="0"/>
              <a:t>would be </a:t>
            </a:r>
            <a:r>
              <a:rPr lang="en-US" dirty="0" smtClean="0"/>
              <a:t>interested in increasing the availability of its products to customers and would </a:t>
            </a:r>
            <a:r>
              <a:rPr lang="en-US" dirty="0" smtClean="0"/>
              <a:t>certainly not </a:t>
            </a:r>
            <a:r>
              <a:rPr lang="en-US" dirty="0" smtClean="0"/>
              <a:t>mind if its distributors competed with each other to sell Sony products to customers.</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400" dirty="0" smtClean="0">
                <a:solidFill>
                  <a:schemeClr val="tx1"/>
                </a:solidFill>
              </a:rPr>
              <a:t>Product price, commoditization, and criticality affect the type of distribution system</a:t>
            </a:r>
            <a:br>
              <a:rPr lang="en-US" sz="2400" dirty="0" smtClean="0">
                <a:solidFill>
                  <a:schemeClr val="tx1"/>
                </a:solidFill>
              </a:rPr>
            </a:br>
            <a:r>
              <a:rPr lang="en-US" sz="2400" dirty="0" smtClean="0">
                <a:solidFill>
                  <a:schemeClr val="tx1"/>
                </a:solidFill>
              </a:rPr>
              <a:t>preferred by customers.</a:t>
            </a:r>
            <a:endParaRPr lang="en-US" sz="2400" dirty="0">
              <a:solidFill>
                <a:schemeClr val="tx1"/>
              </a:solidFill>
            </a:endParaRPr>
          </a:p>
        </p:txBody>
      </p:sp>
      <p:sp>
        <p:nvSpPr>
          <p:cNvPr id="3" name="Slide Number Placeholder 2"/>
          <p:cNvSpPr>
            <a:spLocks noGrp="1"/>
          </p:cNvSpPr>
          <p:nvPr>
            <p:ph type="sldNum" sz="quarter" idx="12"/>
          </p:nvPr>
        </p:nvSpPr>
        <p:spPr/>
        <p:txBody>
          <a:bodyPr/>
          <a:lstStyle/>
          <a:p>
            <a:fld id="{217B053F-D9E7-4993-964B-DCAC13862759}" type="slidenum">
              <a:rPr lang="en-US" smtClean="0"/>
              <a:pPr/>
              <a:t>76</a:t>
            </a:fld>
            <a:endParaRPr lang="en-US"/>
          </a:p>
        </p:txBody>
      </p:sp>
      <p:sp>
        <p:nvSpPr>
          <p:cNvPr id="4" name="Content Placeholder 3"/>
          <p:cNvSpPr>
            <a:spLocks noGrp="1"/>
          </p:cNvSpPr>
          <p:nvPr>
            <p:ph sz="quarter" idx="1"/>
          </p:nvPr>
        </p:nvSpPr>
        <p:spPr/>
        <p:txBody>
          <a:bodyPr/>
          <a:lstStyle/>
          <a:p>
            <a:pPr algn="just">
              <a:lnSpc>
                <a:spcPct val="150000"/>
              </a:lnSpc>
            </a:pPr>
            <a:r>
              <a:rPr lang="en-US" dirty="0" smtClean="0"/>
              <a:t>Interactions between a buyer and a seller take time </a:t>
            </a:r>
            <a:r>
              <a:rPr lang="en-US" dirty="0" smtClean="0"/>
              <a:t>and resources</a:t>
            </a:r>
            <a:r>
              <a:rPr lang="en-US" dirty="0" smtClean="0"/>
              <a:t>. </a:t>
            </a:r>
            <a:endParaRPr lang="en-US" dirty="0" smtClean="0"/>
          </a:p>
          <a:p>
            <a:pPr algn="just">
              <a:lnSpc>
                <a:spcPct val="150000"/>
              </a:lnSpc>
            </a:pPr>
            <a:r>
              <a:rPr lang="en-US" dirty="0" smtClean="0"/>
              <a:t>Many </a:t>
            </a:r>
            <a:r>
              <a:rPr lang="en-US" dirty="0" smtClean="0"/>
              <a:t>buyers would like to establish a relationship with a single </a:t>
            </a:r>
            <a:r>
              <a:rPr lang="en-US" dirty="0" smtClean="0"/>
              <a:t>enterprise that </a:t>
            </a:r>
            <a:r>
              <a:rPr lang="en-US" dirty="0" smtClean="0"/>
              <a:t>can deliver a full line of products.</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i="1" dirty="0" smtClean="0"/>
              <a:t>Integrate the Internet with the existing physical network</a:t>
            </a:r>
            <a:endParaRPr lang="en-US" dirty="0"/>
          </a:p>
        </p:txBody>
      </p:sp>
      <p:sp>
        <p:nvSpPr>
          <p:cNvPr id="3" name="Slide Number Placeholder 2"/>
          <p:cNvSpPr>
            <a:spLocks noGrp="1"/>
          </p:cNvSpPr>
          <p:nvPr>
            <p:ph type="sldNum" sz="quarter" idx="12"/>
          </p:nvPr>
        </p:nvSpPr>
        <p:spPr/>
        <p:txBody>
          <a:bodyPr/>
          <a:lstStyle/>
          <a:p>
            <a:fld id="{217B053F-D9E7-4993-964B-DCAC13862759}" type="slidenum">
              <a:rPr lang="en-US" smtClean="0"/>
              <a:pPr/>
              <a:t>77</a:t>
            </a:fld>
            <a:endParaRPr lang="en-US"/>
          </a:p>
        </p:txBody>
      </p:sp>
      <p:sp>
        <p:nvSpPr>
          <p:cNvPr id="4" name="Content Placeholder 3"/>
          <p:cNvSpPr>
            <a:spLocks noGrp="1"/>
          </p:cNvSpPr>
          <p:nvPr>
            <p:ph sz="quarter" idx="1"/>
          </p:nvPr>
        </p:nvSpPr>
        <p:spPr/>
        <p:txBody>
          <a:bodyPr/>
          <a:lstStyle/>
          <a:p>
            <a:pPr algn="just">
              <a:lnSpc>
                <a:spcPct val="150000"/>
              </a:lnSpc>
            </a:pPr>
            <a:r>
              <a:rPr lang="en-US" dirty="0" smtClean="0"/>
              <a:t>To extract </a:t>
            </a:r>
            <a:r>
              <a:rPr lang="en-US" dirty="0" smtClean="0"/>
              <a:t>maximum benefit </a:t>
            </a:r>
            <a:r>
              <a:rPr lang="en-US" dirty="0" smtClean="0"/>
              <a:t>from e-business, firms should integrate it with their existing supply chain networks</a:t>
            </a:r>
            <a:r>
              <a:rPr lang="en-US" dirty="0" smtClean="0"/>
              <a:t>.</a:t>
            </a:r>
          </a:p>
          <a:p>
            <a:pPr algn="just">
              <a:lnSpc>
                <a:spcPct val="150000"/>
              </a:lnSpc>
            </a:pPr>
            <a:r>
              <a:rPr lang="en-US" dirty="0" smtClean="0"/>
              <a:t>Separating </a:t>
            </a:r>
            <a:r>
              <a:rPr lang="en-US" dirty="0" smtClean="0"/>
              <a:t>the two networks often results in inefficiencies within the </a:t>
            </a:r>
            <a:r>
              <a:rPr lang="en-US" dirty="0" smtClean="0"/>
              <a:t>supply chain</a:t>
            </a:r>
            <a:r>
              <a:rPr lang="en-US" dirty="0" smtClean="0"/>
              <a:t>. </a:t>
            </a:r>
            <a:endParaRPr lang="en-US" dirty="0" smtClean="0"/>
          </a:p>
          <a:p>
            <a:pPr algn="just">
              <a:lnSpc>
                <a:spcPct val="150000"/>
              </a:lnSpc>
            </a:pPr>
            <a:r>
              <a:rPr lang="en-US" dirty="0" smtClean="0"/>
              <a:t>This </a:t>
            </a:r>
            <a:r>
              <a:rPr lang="en-US" dirty="0" smtClean="0"/>
              <a:t>coupling of e-business with the existing physical network has been </a:t>
            </a:r>
            <a:r>
              <a:rPr lang="en-US" dirty="0" smtClean="0"/>
              <a:t>referred to </a:t>
            </a:r>
            <a:r>
              <a:rPr lang="en-US" dirty="0" smtClean="0"/>
              <a:t>as clicks-and-mortar.</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17B053F-D9E7-4993-964B-DCAC13862759}" type="slidenum">
              <a:rPr lang="en-US" smtClean="0"/>
              <a:pPr/>
              <a:t>78</a:t>
            </a:fld>
            <a:endParaRPr lang="en-US"/>
          </a:p>
        </p:txBody>
      </p:sp>
      <p:sp>
        <p:nvSpPr>
          <p:cNvPr id="4" name="Content Placeholder 3"/>
          <p:cNvSpPr>
            <a:spLocks noGrp="1"/>
          </p:cNvSpPr>
          <p:nvPr>
            <p:ph sz="quarter"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Different Channels of Distribution</a:t>
            </a:r>
            <a:endParaRPr lang="en-US" dirty="0"/>
          </a:p>
        </p:txBody>
      </p:sp>
      <p:sp>
        <p:nvSpPr>
          <p:cNvPr id="3" name="Slide Number Placeholder 2"/>
          <p:cNvSpPr>
            <a:spLocks noGrp="1"/>
          </p:cNvSpPr>
          <p:nvPr>
            <p:ph type="sldNum" sz="quarter" idx="12"/>
          </p:nvPr>
        </p:nvSpPr>
        <p:spPr/>
        <p:txBody>
          <a:bodyPr/>
          <a:lstStyle/>
          <a:p>
            <a:fld id="{217B053F-D9E7-4993-964B-DCAC13862759}" type="slidenum">
              <a:rPr lang="en-US" smtClean="0"/>
              <a:pPr/>
              <a:t>8</a:t>
            </a:fld>
            <a:endParaRPr lang="en-US"/>
          </a:p>
        </p:txBody>
      </p:sp>
      <p:sp>
        <p:nvSpPr>
          <p:cNvPr id="4" name="Content Placeholder 3"/>
          <p:cNvSpPr>
            <a:spLocks noGrp="1"/>
          </p:cNvSpPr>
          <p:nvPr>
            <p:ph sz="quarter" idx="1"/>
          </p:nvPr>
        </p:nvSpPr>
        <p:spPr/>
        <p:txBody>
          <a:bodyPr/>
          <a:lstStyle/>
          <a:p>
            <a:pPr marL="514350" indent="-514350">
              <a:buFont typeface="+mj-lt"/>
              <a:buAutoNum type="arabicPeriod"/>
            </a:pPr>
            <a:r>
              <a:rPr lang="en-US" b="1" dirty="0" smtClean="0"/>
              <a:t>Direct Selling/ Direct marketing:</a:t>
            </a:r>
          </a:p>
          <a:p>
            <a:pPr marL="514350" indent="-514350" algn="just"/>
            <a:r>
              <a:rPr lang="en-US" dirty="0" smtClean="0"/>
              <a:t>Manufacturer to ultimate customer </a:t>
            </a:r>
          </a:p>
          <a:p>
            <a:pPr marL="514350" indent="-514350" algn="just"/>
            <a:r>
              <a:rPr lang="en-US" dirty="0" smtClean="0"/>
              <a:t>Manufacturer of machinery may directly contact the user firms.</a:t>
            </a:r>
          </a:p>
          <a:p>
            <a:pPr marL="514350" indent="-514350" algn="just"/>
            <a:r>
              <a:rPr lang="en-US" dirty="0" smtClean="0"/>
              <a:t>A sales person sell on door-to-door basis.</a:t>
            </a:r>
          </a:p>
          <a:p>
            <a:pPr marL="514350" indent="-514350" algn="just">
              <a:buAutoNum type="arabicPeriod" startAt="2"/>
            </a:pPr>
            <a:r>
              <a:rPr lang="en-US" b="1" dirty="0" smtClean="0"/>
              <a:t>Selling through Intermediaries (Middlemen):</a:t>
            </a:r>
          </a:p>
          <a:p>
            <a:pPr marL="514350" indent="-514350" algn="just">
              <a:buFont typeface="+mj-lt"/>
              <a:buAutoNum type="alphaUcPeriod"/>
            </a:pPr>
            <a:r>
              <a:rPr lang="en-US" b="1" dirty="0" smtClean="0"/>
              <a:t>Consumer Products</a:t>
            </a:r>
          </a:p>
          <a:p>
            <a:pPr marL="514350" indent="-514350" algn="just">
              <a:buFont typeface="+mj-lt"/>
              <a:buAutoNum type="alphaUcPeriod"/>
            </a:pPr>
            <a:r>
              <a:rPr lang="en-US" b="1" dirty="0" smtClean="0"/>
              <a:t>Industrial Products</a:t>
            </a:r>
          </a:p>
          <a:p>
            <a:pPr marL="514350" indent="-514350" algn="just">
              <a:buFont typeface="+mj-lt"/>
              <a:buAutoNum type="alphaUcPeriod"/>
            </a:pPr>
            <a:r>
              <a:rPr lang="en-US" b="1" dirty="0" smtClean="0"/>
              <a:t>Channel-Mix</a:t>
            </a:r>
          </a:p>
          <a:p>
            <a:pPr marL="514350" indent="-514350" algn="just">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Consumer Products</a:t>
            </a:r>
            <a:endParaRPr lang="en-US" dirty="0"/>
          </a:p>
        </p:txBody>
      </p:sp>
      <p:sp>
        <p:nvSpPr>
          <p:cNvPr id="3" name="Slide Number Placeholder 2"/>
          <p:cNvSpPr>
            <a:spLocks noGrp="1"/>
          </p:cNvSpPr>
          <p:nvPr>
            <p:ph type="sldNum" sz="quarter" idx="12"/>
          </p:nvPr>
        </p:nvSpPr>
        <p:spPr/>
        <p:txBody>
          <a:bodyPr/>
          <a:lstStyle/>
          <a:p>
            <a:fld id="{217B053F-D9E7-4993-964B-DCAC13862759}" type="slidenum">
              <a:rPr lang="en-US" smtClean="0"/>
              <a:pPr/>
              <a:t>9</a:t>
            </a:fld>
            <a:endParaRPr lang="en-US"/>
          </a:p>
        </p:txBody>
      </p:sp>
      <p:sp>
        <p:nvSpPr>
          <p:cNvPr id="4" name="Content Placeholder 3"/>
          <p:cNvSpPr>
            <a:spLocks noGrp="1"/>
          </p:cNvSpPr>
          <p:nvPr>
            <p:ph sz="quarter" idx="1"/>
          </p:nvPr>
        </p:nvSpPr>
        <p:spPr>
          <a:xfrm>
            <a:off x="914400" y="1447800"/>
            <a:ext cx="7772400" cy="5029200"/>
          </a:xfrm>
        </p:spPr>
        <p:txBody>
          <a:bodyPr>
            <a:normAutofit fontScale="92500" lnSpcReduction="20000"/>
          </a:bodyPr>
          <a:lstStyle/>
          <a:p>
            <a:pPr algn="just" fontAlgn="base">
              <a:lnSpc>
                <a:spcPct val="200000"/>
              </a:lnSpc>
              <a:buNone/>
            </a:pPr>
            <a:r>
              <a:rPr lang="en-US" dirty="0" smtClean="0"/>
              <a:t>(</a:t>
            </a:r>
            <a:r>
              <a:rPr lang="en-US" dirty="0" err="1" smtClean="0"/>
              <a:t>i</a:t>
            </a:r>
            <a:r>
              <a:rPr lang="en-US" dirty="0" smtClean="0"/>
              <a:t>) Manufacturer—Broker or Agent—Wholesaler—Retailer-Consumer. Sometimes the product may flow direct from the agent to the retailers.</a:t>
            </a:r>
          </a:p>
          <a:p>
            <a:pPr algn="just" fontAlgn="base">
              <a:lnSpc>
                <a:spcPct val="200000"/>
              </a:lnSpc>
              <a:buNone/>
            </a:pPr>
            <a:r>
              <a:rPr lang="en-US" dirty="0" smtClean="0"/>
              <a:t>(ii) Manufacturer—Own Stores—Consumer.</a:t>
            </a:r>
          </a:p>
          <a:p>
            <a:pPr algn="just" fontAlgn="base">
              <a:lnSpc>
                <a:spcPct val="200000"/>
              </a:lnSpc>
              <a:buNone/>
            </a:pPr>
            <a:r>
              <a:rPr lang="en-US" dirty="0" smtClean="0"/>
              <a:t>(iii) Manufacturer-Mail Order—Consumer. </a:t>
            </a:r>
          </a:p>
          <a:p>
            <a:pPr algn="just" fontAlgn="base">
              <a:lnSpc>
                <a:spcPct val="200000"/>
              </a:lnSpc>
              <a:buNone/>
            </a:pPr>
            <a:r>
              <a:rPr lang="en-US" dirty="0" smtClean="0"/>
              <a:t>(iv) Manufacturer-Wholesaler—Retailers-Consumer.</a:t>
            </a:r>
          </a:p>
          <a:p>
            <a:pPr algn="just" fontAlgn="base">
              <a:lnSpc>
                <a:spcPct val="200000"/>
              </a:lnSpc>
              <a:buNone/>
            </a:pPr>
            <a:r>
              <a:rPr lang="en-US" dirty="0" smtClean="0"/>
              <a:t>(v) Manufacturer-Own Branches/Depots—Retailers—Consumer.</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1997</TotalTime>
  <Words>4874</Words>
  <Application>Microsoft Office PowerPoint</Application>
  <PresentationFormat>On-screen Show (4:3)</PresentationFormat>
  <Paragraphs>493</Paragraphs>
  <Slides>78</Slides>
  <Notes>0</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Equity</vt:lpstr>
      <vt:lpstr>DESIGNING DISTRIBUTION NETWORKS AND APPLICATIONS TO E-BUSINESS</vt:lpstr>
      <vt:lpstr>THE ROLE OF DISTRIBUTION IN THE SUPPLY CHAIN</vt:lpstr>
      <vt:lpstr>Slide 3</vt:lpstr>
      <vt:lpstr>Slide 4</vt:lpstr>
      <vt:lpstr>Slide 5</vt:lpstr>
      <vt:lpstr>Slide 6</vt:lpstr>
      <vt:lpstr>Functions of Distribution</vt:lpstr>
      <vt:lpstr>Different Channels of Distribution</vt:lpstr>
      <vt:lpstr>Consumer Products</vt:lpstr>
      <vt:lpstr>Industrial Products</vt:lpstr>
      <vt:lpstr>Channel-Mix</vt:lpstr>
      <vt:lpstr>FACTORS CONTROLING  DISTRIBUTION NETWORK DESIGN</vt:lpstr>
      <vt:lpstr>Slide 13</vt:lpstr>
      <vt:lpstr>Slide 14</vt:lpstr>
      <vt:lpstr>Slide 15</vt:lpstr>
      <vt:lpstr>Slide 16</vt:lpstr>
      <vt:lpstr>Slide 17</vt:lpstr>
      <vt:lpstr>DESIGN OPTIONS FOR A DISTRIBUTION NETWORK</vt:lpstr>
      <vt:lpstr>six distinct distribution network designs may be used to move products from factory to customer, which are classified as follows:</vt:lpstr>
      <vt:lpstr>Slide 20</vt:lpstr>
      <vt:lpstr>Manufacturer storage with direct shipping</vt:lpstr>
      <vt:lpstr>Slide 22</vt:lpstr>
      <vt:lpstr>Slide 23</vt:lpstr>
      <vt:lpstr>Slide 24</vt:lpstr>
      <vt:lpstr>Slide 25</vt:lpstr>
      <vt:lpstr>Manufacturer storage with direct shipping and in-transit merge</vt:lpstr>
      <vt:lpstr>Slide 27</vt:lpstr>
      <vt:lpstr>Slide 28</vt:lpstr>
      <vt:lpstr>Distributor storage with package carrier delivery </vt:lpstr>
      <vt:lpstr>Slide 30</vt:lpstr>
      <vt:lpstr>Slide 31</vt:lpstr>
      <vt:lpstr>Slide 32</vt:lpstr>
      <vt:lpstr>Slide 33</vt:lpstr>
      <vt:lpstr>Slide 34</vt:lpstr>
      <vt:lpstr>Slide 35</vt:lpstr>
      <vt:lpstr>Manufacturer or Distributor Storage with Customer Pickup</vt:lpstr>
      <vt:lpstr>Slide 37</vt:lpstr>
      <vt:lpstr>Slide 38</vt:lpstr>
      <vt:lpstr>Slide 39</vt:lpstr>
      <vt:lpstr>Retailer storage with Customer Pickup</vt:lpstr>
      <vt:lpstr>Slide 41</vt:lpstr>
      <vt:lpstr>Slide 42</vt:lpstr>
      <vt:lpstr>E-Business and the Distribution Network</vt:lpstr>
      <vt:lpstr>E-BUSINESS AND THE DISTRIBUTION NETWORK</vt:lpstr>
      <vt:lpstr>Slide 45</vt:lpstr>
      <vt:lpstr>Slide 46</vt:lpstr>
      <vt:lpstr>Slide 47</vt:lpstr>
      <vt:lpstr>Direct Sales to Customers</vt:lpstr>
      <vt:lpstr>Flexible Pricing, Product Portfolio, and Promotions</vt:lpstr>
      <vt:lpstr>Efficient Funds Transfer</vt:lpstr>
      <vt:lpstr>IMPACT OF E-BUSINESS ON COST</vt:lpstr>
      <vt:lpstr>Slide 52</vt:lpstr>
      <vt:lpstr>Slide 53</vt:lpstr>
      <vt:lpstr>Slide 54</vt:lpstr>
      <vt:lpstr>Slide 55</vt:lpstr>
      <vt:lpstr>Slide 56</vt:lpstr>
      <vt:lpstr>Slide 57</vt:lpstr>
      <vt:lpstr>The blank B2C e-business scorecard</vt:lpstr>
      <vt:lpstr>USING E-BUSINESS TO SELL PCs: DELL</vt:lpstr>
      <vt:lpstr>Slide 60</vt:lpstr>
      <vt:lpstr>Impact of e-Business on Customer Service in the PC Industry</vt:lpstr>
      <vt:lpstr>Slide 62</vt:lpstr>
      <vt:lpstr>Slide 63</vt:lpstr>
      <vt:lpstr>Slide 64</vt:lpstr>
      <vt:lpstr>Impact of e-Business on Cost in the PC Industry</vt:lpstr>
      <vt:lpstr>Slide 66</vt:lpstr>
      <vt:lpstr>Slide 67</vt:lpstr>
      <vt:lpstr>Slide 68</vt:lpstr>
      <vt:lpstr>Slide 69</vt:lpstr>
      <vt:lpstr>Impact of e-Business on Performance at Dell</vt:lpstr>
      <vt:lpstr>Slide 71</vt:lpstr>
      <vt:lpstr>DISTRIBUTION NETWORKS IN PRACTICE</vt:lpstr>
      <vt:lpstr>Slide 73</vt:lpstr>
      <vt:lpstr>The choice of a distribution network has very long-term consequences</vt:lpstr>
      <vt:lpstr>Consider whether an exclusive distribution strategy is advantageous</vt:lpstr>
      <vt:lpstr>Product price, commoditization, and criticality affect the type of distribution system preferred by customers.</vt:lpstr>
      <vt:lpstr>Integrate the Internet with the existing physical network</vt:lpstr>
      <vt:lpstr>Slide 78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Management</dc:title>
  <dc:creator>abc</dc:creator>
  <cp:lastModifiedBy>UJWAL P GOWDRU</cp:lastModifiedBy>
  <cp:revision>225</cp:revision>
  <dcterms:created xsi:type="dcterms:W3CDTF">2011-02-21T02:03:02Z</dcterms:created>
  <dcterms:modified xsi:type="dcterms:W3CDTF">2017-09-17T16:02:33Z</dcterms:modified>
</cp:coreProperties>
</file>