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1" r:id="rId10"/>
    <p:sldId id="268" r:id="rId11"/>
    <p:sldId id="269" r:id="rId12"/>
    <p:sldId id="270" r:id="rId13"/>
    <p:sldId id="271" r:id="rId14"/>
    <p:sldId id="262" r:id="rId15"/>
    <p:sldId id="272" r:id="rId16"/>
    <p:sldId id="273" r:id="rId17"/>
    <p:sldId id="274" r:id="rId18"/>
    <p:sldId id="263" r:id="rId19"/>
    <p:sldId id="278" r:id="rId20"/>
    <p:sldId id="26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0532C9-48A9-4CD3-813D-8936FC5B4BB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532C9-48A9-4CD3-813D-8936FC5B4BB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532C9-48A9-4CD3-813D-8936FC5B4BB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532C9-48A9-4CD3-813D-8936FC5B4BB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0532C9-48A9-4CD3-813D-8936FC5B4BBF}"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0532C9-48A9-4CD3-813D-8936FC5B4BBF}"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0532C9-48A9-4CD3-813D-8936FC5B4BBF}"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0532C9-48A9-4CD3-813D-8936FC5B4BBF}" type="datetimeFigureOut">
              <a:rPr lang="en-US" smtClean="0"/>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532C9-48A9-4CD3-813D-8936FC5B4BBF}" type="datetimeFigureOut">
              <a:rPr lang="en-US" smtClean="0"/>
              <a:t>8/29/2017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532C9-48A9-4CD3-813D-8936FC5B4BBF}"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532C9-48A9-4CD3-813D-8936FC5B4BBF}"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99D03-A6FD-4A4B-A0F2-5016EF58C1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532C9-48A9-4CD3-813D-8936FC5B4BBF}" type="datetimeFigureOut">
              <a:rPr lang="en-US" smtClean="0"/>
              <a:t>8/29/2017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99D03-A6FD-4A4B-A0F2-5016EF58C1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investopedia.com/terms/c/competitive_advantage.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arketing91.com/needs-wants-and-demands/" TargetMode="External"/><Relationship Id="rId2" Type="http://schemas.openxmlformats.org/officeDocument/2006/relationships/hyperlink" Target="https://www.marketing91.com/marketing-and-strategy-models-and-concepts/" TargetMode="External"/><Relationship Id="rId1" Type="http://schemas.openxmlformats.org/officeDocument/2006/relationships/slideLayout" Target="../slideLayouts/slideLayout2.xml"/><Relationship Id="rId5" Type="http://schemas.openxmlformats.org/officeDocument/2006/relationships/hyperlink" Target="https://www.marketing91.com/channel-levels-consumer-industrial-marketing-channels/" TargetMode="External"/><Relationship Id="rId4" Type="http://schemas.openxmlformats.org/officeDocument/2006/relationships/hyperlink" Target="https://www.marketing91.com/what-is-a-bran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File:New_Walmart_Logo.sv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924050"/>
          </a:xfrm>
        </p:spPr>
        <p:txBody>
          <a:bodyPr>
            <a:normAutofit fontScale="90000"/>
          </a:bodyPr>
          <a:lstStyle/>
          <a:p>
            <a:r>
              <a:rPr lang="en-US" b="1" dirty="0"/>
              <a:t>SUPPLY CHAIN PERFORMANCE:</a:t>
            </a:r>
            <a:br>
              <a:rPr lang="en-US" b="1" dirty="0"/>
            </a:br>
            <a:r>
              <a:rPr lang="en-US" b="1" dirty="0"/>
              <a:t>ACHIEVING STRATEGIC</a:t>
            </a:r>
            <a:br>
              <a:rPr lang="en-US" b="1" dirty="0"/>
            </a:br>
            <a:r>
              <a:rPr lang="en-US" b="1" dirty="0"/>
              <a:t>FIT AND SCOPE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24000" y="152400"/>
            <a:ext cx="0" cy="662940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8686800" y="152400"/>
            <a:ext cx="0" cy="66294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524000" y="152400"/>
            <a:ext cx="716280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1524000" y="1828800"/>
            <a:ext cx="716280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914400" y="2027396"/>
            <a:ext cx="7696200" cy="4678204"/>
          </a:xfrm>
          <a:prstGeom prst="rect">
            <a:avLst/>
          </a:prstGeom>
          <a:noFill/>
        </p:spPr>
        <p:txBody>
          <a:bodyPr wrap="square" rtlCol="0">
            <a:spAutoFit/>
          </a:bodyPr>
          <a:lstStyle/>
          <a:p>
            <a:r>
              <a:rPr lang="en-US" sz="1600" b="1" dirty="0" smtClean="0">
                <a:latin typeface="Bookman Old Style" pitchFamily="18" charset="0"/>
              </a:rPr>
              <a:t>	Type</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Public</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Industry</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Restaurants</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Founded</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McDonald’s Corporation</a:t>
            </a:r>
          </a:p>
          <a:p>
            <a:r>
              <a:rPr lang="en-US" sz="1600" dirty="0" smtClean="0">
                <a:solidFill>
                  <a:schemeClr val="tx1">
                    <a:lumMod val="95000"/>
                    <a:lumOff val="5000"/>
                  </a:schemeClr>
                </a:solidFill>
                <a:latin typeface="Bookman Old Style" pitchFamily="18" charset="0"/>
              </a:rPr>
              <a:t>				                ~ May 15, 1940 in San 					                    Bernardino, California</a:t>
            </a:r>
          </a:p>
          <a:p>
            <a:r>
              <a:rPr lang="en-US" sz="1600" dirty="0" smtClean="0">
                <a:solidFill>
                  <a:schemeClr val="tx1">
                    <a:lumMod val="95000"/>
                    <a:lumOff val="5000"/>
                  </a:schemeClr>
                </a:solidFill>
                <a:latin typeface="Bookman Old Style" pitchFamily="18" charset="0"/>
              </a:rPr>
              <a:t>					  ~ April 15, 1955 in Des 						      Plaines, Illinois</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Founder(s)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Richard and  Maurice 					            McDonald,( McDonald’s 					            restaurant concept )</a:t>
            </a:r>
          </a:p>
          <a:p>
            <a:r>
              <a:rPr lang="en-US" sz="1600" dirty="0" smtClean="0">
                <a:solidFill>
                  <a:schemeClr val="tx1">
                    <a:lumMod val="95000"/>
                    <a:lumOff val="5000"/>
                  </a:schemeClr>
                </a:solidFill>
                <a:latin typeface="Bookman Old Style" pitchFamily="18" charset="0"/>
              </a:rPr>
              <a:t>				            Ray Kroc,( McDonald’s 					            Corporation founder )</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Headquarters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  :        </a:t>
            </a:r>
            <a:r>
              <a:rPr lang="en-US" sz="1600" dirty="0" smtClean="0">
                <a:solidFill>
                  <a:schemeClr val="tx1">
                    <a:lumMod val="95000"/>
                    <a:lumOff val="5000"/>
                  </a:schemeClr>
                </a:solidFill>
                <a:latin typeface="Bookman Old Style" pitchFamily="18" charset="0"/>
              </a:rPr>
              <a:t>Oak Brook,Illinois,US</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Area served</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 : </a:t>
            </a:r>
            <a:r>
              <a:rPr lang="en-US" sz="1600" dirty="0" smtClean="0">
                <a:solidFill>
                  <a:schemeClr val="tx1">
                    <a:lumMod val="95000"/>
                    <a:lumOff val="5000"/>
                  </a:schemeClr>
                </a:solidFill>
                <a:latin typeface="Bookman Old Style" pitchFamily="18" charset="0"/>
              </a:rPr>
              <a:t>        Worldwide</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Key people</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James A. Skinner</a:t>
            </a:r>
            <a:br>
              <a:rPr lang="en-US" sz="1600" dirty="0" smtClean="0">
                <a:solidFill>
                  <a:schemeClr val="tx1">
                    <a:lumMod val="95000"/>
                    <a:lumOff val="5000"/>
                  </a:schemeClr>
                </a:solidFill>
                <a:latin typeface="Bookman Old Style" pitchFamily="18" charset="0"/>
              </a:rPr>
            </a:br>
            <a:r>
              <a:rPr lang="en-US" sz="1600" dirty="0" smtClean="0">
                <a:solidFill>
                  <a:schemeClr val="tx1">
                    <a:lumMod val="95000"/>
                    <a:lumOff val="5000"/>
                  </a:schemeClr>
                </a:solidFill>
                <a:latin typeface="Bookman Old Style" pitchFamily="18" charset="0"/>
              </a:rPr>
              <a:t>				             (Chairman &amp; CEO)</a:t>
            </a:r>
            <a:r>
              <a:rPr lang="en-US" sz="1600" b="1" dirty="0" smtClean="0">
                <a:solidFill>
                  <a:schemeClr val="tx1">
                    <a:lumMod val="95000"/>
                    <a:lumOff val="5000"/>
                  </a:schemeClr>
                </a:solidFill>
                <a:latin typeface="Bookman Old Style" pitchFamily="18" charset="0"/>
              </a:rPr>
              <a:t>	</a:t>
            </a:r>
            <a:endParaRPr lang="en-US" sz="1600" dirty="0" smtClean="0">
              <a:latin typeface="Bookman Old Style" pitchFamily="18" charset="0"/>
            </a:endParaRPr>
          </a:p>
        </p:txBody>
      </p:sp>
      <p:pic>
        <p:nvPicPr>
          <p:cNvPr id="9" name="Picture 5" descr="23-mcdonalds"/>
          <p:cNvPicPr>
            <a:picLocks noChangeAspect="1" noChangeArrowheads="1"/>
          </p:cNvPicPr>
          <p:nvPr/>
        </p:nvPicPr>
        <p:blipFill>
          <a:blip r:embed="rId2" cstate="print"/>
          <a:srcRect/>
          <a:stretch>
            <a:fillRect/>
          </a:stretch>
        </p:blipFill>
        <p:spPr bwMode="auto">
          <a:xfrm>
            <a:off x="2819400" y="228600"/>
            <a:ext cx="43434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533400"/>
            <a:ext cx="7696200" cy="2523768"/>
          </a:xfrm>
          <a:prstGeom prst="rect">
            <a:avLst/>
          </a:prstGeom>
          <a:noFill/>
        </p:spPr>
        <p:txBody>
          <a:bodyPr wrap="square" rtlCol="0">
            <a:spAutoFit/>
          </a:bodyPr>
          <a:lstStyle/>
          <a:p>
            <a:r>
              <a:rPr lang="en-US" sz="1600" b="1" dirty="0" smtClean="0">
                <a:latin typeface="Bookman Old Style" pitchFamily="18" charset="0"/>
              </a:rPr>
              <a:t>	</a:t>
            </a:r>
            <a:r>
              <a:rPr lang="en-US" sz="1600" dirty="0" smtClean="0">
                <a:solidFill>
                  <a:schemeClr val="tx1">
                    <a:lumMod val="95000"/>
                    <a:lumOff val="5000"/>
                  </a:schemeClr>
                </a:solidFill>
                <a:latin typeface="Bookman Old Style" pitchFamily="18" charset="0"/>
              </a:rPr>
              <a:t/>
            </a:r>
            <a:br>
              <a:rPr lang="en-US" sz="1600" dirty="0" smtClean="0">
                <a:solidFill>
                  <a:schemeClr val="tx1">
                    <a:lumMod val="95000"/>
                    <a:lumOff val="5000"/>
                  </a:schemeClr>
                </a:solidFill>
                <a:latin typeface="Bookman Old Style" pitchFamily="18" charset="0"/>
              </a:rPr>
            </a:b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Number of locations             :</a:t>
            </a:r>
            <a:r>
              <a:rPr lang="en-US" sz="1600" dirty="0" smtClean="0">
                <a:solidFill>
                  <a:schemeClr val="tx1">
                    <a:lumMod val="95000"/>
                    <a:lumOff val="5000"/>
                  </a:schemeClr>
                </a:solidFill>
                <a:latin typeface="Bookman Old Style" pitchFamily="18" charset="0"/>
              </a:rPr>
              <a:t>	32,000</a:t>
            </a:r>
          </a:p>
          <a:p>
            <a:endParaRPr lang="en-US" sz="700" dirty="0" smtClean="0">
              <a:solidFill>
                <a:schemeClr val="tx1">
                  <a:lumMod val="95000"/>
                  <a:lumOff val="5000"/>
                </a:schemeClr>
              </a:solidFill>
              <a:latin typeface="Bookman Old Style" pitchFamily="18" charset="0"/>
            </a:endParaRPr>
          </a:p>
          <a:p>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Employees		    :</a:t>
            </a:r>
            <a:r>
              <a:rPr lang="en-US" sz="1600" dirty="0" smtClean="0">
                <a:solidFill>
                  <a:schemeClr val="tx1">
                    <a:lumMod val="95000"/>
                    <a:lumOff val="5000"/>
                  </a:schemeClr>
                </a:solidFill>
                <a:latin typeface="Bookman Old Style" pitchFamily="18" charset="0"/>
              </a:rPr>
              <a:t>           4,00,000 ( 2010)</a:t>
            </a:r>
            <a:endParaRPr lang="en-US" sz="700" dirty="0" smtClean="0">
              <a:solidFill>
                <a:schemeClr val="tx1">
                  <a:lumMod val="95000"/>
                  <a:lumOff val="5000"/>
                </a:schemeClr>
              </a:solidFill>
              <a:latin typeface="Bookman Old Style" pitchFamily="18" charset="0"/>
            </a:endParaRPr>
          </a:p>
          <a:p>
            <a:endParaRPr lang="en-US" sz="700" b="1"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Products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Fast</a:t>
            </a:r>
            <a:r>
              <a:rPr lang="en-US" sz="1600" dirty="0" smtClean="0">
                <a:latin typeface="Bookman Old Style" pitchFamily="18" charset="0"/>
              </a:rPr>
              <a:t> Food </a:t>
            </a:r>
          </a:p>
          <a:p>
            <a:r>
              <a:rPr lang="en-US" sz="1600" dirty="0" smtClean="0">
                <a:latin typeface="Bookman Old Style" pitchFamily="18" charset="0"/>
              </a:rPr>
              <a:t>					( hamburgers , chicken , 						  french fries , soft drinks , 						  coffee , milkshakes , salads, 					  desserts , breakfast )</a:t>
            </a:r>
            <a:endParaRPr lang="en-US" sz="700" dirty="0" smtClean="0">
              <a:latin typeface="Bookman Old Style" pitchFamily="18" charset="0"/>
            </a:endParaRPr>
          </a:p>
          <a:p>
            <a:r>
              <a:rPr lang="en-US" sz="1600" b="1" dirty="0" smtClean="0">
                <a:latin typeface="Bookman Old Style" pitchFamily="18" charset="0"/>
              </a:rPr>
              <a:t>	</a:t>
            </a:r>
            <a:endParaRPr lang="en-US" sz="1600" dirty="0" smtClean="0">
              <a:latin typeface="Bookman Old Style" pitchFamily="18" charset="0"/>
            </a:endParaRPr>
          </a:p>
        </p:txBody>
      </p:sp>
      <p:cxnSp>
        <p:nvCxnSpPr>
          <p:cNvPr id="6" name="Straight Connector 5"/>
          <p:cNvCxnSpPr/>
          <p:nvPr/>
        </p:nvCxnSpPr>
        <p:spPr>
          <a:xfrm>
            <a:off x="1524000" y="3035796"/>
            <a:ext cx="71628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1524000" y="152400"/>
            <a:ext cx="0" cy="28956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686800" y="152400"/>
            <a:ext cx="0" cy="2895600"/>
          </a:xfrm>
          <a:prstGeom prst="line">
            <a:avLst/>
          </a:prstGeom>
        </p:spPr>
        <p:style>
          <a:lnRef idx="3">
            <a:schemeClr val="dk1"/>
          </a:lnRef>
          <a:fillRef idx="0">
            <a:schemeClr val="dk1"/>
          </a:fillRef>
          <a:effectRef idx="2">
            <a:schemeClr val="dk1"/>
          </a:effectRef>
          <a:fontRef idx="minor">
            <a:schemeClr val="tx1"/>
          </a:fontRef>
        </p:style>
      </p:cxnSp>
      <p:sp>
        <p:nvSpPr>
          <p:cNvPr id="14" name="Rectangle 3"/>
          <p:cNvSpPr>
            <a:spLocks noGrp="1" noChangeArrowheads="1"/>
          </p:cNvSpPr>
          <p:nvPr>
            <p:ph idx="1"/>
          </p:nvPr>
        </p:nvSpPr>
        <p:spPr>
          <a:xfrm>
            <a:off x="1143000" y="3657600"/>
            <a:ext cx="7848600" cy="2438400"/>
          </a:xfrm>
        </p:spPr>
        <p:txBody>
          <a:bodyPr>
            <a:normAutofit/>
          </a:bodyPr>
          <a:lstStyle/>
          <a:p>
            <a:pPr>
              <a:lnSpc>
                <a:spcPct val="80000"/>
              </a:lnSpc>
              <a:defRPr/>
            </a:pPr>
            <a:r>
              <a:rPr lang="en-US" sz="2000" dirty="0" smtClean="0">
                <a:latin typeface="Bookman Old Style" pitchFamily="18" charset="0"/>
              </a:rPr>
              <a:t>McDonald's customers are of all classes, but largely working and middle classes, and people of all ages.</a:t>
            </a:r>
          </a:p>
          <a:p>
            <a:pPr>
              <a:lnSpc>
                <a:spcPct val="80000"/>
              </a:lnSpc>
              <a:buNone/>
              <a:defRPr/>
            </a:pPr>
            <a:endParaRPr lang="en-US" sz="2000" dirty="0" smtClean="0">
              <a:latin typeface="Bookman Old Style" pitchFamily="18" charset="0"/>
            </a:endParaRPr>
          </a:p>
          <a:p>
            <a:pPr>
              <a:lnSpc>
                <a:spcPct val="80000"/>
              </a:lnSpc>
              <a:defRPr/>
            </a:pPr>
            <a:r>
              <a:rPr lang="en-US" sz="2000" dirty="0" smtClean="0">
                <a:latin typeface="Bookman Old Style" pitchFamily="18" charset="0"/>
              </a:rPr>
              <a:t>McDonald’s strove to meet a customer wait time at no more than one minute in line and 30 seconds at the counter.</a:t>
            </a:r>
          </a:p>
          <a:p>
            <a:pPr eaLnBrk="1" hangingPunct="1">
              <a:lnSpc>
                <a:spcPct val="80000"/>
              </a:lnSpc>
              <a:buNone/>
              <a:defRPr/>
            </a:pPr>
            <a:endParaRPr lang="en-US" sz="2000" dirty="0" smtClean="0">
              <a:latin typeface="Bookman Old Style"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143000" y="533400"/>
            <a:ext cx="7498080" cy="6248400"/>
          </a:xfrm>
        </p:spPr>
        <p:txBody>
          <a:bodyPr>
            <a:noAutofit/>
          </a:bodyPr>
          <a:lstStyle/>
          <a:p>
            <a:r>
              <a:rPr lang="en-US" sz="2000" dirty="0" smtClean="0">
                <a:latin typeface="Bookman Old Style" pitchFamily="18" charset="0"/>
              </a:rPr>
              <a:t>McDonald's understood that the parent was making the purchasing decision, most likely based solely on price. What McDonald's marketing executives did was ingenious. They put a $.50 toy in with the hamburger, french fries, and Coke. Then they gave it a special name, calling it a Happy Meal. Then they marketed it to the kids.</a:t>
            </a:r>
          </a:p>
          <a:p>
            <a:endParaRPr lang="en-US" sz="1400" dirty="0" smtClean="0">
              <a:latin typeface="Bookman Old Style" pitchFamily="18" charset="0"/>
            </a:endParaRPr>
          </a:p>
          <a:p>
            <a:r>
              <a:rPr lang="en-US" sz="2000" dirty="0" smtClean="0">
                <a:latin typeface="Bookman Old Style" pitchFamily="18" charset="0"/>
              </a:rPr>
              <a:t>McDonald's knows that some customers go to its stores to take a quick break from their day's activities and not because McDonald's was able to make their food ten seconds faster than a competitor. So McDonald's marketing executives then put together the phrase, “Have you had your break today?”</a:t>
            </a:r>
          </a:p>
          <a:p>
            <a:endParaRPr lang="en-US" sz="1400" dirty="0" smtClean="0">
              <a:latin typeface="Bookman Old Style" pitchFamily="18" charset="0"/>
            </a:endParaRPr>
          </a:p>
          <a:p>
            <a:r>
              <a:rPr lang="en-US" sz="2000" dirty="0" smtClean="0">
                <a:latin typeface="Bookman Old Style" pitchFamily="18" charset="0"/>
              </a:rPr>
              <a:t>They've taken competing on price right out of the picture,” says Greshes. “They bring you quality, convenience, service, and value — and they make you feel like you are getting a break in your hectic day.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457200"/>
            <a:ext cx="7498080" cy="1143000"/>
          </a:xfrm>
        </p:spPr>
        <p:txBody>
          <a:bodyPr>
            <a:normAutofit/>
          </a:bodyPr>
          <a:lstStyle/>
          <a:p>
            <a:r>
              <a:rPr lang="en-US" sz="4000" u="sng" dirty="0" smtClean="0">
                <a:latin typeface="Times New Roman" pitchFamily="18" charset="0"/>
                <a:cs typeface="Times New Roman" pitchFamily="18" charset="0"/>
              </a:rPr>
              <a:t>Success Mantra…</a:t>
            </a:r>
            <a:endParaRPr lang="en-US" sz="4000" u="sng" dirty="0">
              <a:latin typeface="Times New Roman" pitchFamily="18" charset="0"/>
              <a:cs typeface="Times New Roman" pitchFamily="18" charset="0"/>
            </a:endParaRPr>
          </a:p>
        </p:txBody>
      </p:sp>
      <p:sp>
        <p:nvSpPr>
          <p:cNvPr id="4" name="Rectangle 3"/>
          <p:cNvSpPr>
            <a:spLocks noGrp="1" noChangeArrowheads="1"/>
          </p:cNvSpPr>
          <p:nvPr>
            <p:ph idx="1"/>
          </p:nvPr>
        </p:nvSpPr>
        <p:spPr>
          <a:xfrm>
            <a:off x="1143000" y="1600200"/>
            <a:ext cx="7498080" cy="4800600"/>
          </a:xfrm>
        </p:spPr>
        <p:txBody>
          <a:bodyPr>
            <a:normAutofit/>
          </a:bodyPr>
          <a:lstStyle/>
          <a:p>
            <a:pPr>
              <a:lnSpc>
                <a:spcPct val="90000"/>
              </a:lnSpc>
              <a:defRPr/>
            </a:pPr>
            <a:r>
              <a:rPr lang="en-US" sz="2000" dirty="0" smtClean="0">
                <a:latin typeface="Bookman Old Style" pitchFamily="18" charset="0"/>
              </a:rPr>
              <a:t>Access to leading scientific research. </a:t>
            </a:r>
          </a:p>
          <a:p>
            <a:pPr eaLnBrk="1" hangingPunct="1">
              <a:lnSpc>
                <a:spcPct val="90000"/>
              </a:lnSpc>
              <a:defRPr/>
            </a:pPr>
            <a:endParaRPr lang="en-US" sz="2000" dirty="0" smtClean="0">
              <a:latin typeface="Bookman Old Style" pitchFamily="18" charset="0"/>
            </a:endParaRPr>
          </a:p>
          <a:p>
            <a:pPr>
              <a:lnSpc>
                <a:spcPct val="90000"/>
              </a:lnSpc>
              <a:defRPr/>
            </a:pPr>
            <a:r>
              <a:rPr lang="en-US" sz="2000" dirty="0" smtClean="0">
                <a:latin typeface="Bookman Old Style" pitchFamily="18" charset="0"/>
              </a:rPr>
              <a:t>Highly skilled and creative product development team. </a:t>
            </a:r>
          </a:p>
          <a:p>
            <a:pPr eaLnBrk="1" hangingPunct="1">
              <a:lnSpc>
                <a:spcPct val="90000"/>
              </a:lnSpc>
              <a:defRPr/>
            </a:pPr>
            <a:endParaRPr lang="en-US" sz="2000" dirty="0" smtClean="0">
              <a:latin typeface="Bookman Old Style" pitchFamily="18" charset="0"/>
            </a:endParaRPr>
          </a:p>
          <a:p>
            <a:pPr>
              <a:lnSpc>
                <a:spcPct val="90000"/>
              </a:lnSpc>
              <a:defRPr/>
            </a:pPr>
            <a:r>
              <a:rPr lang="en-US" sz="2000" dirty="0" smtClean="0">
                <a:latin typeface="Bookman Old Style" pitchFamily="18" charset="0"/>
              </a:rPr>
              <a:t>Strong sales team with the ability to successfully communicate the perceived strengths of the product. </a:t>
            </a:r>
          </a:p>
          <a:p>
            <a:pPr>
              <a:lnSpc>
                <a:spcPct val="90000"/>
              </a:lnSpc>
              <a:buNone/>
              <a:defRPr/>
            </a:pPr>
            <a:endParaRPr lang="en-US" sz="2000" dirty="0" smtClean="0">
              <a:latin typeface="Bookman Old Style" pitchFamily="18" charset="0"/>
            </a:endParaRPr>
          </a:p>
          <a:p>
            <a:pPr>
              <a:lnSpc>
                <a:spcPct val="90000"/>
              </a:lnSpc>
              <a:defRPr/>
            </a:pPr>
            <a:r>
              <a:rPr lang="en-US" sz="2000" dirty="0" smtClean="0">
                <a:latin typeface="Bookman Old Style" pitchFamily="18" charset="0"/>
              </a:rPr>
              <a:t>Corporate reputation for quality and innovation. </a:t>
            </a:r>
          </a:p>
          <a:p>
            <a:pPr eaLnBrk="1" hangingPunct="1">
              <a:lnSpc>
                <a:spcPct val="90000"/>
              </a:lnSpc>
              <a:defRPr/>
            </a:pPr>
            <a:endParaRPr lang="en-US" sz="2000" dirty="0" smtClean="0">
              <a:latin typeface="Bookman Old Style"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focus</a:t>
            </a:r>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The firm </a:t>
            </a:r>
            <a:r>
              <a:rPr lang="en-US" dirty="0"/>
              <a:t>concentrates on specific market segments and keeps its products low priced in those segments. </a:t>
            </a:r>
            <a:endParaRPr lang="en-US" dirty="0" smtClean="0"/>
          </a:p>
          <a:p>
            <a:pPr algn="just"/>
            <a:r>
              <a:rPr lang="en-US" dirty="0" smtClean="0"/>
              <a:t>Such </a:t>
            </a:r>
            <a:r>
              <a:rPr lang="en-US" dirty="0"/>
              <a:t>strategy helps firm to satisfy sufficient consumers and gain </a:t>
            </a:r>
            <a:r>
              <a:rPr lang="en-US" dirty="0" smtClean="0"/>
              <a:t>popularity.</a:t>
            </a:r>
          </a:p>
          <a:p>
            <a:pPr algn="just"/>
            <a:r>
              <a:rPr lang="en-US" b="1" dirty="0" smtClean="0"/>
              <a:t>Example:</a:t>
            </a:r>
            <a:r>
              <a:rPr lang="en-US" dirty="0" smtClean="0"/>
              <a:t> Sonata </a:t>
            </a:r>
            <a:r>
              <a:rPr lang="en-US" dirty="0"/>
              <a:t>watches are focused towards giving wrist watches at a low cost as compared to competitors like Rolex, Titan, Omega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76600" y="228600"/>
            <a:ext cx="32766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p:cNvSpPr txBox="1"/>
          <p:nvPr/>
        </p:nvSpPr>
        <p:spPr>
          <a:xfrm>
            <a:off x="914400" y="1301889"/>
            <a:ext cx="7696200" cy="5632311"/>
          </a:xfrm>
          <a:prstGeom prst="rect">
            <a:avLst/>
          </a:prstGeom>
          <a:noFill/>
        </p:spPr>
        <p:txBody>
          <a:bodyPr wrap="square" rtlCol="0">
            <a:spAutoFit/>
          </a:bodyPr>
          <a:lstStyle/>
          <a:p>
            <a:r>
              <a:rPr lang="en-US" sz="1600" b="1" dirty="0" smtClean="0">
                <a:latin typeface="Bookman Old Style" pitchFamily="18" charset="0"/>
              </a:rPr>
              <a:t>	Type</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Public</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Industry</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Food and Beverages</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Founded</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North Carolina,U.S.(1986)</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Founder(s)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Donald Kendall,Herman Lay</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Headquarters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  :        </a:t>
            </a:r>
            <a:r>
              <a:rPr lang="en-US" sz="1600" dirty="0" smtClean="0">
                <a:solidFill>
                  <a:schemeClr val="tx1">
                    <a:lumMod val="95000"/>
                    <a:lumOff val="5000"/>
                  </a:schemeClr>
                </a:solidFill>
                <a:latin typeface="Bookman Old Style" pitchFamily="18" charset="0"/>
              </a:rPr>
              <a:t>Purchase,New York,US</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Area served</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 : </a:t>
            </a:r>
            <a:r>
              <a:rPr lang="en-US" sz="1600" dirty="0" smtClean="0">
                <a:solidFill>
                  <a:schemeClr val="tx1">
                    <a:lumMod val="95000"/>
                    <a:lumOff val="5000"/>
                  </a:schemeClr>
                </a:solidFill>
                <a:latin typeface="Bookman Old Style" pitchFamily="18" charset="0"/>
              </a:rPr>
              <a:t>        Worldwide</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Key people</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Indra Nooyi</a:t>
            </a:r>
            <a:br>
              <a:rPr lang="en-US" sz="1600" dirty="0" smtClean="0">
                <a:solidFill>
                  <a:schemeClr val="tx1">
                    <a:lumMod val="95000"/>
                    <a:lumOff val="5000"/>
                  </a:schemeClr>
                </a:solidFill>
                <a:latin typeface="Bookman Old Style" pitchFamily="18" charset="0"/>
              </a:rPr>
            </a:br>
            <a:r>
              <a:rPr lang="en-US" sz="1600" dirty="0" smtClean="0">
                <a:solidFill>
                  <a:schemeClr val="tx1">
                    <a:lumMod val="95000"/>
                    <a:lumOff val="5000"/>
                  </a:schemeClr>
                </a:solidFill>
                <a:latin typeface="Bookman Old Style" pitchFamily="18" charset="0"/>
              </a:rPr>
              <a:t>				             (Chairman &amp; CEO)</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Employees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  :</a:t>
            </a:r>
            <a:r>
              <a:rPr lang="en-US" sz="1600" dirty="0" smtClean="0">
                <a:solidFill>
                  <a:schemeClr val="tx1">
                    <a:lumMod val="95000"/>
                    <a:lumOff val="5000"/>
                  </a:schemeClr>
                </a:solidFill>
                <a:latin typeface="Bookman Old Style" pitchFamily="18" charset="0"/>
              </a:rPr>
              <a:t>          2,94,000 (2010)</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Divisions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a:t>
            </a:r>
            <a:r>
              <a:rPr lang="en-US" sz="1600" dirty="0" smtClean="0">
                <a:latin typeface="Bookman Old Style" pitchFamily="18" charset="0"/>
              </a:rPr>
              <a:t>PepsiCo Americas Foods; </a:t>
            </a:r>
          </a:p>
          <a:p>
            <a:r>
              <a:rPr lang="en-US" sz="1600" dirty="0" smtClean="0">
                <a:latin typeface="Bookman Old Style" pitchFamily="18" charset="0"/>
              </a:rPr>
              <a:t>				              PepsiCo Americas Beverages; </a:t>
            </a:r>
          </a:p>
          <a:p>
            <a:r>
              <a:rPr lang="en-US" sz="1600" dirty="0" smtClean="0">
                <a:latin typeface="Bookman Old Style" pitchFamily="18" charset="0"/>
              </a:rPr>
              <a:t>				              PepsiCo Europe; PepsiCo 						Asia, Middle East &amp; Africa</a:t>
            </a:r>
          </a:p>
          <a:p>
            <a:endParaRPr lang="en-US" sz="700" dirty="0" smtClean="0">
              <a:latin typeface="Bookman Old Style" pitchFamily="18" charset="0"/>
            </a:endParaRPr>
          </a:p>
          <a:p>
            <a:r>
              <a:rPr lang="en-US" sz="1600" b="1" dirty="0" smtClean="0">
                <a:latin typeface="Bookman Old Style" pitchFamily="18" charset="0"/>
              </a:rPr>
              <a:t>	Subsidiaries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Products, </a:t>
            </a:r>
          </a:p>
          <a:p>
            <a:r>
              <a:rPr lang="en-US" sz="1600" dirty="0" smtClean="0">
                <a:solidFill>
                  <a:schemeClr val="tx1">
                    <a:lumMod val="95000"/>
                    <a:lumOff val="5000"/>
                  </a:schemeClr>
                </a:solidFill>
                <a:latin typeface="Bookman Old Style" pitchFamily="18" charset="0"/>
              </a:rPr>
              <a:t>				              Trademarks  </a:t>
            </a:r>
          </a:p>
          <a:p>
            <a:r>
              <a:rPr lang="en-US" sz="1600" dirty="0" smtClean="0">
                <a:solidFill>
                  <a:schemeClr val="tx1">
                    <a:lumMod val="95000"/>
                    <a:lumOff val="5000"/>
                  </a:schemeClr>
                </a:solidFill>
                <a:latin typeface="Bookman Old Style" pitchFamily="18" charset="0"/>
              </a:rPr>
              <a:t> 					   ~ Frito-Lay</a:t>
            </a:r>
          </a:p>
          <a:p>
            <a:r>
              <a:rPr lang="en-US" sz="1600" dirty="0" smtClean="0">
                <a:solidFill>
                  <a:schemeClr val="tx1">
                    <a:lumMod val="95000"/>
                    <a:lumOff val="5000"/>
                  </a:schemeClr>
                </a:solidFill>
                <a:latin typeface="Bookman Old Style" pitchFamily="18" charset="0"/>
              </a:rPr>
              <a:t>					   ~ Quaker Oats</a:t>
            </a:r>
          </a:p>
          <a:p>
            <a:r>
              <a:rPr lang="en-US" sz="1600" dirty="0" smtClean="0">
                <a:solidFill>
                  <a:schemeClr val="tx1">
                    <a:lumMod val="95000"/>
                    <a:lumOff val="5000"/>
                  </a:schemeClr>
                </a:solidFill>
                <a:latin typeface="Bookman Old Style" pitchFamily="18" charset="0"/>
              </a:rPr>
              <a:t>					   ~ Tropicana</a:t>
            </a:r>
            <a:endParaRPr lang="en-US" sz="1600" dirty="0" smtClean="0">
              <a:latin typeface="Bookman Old Style" pitchFamily="18" charset="0"/>
            </a:endParaRPr>
          </a:p>
        </p:txBody>
      </p:sp>
      <p:pic>
        <p:nvPicPr>
          <p:cNvPr id="5122" name="Picture 2" descr="Pepsico logo.svg"/>
          <p:cNvPicPr>
            <a:picLocks noChangeAspect="1" noChangeArrowheads="1"/>
          </p:cNvPicPr>
          <p:nvPr/>
        </p:nvPicPr>
        <p:blipFill>
          <a:blip r:embed="rId2" cstate="print"/>
          <a:srcRect/>
          <a:stretch>
            <a:fillRect/>
          </a:stretch>
        </p:blipFill>
        <p:spPr bwMode="auto">
          <a:xfrm>
            <a:off x="3581400" y="228600"/>
            <a:ext cx="2514600" cy="590551"/>
          </a:xfrm>
          <a:prstGeom prst="rect">
            <a:avLst/>
          </a:prstGeom>
          <a:noFill/>
        </p:spPr>
      </p:pic>
      <p:cxnSp>
        <p:nvCxnSpPr>
          <p:cNvPr id="10" name="Straight Connector 9"/>
          <p:cNvCxnSpPr/>
          <p:nvPr/>
        </p:nvCxnSpPr>
        <p:spPr>
          <a:xfrm>
            <a:off x="1524000" y="152400"/>
            <a:ext cx="0" cy="66294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8686800" y="152400"/>
            <a:ext cx="0" cy="662940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1524000" y="6781800"/>
            <a:ext cx="7162800"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524000" y="152400"/>
            <a:ext cx="716280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1524000" y="1219200"/>
            <a:ext cx="7162800"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1143000" y="1371600"/>
            <a:ext cx="7848600" cy="3276600"/>
          </a:xfrm>
        </p:spPr>
        <p:txBody>
          <a:bodyPr>
            <a:normAutofit/>
          </a:bodyPr>
          <a:lstStyle/>
          <a:p>
            <a:pPr eaLnBrk="1" hangingPunct="1">
              <a:lnSpc>
                <a:spcPct val="80000"/>
              </a:lnSpc>
              <a:defRPr/>
            </a:pPr>
            <a:r>
              <a:rPr lang="en-US" sz="2000" dirty="0" smtClean="0">
                <a:latin typeface="Bookman Old Style" pitchFamily="18" charset="0"/>
              </a:rPr>
              <a:t>By successfully adopting the 'focus' strategy since 1997, PepsiCo has emerged as the second largest consumer packaged goods company. </a:t>
            </a:r>
          </a:p>
          <a:p>
            <a:pPr eaLnBrk="1" hangingPunct="1">
              <a:lnSpc>
                <a:spcPct val="80000"/>
              </a:lnSpc>
              <a:defRPr/>
            </a:pPr>
            <a:endParaRPr lang="en-US" sz="2000" dirty="0" smtClean="0">
              <a:latin typeface="Bookman Old Style" pitchFamily="18" charset="0"/>
            </a:endParaRPr>
          </a:p>
          <a:p>
            <a:pPr eaLnBrk="1" hangingPunct="1">
              <a:lnSpc>
                <a:spcPct val="80000"/>
              </a:lnSpc>
              <a:defRPr/>
            </a:pPr>
            <a:r>
              <a:rPr lang="en-US" sz="2000" dirty="0" smtClean="0">
                <a:latin typeface="Bookman Old Style" pitchFamily="18" charset="0"/>
              </a:rPr>
              <a:t>The company has significantly strengthened its competitive position in the beverages segment.</a:t>
            </a:r>
          </a:p>
          <a:p>
            <a:pPr eaLnBrk="1" hangingPunct="1">
              <a:lnSpc>
                <a:spcPct val="80000"/>
              </a:lnSpc>
              <a:buFont typeface="Wingdings" pitchFamily="2" charset="2"/>
              <a:buNone/>
              <a:defRPr/>
            </a:pPr>
            <a:r>
              <a:rPr lang="en-US" sz="2000" dirty="0" smtClean="0">
                <a:latin typeface="Bookman Old Style" pitchFamily="18" charset="0"/>
              </a:rPr>
              <a:t> </a:t>
            </a:r>
          </a:p>
          <a:p>
            <a:pPr eaLnBrk="1" hangingPunct="1">
              <a:lnSpc>
                <a:spcPct val="80000"/>
              </a:lnSpc>
              <a:defRPr/>
            </a:pPr>
            <a:r>
              <a:rPr lang="en-US" sz="2000" dirty="0" smtClean="0">
                <a:latin typeface="Bookman Old Style" pitchFamily="18" charset="0"/>
              </a:rPr>
              <a:t>By acquiring leading beverages' company like Tropicana products (July 1998), South Beach Beverage Company (October 2000) and Quaker Oats (December 2000) </a:t>
            </a:r>
          </a:p>
          <a:p>
            <a:pPr eaLnBrk="1" hangingPunct="1">
              <a:lnSpc>
                <a:spcPct val="80000"/>
              </a:lnSpc>
              <a:defRPr/>
            </a:pPr>
            <a:endParaRPr lang="en-US" sz="2000" dirty="0" smtClean="0">
              <a:latin typeface="Bookman Old Style"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381000"/>
            <a:ext cx="7498080" cy="1143000"/>
          </a:xfrm>
        </p:spPr>
        <p:txBody>
          <a:bodyPr>
            <a:normAutofit/>
          </a:bodyPr>
          <a:lstStyle/>
          <a:p>
            <a:r>
              <a:rPr lang="en-US" sz="4000" u="sng" dirty="0" smtClean="0">
                <a:latin typeface="Times New Roman" pitchFamily="18" charset="0"/>
                <a:cs typeface="Times New Roman" pitchFamily="18" charset="0"/>
              </a:rPr>
              <a:t>Success Mantra…</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524000"/>
            <a:ext cx="7498080" cy="4800600"/>
          </a:xfrm>
        </p:spPr>
        <p:txBody>
          <a:bodyPr>
            <a:normAutofit/>
          </a:bodyPr>
          <a:lstStyle/>
          <a:p>
            <a:r>
              <a:rPr lang="en-US" sz="2000" dirty="0" smtClean="0">
                <a:latin typeface="Bookman Old Style" pitchFamily="18" charset="0"/>
              </a:rPr>
              <a:t>Lower investment in resources.</a:t>
            </a:r>
          </a:p>
          <a:p>
            <a:endParaRPr lang="en-US" sz="2000" dirty="0" smtClean="0">
              <a:latin typeface="Bookman Old Style" pitchFamily="18" charset="0"/>
            </a:endParaRPr>
          </a:p>
          <a:p>
            <a:r>
              <a:rPr lang="en-US" sz="2000" dirty="0" smtClean="0">
                <a:latin typeface="Bookman Old Style" pitchFamily="18" charset="0"/>
              </a:rPr>
              <a:t>The firm benefits from specialisation.</a:t>
            </a:r>
          </a:p>
          <a:p>
            <a:endParaRPr lang="en-US" sz="2000" dirty="0" smtClean="0">
              <a:latin typeface="Bookman Old Style" pitchFamily="18" charset="0"/>
            </a:endParaRPr>
          </a:p>
          <a:p>
            <a:r>
              <a:rPr lang="en-US" sz="2000" dirty="0" smtClean="0">
                <a:latin typeface="Bookman Old Style" pitchFamily="18" charset="0"/>
              </a:rPr>
              <a:t>Provides scope for greater knowledge of a segment of the market.</a:t>
            </a:r>
          </a:p>
          <a:p>
            <a:endParaRPr lang="en-US" sz="2000" dirty="0" smtClean="0">
              <a:latin typeface="Bookman Old Style" pitchFamily="18" charset="0"/>
            </a:endParaRPr>
          </a:p>
          <a:p>
            <a:r>
              <a:rPr lang="en-US" sz="2000" dirty="0" smtClean="0">
                <a:latin typeface="Bookman Old Style" pitchFamily="18" charset="0"/>
              </a:rPr>
              <a:t>Makes entry to new markets easier and less costly.</a:t>
            </a:r>
          </a:p>
          <a:p>
            <a:endParaRPr lang="en-US" sz="2000" dirty="0" smtClean="0">
              <a:latin typeface="Bookman Old Style" pitchFamily="18" charset="0"/>
            </a:endParaRPr>
          </a:p>
          <a:p>
            <a:r>
              <a:rPr lang="en-US" sz="2000" dirty="0" smtClean="0">
                <a:latin typeface="Bookman Old Style" pitchFamily="18" charset="0"/>
              </a:rPr>
              <a:t>Firms using a focus strategy often enjoy a high degree of customer loyalty.</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a:t>Differentiation focus</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The firm </a:t>
            </a:r>
            <a:r>
              <a:rPr lang="en-US" sz="2400" dirty="0">
                <a:latin typeface="Times New Roman" pitchFamily="18" charset="0"/>
                <a:cs typeface="Times New Roman" pitchFamily="18" charset="0"/>
              </a:rPr>
              <a:t>aims to differentiate itself from one or two competitors, again in specific segments only.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type of differentiation is made to meet demands of </a:t>
            </a:r>
            <a:r>
              <a:rPr lang="en-US" sz="2400" dirty="0" smtClean="0">
                <a:latin typeface="Times New Roman" pitchFamily="18" charset="0"/>
                <a:cs typeface="Times New Roman" pitchFamily="18" charset="0"/>
              </a:rPr>
              <a:t>boundary </a:t>
            </a:r>
            <a:r>
              <a:rPr lang="en-US" sz="2400" dirty="0">
                <a:latin typeface="Times New Roman" pitchFamily="18" charset="0"/>
                <a:cs typeface="Times New Roman" pitchFamily="18" charset="0"/>
              </a:rPr>
              <a:t>customers who </a:t>
            </a:r>
            <a:r>
              <a:rPr lang="en-US" sz="2400" dirty="0" smtClean="0">
                <a:latin typeface="Times New Roman" pitchFamily="18" charset="0"/>
                <a:cs typeface="Times New Roman" pitchFamily="18" charset="0"/>
              </a:rPr>
              <a:t>avoid doing </a:t>
            </a:r>
            <a:r>
              <a:rPr lang="en-US" sz="2400" dirty="0">
                <a:latin typeface="Times New Roman" pitchFamily="18" charset="0"/>
                <a:cs typeface="Times New Roman" pitchFamily="18" charset="0"/>
              </a:rPr>
              <a:t>from purchasing competitors’ products only due to missing of small features. It is a clear niche marketing </a:t>
            </a:r>
            <a:r>
              <a:rPr lang="en-US" sz="2400" dirty="0" smtClean="0">
                <a:latin typeface="Times New Roman" pitchFamily="18" charset="0"/>
                <a:cs typeface="Times New Roman" pitchFamily="18" charset="0"/>
              </a:rPr>
              <a:t>strategy.</a:t>
            </a:r>
          </a:p>
          <a:p>
            <a:pPr algn="just">
              <a:lnSpc>
                <a:spcPct val="150000"/>
              </a:lnSpc>
            </a:pPr>
            <a:r>
              <a:rPr lang="en-US" sz="2400" b="1" dirty="0" smtClean="0">
                <a:latin typeface="Times New Roman" pitchFamily="18" charset="0"/>
                <a:cs typeface="Times New Roman" pitchFamily="18" charset="0"/>
              </a:rPr>
              <a:t>Example: </a:t>
            </a:r>
            <a:r>
              <a:rPr lang="en-US" sz="2400" dirty="0" smtClean="0">
                <a:latin typeface="Times New Roman" pitchFamily="18" charset="0"/>
                <a:cs typeface="Times New Roman" pitchFamily="18" charset="0"/>
              </a:rPr>
              <a:t>Titan </a:t>
            </a:r>
            <a:r>
              <a:rPr lang="en-US" sz="2400" dirty="0">
                <a:latin typeface="Times New Roman" pitchFamily="18" charset="0"/>
                <a:cs typeface="Times New Roman" pitchFamily="18" charset="0"/>
              </a:rPr>
              <a:t>watches concentrates on premium segment which includes jewels in its watches. </a:t>
            </a:r>
            <a:r>
              <a:rPr lang="en-US" sz="2400" dirty="0" smtClean="0">
                <a:latin typeface="Times New Roman" pitchFamily="18" charset="0"/>
                <a:cs typeface="Times New Roman" pitchFamily="18" charset="0"/>
              </a:rPr>
              <a:t>Hence</a:t>
            </a:r>
            <a:r>
              <a:rPr lang="en-US" sz="2400" dirty="0">
                <a:latin typeface="Times New Roman" pitchFamily="18" charset="0"/>
                <a:cs typeface="Times New Roman" pitchFamily="18" charset="0"/>
              </a:rPr>
              <a:t>, this concludes the definition of Competitive Strategy along with its overview.</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Growth </a:t>
            </a:r>
            <a:r>
              <a:rPr lang="en-US" dirty="0" smtClean="0"/>
              <a:t>Strategy</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sz="3000" dirty="0" smtClean="0">
                <a:latin typeface="Times New Roman" pitchFamily="18" charset="0"/>
                <a:cs typeface="Times New Roman" pitchFamily="18" charset="0"/>
              </a:rPr>
              <a:t>introducing </a:t>
            </a:r>
            <a:r>
              <a:rPr lang="en-US" sz="3000" dirty="0">
                <a:latin typeface="Times New Roman" pitchFamily="18" charset="0"/>
                <a:cs typeface="Times New Roman" pitchFamily="18" charset="0"/>
              </a:rPr>
              <a:t>new products or adding new features to existing products. </a:t>
            </a:r>
            <a:endParaRPr lang="en-US" sz="3000" dirty="0" smtClean="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Sometimes</a:t>
            </a:r>
            <a:r>
              <a:rPr lang="en-US" sz="3000" dirty="0">
                <a:latin typeface="Times New Roman" pitchFamily="18" charset="0"/>
                <a:cs typeface="Times New Roman" pitchFamily="18" charset="0"/>
              </a:rPr>
              <a:t>, a small company may be forced to modify or increase its product line to keep up with competitors. </a:t>
            </a:r>
            <a:endParaRPr lang="en-US" sz="3000" dirty="0" smtClean="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Otherwise</a:t>
            </a:r>
            <a:r>
              <a:rPr lang="en-US" sz="3000" dirty="0">
                <a:latin typeface="Times New Roman" pitchFamily="18" charset="0"/>
                <a:cs typeface="Times New Roman" pitchFamily="18" charset="0"/>
              </a:rPr>
              <a:t>, customers may start using the new technology of a competitive company. </a:t>
            </a:r>
            <a:endParaRPr lang="en-US" sz="3000" dirty="0" smtClean="0">
              <a:latin typeface="Times New Roman" pitchFamily="18" charset="0"/>
              <a:cs typeface="Times New Roman" pitchFamily="18" charset="0"/>
            </a:endParaRPr>
          </a:p>
          <a:p>
            <a:pPr algn="just"/>
            <a:r>
              <a:rPr lang="en-US" sz="3000" b="1" u="sng" dirty="0" smtClean="0">
                <a:latin typeface="Times New Roman" pitchFamily="18" charset="0"/>
                <a:cs typeface="Times New Roman" pitchFamily="18" charset="0"/>
              </a:rPr>
              <a:t>For </a:t>
            </a:r>
            <a:r>
              <a:rPr lang="en-US" sz="3000" b="1" u="sng" dirty="0">
                <a:latin typeface="Times New Roman" pitchFamily="18" charset="0"/>
                <a:cs typeface="Times New Roman" pitchFamily="18" charset="0"/>
              </a:rPr>
              <a:t>example</a:t>
            </a:r>
            <a:r>
              <a:rPr lang="en-US" sz="3000" dirty="0">
                <a:latin typeface="Times New Roman" pitchFamily="18" charset="0"/>
                <a:cs typeface="Times New Roman" pitchFamily="18" charset="0"/>
              </a:rPr>
              <a:t>, cell phone companies are constantly adding new features or discovering new technology</a:t>
            </a:r>
            <a:r>
              <a:rPr lang="en-US" sz="3000" dirty="0" smtClean="0">
                <a:latin typeface="Times New Roman" pitchFamily="18" charset="0"/>
                <a:cs typeface="Times New Roman" pitchFamily="18" charset="0"/>
              </a:rPr>
              <a:t>.</a:t>
            </a:r>
          </a:p>
          <a:p>
            <a:pPr algn="just"/>
            <a:r>
              <a:rPr lang="en-US" sz="3000" dirty="0" smtClean="0">
                <a:latin typeface="Times New Roman" pitchFamily="18" charset="0"/>
                <a:cs typeface="Times New Roman" pitchFamily="18" charset="0"/>
              </a:rPr>
              <a:t> </a:t>
            </a:r>
            <a:r>
              <a:rPr lang="en-US" sz="3000" dirty="0">
                <a:latin typeface="Times New Roman" pitchFamily="18" charset="0"/>
                <a:cs typeface="Times New Roman" pitchFamily="18" charset="0"/>
              </a:rPr>
              <a:t>Cell phone companies that do not keep up with consumer demand will not stay in business very long.</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Competitive and supply chain strategies</a:t>
            </a:r>
          </a:p>
          <a:p>
            <a:r>
              <a:rPr lang="en-US" dirty="0" smtClean="0"/>
              <a:t>Achieving strategic fit</a:t>
            </a:r>
          </a:p>
          <a:p>
            <a:r>
              <a:rPr lang="en-US" dirty="0" smtClean="0"/>
              <a:t>Expanding strategic scope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value chain</a:t>
            </a:r>
            <a:endParaRPr lang="en-US" dirty="0"/>
          </a:p>
        </p:txBody>
      </p:sp>
      <p:sp>
        <p:nvSpPr>
          <p:cNvPr id="3" name="Content Placeholder 2"/>
          <p:cNvSpPr>
            <a:spLocks noGrp="1"/>
          </p:cNvSpPr>
          <p:nvPr>
            <p:ph idx="1"/>
          </p:nvPr>
        </p:nvSpPr>
        <p:spPr>
          <a:xfrm>
            <a:off x="457200" y="838200"/>
            <a:ext cx="8229600" cy="5867400"/>
          </a:xfrm>
        </p:spPr>
        <p:txBody>
          <a:bodyPr>
            <a:normAutofit fontScale="25000" lnSpcReduction="20000"/>
          </a:bodyPr>
          <a:lstStyle/>
          <a:p>
            <a:pPr algn="just">
              <a:lnSpc>
                <a:spcPct val="170000"/>
              </a:lnSpc>
              <a:buNone/>
            </a:pPr>
            <a:r>
              <a:rPr lang="en-US" sz="7400" b="1" dirty="0" smtClean="0">
                <a:latin typeface="Times New Roman" pitchFamily="18" charset="0"/>
                <a:cs typeface="Times New Roman" pitchFamily="18" charset="0"/>
              </a:rPr>
              <a:t>What </a:t>
            </a:r>
            <a:r>
              <a:rPr lang="en-US" sz="7400" b="1" dirty="0">
                <a:latin typeface="Times New Roman" pitchFamily="18" charset="0"/>
                <a:cs typeface="Times New Roman" pitchFamily="18" charset="0"/>
              </a:rPr>
              <a:t>is a 'Value </a:t>
            </a:r>
            <a:r>
              <a:rPr lang="en-US" sz="7400" b="1" dirty="0" smtClean="0">
                <a:latin typeface="Times New Roman" pitchFamily="18" charset="0"/>
                <a:cs typeface="Times New Roman" pitchFamily="18" charset="0"/>
              </a:rPr>
              <a:t>Chain‘?</a:t>
            </a:r>
            <a:endParaRPr lang="en-US" sz="7400" b="1" dirty="0">
              <a:latin typeface="Times New Roman" pitchFamily="18" charset="0"/>
              <a:cs typeface="Times New Roman" pitchFamily="18" charset="0"/>
            </a:endParaRPr>
          </a:p>
          <a:p>
            <a:pPr algn="just">
              <a:lnSpc>
                <a:spcPct val="170000"/>
              </a:lnSpc>
            </a:pPr>
            <a:r>
              <a:rPr lang="en-US" sz="8000" dirty="0" smtClean="0">
                <a:latin typeface="Times New Roman" pitchFamily="18" charset="0"/>
                <a:cs typeface="Times New Roman" pitchFamily="18" charset="0"/>
              </a:rPr>
              <a:t>it </a:t>
            </a:r>
            <a:r>
              <a:rPr lang="en-US" sz="8000" dirty="0">
                <a:latin typeface="Times New Roman" pitchFamily="18" charset="0"/>
                <a:cs typeface="Times New Roman" pitchFamily="18" charset="0"/>
              </a:rPr>
              <a:t>is a high-level model developed by Michael </a:t>
            </a:r>
            <a:r>
              <a:rPr lang="en-US" sz="8000" dirty="0" smtClean="0">
                <a:latin typeface="Times New Roman" pitchFamily="18" charset="0"/>
                <a:cs typeface="Times New Roman" pitchFamily="18" charset="0"/>
              </a:rPr>
              <a:t>Porter.</a:t>
            </a:r>
          </a:p>
          <a:p>
            <a:pPr algn="just">
              <a:lnSpc>
                <a:spcPct val="170000"/>
              </a:lnSpc>
            </a:pPr>
            <a:r>
              <a:rPr lang="en-US" sz="8000" dirty="0" smtClean="0">
                <a:latin typeface="Times New Roman" pitchFamily="18" charset="0"/>
                <a:cs typeface="Times New Roman" pitchFamily="18" charset="0"/>
              </a:rPr>
              <a:t>It is </a:t>
            </a:r>
            <a:r>
              <a:rPr lang="en-US" sz="8000" dirty="0">
                <a:latin typeface="Times New Roman" pitchFamily="18" charset="0"/>
                <a:cs typeface="Times New Roman" pitchFamily="18" charset="0"/>
              </a:rPr>
              <a:t>used to describe the process by which businesses receive raw materials, add value to the raw materials through various processes to create a finished product, and then sell that end product to customers. </a:t>
            </a:r>
            <a:endParaRPr lang="en-US" sz="8000" dirty="0" smtClean="0">
              <a:latin typeface="Times New Roman" pitchFamily="18" charset="0"/>
              <a:cs typeface="Times New Roman" pitchFamily="18" charset="0"/>
            </a:endParaRPr>
          </a:p>
          <a:p>
            <a:pPr algn="just">
              <a:lnSpc>
                <a:spcPct val="170000"/>
              </a:lnSpc>
            </a:pPr>
            <a:r>
              <a:rPr lang="en-US" sz="8000" dirty="0" smtClean="0">
                <a:latin typeface="Times New Roman" pitchFamily="18" charset="0"/>
                <a:cs typeface="Times New Roman" pitchFamily="18" charset="0"/>
              </a:rPr>
              <a:t>Companies </a:t>
            </a:r>
            <a:r>
              <a:rPr lang="en-US" sz="8000" dirty="0">
                <a:latin typeface="Times New Roman" pitchFamily="18" charset="0"/>
                <a:cs typeface="Times New Roman" pitchFamily="18" charset="0"/>
              </a:rPr>
              <a:t>conduct value-chain analysis by looking at every production step required to create a product and identifying ways to increase the efficiency of the chain. </a:t>
            </a:r>
            <a:endParaRPr lang="en-US" sz="8000" dirty="0" smtClean="0">
              <a:latin typeface="Times New Roman" pitchFamily="18" charset="0"/>
              <a:cs typeface="Times New Roman" pitchFamily="18" charset="0"/>
            </a:endParaRPr>
          </a:p>
          <a:p>
            <a:pPr algn="just">
              <a:lnSpc>
                <a:spcPct val="170000"/>
              </a:lnSpc>
            </a:pPr>
            <a:r>
              <a:rPr lang="en-US" sz="8000" dirty="0" smtClean="0">
                <a:latin typeface="Times New Roman" pitchFamily="18" charset="0"/>
                <a:cs typeface="Times New Roman" pitchFamily="18" charset="0"/>
              </a:rPr>
              <a:t>The </a:t>
            </a:r>
            <a:r>
              <a:rPr lang="en-US" sz="8000" dirty="0">
                <a:latin typeface="Times New Roman" pitchFamily="18" charset="0"/>
                <a:cs typeface="Times New Roman" pitchFamily="18" charset="0"/>
              </a:rPr>
              <a:t>overall goal is to deliver maximum value for the least possible total cost and create a </a:t>
            </a:r>
            <a:r>
              <a:rPr lang="en-US" sz="8000" dirty="0">
                <a:latin typeface="Times New Roman" pitchFamily="18" charset="0"/>
                <a:cs typeface="Times New Roman" pitchFamily="18" charset="0"/>
                <a:hlinkClick r:id="rId2"/>
              </a:rPr>
              <a:t>competitive advantage</a:t>
            </a:r>
            <a:r>
              <a:rPr lang="en-US" sz="8000" dirty="0" smtClean="0">
                <a:latin typeface="Times New Roman" pitchFamily="18" charset="0"/>
                <a:cs typeface="Times New Roman" pitchFamily="18" charset="0"/>
              </a:rPr>
              <a:t>.</a:t>
            </a:r>
            <a:endParaRPr lang="en-US" sz="8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a:t>A value chain is the full range of activities — including design, production, marketing and distribution — businesses go through to bring a product or service from conception to delivery. </a:t>
            </a:r>
            <a:endParaRPr lang="en-US" dirty="0" smtClean="0"/>
          </a:p>
          <a:p>
            <a:pPr algn="just"/>
            <a:r>
              <a:rPr lang="en-US" dirty="0" smtClean="0"/>
              <a:t>For </a:t>
            </a:r>
            <a:r>
              <a:rPr lang="en-US" dirty="0"/>
              <a:t>companies that produce goods, the value chain starts with the raw materials used to make their products, and consists of everything that is added to it before it is sold to consumers.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process of actually organizing all of these activities so they can be properly analyzed is called value chain management. </a:t>
            </a:r>
            <a:endParaRPr lang="en-US" dirty="0" smtClean="0"/>
          </a:p>
          <a:p>
            <a:pPr algn="just"/>
            <a:r>
              <a:rPr lang="en-US" dirty="0" smtClean="0"/>
              <a:t>The </a:t>
            </a:r>
            <a:r>
              <a:rPr lang="en-US" dirty="0"/>
              <a:t>goal of value chain management is to ensure that those in charge of each stage of the value chain are communicating with one another, to help make sure the product is getting in the hands of customers as seamlessly and as quickly as possible.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Value Chain: Linking Supply Chain and Business Strategy</a:t>
            </a:r>
            <a:endParaRPr lang="en-US" dirty="0"/>
          </a:p>
        </p:txBody>
      </p:sp>
      <p:pic>
        <p:nvPicPr>
          <p:cNvPr id="4" name="Picture 16"/>
          <p:cNvPicPr>
            <a:picLocks noGrp="1" noChangeAspect="1" noChangeArrowheads="1"/>
          </p:cNvPicPr>
          <p:nvPr>
            <p:ph idx="1"/>
          </p:nvPr>
        </p:nvPicPr>
        <p:blipFill>
          <a:blip r:embed="rId2"/>
          <a:srcRect l="1163" t="18562" b="28743"/>
          <a:stretch>
            <a:fillRect/>
          </a:stretch>
        </p:blipFill>
        <p:spPr bwMode="auto">
          <a:xfrm>
            <a:off x="914400" y="1905000"/>
            <a:ext cx="7772399" cy="3124200"/>
          </a:xfrm>
          <a:prstGeom prst="rect">
            <a:avLst/>
          </a:prstGeom>
          <a:noFill/>
          <a:ln w="12700">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Most </a:t>
            </a:r>
            <a:r>
              <a:rPr lang="en-US" dirty="0" err="1"/>
              <a:t>organisations</a:t>
            </a:r>
            <a:r>
              <a:rPr lang="en-US" dirty="0"/>
              <a:t> engage in hundreds, even thousands, of activities in the process of converting inputs to outputs. </a:t>
            </a:r>
            <a:endParaRPr lang="en-US" dirty="0" smtClean="0"/>
          </a:p>
          <a:p>
            <a:pPr algn="just"/>
            <a:r>
              <a:rPr lang="en-US" dirty="0" smtClean="0"/>
              <a:t>These </a:t>
            </a:r>
            <a:r>
              <a:rPr lang="en-US" dirty="0"/>
              <a:t>activities can be classified generally </a:t>
            </a:r>
            <a:r>
              <a:rPr lang="en-US" dirty="0" smtClean="0"/>
              <a:t>as:</a:t>
            </a:r>
          </a:p>
          <a:p>
            <a:pPr marL="514350" indent="-514350" algn="just">
              <a:buFont typeface="+mj-lt"/>
              <a:buAutoNum type="arabicPeriod"/>
            </a:pPr>
            <a:r>
              <a:rPr lang="en-US" dirty="0" smtClean="0"/>
              <a:t>  primary </a:t>
            </a:r>
            <a:r>
              <a:rPr lang="en-US" dirty="0" smtClean="0"/>
              <a:t>activities</a:t>
            </a:r>
            <a:endParaRPr lang="en-US" dirty="0" smtClean="0"/>
          </a:p>
          <a:p>
            <a:pPr marL="514350" indent="-514350" algn="just">
              <a:buFont typeface="+mj-lt"/>
              <a:buAutoNum type="arabicPeriod"/>
            </a:pPr>
            <a:r>
              <a:rPr lang="en-US" dirty="0" smtClean="0"/>
              <a:t> support activities.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descr="Porter's Value Chain"/>
          <p:cNvPicPr>
            <a:picLocks noChangeAspect="1" noChangeArrowheads="1"/>
          </p:cNvPicPr>
          <p:nvPr/>
        </p:nvPicPr>
        <p:blipFill>
          <a:blip r:embed="rId2"/>
          <a:srcRect/>
          <a:stretch>
            <a:fillRect/>
          </a:stretch>
        </p:blipFill>
        <p:spPr bwMode="auto">
          <a:xfrm>
            <a:off x="0" y="0"/>
            <a:ext cx="9144000" cy="6705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a:t>
            </a:r>
            <a:r>
              <a:rPr lang="en-US" dirty="0" smtClean="0"/>
              <a:t>activities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Inbound </a:t>
            </a:r>
            <a:r>
              <a:rPr lang="en-US" b="1" dirty="0" smtClean="0"/>
              <a:t>logistics:</a:t>
            </a:r>
          </a:p>
          <a:p>
            <a:pPr algn="just"/>
            <a:r>
              <a:rPr lang="en-US" sz="2600" dirty="0">
                <a:latin typeface="Times New Roman" pitchFamily="18" charset="0"/>
                <a:cs typeface="Times New Roman" pitchFamily="18" charset="0"/>
              </a:rPr>
              <a:t>processes that are involved in the receiving, storing, and internal distribution of the raw materials or basic ingredients of a product or service.</a:t>
            </a:r>
            <a:endParaRPr lang="en-US" sz="26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Bring </a:t>
            </a:r>
            <a:r>
              <a:rPr lang="en-US" sz="2400" dirty="0">
                <a:latin typeface="Times New Roman" pitchFamily="18" charset="0"/>
                <a:cs typeface="Times New Roman" pitchFamily="18" charset="0"/>
              </a:rPr>
              <a:t>raw material from source to the company.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value chain can be enhanced in this step by improving the quality of raw material as well as optimizing the cost of inbound logistics</a:t>
            </a:r>
            <a:r>
              <a:rPr lang="en-US" sz="2400" dirty="0" smtClean="0">
                <a:latin typeface="Times New Roman" pitchFamily="18" charset="0"/>
                <a:cs typeface="Times New Roman" pitchFamily="18" charset="0"/>
              </a:rPr>
              <a:t>.</a:t>
            </a:r>
          </a:p>
          <a:p>
            <a:pPr algn="just">
              <a:buNone/>
            </a:pPr>
            <a:r>
              <a:rPr lang="en-US" b="1" dirty="0" smtClean="0"/>
              <a:t>Operations:</a:t>
            </a:r>
          </a:p>
          <a:p>
            <a:pPr algn="just"/>
            <a:r>
              <a:rPr lang="en-US" sz="2600" dirty="0">
                <a:latin typeface="Times New Roman" pitchFamily="18" charset="0"/>
                <a:cs typeface="Times New Roman" pitchFamily="18" charset="0"/>
              </a:rPr>
              <a:t>Converting the raw material to finished </a:t>
            </a:r>
            <a:r>
              <a:rPr lang="en-US" sz="2600" dirty="0" smtClean="0">
                <a:latin typeface="Times New Roman" pitchFamily="18" charset="0"/>
                <a:cs typeface="Times New Roman" pitchFamily="18" charset="0"/>
              </a:rPr>
              <a:t>goods.</a:t>
            </a:r>
          </a:p>
          <a:p>
            <a:pPr algn="just"/>
            <a:r>
              <a:rPr lang="en-US" sz="2600" dirty="0">
                <a:latin typeface="Times New Roman" pitchFamily="18" charset="0"/>
                <a:cs typeface="Times New Roman" pitchFamily="18" charset="0"/>
              </a:rPr>
              <a:t>The customer value is increased majorly in this step if the operations are up to mark and the product is manufactured in the right manner and meets quality standards</a:t>
            </a:r>
          </a:p>
          <a:p>
            <a:pPr algn="just">
              <a:buNone/>
            </a:pP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Outbound </a:t>
            </a:r>
            <a:r>
              <a:rPr lang="en-US" b="1" dirty="0" smtClean="0"/>
              <a:t>logistics:</a:t>
            </a:r>
            <a:endParaRPr lang="en-US" dirty="0"/>
          </a:p>
          <a:p>
            <a:pPr algn="just"/>
            <a:r>
              <a:rPr lang="en-US" dirty="0">
                <a:latin typeface="Times New Roman" pitchFamily="18" charset="0"/>
                <a:cs typeface="Times New Roman" pitchFamily="18" charset="0"/>
              </a:rPr>
              <a:t>Sending finished goods from manufacturing point to distributors and retailers.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value chain receives a boost if the out bound logistic activities are carried out in time with optimal costs and the product is delivered to end customers with minimum affect to the quality of the product.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Marketing and </a:t>
            </a:r>
            <a:r>
              <a:rPr lang="en-US" b="1" dirty="0" smtClean="0"/>
              <a:t>sales</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dirty="0">
                <a:latin typeface="Times New Roman" pitchFamily="18" charset="0"/>
                <a:cs typeface="Times New Roman" pitchFamily="18" charset="0"/>
              </a:rPr>
              <a:t>The marketing and sales apply push as well as pull </a:t>
            </a:r>
            <a:r>
              <a:rPr lang="en-US" u="sng" dirty="0">
                <a:latin typeface="Times New Roman" pitchFamily="18" charset="0"/>
                <a:cs typeface="Times New Roman" pitchFamily="18" charset="0"/>
                <a:hlinkClick r:id="rId2"/>
              </a:rPr>
              <a:t>strategy</a:t>
            </a:r>
            <a:r>
              <a:rPr lang="en-US" dirty="0">
                <a:latin typeface="Times New Roman" pitchFamily="18" charset="0"/>
                <a:cs typeface="Times New Roman" pitchFamily="18" charset="0"/>
              </a:rPr>
              <a:t> to increase the sales of the product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company exists to make profits and if profits can be increased by marketing and sales, than the company has to use these tools.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Marketing</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hlinkClick r:id="rId3"/>
              </a:rPr>
              <a:t>needs</a:t>
            </a:r>
            <a:r>
              <a:rPr lang="en-US" dirty="0">
                <a:latin typeface="Times New Roman" pitchFamily="18" charset="0"/>
                <a:cs typeface="Times New Roman" pitchFamily="18" charset="0"/>
              </a:rPr>
              <a:t> to be done in the right manner to build </a:t>
            </a:r>
            <a:r>
              <a:rPr lang="en-US" u="sng" dirty="0">
                <a:latin typeface="Times New Roman" pitchFamily="18" charset="0"/>
                <a:cs typeface="Times New Roman" pitchFamily="18" charset="0"/>
                <a:hlinkClick r:id="rId4"/>
              </a:rPr>
              <a:t>brand</a:t>
            </a:r>
            <a:r>
              <a:rPr lang="en-US" dirty="0">
                <a:latin typeface="Times New Roman" pitchFamily="18" charset="0"/>
                <a:cs typeface="Times New Roman" pitchFamily="18" charset="0"/>
              </a:rPr>
              <a:t> equity and sales should be done in the proper </a:t>
            </a:r>
            <a:r>
              <a:rPr lang="en-US" u="sng" dirty="0">
                <a:latin typeface="Times New Roman" pitchFamily="18" charset="0"/>
                <a:cs typeface="Times New Roman" pitchFamily="18" charset="0"/>
                <a:hlinkClick r:id="rId5"/>
              </a:rPr>
              <a:t>channel</a:t>
            </a:r>
            <a:r>
              <a:rPr lang="en-US" dirty="0">
                <a:latin typeface="Times New Roman" pitchFamily="18" charset="0"/>
                <a:cs typeface="Times New Roman" pitchFamily="18" charset="0"/>
              </a:rPr>
              <a:t> without any false commitments given to customers to add value to the end product and the brand.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Service</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The post sales service is the most important because it directly affects the word of mouth publicity of the product.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service is not </a:t>
            </a:r>
            <a:r>
              <a:rPr lang="en-US" dirty="0" err="1">
                <a:latin typeface="Times New Roman" pitchFamily="18" charset="0"/>
                <a:cs typeface="Times New Roman" pitchFamily="18" charset="0"/>
              </a:rPr>
              <a:t>upto</a:t>
            </a:r>
            <a:r>
              <a:rPr lang="en-US" dirty="0">
                <a:latin typeface="Times New Roman" pitchFamily="18" charset="0"/>
                <a:cs typeface="Times New Roman" pitchFamily="18" charset="0"/>
              </a:rPr>
              <a:t> mark, no one will buy the product and the brand will lose market share and may be taken out of the market eventually</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Thus service is very important in the Porter’s value chain.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COMPETITIVE AND SUPPLY CHAIN STRATEGIES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lgn="just">
              <a:lnSpc>
                <a:spcPct val="170000"/>
              </a:lnSpc>
              <a:buNone/>
            </a:pPr>
            <a:r>
              <a:rPr lang="en-US" b="1" dirty="0" smtClean="0">
                <a:latin typeface="Times New Roman" pitchFamily="18" charset="0"/>
                <a:cs typeface="Times New Roman" pitchFamily="18" charset="0"/>
              </a:rPr>
              <a:t>What is Competitive Strategy? How to achieve Competitive strategy?</a:t>
            </a:r>
          </a:p>
          <a:p>
            <a:pPr algn="just">
              <a:lnSpc>
                <a:spcPct val="160000"/>
              </a:lnSpc>
            </a:pPr>
            <a:r>
              <a:rPr lang="en-US" sz="2800" dirty="0" smtClean="0">
                <a:latin typeface="Times New Roman" pitchFamily="18" charset="0"/>
                <a:cs typeface="Times New Roman" pitchFamily="18" charset="0"/>
              </a:rPr>
              <a:t>It is defined </a:t>
            </a:r>
            <a:r>
              <a:rPr lang="en-US" sz="2800" dirty="0">
                <a:latin typeface="Times New Roman" pitchFamily="18" charset="0"/>
                <a:cs typeface="Times New Roman" pitchFamily="18" charset="0"/>
              </a:rPr>
              <a:t>as the long term plan of a particular company in order to gain competitive advantage over its competitors in the industry. </a:t>
            </a:r>
            <a:endParaRPr lang="en-US" sz="2800" dirty="0" smtClean="0">
              <a:latin typeface="Times New Roman" pitchFamily="18" charset="0"/>
              <a:cs typeface="Times New Roman" pitchFamily="18" charset="0"/>
            </a:endParaRPr>
          </a:p>
          <a:p>
            <a:pPr algn="just">
              <a:lnSpc>
                <a:spcPct val="160000"/>
              </a:lnSpc>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aimed at creating </a:t>
            </a:r>
            <a:r>
              <a:rPr lang="en-US" sz="2800" dirty="0" smtClean="0">
                <a:latin typeface="Times New Roman" pitchFamily="18" charset="0"/>
                <a:cs typeface="Times New Roman" pitchFamily="18" charset="0"/>
              </a:rPr>
              <a:t>self-protective </a:t>
            </a:r>
            <a:r>
              <a:rPr lang="en-US" sz="2800" dirty="0">
                <a:latin typeface="Times New Roman" pitchFamily="18" charset="0"/>
                <a:cs typeface="Times New Roman" pitchFamily="18" charset="0"/>
              </a:rPr>
              <a:t>position in an industry and generating a superior </a:t>
            </a:r>
            <a:r>
              <a:rPr lang="en-US" sz="2800" dirty="0" smtClean="0">
                <a:latin typeface="Times New Roman" pitchFamily="18" charset="0"/>
                <a:cs typeface="Times New Roman" pitchFamily="18" charset="0"/>
              </a:rPr>
              <a:t>Return </a:t>
            </a:r>
            <a:r>
              <a:rPr lang="en-US" sz="2800" dirty="0">
                <a:latin typeface="Times New Roman" pitchFamily="18" charset="0"/>
                <a:cs typeface="Times New Roman" pitchFamily="18" charset="0"/>
              </a:rPr>
              <a:t>on </a:t>
            </a:r>
            <a:r>
              <a:rPr lang="en-US" sz="2800" dirty="0" smtClean="0">
                <a:latin typeface="Times New Roman" pitchFamily="18" charset="0"/>
                <a:cs typeface="Times New Roman" pitchFamily="18" charset="0"/>
              </a:rPr>
              <a:t>Investment. </a:t>
            </a:r>
          </a:p>
          <a:p>
            <a:pPr algn="just">
              <a:lnSpc>
                <a:spcPct val="160000"/>
              </a:lnSpc>
            </a:pPr>
            <a:r>
              <a:rPr lang="en-US" sz="2800" dirty="0" smtClean="0">
                <a:latin typeface="Times New Roman" pitchFamily="18" charset="0"/>
                <a:cs typeface="Times New Roman" pitchFamily="18" charset="0"/>
              </a:rPr>
              <a:t>Such </a:t>
            </a:r>
            <a:r>
              <a:rPr lang="en-US" sz="2800" dirty="0">
                <a:latin typeface="Times New Roman" pitchFamily="18" charset="0"/>
                <a:cs typeface="Times New Roman" pitchFamily="18" charset="0"/>
              </a:rPr>
              <a:t>type of strategies play a very important role when industry is very competitive and consumers are provided with almost similar products. One can take example of mobile phone market.</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 Activities</a:t>
            </a:r>
            <a:br>
              <a:rPr lang="en-US" dirty="0" smtClean="0"/>
            </a:br>
            <a:r>
              <a:rPr lang="en-US" dirty="0" smtClean="0"/>
              <a:t>(Secondary Activities)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Procurement(</a:t>
            </a:r>
            <a:r>
              <a:rPr lang="en-US" b="1" dirty="0"/>
              <a:t>purchasing</a:t>
            </a:r>
            <a:r>
              <a:rPr lang="en-US" b="1" dirty="0" smtClean="0"/>
              <a:t>):</a:t>
            </a:r>
            <a:r>
              <a:rPr lang="en-US" dirty="0"/>
              <a:t> This is how the raw materials for the product are obtained</a:t>
            </a:r>
            <a:r>
              <a:rPr lang="en-US" dirty="0" smtClean="0"/>
              <a:t>.</a:t>
            </a:r>
          </a:p>
          <a:p>
            <a:pPr algn="just"/>
            <a:r>
              <a:rPr lang="en-US" dirty="0"/>
              <a:t>This is what the organization does to get the resources it needs to operate. This includes finding vendors and negotiating best prices.</a:t>
            </a:r>
            <a:endParaRPr lang="en-US" b="1" dirty="0"/>
          </a:p>
          <a:p>
            <a:pPr algn="just"/>
            <a:r>
              <a:rPr lang="en-US" b="1" dirty="0"/>
              <a:t>Technology development:</a:t>
            </a:r>
            <a:r>
              <a:rPr lang="en-US" dirty="0"/>
              <a:t> Technology can be used across the board in the development of a product, including in the research and development stage, in how new products are developed and designed, and process automation.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Human resource management:</a:t>
            </a:r>
            <a:r>
              <a:rPr lang="en-US" dirty="0"/>
              <a:t> These are the activities involved in hiring and </a:t>
            </a:r>
            <a:r>
              <a:rPr lang="en-US" dirty="0" smtClean="0"/>
              <a:t>maintaining </a:t>
            </a:r>
            <a:r>
              <a:rPr lang="en-US" dirty="0"/>
              <a:t>the proper employees to help design, build and market the product.</a:t>
            </a:r>
          </a:p>
          <a:p>
            <a:pPr algn="just"/>
            <a:r>
              <a:rPr lang="en-US" b="1" dirty="0"/>
              <a:t>Firm infrastructure:</a:t>
            </a:r>
            <a:r>
              <a:rPr lang="en-US" dirty="0"/>
              <a:t> This refers to an organization's structure and its management, planning, accounting, finance and quality-control mechanisms.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8914" name="Picture 2" descr="Organization's value chain in relation to industry's value chain. In this picture, industry's value chain comprises of raw materials, intermediate goods, manufacturing, marketing &amp; sales and after sales services. Company's value chain is usually just a part of industry's value chain."/>
          <p:cNvPicPr>
            <a:picLocks noChangeAspect="1" noChangeArrowheads="1"/>
          </p:cNvPicPr>
          <p:nvPr/>
        </p:nvPicPr>
        <p:blipFill>
          <a:blip r:embed="rId2"/>
          <a:srcRect/>
          <a:stretch>
            <a:fillRect/>
          </a:stretch>
        </p:blipFill>
        <p:spPr bwMode="auto">
          <a:xfrm>
            <a:off x="0" y="1"/>
            <a:ext cx="9144000" cy="6858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6082" name="Picture 2" descr="C:\Users\UJWAL P GOWDRU\Downloads\pizza-hut-value-chain-analysis-3-1024.jpg"/>
          <p:cNvPicPr>
            <a:picLocks noChangeAspect="1" noChangeArrowheads="1"/>
          </p:cNvPicPr>
          <p:nvPr/>
        </p:nvPicPr>
        <p:blipFill>
          <a:blip r:embed="rId2"/>
          <a:srcRect l="10000" t="17778" r="7500" b="16667"/>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59" y="500062"/>
            <a:ext cx="7886700" cy="1325563"/>
          </a:xfrm>
        </p:spPr>
        <p:txBody>
          <a:bodyPr>
            <a:normAutofit fontScale="90000"/>
          </a:bodyPr>
          <a:lstStyle/>
          <a:p>
            <a:pPr algn="r"/>
            <a:r>
              <a:rPr lang="en-US" sz="3200" dirty="0" smtClean="0">
                <a:solidFill>
                  <a:schemeClr val="accent1">
                    <a:lumMod val="75000"/>
                  </a:schemeClr>
                </a:solidFill>
                <a:latin typeface="Agency FB" panose="020B0503020202020204" pitchFamily="34" charset="0"/>
              </a:rPr>
              <a:t>Value Chain Analysis </a:t>
            </a:r>
            <a:r>
              <a:rPr lang="en-US" sz="2400" dirty="0" smtClean="0">
                <a:latin typeface="Agency FB" panose="020B0503020202020204" pitchFamily="34" charset="0"/>
              </a:rPr>
              <a:t>in</a:t>
            </a:r>
            <a:r>
              <a:rPr lang="en-US" dirty="0" smtClean="0"/>
              <a:t> </a:t>
            </a:r>
            <a:r>
              <a:rPr lang="en-US" dirty="0" err="1" smtClean="0">
                <a:solidFill>
                  <a:schemeClr val="accent2">
                    <a:lumMod val="75000"/>
                  </a:schemeClr>
                </a:solidFill>
                <a:latin typeface="Agency FB" panose="020B0503020202020204" pitchFamily="34" charset="0"/>
              </a:rPr>
              <a:t>Mc</a:t>
            </a:r>
            <a:r>
              <a:rPr lang="en-US" dirty="0" smtClean="0">
                <a:solidFill>
                  <a:schemeClr val="accent2">
                    <a:lumMod val="75000"/>
                  </a:schemeClr>
                </a:solidFill>
                <a:latin typeface="Agency FB" panose="020B0503020202020204" pitchFamily="34" charset="0"/>
              </a:rPr>
              <a:t> Donald’s Corporation Ltd</a:t>
            </a:r>
            <a:endParaRPr lang="en-US" dirty="0">
              <a:solidFill>
                <a:schemeClr val="accent2">
                  <a:lumMod val="75000"/>
                </a:schemeClr>
              </a:solidFill>
              <a:latin typeface="Agency FB" panose="020B0503020202020204" pitchFamily="34" charset="0"/>
            </a:endParaRPr>
          </a:p>
        </p:txBody>
      </p:sp>
      <p:sp>
        <p:nvSpPr>
          <p:cNvPr id="3" name="Content Placeholder 2"/>
          <p:cNvSpPr>
            <a:spLocks noGrp="1"/>
          </p:cNvSpPr>
          <p:nvPr>
            <p:ph idx="1"/>
          </p:nvPr>
        </p:nvSpPr>
        <p:spPr>
          <a:xfrm>
            <a:off x="511969" y="1675499"/>
            <a:ext cx="7886700" cy="4351338"/>
          </a:xfrm>
        </p:spPr>
        <p:txBody>
          <a:bodyPr/>
          <a:lstStyle/>
          <a:p>
            <a:r>
              <a:rPr lang="en-US" dirty="0" smtClean="0">
                <a:solidFill>
                  <a:srgbClr val="0070C0"/>
                </a:solidFill>
                <a:latin typeface="Times New Roman" panose="02020603050405020304" pitchFamily="18" charset="0"/>
                <a:cs typeface="Times New Roman" panose="02020603050405020304" pitchFamily="18" charset="0"/>
              </a:rPr>
              <a:t>Company Profile </a:t>
            </a:r>
            <a:r>
              <a:rPr lang="en-US" dirty="0" smtClean="0">
                <a:solidFill>
                  <a:srgbClr val="0070C0"/>
                </a:solidFill>
              </a:rPr>
              <a:t>:</a:t>
            </a:r>
          </a:p>
          <a:p>
            <a:r>
              <a:rPr lang="en-US" sz="1600" b="1" dirty="0">
                <a:latin typeface="Times New Roman" panose="02020603050405020304" pitchFamily="18" charset="0"/>
                <a:cs typeface="Times New Roman" panose="02020603050405020304" pitchFamily="18" charset="0"/>
              </a:rPr>
              <a:t>McDonald’s Corporation</a:t>
            </a:r>
            <a:r>
              <a:rPr lang="en-US" sz="1600" dirty="0">
                <a:latin typeface="Times New Roman" panose="02020603050405020304" pitchFamily="18" charset="0"/>
                <a:cs typeface="Times New Roman" panose="02020603050405020304" pitchFamily="18" charset="0"/>
              </a:rPr>
              <a:t> (NYSE: MCD) is the world’s largest chain of hamburger fast food restaurants, serving around 68 million customers daily in 119 countries. Headquartered in the United </a:t>
            </a:r>
            <a:r>
              <a:rPr lang="en-US" sz="1600" dirty="0" smtClean="0">
                <a:latin typeface="Times New Roman" panose="02020603050405020304" pitchFamily="18" charset="0"/>
                <a:cs typeface="Times New Roman" panose="02020603050405020304" pitchFamily="18" charset="0"/>
              </a:rPr>
              <a:t>States.</a:t>
            </a:r>
          </a:p>
          <a:p>
            <a:r>
              <a:rPr lang="en-US" sz="1600" dirty="0">
                <a:latin typeface="Times New Roman" panose="02020603050405020304" pitchFamily="18" charset="0"/>
                <a:cs typeface="Times New Roman" panose="02020603050405020304" pitchFamily="18" charset="0"/>
              </a:rPr>
              <a:t>A McDonald’s restaurant is operated by either a franchisee, an affiliate, or the corporation itself. The corporation’s revenues come from the rent, royalties and fees paid by the franchisees, as well as sales in company-operated restaurants. McDonald’s revenues grew 27 percent over the three years ending in 2007 to $22.8 billion, and 9 percent growth in operating income to $3.9 billion.</a:t>
            </a:r>
          </a:p>
          <a:p>
            <a:r>
              <a:rPr lang="en-US" sz="1600" dirty="0">
                <a:latin typeface="Times New Roman" panose="02020603050405020304" pitchFamily="18" charset="0"/>
                <a:cs typeface="Times New Roman" panose="02020603050405020304" pitchFamily="18" charset="0"/>
              </a:rPr>
              <a:t>McDonald’s primarily sells hamburgers, cheeseburgers, chicken, </a:t>
            </a:r>
            <a:r>
              <a:rPr lang="en-US" sz="1600" dirty="0" err="1">
                <a:latin typeface="Times New Roman" panose="02020603050405020304" pitchFamily="18" charset="0"/>
                <a:cs typeface="Times New Roman" panose="02020603050405020304" pitchFamily="18" charset="0"/>
              </a:rPr>
              <a:t>french</a:t>
            </a:r>
            <a:r>
              <a:rPr lang="en-US" sz="1600" dirty="0">
                <a:latin typeface="Times New Roman" panose="02020603050405020304" pitchFamily="18" charset="0"/>
                <a:cs typeface="Times New Roman" panose="02020603050405020304" pitchFamily="18" charset="0"/>
              </a:rPr>
              <a:t> fries, breakfast items, soft drinks, milkshakes and desserts. In response to changing consumer tastes, the company has expanded its menu to include salads, wraps, smoothies and fruit.</a:t>
            </a:r>
          </a:p>
          <a:p>
            <a:endParaRPr lang="en-US" sz="1600" dirty="0">
              <a:latin typeface="Times New Roman" panose="02020603050405020304" pitchFamily="18" charset="0"/>
              <a:cs typeface="Times New Roman" panose="02020603050405020304" pitchFamily="18" charset="0"/>
            </a:endParaRPr>
          </a:p>
        </p:txBody>
      </p:sp>
      <p:pic>
        <p:nvPicPr>
          <p:cNvPr id="6"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s://encrypted-tbn1.gstatic.com/images?q=tbn:ANd9GcRBGV2Z0QhRwqQ3J_iFFyIM3qUT-ldsIAHNnSsU9b7MDlW4xQOnQ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55693" y="4603772"/>
            <a:ext cx="3688307" cy="2254228"/>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s://encrypted-tbn1.gstatic.com/images?q=tbn:ANd9GcSyMKOyZSPC40qfu5IZRYMTY6DKKEZ0vLgn7jf50lbkQulEzj9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 y="4603773"/>
            <a:ext cx="3347113" cy="2254228"/>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https://encrypted-tbn1.gstatic.com/images?q=tbn:ANd9GcR78yX2xKrSoGGXRtq1VhBkVvzJdsUtO9NWBURdgvLnZMGLIT155Q"/>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347114" y="4603772"/>
            <a:ext cx="2108579" cy="22542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23242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800" u="sng" dirty="0" smtClean="0">
                <a:solidFill>
                  <a:srgbClr val="7030A0"/>
                </a:solidFill>
                <a:latin typeface="Agency FB" panose="020B0503020202020204" pitchFamily="34" charset="0"/>
                <a:cs typeface="Times New Roman" panose="02020603050405020304" pitchFamily="18" charset="0"/>
              </a:rPr>
              <a:t>Value Chain of McDonald’s( Michael Porter)</a:t>
            </a:r>
            <a:endParaRPr lang="en-US" sz="2800" u="sng" dirty="0">
              <a:solidFill>
                <a:srgbClr val="7030A0"/>
              </a:solidFill>
              <a:latin typeface="Agency FB" panose="020B0503020202020204" pitchFamily="34" charset="0"/>
              <a:cs typeface="Times New Roman" panose="02020603050405020304" pitchFamily="18" charset="0"/>
            </a:endParaRPr>
          </a:p>
        </p:txBody>
      </p:sp>
      <p:sp>
        <p:nvSpPr>
          <p:cNvPr id="3" name="Content Placeholder 2"/>
          <p:cNvSpPr>
            <a:spLocks noGrp="1"/>
          </p:cNvSpPr>
          <p:nvPr>
            <p:ph idx="1"/>
          </p:nvPr>
        </p:nvSpPr>
        <p:spPr>
          <a:xfrm>
            <a:off x="628650" y="1514901"/>
            <a:ext cx="7886700" cy="4662062"/>
          </a:xfrm>
        </p:spPr>
        <p:txBody>
          <a:bodyPr>
            <a:normAutofit fontScale="92500" lnSpcReduction="10000"/>
          </a:bodyPr>
          <a:lstStyle/>
          <a:p>
            <a:pPr marL="0" indent="0">
              <a:buNone/>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Primary </a:t>
            </a:r>
            <a:r>
              <a:rPr lang="en-US" b="1" dirty="0">
                <a:solidFill>
                  <a:schemeClr val="accent2">
                    <a:lumMod val="75000"/>
                  </a:schemeClr>
                </a:solidFill>
                <a:latin typeface="Times New Roman" panose="02020603050405020304" pitchFamily="18" charset="0"/>
                <a:cs typeface="Times New Roman" panose="02020603050405020304" pitchFamily="18" charset="0"/>
              </a:rPr>
              <a:t>Activities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accent6">
                    <a:lumMod val="75000"/>
                  </a:schemeClr>
                </a:solidFill>
              </a:rPr>
              <a:t>1</a:t>
            </a:r>
            <a:r>
              <a:rPr lang="en-US" b="1" dirty="0">
                <a:solidFill>
                  <a:schemeClr val="accent6">
                    <a:lumMod val="75000"/>
                  </a:schemeClr>
                </a:solidFill>
              </a:rPr>
              <a:t>. Inbound Logistics</a:t>
            </a:r>
            <a:endParaRPr lang="en-US" dirty="0">
              <a:solidFill>
                <a:schemeClr val="accent6">
                  <a:lumMod val="75000"/>
                </a:schemeClr>
              </a:solidFill>
            </a:endParaRP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McDonald’s purchases raw vegetables and other raw materials from its fixed, pre- defined suppliers only, therefore by increasing capital and labor, their production will increase proportionately.”</a:t>
            </a:r>
            <a:br>
              <a:rPr lang="en-US" sz="2000" dirty="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McDonald’s </a:t>
            </a:r>
            <a:r>
              <a:rPr lang="en-US" sz="2000" dirty="0">
                <a:latin typeface="Times New Roman" panose="02020603050405020304" pitchFamily="18" charset="0"/>
                <a:cs typeface="Times New Roman" panose="02020603050405020304" pitchFamily="18" charset="0"/>
              </a:rPr>
              <a:t>has practiced a backward vertical integration,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by replacing most of its suppliers. It has done so for two reasons, 1) To </a:t>
            </a:r>
            <a:r>
              <a:rPr lang="en-US" sz="2000" dirty="0" smtClean="0">
                <a:latin typeface="Times New Roman" panose="02020603050405020304" pitchFamily="18" charset="0"/>
                <a:cs typeface="Times New Roman" panose="02020603050405020304" pitchFamily="18" charset="0"/>
              </a:rPr>
              <a:t>reduce costs</a:t>
            </a:r>
            <a:r>
              <a:rPr lang="en-US" sz="2000" dirty="0">
                <a:latin typeface="Times New Roman" panose="02020603050405020304" pitchFamily="18" charset="0"/>
                <a:cs typeface="Times New Roman" panose="02020603050405020304" pitchFamily="18" charset="0"/>
              </a:rPr>
              <a:t>, and 2) To ensure that its products are of top quality. These </a:t>
            </a:r>
            <a:r>
              <a:rPr lang="en-US" sz="2000" dirty="0" smtClean="0">
                <a:latin typeface="Times New Roman" panose="02020603050405020304" pitchFamily="18" charset="0"/>
                <a:cs typeface="Times New Roman" panose="02020603050405020304" pitchFamily="18" charset="0"/>
              </a:rPr>
              <a:t>suppliers include </a:t>
            </a:r>
            <a:r>
              <a:rPr lang="en-US" sz="2000" dirty="0">
                <a:latin typeface="Times New Roman" panose="02020603050405020304" pitchFamily="18" charset="0"/>
                <a:cs typeface="Times New Roman" panose="02020603050405020304" pitchFamily="18" charset="0"/>
              </a:rPr>
              <a:t>beef and milk to be used in its products, which it gets from its farms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Other suppliers include local grocery stores that supply McDonald’s with fresh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vegetables. Soft drinks are supplied exclusively by Coca-Cola, which is also its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ally. McDonald’s supplies also include raw material such as flour, sugar, </a:t>
            </a:r>
            <a:r>
              <a:rPr lang="en-US" sz="2000" dirty="0" err="1" smtClean="0">
                <a:latin typeface="Times New Roman" panose="02020603050405020304" pitchFamily="18" charset="0"/>
                <a:cs typeface="Times New Roman" panose="02020603050405020304" pitchFamily="18" charset="0"/>
              </a:rPr>
              <a:t>yeast,etc</a:t>
            </a:r>
            <a:r>
              <a:rPr lang="en-US" sz="2000" dirty="0">
                <a:latin typeface="Times New Roman" panose="02020603050405020304" pitchFamily="18" charset="0"/>
                <a:cs typeface="Times New Roman" panose="02020603050405020304" pitchFamily="18" charset="0"/>
              </a:rPr>
              <a:t>.”</a:t>
            </a:r>
          </a:p>
          <a:p>
            <a:endParaRPr lang="en-US" dirty="0"/>
          </a:p>
        </p:txBody>
      </p:sp>
      <p:pic>
        <p:nvPicPr>
          <p:cNvPr id="5"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36203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
            <a:ext cx="7886700" cy="1144587"/>
          </a:xfrm>
        </p:spPr>
        <p:txBody>
          <a:bodyPr>
            <a:normAutofit/>
          </a:bodyPr>
          <a:lstStyle/>
          <a:p>
            <a:pPr algn="r"/>
            <a:r>
              <a:rPr lang="en-US" sz="2400" b="1" u="sng" dirty="0">
                <a:solidFill>
                  <a:srgbClr val="7030A0"/>
                </a:solidFill>
                <a:latin typeface="Agency FB" panose="020B0503020202020204" pitchFamily="34" charset="0"/>
                <a:cs typeface="Times New Roman" panose="02020603050405020304" pitchFamily="18" charset="0"/>
              </a:rPr>
              <a:t>Value</a:t>
            </a:r>
            <a:r>
              <a:rPr lang="en-US" sz="2000" b="1" u="sng" dirty="0">
                <a:solidFill>
                  <a:srgbClr val="7030A0"/>
                </a:solidFill>
                <a:latin typeface="Agency FB" panose="020B0503020202020204" pitchFamily="34" charset="0"/>
                <a:cs typeface="Times New Roman" panose="02020603050405020304" pitchFamily="18" charset="0"/>
              </a:rPr>
              <a:t>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a:xfrm>
            <a:off x="628650" y="1144588"/>
            <a:ext cx="7886700" cy="5713411"/>
          </a:xfrm>
        </p:spPr>
        <p:txBody>
          <a:bodyPr>
            <a:normAutofit/>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2. Operations </a:t>
            </a:r>
            <a:r>
              <a:rPr lang="en-US" dirty="0">
                <a:solidFill>
                  <a:schemeClr val="accent6">
                    <a:lumMod val="75000"/>
                  </a:schemeClr>
                </a:solidFill>
                <a:latin typeface="Times New Roman" panose="02020603050405020304" pitchFamily="18" charset="0"/>
                <a:cs typeface="Times New Roman" panose="02020603050405020304" pitchFamily="18" charset="0"/>
              </a:rPr>
              <a:t>:</a:t>
            </a:r>
          </a:p>
          <a:p>
            <a:endParaRPr lang="en-US" dirty="0" smtClean="0"/>
          </a:p>
          <a:p>
            <a:pPr marL="0" indent="0">
              <a:buNone/>
            </a:pPr>
            <a:r>
              <a:rPr lang="en-US" sz="17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McDonald’s Brothers changed the design of restaurant kitchen. Instead of having lots of different equipment and </a:t>
            </a:r>
            <a:r>
              <a:rPr lang="en-US" sz="2000" dirty="0" smtClean="0">
                <a:latin typeface="Times New Roman" panose="02020603050405020304" pitchFamily="18" charset="0"/>
                <a:cs typeface="Times New Roman" panose="02020603050405020304" pitchFamily="18" charset="0"/>
              </a:rPr>
              <a:t>  stations </a:t>
            </a:r>
            <a:r>
              <a:rPr lang="en-US" sz="2000" dirty="0">
                <a:latin typeface="Times New Roman" panose="02020603050405020304" pitchFamily="18" charset="0"/>
                <a:cs typeface="Times New Roman" panose="02020603050405020304" pitchFamily="18" charset="0"/>
              </a:rPr>
              <a:t>for preparing a wide of variety food, the </a:t>
            </a:r>
            <a:r>
              <a:rPr lang="en-US" sz="2000" dirty="0" smtClean="0">
                <a:latin typeface="Times New Roman" panose="02020603050405020304" pitchFamily="18" charset="0"/>
                <a:cs typeface="Times New Roman" panose="02020603050405020304" pitchFamily="18" charset="0"/>
              </a:rPr>
              <a:t>Speedy </a:t>
            </a:r>
            <a:r>
              <a:rPr lang="en-US" sz="2000" dirty="0">
                <a:latin typeface="Times New Roman" panose="02020603050405020304" pitchFamily="18" charset="0"/>
                <a:cs typeface="Times New Roman" panose="02020603050405020304" pitchFamily="18" charset="0"/>
              </a:rPr>
              <a:t>kitchen had:</a:t>
            </a:r>
          </a:p>
          <a:p>
            <a:r>
              <a:rPr lang="en-US" sz="2000" dirty="0">
                <a:latin typeface="Times New Roman" panose="02020603050405020304" pitchFamily="18" charset="0"/>
                <a:cs typeface="Times New Roman" panose="02020603050405020304" pitchFamily="18" charset="0"/>
              </a:rPr>
              <a:t>-          A very large grill where one person could cook lots of burgers simultaneously</a:t>
            </a:r>
          </a:p>
          <a:p>
            <a:r>
              <a:rPr lang="en-US" sz="2000" dirty="0">
                <a:latin typeface="Times New Roman" panose="02020603050405020304" pitchFamily="18" charset="0"/>
                <a:cs typeface="Times New Roman" panose="02020603050405020304" pitchFamily="18" charset="0"/>
              </a:rPr>
              <a:t>-          A dressing station where people added the same condiments to every burgers</a:t>
            </a:r>
          </a:p>
          <a:p>
            <a:r>
              <a:rPr lang="en-US" sz="2000" dirty="0">
                <a:latin typeface="Times New Roman" panose="02020603050405020304" pitchFamily="18" charset="0"/>
                <a:cs typeface="Times New Roman" panose="02020603050405020304" pitchFamily="18" charset="0"/>
              </a:rPr>
              <a:t>-          A fryer where one person can made </a:t>
            </a:r>
            <a:r>
              <a:rPr lang="en-US" sz="2000" dirty="0" err="1">
                <a:latin typeface="Times New Roman" panose="02020603050405020304" pitchFamily="18" charset="0"/>
                <a:cs typeface="Times New Roman" panose="02020603050405020304" pitchFamily="18" charset="0"/>
              </a:rPr>
              <a:t>french</a:t>
            </a:r>
            <a:r>
              <a:rPr lang="en-US" sz="2000" dirty="0">
                <a:latin typeface="Times New Roman" panose="02020603050405020304" pitchFamily="18" charset="0"/>
                <a:cs typeface="Times New Roman" panose="02020603050405020304" pitchFamily="18" charset="0"/>
              </a:rPr>
              <a:t> fries</a:t>
            </a:r>
          </a:p>
          <a:p>
            <a:r>
              <a:rPr lang="en-US" sz="2000" dirty="0">
                <a:latin typeface="Times New Roman" panose="02020603050405020304" pitchFamily="18" charset="0"/>
                <a:cs typeface="Times New Roman" panose="02020603050405020304" pitchFamily="18" charset="0"/>
              </a:rPr>
              <a:t>-          A soda fountain and milkshake machine for desserts and beverages</a:t>
            </a:r>
          </a:p>
          <a:p>
            <a:r>
              <a:rPr lang="en-US" sz="2000" dirty="0">
                <a:latin typeface="Times New Roman" panose="02020603050405020304" pitchFamily="18" charset="0"/>
                <a:cs typeface="Times New Roman" panose="02020603050405020304" pitchFamily="18" charset="0"/>
              </a:rPr>
              <a:t>-          A counters where customers placed and received their orders.</a:t>
            </a:r>
          </a:p>
          <a:p>
            <a:r>
              <a:rPr lang="en-US" sz="2000" dirty="0">
                <a:latin typeface="Times New Roman" panose="02020603050405020304" pitchFamily="18" charset="0"/>
                <a:cs typeface="Times New Roman" panose="02020603050405020304" pitchFamily="18" charset="0"/>
              </a:rPr>
              <a:t> </a:t>
            </a:r>
          </a:p>
          <a:p>
            <a:endParaRPr lang="en-US" dirty="0"/>
          </a:p>
        </p:txBody>
      </p:sp>
      <p:pic>
        <p:nvPicPr>
          <p:cNvPr id="3074" name="Picture 2" descr="https://encrypted-tbn3.gstatic.com/images?q=tbn:ANd9GcSgSHudsuIPVY_iwpE1MCrxIEHMnCoWWjhQyNRwvnBoQ_PQWI5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63520" y="3673075"/>
            <a:ext cx="2480480" cy="318492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s://encrypted-tbn0.gstatic.com/images?q=tbn:ANd9GcTLd2wpvnhcJntqOjz4O97SBAPDL7CSqPgEmVmDZlJiylpUvqNX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3706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a:xfrm>
            <a:off x="628650" y="1456947"/>
            <a:ext cx="7886700" cy="4720017"/>
          </a:xfrm>
        </p:spPr>
        <p:txBody>
          <a:bodyPr>
            <a:normAutofit fontScale="92500" lnSpcReduction="20000"/>
          </a:bodyPr>
          <a:lstStyle/>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The Process</a:t>
            </a:r>
          </a:p>
          <a:p>
            <a:endParaRPr lang="en-US" sz="1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mass-production process requires each restaurants chain to have a distribution network to carry the food to every restaurant. Warehouses store enormous amounts of everything a restaurant needs. Including foods, paper products and cleaning supplies. The warehouses the ship supplies to each restaurant by truck. Warehousing and distribution, just like the </a:t>
            </a:r>
            <a:r>
              <a:rPr lang="en-US" sz="2000" dirty="0" smtClean="0">
                <a:latin typeface="Times New Roman" panose="02020603050405020304" pitchFamily="18" charset="0"/>
                <a:cs typeface="Times New Roman" panose="02020603050405020304" pitchFamily="18" charset="0"/>
              </a:rPr>
              <a:t>management </a:t>
            </a:r>
            <a:r>
              <a:rPr lang="en-US" sz="2000" dirty="0">
                <a:latin typeface="Times New Roman" panose="02020603050405020304" pitchFamily="18" charset="0"/>
                <a:cs typeface="Times New Roman" panose="02020603050405020304" pitchFamily="18" charset="0"/>
              </a:rPr>
              <a:t>of chain, is centralized rather than handled by each restaurant</a:t>
            </a:r>
            <a:r>
              <a:rPr lang="en-US" sz="2000" dirty="0" smtClean="0"/>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other chains, it is automated, which means,  a computer keeps track of what the restaurants have and should have on hand, or the distribution center ships the necessary items on a regular schedule instead of waiting a request from the restaurant.</a:t>
            </a:r>
          </a:p>
          <a:p>
            <a:endParaRPr lang="en-US" sz="2000" dirty="0" smtClean="0"/>
          </a:p>
          <a:p>
            <a:endParaRPr lang="en-US" sz="2000" dirty="0"/>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had been done with the view to increase efficiency of the supply chain in terms of capacity, technology selections, and buying policies.</a:t>
            </a:r>
          </a:p>
          <a:p>
            <a:endParaRPr lang="en-US" sz="2000"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6116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9275"/>
          </a:xfrm>
        </p:spPr>
        <p:txBody>
          <a:bodyPr>
            <a:normAutofit/>
          </a:bodyPr>
          <a:lstStyle/>
          <a:p>
            <a:pPr algn="r"/>
            <a:r>
              <a:rPr lang="en-US" sz="1800" b="1" u="sng" dirty="0">
                <a:solidFill>
                  <a:srgbClr val="7030A0"/>
                </a:solidFill>
                <a:latin typeface="Agency FB" panose="020B0503020202020204" pitchFamily="34" charset="0"/>
                <a:cs typeface="Times New Roman" panose="02020603050405020304" pitchFamily="18" charset="0"/>
              </a:rPr>
              <a:t>Value Chain of </a:t>
            </a:r>
            <a:r>
              <a:rPr lang="en-US" sz="1800" b="1" u="sng" dirty="0" smtClean="0">
                <a:solidFill>
                  <a:srgbClr val="7030A0"/>
                </a:solidFill>
                <a:latin typeface="Agency FB" panose="020B0503020202020204" pitchFamily="34" charset="0"/>
                <a:cs typeface="Times New Roman" panose="02020603050405020304" pitchFamily="18" charset="0"/>
              </a:rPr>
              <a:t>McDonald’s</a:t>
            </a:r>
            <a:r>
              <a:rPr lang="en-US" sz="1800" b="1" u="sng" dirty="0">
                <a:solidFill>
                  <a:srgbClr val="7030A0"/>
                </a:solidFill>
                <a:latin typeface="Agency FB" panose="020B0503020202020204" pitchFamily="34" charset="0"/>
                <a:cs typeface="Times New Roman" panose="02020603050405020304" pitchFamily="18" charset="0"/>
              </a:rPr>
              <a:t>( Michael </a:t>
            </a:r>
            <a:r>
              <a:rPr lang="en-US" sz="1800" b="1" u="sng" dirty="0" smtClean="0">
                <a:solidFill>
                  <a:srgbClr val="7030A0"/>
                </a:solidFill>
                <a:latin typeface="Agency FB" panose="020B0503020202020204" pitchFamily="34" charset="0"/>
                <a:cs typeface="Times New Roman" panose="02020603050405020304" pitchFamily="18" charset="0"/>
              </a:rPr>
              <a:t>Porter)</a:t>
            </a:r>
            <a:endParaRPr lang="en-US" sz="1800" b="1" dirty="0">
              <a:solidFill>
                <a:srgbClr val="7030A0"/>
              </a:solidFill>
            </a:endParaRPr>
          </a:p>
        </p:txBody>
      </p:sp>
      <p:sp>
        <p:nvSpPr>
          <p:cNvPr id="3" name="Content Placeholder 2"/>
          <p:cNvSpPr>
            <a:spLocks noGrp="1"/>
          </p:cNvSpPr>
          <p:nvPr>
            <p:ph idx="1"/>
          </p:nvPr>
        </p:nvSpPr>
        <p:spPr>
          <a:xfrm>
            <a:off x="628650" y="1091821"/>
            <a:ext cx="7886700" cy="5085142"/>
          </a:xfrm>
        </p:spPr>
        <p:txBody>
          <a:bodyPr>
            <a:normAutofit/>
          </a:bodyPr>
          <a:lstStyle/>
          <a:p>
            <a:pPr marL="0" indent="0">
              <a:buNone/>
            </a:pPr>
            <a:r>
              <a:rPr lang="en-US" b="1" dirty="0" smtClean="0">
                <a:solidFill>
                  <a:schemeClr val="accent6">
                    <a:lumMod val="75000"/>
                  </a:schemeClr>
                </a:solidFill>
              </a:rPr>
              <a:t>3 </a:t>
            </a:r>
            <a:r>
              <a:rPr lang="en-US" b="1" dirty="0">
                <a:solidFill>
                  <a:schemeClr val="accent6">
                    <a:lumMod val="75000"/>
                  </a:schemeClr>
                </a:solidFill>
              </a:rPr>
              <a:t>Outbound Logistics</a:t>
            </a:r>
            <a:endParaRPr lang="en-US" dirty="0">
              <a:solidFill>
                <a:schemeClr val="accent6">
                  <a:lumMod val="75000"/>
                </a:schemeClr>
              </a:solidFill>
            </a:endParaRPr>
          </a:p>
          <a:p>
            <a:r>
              <a:rPr lang="en-US" sz="2000" dirty="0">
                <a:latin typeface="Times New Roman" panose="02020603050405020304" pitchFamily="18" charset="0"/>
                <a:cs typeface="Times New Roman" panose="02020603050405020304" pitchFamily="18" charset="0"/>
              </a:rPr>
              <a:t>McDonald’s is committed to providing the highest quality food and superior service, at a great value, in a clean and welcoming environment. That’s why we work with our employees, franchisees, and suppliers to serve a balanced array of food choices and provide the nutrition information needed for customers to make sound decisions.</a:t>
            </a:r>
          </a:p>
          <a:p>
            <a:r>
              <a:rPr lang="en-US" sz="2000" dirty="0">
                <a:latin typeface="Times New Roman" panose="02020603050405020304" pitchFamily="18" charset="0"/>
                <a:cs typeface="Times New Roman" panose="02020603050405020304" pitchFamily="18" charset="0"/>
              </a:rPr>
              <a:t>At the restaurant level, McDonald’s is focused on energy conservation, sustainable packaging, and waste management. We are dedicated to innovation and improving our operations in order to build an even more sustainable, environmentally friendly, and profitable business. And we will continue to </a:t>
            </a:r>
            <a:r>
              <a:rPr lang="en-US" sz="2000" dirty="0" err="1">
                <a:latin typeface="Times New Roman" panose="02020603050405020304" pitchFamily="18" charset="0"/>
                <a:cs typeface="Times New Roman" panose="02020603050405020304" pitchFamily="18" charset="0"/>
              </a:rPr>
              <a:t>reoptimize</a:t>
            </a:r>
            <a:r>
              <a:rPr lang="en-US" sz="2000" dirty="0">
                <a:latin typeface="Times New Roman" panose="02020603050405020304" pitchFamily="18" charset="0"/>
                <a:cs typeface="Times New Roman" panose="02020603050405020304" pitchFamily="18" charset="0"/>
              </a:rPr>
              <a:t> our menu, modernize the customer experience, and broaden accessibility to our brand, so that consumers will always enjoy the maximum McDonald’s experience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p>
        </p:txBody>
      </p:sp>
      <p:pic>
        <p:nvPicPr>
          <p:cNvPr id="2050" name="Picture 2" descr="https://encrypted-tbn0.gstatic.com/images?q=tbn:ANd9GcSWhnAM12I78LqDHQy8m5xbBX41e9aI8FrCdbphZWr10S-cCSIB4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421876"/>
            <a:ext cx="9144000" cy="243612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s://encrypted-tbn0.gstatic.com/images?q=tbn:ANd9GcTLd2wpvnhcJntqOjz4O97SBAPDL7CSqPgEmVmDZlJiylpUvqNX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4261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r>
              <a:rPr lang="en-US" sz="2000" u="sng" dirty="0" smtClean="0">
                <a:solidFill>
                  <a:schemeClr val="accent1">
                    <a:lumMod val="75000"/>
                  </a:schemeClr>
                </a:solidFill>
                <a:latin typeface="Agency FB" panose="020B0503020202020204" pitchFamily="34" charset="0"/>
                <a:cs typeface="Times New Roman" panose="02020603050405020304" pitchFamily="18" charset="0"/>
              </a:rPr>
              <a:t>)</a:t>
            </a:r>
            <a:endParaRPr lang="en-US" sz="2000" dirty="0"/>
          </a:p>
        </p:txBody>
      </p:sp>
      <p:sp>
        <p:nvSpPr>
          <p:cNvPr id="3" name="Content Placeholder 2"/>
          <p:cNvSpPr>
            <a:spLocks noGrp="1"/>
          </p:cNvSpPr>
          <p:nvPr>
            <p:ph idx="1"/>
          </p:nvPr>
        </p:nvSpPr>
        <p:spPr>
          <a:xfrm>
            <a:off x="628650" y="1323833"/>
            <a:ext cx="7886700" cy="4853130"/>
          </a:xfrm>
        </p:spPr>
        <p:txBody>
          <a:bodyPr>
            <a:normAutofit/>
          </a:bodyPr>
          <a:lstStyle/>
          <a:p>
            <a:r>
              <a:rPr lang="en-US" sz="2000" b="1" dirty="0">
                <a:solidFill>
                  <a:schemeClr val="accent6"/>
                </a:solidFill>
                <a:latin typeface="Times New Roman" panose="02020603050405020304" pitchFamily="18" charset="0"/>
                <a:cs typeface="Times New Roman" panose="02020603050405020304" pitchFamily="18" charset="0"/>
              </a:rPr>
              <a:t>4. Marketing and Sales</a:t>
            </a:r>
            <a:endParaRPr lang="en-US" sz="2000" dirty="0">
              <a:solidFill>
                <a:schemeClr val="accent6"/>
              </a:solidFill>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McDonald’s </a:t>
            </a:r>
            <a:r>
              <a:rPr lang="en-US" sz="1600" dirty="0">
                <a:latin typeface="Times New Roman" panose="02020603050405020304" pitchFamily="18" charset="0"/>
                <a:cs typeface="Times New Roman" panose="02020603050405020304" pitchFamily="18" charset="0"/>
              </a:rPr>
              <a:t>restaurants are found in 119 countries and territories around the world and serve 58 million customers each day. McDonald’s operates over 31,000 restaurants worldwide, employing more than 1.5 million people. The company also operates other restaurant brands, such as Piles Café.</a:t>
            </a:r>
          </a:p>
          <a:p>
            <a:endParaRPr lang="en-US" sz="1600" dirty="0" smtClean="0"/>
          </a:p>
          <a:p>
            <a:r>
              <a:rPr lang="en-US" sz="1600" dirty="0">
                <a:latin typeface="Times New Roman" panose="02020603050405020304" pitchFamily="18" charset="0"/>
                <a:cs typeface="Times New Roman" panose="02020603050405020304" pitchFamily="18" charset="0"/>
              </a:rPr>
              <a:t>McDonald’s has for decades maintained an extensive advertising campaign. In addition to the usual media (television, radio, and newspaper), the company makes significant use of billboards and signage, sponsors sporting events ranging from Little League to the Olympic Games, and makes coolers of orange drink with its logo available for local events of all kinds. Nonetheless, television has always played a central role in the company’s advertising strategy</a:t>
            </a:r>
            <a:r>
              <a:rPr lang="en-US" sz="1600" dirty="0"/>
              <a:t>.</a:t>
            </a:r>
          </a:p>
          <a:p>
            <a:endParaRPr lang="en-US" sz="2000" dirty="0"/>
          </a:p>
        </p:txBody>
      </p:sp>
      <p:pic>
        <p:nvPicPr>
          <p:cNvPr id="4098" name="Picture 2" descr="https://encrypted-tbn2.gstatic.com/images?q=tbn:ANd9GcRbv6UHWIqLbyef9oJrGW-58llHP3UWGBF--PIHqgXgOnSEOw4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54941" y="3780431"/>
            <a:ext cx="4541292" cy="307756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s://encrypted-tbn0.gstatic.com/images?q=tbn:ANd9GcTLd2wpvnhcJntqOjz4O97SBAPDL7CSqPgEmVmDZlJiylpUvqNX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http://4.bp.blogspot.com/-EpsFrt4DwoY/TpGZ8-rhC3I/AAAAAAAALU0/7-rcAWreX2w/s1600/214-IMG_8716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3780431"/>
            <a:ext cx="4554941" cy="30775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8898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a:t>Before </a:t>
            </a:r>
            <a:r>
              <a:rPr lang="en-US" dirty="0" smtClean="0"/>
              <a:t>develop </a:t>
            </a:r>
            <a:r>
              <a:rPr lang="en-US" dirty="0"/>
              <a:t>a competitive strategy, one needs to evaluate all strengths, weaknesses, opportunities, threats in the industry and then go ahead which would give one a competitive advantage.</a:t>
            </a:r>
          </a:p>
          <a:p>
            <a:r>
              <a:rPr lang="en-US" dirty="0" smtClean="0"/>
              <a:t/>
            </a:r>
            <a:br>
              <a:rPr lang="en-US" dirty="0" smtClean="0"/>
            </a:br>
            <a:endParaRPr lang="en-US" dirty="0"/>
          </a:p>
        </p:txBody>
      </p:sp>
      <p:pic>
        <p:nvPicPr>
          <p:cNvPr id="1026" name="Picture 2" descr="http://www.mbaskool.com/2013_images/stories/may_images/competitive_strategy1.jpg"/>
          <p:cNvPicPr>
            <a:picLocks noChangeAspect="1" noChangeArrowheads="1"/>
          </p:cNvPicPr>
          <p:nvPr/>
        </p:nvPicPr>
        <p:blipFill>
          <a:blip r:embed="rId2"/>
          <a:srcRect/>
          <a:stretch>
            <a:fillRect/>
          </a:stretch>
        </p:blipFill>
        <p:spPr bwMode="auto">
          <a:xfrm>
            <a:off x="0" y="2819400"/>
            <a:ext cx="9144000" cy="4038601"/>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091820"/>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p:txBody>
          <a:bodyPr/>
          <a:lstStyle/>
          <a:p>
            <a:pPr marL="0" indent="0">
              <a:buNone/>
            </a:pPr>
            <a:r>
              <a:rPr lang="en-US" b="1" dirty="0">
                <a:solidFill>
                  <a:schemeClr val="accent6">
                    <a:lumMod val="75000"/>
                  </a:schemeClr>
                </a:solidFill>
              </a:rPr>
              <a:t>5. Services</a:t>
            </a:r>
            <a:endParaRPr lang="en-US" dirty="0">
              <a:solidFill>
                <a:schemeClr val="accent6">
                  <a:lumMod val="75000"/>
                </a:schemeClr>
              </a:solidFill>
            </a:endParaRPr>
          </a:p>
          <a:p>
            <a:pPr marL="0" indent="0">
              <a:buNone/>
            </a:pPr>
            <a:r>
              <a:rPr lang="en-US" sz="2000" b="1" dirty="0"/>
              <a:t>Free Wi-Fi @ McDonald’s</a:t>
            </a:r>
          </a:p>
          <a:p>
            <a:r>
              <a:rPr lang="en-US" sz="1600" dirty="0">
                <a:latin typeface="Times New Roman" panose="02020603050405020304" pitchFamily="18" charset="0"/>
                <a:cs typeface="Times New Roman" panose="02020603050405020304" pitchFamily="18" charset="0"/>
              </a:rPr>
              <a:t>Your favorite McDonald’s meal now comes with complimentary Wi-Fi. Get some work done, check email, connect with friends…for free!</a:t>
            </a:r>
          </a:p>
          <a:p>
            <a:r>
              <a:rPr lang="en-US" sz="1600" dirty="0">
                <a:latin typeface="Times New Roman" panose="02020603050405020304" pitchFamily="18" charset="0"/>
                <a:cs typeface="Times New Roman" panose="02020603050405020304" pitchFamily="18" charset="0"/>
              </a:rPr>
              <a:t>With free Wi-Fi at more than 11,500 participating restaurants, customers can access the Internet using their laptops or PDAs at no charge. So grab a </a:t>
            </a:r>
            <a:r>
              <a:rPr lang="en-US" sz="1600" dirty="0" err="1">
                <a:latin typeface="Times New Roman" panose="02020603050405020304" pitchFamily="18" charset="0"/>
                <a:cs typeface="Times New Roman" panose="02020603050405020304" pitchFamily="18" charset="0"/>
              </a:rPr>
              <a:t>McCafé</a:t>
            </a:r>
            <a:r>
              <a:rPr lang="en-US" sz="1600" dirty="0">
                <a:latin typeface="Times New Roman" panose="02020603050405020304" pitchFamily="18" charset="0"/>
                <a:cs typeface="Times New Roman" panose="02020603050405020304" pitchFamily="18" charset="0"/>
              </a:rPr>
              <a:t> Latte and log on…it’s on us! Just one more thing to love about McDonald’s.</a:t>
            </a:r>
          </a:p>
          <a:p>
            <a:pPr marL="0" indent="0">
              <a:buNone/>
            </a:pPr>
            <a:r>
              <a:rPr lang="en-US" sz="2000" b="1" dirty="0" smtClean="0"/>
              <a:t>Gift Card  : Arch </a:t>
            </a:r>
            <a:r>
              <a:rPr lang="en-US" sz="2000" b="1" dirty="0"/>
              <a:t>Card</a:t>
            </a:r>
          </a:p>
          <a:p>
            <a:r>
              <a:rPr lang="en-US" sz="1600" dirty="0"/>
              <a:t>The Arch Card is a pre-paid card that gives customers a quick and convenient way to pay at McDonald’s. Arch Cards also make the perfect gift for holidays or any special occasion. Arch Cards come in denominations of $5, $10, $25, and $50.</a:t>
            </a:r>
          </a:p>
          <a:p>
            <a:r>
              <a:rPr lang="en-US" sz="1600" dirty="0"/>
              <a:t>They can be purchased for the first time or reloaded later at participating McDonald’s restaurants nationwide. They are also available at retailers including Safeway, Kroger, </a:t>
            </a:r>
            <a:r>
              <a:rPr lang="en-US" sz="1600" dirty="0" err="1"/>
              <a:t>SuperValu</a:t>
            </a:r>
            <a:r>
              <a:rPr lang="en-US" sz="1600" dirty="0"/>
              <a:t> and Ahold.</a:t>
            </a:r>
          </a:p>
          <a:p>
            <a:r>
              <a:rPr lang="en-US" sz="1600" dirty="0"/>
              <a:t>McDonald’s Arch Cards never expire, and there are no penalty or dormancy fees.</a:t>
            </a:r>
          </a:p>
          <a:p>
            <a:endParaRPr lang="en-US" sz="1600"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310503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6696"/>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err="1" smtClean="0">
                <a:solidFill>
                  <a:srgbClr val="7030A0"/>
                </a:solidFill>
                <a:latin typeface="Agency FB" panose="020B0503020202020204" pitchFamily="34" charset="0"/>
                <a:cs typeface="Times New Roman" panose="02020603050405020304" pitchFamily="18" charset="0"/>
              </a:rPr>
              <a:t>McDonal’s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err="1">
                <a:latin typeface="Times New Roman" panose="02020603050405020304" pitchFamily="18" charset="0"/>
                <a:cs typeface="Times New Roman" panose="02020603050405020304" pitchFamily="18" charset="0"/>
              </a:rPr>
              <a:t>PlayPlaces</a:t>
            </a:r>
            <a:r>
              <a:rPr lang="en-US" sz="2000" b="1" dirty="0">
                <a:latin typeface="Times New Roman" panose="02020603050405020304" pitchFamily="18" charset="0"/>
                <a:cs typeface="Times New Roman" panose="02020603050405020304" pitchFamily="18" charset="0"/>
              </a:rPr>
              <a:t> &amp; Parties</a:t>
            </a:r>
          </a:p>
          <a:p>
            <a:r>
              <a:rPr lang="en-US" sz="1600" dirty="0">
                <a:latin typeface="Times New Roman" panose="02020603050405020304" pitchFamily="18" charset="0"/>
                <a:cs typeface="Times New Roman" panose="02020603050405020304" pitchFamily="18" charset="0"/>
              </a:rPr>
              <a:t>You bring the kids, we’ll make the party. Super-fun for the kids, stress-free for you! We’ve got this party thing down to a science: Happy Meals, cake, decorations, party favors. Talk to your local McDonald’s manager to make </a:t>
            </a:r>
            <a:r>
              <a:rPr lang="en-US" sz="1600" dirty="0" err="1">
                <a:latin typeface="Times New Roman" panose="02020603050405020304" pitchFamily="18" charset="0"/>
                <a:cs typeface="Times New Roman" panose="02020603050405020304" pitchFamily="18" charset="0"/>
              </a:rPr>
              <a:t>arrangements.Depending</a:t>
            </a:r>
            <a:r>
              <a:rPr lang="en-US" sz="1600" dirty="0">
                <a:latin typeface="Times New Roman" panose="02020603050405020304" pitchFamily="18" charset="0"/>
                <a:cs typeface="Times New Roman" panose="02020603050405020304" pitchFamily="18" charset="0"/>
              </a:rPr>
              <a:t> on your location, you can have your child’s party at a McDonald’s </a:t>
            </a:r>
            <a:r>
              <a:rPr lang="en-US" sz="1600" dirty="0" err="1">
                <a:latin typeface="Times New Roman" panose="02020603050405020304" pitchFamily="18" charset="0"/>
                <a:cs typeface="Times New Roman" panose="02020603050405020304" pitchFamily="18" charset="0"/>
              </a:rPr>
              <a:t>PlayPlace</a:t>
            </a:r>
            <a:r>
              <a:rPr lang="en-US" sz="1600" dirty="0">
                <a:latin typeface="Times New Roman" panose="02020603050405020304" pitchFamily="18" charset="0"/>
                <a:cs typeface="Times New Roman" panose="02020603050405020304" pitchFamily="18" charset="0"/>
              </a:rPr>
              <a:t> for even more fun!</a:t>
            </a:r>
          </a:p>
          <a:p>
            <a:endParaRPr lang="en-US" sz="1600"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10242" name="Picture 2" descr="https://encrypted-tbn0.gstatic.com/images?q=tbn:ANd9GcS8_acmmJaCmgczzs2arhiBdPt9h46Ta1Dn_kotw1tTqIb4UTbb"/>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534771"/>
            <a:ext cx="2139287" cy="3323230"/>
          </a:xfrm>
          <a:prstGeom prst="rect">
            <a:avLst/>
          </a:prstGeom>
          <a:noFill/>
          <a:extLst>
            <a:ext uri="{909E8E84-426E-40DD-AFC4-6F175D3DCCD1}">
              <a14:hiddenFill xmlns:a14="http://schemas.microsoft.com/office/drawing/2010/main" xmlns="">
                <a:solidFill>
                  <a:srgbClr val="FFFFFF"/>
                </a:solidFill>
              </a14:hiddenFill>
            </a:ext>
          </a:extLst>
        </p:spPr>
      </p:pic>
      <p:pic>
        <p:nvPicPr>
          <p:cNvPr id="10248" name="Picture 8" descr="https://encrypted-tbn1.gstatic.com/images?q=tbn:ANd9GcSACCL_kMXioinNILMWmB19JMCzxglou2NQlElGX-SuSczm1YTskQ"/>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1" y="3534772"/>
            <a:ext cx="1993106" cy="3323229"/>
          </a:xfrm>
          <a:prstGeom prst="rect">
            <a:avLst/>
          </a:prstGeom>
          <a:noFill/>
          <a:extLst>
            <a:ext uri="{909E8E84-426E-40DD-AFC4-6F175D3DCCD1}">
              <a14:hiddenFill xmlns:a14="http://schemas.microsoft.com/office/drawing/2010/main" xmlns="">
                <a:solidFill>
                  <a:srgbClr val="FFFFFF"/>
                </a:solidFill>
              </a14:hiddenFill>
            </a:ext>
          </a:extLst>
        </p:spPr>
      </p:pic>
      <p:pic>
        <p:nvPicPr>
          <p:cNvPr id="10250" name="Picture 10" descr="https://encrypted-tbn2.gstatic.com/images?q=tbn:ANd9GcQrVAUVYT6z6DSLxQAHxiqV2JBGJa29j9QUothCQ7OJo9xuX1G8vQ"/>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65105" y="3534771"/>
            <a:ext cx="2578895" cy="3323229"/>
          </a:xfrm>
          <a:prstGeom prst="rect">
            <a:avLst/>
          </a:prstGeom>
          <a:noFill/>
          <a:extLst>
            <a:ext uri="{909E8E84-426E-40DD-AFC4-6F175D3DCCD1}">
              <a14:hiddenFill xmlns:a14="http://schemas.microsoft.com/office/drawing/2010/main" xmlns="">
                <a:solidFill>
                  <a:srgbClr val="FFFFFF"/>
                </a:solidFill>
              </a14:hiddenFill>
            </a:ext>
          </a:extLst>
        </p:spPr>
      </p:pic>
      <p:pic>
        <p:nvPicPr>
          <p:cNvPr id="10252" name="Picture 12" descr="https://encrypted-tbn3.gstatic.com/images?q=tbn:ANd9GcSN5S2TSL-oUcsi2Q-28HLzbD0VC87hTH1phWp4rBZCjOdbhbZDWjCfbh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139287" y="3534770"/>
            <a:ext cx="2432713" cy="33232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75582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 </a:t>
            </a:r>
            <a:r>
              <a:rPr lang="en-US" sz="2000" b="1" u="sng" dirty="0">
                <a:solidFill>
                  <a:srgbClr val="7030A0"/>
                </a:solidFill>
                <a:latin typeface="Agency FB" panose="020B0503020202020204" pitchFamily="34" charset="0"/>
                <a:cs typeface="Times New Roman" panose="02020603050405020304" pitchFamily="18" charset="0"/>
              </a:rPr>
              <a:t>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dirty="0"/>
          </a:p>
        </p:txBody>
      </p:sp>
      <p:sp>
        <p:nvSpPr>
          <p:cNvPr id="3" name="Content Placeholder 2"/>
          <p:cNvSpPr>
            <a:spLocks noGrp="1"/>
          </p:cNvSpPr>
          <p:nvPr>
            <p:ph idx="1"/>
          </p:nvPr>
        </p:nvSpPr>
        <p:spPr>
          <a:xfrm>
            <a:off x="511969" y="1456946"/>
            <a:ext cx="7886700" cy="5043867"/>
          </a:xfrm>
        </p:spPr>
        <p:txBody>
          <a:bodyPr/>
          <a:lstStyle/>
          <a:p>
            <a:pPr marL="0" indent="0">
              <a:buNone/>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Support Activities</a:t>
            </a:r>
          </a:p>
          <a:p>
            <a:pPr marL="0" indent="0">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1. Firm Infrastructure</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smtClean="0"/>
          </a:p>
          <a:p>
            <a:r>
              <a:rPr lang="en-US" sz="2000" dirty="0">
                <a:latin typeface="Times New Roman" panose="02020603050405020304" pitchFamily="18" charset="0"/>
                <a:cs typeface="Times New Roman" panose="02020603050405020304" pitchFamily="18" charset="0"/>
              </a:rPr>
              <a:t>McDonald’s Infrastructure is  modern an sophisticated, they using the advanced IT and yet they’re still maintaining the green </a:t>
            </a:r>
            <a:r>
              <a:rPr lang="en-US" sz="2000" dirty="0" smtClean="0">
                <a:latin typeface="Times New Roman" panose="02020603050405020304" pitchFamily="18" charset="0"/>
                <a:cs typeface="Times New Roman" panose="02020603050405020304" pitchFamily="18" charset="0"/>
              </a:rPr>
              <a:t>activities.</a:t>
            </a:r>
          </a:p>
          <a:p>
            <a:r>
              <a:rPr lang="en-US" sz="2000" dirty="0">
                <a:latin typeface="Times New Roman" panose="02020603050405020304" pitchFamily="18" charset="0"/>
                <a:cs typeface="Times New Roman" panose="02020603050405020304" pitchFamily="18" charset="0"/>
              </a:rPr>
              <a:t>McDonald’s strives to provide eco-friendly workplaces and restaurants that reflect our sustainability goals and demonstrate environmental stewardship in the </a:t>
            </a:r>
            <a:r>
              <a:rPr lang="en-US" sz="2000" dirty="0" smtClean="0">
                <a:latin typeface="Times New Roman" panose="02020603050405020304" pitchFamily="18" charset="0"/>
                <a:cs typeface="Times New Roman" panose="02020603050405020304" pitchFamily="18" charset="0"/>
              </a:rPr>
              <a:t>workplace.</a:t>
            </a:r>
            <a:endParaRPr lang="en-US" sz="2000" b="1"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9220" name="Picture 4" descr="https://encrypted-tbn1.gstatic.com/images?q=tbn:ANd9GcQO8EZdUmr6jozaj6uoTKQVlOn45R0QHv5UaHzsY8evw3pbWDjQ"/>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4230806"/>
            <a:ext cx="3991970" cy="2635132"/>
          </a:xfrm>
          <a:prstGeom prst="rect">
            <a:avLst/>
          </a:prstGeom>
          <a:noFill/>
          <a:extLst>
            <a:ext uri="{909E8E84-426E-40DD-AFC4-6F175D3DCCD1}">
              <a14:hiddenFill xmlns:a14="http://schemas.microsoft.com/office/drawing/2010/main" xmlns="">
                <a:solidFill>
                  <a:srgbClr val="FFFFFF"/>
                </a:solidFill>
              </a14:hiddenFill>
            </a:ext>
          </a:extLst>
        </p:spPr>
      </p:pic>
      <p:pic>
        <p:nvPicPr>
          <p:cNvPr id="9222" name="Picture 6" descr="https://encrypted-tbn3.gstatic.com/images?q=tbn:ANd9GcRqL3qyT2254Y2ASQC12dOqRfxJKnSBtRUzD_09JsFV935KhXdkPQ"/>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85598" y="4230807"/>
            <a:ext cx="3258403" cy="2627193"/>
          </a:xfrm>
          <a:prstGeom prst="rect">
            <a:avLst/>
          </a:prstGeom>
          <a:noFill/>
          <a:extLst>
            <a:ext uri="{909E8E84-426E-40DD-AFC4-6F175D3DCCD1}">
              <a14:hiddenFill xmlns:a14="http://schemas.microsoft.com/office/drawing/2010/main" xmlns="">
                <a:solidFill>
                  <a:srgbClr val="FFFFFF"/>
                </a:solidFill>
              </a14:hiddenFill>
            </a:ext>
          </a:extLst>
        </p:spPr>
      </p:pic>
      <p:pic>
        <p:nvPicPr>
          <p:cNvPr id="9224" name="Picture 8" descr="https://encrypted-tbn2.gstatic.com/images?q=tbn:ANd9GcRErzzszhS9g5iAms5dOaFzuMVtv4A-W3lOuOkJB06nNKpfE2qJkQ"/>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991970" y="4230807"/>
            <a:ext cx="1893627" cy="26271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69877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91003"/>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err="1">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a:t>
            </a:r>
            <a:r>
              <a:rPr lang="en-US" sz="2000" b="1" u="sng" dirty="0" smtClean="0">
                <a:solidFill>
                  <a:srgbClr val="7030A0"/>
                </a:solidFill>
                <a:latin typeface="Agency FB" panose="020B0503020202020204" pitchFamily="34" charset="0"/>
                <a:cs typeface="Times New Roman" panose="02020603050405020304" pitchFamily="18" charset="0"/>
              </a:rPr>
              <a:t>Michael Porter)</a:t>
            </a:r>
            <a:endParaRPr lang="en-US" sz="2000" b="1" dirty="0">
              <a:solidFill>
                <a:srgbClr val="7030A0"/>
              </a:solidFill>
              <a:latin typeface="Agency FB" panose="020B0503020202020204" pitchFamily="34" charset="0"/>
            </a:endParaRPr>
          </a:p>
        </p:txBody>
      </p:sp>
      <p:sp>
        <p:nvSpPr>
          <p:cNvPr id="3" name="Content Placeholder 2"/>
          <p:cNvSpPr>
            <a:spLocks noGrp="1"/>
          </p:cNvSpPr>
          <p:nvPr>
            <p:ph idx="1"/>
          </p:nvPr>
        </p:nvSpPr>
        <p:spPr/>
        <p:txBody>
          <a:bodyPr/>
          <a:lstStyle/>
          <a:p>
            <a:r>
              <a:rPr lang="en-US" sz="2000" b="1" dirty="0">
                <a:solidFill>
                  <a:schemeClr val="accent6">
                    <a:lumMod val="75000"/>
                  </a:schemeClr>
                </a:solidFill>
                <a:latin typeface="Times New Roman" panose="02020603050405020304" pitchFamily="18" charset="0"/>
                <a:cs typeface="Times New Roman" panose="02020603050405020304" pitchFamily="18" charset="0"/>
              </a:rPr>
              <a:t>2.  Human Resource Management</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work offered by McDonald’s may have some positive elements, but workers are often choosing employment at McDonald’s in the context of having few other attractive options. Almost regardless of what people think of the work itself, working at McDonald’s could be said to offer advantages for some employees who want flexible hours and are engaged in other activities and responsibilities. For those </a:t>
            </a:r>
            <a:r>
              <a:rPr lang="en-US" sz="2000" dirty="0" err="1">
                <a:latin typeface="Times New Roman" panose="02020603050405020304" pitchFamily="18" charset="0"/>
                <a:cs typeface="Times New Roman" panose="02020603050405020304" pitchFamily="18" charset="0"/>
              </a:rPr>
              <a:t>marginalised</a:t>
            </a:r>
            <a:r>
              <a:rPr lang="en-US" sz="2000" dirty="0">
                <a:latin typeface="Times New Roman" panose="02020603050405020304" pitchFamily="18" charset="0"/>
                <a:cs typeface="Times New Roman" panose="02020603050405020304" pitchFamily="18" charset="0"/>
              </a:rPr>
              <a:t> in the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market who have few chances of a job elsewhere, McDonald’s offers much needed work.</a:t>
            </a:r>
          </a:p>
          <a:p>
            <a:endParaRPr lang="en-US" sz="2000" dirty="0">
              <a:latin typeface="Times New Roman" panose="02020603050405020304" pitchFamily="18" charset="0"/>
              <a:cs typeface="Times New Roman" panose="02020603050405020304" pitchFamily="18" charset="0"/>
            </a:endParaRP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8194" name="Picture 2" descr="https://encrypted-tbn3.gstatic.com/images?q=tbn:ANd9GcR8JNV3GlYhbDBHUg1VCDbTA1VORedmOp0hu18APh_iTJo44Aox"/>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33216" y="4183040"/>
            <a:ext cx="6110785" cy="26749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03242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0469"/>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a:xfrm>
            <a:off x="628650" y="1456947"/>
            <a:ext cx="7886700" cy="4720017"/>
          </a:xfrm>
        </p:spPr>
        <p:txBody>
          <a:bodyPr/>
          <a:lstStyle/>
          <a:p>
            <a:pPr marL="0" indent="0">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3. Technology Development</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US" dirty="0"/>
              <a:t> </a:t>
            </a:r>
            <a:r>
              <a:rPr lang="en-US" sz="2000" dirty="0" smtClean="0">
                <a:latin typeface="Times New Roman" panose="02020603050405020304" pitchFamily="18" charset="0"/>
                <a:cs typeface="Times New Roman" panose="02020603050405020304" pitchFamily="18" charset="0"/>
              </a:rPr>
              <a:t>McDonald’s </a:t>
            </a:r>
            <a:r>
              <a:rPr lang="en-US" sz="2000" dirty="0">
                <a:latin typeface="Times New Roman" panose="02020603050405020304" pitchFamily="18" charset="0"/>
                <a:cs typeface="Times New Roman" panose="02020603050405020304" pitchFamily="18" charset="0"/>
              </a:rPr>
              <a:t>will focus on modernizing restaurants, evolving the menu and engineering </a:t>
            </a:r>
            <a:r>
              <a:rPr lang="en-US" sz="2000" dirty="0" smtClean="0">
                <a:latin typeface="Times New Roman" panose="02020603050405020304" pitchFamily="18" charset="0"/>
                <a:cs typeface="Times New Roman" panose="02020603050405020304" pitchFamily="18" charset="0"/>
              </a:rPr>
              <a:t>value</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McDonald’s enters five-year IT support deal with Fujitsu</a:t>
            </a:r>
          </a:p>
          <a:p>
            <a:r>
              <a:rPr lang="en-US" sz="2000" dirty="0">
                <a:latin typeface="Times New Roman" panose="02020603050405020304" pitchFamily="18" charset="0"/>
                <a:cs typeface="Times New Roman" panose="02020603050405020304" pitchFamily="18" charset="0"/>
              </a:rPr>
              <a:t>The IT outsourcer will offer support for point-of-sale systems and back office operations to both company-owned and franchise outlets, replacing various incumbent suppliers.</a:t>
            </a:r>
          </a:p>
          <a:p>
            <a:endParaRPr lang="en-US" sz="2000" dirty="0">
              <a:latin typeface="Times New Roman" panose="02020603050405020304" pitchFamily="18" charset="0"/>
              <a:cs typeface="Times New Roman" panose="02020603050405020304" pitchFamily="18" charset="0"/>
            </a:endParaRPr>
          </a:p>
        </p:txBody>
      </p:sp>
      <p:pic>
        <p:nvPicPr>
          <p:cNvPr id="5"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7170" name="Picture 2" descr="https://encrypted-tbn2.gstatic.com/images?q=tbn:ANd9GcTFV6bSUkug2540U1FRfPtk95ckc9Xz0qTArQpNvue0EJMcbuZ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47236" y="3616658"/>
            <a:ext cx="5096764" cy="32413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089810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2230"/>
          </a:xfrm>
        </p:spPr>
        <p:txBody>
          <a:bodyPr>
            <a:normAutofit/>
          </a:bodyPr>
          <a:lstStyle/>
          <a:p>
            <a:pPr algn="r"/>
            <a:r>
              <a:rPr lang="en-US" sz="2000" b="1" u="sng" dirty="0">
                <a:solidFill>
                  <a:srgbClr val="7030A0"/>
                </a:solidFill>
                <a:latin typeface="Agency FB" panose="020B0503020202020204" pitchFamily="34" charset="0"/>
                <a:cs typeface="Times New Roman" panose="02020603050405020304" pitchFamily="18" charset="0"/>
              </a:rPr>
              <a:t>Value Chain of </a:t>
            </a:r>
            <a:r>
              <a:rPr lang="en-US" sz="2000" b="1" u="sng" dirty="0" smtClean="0">
                <a:solidFill>
                  <a:srgbClr val="7030A0"/>
                </a:solidFill>
                <a:latin typeface="Agency FB" panose="020B0503020202020204" pitchFamily="34" charset="0"/>
                <a:cs typeface="Times New Roman" panose="02020603050405020304" pitchFamily="18" charset="0"/>
              </a:rPr>
              <a:t>McDonald’s</a:t>
            </a:r>
            <a:r>
              <a:rPr lang="en-US" sz="2000" b="1" u="sng" dirty="0">
                <a:solidFill>
                  <a:srgbClr val="7030A0"/>
                </a:solidFill>
                <a:latin typeface="Agency FB" panose="020B0503020202020204" pitchFamily="34" charset="0"/>
                <a:cs typeface="Times New Roman" panose="02020603050405020304" pitchFamily="18" charset="0"/>
              </a:rPr>
              <a:t>( Michael </a:t>
            </a:r>
            <a:r>
              <a:rPr lang="en-US" sz="2000" b="1" u="sng" dirty="0" smtClean="0">
                <a:solidFill>
                  <a:srgbClr val="7030A0"/>
                </a:solidFill>
                <a:latin typeface="Agency FB" panose="020B0503020202020204" pitchFamily="34" charset="0"/>
                <a:cs typeface="Times New Roman" panose="02020603050405020304" pitchFamily="18" charset="0"/>
              </a:rPr>
              <a:t>Porter)</a:t>
            </a:r>
            <a:endParaRPr lang="en-US" sz="2000" b="1" dirty="0">
              <a:solidFill>
                <a:srgbClr val="7030A0"/>
              </a:solidFill>
            </a:endParaRPr>
          </a:p>
        </p:txBody>
      </p:sp>
      <p:sp>
        <p:nvSpPr>
          <p:cNvPr id="3" name="Content Placeholder 2"/>
          <p:cNvSpPr>
            <a:spLocks noGrp="1"/>
          </p:cNvSpPr>
          <p:nvPr>
            <p:ph idx="1"/>
          </p:nvPr>
        </p:nvSpPr>
        <p:spPr>
          <a:xfrm>
            <a:off x="628650" y="1456947"/>
            <a:ext cx="7886700" cy="4720016"/>
          </a:xfrm>
        </p:spPr>
        <p:txBody>
          <a:bodyPr/>
          <a:lstStyle/>
          <a:p>
            <a:pPr marL="0" indent="0">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4. Procurement</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McDonalds E-Procurement </a:t>
            </a:r>
            <a:r>
              <a:rPr lang="en-US" sz="2000" dirty="0" err="1">
                <a:latin typeface="Times New Roman" panose="02020603050405020304" pitchFamily="18" charset="0"/>
                <a:cs typeface="Times New Roman" panose="02020603050405020304" pitchFamily="18" charset="0"/>
              </a:rPr>
              <a:t>SystemMcDonalds</a:t>
            </a:r>
            <a:r>
              <a:rPr lang="en-US" sz="2000" dirty="0">
                <a:latin typeface="Times New Roman" panose="02020603050405020304" pitchFamily="18" charset="0"/>
                <a:cs typeface="Times New Roman" panose="02020603050405020304" pitchFamily="18" charset="0"/>
              </a:rPr>
              <a:t> E-Procurement System is basically a main reason for their successful supply chain </a:t>
            </a:r>
            <a:r>
              <a:rPr lang="en-US" sz="2000" dirty="0" err="1">
                <a:latin typeface="Times New Roman" panose="02020603050405020304" pitchFamily="18" charset="0"/>
                <a:cs typeface="Times New Roman" panose="02020603050405020304" pitchFamily="18" charset="0"/>
              </a:rPr>
              <a:t>management.It</a:t>
            </a:r>
            <a:r>
              <a:rPr lang="en-US" sz="2000" dirty="0">
                <a:latin typeface="Times New Roman" panose="02020603050405020304" pitchFamily="18" charset="0"/>
                <a:cs typeface="Times New Roman" panose="02020603050405020304" pitchFamily="18" charset="0"/>
              </a:rPr>
              <a:t> is so efficient that it provides the backbone not only to all the logistics but the whole McDonalds supply chain management.</a:t>
            </a:r>
          </a:p>
          <a:p>
            <a:r>
              <a:rPr lang="en-US" sz="2000" dirty="0">
                <a:latin typeface="Times New Roman" panose="02020603050405020304" pitchFamily="18" charset="0"/>
                <a:cs typeface="Times New Roman" panose="02020603050405020304" pitchFamily="18" charset="0"/>
              </a:rPr>
              <a:t>It is a procurement hub launched in 2001 allow all of McDonald’s franchises across the globe to buy everything needed to run their restaurants. From uniform to </a:t>
            </a:r>
            <a:r>
              <a:rPr lang="en-US" sz="2000" dirty="0" err="1">
                <a:latin typeface="Times New Roman" panose="02020603050405020304" pitchFamily="18" charset="0"/>
                <a:cs typeface="Times New Roman" panose="02020603050405020304" pitchFamily="18" charset="0"/>
              </a:rPr>
              <a:t>HamBurger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Aside from being faster and more convenient for franchisees, the procurement site also allow business owners to buy supplies and materials at a discounted price, ultimately reducing costs for McDonald’s</a:t>
            </a:r>
          </a:p>
        </p:txBody>
      </p:sp>
      <p:pic>
        <p:nvPicPr>
          <p:cNvPr id="4" name="Picture 2" descr="https://encrypted-tbn0.gstatic.com/images?q=tbn:ANd9GcTLd2wpvnhcJntqOjz4O97SBAPDL7CSqPgEmVmDZlJiylpUvqNX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839336" cy="1091821"/>
          </a:xfrm>
          <a:prstGeom prst="rect">
            <a:avLst/>
          </a:prstGeom>
          <a:noFill/>
          <a:extLst>
            <a:ext uri="{909E8E84-426E-40DD-AFC4-6F175D3DCCD1}">
              <a14:hiddenFill xmlns:a14="http://schemas.microsoft.com/office/drawing/2010/main" xmlns="">
                <a:solidFill>
                  <a:srgbClr val="FFFFFF"/>
                </a:solidFill>
              </a14:hiddenFill>
            </a:ext>
          </a:extLst>
        </p:spPr>
      </p:pic>
      <p:pic>
        <p:nvPicPr>
          <p:cNvPr id="6146" name="Picture 2" descr="https://encrypted-tbn0.gstatic.com/images?q=tbn:ANd9GcTJ4R00mlbNJ5MDhtYV_9qGb6qbllBWU_GrKT3cJxUUnFWwcySti7JJt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24305" y="4162568"/>
            <a:ext cx="2619695" cy="26954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85794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t>Functional Strategy</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pPr algn="just"/>
            <a:r>
              <a:rPr lang="en-US" sz="2800" dirty="0" smtClean="0">
                <a:latin typeface="Times New Roman" pitchFamily="18" charset="0"/>
                <a:cs typeface="Times New Roman" pitchFamily="18" charset="0"/>
              </a:rPr>
              <a:t>It is </a:t>
            </a:r>
            <a:r>
              <a:rPr lang="en-US" sz="2800" dirty="0">
                <a:latin typeface="Times New Roman" pitchFamily="18" charset="0"/>
                <a:cs typeface="Times New Roman" pitchFamily="18" charset="0"/>
              </a:rPr>
              <a:t>the strategy or </a:t>
            </a:r>
            <a:r>
              <a:rPr lang="en-US" sz="2800" dirty="0" smtClean="0">
                <a:latin typeface="Times New Roman" pitchFamily="18" charset="0"/>
                <a:cs typeface="Times New Roman" pitchFamily="18" charset="0"/>
              </a:rPr>
              <a:t>organizational </a:t>
            </a:r>
            <a:r>
              <a:rPr lang="en-US" sz="2800" dirty="0">
                <a:latin typeface="Times New Roman" pitchFamily="18" charset="0"/>
                <a:cs typeface="Times New Roman" pitchFamily="18" charset="0"/>
              </a:rPr>
              <a:t>plan adopted by each functional area, viz. marketing, production, finance, human resources and so on, in line with the overall business or corporate strategy, to achieve </a:t>
            </a:r>
            <a:r>
              <a:rPr lang="en-US" sz="2800" dirty="0" smtClean="0">
                <a:latin typeface="Times New Roman" pitchFamily="18" charset="0"/>
                <a:cs typeface="Times New Roman" pitchFamily="18" charset="0"/>
              </a:rPr>
              <a:t>organizational </a:t>
            </a:r>
            <a:r>
              <a:rPr lang="en-US" sz="2800" dirty="0">
                <a:latin typeface="Times New Roman" pitchFamily="18" charset="0"/>
                <a:cs typeface="Times New Roman" pitchFamily="18" charset="0"/>
              </a:rPr>
              <a:t>level objectives.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functional strategy of a company is customized to a specific industry or strategic business unit (SBU) and is used to back up other corporate and business strategies</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Each </a:t>
            </a:r>
            <a:r>
              <a:rPr lang="en-US" sz="2800" dirty="0">
                <a:latin typeface="Times New Roman" pitchFamily="18" charset="0"/>
                <a:cs typeface="Times New Roman" pitchFamily="18" charset="0"/>
              </a:rPr>
              <a:t>department develops certain objectives, which is to be enforced by employees, and aids in the achievement of final </a:t>
            </a:r>
            <a:r>
              <a:rPr lang="en-US" sz="2800" dirty="0" smtClean="0">
                <a:latin typeface="Times New Roman" pitchFamily="18" charset="0"/>
                <a:cs typeface="Times New Roman" pitchFamily="18" charset="0"/>
              </a:rPr>
              <a:t>organizational </a:t>
            </a:r>
            <a:r>
              <a:rPr lang="en-US" sz="2800" dirty="0">
                <a:latin typeface="Times New Roman" pitchFamily="18" charset="0"/>
                <a:cs typeface="Times New Roman" pitchFamily="18" charset="0"/>
              </a:rPr>
              <a:t>goals.</a:t>
            </a:r>
            <a:endParaRPr lang="en-US" sz="2800" b="1"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Supply Chain Management ?</a:t>
            </a: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Supply </a:t>
            </a:r>
            <a:r>
              <a:rPr lang="en-US" dirty="0">
                <a:latin typeface="Times New Roman" pitchFamily="18" charset="0"/>
                <a:cs typeface="Times New Roman" pitchFamily="18" charset="0"/>
              </a:rPr>
              <a:t>chain management (SCM) is the active management of supply chain activities to maximize customer value and achieve a sustainable competitive advantage.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 conscious effort by the supply chain firms to develop and run supply chains in the most effective &amp; efficient ways possible.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Supply </a:t>
            </a:r>
            <a:r>
              <a:rPr lang="en-US" dirty="0">
                <a:latin typeface="Times New Roman" pitchFamily="18" charset="0"/>
                <a:cs typeface="Times New Roman" pitchFamily="18" charset="0"/>
              </a:rPr>
              <a:t>chain activities cover everything from product development, sourcing, production, and logistics, as well as the information systems needed to coordinate these activities.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Strategy</a:t>
            </a:r>
            <a:endParaRPr lang="en-US" dirty="0"/>
          </a:p>
        </p:txBody>
      </p:sp>
      <p:sp>
        <p:nvSpPr>
          <p:cNvPr id="3" name="Content Placeholder 2"/>
          <p:cNvSpPr>
            <a:spLocks noGrp="1"/>
          </p:cNvSpPr>
          <p:nvPr>
            <p:ph idx="1"/>
          </p:nvPr>
        </p:nvSpPr>
        <p:spPr/>
        <p:txBody>
          <a:bodyPr/>
          <a:lstStyle/>
          <a:p>
            <a:pPr algn="just"/>
            <a:r>
              <a:rPr lang="en-US" dirty="0" smtClean="0"/>
              <a:t>supply chain management -supply chain operations are controlled to reduce costs.</a:t>
            </a:r>
          </a:p>
          <a:p>
            <a:pPr algn="just"/>
            <a:r>
              <a:rPr lang="en-US" dirty="0" smtClean="0"/>
              <a:t>it defines how the supply chain should operate in order to compete. </a:t>
            </a:r>
          </a:p>
          <a:p>
            <a:pPr algn="just"/>
            <a:r>
              <a:rPr lang="en-US" dirty="0" smtClean="0"/>
              <a:t>Supply chain strategy is an iterative process that evaluates the cost benefit trade-offs of operational components.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ACHIEVING STRATEGIC FIT</a:t>
            </a:r>
            <a:endParaRPr lang="en-US" dirty="0"/>
          </a:p>
        </p:txBody>
      </p:sp>
      <p:sp>
        <p:nvSpPr>
          <p:cNvPr id="3" name="Content Placeholder 2"/>
          <p:cNvSpPr>
            <a:spLocks noGrp="1"/>
          </p:cNvSpPr>
          <p:nvPr>
            <p:ph idx="1"/>
          </p:nvPr>
        </p:nvSpPr>
        <p:spPr/>
        <p:txBody>
          <a:bodyPr>
            <a:normAutofit lnSpcReduction="10000"/>
          </a:bodyPr>
          <a:lstStyle/>
          <a:p>
            <a:pPr algn="just"/>
            <a:r>
              <a:rPr lang="en-US" dirty="0"/>
              <a:t>All processes and functions that are part of a company's value chain contribute </a:t>
            </a:r>
            <a:r>
              <a:rPr lang="en-US" i="1" dirty="0" smtClean="0"/>
              <a:t>to </a:t>
            </a:r>
            <a:r>
              <a:rPr lang="en-US" dirty="0" smtClean="0"/>
              <a:t>its </a:t>
            </a:r>
            <a:r>
              <a:rPr lang="en-US" dirty="0"/>
              <a:t>success or failure. </a:t>
            </a:r>
            <a:endParaRPr lang="en-US" dirty="0" smtClean="0"/>
          </a:p>
          <a:p>
            <a:pPr algn="just"/>
            <a:r>
              <a:rPr lang="en-US" dirty="0" smtClean="0"/>
              <a:t>These </a:t>
            </a:r>
            <a:r>
              <a:rPr lang="en-US" dirty="0"/>
              <a:t>processes and functions do not operate in isolation; no </a:t>
            </a:r>
            <a:r>
              <a:rPr lang="en-US" dirty="0" smtClean="0"/>
              <a:t>one process </a:t>
            </a:r>
            <a:r>
              <a:rPr lang="en-US" dirty="0"/>
              <a:t>or function can ensure the chain's success. </a:t>
            </a:r>
            <a:endParaRPr lang="en-US" dirty="0" smtClean="0"/>
          </a:p>
          <a:p>
            <a:pPr algn="just"/>
            <a:r>
              <a:rPr lang="en-US" dirty="0" smtClean="0"/>
              <a:t>Failure </a:t>
            </a:r>
            <a:r>
              <a:rPr lang="en-US" dirty="0"/>
              <a:t>at any one process or </a:t>
            </a:r>
            <a:r>
              <a:rPr lang="en-US" dirty="0" smtClean="0"/>
              <a:t>function, however</a:t>
            </a:r>
            <a:r>
              <a:rPr lang="en-US" dirty="0"/>
              <a:t>, may lead to failure of the overall chain.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a:t>Cost Leadership</a:t>
            </a:r>
            <a:endParaRPr lang="en-US" dirty="0"/>
          </a:p>
        </p:txBody>
      </p:sp>
      <p:sp>
        <p:nvSpPr>
          <p:cNvPr id="3" name="Content Placeholder 2"/>
          <p:cNvSpPr>
            <a:spLocks noGrp="1"/>
          </p:cNvSpPr>
          <p:nvPr>
            <p:ph idx="1"/>
          </p:nvPr>
        </p:nvSpPr>
        <p:spPr>
          <a:xfrm>
            <a:off x="457200" y="838200"/>
            <a:ext cx="8229600" cy="5287963"/>
          </a:xfrm>
        </p:spPr>
        <p:txBody>
          <a:bodyPr/>
          <a:lstStyle/>
          <a:p>
            <a:pPr algn="just"/>
            <a:r>
              <a:rPr lang="en-US" dirty="0"/>
              <a:t> </a:t>
            </a:r>
            <a:r>
              <a:rPr lang="en-US" sz="2800" dirty="0" smtClean="0">
                <a:latin typeface="Times New Roman" pitchFamily="18" charset="0"/>
                <a:cs typeface="Times New Roman" pitchFamily="18" charset="0"/>
              </a:rPr>
              <a:t>The firm </a:t>
            </a:r>
            <a:r>
              <a:rPr lang="en-US" sz="2800" dirty="0">
                <a:latin typeface="Times New Roman" pitchFamily="18" charset="0"/>
                <a:cs typeface="Times New Roman" pitchFamily="18" charset="0"/>
              </a:rPr>
              <a:t>is to become the </a:t>
            </a:r>
            <a:r>
              <a:rPr lang="en-US" sz="2800" u="sng" dirty="0">
                <a:latin typeface="Times New Roman" pitchFamily="18" charset="0"/>
                <a:cs typeface="Times New Roman" pitchFamily="18" charset="0"/>
              </a:rPr>
              <a:t>lowest cost producer </a:t>
            </a:r>
            <a:r>
              <a:rPr lang="en-US" sz="2800" dirty="0">
                <a:latin typeface="Times New Roman" pitchFamily="18" charset="0"/>
                <a:cs typeface="Times New Roman" pitchFamily="18" charset="0"/>
              </a:rPr>
              <a:t>in the industry and is </a:t>
            </a:r>
            <a:r>
              <a:rPr lang="en-US" sz="2800" u="sng" dirty="0">
                <a:latin typeface="Times New Roman" pitchFamily="18" charset="0"/>
                <a:cs typeface="Times New Roman" pitchFamily="18" charset="0"/>
              </a:rPr>
              <a:t>achieved by producing in large scale </a:t>
            </a:r>
            <a:r>
              <a:rPr lang="en-US" sz="2800" dirty="0">
                <a:latin typeface="Times New Roman" pitchFamily="18" charset="0"/>
                <a:cs typeface="Times New Roman" pitchFamily="18" charset="0"/>
              </a:rPr>
              <a:t>which </a:t>
            </a:r>
            <a:r>
              <a:rPr lang="en-US" sz="2800" u="sng" dirty="0">
                <a:latin typeface="Times New Roman" pitchFamily="18" charset="0"/>
                <a:cs typeface="Times New Roman" pitchFamily="18" charset="0"/>
              </a:rPr>
              <a:t>enables the firm to attain economies of scale</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High capacity utilization, good bargaining power, high technology implementation are some of factors necessary to achieve cost </a:t>
            </a:r>
            <a:r>
              <a:rPr lang="en-US" sz="2800" dirty="0" smtClean="0">
                <a:latin typeface="Times New Roman" pitchFamily="18" charset="0"/>
                <a:cs typeface="Times New Roman" pitchFamily="18" charset="0"/>
              </a:rPr>
              <a:t>leadership.</a:t>
            </a:r>
          </a:p>
          <a:p>
            <a:pPr algn="just"/>
            <a:r>
              <a:rPr lang="en-US" sz="2800" b="1" dirty="0" smtClean="0">
                <a:latin typeface="Times New Roman" pitchFamily="18" charset="0"/>
                <a:cs typeface="Times New Roman" pitchFamily="18" charset="0"/>
              </a:rPr>
              <a:t>Example: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Micromax</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smart phones and mobile phones are giving good quality products at an affordable price which contain all the features which a premium phone like Apple or Samsung </a:t>
            </a:r>
            <a:r>
              <a:rPr lang="en-US" sz="2800" dirty="0" smtClean="0">
                <a:latin typeface="Times New Roman" pitchFamily="18" charset="0"/>
                <a:cs typeface="Times New Roman" pitchFamily="18" charset="0"/>
              </a:rPr>
              <a:t>offers.</a:t>
            </a:r>
            <a:endParaRPr lang="en-US" sz="28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company's success or failure is closely linked with 3 keys:</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US" dirty="0" smtClean="0"/>
              <a:t>The </a:t>
            </a:r>
            <a:r>
              <a:rPr lang="en-US" dirty="0"/>
              <a:t>competitive strategy and all functional strategies must fit together to form </a:t>
            </a:r>
            <a:r>
              <a:rPr lang="en-US" dirty="0" smtClean="0"/>
              <a:t>a coordinated </a:t>
            </a:r>
            <a:r>
              <a:rPr lang="en-US" dirty="0"/>
              <a:t>overall strategy</a:t>
            </a:r>
            <a:r>
              <a:rPr lang="en-US" dirty="0" smtClean="0"/>
              <a:t>.  </a:t>
            </a:r>
            <a:r>
              <a:rPr lang="en-US" dirty="0"/>
              <a:t>Each functional strategy must support other </a:t>
            </a:r>
            <a:r>
              <a:rPr lang="en-US" dirty="0" smtClean="0"/>
              <a:t>functional strategies </a:t>
            </a:r>
            <a:r>
              <a:rPr lang="en-US" dirty="0"/>
              <a:t>and help a firm reach its competitive strategy goal.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t>2. The </a:t>
            </a:r>
            <a:r>
              <a:rPr lang="en-US" dirty="0"/>
              <a:t>different functions in a company must appropriately structure their </a:t>
            </a:r>
            <a:r>
              <a:rPr lang="en-US" dirty="0" smtClean="0"/>
              <a:t>processes and </a:t>
            </a:r>
            <a:r>
              <a:rPr lang="en-US" dirty="0"/>
              <a:t>resources to be able to execute these strategies successfully</a:t>
            </a:r>
            <a:r>
              <a:rPr lang="en-US" dirty="0" smtClean="0"/>
              <a:t>.</a:t>
            </a:r>
          </a:p>
          <a:p>
            <a:pPr algn="just">
              <a:buNone/>
            </a:pPr>
            <a:r>
              <a:rPr lang="en-US" dirty="0" smtClean="0"/>
              <a:t>3. </a:t>
            </a:r>
            <a:r>
              <a:rPr lang="en-US" dirty="0"/>
              <a:t>The design of the overall supply chain and the role of each stage must be </a:t>
            </a:r>
            <a:r>
              <a:rPr lang="en-US" dirty="0" smtClean="0"/>
              <a:t>aligned to support </a:t>
            </a:r>
            <a:r>
              <a:rPr lang="en-US" dirty="0"/>
              <a:t>the supply chain strategy.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company may fail either because of a lack of strategic fit or because its </a:t>
            </a:r>
            <a:r>
              <a:rPr lang="en-US" dirty="0" smtClean="0"/>
              <a:t>overall supply </a:t>
            </a:r>
            <a:r>
              <a:rPr lang="en-US" dirty="0"/>
              <a:t>chain design, processes, and resources do not provide the capabilities to </a:t>
            </a:r>
            <a:r>
              <a:rPr lang="en-US" dirty="0" smtClean="0"/>
              <a:t>support the </a:t>
            </a:r>
            <a:r>
              <a:rPr lang="en-US" dirty="0"/>
              <a:t>desired strategic fit</a:t>
            </a:r>
            <a:r>
              <a:rPr lang="en-US" dirty="0" smtClean="0"/>
              <a:t>.</a:t>
            </a:r>
          </a:p>
          <a:p>
            <a:pPr algn="just"/>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IS STRATEGIC FIT ACHIEVED?</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a:t>
            </a:r>
            <a:r>
              <a:rPr lang="en-US" dirty="0"/>
              <a:t>company need to do to achieve that all-important strategic fit between </a:t>
            </a:r>
            <a:r>
              <a:rPr lang="en-US" dirty="0" smtClean="0"/>
              <a:t>the supply </a:t>
            </a:r>
            <a:r>
              <a:rPr lang="en-US" dirty="0"/>
              <a:t>chain and competitive </a:t>
            </a:r>
            <a:r>
              <a:rPr lang="en-US" dirty="0" smtClean="0"/>
              <a:t>strategies.</a:t>
            </a:r>
          </a:p>
          <a:p>
            <a:pPr algn="just"/>
            <a:r>
              <a:rPr lang="en-US" dirty="0"/>
              <a:t>A competitive strategy will specify, </a:t>
            </a:r>
            <a:r>
              <a:rPr lang="en-US" dirty="0" smtClean="0"/>
              <a:t>either explicitly </a:t>
            </a:r>
            <a:r>
              <a:rPr lang="en-US" dirty="0"/>
              <a:t>or implicitly, one or more customer segments that a company hopes to satisfy</a:t>
            </a:r>
            <a:r>
              <a:rPr lang="en-US" dirty="0" smtClean="0"/>
              <a:t>.</a:t>
            </a:r>
          </a:p>
          <a:p>
            <a:r>
              <a:rPr lang="en-US" dirty="0"/>
              <a:t>To achieve strategic fit, a company must ensure that its supply chain capabilities </a:t>
            </a:r>
            <a:r>
              <a:rPr lang="en-US" dirty="0" smtClean="0"/>
              <a:t>support its </a:t>
            </a:r>
            <a:r>
              <a:rPr lang="en-US" dirty="0"/>
              <a:t>ability to satisfy the targeted customer segments.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three basic steps to achieving this strategic fit</a:t>
            </a:r>
          </a:p>
        </p:txBody>
      </p:sp>
      <p:sp>
        <p:nvSpPr>
          <p:cNvPr id="3" name="Content Placeholder 2"/>
          <p:cNvSpPr>
            <a:spLocks noGrp="1"/>
          </p:cNvSpPr>
          <p:nvPr>
            <p:ph idx="1"/>
          </p:nvPr>
        </p:nvSpPr>
        <p:spPr/>
        <p:txBody>
          <a:bodyPr/>
          <a:lstStyle/>
          <a:p>
            <a:r>
              <a:rPr lang="en-US" b="1" i="1" dirty="0"/>
              <a:t>Understanding the Customer and Supply Chain </a:t>
            </a:r>
            <a:r>
              <a:rPr lang="en-US" b="1" i="1" dirty="0" smtClean="0"/>
              <a:t>Uncertainty.</a:t>
            </a:r>
          </a:p>
          <a:p>
            <a:r>
              <a:rPr lang="en-US" b="1" i="1" dirty="0"/>
              <a:t>Understanding the Supply Chain </a:t>
            </a:r>
            <a:r>
              <a:rPr lang="en-US" b="1" i="1" dirty="0" smtClean="0"/>
              <a:t>Capabilities.</a:t>
            </a:r>
          </a:p>
          <a:p>
            <a:r>
              <a:rPr lang="en-US" b="1" i="1" dirty="0"/>
              <a:t>Achieving Strategic Fit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Understanding the Customer and Supply Chain Uncertainty</a:t>
            </a:r>
            <a:endParaRPr lang="en-US" dirty="0"/>
          </a:p>
        </p:txBody>
      </p:sp>
      <p:sp>
        <p:nvSpPr>
          <p:cNvPr id="3" name="Content Placeholder 2"/>
          <p:cNvSpPr>
            <a:spLocks noGrp="1"/>
          </p:cNvSpPr>
          <p:nvPr>
            <p:ph idx="1"/>
          </p:nvPr>
        </p:nvSpPr>
        <p:spPr/>
        <p:txBody>
          <a:bodyPr/>
          <a:lstStyle/>
          <a:p>
            <a:pPr algn="just"/>
            <a:r>
              <a:rPr lang="en-US" dirty="0"/>
              <a:t>To understand the </a:t>
            </a:r>
            <a:r>
              <a:rPr lang="en-US" dirty="0" smtClean="0"/>
              <a:t>customer - </a:t>
            </a:r>
            <a:r>
              <a:rPr lang="en-US" dirty="0"/>
              <a:t>a company must identify the needs of the customer </a:t>
            </a:r>
            <a:r>
              <a:rPr lang="en-US" dirty="0" smtClean="0"/>
              <a:t>segment being served.</a:t>
            </a:r>
          </a:p>
          <a:p>
            <a:r>
              <a:rPr lang="en-US" dirty="0"/>
              <a:t>Seven-Eleven Japan and a discounter such </a:t>
            </a:r>
            <a:r>
              <a:rPr lang="en-US"/>
              <a:t>as </a:t>
            </a:r>
            <a:r>
              <a:rPr lang="en-US" smtClean="0"/>
              <a:t>Sam‘s Club </a:t>
            </a:r>
            <a:r>
              <a:rPr lang="en-US" dirty="0"/>
              <a:t>(a part </a:t>
            </a:r>
            <a:r>
              <a:rPr lang="en-US" dirty="0" err="1"/>
              <a:t>ofWal</a:t>
            </a:r>
            <a:r>
              <a:rPr lang="en-US" dirty="0"/>
              <a:t>-Mart).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05200" y="228600"/>
            <a:ext cx="31242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2050" name="Picture 2" descr="New Walmart Logo.svg">
            <a:hlinkClick r:id="rId2"/>
          </p:cNvPr>
          <p:cNvPicPr>
            <a:picLocks noChangeAspect="1" noChangeArrowheads="1"/>
          </p:cNvPicPr>
          <p:nvPr/>
        </p:nvPicPr>
        <p:blipFill>
          <a:blip r:embed="rId3" cstate="print"/>
          <a:srcRect/>
          <a:stretch>
            <a:fillRect/>
          </a:stretch>
        </p:blipFill>
        <p:spPr bwMode="auto">
          <a:xfrm>
            <a:off x="4014787" y="273665"/>
            <a:ext cx="2386013" cy="623888"/>
          </a:xfrm>
          <a:prstGeom prst="rect">
            <a:avLst/>
          </a:prstGeom>
          <a:noFill/>
          <a:ln w="9525">
            <a:noFill/>
            <a:miter lim="800000"/>
            <a:headEnd/>
            <a:tailEnd/>
          </a:ln>
        </p:spPr>
      </p:pic>
      <p:sp>
        <p:nvSpPr>
          <p:cNvPr id="8" name="Rectangle 7"/>
          <p:cNvSpPr/>
          <p:nvPr/>
        </p:nvSpPr>
        <p:spPr>
          <a:xfrm>
            <a:off x="2514600" y="821353"/>
            <a:ext cx="5105400" cy="246221"/>
          </a:xfrm>
          <a:prstGeom prst="rect">
            <a:avLst/>
          </a:prstGeom>
        </p:spPr>
        <p:txBody>
          <a:bodyPr wrap="square">
            <a:spAutoFit/>
          </a:bodyPr>
          <a:lstStyle/>
          <a:p>
            <a:pPr algn="ctr"/>
            <a:r>
              <a:rPr lang="en-US" sz="1000" dirty="0" smtClean="0">
                <a:latin typeface="Times New Roman" pitchFamily="18" charset="0"/>
                <a:cs typeface="Times New Roman" pitchFamily="18" charset="0"/>
              </a:rPr>
              <a:t>(Walmart logo, used from June 30, 2008-present.)</a:t>
            </a:r>
            <a:endParaRPr lang="en-US" sz="1000" dirty="0">
              <a:latin typeface="Times New Roman" pitchFamily="18" charset="0"/>
              <a:cs typeface="Times New Roman" pitchFamily="18" charset="0"/>
            </a:endParaRPr>
          </a:p>
        </p:txBody>
      </p:sp>
      <p:sp>
        <p:nvSpPr>
          <p:cNvPr id="9" name="TextBox 8"/>
          <p:cNvSpPr txBox="1"/>
          <p:nvPr/>
        </p:nvSpPr>
        <p:spPr>
          <a:xfrm>
            <a:off x="990600" y="1659553"/>
            <a:ext cx="7620000" cy="4893647"/>
          </a:xfrm>
          <a:prstGeom prst="rect">
            <a:avLst/>
          </a:prstGeom>
          <a:noFill/>
        </p:spPr>
        <p:txBody>
          <a:bodyPr wrap="square" rtlCol="0">
            <a:spAutoFit/>
          </a:bodyPr>
          <a:lstStyle/>
          <a:p>
            <a:r>
              <a:rPr lang="en-US" sz="1600" b="1" dirty="0" smtClean="0">
                <a:latin typeface="Bookman Old Style" pitchFamily="18" charset="0"/>
              </a:rPr>
              <a:t>	Type</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Public</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Industry</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Retailing</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Founded</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1962</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Founder(s)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Sam Walton</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Headquarters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 :        </a:t>
            </a:r>
            <a:r>
              <a:rPr lang="en-US" sz="1600" dirty="0" smtClean="0">
                <a:solidFill>
                  <a:schemeClr val="tx1">
                    <a:lumMod val="95000"/>
                    <a:lumOff val="5000"/>
                  </a:schemeClr>
                </a:solidFill>
                <a:latin typeface="Bookman Old Style" pitchFamily="18" charset="0"/>
              </a:rPr>
              <a:t>Bentonville, Arkansas,US</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Number of locations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8,970 (2011)</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Area served</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 : </a:t>
            </a:r>
            <a:r>
              <a:rPr lang="en-US" sz="1600" dirty="0" smtClean="0">
                <a:solidFill>
                  <a:schemeClr val="tx1">
                    <a:lumMod val="95000"/>
                    <a:lumOff val="5000"/>
                  </a:schemeClr>
                </a:solidFill>
                <a:latin typeface="Bookman Old Style" pitchFamily="18" charset="0"/>
              </a:rPr>
              <a:t>        Worldwide</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Key people</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Mike Duke(CEO)</a:t>
            </a:r>
            <a:br>
              <a:rPr lang="en-US" sz="1600" dirty="0" smtClean="0">
                <a:solidFill>
                  <a:schemeClr val="tx1">
                    <a:lumMod val="95000"/>
                    <a:lumOff val="5000"/>
                  </a:schemeClr>
                </a:solidFill>
                <a:latin typeface="Bookman Old Style" pitchFamily="18" charset="0"/>
              </a:rPr>
            </a:br>
            <a:r>
              <a:rPr lang="en-US" sz="1600" dirty="0" smtClean="0">
                <a:solidFill>
                  <a:schemeClr val="tx1">
                    <a:lumMod val="95000"/>
                    <a:lumOff val="5000"/>
                  </a:schemeClr>
                </a:solidFill>
                <a:latin typeface="Bookman Old Style" pitchFamily="18" charset="0"/>
              </a:rPr>
              <a:t>				           H. Lee Scott(Chairman)</a:t>
            </a:r>
            <a:br>
              <a:rPr lang="en-US" sz="1600" dirty="0" smtClean="0">
                <a:solidFill>
                  <a:schemeClr val="tx1">
                    <a:lumMod val="95000"/>
                    <a:lumOff val="5000"/>
                  </a:schemeClr>
                </a:solidFill>
                <a:latin typeface="Bookman Old Style" pitchFamily="18" charset="0"/>
              </a:rPr>
            </a:br>
            <a:r>
              <a:rPr lang="en-US" sz="1600" dirty="0" smtClean="0">
                <a:solidFill>
                  <a:schemeClr val="tx1">
                    <a:lumMod val="95000"/>
                    <a:lumOff val="5000"/>
                  </a:schemeClr>
                </a:solidFill>
                <a:latin typeface="Bookman Old Style" pitchFamily="18" charset="0"/>
              </a:rPr>
              <a:t>				           S. Robson Walton (Chairman)</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Employees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  :</a:t>
            </a:r>
            <a:r>
              <a:rPr lang="en-US" sz="1600" dirty="0" smtClean="0">
                <a:solidFill>
                  <a:schemeClr val="tx1">
                    <a:lumMod val="95000"/>
                    <a:lumOff val="5000"/>
                  </a:schemeClr>
                </a:solidFill>
                <a:latin typeface="Bookman Old Style" pitchFamily="18" charset="0"/>
              </a:rPr>
              <a:t>        Approx. 2.1 million (2011)</a:t>
            </a:r>
          </a:p>
          <a:p>
            <a:endParaRPr lang="en-US" sz="700" dirty="0" smtClean="0">
              <a:solidFill>
                <a:schemeClr val="tx1">
                  <a:lumMod val="95000"/>
                  <a:lumOff val="5000"/>
                </a:schemeClr>
              </a:solidFill>
              <a:latin typeface="Bookman Old Style" pitchFamily="18" charset="0"/>
            </a:endParaRPr>
          </a:p>
          <a:p>
            <a:r>
              <a:rPr lang="en-US" sz="1600" b="1" dirty="0" smtClean="0">
                <a:solidFill>
                  <a:schemeClr val="tx1">
                    <a:lumMod val="95000"/>
                    <a:lumOff val="5000"/>
                  </a:schemeClr>
                </a:solidFill>
                <a:latin typeface="Bookman Old Style" pitchFamily="18" charset="0"/>
              </a:rPr>
              <a:t>	Subsidiaries</a:t>
            </a:r>
            <a:r>
              <a:rPr lang="en-US" sz="1600" dirty="0" smtClean="0">
                <a:solidFill>
                  <a:schemeClr val="tx1">
                    <a:lumMod val="95000"/>
                    <a:lumOff val="5000"/>
                  </a:schemeClr>
                </a:solidFill>
                <a:latin typeface="Bookman Old Style" pitchFamily="18" charset="0"/>
              </a:rPr>
              <a:t>		  </a:t>
            </a:r>
            <a:r>
              <a:rPr lang="en-US" sz="1600" b="1" dirty="0" smtClean="0">
                <a:solidFill>
                  <a:schemeClr val="tx1">
                    <a:lumMod val="95000"/>
                    <a:lumOff val="5000"/>
                  </a:schemeClr>
                </a:solidFill>
                <a:latin typeface="Bookman Old Style" pitchFamily="18" charset="0"/>
              </a:rPr>
              <a:t>:</a:t>
            </a:r>
            <a:r>
              <a:rPr lang="en-US" sz="1600" dirty="0" smtClean="0">
                <a:solidFill>
                  <a:schemeClr val="tx1">
                    <a:lumMod val="95000"/>
                    <a:lumOff val="5000"/>
                  </a:schemeClr>
                </a:solidFill>
                <a:latin typeface="Bookman Old Style" pitchFamily="18" charset="0"/>
              </a:rPr>
              <a:t>        Walmex</a:t>
            </a:r>
            <a:br>
              <a:rPr lang="en-US" sz="1600" dirty="0" smtClean="0">
                <a:solidFill>
                  <a:schemeClr val="tx1">
                    <a:lumMod val="95000"/>
                    <a:lumOff val="5000"/>
                  </a:schemeClr>
                </a:solidFill>
                <a:latin typeface="Bookman Old Style" pitchFamily="18" charset="0"/>
              </a:rPr>
            </a:br>
            <a:r>
              <a:rPr lang="en-US" sz="1600" dirty="0" smtClean="0">
                <a:solidFill>
                  <a:schemeClr val="tx1">
                    <a:lumMod val="95000"/>
                    <a:lumOff val="5000"/>
                  </a:schemeClr>
                </a:solidFill>
                <a:latin typeface="Bookman Old Style" pitchFamily="18" charset="0"/>
              </a:rPr>
              <a:t>				           Asda</a:t>
            </a:r>
            <a:br>
              <a:rPr lang="en-US" sz="1600" dirty="0" smtClean="0">
                <a:solidFill>
                  <a:schemeClr val="tx1">
                    <a:lumMod val="95000"/>
                    <a:lumOff val="5000"/>
                  </a:schemeClr>
                </a:solidFill>
                <a:latin typeface="Bookman Old Style" pitchFamily="18" charset="0"/>
              </a:rPr>
            </a:br>
            <a:r>
              <a:rPr lang="en-US" sz="1600" dirty="0" smtClean="0">
                <a:solidFill>
                  <a:schemeClr val="tx1">
                    <a:lumMod val="95000"/>
                    <a:lumOff val="5000"/>
                  </a:schemeClr>
                </a:solidFill>
                <a:latin typeface="Bookman Old Style" pitchFamily="18" charset="0"/>
              </a:rPr>
              <a:t>				           Sam's Club</a:t>
            </a:r>
            <a:br>
              <a:rPr lang="en-US" sz="1600" dirty="0" smtClean="0">
                <a:solidFill>
                  <a:schemeClr val="tx1">
                    <a:lumMod val="95000"/>
                    <a:lumOff val="5000"/>
                  </a:schemeClr>
                </a:solidFill>
                <a:latin typeface="Bookman Old Style" pitchFamily="18" charset="0"/>
              </a:rPr>
            </a:br>
            <a:r>
              <a:rPr lang="en-US" sz="1600" dirty="0" smtClean="0">
                <a:solidFill>
                  <a:schemeClr val="tx1">
                    <a:lumMod val="95000"/>
                    <a:lumOff val="5000"/>
                  </a:schemeClr>
                </a:solidFill>
                <a:latin typeface="Bookman Old Style" pitchFamily="18" charset="0"/>
              </a:rPr>
              <a:t>				           Seiyu Group</a:t>
            </a:r>
          </a:p>
        </p:txBody>
      </p:sp>
      <p:cxnSp>
        <p:nvCxnSpPr>
          <p:cNvPr id="11" name="Straight Connector 10"/>
          <p:cNvCxnSpPr/>
          <p:nvPr/>
        </p:nvCxnSpPr>
        <p:spPr>
          <a:xfrm>
            <a:off x="1524000" y="152400"/>
            <a:ext cx="0" cy="66294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686800" y="152400"/>
            <a:ext cx="0" cy="66294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524000" y="6781800"/>
            <a:ext cx="7162800"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524000" y="152400"/>
            <a:ext cx="71628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524000" y="1295400"/>
            <a:ext cx="7162800"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320" y="685800"/>
            <a:ext cx="7879080" cy="5791200"/>
          </a:xfrm>
        </p:spPr>
        <p:txBody>
          <a:bodyPr>
            <a:noAutofit/>
          </a:bodyPr>
          <a:lstStyle/>
          <a:p>
            <a:r>
              <a:rPr lang="en-US" sz="1800" dirty="0" smtClean="0">
                <a:latin typeface="Bookman Old Style" pitchFamily="18" charset="0"/>
              </a:rPr>
              <a:t>The central goal of Wal-Mart is to keep retail prices low -- and the company has been very successful at this. </a:t>
            </a:r>
          </a:p>
          <a:p>
            <a:endParaRPr lang="en-US" sz="1800" dirty="0" smtClean="0">
              <a:latin typeface="Bookman Old Style" pitchFamily="18" charset="0"/>
            </a:endParaRPr>
          </a:p>
          <a:p>
            <a:r>
              <a:rPr lang="en-US" sz="1800" dirty="0" smtClean="0">
                <a:latin typeface="Bookman Old Style" pitchFamily="18" charset="0"/>
              </a:rPr>
              <a:t>Experts estimate that Wal-Mart saves shoppers at least 15 percent on a typical cart of groceries.  </a:t>
            </a:r>
          </a:p>
          <a:p>
            <a:endParaRPr lang="en-US" sz="1800" dirty="0" smtClean="0">
              <a:latin typeface="Bookman Old Style" pitchFamily="18" charset="0"/>
            </a:endParaRPr>
          </a:p>
          <a:p>
            <a:r>
              <a:rPr lang="en-US" sz="1800" dirty="0" smtClean="0">
                <a:latin typeface="Bookman Old Style" pitchFamily="18" charset="0"/>
              </a:rPr>
              <a:t>Wal-Mart Stores Inc. is rolling out its "everyday low prices" (EDLP) retail strategy to more international markets to replace the more usual high-low pricing in emerging markets. EDLP means working with suppliers to ensure their prices are constantly low, but also means price changes are kept to a minimum.</a:t>
            </a:r>
          </a:p>
          <a:p>
            <a:endParaRPr lang="en-US" sz="1800" dirty="0" smtClean="0">
              <a:latin typeface="Bookman Old Style" pitchFamily="18" charset="0"/>
            </a:endParaRPr>
          </a:p>
          <a:p>
            <a:r>
              <a:rPr lang="en-US" sz="1800" dirty="0" smtClean="0">
                <a:latin typeface="Bookman Old Style" pitchFamily="18" charset="0"/>
              </a:rPr>
              <a:t> Wal-Mart also employs a good structure that works with the systems to empower the low price strategy. </a:t>
            </a:r>
          </a:p>
          <a:p>
            <a:endParaRPr lang="en-US" sz="1800" dirty="0" smtClean="0">
              <a:latin typeface="Bookman Old Style" pitchFamily="18" charset="0"/>
            </a:endParaRPr>
          </a:p>
          <a:p>
            <a:r>
              <a:rPr lang="en-US" sz="1800" dirty="0" smtClean="0">
                <a:latin typeface="Bookman Old Style" pitchFamily="18" charset="0"/>
              </a:rPr>
              <a:t> Wal-Mart has in place a set of systems that helps it achieve its strategy of low prices everyday. </a:t>
            </a:r>
            <a:endParaRPr lang="en-US" sz="1800" dirty="0">
              <a:latin typeface="Bookman Old Styl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8720" y="1600200"/>
            <a:ext cx="7498080" cy="4800600"/>
          </a:xfrm>
        </p:spPr>
        <p:txBody>
          <a:bodyPr>
            <a:normAutofit/>
          </a:bodyPr>
          <a:lstStyle/>
          <a:p>
            <a:r>
              <a:rPr lang="en-US" sz="2000" dirty="0" smtClean="0">
                <a:latin typeface="Bookman Old Style" pitchFamily="18" charset="0"/>
              </a:rPr>
              <a:t>Access to the capital required to make a significant investment in production assets. </a:t>
            </a:r>
          </a:p>
          <a:p>
            <a:endParaRPr lang="en-US" sz="2000" dirty="0" smtClean="0">
              <a:latin typeface="Bookman Old Style" pitchFamily="18" charset="0"/>
            </a:endParaRPr>
          </a:p>
          <a:p>
            <a:r>
              <a:rPr lang="en-US" sz="2000" dirty="0" smtClean="0">
                <a:latin typeface="Bookman Old Style" pitchFamily="18" charset="0"/>
              </a:rPr>
              <a:t>Design skills for efficient manufacturing</a:t>
            </a:r>
          </a:p>
          <a:p>
            <a:endParaRPr lang="en-US" sz="2000" dirty="0" smtClean="0">
              <a:latin typeface="Bookman Old Style" pitchFamily="18" charset="0"/>
            </a:endParaRPr>
          </a:p>
          <a:p>
            <a:r>
              <a:rPr lang="en-US" sz="2000" dirty="0" smtClean="0">
                <a:latin typeface="Bookman Old Style" pitchFamily="18" charset="0"/>
              </a:rPr>
              <a:t>High level of expertise in manufacturing process engineering. </a:t>
            </a:r>
          </a:p>
          <a:p>
            <a:endParaRPr lang="en-US" sz="2000" dirty="0" smtClean="0">
              <a:latin typeface="Bookman Old Style" pitchFamily="18" charset="0"/>
            </a:endParaRPr>
          </a:p>
          <a:p>
            <a:r>
              <a:rPr lang="en-US" sz="2000" dirty="0" smtClean="0">
                <a:latin typeface="Bookman Old Style" pitchFamily="18" charset="0"/>
              </a:rPr>
              <a:t>Efficient distribution channels.</a:t>
            </a:r>
          </a:p>
          <a:p>
            <a:endParaRPr lang="en-US" sz="2000" dirty="0" smtClean="0">
              <a:latin typeface="Bookman Old Style" pitchFamily="18" charset="0"/>
            </a:endParaRPr>
          </a:p>
          <a:p>
            <a:endParaRPr lang="en-US" sz="2000" dirty="0"/>
          </a:p>
        </p:txBody>
      </p:sp>
      <p:sp>
        <p:nvSpPr>
          <p:cNvPr id="4" name="Title 1"/>
          <p:cNvSpPr>
            <a:spLocks noGrp="1"/>
          </p:cNvSpPr>
          <p:nvPr>
            <p:ph type="title"/>
          </p:nvPr>
        </p:nvSpPr>
        <p:spPr>
          <a:xfrm>
            <a:off x="1188720" y="533400"/>
            <a:ext cx="7498080" cy="1143000"/>
          </a:xfrm>
        </p:spPr>
        <p:txBody>
          <a:bodyPr>
            <a:normAutofit/>
          </a:bodyPr>
          <a:lstStyle/>
          <a:p>
            <a:r>
              <a:rPr lang="en-US" sz="4000" u="sng" dirty="0" smtClean="0">
                <a:latin typeface="Times New Roman" pitchFamily="18" charset="0"/>
                <a:cs typeface="Times New Roman" pitchFamily="18" charset="0"/>
              </a:rPr>
              <a:t>Success Mantra…</a:t>
            </a: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a:t>Differentiation leadership</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400" dirty="0" smtClean="0">
                <a:latin typeface="Times New Roman" pitchFamily="18" charset="0"/>
                <a:cs typeface="Times New Roman" pitchFamily="18" charset="0"/>
              </a:rPr>
              <a:t>The firm </a:t>
            </a:r>
            <a:r>
              <a:rPr lang="en-US" sz="2400" dirty="0">
                <a:latin typeface="Times New Roman" pitchFamily="18" charset="0"/>
                <a:cs typeface="Times New Roman" pitchFamily="18" charset="0"/>
              </a:rPr>
              <a:t>maintains unique features of its products in the market thus creating a differentiating factor.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With </a:t>
            </a:r>
            <a:r>
              <a:rPr lang="en-US" sz="2400" dirty="0">
                <a:latin typeface="Times New Roman" pitchFamily="18" charset="0"/>
                <a:cs typeface="Times New Roman" pitchFamily="18" charset="0"/>
              </a:rPr>
              <a:t>this differentiation leadership, firms target to achieve market leadership. And firms charge a premium price for the products (due to high value added features).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Superior </a:t>
            </a:r>
            <a:r>
              <a:rPr lang="en-US" sz="2400" dirty="0">
                <a:latin typeface="Times New Roman" pitchFamily="18" charset="0"/>
                <a:cs typeface="Times New Roman" pitchFamily="18" charset="0"/>
              </a:rPr>
              <a:t>brand and quality, major distribution channels, consistent promotional support etc. are the attributes of such </a:t>
            </a:r>
            <a:r>
              <a:rPr lang="en-US" sz="2400" dirty="0" smtClean="0">
                <a:latin typeface="Times New Roman" pitchFamily="18" charset="0"/>
                <a:cs typeface="Times New Roman" pitchFamily="18" charset="0"/>
              </a:rPr>
              <a:t>products.</a:t>
            </a:r>
          </a:p>
          <a:p>
            <a:pPr algn="just"/>
            <a:r>
              <a:rPr lang="en-US" sz="2400" dirty="0"/>
              <a:t> </a:t>
            </a:r>
            <a:r>
              <a:rPr lang="en-US" sz="2400" b="1" dirty="0" smtClean="0"/>
              <a:t>Example</a:t>
            </a:r>
            <a:r>
              <a:rPr lang="en-US" sz="2400" b="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BMW offers cars which are different from other car brands. BMW cars are more technologically advanced, have better features and have got personalized services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2464</Words>
  <Application>Microsoft Office PowerPoint</Application>
  <PresentationFormat>On-screen Show (4:3)</PresentationFormat>
  <Paragraphs>293</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SUPPLY CHAIN PERFORMANCE: ACHIEVING STRATEGIC FIT AND SCOPE</vt:lpstr>
      <vt:lpstr>Outline</vt:lpstr>
      <vt:lpstr>COMPETITIVE AND SUPPLY CHAIN STRATEGIES</vt:lpstr>
      <vt:lpstr>Slide 4</vt:lpstr>
      <vt:lpstr>Cost Leadership</vt:lpstr>
      <vt:lpstr>Slide 6</vt:lpstr>
      <vt:lpstr>Slide 7</vt:lpstr>
      <vt:lpstr>Success Mantra…</vt:lpstr>
      <vt:lpstr>Differentiation leadership</vt:lpstr>
      <vt:lpstr>Slide 10</vt:lpstr>
      <vt:lpstr>Slide 11</vt:lpstr>
      <vt:lpstr>Slide 12</vt:lpstr>
      <vt:lpstr>Success Mantra…</vt:lpstr>
      <vt:lpstr>Cost focus</vt:lpstr>
      <vt:lpstr>Slide 15</vt:lpstr>
      <vt:lpstr>Slide 16</vt:lpstr>
      <vt:lpstr>Success Mantra…</vt:lpstr>
      <vt:lpstr>Differentiation focus</vt:lpstr>
      <vt:lpstr>Growth Strategy</vt:lpstr>
      <vt:lpstr>value chain</vt:lpstr>
      <vt:lpstr>Slide 21</vt:lpstr>
      <vt:lpstr>Slide 22</vt:lpstr>
      <vt:lpstr>The Value Chain: Linking Supply Chain and Business Strategy</vt:lpstr>
      <vt:lpstr>Slide 24</vt:lpstr>
      <vt:lpstr>Slide 25</vt:lpstr>
      <vt:lpstr>Primary activities</vt:lpstr>
      <vt:lpstr>Slide 27</vt:lpstr>
      <vt:lpstr>Marketing and sales</vt:lpstr>
      <vt:lpstr>Service</vt:lpstr>
      <vt:lpstr>Support Activities (Secondary Activities)</vt:lpstr>
      <vt:lpstr>Slide 31</vt:lpstr>
      <vt:lpstr>Slide 32</vt:lpstr>
      <vt:lpstr>Slide 33</vt:lpstr>
      <vt:lpstr>Value Chain Analysis in Mc Donald’s Corporation Ltd</vt:lpstr>
      <vt:lpstr>Value Chain of McDonald’s( Michael Porter)</vt:lpstr>
      <vt:lpstr>Value Chain of McDonald’s( Michael Porter)</vt:lpstr>
      <vt:lpstr>Value Chain of McDonald’s( Michael Porter)</vt:lpstr>
      <vt:lpstr>Value Chain of McDonald’s( Michael Porter)</vt:lpstr>
      <vt:lpstr>Value Chain of McDonald’s( Michael Porter)</vt:lpstr>
      <vt:lpstr>Value Chain of McDonald’s( Michael Porter)</vt:lpstr>
      <vt:lpstr>Value Chain of McDonal’s( Michael Porter)</vt:lpstr>
      <vt:lpstr>Value Chain of McDonald’s( Michael Porter)</vt:lpstr>
      <vt:lpstr>Value Chain of McDonald,s( Michael Porter)</vt:lpstr>
      <vt:lpstr>Value Chain of McDonald’s( Michael Porter)</vt:lpstr>
      <vt:lpstr>Value Chain of McDonald’s( Michael Porter)</vt:lpstr>
      <vt:lpstr>Functional Strategy</vt:lpstr>
      <vt:lpstr>What is Supply Chain Management ?</vt:lpstr>
      <vt:lpstr>Supply Chain Strategy</vt:lpstr>
      <vt:lpstr>ACHIEVING STRATEGIC FIT</vt:lpstr>
      <vt:lpstr>A company's success or failure is closely linked with 3 keys:</vt:lpstr>
      <vt:lpstr>Slide 51</vt:lpstr>
      <vt:lpstr>Slide 52</vt:lpstr>
      <vt:lpstr>HOW IS STRATEGIC FIT ACHIEVED?</vt:lpstr>
      <vt:lpstr>three basic steps to achieving this strategic fit</vt:lpstr>
      <vt:lpstr>Understanding the Customer and Supply Chain Uncertainty</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PERFORMANCE: ACHIEVING STRATEGIC FIT AND SCOPE</dc:title>
  <dc:creator>UJWAL P GOWDRU</dc:creator>
  <cp:lastModifiedBy>UJWAL P GOWDRU</cp:lastModifiedBy>
  <cp:revision>13</cp:revision>
  <dcterms:created xsi:type="dcterms:W3CDTF">2017-08-29T16:00:51Z</dcterms:created>
  <dcterms:modified xsi:type="dcterms:W3CDTF">2017-08-29T18:04:53Z</dcterms:modified>
</cp:coreProperties>
</file>