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36"/>
  </p:notesMasterIdLst>
  <p:handoutMasterIdLst>
    <p:handoutMasterId r:id="rId37"/>
  </p:handoutMasterIdLst>
  <p:sldIdLst>
    <p:sldId id="256" r:id="rId2"/>
    <p:sldId id="294" r:id="rId3"/>
    <p:sldId id="303" r:id="rId4"/>
    <p:sldId id="307" r:id="rId5"/>
    <p:sldId id="304" r:id="rId6"/>
    <p:sldId id="308" r:id="rId7"/>
    <p:sldId id="271" r:id="rId8"/>
    <p:sldId id="261" r:id="rId9"/>
    <p:sldId id="312" r:id="rId10"/>
    <p:sldId id="313" r:id="rId11"/>
    <p:sldId id="314" r:id="rId12"/>
    <p:sldId id="315" r:id="rId13"/>
    <p:sldId id="316" r:id="rId14"/>
    <p:sldId id="317" r:id="rId15"/>
    <p:sldId id="318" r:id="rId16"/>
    <p:sldId id="306" r:id="rId17"/>
    <p:sldId id="320" r:id="rId18"/>
    <p:sldId id="319" r:id="rId19"/>
    <p:sldId id="321" r:id="rId20"/>
    <p:sldId id="322" r:id="rId21"/>
    <p:sldId id="323" r:id="rId22"/>
    <p:sldId id="324" r:id="rId23"/>
    <p:sldId id="325" r:id="rId24"/>
    <p:sldId id="326" r:id="rId25"/>
    <p:sldId id="309" r:id="rId26"/>
    <p:sldId id="310" r:id="rId27"/>
    <p:sldId id="301" r:id="rId28"/>
    <p:sldId id="295" r:id="rId29"/>
    <p:sldId id="302" r:id="rId30"/>
    <p:sldId id="296" r:id="rId31"/>
    <p:sldId id="297" r:id="rId32"/>
    <p:sldId id="298" r:id="rId33"/>
    <p:sldId id="299" r:id="rId34"/>
    <p:sldId id="300" r:id="rId35"/>
  </p:sldIdLst>
  <p:sldSz cx="9144000" cy="6858000" type="screen4x3"/>
  <p:notesSz cx="6858000" cy="91170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FC"/>
    <a:srgbClr val="C3D5E7"/>
    <a:srgbClr val="7A97BE"/>
    <a:srgbClr val="EC542A"/>
    <a:srgbClr val="999F9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0644" autoAdjust="0"/>
    <p:restoredTop sz="94643" autoAdjust="0"/>
  </p:normalViewPr>
  <p:slideViewPr>
    <p:cSldViewPr>
      <p:cViewPr>
        <p:scale>
          <a:sx n="75" d="100"/>
          <a:sy n="75" d="100"/>
        </p:scale>
        <p:origin x="-10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124"/>
    </p:cViewPr>
  </p:sorterViewPr>
  <p:notesViewPr>
    <p:cSldViewPr>
      <p:cViewPr>
        <p:scale>
          <a:sx n="66" d="100"/>
          <a:sy n="66" d="100"/>
        </p:scale>
        <p:origin x="-2376" y="204"/>
      </p:cViewPr>
      <p:guideLst>
        <p:guide orient="horz" pos="2872"/>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GB"/>
          </a:p>
        </p:txBody>
      </p:sp>
      <p:sp>
        <p:nvSpPr>
          <p:cNvPr id="90115"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r>
              <a:rPr lang="en-GB"/>
              <a:t>18/02/2007</a:t>
            </a:r>
          </a:p>
        </p:txBody>
      </p:sp>
      <p:sp>
        <p:nvSpPr>
          <p:cNvPr id="90116"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r>
              <a:rPr lang="en-IE"/>
              <a:t>IPA     Certificate  in  Project Management Autumn 2008  © Tom Ferguson 2008</a:t>
            </a:r>
            <a:endParaRPr lang="en-GB"/>
          </a:p>
        </p:txBody>
      </p:sp>
      <p:sp>
        <p:nvSpPr>
          <p:cNvPr id="90117"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574E9441-81E4-49A5-9E84-94B88486BAAE}" type="slidenum">
              <a:rPr lang="en-GB"/>
              <a:pPr>
                <a:defRPr/>
              </a:pPr>
              <a:t>‹#›</a:t>
            </a:fld>
            <a:endParaRPr lang="en-GB"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18/02/2007</a:t>
            </a:r>
          </a:p>
        </p:txBody>
      </p:sp>
      <p:sp>
        <p:nvSpPr>
          <p:cNvPr id="45060"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3" name="Rectangle 7"/>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9140112-2336-454B-BF42-9C02FE3E0E35}" type="slidenum">
              <a:rPr lang="en-US"/>
              <a:pPr>
                <a:defRPr/>
              </a:pPr>
              <a:t>‹#›</a:t>
            </a:fld>
            <a:endParaRPr lang="en-US" dirty="0"/>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28DBD9B-B6EA-4E64-A015-22C4C2836FA2}" type="slidenum">
              <a:rPr lang="en-US" smtClean="0"/>
              <a:pPr/>
              <a:t>1</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191000"/>
            <a:ext cx="5257800" cy="4648200"/>
          </a:xfrm>
          <a:noFill/>
          <a:ln>
            <a:solidFill>
              <a:schemeClr val="tx1"/>
            </a:solidFill>
          </a:ln>
        </p:spPr>
        <p:txBody>
          <a:bodyPr/>
          <a:lstStyle/>
          <a:p>
            <a:pPr eaLnBrk="1" hangingPunct="1"/>
            <a:r>
              <a:rPr lang="en-GB" dirty="0" smtClean="0"/>
              <a:t>	</a:t>
            </a:r>
          </a:p>
          <a:p>
            <a:pPr eaLnBrk="1" hangingPunct="1"/>
            <a:r>
              <a:rPr lang="en-GB" dirty="0" smtClean="0"/>
              <a:t>	</a:t>
            </a:r>
          </a:p>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3373DE3-9BF4-4255-AD81-A418B63EB113}" type="slidenum">
              <a:rPr lang="en-US" smtClean="0"/>
              <a:pPr/>
              <a:t>5</a:t>
            </a:fld>
            <a:endParaRPr lang="en-US" dirty="0" smtClean="0"/>
          </a:p>
        </p:txBody>
      </p:sp>
      <p:sp>
        <p:nvSpPr>
          <p:cNvPr id="49155"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IE" dirty="0" smtClean="0"/>
          </a:p>
        </p:txBody>
      </p:sp>
      <p:sp>
        <p:nvSpPr>
          <p:cNvPr id="51204" name="Date Placeholder 3"/>
          <p:cNvSpPr>
            <a:spLocks noGrp="1"/>
          </p:cNvSpPr>
          <p:nvPr>
            <p:ph type="dt" sz="quarter" idx="1"/>
          </p:nvPr>
        </p:nvSpPr>
        <p:spPr>
          <a:noFill/>
        </p:spPr>
        <p:txBody>
          <a:bodyPr/>
          <a:lstStyle/>
          <a:p>
            <a:r>
              <a:rPr lang="en-US" dirty="0" smtClean="0"/>
              <a:t>18/02/2007</a:t>
            </a:r>
          </a:p>
        </p:txBody>
      </p:sp>
      <p:sp>
        <p:nvSpPr>
          <p:cNvPr id="51205" name="Slide Number Placeholder 4"/>
          <p:cNvSpPr>
            <a:spLocks noGrp="1"/>
          </p:cNvSpPr>
          <p:nvPr>
            <p:ph type="sldNum" sz="quarter" idx="5"/>
          </p:nvPr>
        </p:nvSpPr>
        <p:spPr>
          <a:noFill/>
        </p:spPr>
        <p:txBody>
          <a:bodyPr/>
          <a:lstStyle/>
          <a:p>
            <a:fld id="{75DEEA0F-AEE3-49A6-B382-3A8D276580BA}" type="slidenum">
              <a:rPr lang="en-US" smtClean="0"/>
              <a:pPr/>
              <a:t>7</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4EF1A44-5E50-47F9-8F37-4762910AA152}" type="slidenum">
              <a:rPr lang="en-US" smtClean="0"/>
              <a:pPr/>
              <a:t>8</a:t>
            </a:fld>
            <a:endParaRPr lang="en-US" dirty="0" smtClean="0"/>
          </a:p>
        </p:txBody>
      </p:sp>
      <p:sp>
        <p:nvSpPr>
          <p:cNvPr id="52227" name="Rectangle 2"/>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SYST 4050 Slides</a:t>
            </a:r>
          </a:p>
        </p:txBody>
      </p:sp>
      <p:sp>
        <p:nvSpPr>
          <p:cNvPr id="6" name="Rectangle 6"/>
          <p:cNvSpPr>
            <a:spLocks noGrp="1" noChangeArrowheads="1"/>
          </p:cNvSpPr>
          <p:nvPr>
            <p:ph type="ftr" sz="quarter" idx="4"/>
          </p:nvPr>
        </p:nvSpPr>
        <p:spPr>
          <a:xfrm>
            <a:off x="1" y="8659294"/>
            <a:ext cx="2972421" cy="456163"/>
          </a:xfrm>
          <a:prstGeom prst="rect">
            <a:avLst/>
          </a:prstGeom>
          <a:ln/>
        </p:spPr>
        <p:txBody>
          <a:bodyPr lIns="89575" tIns="44787" rIns="89575" bIns="44787"/>
          <a:lstStyle/>
          <a:p>
            <a:r>
              <a:rPr lang="en-US" altLang="en-US" dirty="0"/>
              <a:t>Chapter 1</a:t>
            </a:r>
          </a:p>
        </p:txBody>
      </p:sp>
      <p:sp>
        <p:nvSpPr>
          <p:cNvPr id="7" name="Rectangle 7"/>
          <p:cNvSpPr>
            <a:spLocks noGrp="1" noChangeArrowheads="1"/>
          </p:cNvSpPr>
          <p:nvPr>
            <p:ph type="sldNum" sz="quarter" idx="5"/>
          </p:nvPr>
        </p:nvSpPr>
        <p:spPr>
          <a:ln/>
        </p:spPr>
        <p:txBody>
          <a:bodyPr/>
          <a:lstStyle/>
          <a:p>
            <a:fld id="{59D3ABD5-3826-49C2-B645-F643EEF4A814}" type="slidenum">
              <a:rPr lang="en-US" altLang="en-US"/>
              <a:pPr/>
              <a:t>16</a:t>
            </a:fld>
            <a:endParaRPr lang="en-US" altLang="en-US" dirty="0"/>
          </a:p>
        </p:txBody>
      </p:sp>
      <p:sp>
        <p:nvSpPr>
          <p:cNvPr id="382978" name="Rectangle 2"/>
          <p:cNvSpPr>
            <a:spLocks noChangeArrowheads="1" noTextEdit="1"/>
          </p:cNvSpPr>
          <p:nvPr>
            <p:ph type="sldImg"/>
          </p:nvPr>
        </p:nvSpPr>
        <p:spPr>
          <a:ln/>
        </p:spPr>
      </p:sp>
      <p:sp>
        <p:nvSpPr>
          <p:cNvPr id="382979" name="Rectangle 3"/>
          <p:cNvSpPr>
            <a:spLocks noGrp="1" noChangeArrowheads="1"/>
          </p:cNvSpPr>
          <p:nvPr>
            <p:ph type="body" idx="1"/>
          </p:nvPr>
        </p:nvSpPr>
        <p:spPr/>
        <p:txBody>
          <a:bodyPr/>
          <a:lstStyle/>
          <a:p>
            <a:r>
              <a:rPr lang="en-US" dirty="0"/>
              <a:t>The term supply chain may imply that only one player is involved at each stage.</a:t>
            </a:r>
          </a:p>
          <a:p>
            <a:r>
              <a:rPr lang="en-US" dirty="0"/>
              <a:t>A manufacturer may receive material from several suppliers and the supply to several distributors, who may supply several retailers.</a:t>
            </a:r>
          </a:p>
          <a:p>
            <a:r>
              <a:rPr lang="en-US" dirty="0"/>
              <a:t>Thus, most supply chains are actually networks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8875" y="688975"/>
            <a:ext cx="4541838" cy="3406775"/>
          </a:xfrm>
          <a:solidFill>
            <a:srgbClr val="FFFFFF"/>
          </a:solidFill>
          <a:ln/>
        </p:spPr>
      </p:sp>
      <p:sp>
        <p:nvSpPr>
          <p:cNvPr id="53251" name="Rectangle 3"/>
          <p:cNvSpPr>
            <a:spLocks noGrp="1" noChangeArrowheads="1"/>
          </p:cNvSpPr>
          <p:nvPr>
            <p:ph type="body" idx="1"/>
          </p:nvPr>
        </p:nvSpPr>
        <p:spPr>
          <a:xfrm>
            <a:off x="914400" y="4330700"/>
            <a:ext cx="5029200" cy="4103688"/>
          </a:xfrm>
          <a:solidFill>
            <a:srgbClr val="FFFFFF"/>
          </a:solidFill>
          <a:ln>
            <a:solidFill>
              <a:srgbClr val="000000"/>
            </a:solid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SYST 4050 Slides</a:t>
            </a:r>
          </a:p>
        </p:txBody>
      </p:sp>
      <p:sp>
        <p:nvSpPr>
          <p:cNvPr id="6" name="Rectangle 6"/>
          <p:cNvSpPr>
            <a:spLocks noGrp="1" noChangeArrowheads="1"/>
          </p:cNvSpPr>
          <p:nvPr>
            <p:ph type="ftr" sz="quarter" idx="4"/>
          </p:nvPr>
        </p:nvSpPr>
        <p:spPr>
          <a:xfrm>
            <a:off x="1" y="8659294"/>
            <a:ext cx="2972421" cy="456163"/>
          </a:xfrm>
          <a:prstGeom prst="rect">
            <a:avLst/>
          </a:prstGeom>
          <a:ln/>
        </p:spPr>
        <p:txBody>
          <a:bodyPr lIns="89575" tIns="44787" rIns="89575" bIns="44787"/>
          <a:lstStyle/>
          <a:p>
            <a:r>
              <a:rPr lang="en-US" altLang="en-US"/>
              <a:t>Chapter 1</a:t>
            </a:r>
          </a:p>
        </p:txBody>
      </p:sp>
      <p:sp>
        <p:nvSpPr>
          <p:cNvPr id="7" name="Rectangle 7"/>
          <p:cNvSpPr>
            <a:spLocks noGrp="1" noChangeArrowheads="1"/>
          </p:cNvSpPr>
          <p:nvPr>
            <p:ph type="sldNum" sz="quarter" idx="5"/>
          </p:nvPr>
        </p:nvSpPr>
        <p:spPr>
          <a:ln/>
        </p:spPr>
        <p:txBody>
          <a:bodyPr/>
          <a:lstStyle/>
          <a:p>
            <a:fld id="{D38EE947-FF6F-4964-A5F0-8623B63A65F0}" type="slidenum">
              <a:rPr lang="en-US" altLang="en-US"/>
              <a:pPr/>
              <a:t>29</a:t>
            </a:fld>
            <a:endParaRPr lang="en-US" altLang="en-US"/>
          </a:p>
        </p:txBody>
      </p:sp>
      <p:sp>
        <p:nvSpPr>
          <p:cNvPr id="384002" name="Rectangle 2"/>
          <p:cNvSpPr>
            <a:spLocks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a:defRPr/>
            </a:pPr>
            <a:fld id="{EDF6AD1E-A75F-48F2-8379-3D9CF4A6CC1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2DDFD2F9-1259-446B-BF65-1E69C00F0AF8}"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8E7B833-CF34-42A3-A9C5-3A51D6CFBCFE}"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2596D1E2-0907-4B0F-B8FB-1EDC6A3774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BC93C50D-A534-4F33-ABAD-EF394881F98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7/31/2017</a:t>
            </a:fld>
            <a:endParaRPr lang="en-US"/>
          </a:p>
        </p:txBody>
      </p:sp>
      <p:sp>
        <p:nvSpPr>
          <p:cNvPr id="6" name="Footer Placeholder 5"/>
          <p:cNvSpPr>
            <a:spLocks noGrp="1"/>
          </p:cNvSpPr>
          <p:nvPr>
            <p:ph type="ftr" sz="quarter" idx="11"/>
          </p:nvPr>
        </p:nvSpPr>
        <p:spPr/>
        <p:txBody>
          <a:bodyPr/>
          <a:lstStyle/>
          <a:p>
            <a:pPr>
              <a:defRPr/>
            </a:pPr>
            <a:r>
              <a:rPr lang="en-IE" smtClean="0"/>
              <a:t>IPA     Certificate  in  Project Management Autumn 2008  © Tom Ferguson 2008</a:t>
            </a:r>
            <a:endParaRPr lang="en-US"/>
          </a:p>
        </p:txBody>
      </p:sp>
      <p:sp>
        <p:nvSpPr>
          <p:cNvPr id="7" name="Slide Number Placeholder 6"/>
          <p:cNvSpPr>
            <a:spLocks noGrp="1"/>
          </p:cNvSpPr>
          <p:nvPr>
            <p:ph type="sldNum" sz="quarter" idx="12"/>
          </p:nvPr>
        </p:nvSpPr>
        <p:spPr/>
        <p:txBody>
          <a:bodyPr/>
          <a:lstStyle/>
          <a:p>
            <a:pPr>
              <a:defRPr/>
            </a:pPr>
            <a:fld id="{D8BD8FA1-830E-4C3F-A85F-6FD9EC1D35F8}"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7/31/2017</a:t>
            </a:fld>
            <a:endParaRPr lang="en-US"/>
          </a:p>
        </p:txBody>
      </p:sp>
      <p:sp>
        <p:nvSpPr>
          <p:cNvPr id="8" name="Footer Placeholder 7"/>
          <p:cNvSpPr>
            <a:spLocks noGrp="1"/>
          </p:cNvSpPr>
          <p:nvPr>
            <p:ph type="ftr" sz="quarter" idx="11"/>
          </p:nvPr>
        </p:nvSpPr>
        <p:spPr/>
        <p:txBody>
          <a:bodyPr/>
          <a:lstStyle/>
          <a:p>
            <a:pPr>
              <a:defRPr/>
            </a:pPr>
            <a:r>
              <a:rPr lang="en-IE" smtClean="0"/>
              <a:t>IPA     Certificate  in  Project Management Autumn 2008  © Tom Ferguson 2008</a:t>
            </a:r>
            <a:endParaRPr lang="en-US"/>
          </a:p>
        </p:txBody>
      </p:sp>
      <p:sp>
        <p:nvSpPr>
          <p:cNvPr id="9" name="Slide Number Placeholder 8"/>
          <p:cNvSpPr>
            <a:spLocks noGrp="1"/>
          </p:cNvSpPr>
          <p:nvPr>
            <p:ph type="sldNum" sz="quarter" idx="12"/>
          </p:nvPr>
        </p:nvSpPr>
        <p:spPr/>
        <p:txBody>
          <a:bodyPr/>
          <a:lstStyle/>
          <a:p>
            <a:pPr>
              <a:defRPr/>
            </a:pPr>
            <a:fld id="{3AF480E1-950F-4AE2-9A3E-91FECA49A9E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7/31/2017</a:t>
            </a:fld>
            <a:endParaRPr lang="en-US"/>
          </a:p>
        </p:txBody>
      </p:sp>
      <p:sp>
        <p:nvSpPr>
          <p:cNvPr id="4" name="Footer Placeholder 3"/>
          <p:cNvSpPr>
            <a:spLocks noGrp="1"/>
          </p:cNvSpPr>
          <p:nvPr>
            <p:ph type="ftr" sz="quarter" idx="11"/>
          </p:nvPr>
        </p:nvSpPr>
        <p:spPr/>
        <p:txBody>
          <a:bodyPr/>
          <a:lstStyle/>
          <a:p>
            <a:pPr>
              <a:defRPr/>
            </a:pPr>
            <a:r>
              <a:rPr lang="en-IE" smtClean="0"/>
              <a:t>IPA     Certificate  in  Project Management Autumn 2008  © Tom Ferguson 2008</a:t>
            </a:r>
            <a:endParaRPr lang="en-US"/>
          </a:p>
        </p:txBody>
      </p:sp>
      <p:sp>
        <p:nvSpPr>
          <p:cNvPr id="5" name="Slide Number Placeholder 4"/>
          <p:cNvSpPr>
            <a:spLocks noGrp="1"/>
          </p:cNvSpPr>
          <p:nvPr>
            <p:ph type="sldNum" sz="quarter" idx="12"/>
          </p:nvPr>
        </p:nvSpPr>
        <p:spPr/>
        <p:txBody>
          <a:bodyPr/>
          <a:lstStyle/>
          <a:p>
            <a:pPr>
              <a:defRPr/>
            </a:pPr>
            <a:fld id="{0ACDD4FF-AF51-4531-953C-0D5FFF7272B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7/31/2017</a:t>
            </a:fld>
            <a:endParaRPr lang="en-US"/>
          </a:p>
        </p:txBody>
      </p:sp>
      <p:sp>
        <p:nvSpPr>
          <p:cNvPr id="3" name="Footer Placeholder 2"/>
          <p:cNvSpPr>
            <a:spLocks noGrp="1"/>
          </p:cNvSpPr>
          <p:nvPr>
            <p:ph type="ftr" sz="quarter" idx="11"/>
          </p:nvPr>
        </p:nvSpPr>
        <p:spPr/>
        <p:txBody>
          <a:bodyPr/>
          <a:lstStyle/>
          <a:p>
            <a:pPr>
              <a:defRPr/>
            </a:pPr>
            <a:r>
              <a:rPr lang="en-IE" smtClean="0"/>
              <a:t>IPA     Certificate  in  Project Management Autumn 2008  © Tom Ferguson 2008</a:t>
            </a:r>
            <a:endParaRPr lang="en-US"/>
          </a:p>
        </p:txBody>
      </p:sp>
      <p:sp>
        <p:nvSpPr>
          <p:cNvPr id="4" name="Slide Number Placeholder 3"/>
          <p:cNvSpPr>
            <a:spLocks noGrp="1"/>
          </p:cNvSpPr>
          <p:nvPr>
            <p:ph type="sldNum" sz="quarter" idx="12"/>
          </p:nvPr>
        </p:nvSpPr>
        <p:spPr/>
        <p:txBody>
          <a:bodyPr/>
          <a:lstStyle/>
          <a:p>
            <a:pPr>
              <a:defRPr/>
            </a:pPr>
            <a:fld id="{B23CFE44-9058-4DFD-AE90-B46BEC24D59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41C13026-0D9A-4616-A4B0-95CC373C75C5}"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7/31/2017</a:t>
            </a:fld>
            <a:endParaRPr lang="en-US"/>
          </a:p>
        </p:txBody>
      </p:sp>
      <p:sp>
        <p:nvSpPr>
          <p:cNvPr id="6" name="Footer Placeholder 5"/>
          <p:cNvSpPr>
            <a:spLocks noGrp="1"/>
          </p:cNvSpPr>
          <p:nvPr>
            <p:ph type="ftr" sz="quarter" idx="11"/>
          </p:nvPr>
        </p:nvSpPr>
        <p:spPr/>
        <p:txBody>
          <a:bodyPr/>
          <a:lstStyle/>
          <a:p>
            <a:pPr>
              <a:defRPr/>
            </a:pPr>
            <a:r>
              <a:rPr lang="en-IE" smtClean="0"/>
              <a:t>IPA     Certificate  in  Project Management Autumn 2008  © Tom Ferguson 2008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413CB13-E3BB-4043-BAC5-D34569AAFED3}" type="slidenum">
              <a:rPr lang="en-US" smtClean="0"/>
              <a:pPr>
                <a:defRPr/>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7/31/2017</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16D769B-6417-4D3F-8F40-A876B9E61423}"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elearnindia.files.wordpress.com/2014/01/supply-chain-management.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SUPPLY CHAIN  MANAGEMENT</a:t>
            </a:r>
            <a:endParaRPr lang="en-US" dirty="0"/>
          </a:p>
        </p:txBody>
      </p:sp>
      <p:sp>
        <p:nvSpPr>
          <p:cNvPr id="5" name="Subtitle 4"/>
          <p:cNvSpPr>
            <a:spLocks noGrp="1"/>
          </p:cNvSpPr>
          <p:nvPr>
            <p:ph type="subTitle" idx="1"/>
          </p:nvPr>
        </p:nvSpPr>
        <p:spPr/>
        <p:txBody>
          <a:bodyPr/>
          <a:lstStyle/>
          <a:p>
            <a:endParaRPr lang="en-US" dirty="0"/>
          </a:p>
        </p:txBody>
      </p:sp>
      <p:sp>
        <p:nvSpPr>
          <p:cNvPr id="8194" name="Slide Number Placeholder 3"/>
          <p:cNvSpPr>
            <a:spLocks noGrp="1"/>
          </p:cNvSpPr>
          <p:nvPr>
            <p:ph type="sldNum" sz="quarter" idx="12"/>
          </p:nvPr>
        </p:nvSpPr>
        <p:spPr>
          <a:noFill/>
        </p:spPr>
        <p:txBody>
          <a:bodyPr/>
          <a:lstStyle/>
          <a:p>
            <a:fld id="{2ADEF510-FC83-473B-877B-6E46C57B688E}" type="slidenum">
              <a:rPr lang="en-US" smtClean="0"/>
              <a:pPr/>
              <a:t>1</a:t>
            </a:fld>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US" b="1" dirty="0" smtClean="0"/>
              <a:t>Plan:</a:t>
            </a:r>
          </a:p>
          <a:p>
            <a:pPr algn="just"/>
            <a:r>
              <a:rPr lang="en-US" dirty="0" smtClean="0"/>
              <a:t>initial stage of the supply chain </a:t>
            </a:r>
            <a:r>
              <a:rPr lang="en-US" dirty="0" smtClean="0"/>
              <a:t>process.</a:t>
            </a:r>
          </a:p>
          <a:p>
            <a:pPr algn="just"/>
            <a:r>
              <a:rPr lang="en-US" dirty="0" smtClean="0"/>
              <a:t>Need </a:t>
            </a:r>
            <a:r>
              <a:rPr lang="en-US" dirty="0" smtClean="0"/>
              <a:t>to develop a plan or strategy in order to address how the products and services will satisfy the demands and necessities of the customers.</a:t>
            </a:r>
            <a:endParaRPr lang="en-US" b="1" dirty="0" smtClean="0"/>
          </a:p>
          <a:p>
            <a:pPr algn="just"/>
            <a:r>
              <a:rPr lang="en-US" dirty="0" smtClean="0"/>
              <a:t>The </a:t>
            </a:r>
            <a:r>
              <a:rPr lang="en-US" dirty="0" smtClean="0"/>
              <a:t>planning should mainly focus on designing a strategy that yields maximum profit</a:t>
            </a:r>
            <a:r>
              <a:rPr lang="en-US" dirty="0" smtClean="0"/>
              <a:t>.</a:t>
            </a:r>
          </a:p>
          <a:p>
            <a:pPr algn="just"/>
            <a:r>
              <a:rPr lang="en-US" dirty="0" smtClean="0"/>
              <a:t>For managing all the resources required for designing products and providing services, a strategy has to be designed by the companies. </a:t>
            </a:r>
            <a:endParaRPr lang="en-US" dirty="0" smtClean="0"/>
          </a:p>
          <a:p>
            <a:pPr algn="just"/>
            <a:r>
              <a:rPr lang="en-US" dirty="0" smtClean="0"/>
              <a:t>Supply </a:t>
            </a:r>
            <a:r>
              <a:rPr lang="en-US" dirty="0" smtClean="0"/>
              <a:t>chain management mainly focuses on planning and developing a set of metrics.</a:t>
            </a:r>
          </a:p>
          <a:p>
            <a:pPr algn="just"/>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rmAutofit fontScale="92500"/>
          </a:bodyPr>
          <a:lstStyle/>
          <a:p>
            <a:pPr>
              <a:buNone/>
            </a:pPr>
            <a:r>
              <a:rPr lang="en-US" b="1" dirty="0" smtClean="0"/>
              <a:t>Develop:</a:t>
            </a:r>
          </a:p>
          <a:p>
            <a:pPr algn="just"/>
            <a:r>
              <a:rPr lang="en-US" dirty="0" smtClean="0"/>
              <a:t>The </a:t>
            </a:r>
            <a:r>
              <a:rPr lang="en-US" dirty="0" smtClean="0"/>
              <a:t>next step </a:t>
            </a:r>
            <a:r>
              <a:rPr lang="en-US" dirty="0" smtClean="0"/>
              <a:t>of Supply Chain Management is  </a:t>
            </a:r>
            <a:r>
              <a:rPr lang="en-US" dirty="0" smtClean="0"/>
              <a:t>developing or </a:t>
            </a:r>
            <a:r>
              <a:rPr lang="en-US" dirty="0" smtClean="0"/>
              <a:t>sourcing.</a:t>
            </a:r>
          </a:p>
          <a:p>
            <a:pPr algn="just"/>
            <a:r>
              <a:rPr lang="en-US" dirty="0" smtClean="0"/>
              <a:t>Mainly </a:t>
            </a:r>
            <a:r>
              <a:rPr lang="en-US" dirty="0" smtClean="0"/>
              <a:t>concentrate on building a strong relationship with suppliers of the raw materials required for production. </a:t>
            </a:r>
            <a:endParaRPr lang="en-US" dirty="0" smtClean="0"/>
          </a:p>
          <a:p>
            <a:pPr algn="just"/>
            <a:r>
              <a:rPr lang="en-US" dirty="0" smtClean="0"/>
              <a:t>This </a:t>
            </a:r>
            <a:r>
              <a:rPr lang="en-US" dirty="0" smtClean="0"/>
              <a:t>involves not only identifying dependable suppliers but also determining different planning methods for shipping, delivery, and payment of the product.</a:t>
            </a:r>
          </a:p>
          <a:p>
            <a:pPr algn="just"/>
            <a:r>
              <a:rPr lang="en-US" dirty="0" smtClean="0"/>
              <a:t>Companies need to select suppliers to deliver the items and services they require to develop their product. </a:t>
            </a:r>
            <a:endParaRPr lang="en-US" dirty="0" smtClean="0"/>
          </a:p>
          <a:p>
            <a:pPr algn="just"/>
            <a:r>
              <a:rPr lang="en-US" dirty="0" smtClean="0"/>
              <a:t>So </a:t>
            </a:r>
            <a:r>
              <a:rPr lang="en-US" dirty="0" smtClean="0"/>
              <a:t>in this stage, the supply chain managers need to construct a set of pricing, delivery and payment processes with suppliers and also create the metrics for controlling and improving the relationships.</a:t>
            </a:r>
          </a:p>
          <a:p>
            <a:pPr algn="just"/>
            <a:endParaRPr lang="en-US" b="1" dirty="0" smtClean="0"/>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US" b="1" dirty="0" smtClean="0"/>
              <a:t>Make:</a:t>
            </a:r>
            <a:endParaRPr lang="en-US" b="1" dirty="0" smtClean="0"/>
          </a:p>
          <a:p>
            <a:pPr algn="just"/>
            <a:r>
              <a:rPr lang="en-US" dirty="0" smtClean="0"/>
              <a:t>The third step in the supply chain management process is the manufacturing or making of products </a:t>
            </a:r>
            <a:r>
              <a:rPr lang="en-US" dirty="0" smtClean="0"/>
              <a:t>that </a:t>
            </a:r>
            <a:r>
              <a:rPr lang="en-US" dirty="0" smtClean="0"/>
              <a:t>were demanded by the customer. </a:t>
            </a:r>
            <a:endParaRPr lang="en-US" dirty="0" smtClean="0"/>
          </a:p>
          <a:p>
            <a:pPr algn="just"/>
            <a:r>
              <a:rPr lang="en-US" dirty="0" smtClean="0"/>
              <a:t>In </a:t>
            </a:r>
            <a:r>
              <a:rPr lang="en-US" dirty="0" smtClean="0"/>
              <a:t>this stage, the products are designed, produced, tested, packaged, and synchronized for delivery.</a:t>
            </a:r>
          </a:p>
          <a:p>
            <a:pPr algn="just"/>
            <a:r>
              <a:rPr lang="en-US" dirty="0" smtClean="0"/>
              <a:t>Here, the task of the supply chain manager is to schedule all the activities required for manufacturing, testing, packaging and preparation for delivery</a:t>
            </a:r>
            <a:r>
              <a:rPr lang="en-US" dirty="0" smtClean="0"/>
              <a:t>.</a:t>
            </a:r>
          </a:p>
          <a:p>
            <a:pPr algn="just"/>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Deliver:</a:t>
            </a:r>
          </a:p>
          <a:p>
            <a:pPr algn="just"/>
            <a:r>
              <a:rPr lang="en-US" dirty="0" smtClean="0"/>
              <a:t>The fourth stage is the delivery </a:t>
            </a:r>
            <a:r>
              <a:rPr lang="en-US" dirty="0" smtClean="0"/>
              <a:t>stage.</a:t>
            </a:r>
          </a:p>
          <a:p>
            <a:pPr algn="just"/>
            <a:r>
              <a:rPr lang="en-US" dirty="0" smtClean="0"/>
              <a:t>The </a:t>
            </a:r>
            <a:r>
              <a:rPr lang="en-US" dirty="0" smtClean="0"/>
              <a:t>products are delivered to the customer at the destined location by the </a:t>
            </a:r>
            <a:r>
              <a:rPr lang="en-US" dirty="0" smtClean="0"/>
              <a:t>supplier.</a:t>
            </a:r>
          </a:p>
          <a:p>
            <a:pPr algn="just"/>
            <a:r>
              <a:rPr lang="en-US" dirty="0" smtClean="0"/>
              <a:t>This stage is basically the logistics phase, where customer orders are accepted and delivery of the goods is planned. </a:t>
            </a:r>
            <a:endParaRPr lang="en-US" dirty="0" smtClean="0"/>
          </a:p>
          <a:p>
            <a:pPr algn="just"/>
            <a:r>
              <a:rPr lang="en-US" dirty="0" smtClean="0"/>
              <a:t>The </a:t>
            </a:r>
            <a:r>
              <a:rPr lang="en-US" dirty="0" smtClean="0"/>
              <a:t>delivery stage is often referred as logistics, where firms collaborate for the receipt of orders from customers, establish a network of warehouses, pick carriers to deliver products to customers and set up an invoicing system to receive payments.</a:t>
            </a:r>
          </a:p>
          <a:p>
            <a:endParaRPr lang="en-US" b="1" dirty="0" smtClean="0"/>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lnSpcReduction="10000"/>
          </a:bodyPr>
          <a:lstStyle/>
          <a:p>
            <a:pPr>
              <a:buNone/>
            </a:pPr>
            <a:r>
              <a:rPr lang="en-US" b="1" dirty="0" smtClean="0"/>
              <a:t>Return:</a:t>
            </a:r>
            <a:endParaRPr lang="en-US" b="1" dirty="0" smtClean="0"/>
          </a:p>
          <a:p>
            <a:pPr algn="just"/>
            <a:r>
              <a:rPr lang="en-US" dirty="0" smtClean="0"/>
              <a:t>The last and final stage of supply chain management is referred as the return. </a:t>
            </a:r>
            <a:endParaRPr lang="en-US" dirty="0" smtClean="0"/>
          </a:p>
          <a:p>
            <a:pPr algn="just"/>
            <a:r>
              <a:rPr lang="en-US" dirty="0" smtClean="0"/>
              <a:t>In </a:t>
            </a:r>
            <a:r>
              <a:rPr lang="en-US" dirty="0" smtClean="0"/>
              <a:t>the stage, defective or damaged goods are returned to the supplier by the customer. Here, the companies need to deal with customer queries and respond to their complaints etc</a:t>
            </a:r>
            <a:r>
              <a:rPr lang="en-US" dirty="0" smtClean="0"/>
              <a:t>.</a:t>
            </a:r>
          </a:p>
          <a:p>
            <a:pPr algn="just"/>
            <a:r>
              <a:rPr lang="en-US" dirty="0" smtClean="0"/>
              <a:t>This stage often tends to be a problematic section of the supply chain for many companies. </a:t>
            </a:r>
            <a:endParaRPr lang="en-US" dirty="0" smtClean="0"/>
          </a:p>
          <a:p>
            <a:pPr algn="just"/>
            <a:r>
              <a:rPr lang="en-US" dirty="0" smtClean="0"/>
              <a:t>The </a:t>
            </a:r>
            <a:r>
              <a:rPr lang="en-US" dirty="0" smtClean="0"/>
              <a:t>planners of supply chain need to discover a responsive and flexible network for accepting damaged, defective and extra products back from their customers and facilitating the return process for customers who have issues with delivered products.</a:t>
            </a:r>
          </a:p>
          <a:p>
            <a:pPr algn="just"/>
            <a:endParaRPr lang="en-US" dirty="0" smtClean="0"/>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Stages</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smtClean="0"/>
              <a:t>in a globalized world where everyone is competing with everyone else. Organizations today are realizing the importance of an effective Supply Chain Management</a:t>
            </a:r>
            <a:r>
              <a:rPr lang="en-US" dirty="0" smtClean="0"/>
              <a:t>.</a:t>
            </a:r>
          </a:p>
          <a:p>
            <a:pPr algn="just">
              <a:lnSpc>
                <a:spcPct val="150000"/>
              </a:lnSpc>
            </a:pPr>
            <a:r>
              <a:rPr lang="en-US" dirty="0" smtClean="0"/>
              <a:t>supply </a:t>
            </a:r>
            <a:r>
              <a:rPr lang="en-US" dirty="0" smtClean="0"/>
              <a:t>chain may involve a variety of stages. These supply chain stages include</a:t>
            </a:r>
            <a:r>
              <a:rPr lang="en-US" dirty="0" smtClean="0"/>
              <a:t>:</a:t>
            </a:r>
          </a:p>
          <a:p>
            <a:pPr marL="514350" lvl="0" indent="-514350" fontAlgn="base">
              <a:buFont typeface="+mj-lt"/>
              <a:buAutoNum type="arabicPeriod"/>
            </a:pPr>
            <a:r>
              <a:rPr lang="en-US" dirty="0" smtClean="0"/>
              <a:t>Customers</a:t>
            </a:r>
          </a:p>
          <a:p>
            <a:pPr marL="514350" lvl="0" indent="-514350" fontAlgn="base">
              <a:buFont typeface="+mj-lt"/>
              <a:buAutoNum type="arabicPeriod"/>
            </a:pPr>
            <a:r>
              <a:rPr lang="en-US" dirty="0" smtClean="0"/>
              <a:t> Retailers</a:t>
            </a:r>
          </a:p>
          <a:p>
            <a:pPr marL="514350" lvl="0" indent="-514350" fontAlgn="base">
              <a:buFont typeface="+mj-lt"/>
              <a:buAutoNum type="arabicPeriod"/>
            </a:pPr>
            <a:r>
              <a:rPr lang="en-US" dirty="0" smtClean="0"/>
              <a:t>Wholesalers/distributors</a:t>
            </a:r>
          </a:p>
          <a:p>
            <a:pPr marL="514350" lvl="0" indent="-514350" fontAlgn="base">
              <a:buFont typeface="+mj-lt"/>
              <a:buAutoNum type="arabicPeriod"/>
            </a:pPr>
            <a:r>
              <a:rPr lang="en-US" dirty="0" smtClean="0"/>
              <a:t>Manufacturers</a:t>
            </a:r>
          </a:p>
          <a:p>
            <a:pPr marL="514350" lvl="0" indent="-514350" fontAlgn="base">
              <a:buFont typeface="+mj-lt"/>
              <a:buAutoNum type="arabicPeriod"/>
            </a:pPr>
            <a:r>
              <a:rPr lang="en-US" dirty="0" smtClean="0"/>
              <a:t>Component/raw material suppliers</a:t>
            </a: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704088"/>
            <a:ext cx="8229600" cy="581772"/>
          </a:xfrm>
        </p:spPr>
        <p:txBody>
          <a:bodyPr>
            <a:normAutofit fontScale="90000"/>
          </a:bodyPr>
          <a:lstStyle/>
          <a:p>
            <a:r>
              <a:rPr lang="en-US" dirty="0"/>
              <a:t>Supply Chain Stages</a:t>
            </a:r>
          </a:p>
        </p:txBody>
      </p:sp>
      <p:sp>
        <p:nvSpPr>
          <p:cNvPr id="359438" name="Rectangle 14"/>
          <p:cNvSpPr>
            <a:spLocks noGrp="1" noChangeArrowheads="1"/>
          </p:cNvSpPr>
          <p:nvPr>
            <p:ph type="body" idx="1"/>
          </p:nvPr>
        </p:nvSpPr>
        <p:spPr>
          <a:xfrm>
            <a:off x="457200" y="1571612"/>
            <a:ext cx="8229600" cy="4752988"/>
          </a:xfrm>
        </p:spPr>
        <p:txBody>
          <a:bodyPr/>
          <a:lstStyle/>
          <a:p>
            <a:r>
              <a:rPr lang="en-US" dirty="0"/>
              <a:t>A typical supply chain involves a variety of </a:t>
            </a:r>
            <a:r>
              <a:rPr lang="en-US" b="1" dirty="0">
                <a:solidFill>
                  <a:schemeClr val="accent2"/>
                </a:solidFill>
              </a:rPr>
              <a:t>stages</a:t>
            </a:r>
          </a:p>
        </p:txBody>
      </p:sp>
      <p:graphicFrame>
        <p:nvGraphicFramePr>
          <p:cNvPr id="359428" name="Object 4">
            <a:hlinkClick r:id="" action="ppaction://ole?verb=0"/>
          </p:cNvPr>
          <p:cNvGraphicFramePr>
            <a:graphicFrameLocks/>
          </p:cNvGraphicFramePr>
          <p:nvPr/>
        </p:nvGraphicFramePr>
        <p:xfrm>
          <a:off x="2433638" y="3136900"/>
          <a:ext cx="1046162" cy="538163"/>
        </p:xfrm>
        <a:graphic>
          <a:graphicData uri="http://schemas.openxmlformats.org/presentationml/2006/ole">
            <p:oleObj spid="_x0000_s39938" name="Clip" r:id="rId4" imgW="5805360" imgH="3008160" progId="MS_ClipArt_Gallery.2">
              <p:embed/>
            </p:oleObj>
          </a:graphicData>
        </a:graphic>
      </p:graphicFrame>
      <p:pic>
        <p:nvPicPr>
          <p:cNvPr id="359429" name="Picture 5" descr="MCBL00589_0000[1]"/>
          <p:cNvPicPr>
            <a:picLocks noChangeAspect="1" noChangeArrowheads="1"/>
          </p:cNvPicPr>
          <p:nvPr/>
        </p:nvPicPr>
        <p:blipFill>
          <a:blip r:embed="rId5"/>
          <a:srcRect/>
          <a:stretch>
            <a:fillRect/>
          </a:stretch>
        </p:blipFill>
        <p:spPr bwMode="auto">
          <a:xfrm>
            <a:off x="4592638" y="3062288"/>
            <a:ext cx="534987" cy="685800"/>
          </a:xfrm>
          <a:prstGeom prst="rect">
            <a:avLst/>
          </a:prstGeom>
          <a:noFill/>
        </p:spPr>
      </p:pic>
      <p:pic>
        <p:nvPicPr>
          <p:cNvPr id="359430" name="Picture 6" descr="MCj03100200000[1]"/>
          <p:cNvPicPr>
            <a:picLocks noChangeAspect="1" noChangeArrowheads="1"/>
          </p:cNvPicPr>
          <p:nvPr/>
        </p:nvPicPr>
        <p:blipFill>
          <a:blip r:embed="rId6"/>
          <a:srcRect/>
          <a:stretch>
            <a:fillRect/>
          </a:stretch>
        </p:blipFill>
        <p:spPr bwMode="auto">
          <a:xfrm>
            <a:off x="6249988" y="3028950"/>
            <a:ext cx="990600" cy="750888"/>
          </a:xfrm>
          <a:prstGeom prst="rect">
            <a:avLst/>
          </a:prstGeom>
          <a:noFill/>
        </p:spPr>
      </p:pic>
      <p:pic>
        <p:nvPicPr>
          <p:cNvPr id="359431" name="Picture 7" descr="MCBD10569_0000[1]"/>
          <p:cNvPicPr>
            <a:picLocks noChangeAspect="1" noChangeArrowheads="1"/>
          </p:cNvPicPr>
          <p:nvPr/>
        </p:nvPicPr>
        <p:blipFill>
          <a:blip r:embed="rId7"/>
          <a:srcRect/>
          <a:stretch>
            <a:fillRect/>
          </a:stretch>
        </p:blipFill>
        <p:spPr bwMode="auto">
          <a:xfrm>
            <a:off x="8304213" y="3016250"/>
            <a:ext cx="542925" cy="777875"/>
          </a:xfrm>
          <a:prstGeom prst="rect">
            <a:avLst/>
          </a:prstGeom>
          <a:noFill/>
        </p:spPr>
      </p:pic>
      <p:pic>
        <p:nvPicPr>
          <p:cNvPr id="359432" name="Picture 8" descr="MCj02313230000[1]"/>
          <p:cNvPicPr>
            <a:picLocks noChangeAspect="1" noChangeArrowheads="1"/>
          </p:cNvPicPr>
          <p:nvPr/>
        </p:nvPicPr>
        <p:blipFill>
          <a:blip r:embed="rId8"/>
          <a:srcRect/>
          <a:stretch>
            <a:fillRect/>
          </a:stretch>
        </p:blipFill>
        <p:spPr bwMode="auto">
          <a:xfrm>
            <a:off x="166688" y="2971800"/>
            <a:ext cx="1222375" cy="865188"/>
          </a:xfrm>
          <a:prstGeom prst="rect">
            <a:avLst/>
          </a:prstGeom>
          <a:noFill/>
        </p:spPr>
      </p:pic>
      <p:sp>
        <p:nvSpPr>
          <p:cNvPr id="359433" name="Text Box 9"/>
          <p:cNvSpPr txBox="1">
            <a:spLocks noChangeArrowheads="1"/>
          </p:cNvSpPr>
          <p:nvPr/>
        </p:nvSpPr>
        <p:spPr bwMode="auto">
          <a:xfrm>
            <a:off x="2306638" y="2667000"/>
            <a:ext cx="1293812" cy="336550"/>
          </a:xfrm>
          <a:prstGeom prst="rect">
            <a:avLst/>
          </a:prstGeom>
          <a:noFill/>
          <a:ln w="9525">
            <a:noFill/>
            <a:miter lim="800000"/>
            <a:headEnd/>
            <a:tailEnd/>
          </a:ln>
          <a:effectLst/>
        </p:spPr>
        <p:txBody>
          <a:bodyPr wrap="none">
            <a:spAutoFit/>
          </a:bodyPr>
          <a:lstStyle/>
          <a:p>
            <a:pPr algn="l"/>
            <a:r>
              <a:rPr lang="en-US" sz="1600" dirty="0"/>
              <a:t>Manufacturer</a:t>
            </a:r>
          </a:p>
        </p:txBody>
      </p:sp>
      <p:sp>
        <p:nvSpPr>
          <p:cNvPr id="359434" name="Text Box 10"/>
          <p:cNvSpPr txBox="1">
            <a:spLocks noChangeArrowheads="1"/>
          </p:cNvSpPr>
          <p:nvPr/>
        </p:nvSpPr>
        <p:spPr bwMode="auto">
          <a:xfrm>
            <a:off x="4352925" y="2667000"/>
            <a:ext cx="1079500" cy="336550"/>
          </a:xfrm>
          <a:prstGeom prst="rect">
            <a:avLst/>
          </a:prstGeom>
          <a:noFill/>
          <a:ln w="9525">
            <a:noFill/>
            <a:miter lim="800000"/>
            <a:headEnd/>
            <a:tailEnd/>
          </a:ln>
          <a:effectLst/>
        </p:spPr>
        <p:txBody>
          <a:bodyPr wrap="none">
            <a:spAutoFit/>
          </a:bodyPr>
          <a:lstStyle/>
          <a:p>
            <a:pPr algn="l"/>
            <a:r>
              <a:rPr lang="en-US" sz="1600" dirty="0"/>
              <a:t>Distributor</a:t>
            </a:r>
          </a:p>
        </p:txBody>
      </p:sp>
      <p:sp>
        <p:nvSpPr>
          <p:cNvPr id="359435" name="Text Box 11"/>
          <p:cNvSpPr txBox="1">
            <a:spLocks noChangeArrowheads="1"/>
          </p:cNvSpPr>
          <p:nvPr/>
        </p:nvSpPr>
        <p:spPr bwMode="auto">
          <a:xfrm>
            <a:off x="6334125" y="2667000"/>
            <a:ext cx="830263" cy="336550"/>
          </a:xfrm>
          <a:prstGeom prst="rect">
            <a:avLst/>
          </a:prstGeom>
          <a:noFill/>
          <a:ln w="9525">
            <a:noFill/>
            <a:miter lim="800000"/>
            <a:headEnd/>
            <a:tailEnd/>
          </a:ln>
          <a:effectLst/>
        </p:spPr>
        <p:txBody>
          <a:bodyPr wrap="none">
            <a:spAutoFit/>
          </a:bodyPr>
          <a:lstStyle/>
          <a:p>
            <a:pPr algn="l"/>
            <a:r>
              <a:rPr lang="en-US" sz="1600" dirty="0"/>
              <a:t>Retailer</a:t>
            </a:r>
          </a:p>
        </p:txBody>
      </p:sp>
      <p:sp>
        <p:nvSpPr>
          <p:cNvPr id="359436" name="Text Box 12"/>
          <p:cNvSpPr txBox="1">
            <a:spLocks noChangeArrowheads="1"/>
          </p:cNvSpPr>
          <p:nvPr/>
        </p:nvSpPr>
        <p:spPr bwMode="auto">
          <a:xfrm>
            <a:off x="8024813" y="2667000"/>
            <a:ext cx="976312" cy="336550"/>
          </a:xfrm>
          <a:prstGeom prst="rect">
            <a:avLst/>
          </a:prstGeom>
          <a:noFill/>
          <a:ln w="9525">
            <a:noFill/>
            <a:miter lim="800000"/>
            <a:headEnd/>
            <a:tailEnd/>
          </a:ln>
          <a:effectLst/>
        </p:spPr>
        <p:txBody>
          <a:bodyPr wrap="none">
            <a:spAutoFit/>
          </a:bodyPr>
          <a:lstStyle/>
          <a:p>
            <a:pPr algn="l"/>
            <a:r>
              <a:rPr lang="en-US" sz="1600" dirty="0"/>
              <a:t>Customer</a:t>
            </a:r>
          </a:p>
        </p:txBody>
      </p:sp>
      <p:sp>
        <p:nvSpPr>
          <p:cNvPr id="359437" name="Text Box 13"/>
          <p:cNvSpPr txBox="1">
            <a:spLocks noChangeArrowheads="1"/>
          </p:cNvSpPr>
          <p:nvPr/>
        </p:nvSpPr>
        <p:spPr bwMode="auto">
          <a:xfrm>
            <a:off x="296863" y="2667000"/>
            <a:ext cx="874712" cy="336550"/>
          </a:xfrm>
          <a:prstGeom prst="rect">
            <a:avLst/>
          </a:prstGeom>
          <a:noFill/>
          <a:ln w="9525">
            <a:noFill/>
            <a:miter lim="800000"/>
            <a:headEnd/>
            <a:tailEnd/>
          </a:ln>
          <a:effectLst/>
        </p:spPr>
        <p:txBody>
          <a:bodyPr wrap="none">
            <a:spAutoFit/>
          </a:bodyPr>
          <a:lstStyle/>
          <a:p>
            <a:pPr algn="l"/>
            <a:r>
              <a:rPr lang="en-US" sz="1600" dirty="0"/>
              <a:t>Supplier</a:t>
            </a:r>
          </a:p>
        </p:txBody>
      </p:sp>
      <p:sp>
        <p:nvSpPr>
          <p:cNvPr id="359443" name="Line 19"/>
          <p:cNvSpPr>
            <a:spLocks noChangeShapeType="1"/>
          </p:cNvSpPr>
          <p:nvPr/>
        </p:nvSpPr>
        <p:spPr bwMode="auto">
          <a:xfrm>
            <a:off x="14478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44" name="Line 20"/>
          <p:cNvSpPr>
            <a:spLocks noChangeShapeType="1"/>
          </p:cNvSpPr>
          <p:nvPr/>
        </p:nvSpPr>
        <p:spPr bwMode="auto">
          <a:xfrm>
            <a:off x="35814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45" name="Line 21"/>
          <p:cNvSpPr>
            <a:spLocks noChangeShapeType="1"/>
          </p:cNvSpPr>
          <p:nvPr/>
        </p:nvSpPr>
        <p:spPr bwMode="auto">
          <a:xfrm>
            <a:off x="52578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46" name="Line 22"/>
          <p:cNvSpPr>
            <a:spLocks noChangeShapeType="1"/>
          </p:cNvSpPr>
          <p:nvPr/>
        </p:nvSpPr>
        <p:spPr bwMode="auto">
          <a:xfrm>
            <a:off x="73152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grpSp>
        <p:nvGrpSpPr>
          <p:cNvPr id="2" name="Group 71"/>
          <p:cNvGrpSpPr>
            <a:grpSpLocks/>
          </p:cNvGrpSpPr>
          <p:nvPr/>
        </p:nvGrpSpPr>
        <p:grpSpPr bwMode="auto">
          <a:xfrm>
            <a:off x="168275" y="3455988"/>
            <a:ext cx="8680450" cy="2901970"/>
            <a:chOff x="106" y="2321"/>
            <a:chExt cx="5468" cy="1495"/>
          </a:xfrm>
        </p:grpSpPr>
        <p:graphicFrame>
          <p:nvGraphicFramePr>
            <p:cNvPr id="359452" name="Object 28">
              <a:hlinkClick r:id="" action="ppaction://ole?verb=0"/>
            </p:cNvPr>
            <p:cNvGraphicFramePr>
              <a:graphicFrameLocks/>
            </p:cNvGraphicFramePr>
            <p:nvPr/>
          </p:nvGraphicFramePr>
          <p:xfrm>
            <a:off x="1534" y="2744"/>
            <a:ext cx="659" cy="339"/>
          </p:xfrm>
          <a:graphic>
            <a:graphicData uri="http://schemas.openxmlformats.org/presentationml/2006/ole">
              <p:oleObj spid="_x0000_s39939" name="Clip" r:id="rId9" imgW="5805360" imgH="3008160" progId="MS_ClipArt_Gallery.2">
                <p:embed/>
              </p:oleObj>
            </a:graphicData>
          </a:graphic>
        </p:graphicFrame>
        <p:pic>
          <p:nvPicPr>
            <p:cNvPr id="359453" name="Picture 29" descr="MCBL00589_0000[1]"/>
            <p:cNvPicPr>
              <a:picLocks noChangeAspect="1" noChangeArrowheads="1"/>
            </p:cNvPicPr>
            <p:nvPr/>
          </p:nvPicPr>
          <p:blipFill>
            <a:blip r:embed="rId5"/>
            <a:srcRect/>
            <a:stretch>
              <a:fillRect/>
            </a:stretch>
          </p:blipFill>
          <p:spPr bwMode="auto">
            <a:xfrm>
              <a:off x="2894" y="2697"/>
              <a:ext cx="337" cy="432"/>
            </a:xfrm>
            <a:prstGeom prst="rect">
              <a:avLst/>
            </a:prstGeom>
            <a:noFill/>
          </p:spPr>
        </p:pic>
        <p:pic>
          <p:nvPicPr>
            <p:cNvPr id="359454" name="Picture 30" descr="MCj03100200000[1]"/>
            <p:cNvPicPr>
              <a:picLocks noChangeAspect="1" noChangeArrowheads="1"/>
            </p:cNvPicPr>
            <p:nvPr/>
          </p:nvPicPr>
          <p:blipFill>
            <a:blip r:embed="rId6"/>
            <a:srcRect/>
            <a:stretch>
              <a:fillRect/>
            </a:stretch>
          </p:blipFill>
          <p:spPr bwMode="auto">
            <a:xfrm>
              <a:off x="3938" y="2676"/>
              <a:ext cx="624" cy="473"/>
            </a:xfrm>
            <a:prstGeom prst="rect">
              <a:avLst/>
            </a:prstGeom>
            <a:noFill/>
          </p:spPr>
        </p:pic>
        <p:pic>
          <p:nvPicPr>
            <p:cNvPr id="359455" name="Picture 31" descr="MCBD10569_0000[1]"/>
            <p:cNvPicPr>
              <a:picLocks noChangeAspect="1" noChangeArrowheads="1"/>
            </p:cNvPicPr>
            <p:nvPr/>
          </p:nvPicPr>
          <p:blipFill>
            <a:blip r:embed="rId7"/>
            <a:srcRect/>
            <a:stretch>
              <a:fillRect/>
            </a:stretch>
          </p:blipFill>
          <p:spPr bwMode="auto">
            <a:xfrm>
              <a:off x="5232" y="2668"/>
              <a:ext cx="342" cy="490"/>
            </a:xfrm>
            <a:prstGeom prst="rect">
              <a:avLst/>
            </a:prstGeom>
            <a:noFill/>
          </p:spPr>
        </p:pic>
        <p:pic>
          <p:nvPicPr>
            <p:cNvPr id="359456" name="Picture 32" descr="MCj02313230000[1]"/>
            <p:cNvPicPr>
              <a:picLocks noChangeAspect="1" noChangeArrowheads="1"/>
            </p:cNvPicPr>
            <p:nvPr/>
          </p:nvPicPr>
          <p:blipFill>
            <a:blip r:embed="rId8"/>
            <a:srcRect/>
            <a:stretch>
              <a:fillRect/>
            </a:stretch>
          </p:blipFill>
          <p:spPr bwMode="auto">
            <a:xfrm>
              <a:off x="106" y="2640"/>
              <a:ext cx="770" cy="545"/>
            </a:xfrm>
            <a:prstGeom prst="rect">
              <a:avLst/>
            </a:prstGeom>
            <a:noFill/>
          </p:spPr>
        </p:pic>
        <p:sp>
          <p:nvSpPr>
            <p:cNvPr id="359457" name="Line 33"/>
            <p:cNvSpPr>
              <a:spLocks noChangeShapeType="1"/>
            </p:cNvSpPr>
            <p:nvPr/>
          </p:nvSpPr>
          <p:spPr bwMode="auto">
            <a:xfrm>
              <a:off x="913" y="2945"/>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58" name="Line 34"/>
            <p:cNvSpPr>
              <a:spLocks noChangeShapeType="1"/>
            </p:cNvSpPr>
            <p:nvPr/>
          </p:nvSpPr>
          <p:spPr bwMode="auto">
            <a:xfrm>
              <a:off x="2257" y="2945"/>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59" name="Line 35"/>
            <p:cNvSpPr>
              <a:spLocks noChangeShapeType="1"/>
            </p:cNvSpPr>
            <p:nvPr/>
          </p:nvSpPr>
          <p:spPr bwMode="auto">
            <a:xfrm>
              <a:off x="3313" y="2945"/>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60" name="Line 36"/>
            <p:cNvSpPr>
              <a:spLocks noChangeShapeType="1"/>
            </p:cNvSpPr>
            <p:nvPr/>
          </p:nvSpPr>
          <p:spPr bwMode="auto">
            <a:xfrm>
              <a:off x="4609" y="2945"/>
              <a:ext cx="576" cy="0"/>
            </a:xfrm>
            <a:prstGeom prst="line">
              <a:avLst/>
            </a:prstGeom>
            <a:noFill/>
            <a:ln w="9525">
              <a:solidFill>
                <a:schemeClr val="tx1"/>
              </a:solidFill>
              <a:round/>
              <a:headEnd/>
              <a:tailEnd type="triangle" w="med" len="med"/>
            </a:ln>
            <a:effectLst/>
          </p:spPr>
          <p:txBody>
            <a:bodyPr wrap="none" anchor="ctr"/>
            <a:lstStyle/>
            <a:p>
              <a:endParaRPr lang="en-US" dirty="0"/>
            </a:p>
          </p:txBody>
        </p:sp>
        <p:graphicFrame>
          <p:nvGraphicFramePr>
            <p:cNvPr id="359461" name="Object 37">
              <a:hlinkClick r:id="" action="ppaction://ole?verb=0"/>
            </p:cNvPr>
            <p:cNvGraphicFramePr>
              <a:graphicFrameLocks/>
            </p:cNvGraphicFramePr>
            <p:nvPr/>
          </p:nvGraphicFramePr>
          <p:xfrm>
            <a:off x="1534" y="3375"/>
            <a:ext cx="659" cy="339"/>
          </p:xfrm>
          <a:graphic>
            <a:graphicData uri="http://schemas.openxmlformats.org/presentationml/2006/ole">
              <p:oleObj spid="_x0000_s39940" name="Clip" r:id="rId10" imgW="5805360" imgH="3008160" progId="MS_ClipArt_Gallery.2">
                <p:embed/>
              </p:oleObj>
            </a:graphicData>
          </a:graphic>
        </p:graphicFrame>
        <p:pic>
          <p:nvPicPr>
            <p:cNvPr id="359462" name="Picture 38" descr="MCBL00589_0000[1]"/>
            <p:cNvPicPr>
              <a:picLocks noChangeAspect="1" noChangeArrowheads="1"/>
            </p:cNvPicPr>
            <p:nvPr/>
          </p:nvPicPr>
          <p:blipFill>
            <a:blip r:embed="rId5"/>
            <a:srcRect/>
            <a:stretch>
              <a:fillRect/>
            </a:stretch>
          </p:blipFill>
          <p:spPr bwMode="auto">
            <a:xfrm>
              <a:off x="2894" y="3328"/>
              <a:ext cx="337" cy="432"/>
            </a:xfrm>
            <a:prstGeom prst="rect">
              <a:avLst/>
            </a:prstGeom>
            <a:noFill/>
          </p:spPr>
        </p:pic>
        <p:pic>
          <p:nvPicPr>
            <p:cNvPr id="359463" name="Picture 39" descr="MCj03100200000[1]"/>
            <p:cNvPicPr>
              <a:picLocks noChangeAspect="1" noChangeArrowheads="1"/>
            </p:cNvPicPr>
            <p:nvPr/>
          </p:nvPicPr>
          <p:blipFill>
            <a:blip r:embed="rId6"/>
            <a:srcRect/>
            <a:stretch>
              <a:fillRect/>
            </a:stretch>
          </p:blipFill>
          <p:spPr bwMode="auto">
            <a:xfrm>
              <a:off x="3938" y="3307"/>
              <a:ext cx="624" cy="473"/>
            </a:xfrm>
            <a:prstGeom prst="rect">
              <a:avLst/>
            </a:prstGeom>
            <a:noFill/>
          </p:spPr>
        </p:pic>
        <p:pic>
          <p:nvPicPr>
            <p:cNvPr id="359464" name="Picture 40" descr="MCBD10569_0000[1]"/>
            <p:cNvPicPr>
              <a:picLocks noChangeAspect="1" noChangeArrowheads="1"/>
            </p:cNvPicPr>
            <p:nvPr/>
          </p:nvPicPr>
          <p:blipFill>
            <a:blip r:embed="rId7"/>
            <a:srcRect/>
            <a:stretch>
              <a:fillRect/>
            </a:stretch>
          </p:blipFill>
          <p:spPr bwMode="auto">
            <a:xfrm>
              <a:off x="5232" y="3299"/>
              <a:ext cx="342" cy="490"/>
            </a:xfrm>
            <a:prstGeom prst="rect">
              <a:avLst/>
            </a:prstGeom>
            <a:noFill/>
          </p:spPr>
        </p:pic>
        <p:pic>
          <p:nvPicPr>
            <p:cNvPr id="359465" name="Picture 41" descr="MCj02313230000[1]"/>
            <p:cNvPicPr>
              <a:picLocks noChangeAspect="1" noChangeArrowheads="1"/>
            </p:cNvPicPr>
            <p:nvPr/>
          </p:nvPicPr>
          <p:blipFill>
            <a:blip r:embed="rId8"/>
            <a:srcRect/>
            <a:stretch>
              <a:fillRect/>
            </a:stretch>
          </p:blipFill>
          <p:spPr bwMode="auto">
            <a:xfrm>
              <a:off x="106" y="3271"/>
              <a:ext cx="770" cy="545"/>
            </a:xfrm>
            <a:prstGeom prst="rect">
              <a:avLst/>
            </a:prstGeom>
            <a:noFill/>
          </p:spPr>
        </p:pic>
        <p:sp>
          <p:nvSpPr>
            <p:cNvPr id="359466" name="Line 42"/>
            <p:cNvSpPr>
              <a:spLocks noChangeShapeType="1"/>
            </p:cNvSpPr>
            <p:nvPr/>
          </p:nvSpPr>
          <p:spPr bwMode="auto">
            <a:xfrm>
              <a:off x="913" y="3576"/>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67" name="Line 43"/>
            <p:cNvSpPr>
              <a:spLocks noChangeShapeType="1"/>
            </p:cNvSpPr>
            <p:nvPr/>
          </p:nvSpPr>
          <p:spPr bwMode="auto">
            <a:xfrm>
              <a:off x="2257" y="3576"/>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68" name="Line 44"/>
            <p:cNvSpPr>
              <a:spLocks noChangeShapeType="1"/>
            </p:cNvSpPr>
            <p:nvPr/>
          </p:nvSpPr>
          <p:spPr bwMode="auto">
            <a:xfrm>
              <a:off x="3313" y="3576"/>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69" name="Line 45"/>
            <p:cNvSpPr>
              <a:spLocks noChangeShapeType="1"/>
            </p:cNvSpPr>
            <p:nvPr/>
          </p:nvSpPr>
          <p:spPr bwMode="auto">
            <a:xfrm>
              <a:off x="4609" y="3576"/>
              <a:ext cx="576"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59471" name="Line 47"/>
            <p:cNvSpPr>
              <a:spLocks noChangeShapeType="1"/>
            </p:cNvSpPr>
            <p:nvPr/>
          </p:nvSpPr>
          <p:spPr bwMode="auto">
            <a:xfrm flipV="1">
              <a:off x="912"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72" name="Line 48"/>
            <p:cNvSpPr>
              <a:spLocks noChangeShapeType="1"/>
            </p:cNvSpPr>
            <p:nvPr/>
          </p:nvSpPr>
          <p:spPr bwMode="auto">
            <a:xfrm flipV="1">
              <a:off x="912" y="2935"/>
              <a:ext cx="576" cy="634"/>
            </a:xfrm>
            <a:prstGeom prst="line">
              <a:avLst/>
            </a:prstGeom>
            <a:noFill/>
            <a:ln w="9525">
              <a:solidFill>
                <a:schemeClr val="tx1"/>
              </a:solidFill>
              <a:round/>
              <a:headEnd/>
              <a:tailEnd type="triangle" w="med" len="med"/>
            </a:ln>
            <a:effectLst/>
          </p:spPr>
          <p:txBody>
            <a:bodyPr/>
            <a:lstStyle/>
            <a:p>
              <a:endParaRPr lang="en-US" dirty="0"/>
            </a:p>
          </p:txBody>
        </p:sp>
        <p:sp>
          <p:nvSpPr>
            <p:cNvPr id="359473" name="Line 49"/>
            <p:cNvSpPr>
              <a:spLocks noChangeShapeType="1"/>
            </p:cNvSpPr>
            <p:nvPr/>
          </p:nvSpPr>
          <p:spPr bwMode="auto">
            <a:xfrm>
              <a:off x="912"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74" name="Line 50"/>
            <p:cNvSpPr>
              <a:spLocks noChangeShapeType="1"/>
            </p:cNvSpPr>
            <p:nvPr/>
          </p:nvSpPr>
          <p:spPr bwMode="auto">
            <a:xfrm>
              <a:off x="912" y="2945"/>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75" name="Line 51"/>
            <p:cNvSpPr>
              <a:spLocks noChangeShapeType="1"/>
            </p:cNvSpPr>
            <p:nvPr/>
          </p:nvSpPr>
          <p:spPr bwMode="auto">
            <a:xfrm flipV="1">
              <a:off x="912"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76" name="Line 52"/>
            <p:cNvSpPr>
              <a:spLocks noChangeShapeType="1"/>
            </p:cNvSpPr>
            <p:nvPr/>
          </p:nvSpPr>
          <p:spPr bwMode="auto">
            <a:xfrm>
              <a:off x="912"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77" name="Line 53"/>
            <p:cNvSpPr>
              <a:spLocks noChangeShapeType="1"/>
            </p:cNvSpPr>
            <p:nvPr/>
          </p:nvSpPr>
          <p:spPr bwMode="auto">
            <a:xfrm flipV="1">
              <a:off x="2256"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78" name="Line 54"/>
            <p:cNvSpPr>
              <a:spLocks noChangeShapeType="1"/>
            </p:cNvSpPr>
            <p:nvPr/>
          </p:nvSpPr>
          <p:spPr bwMode="auto">
            <a:xfrm flipV="1">
              <a:off x="2256" y="2935"/>
              <a:ext cx="576" cy="634"/>
            </a:xfrm>
            <a:prstGeom prst="line">
              <a:avLst/>
            </a:prstGeom>
            <a:noFill/>
            <a:ln w="9525">
              <a:solidFill>
                <a:schemeClr val="tx1"/>
              </a:solidFill>
              <a:round/>
              <a:headEnd/>
              <a:tailEnd type="triangle" w="med" len="med"/>
            </a:ln>
            <a:effectLst/>
          </p:spPr>
          <p:txBody>
            <a:bodyPr/>
            <a:lstStyle/>
            <a:p>
              <a:endParaRPr lang="en-US" dirty="0"/>
            </a:p>
          </p:txBody>
        </p:sp>
        <p:sp>
          <p:nvSpPr>
            <p:cNvPr id="359479" name="Line 55"/>
            <p:cNvSpPr>
              <a:spLocks noChangeShapeType="1"/>
            </p:cNvSpPr>
            <p:nvPr/>
          </p:nvSpPr>
          <p:spPr bwMode="auto">
            <a:xfrm>
              <a:off x="2256"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80" name="Line 56"/>
            <p:cNvSpPr>
              <a:spLocks noChangeShapeType="1"/>
            </p:cNvSpPr>
            <p:nvPr/>
          </p:nvSpPr>
          <p:spPr bwMode="auto">
            <a:xfrm>
              <a:off x="2256" y="2945"/>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81" name="Line 57"/>
            <p:cNvSpPr>
              <a:spLocks noChangeShapeType="1"/>
            </p:cNvSpPr>
            <p:nvPr/>
          </p:nvSpPr>
          <p:spPr bwMode="auto">
            <a:xfrm flipV="1">
              <a:off x="2256"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82" name="Line 58"/>
            <p:cNvSpPr>
              <a:spLocks noChangeShapeType="1"/>
            </p:cNvSpPr>
            <p:nvPr/>
          </p:nvSpPr>
          <p:spPr bwMode="auto">
            <a:xfrm>
              <a:off x="2256"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83" name="Line 59"/>
            <p:cNvSpPr>
              <a:spLocks noChangeShapeType="1"/>
            </p:cNvSpPr>
            <p:nvPr/>
          </p:nvSpPr>
          <p:spPr bwMode="auto">
            <a:xfrm flipV="1">
              <a:off x="3312"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84" name="Line 60"/>
            <p:cNvSpPr>
              <a:spLocks noChangeShapeType="1"/>
            </p:cNvSpPr>
            <p:nvPr/>
          </p:nvSpPr>
          <p:spPr bwMode="auto">
            <a:xfrm flipV="1">
              <a:off x="3312" y="2935"/>
              <a:ext cx="576" cy="634"/>
            </a:xfrm>
            <a:prstGeom prst="line">
              <a:avLst/>
            </a:prstGeom>
            <a:noFill/>
            <a:ln w="9525">
              <a:solidFill>
                <a:schemeClr val="tx1"/>
              </a:solidFill>
              <a:round/>
              <a:headEnd/>
              <a:tailEnd type="triangle" w="med" len="med"/>
            </a:ln>
            <a:effectLst/>
          </p:spPr>
          <p:txBody>
            <a:bodyPr/>
            <a:lstStyle/>
            <a:p>
              <a:endParaRPr lang="en-US" dirty="0"/>
            </a:p>
          </p:txBody>
        </p:sp>
        <p:sp>
          <p:nvSpPr>
            <p:cNvPr id="359485" name="Line 61"/>
            <p:cNvSpPr>
              <a:spLocks noChangeShapeType="1"/>
            </p:cNvSpPr>
            <p:nvPr/>
          </p:nvSpPr>
          <p:spPr bwMode="auto">
            <a:xfrm>
              <a:off x="3312"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86" name="Line 62"/>
            <p:cNvSpPr>
              <a:spLocks noChangeShapeType="1"/>
            </p:cNvSpPr>
            <p:nvPr/>
          </p:nvSpPr>
          <p:spPr bwMode="auto">
            <a:xfrm>
              <a:off x="3312" y="2945"/>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87" name="Line 63"/>
            <p:cNvSpPr>
              <a:spLocks noChangeShapeType="1"/>
            </p:cNvSpPr>
            <p:nvPr/>
          </p:nvSpPr>
          <p:spPr bwMode="auto">
            <a:xfrm flipV="1">
              <a:off x="3312"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88" name="Line 64"/>
            <p:cNvSpPr>
              <a:spLocks noChangeShapeType="1"/>
            </p:cNvSpPr>
            <p:nvPr/>
          </p:nvSpPr>
          <p:spPr bwMode="auto">
            <a:xfrm>
              <a:off x="3312"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89" name="Line 65"/>
            <p:cNvSpPr>
              <a:spLocks noChangeShapeType="1"/>
            </p:cNvSpPr>
            <p:nvPr/>
          </p:nvSpPr>
          <p:spPr bwMode="auto">
            <a:xfrm flipV="1">
              <a:off x="4608"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90" name="Line 66"/>
            <p:cNvSpPr>
              <a:spLocks noChangeShapeType="1"/>
            </p:cNvSpPr>
            <p:nvPr/>
          </p:nvSpPr>
          <p:spPr bwMode="auto">
            <a:xfrm flipV="1">
              <a:off x="4608" y="2935"/>
              <a:ext cx="576" cy="634"/>
            </a:xfrm>
            <a:prstGeom prst="line">
              <a:avLst/>
            </a:prstGeom>
            <a:noFill/>
            <a:ln w="9525">
              <a:solidFill>
                <a:schemeClr val="tx1"/>
              </a:solidFill>
              <a:round/>
              <a:headEnd/>
              <a:tailEnd type="triangle" w="med" len="med"/>
            </a:ln>
            <a:effectLst/>
          </p:spPr>
          <p:txBody>
            <a:bodyPr/>
            <a:lstStyle/>
            <a:p>
              <a:endParaRPr lang="en-US" dirty="0"/>
            </a:p>
          </p:txBody>
        </p:sp>
        <p:sp>
          <p:nvSpPr>
            <p:cNvPr id="359491" name="Line 67"/>
            <p:cNvSpPr>
              <a:spLocks noChangeShapeType="1"/>
            </p:cNvSpPr>
            <p:nvPr/>
          </p:nvSpPr>
          <p:spPr bwMode="auto">
            <a:xfrm>
              <a:off x="4608" y="2321"/>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92" name="Line 68"/>
            <p:cNvSpPr>
              <a:spLocks noChangeShapeType="1"/>
            </p:cNvSpPr>
            <p:nvPr/>
          </p:nvSpPr>
          <p:spPr bwMode="auto">
            <a:xfrm>
              <a:off x="4608" y="2945"/>
              <a:ext cx="576" cy="624"/>
            </a:xfrm>
            <a:prstGeom prst="line">
              <a:avLst/>
            </a:prstGeom>
            <a:noFill/>
            <a:ln w="9525">
              <a:solidFill>
                <a:schemeClr val="tx1"/>
              </a:solidFill>
              <a:round/>
              <a:headEnd/>
              <a:tailEnd type="triangle" w="med" len="med"/>
            </a:ln>
            <a:effectLst/>
          </p:spPr>
          <p:txBody>
            <a:bodyPr/>
            <a:lstStyle/>
            <a:p>
              <a:endParaRPr lang="en-US" dirty="0"/>
            </a:p>
          </p:txBody>
        </p:sp>
        <p:sp>
          <p:nvSpPr>
            <p:cNvPr id="359493" name="Line 69"/>
            <p:cNvSpPr>
              <a:spLocks noChangeShapeType="1"/>
            </p:cNvSpPr>
            <p:nvPr/>
          </p:nvSpPr>
          <p:spPr bwMode="auto">
            <a:xfrm flipV="1">
              <a:off x="4608" y="2321"/>
              <a:ext cx="576" cy="1248"/>
            </a:xfrm>
            <a:prstGeom prst="line">
              <a:avLst/>
            </a:prstGeom>
            <a:noFill/>
            <a:ln w="9525">
              <a:solidFill>
                <a:schemeClr val="tx1"/>
              </a:solidFill>
              <a:round/>
              <a:headEnd/>
              <a:tailEnd type="triangle" w="med" len="med"/>
            </a:ln>
            <a:effectLst/>
          </p:spPr>
          <p:txBody>
            <a:bodyPr/>
            <a:lstStyle/>
            <a:p>
              <a:endParaRPr lang="en-US" dirty="0"/>
            </a:p>
          </p:txBody>
        </p:sp>
        <p:sp>
          <p:nvSpPr>
            <p:cNvPr id="359494" name="Line 70"/>
            <p:cNvSpPr>
              <a:spLocks noChangeShapeType="1"/>
            </p:cNvSpPr>
            <p:nvPr/>
          </p:nvSpPr>
          <p:spPr bwMode="auto">
            <a:xfrm>
              <a:off x="4608" y="2321"/>
              <a:ext cx="576" cy="1248"/>
            </a:xfrm>
            <a:prstGeom prst="line">
              <a:avLst/>
            </a:prstGeom>
            <a:noFill/>
            <a:ln w="9525">
              <a:solidFill>
                <a:schemeClr val="tx1"/>
              </a:solidFill>
              <a:round/>
              <a:headEnd/>
              <a:tailEnd type="triangle" w="med" len="med"/>
            </a:ln>
            <a:effectLst/>
          </p:spPr>
          <p:txBody>
            <a:bodyP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17</a:t>
            </a:fld>
            <a:endParaRPr lang="en-US" dirty="0"/>
          </a:p>
        </p:txBody>
      </p:sp>
      <p:pic>
        <p:nvPicPr>
          <p:cNvPr id="6" name="i-1689" descr="Image">
            <a:hlinkClick r:id="rId2"/>
          </p:cNvPr>
          <p:cNvPicPr/>
          <p:nvPr/>
        </p:nvPicPr>
        <p:blipFill>
          <a:blip r:embed="rId3"/>
          <a:srcRect/>
          <a:stretch>
            <a:fillRect/>
          </a:stretch>
        </p:blipFill>
        <p:spPr bwMode="auto">
          <a:xfrm>
            <a:off x="0" y="214290"/>
            <a:ext cx="9143999" cy="6643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lnSpcReduction="10000"/>
          </a:bodyPr>
          <a:lstStyle/>
          <a:p>
            <a:pPr>
              <a:buNone/>
            </a:pPr>
            <a:r>
              <a:rPr lang="en-US" b="1" dirty="0" smtClean="0"/>
              <a:t>Raw Material Suppliers:</a:t>
            </a:r>
            <a:r>
              <a:rPr lang="en-US" dirty="0" smtClean="0"/>
              <a:t> </a:t>
            </a:r>
            <a:endParaRPr lang="en-US" dirty="0" smtClean="0"/>
          </a:p>
          <a:p>
            <a:pPr algn="just"/>
            <a:r>
              <a:rPr lang="en-US" dirty="0" smtClean="0"/>
              <a:t>A </a:t>
            </a:r>
            <a:r>
              <a:rPr lang="en-US" dirty="0" smtClean="0"/>
              <a:t>supplier plays a critical link in supply chain. </a:t>
            </a:r>
            <a:endParaRPr lang="en-US" dirty="0" smtClean="0"/>
          </a:p>
          <a:p>
            <a:pPr algn="just"/>
            <a:r>
              <a:rPr lang="en-US" dirty="0" smtClean="0"/>
              <a:t>Forming </a:t>
            </a:r>
            <a:r>
              <a:rPr lang="en-US" dirty="0" smtClean="0"/>
              <a:t>the right partnership with right terms and polices helps develop a good relationship with the suppliers that will prove beneficial to all the parties involved.</a:t>
            </a:r>
          </a:p>
          <a:p>
            <a:pPr>
              <a:buNone/>
            </a:pPr>
            <a:r>
              <a:rPr lang="en-US" b="1" dirty="0" smtClean="0"/>
              <a:t>Manufacturer:</a:t>
            </a:r>
            <a:r>
              <a:rPr lang="en-US" dirty="0" smtClean="0"/>
              <a:t> </a:t>
            </a:r>
            <a:endParaRPr lang="en-US" dirty="0" smtClean="0"/>
          </a:p>
          <a:p>
            <a:pPr algn="just"/>
            <a:r>
              <a:rPr lang="en-US" dirty="0" smtClean="0"/>
              <a:t>After </a:t>
            </a:r>
            <a:r>
              <a:rPr lang="en-US" dirty="0" smtClean="0"/>
              <a:t>acquiring the right raw material, the organization has to make careful decision on the manufacturing of the product. </a:t>
            </a:r>
            <a:endParaRPr lang="en-US" dirty="0" smtClean="0"/>
          </a:p>
          <a:p>
            <a:pPr algn="just"/>
            <a:r>
              <a:rPr lang="en-US" dirty="0" smtClean="0"/>
              <a:t>The </a:t>
            </a:r>
            <a:r>
              <a:rPr lang="en-US" dirty="0" smtClean="0"/>
              <a:t>demand for the product, technologies required and other important decisions have to be carefully managed at this stage.</a:t>
            </a: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buNone/>
            </a:pPr>
            <a:r>
              <a:rPr lang="en-US" b="1" dirty="0" smtClean="0"/>
              <a:t>Distributors:</a:t>
            </a:r>
            <a:r>
              <a:rPr lang="en-US" dirty="0" smtClean="0"/>
              <a:t> </a:t>
            </a:r>
            <a:endParaRPr lang="en-US" dirty="0" smtClean="0"/>
          </a:p>
          <a:p>
            <a:pPr algn="just"/>
            <a:r>
              <a:rPr lang="en-US" dirty="0" smtClean="0"/>
              <a:t>The </a:t>
            </a:r>
            <a:r>
              <a:rPr lang="en-US" dirty="0" smtClean="0"/>
              <a:t>distributors could include wholesalers and retailers. </a:t>
            </a:r>
            <a:endParaRPr lang="en-US" dirty="0" smtClean="0"/>
          </a:p>
          <a:p>
            <a:pPr algn="just"/>
            <a:r>
              <a:rPr lang="en-US" dirty="0" smtClean="0"/>
              <a:t>They </a:t>
            </a:r>
            <a:r>
              <a:rPr lang="en-US" dirty="0" smtClean="0"/>
              <a:t>are one of the important links between the organization and customers</a:t>
            </a:r>
            <a:r>
              <a:rPr lang="en-US" dirty="0" smtClean="0"/>
              <a:t>.</a:t>
            </a:r>
          </a:p>
          <a:p>
            <a:pPr algn="just">
              <a:buNone/>
            </a:pPr>
            <a:r>
              <a:rPr lang="en-US" b="1" dirty="0" smtClean="0"/>
              <a:t>Customers:</a:t>
            </a:r>
            <a:r>
              <a:rPr lang="en-US" dirty="0" smtClean="0"/>
              <a:t> </a:t>
            </a:r>
            <a:endParaRPr lang="en-US" dirty="0" smtClean="0"/>
          </a:p>
          <a:p>
            <a:pPr algn="just"/>
            <a:r>
              <a:rPr lang="en-US" dirty="0" smtClean="0"/>
              <a:t>They </a:t>
            </a:r>
            <a:r>
              <a:rPr lang="en-US" dirty="0" smtClean="0"/>
              <a:t>are the most important and also the end-link in the chain. </a:t>
            </a:r>
            <a:endParaRPr lang="en-US" dirty="0" smtClean="0"/>
          </a:p>
          <a:p>
            <a:pPr algn="just"/>
            <a:r>
              <a:rPr lang="en-US" dirty="0" smtClean="0"/>
              <a:t>An </a:t>
            </a:r>
            <a:r>
              <a:rPr lang="en-US" dirty="0" smtClean="0"/>
              <a:t>organization should identify their customers and make sure that the product they produce is what is required.</a:t>
            </a:r>
          </a:p>
          <a:p>
            <a:pPr algn="just">
              <a:buNone/>
            </a:pPr>
            <a:endParaRPr lang="en-US" dirty="0" smtClean="0"/>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Outline</a:t>
            </a:r>
          </a:p>
        </p:txBody>
      </p:sp>
      <p:sp>
        <p:nvSpPr>
          <p:cNvPr id="11268" name="Rectangle 3"/>
          <p:cNvSpPr>
            <a:spLocks noGrp="1" noChangeArrowheads="1"/>
          </p:cNvSpPr>
          <p:nvPr>
            <p:ph idx="1"/>
          </p:nvPr>
        </p:nvSpPr>
        <p:spPr/>
        <p:txBody>
          <a:bodyPr/>
          <a:lstStyle/>
          <a:p>
            <a:pPr>
              <a:lnSpc>
                <a:spcPct val="150000"/>
              </a:lnSpc>
            </a:pPr>
            <a:r>
              <a:rPr lang="en-US" dirty="0" smtClean="0"/>
              <a:t>What is a Supply Chain?</a:t>
            </a:r>
          </a:p>
          <a:p>
            <a:pPr>
              <a:lnSpc>
                <a:spcPct val="150000"/>
              </a:lnSpc>
            </a:pPr>
            <a:r>
              <a:rPr lang="en-US" dirty="0" smtClean="0"/>
              <a:t>Decision Phases in a Supply Chain</a:t>
            </a:r>
          </a:p>
          <a:p>
            <a:pPr>
              <a:lnSpc>
                <a:spcPct val="150000"/>
              </a:lnSpc>
            </a:pPr>
            <a:r>
              <a:rPr lang="en-US" dirty="0" smtClean="0"/>
              <a:t>Process View of a Supply Chain</a:t>
            </a:r>
          </a:p>
          <a:p>
            <a:pPr>
              <a:lnSpc>
                <a:spcPct val="150000"/>
              </a:lnSpc>
            </a:pPr>
            <a:r>
              <a:rPr lang="en-US" dirty="0" smtClean="0"/>
              <a:t>The Importance of Supply Chain Flows</a:t>
            </a:r>
          </a:p>
          <a:p>
            <a:pPr>
              <a:lnSpc>
                <a:spcPct val="150000"/>
              </a:lnSpc>
            </a:pPr>
            <a:r>
              <a:rPr lang="en-US" dirty="0" smtClean="0"/>
              <a:t>Examples of Supply Chains</a:t>
            </a:r>
          </a:p>
        </p:txBody>
      </p:sp>
      <p:sp>
        <p:nvSpPr>
          <p:cNvPr id="11266" name="Slide Number Placeholder 3"/>
          <p:cNvSpPr>
            <a:spLocks noGrp="1"/>
          </p:cNvSpPr>
          <p:nvPr>
            <p:ph type="sldNum" sz="quarter" idx="12"/>
          </p:nvPr>
        </p:nvSpPr>
        <p:spPr>
          <a:noFill/>
        </p:spPr>
        <p:txBody>
          <a:bodyPr/>
          <a:lstStyle/>
          <a:p>
            <a:r>
              <a:rPr lang="en-US" dirty="0" smtClean="0"/>
              <a:t>1-</a:t>
            </a:r>
            <a:fld id="{1F721E92-A9A0-48DE-A883-7836DBE1D277}" type="slidenum">
              <a:rPr lang="en-US" smtClean="0"/>
              <a:pPr/>
              <a:t>2</a:t>
            </a:fld>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Each stage need not be present in all supply chain model. </a:t>
            </a:r>
            <a:endParaRPr lang="en-US" dirty="0" smtClean="0"/>
          </a:p>
          <a:p>
            <a:pPr algn="just"/>
            <a:r>
              <a:rPr lang="en-US" dirty="0" smtClean="0"/>
              <a:t>The </a:t>
            </a:r>
            <a:r>
              <a:rPr lang="en-US" dirty="0" smtClean="0"/>
              <a:t>appropriate design of the supply chain will depend on both the customer’s needs and the roles of the stages involved</a:t>
            </a:r>
            <a:r>
              <a:rPr lang="en-US" dirty="0" smtClean="0"/>
              <a:t>.</a:t>
            </a:r>
          </a:p>
          <a:p>
            <a:pPr algn="just"/>
            <a:r>
              <a:rPr lang="en-US" dirty="0" smtClean="0"/>
              <a:t>In some cases, such as Dell, a manufacturer may fill customer orders directly. Dell builds-to-order: that is, a customer order initiate manufacturing at Dell. Dell does not have a retailer, wholesaler, or distributor in its supply chain.</a:t>
            </a:r>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lvl="0" algn="just" fontAlgn="base"/>
            <a:r>
              <a:rPr lang="en-US" dirty="0" smtClean="0"/>
              <a:t>the mail order company L.L. Bean, manufacturers do not respond to customer orders directly.</a:t>
            </a:r>
          </a:p>
          <a:p>
            <a:pPr lvl="0" algn="just" fontAlgn="base"/>
            <a:r>
              <a:rPr lang="en-US" dirty="0" smtClean="0"/>
              <a:t>In this case, </a:t>
            </a:r>
            <a:r>
              <a:rPr lang="en-US" dirty="0" err="1" smtClean="0"/>
              <a:t>L.L.Bean</a:t>
            </a:r>
            <a:r>
              <a:rPr lang="en-US" dirty="0" smtClean="0"/>
              <a:t> maintains an inventory of product form which they fill customer orders. Compared to the Dell supply chain, the </a:t>
            </a:r>
            <a:r>
              <a:rPr lang="en-US" dirty="0" err="1" smtClean="0"/>
              <a:t>L.L.Bean</a:t>
            </a:r>
            <a:r>
              <a:rPr lang="en-US" dirty="0" smtClean="0"/>
              <a:t> supply chain contains an extra stage (the retailer. </a:t>
            </a:r>
            <a:r>
              <a:rPr lang="en-US" dirty="0" err="1" smtClean="0"/>
              <a:t>L.LBean</a:t>
            </a:r>
            <a:r>
              <a:rPr lang="en-US" dirty="0" smtClean="0"/>
              <a:t> itself) between the customer and the manufacturer.</a:t>
            </a:r>
          </a:p>
          <a:p>
            <a:pPr lvl="0"/>
            <a:r>
              <a:rPr lang="en-US" dirty="0" smtClean="0"/>
              <a:t>In the case of other retail stores. The supply chain may also contain a wholesaler or distributor between the store and the manufacturer.</a:t>
            </a:r>
          </a:p>
          <a:p>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22</a:t>
            </a:fld>
            <a:endParaRPr lang="en-US" dirty="0"/>
          </a:p>
        </p:txBody>
      </p:sp>
      <p:pic>
        <p:nvPicPr>
          <p:cNvPr id="6" name="Picture 5" descr="supply chain of peanut butter"/>
          <p:cNvPicPr/>
          <p:nvPr/>
        </p:nvPicPr>
        <p:blipFill>
          <a:blip r:embed="rId2"/>
          <a:srcRect/>
          <a:stretch>
            <a:fillRect/>
          </a:stretch>
        </p:blipFill>
        <p:spPr bwMode="auto">
          <a:xfrm>
            <a:off x="0" y="0"/>
            <a:ext cx="9144001" cy="6715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The objective of a supply </a:t>
            </a:r>
            <a:r>
              <a:rPr lang="en-US" b="1" dirty="0" smtClean="0"/>
              <a:t>chain</a:t>
            </a:r>
            <a:endParaRPr lang="en-US" dirty="0"/>
          </a:p>
        </p:txBody>
      </p:sp>
      <p:sp>
        <p:nvSpPr>
          <p:cNvPr id="3" name="Content Placeholder 2"/>
          <p:cNvSpPr>
            <a:spLocks noGrp="1"/>
          </p:cNvSpPr>
          <p:nvPr>
            <p:ph idx="1"/>
          </p:nvPr>
        </p:nvSpPr>
        <p:spPr/>
        <p:txBody>
          <a:bodyPr/>
          <a:lstStyle/>
          <a:p>
            <a:pPr>
              <a:buNone/>
            </a:pPr>
            <a:r>
              <a:rPr lang="en-US" dirty="0" smtClean="0"/>
              <a:t>The objective of every supply chain </a:t>
            </a:r>
            <a:r>
              <a:rPr lang="en-US" dirty="0" smtClean="0"/>
              <a:t>is:</a:t>
            </a:r>
          </a:p>
          <a:p>
            <a:pPr algn="just"/>
            <a:r>
              <a:rPr lang="en-US" dirty="0" smtClean="0"/>
              <a:t>Maximize </a:t>
            </a:r>
            <a:r>
              <a:rPr lang="en-US" dirty="0" smtClean="0"/>
              <a:t>the overall value </a:t>
            </a:r>
            <a:r>
              <a:rPr lang="en-US" dirty="0" smtClean="0"/>
              <a:t>generated.</a:t>
            </a:r>
          </a:p>
          <a:p>
            <a:pPr lvl="0" algn="just"/>
            <a:r>
              <a:rPr lang="en-US" dirty="0" smtClean="0"/>
              <a:t>The value of a supply chain generates is the difference between what the final product is worth to the customer and the effort of the supply chain expands in filling the customer’s request. </a:t>
            </a:r>
            <a:endParaRPr lang="en-US" dirty="0" smtClean="0"/>
          </a:p>
          <a:p>
            <a:pPr lvl="0" algn="just"/>
            <a:r>
              <a:rPr lang="en-US" dirty="0" smtClean="0"/>
              <a:t>For </a:t>
            </a:r>
            <a:r>
              <a:rPr lang="en-US" dirty="0" smtClean="0"/>
              <a:t>most commercial supply chains, the value will be strongly correlated with supply chain profitability, the difference between the revenue generated from the customer and the overall cost across the supply chain.</a:t>
            </a:r>
          </a:p>
          <a:p>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buNone/>
            </a:pPr>
            <a:r>
              <a:rPr lang="en-US" dirty="0" smtClean="0"/>
              <a:t>Example:</a:t>
            </a:r>
          </a:p>
          <a:p>
            <a:pPr lvl="0" algn="just"/>
            <a:r>
              <a:rPr lang="en-US" dirty="0" smtClean="0"/>
              <a:t>a </a:t>
            </a:r>
            <a:r>
              <a:rPr lang="en-US" dirty="0" smtClean="0"/>
              <a:t>customer purchasing a computer from Dell pays $2,000, which represents the revenue the supply china receives. </a:t>
            </a:r>
            <a:endParaRPr lang="en-US" dirty="0" smtClean="0"/>
          </a:p>
          <a:p>
            <a:pPr lvl="0" algn="just"/>
            <a:r>
              <a:rPr lang="en-US" dirty="0" smtClean="0"/>
              <a:t>Dell </a:t>
            </a:r>
            <a:r>
              <a:rPr lang="en-US" dirty="0" smtClean="0"/>
              <a:t>and other stages of the supply chain gain costs to convey information, produce components, store them, transport them, transfer funds, and so on.</a:t>
            </a: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US" sz="3600" b="1" dirty="0" smtClean="0"/>
              <a:t>Supply Chain Management - </a:t>
            </a:r>
            <a:r>
              <a:rPr lang="en-US" sz="3600" b="1" dirty="0" smtClean="0"/>
              <a:t>Advantages</a:t>
            </a:r>
            <a:endParaRPr lang="en-US" sz="3600" b="1" dirty="0"/>
          </a:p>
        </p:txBody>
      </p:sp>
      <p:sp>
        <p:nvSpPr>
          <p:cNvPr id="3" name="Content Placeholder 2"/>
          <p:cNvSpPr>
            <a:spLocks noGrp="1"/>
          </p:cNvSpPr>
          <p:nvPr>
            <p:ph idx="1"/>
          </p:nvPr>
        </p:nvSpPr>
        <p:spPr>
          <a:xfrm>
            <a:off x="457200" y="1428736"/>
            <a:ext cx="8229600" cy="4895864"/>
          </a:xfrm>
        </p:spPr>
        <p:txBody>
          <a:bodyPr/>
          <a:lstStyle/>
          <a:p>
            <a:pPr algn="just"/>
            <a:r>
              <a:rPr lang="en-US" dirty="0" smtClean="0">
                <a:latin typeface="Times New Roman" pitchFamily="18" charset="0"/>
                <a:cs typeface="Times New Roman" pitchFamily="18" charset="0"/>
              </a:rPr>
              <a:t>In this era of globalization where companies compete to provide the best quality products to the customers and satisfy all their demands, supply chain management plays a very important role.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All </a:t>
            </a:r>
            <a:r>
              <a:rPr lang="en-US" dirty="0" smtClean="0">
                <a:latin typeface="Times New Roman" pitchFamily="18" charset="0"/>
                <a:cs typeface="Times New Roman" pitchFamily="18" charset="0"/>
              </a:rPr>
              <a:t>the companies are highly dependent on effective supply chain process</a:t>
            </a:r>
            <a:r>
              <a:rPr lang="en-US" dirty="0" smtClean="0">
                <a:latin typeface="Times New Roman" pitchFamily="18" charset="0"/>
                <a:cs typeface="Times New Roman" pitchFamily="18" charset="0"/>
              </a:rPr>
              <a:t>.</a:t>
            </a:r>
          </a:p>
          <a:p>
            <a:pPr algn="just"/>
            <a:r>
              <a:rPr lang="en-US" dirty="0" smtClean="0"/>
              <a:t>The </a:t>
            </a:r>
            <a:r>
              <a:rPr lang="en-US" b="1" dirty="0" smtClean="0"/>
              <a:t>key benefits of supply chain management</a:t>
            </a:r>
            <a:r>
              <a:rPr lang="en-US" dirty="0" smtClean="0"/>
              <a:t> </a:t>
            </a:r>
            <a:r>
              <a:rPr lang="en-US" dirty="0" smtClean="0"/>
              <a:t>are:</a:t>
            </a:r>
          </a:p>
          <a:p>
            <a:pPr marL="514350" lvl="0" indent="-514350" algn="just">
              <a:buFont typeface="+mj-lt"/>
              <a:buAutoNum type="arabicPeriod"/>
            </a:pPr>
            <a:r>
              <a:rPr lang="en-US" dirty="0" smtClean="0"/>
              <a:t>Develops better customer relationship and service.</a:t>
            </a:r>
          </a:p>
          <a:p>
            <a:pPr marL="514350" lvl="0" indent="-514350" algn="just">
              <a:buFont typeface="+mj-lt"/>
              <a:buAutoNum type="arabicPeriod"/>
            </a:pPr>
            <a:r>
              <a:rPr lang="en-US" dirty="0" smtClean="0"/>
              <a:t>Creates better delivery mechanisms for products and services in demand with minimum </a:t>
            </a:r>
            <a:r>
              <a:rPr lang="en-US" dirty="0" smtClean="0"/>
              <a:t>delay.</a:t>
            </a:r>
          </a:p>
          <a:p>
            <a:pPr marL="514350" lvl="0" indent="-514350" algn="just">
              <a:buFont typeface="+mj-lt"/>
              <a:buAutoNum type="arabicPeriod"/>
            </a:pPr>
            <a:r>
              <a:rPr lang="en-US" dirty="0" smtClean="0"/>
              <a:t>Improvises </a:t>
            </a:r>
            <a:r>
              <a:rPr lang="en-US" dirty="0" smtClean="0"/>
              <a:t>productivity and business functions.</a:t>
            </a:r>
          </a:p>
          <a:p>
            <a:pPr algn="just"/>
            <a:endParaRPr lang="en-US"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lvl="0" algn="just">
              <a:lnSpc>
                <a:spcPct val="170000"/>
              </a:lnSpc>
              <a:buNone/>
            </a:pPr>
            <a:r>
              <a:rPr lang="en-US" dirty="0" smtClean="0"/>
              <a:t>4. </a:t>
            </a:r>
            <a:r>
              <a:rPr lang="en-US" dirty="0" smtClean="0">
                <a:latin typeface="Times New Roman" pitchFamily="18" charset="0"/>
                <a:cs typeface="Times New Roman" pitchFamily="18" charset="0"/>
              </a:rPr>
              <a:t>Minimizes </a:t>
            </a:r>
            <a:r>
              <a:rPr lang="en-US" dirty="0" smtClean="0">
                <a:latin typeface="Times New Roman" pitchFamily="18" charset="0"/>
                <a:cs typeface="Times New Roman" pitchFamily="18" charset="0"/>
              </a:rPr>
              <a:t>warehouse and transportation </a:t>
            </a:r>
            <a:r>
              <a:rPr lang="en-US" dirty="0" smtClean="0">
                <a:latin typeface="Times New Roman" pitchFamily="18" charset="0"/>
                <a:cs typeface="Times New Roman" pitchFamily="18" charset="0"/>
              </a:rPr>
              <a:t>costs.</a:t>
            </a:r>
          </a:p>
          <a:p>
            <a:pPr lvl="0" algn="just">
              <a:lnSpc>
                <a:spcPct val="170000"/>
              </a:lnSpc>
              <a:buNone/>
            </a:pPr>
            <a:r>
              <a:rPr lang="en-US" dirty="0" smtClean="0">
                <a:latin typeface="Times New Roman" pitchFamily="18" charset="0"/>
                <a:cs typeface="Times New Roman" pitchFamily="18" charset="0"/>
              </a:rPr>
              <a:t>5. Minimizes </a:t>
            </a:r>
            <a:r>
              <a:rPr lang="en-US" dirty="0" smtClean="0">
                <a:latin typeface="Times New Roman" pitchFamily="18" charset="0"/>
                <a:cs typeface="Times New Roman" pitchFamily="18" charset="0"/>
              </a:rPr>
              <a:t>direct and indirect costs.</a:t>
            </a:r>
          </a:p>
          <a:p>
            <a:pPr lvl="0" algn="just">
              <a:lnSpc>
                <a:spcPct val="170000"/>
              </a:lnSpc>
              <a:buNone/>
            </a:pPr>
            <a:r>
              <a:rPr lang="en-US" dirty="0" smtClean="0">
                <a:latin typeface="Times New Roman" pitchFamily="18" charset="0"/>
                <a:cs typeface="Times New Roman" pitchFamily="18" charset="0"/>
              </a:rPr>
              <a:t>6. Assists </a:t>
            </a:r>
            <a:r>
              <a:rPr lang="en-US" dirty="0" smtClean="0">
                <a:latin typeface="Times New Roman" pitchFamily="18" charset="0"/>
                <a:cs typeface="Times New Roman" pitchFamily="18" charset="0"/>
              </a:rPr>
              <a:t>in achieving shipping of right products to the right place at the right time</a:t>
            </a:r>
            <a:r>
              <a:rPr lang="en-US" dirty="0" smtClean="0">
                <a:latin typeface="Times New Roman" pitchFamily="18" charset="0"/>
                <a:cs typeface="Times New Roman" pitchFamily="18" charset="0"/>
              </a:rPr>
              <a:t>.</a:t>
            </a:r>
          </a:p>
          <a:p>
            <a:pPr lvl="0" algn="just">
              <a:lnSpc>
                <a:spcPct val="170000"/>
              </a:lnSpc>
              <a:buNone/>
            </a:pPr>
            <a:r>
              <a:rPr lang="en-US" dirty="0" smtClean="0">
                <a:latin typeface="Times New Roman" pitchFamily="18" charset="0"/>
                <a:cs typeface="Times New Roman" pitchFamily="18" charset="0"/>
              </a:rPr>
              <a:t>7. Enhances </a:t>
            </a:r>
            <a:r>
              <a:rPr lang="en-US" dirty="0" smtClean="0">
                <a:latin typeface="Times New Roman" pitchFamily="18" charset="0"/>
                <a:cs typeface="Times New Roman" pitchFamily="18" charset="0"/>
              </a:rPr>
              <a:t>inventory management, supporting the successful execution of just-in-time stock models.</a:t>
            </a:r>
          </a:p>
          <a:p>
            <a:pPr lvl="0" algn="just">
              <a:lnSpc>
                <a:spcPct val="170000"/>
              </a:lnSpc>
              <a:buNone/>
            </a:pPr>
            <a:r>
              <a:rPr lang="en-US" dirty="0" smtClean="0">
                <a:latin typeface="Times New Roman" pitchFamily="18" charset="0"/>
                <a:cs typeface="Times New Roman" pitchFamily="18" charset="0"/>
              </a:rPr>
              <a:t>8. Assists </a:t>
            </a:r>
            <a:r>
              <a:rPr lang="en-US" dirty="0" smtClean="0">
                <a:latin typeface="Times New Roman" pitchFamily="18" charset="0"/>
                <a:cs typeface="Times New Roman" pitchFamily="18" charset="0"/>
              </a:rPr>
              <a:t>companies in adapting to the challenges of globalization, economic disturbance, expanding consumer expectations, and related differences.</a:t>
            </a:r>
          </a:p>
          <a:p>
            <a:pPr lvl="0" algn="just">
              <a:lnSpc>
                <a:spcPct val="170000"/>
              </a:lnSpc>
              <a:buNone/>
            </a:pPr>
            <a:r>
              <a:rPr lang="en-US" dirty="0" smtClean="0">
                <a:latin typeface="Times New Roman" pitchFamily="18" charset="0"/>
                <a:cs typeface="Times New Roman" pitchFamily="18" charset="0"/>
              </a:rPr>
              <a:t>9. Assists </a:t>
            </a:r>
            <a:r>
              <a:rPr lang="en-US" dirty="0" smtClean="0">
                <a:latin typeface="Times New Roman" pitchFamily="18" charset="0"/>
                <a:cs typeface="Times New Roman" pitchFamily="18" charset="0"/>
              </a:rPr>
              <a:t>companies in minimizing waste, driving out costs, and achieving efficiencies throughout the supply chain process.</a:t>
            </a:r>
          </a:p>
          <a:p>
            <a:pPr lvl="0">
              <a:buNone/>
            </a:pPr>
            <a:endParaRPr lang="en-US" dirty="0" smtClean="0"/>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Supply Chain Management - Process </a:t>
            </a:r>
            <a:r>
              <a:rPr lang="en-US" dirty="0" smtClean="0"/>
              <a:t>Flow</a:t>
            </a:r>
            <a:endParaRPr lang="en-US" dirty="0"/>
          </a:p>
        </p:txBody>
      </p:sp>
      <p:sp>
        <p:nvSpPr>
          <p:cNvPr id="3" name="Content Placeholder 2"/>
          <p:cNvSpPr>
            <a:spLocks noGrp="1"/>
          </p:cNvSpPr>
          <p:nvPr>
            <p:ph idx="1"/>
          </p:nvPr>
        </p:nvSpPr>
        <p:spPr/>
        <p:txBody>
          <a:bodyPr/>
          <a:lstStyle/>
          <a:p>
            <a:r>
              <a:rPr lang="en-US" dirty="0" smtClean="0"/>
              <a:t>Supply chain management can be defined as a systematic flow of materials, goods, and related information among suppliers, companies, retailers, and consumers</a:t>
            </a:r>
            <a:r>
              <a:rPr lang="en-US" dirty="0" smtClean="0"/>
              <a:t>.</a:t>
            </a:r>
          </a:p>
          <a:p>
            <a:r>
              <a:rPr lang="en-US" dirty="0" smtClean="0">
                <a:solidFill>
                  <a:srgbClr val="000000"/>
                </a:solidFill>
                <a:ea typeface="Times New Roman" pitchFamily="18" charset="0"/>
                <a:cs typeface="Times New Roman" pitchFamily="18" charset="0"/>
              </a:rPr>
              <a:t>There are three different types of flow in supply chain management −</a:t>
            </a:r>
            <a:endParaRPr lang="en-US" dirty="0" smtClean="0"/>
          </a:p>
          <a:p>
            <a:pPr marL="514350" lvl="0" indent="-514350">
              <a:buFont typeface="+mj-lt"/>
              <a:buAutoNum type="arabicPeriod"/>
            </a:pPr>
            <a:r>
              <a:rPr lang="en-US" dirty="0" smtClean="0"/>
              <a:t>Material flow</a:t>
            </a:r>
          </a:p>
          <a:p>
            <a:pPr marL="514350" lvl="0" indent="-514350">
              <a:buFont typeface="+mj-lt"/>
              <a:buAutoNum type="arabicPeriod"/>
            </a:pPr>
            <a:r>
              <a:rPr lang="en-US" dirty="0" smtClean="0"/>
              <a:t>Information/Data flow</a:t>
            </a:r>
          </a:p>
          <a:p>
            <a:pPr marL="514350" lvl="0" indent="-514350">
              <a:buFont typeface="+mj-lt"/>
              <a:buAutoNum type="arabicPeriod"/>
            </a:pPr>
            <a:r>
              <a:rPr lang="en-US" dirty="0" smtClean="0"/>
              <a:t>Money flow</a:t>
            </a: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p:cNvSpPr>
            <a:spLocks noGrp="1" noChangeArrowheads="1"/>
          </p:cNvSpPr>
          <p:nvPr>
            <p:ph type="title"/>
          </p:nvPr>
        </p:nvSpPr>
        <p:spPr>
          <a:xfrm>
            <a:off x="457200" y="704088"/>
            <a:ext cx="8229600" cy="724648"/>
          </a:xfrm>
        </p:spPr>
        <p:txBody>
          <a:bodyPr>
            <a:normAutofit fontScale="90000"/>
          </a:bodyPr>
          <a:lstStyle/>
          <a:p>
            <a:r>
              <a:rPr lang="en-US" dirty="0" smtClean="0"/>
              <a:t>Flows in a Supply Chain</a:t>
            </a:r>
          </a:p>
        </p:txBody>
      </p:sp>
      <p:sp>
        <p:nvSpPr>
          <p:cNvPr id="13" name="Content Placeholder 12"/>
          <p:cNvSpPr>
            <a:spLocks noGrp="1"/>
          </p:cNvSpPr>
          <p:nvPr>
            <p:ph idx="1"/>
          </p:nvPr>
        </p:nvSpPr>
        <p:spPr>
          <a:xfrm>
            <a:off x="457200" y="1500174"/>
            <a:ext cx="8229600" cy="4824426"/>
          </a:xfrm>
        </p:spPr>
        <p:txBody>
          <a:bodyPr/>
          <a:lstStyle/>
          <a:p>
            <a:endParaRPr lang="en-US" dirty="0"/>
          </a:p>
        </p:txBody>
      </p:sp>
      <p:sp>
        <p:nvSpPr>
          <p:cNvPr id="16386" name="Slide Number Placeholder 2"/>
          <p:cNvSpPr>
            <a:spLocks noGrp="1"/>
          </p:cNvSpPr>
          <p:nvPr>
            <p:ph type="sldNum" sz="quarter" idx="12"/>
          </p:nvPr>
        </p:nvSpPr>
        <p:spPr>
          <a:noFill/>
        </p:spPr>
        <p:txBody>
          <a:bodyPr/>
          <a:lstStyle/>
          <a:p>
            <a:r>
              <a:rPr lang="en-US" dirty="0" smtClean="0"/>
              <a:t>1-</a:t>
            </a:r>
            <a:fld id="{27416922-EC4D-4B4E-B3BC-DFBFB5CB0ED0}" type="slidenum">
              <a:rPr lang="en-US" smtClean="0"/>
              <a:pPr/>
              <a:t>28</a:t>
            </a:fld>
            <a:endParaRPr lang="en-US" dirty="0" smtClean="0"/>
          </a:p>
        </p:txBody>
      </p:sp>
      <p:pic>
        <p:nvPicPr>
          <p:cNvPr id="14" name="Picture 13" descr="Types of Process Flow"/>
          <p:cNvPicPr/>
          <p:nvPr/>
        </p:nvPicPr>
        <p:blipFill>
          <a:blip r:embed="rId3"/>
          <a:srcRect/>
          <a:stretch>
            <a:fillRect/>
          </a:stretch>
        </p:blipFill>
        <p:spPr bwMode="auto">
          <a:xfrm>
            <a:off x="357158" y="1500174"/>
            <a:ext cx="8501122" cy="514605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dirty="0"/>
              <a:t>Supply Chain Flows</a:t>
            </a:r>
          </a:p>
        </p:txBody>
      </p:sp>
      <p:graphicFrame>
        <p:nvGraphicFramePr>
          <p:cNvPr id="362500" name="Object 4">
            <a:hlinkClick r:id="" action="ppaction://ole?verb=0"/>
          </p:cNvPr>
          <p:cNvGraphicFramePr>
            <a:graphicFrameLocks/>
          </p:cNvGraphicFramePr>
          <p:nvPr/>
        </p:nvGraphicFramePr>
        <p:xfrm>
          <a:off x="2433638" y="3136900"/>
          <a:ext cx="1046162" cy="538163"/>
        </p:xfrm>
        <a:graphic>
          <a:graphicData uri="http://schemas.openxmlformats.org/presentationml/2006/ole">
            <p:oleObj spid="_x0000_s38914" name="Clip" r:id="rId4" imgW="5805360" imgH="3008160" progId="MS_ClipArt_Gallery.2">
              <p:embed/>
            </p:oleObj>
          </a:graphicData>
        </a:graphic>
      </p:graphicFrame>
      <p:pic>
        <p:nvPicPr>
          <p:cNvPr id="362501" name="Picture 5" descr="MCBL00589_0000[1]"/>
          <p:cNvPicPr>
            <a:picLocks noChangeAspect="1" noChangeArrowheads="1"/>
          </p:cNvPicPr>
          <p:nvPr/>
        </p:nvPicPr>
        <p:blipFill>
          <a:blip r:embed="rId5"/>
          <a:srcRect/>
          <a:stretch>
            <a:fillRect/>
          </a:stretch>
        </p:blipFill>
        <p:spPr bwMode="auto">
          <a:xfrm>
            <a:off x="4592638" y="3062288"/>
            <a:ext cx="534987" cy="685800"/>
          </a:xfrm>
          <a:prstGeom prst="rect">
            <a:avLst/>
          </a:prstGeom>
          <a:noFill/>
        </p:spPr>
      </p:pic>
      <p:pic>
        <p:nvPicPr>
          <p:cNvPr id="362502" name="Picture 6" descr="MCj03100200000[1]"/>
          <p:cNvPicPr>
            <a:picLocks noChangeAspect="1" noChangeArrowheads="1"/>
          </p:cNvPicPr>
          <p:nvPr/>
        </p:nvPicPr>
        <p:blipFill>
          <a:blip r:embed="rId6"/>
          <a:srcRect/>
          <a:stretch>
            <a:fillRect/>
          </a:stretch>
        </p:blipFill>
        <p:spPr bwMode="auto">
          <a:xfrm>
            <a:off x="6249988" y="3028950"/>
            <a:ext cx="990600" cy="750888"/>
          </a:xfrm>
          <a:prstGeom prst="rect">
            <a:avLst/>
          </a:prstGeom>
          <a:noFill/>
        </p:spPr>
      </p:pic>
      <p:pic>
        <p:nvPicPr>
          <p:cNvPr id="362503" name="Picture 7" descr="MCBD10569_0000[1]"/>
          <p:cNvPicPr>
            <a:picLocks noChangeAspect="1" noChangeArrowheads="1"/>
          </p:cNvPicPr>
          <p:nvPr/>
        </p:nvPicPr>
        <p:blipFill>
          <a:blip r:embed="rId7"/>
          <a:srcRect/>
          <a:stretch>
            <a:fillRect/>
          </a:stretch>
        </p:blipFill>
        <p:spPr bwMode="auto">
          <a:xfrm>
            <a:off x="8304213" y="3016250"/>
            <a:ext cx="542925" cy="777875"/>
          </a:xfrm>
          <a:prstGeom prst="rect">
            <a:avLst/>
          </a:prstGeom>
          <a:noFill/>
        </p:spPr>
      </p:pic>
      <p:pic>
        <p:nvPicPr>
          <p:cNvPr id="362504" name="Picture 8" descr="MCj02313230000[1]"/>
          <p:cNvPicPr>
            <a:picLocks noChangeAspect="1" noChangeArrowheads="1"/>
          </p:cNvPicPr>
          <p:nvPr/>
        </p:nvPicPr>
        <p:blipFill>
          <a:blip r:embed="rId8"/>
          <a:srcRect/>
          <a:stretch>
            <a:fillRect/>
          </a:stretch>
        </p:blipFill>
        <p:spPr bwMode="auto">
          <a:xfrm>
            <a:off x="166688" y="2971800"/>
            <a:ext cx="1222375" cy="865188"/>
          </a:xfrm>
          <a:prstGeom prst="rect">
            <a:avLst/>
          </a:prstGeom>
          <a:noFill/>
        </p:spPr>
      </p:pic>
      <p:sp>
        <p:nvSpPr>
          <p:cNvPr id="362505" name="Text Box 9"/>
          <p:cNvSpPr txBox="1">
            <a:spLocks noChangeArrowheads="1"/>
          </p:cNvSpPr>
          <p:nvPr/>
        </p:nvSpPr>
        <p:spPr bwMode="auto">
          <a:xfrm>
            <a:off x="2306638" y="2667000"/>
            <a:ext cx="1293812" cy="336550"/>
          </a:xfrm>
          <a:prstGeom prst="rect">
            <a:avLst/>
          </a:prstGeom>
          <a:noFill/>
          <a:ln w="9525">
            <a:noFill/>
            <a:miter lim="800000"/>
            <a:headEnd/>
            <a:tailEnd/>
          </a:ln>
          <a:effectLst/>
        </p:spPr>
        <p:txBody>
          <a:bodyPr wrap="none">
            <a:spAutoFit/>
          </a:bodyPr>
          <a:lstStyle/>
          <a:p>
            <a:pPr algn="l"/>
            <a:r>
              <a:rPr lang="en-US" sz="1600" dirty="0"/>
              <a:t>Manufacturer</a:t>
            </a:r>
          </a:p>
        </p:txBody>
      </p:sp>
      <p:sp>
        <p:nvSpPr>
          <p:cNvPr id="362506" name="Text Box 10"/>
          <p:cNvSpPr txBox="1">
            <a:spLocks noChangeArrowheads="1"/>
          </p:cNvSpPr>
          <p:nvPr/>
        </p:nvSpPr>
        <p:spPr bwMode="auto">
          <a:xfrm>
            <a:off x="4352925" y="2667000"/>
            <a:ext cx="1079500" cy="336550"/>
          </a:xfrm>
          <a:prstGeom prst="rect">
            <a:avLst/>
          </a:prstGeom>
          <a:noFill/>
          <a:ln w="9525">
            <a:noFill/>
            <a:miter lim="800000"/>
            <a:headEnd/>
            <a:tailEnd/>
          </a:ln>
          <a:effectLst/>
        </p:spPr>
        <p:txBody>
          <a:bodyPr wrap="none">
            <a:spAutoFit/>
          </a:bodyPr>
          <a:lstStyle/>
          <a:p>
            <a:pPr algn="l"/>
            <a:r>
              <a:rPr lang="en-US" sz="1600" dirty="0"/>
              <a:t>Distributor</a:t>
            </a:r>
          </a:p>
        </p:txBody>
      </p:sp>
      <p:sp>
        <p:nvSpPr>
          <p:cNvPr id="362507" name="Text Box 11"/>
          <p:cNvSpPr txBox="1">
            <a:spLocks noChangeArrowheads="1"/>
          </p:cNvSpPr>
          <p:nvPr/>
        </p:nvSpPr>
        <p:spPr bwMode="auto">
          <a:xfrm>
            <a:off x="6334125" y="2667000"/>
            <a:ext cx="830263" cy="336550"/>
          </a:xfrm>
          <a:prstGeom prst="rect">
            <a:avLst/>
          </a:prstGeom>
          <a:noFill/>
          <a:ln w="9525">
            <a:noFill/>
            <a:miter lim="800000"/>
            <a:headEnd/>
            <a:tailEnd/>
          </a:ln>
          <a:effectLst/>
        </p:spPr>
        <p:txBody>
          <a:bodyPr wrap="none">
            <a:spAutoFit/>
          </a:bodyPr>
          <a:lstStyle/>
          <a:p>
            <a:pPr algn="l"/>
            <a:r>
              <a:rPr lang="en-US" sz="1600" dirty="0"/>
              <a:t>Retailer</a:t>
            </a:r>
          </a:p>
        </p:txBody>
      </p:sp>
      <p:sp>
        <p:nvSpPr>
          <p:cNvPr id="362508" name="Text Box 12"/>
          <p:cNvSpPr txBox="1">
            <a:spLocks noChangeArrowheads="1"/>
          </p:cNvSpPr>
          <p:nvPr/>
        </p:nvSpPr>
        <p:spPr bwMode="auto">
          <a:xfrm>
            <a:off x="8024813" y="2667000"/>
            <a:ext cx="976312" cy="336550"/>
          </a:xfrm>
          <a:prstGeom prst="rect">
            <a:avLst/>
          </a:prstGeom>
          <a:noFill/>
          <a:ln w="9525">
            <a:noFill/>
            <a:miter lim="800000"/>
            <a:headEnd/>
            <a:tailEnd/>
          </a:ln>
          <a:effectLst/>
        </p:spPr>
        <p:txBody>
          <a:bodyPr wrap="none">
            <a:spAutoFit/>
          </a:bodyPr>
          <a:lstStyle/>
          <a:p>
            <a:pPr algn="l"/>
            <a:r>
              <a:rPr lang="en-US" sz="1600" dirty="0"/>
              <a:t>Customer</a:t>
            </a:r>
          </a:p>
        </p:txBody>
      </p:sp>
      <p:sp>
        <p:nvSpPr>
          <p:cNvPr id="362509" name="Text Box 13"/>
          <p:cNvSpPr txBox="1">
            <a:spLocks noChangeArrowheads="1"/>
          </p:cNvSpPr>
          <p:nvPr/>
        </p:nvSpPr>
        <p:spPr bwMode="auto">
          <a:xfrm>
            <a:off x="296863" y="2667000"/>
            <a:ext cx="874712" cy="336550"/>
          </a:xfrm>
          <a:prstGeom prst="rect">
            <a:avLst/>
          </a:prstGeom>
          <a:noFill/>
          <a:ln w="9525">
            <a:noFill/>
            <a:miter lim="800000"/>
            <a:headEnd/>
            <a:tailEnd/>
          </a:ln>
          <a:effectLst/>
        </p:spPr>
        <p:txBody>
          <a:bodyPr wrap="none">
            <a:spAutoFit/>
          </a:bodyPr>
          <a:lstStyle/>
          <a:p>
            <a:pPr algn="l"/>
            <a:r>
              <a:rPr lang="en-US" sz="1600" dirty="0"/>
              <a:t>Supplier</a:t>
            </a:r>
          </a:p>
        </p:txBody>
      </p:sp>
      <p:sp>
        <p:nvSpPr>
          <p:cNvPr id="362510" name="Line 14"/>
          <p:cNvSpPr>
            <a:spLocks noChangeShapeType="1"/>
          </p:cNvSpPr>
          <p:nvPr/>
        </p:nvSpPr>
        <p:spPr bwMode="auto">
          <a:xfrm>
            <a:off x="14478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62511" name="Line 15"/>
          <p:cNvSpPr>
            <a:spLocks noChangeShapeType="1"/>
          </p:cNvSpPr>
          <p:nvPr/>
        </p:nvSpPr>
        <p:spPr bwMode="auto">
          <a:xfrm>
            <a:off x="35814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62512" name="Line 16"/>
          <p:cNvSpPr>
            <a:spLocks noChangeShapeType="1"/>
          </p:cNvSpPr>
          <p:nvPr/>
        </p:nvSpPr>
        <p:spPr bwMode="auto">
          <a:xfrm>
            <a:off x="52578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62513" name="Line 17"/>
          <p:cNvSpPr>
            <a:spLocks noChangeShapeType="1"/>
          </p:cNvSpPr>
          <p:nvPr/>
        </p:nvSpPr>
        <p:spPr bwMode="auto">
          <a:xfrm>
            <a:off x="7315200" y="3455988"/>
            <a:ext cx="9144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62514" name="AutoShape 18"/>
          <p:cNvSpPr>
            <a:spLocks noChangeArrowheads="1"/>
          </p:cNvSpPr>
          <p:nvPr/>
        </p:nvSpPr>
        <p:spPr bwMode="auto">
          <a:xfrm>
            <a:off x="381000" y="2057400"/>
            <a:ext cx="8382000" cy="533400"/>
          </a:xfrm>
          <a:prstGeom prst="rightArrow">
            <a:avLst>
              <a:gd name="adj1" fmla="val 61306"/>
              <a:gd name="adj2" fmla="val 114001"/>
            </a:avLst>
          </a:prstGeom>
          <a:solidFill>
            <a:srgbClr val="FFFF99"/>
          </a:solidFill>
          <a:ln w="9525">
            <a:solidFill>
              <a:schemeClr val="tx1"/>
            </a:solidFill>
            <a:miter lim="800000"/>
            <a:headEnd/>
            <a:tailEnd/>
          </a:ln>
          <a:effectLst/>
        </p:spPr>
        <p:txBody>
          <a:bodyPr wrap="none" anchor="ctr"/>
          <a:lstStyle/>
          <a:p>
            <a:pPr algn="ctr"/>
            <a:r>
              <a:rPr lang="en-US" sz="2000" b="1" dirty="0">
                <a:latin typeface="Arial" pitchFamily="34" charset="0"/>
              </a:rPr>
              <a:t>Value-Added Services</a:t>
            </a:r>
          </a:p>
        </p:txBody>
      </p:sp>
      <p:sp>
        <p:nvSpPr>
          <p:cNvPr id="362515" name="AutoShape 19"/>
          <p:cNvSpPr>
            <a:spLocks noChangeArrowheads="1"/>
          </p:cNvSpPr>
          <p:nvPr/>
        </p:nvSpPr>
        <p:spPr bwMode="auto">
          <a:xfrm>
            <a:off x="381000" y="4038600"/>
            <a:ext cx="8382000" cy="533400"/>
          </a:xfrm>
          <a:prstGeom prst="rightArrow">
            <a:avLst>
              <a:gd name="adj1" fmla="val 61306"/>
              <a:gd name="adj2" fmla="val 114001"/>
            </a:avLst>
          </a:prstGeom>
          <a:solidFill>
            <a:srgbClr val="FFFF99"/>
          </a:solidFill>
          <a:ln w="9525">
            <a:solidFill>
              <a:schemeClr val="tx1"/>
            </a:solidFill>
            <a:miter lim="800000"/>
            <a:headEnd/>
            <a:tailEnd/>
          </a:ln>
          <a:effectLst/>
        </p:spPr>
        <p:txBody>
          <a:bodyPr wrap="none" anchor="ctr"/>
          <a:lstStyle/>
          <a:p>
            <a:pPr algn="ctr"/>
            <a:r>
              <a:rPr lang="en-US" sz="2000" b="1" dirty="0">
                <a:latin typeface="Arial" pitchFamily="34" charset="0"/>
              </a:rPr>
              <a:t>Material/Product Flow</a:t>
            </a:r>
          </a:p>
        </p:txBody>
      </p:sp>
      <p:sp>
        <p:nvSpPr>
          <p:cNvPr id="362518" name="AutoShape 22"/>
          <p:cNvSpPr>
            <a:spLocks noChangeArrowheads="1"/>
          </p:cNvSpPr>
          <p:nvPr/>
        </p:nvSpPr>
        <p:spPr bwMode="auto">
          <a:xfrm>
            <a:off x="381000" y="4724400"/>
            <a:ext cx="8382000" cy="533400"/>
          </a:xfrm>
          <a:prstGeom prst="leftArrow">
            <a:avLst>
              <a:gd name="adj1" fmla="val 61907"/>
              <a:gd name="adj2" fmla="val 105344"/>
            </a:avLst>
          </a:prstGeom>
          <a:solidFill>
            <a:srgbClr val="FFFF99"/>
          </a:solidFill>
          <a:ln w="9525">
            <a:solidFill>
              <a:schemeClr val="tx1"/>
            </a:solidFill>
            <a:miter lim="800000"/>
            <a:headEnd/>
            <a:tailEnd/>
          </a:ln>
          <a:effectLst/>
        </p:spPr>
        <p:txBody>
          <a:bodyPr wrap="none" anchor="ctr"/>
          <a:lstStyle/>
          <a:p>
            <a:pPr algn="ctr"/>
            <a:r>
              <a:rPr lang="en-US" sz="2000" b="1" dirty="0">
                <a:latin typeface="Arial" pitchFamily="34" charset="0"/>
              </a:rPr>
              <a:t>Funds/Demand Flow</a:t>
            </a:r>
          </a:p>
        </p:txBody>
      </p:sp>
      <p:sp>
        <p:nvSpPr>
          <p:cNvPr id="362519" name="AutoShape 23"/>
          <p:cNvSpPr>
            <a:spLocks noChangeArrowheads="1"/>
          </p:cNvSpPr>
          <p:nvPr/>
        </p:nvSpPr>
        <p:spPr bwMode="auto">
          <a:xfrm>
            <a:off x="381000" y="5410200"/>
            <a:ext cx="8382000" cy="533400"/>
          </a:xfrm>
          <a:prstGeom prst="leftRightArrow">
            <a:avLst>
              <a:gd name="adj1" fmla="val 68454"/>
              <a:gd name="adj2" fmla="val 106581"/>
            </a:avLst>
          </a:prstGeom>
          <a:solidFill>
            <a:srgbClr val="FFFF99"/>
          </a:solidFill>
          <a:ln w="9525">
            <a:solidFill>
              <a:schemeClr val="tx1"/>
            </a:solidFill>
            <a:miter lim="800000"/>
            <a:headEnd/>
            <a:tailEnd/>
          </a:ln>
          <a:effectLst/>
        </p:spPr>
        <p:txBody>
          <a:bodyPr wrap="none" anchor="ctr"/>
          <a:lstStyle/>
          <a:p>
            <a:pPr algn="ctr"/>
            <a:r>
              <a:rPr lang="en-US" sz="2000" b="1" dirty="0">
                <a:latin typeface="Arial" pitchFamily="34" charset="0"/>
              </a:rPr>
              <a:t>Information Flow</a:t>
            </a:r>
          </a:p>
        </p:txBody>
      </p:sp>
      <p:sp>
        <p:nvSpPr>
          <p:cNvPr id="362521" name="AutoShape 25"/>
          <p:cNvSpPr>
            <a:spLocks noChangeArrowheads="1"/>
          </p:cNvSpPr>
          <p:nvPr/>
        </p:nvSpPr>
        <p:spPr bwMode="auto">
          <a:xfrm>
            <a:off x="381000" y="6096000"/>
            <a:ext cx="8382000" cy="533400"/>
          </a:xfrm>
          <a:prstGeom prst="leftArrow">
            <a:avLst>
              <a:gd name="adj1" fmla="val 61907"/>
              <a:gd name="adj2" fmla="val 105344"/>
            </a:avLst>
          </a:prstGeom>
          <a:solidFill>
            <a:srgbClr val="FFFF99"/>
          </a:solidFill>
          <a:ln w="9525">
            <a:solidFill>
              <a:schemeClr val="tx1"/>
            </a:solidFill>
            <a:miter lim="800000"/>
            <a:headEnd/>
            <a:tailEnd/>
          </a:ln>
          <a:effectLst/>
        </p:spPr>
        <p:txBody>
          <a:bodyPr wrap="none" anchor="ctr"/>
          <a:lstStyle/>
          <a:p>
            <a:pPr algn="ctr"/>
            <a:r>
              <a:rPr lang="en-US" sz="2000" b="1" dirty="0">
                <a:latin typeface="Arial" pitchFamily="34" charset="0"/>
              </a:rPr>
              <a:t>Returns/</a:t>
            </a:r>
            <a:r>
              <a:rPr lang="en-US" sz="2000" b="1" dirty="0" err="1">
                <a:latin typeface="Arial" pitchFamily="34" charset="0"/>
              </a:rPr>
              <a:t>Recylcing</a:t>
            </a:r>
            <a:endParaRPr lang="en-US" sz="20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5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5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5" grpId="0" animBg="1"/>
      <p:bldP spid="362518" grpId="0" animBg="1"/>
      <p:bldP spid="362519" grpId="0" animBg="1"/>
      <p:bldP spid="3625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Supply Chain?</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sz="2400" dirty="0" smtClean="0"/>
              <a:t>A supply chain consists of </a:t>
            </a:r>
            <a:r>
              <a:rPr lang="en-US" sz="2400" b="1" dirty="0" smtClean="0">
                <a:solidFill>
                  <a:schemeClr val="accent2"/>
                </a:solidFill>
              </a:rPr>
              <a:t>all parties</a:t>
            </a:r>
            <a:r>
              <a:rPr lang="en-US" sz="2400" dirty="0" smtClean="0"/>
              <a:t> involved, directly or indirectly, in fulfilling a customer request</a:t>
            </a:r>
          </a:p>
          <a:p>
            <a:pPr lvl="1">
              <a:lnSpc>
                <a:spcPct val="150000"/>
              </a:lnSpc>
            </a:pPr>
            <a:r>
              <a:rPr lang="en-US" sz="2000" dirty="0" smtClean="0"/>
              <a:t>Suppliers, manufacturers, transporters, warehouses, retailers, and customers</a:t>
            </a:r>
          </a:p>
          <a:p>
            <a:pPr>
              <a:lnSpc>
                <a:spcPct val="150000"/>
              </a:lnSpc>
            </a:pPr>
            <a:r>
              <a:rPr lang="en-US" sz="2400" dirty="0" smtClean="0"/>
              <a:t>A supply chain includes </a:t>
            </a:r>
            <a:r>
              <a:rPr lang="en-US" sz="2400" b="1" dirty="0" smtClean="0">
                <a:solidFill>
                  <a:schemeClr val="accent2"/>
                </a:solidFill>
              </a:rPr>
              <a:t>all functions</a:t>
            </a:r>
            <a:r>
              <a:rPr lang="en-US" sz="2400" dirty="0" smtClean="0"/>
              <a:t> involved in receiving and filling a customer request</a:t>
            </a:r>
          </a:p>
          <a:p>
            <a:pPr lvl="1">
              <a:lnSpc>
                <a:spcPct val="150000"/>
              </a:lnSpc>
            </a:pPr>
            <a:r>
              <a:rPr lang="en-US" sz="2000" dirty="0" smtClean="0"/>
              <a:t>New product development, marketing, operations, distribution, finance, and customer service</a:t>
            </a:r>
          </a:p>
          <a:p>
            <a:pPr>
              <a:lnSpc>
                <a:spcPct val="150000"/>
              </a:lnSpc>
            </a:pPr>
            <a:r>
              <a:rPr lang="en-US" sz="2400" dirty="0" smtClean="0"/>
              <a:t>A supply chain is the </a:t>
            </a:r>
            <a:r>
              <a:rPr lang="en-US" sz="2400" b="1" dirty="0" smtClean="0">
                <a:solidFill>
                  <a:schemeClr val="accent2"/>
                </a:solidFill>
              </a:rPr>
              <a:t>entire process</a:t>
            </a:r>
            <a:r>
              <a:rPr lang="en-US" sz="2400" dirty="0" smtClean="0"/>
              <a:t> of moving a product or service from suppliers to customers</a:t>
            </a:r>
          </a:p>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lnSpcReduction="10000"/>
          </a:bodyPr>
          <a:lstStyle/>
          <a:p>
            <a:pPr>
              <a:buNone/>
            </a:pPr>
            <a:r>
              <a:rPr lang="en-US" b="1" i="1" dirty="0" smtClean="0"/>
              <a:t>Material (Product) </a:t>
            </a:r>
            <a:r>
              <a:rPr lang="en-US" b="1" i="1" dirty="0" smtClean="0"/>
              <a:t>Flow:</a:t>
            </a:r>
          </a:p>
          <a:p>
            <a:pPr algn="just"/>
            <a:r>
              <a:rPr lang="en-US" dirty="0" smtClean="0"/>
              <a:t>Flow </a:t>
            </a:r>
            <a:r>
              <a:rPr lang="en-US" dirty="0" smtClean="0"/>
              <a:t>of the physical product from supplier all the way down to the customer</a:t>
            </a:r>
            <a:r>
              <a:rPr lang="en-US" dirty="0" smtClean="0"/>
              <a:t>.</a:t>
            </a:r>
          </a:p>
          <a:p>
            <a:pPr algn="just"/>
            <a:r>
              <a:rPr lang="en-US" dirty="0" smtClean="0"/>
              <a:t>This flow is usually </a:t>
            </a:r>
            <a:r>
              <a:rPr lang="en-US" dirty="0" smtClean="0"/>
              <a:t>uni-directional.</a:t>
            </a:r>
            <a:r>
              <a:rPr lang="en-US" dirty="0" smtClean="0"/>
              <a:t> that is, it only flows one direction from supplier to </a:t>
            </a:r>
            <a:r>
              <a:rPr lang="en-US" dirty="0" smtClean="0"/>
              <a:t>customer.</a:t>
            </a:r>
          </a:p>
          <a:p>
            <a:pPr algn="just"/>
            <a:r>
              <a:rPr lang="en-US" dirty="0" smtClean="0"/>
              <a:t>Some certain </a:t>
            </a:r>
            <a:r>
              <a:rPr lang="en-US" dirty="0" smtClean="0"/>
              <a:t>instances, when the customer returns the product, the flow occasionally goes in the other direction. </a:t>
            </a:r>
            <a:endParaRPr lang="en-US" dirty="0" smtClean="0"/>
          </a:p>
          <a:p>
            <a:pPr algn="just"/>
            <a:r>
              <a:rPr lang="en-US" dirty="0" smtClean="0"/>
              <a:t>A typical flow of materials usually begins with the raw materials suppliers to manufacturers to warehouses and distribution to the </a:t>
            </a:r>
            <a:r>
              <a:rPr lang="en-US" dirty="0" smtClean="0"/>
              <a:t> </a:t>
            </a:r>
            <a:r>
              <a:rPr lang="en-US" dirty="0" smtClean="0"/>
              <a:t>final customer.</a:t>
            </a:r>
          </a:p>
          <a:p>
            <a:pPr algn="just"/>
            <a:endParaRPr lang="en-US" dirty="0" smtClean="0"/>
          </a:p>
          <a:p>
            <a:pPr algn="just"/>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0ACDD4FF-AF51-4531-953C-0D5FFF7272BD}"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dirty="0" smtClean="0"/>
              <a:t>Information </a:t>
            </a:r>
            <a:r>
              <a:rPr lang="en-US" b="1" i="1" dirty="0" smtClean="0"/>
              <a:t>Flow:</a:t>
            </a:r>
          </a:p>
          <a:p>
            <a:pPr algn="just"/>
            <a:r>
              <a:rPr lang="en-US" dirty="0" smtClean="0"/>
              <a:t>It is </a:t>
            </a:r>
            <a:r>
              <a:rPr lang="en-US" dirty="0" smtClean="0"/>
              <a:t>the flow of information from supplier to customer and from customer back to supplier. </a:t>
            </a:r>
            <a:endParaRPr lang="en-US" dirty="0" smtClean="0"/>
          </a:p>
          <a:p>
            <a:pPr algn="just"/>
            <a:r>
              <a:rPr lang="en-US" dirty="0" smtClean="0"/>
              <a:t>This flow is bi-directional, that is, it goes both direction in the supply chain</a:t>
            </a:r>
            <a:r>
              <a:rPr lang="en-US" dirty="0" smtClean="0"/>
              <a:t>.</a:t>
            </a:r>
          </a:p>
          <a:p>
            <a:pPr algn="just"/>
            <a:r>
              <a:rPr lang="en-US" dirty="0" smtClean="0"/>
              <a:t>The type of information that flows between customers and suppliers include quotations, purchase orders, delivery status, invoices, customer complaints and so </a:t>
            </a:r>
            <a:r>
              <a:rPr lang="en-US" dirty="0" smtClean="0"/>
              <a:t>on.</a:t>
            </a:r>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dirty="0" smtClean="0"/>
              <a:t>For supply chain to be successful there has to be constant interaction between supplier and Customer. </a:t>
            </a:r>
            <a:endParaRPr lang="en-US" dirty="0" smtClean="0"/>
          </a:p>
          <a:p>
            <a:pPr algn="just">
              <a:lnSpc>
                <a:spcPct val="150000"/>
              </a:lnSpc>
            </a:pPr>
            <a:r>
              <a:rPr lang="en-US" dirty="0" smtClean="0"/>
              <a:t>In </a:t>
            </a:r>
            <a:r>
              <a:rPr lang="en-US" dirty="0" smtClean="0"/>
              <a:t>many cases, other partners like distributors, dealers, retailers, logistic service providers are involved in the information network.</a:t>
            </a:r>
          </a:p>
          <a:p>
            <a:pPr algn="just"/>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i="1" dirty="0" smtClean="0"/>
              <a:t>Financial Flow</a:t>
            </a:r>
            <a:endParaRPr lang="en-US" dirty="0" smtClean="0"/>
          </a:p>
          <a:p>
            <a:pPr algn="just"/>
            <a:r>
              <a:rPr lang="en-US" dirty="0" smtClean="0"/>
              <a:t>Financial </a:t>
            </a:r>
            <a:r>
              <a:rPr lang="en-US" dirty="0" smtClean="0"/>
              <a:t>flow involves the movement of money from the customer to the supplier</a:t>
            </a:r>
            <a:r>
              <a:rPr lang="en-US" dirty="0" smtClean="0"/>
              <a:t>.</a:t>
            </a:r>
          </a:p>
          <a:p>
            <a:pPr algn="just"/>
            <a:r>
              <a:rPr lang="en-US" dirty="0" smtClean="0"/>
              <a:t>when the customer receives the product and verifies it, the customer pays and the money travels back to the supplier</a:t>
            </a:r>
            <a:r>
              <a:rPr lang="en-US" dirty="0" smtClean="0"/>
              <a:t>.</a:t>
            </a:r>
          </a:p>
          <a:p>
            <a:pPr algn="just"/>
            <a:r>
              <a:rPr lang="en-US" dirty="0" smtClean="0"/>
              <a:t>Sometimes the finances flow the other direction (from supplier to customer) in form of debit.</a:t>
            </a:r>
          </a:p>
          <a:p>
            <a:pPr algn="just"/>
            <a:r>
              <a:rPr lang="en-US" b="1" dirty="0" smtClean="0"/>
              <a:t>For an efficient and effective supply chain, it is important that all three flows are managed properly with minimal effort.</a:t>
            </a:r>
            <a:endParaRPr lang="en-US" b="1"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Supply </a:t>
            </a:r>
            <a:r>
              <a:rPr lang="en-IE" dirty="0" smtClean="0"/>
              <a:t>Chain?</a:t>
            </a:r>
            <a:endParaRPr lang="en-IE" dirty="0"/>
          </a:p>
        </p:txBody>
      </p:sp>
      <p:sp>
        <p:nvSpPr>
          <p:cNvPr id="3" name="Content Placeholder 2"/>
          <p:cNvSpPr>
            <a:spLocks noGrp="1"/>
          </p:cNvSpPr>
          <p:nvPr>
            <p:ph idx="1"/>
          </p:nvPr>
        </p:nvSpPr>
        <p:spPr/>
        <p:txBody>
          <a:bodyPr/>
          <a:lstStyle/>
          <a:p>
            <a:pPr lvl="1">
              <a:spcAft>
                <a:spcPct val="25000"/>
              </a:spcAft>
              <a:buFontTx/>
              <a:buChar char="•"/>
            </a:pPr>
            <a:r>
              <a:rPr lang="en-US" dirty="0"/>
              <a:t>Network of organizations and business processes for:</a:t>
            </a:r>
          </a:p>
          <a:p>
            <a:pPr marL="1085850" lvl="2">
              <a:spcAft>
                <a:spcPct val="25000"/>
              </a:spcAft>
              <a:buFontTx/>
              <a:buChar char="•"/>
            </a:pPr>
            <a:r>
              <a:rPr lang="en-US" sz="2000" dirty="0" smtClean="0"/>
              <a:t>obtain </a:t>
            </a:r>
            <a:r>
              <a:rPr lang="en-US" sz="2000" dirty="0"/>
              <a:t>raw materials</a:t>
            </a:r>
          </a:p>
          <a:p>
            <a:pPr marL="1085850" lvl="2">
              <a:spcAft>
                <a:spcPct val="25000"/>
              </a:spcAft>
              <a:buFontTx/>
              <a:buChar char="•"/>
            </a:pPr>
            <a:r>
              <a:rPr lang="en-US" sz="2000" dirty="0"/>
              <a:t>Transforming them into intermediate and finished products</a:t>
            </a:r>
          </a:p>
          <a:p>
            <a:pPr marL="1085850" lvl="2">
              <a:spcAft>
                <a:spcPct val="25000"/>
              </a:spcAft>
              <a:buFontTx/>
              <a:buChar char="•"/>
            </a:pPr>
            <a:r>
              <a:rPr lang="en-US" sz="2000" dirty="0"/>
              <a:t>Distributing finished products to customers</a:t>
            </a:r>
          </a:p>
          <a:p>
            <a:pPr lvl="1">
              <a:spcAft>
                <a:spcPct val="25000"/>
              </a:spcAft>
              <a:buFontTx/>
              <a:buChar char="•"/>
            </a:pPr>
            <a:r>
              <a:rPr lang="en-US" dirty="0"/>
              <a:t>Includes secondary and tertiary suppliers</a:t>
            </a:r>
          </a:p>
          <a:p>
            <a:pPr lvl="1">
              <a:spcAft>
                <a:spcPct val="25000"/>
              </a:spcAft>
              <a:buFontTx/>
              <a:buChar char="•"/>
            </a:pPr>
            <a:r>
              <a:rPr lang="en-US" dirty="0"/>
              <a:t>Upstream portion: Suppliers</a:t>
            </a:r>
          </a:p>
          <a:p>
            <a:pPr lvl="1">
              <a:spcAft>
                <a:spcPct val="25000"/>
              </a:spcAft>
              <a:buFontTx/>
              <a:buChar char="•"/>
            </a:pPr>
            <a:r>
              <a:rPr lang="en-US" dirty="0"/>
              <a:t>Downstream portion: Distributors</a:t>
            </a:r>
            <a:endParaRPr lang="en-US" b="1" dirty="0">
              <a:cs typeface="Times New Roman" pitchFamily="18" charset="0"/>
            </a:endParaRPr>
          </a:p>
          <a:p>
            <a:endParaRPr lang="en-IE" dirty="0"/>
          </a:p>
        </p:txBody>
      </p:sp>
    </p:spTree>
    <p:extLst>
      <p:ext uri="{BB962C8B-B14F-4D97-AF65-F5344CB8AC3E}">
        <p14:creationId xmlns="" xmlns:p14="http://schemas.microsoft.com/office/powerpoint/2010/main" val="3847260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003300" y="642918"/>
            <a:ext cx="7772400" cy="714380"/>
          </a:xfrm>
        </p:spPr>
        <p:txBody>
          <a:bodyPr/>
          <a:lstStyle/>
          <a:p>
            <a:r>
              <a:rPr lang="en-GB" sz="3600" dirty="0" smtClean="0"/>
              <a:t>Supply Chain Management</a:t>
            </a:r>
          </a:p>
        </p:txBody>
      </p:sp>
      <p:sp>
        <p:nvSpPr>
          <p:cNvPr id="12292" name="Rectangle 3"/>
          <p:cNvSpPr>
            <a:spLocks noGrp="1" noChangeArrowheads="1"/>
          </p:cNvSpPr>
          <p:nvPr>
            <p:ph idx="1"/>
          </p:nvPr>
        </p:nvSpPr>
        <p:spPr>
          <a:xfrm>
            <a:off x="889000" y="1587500"/>
            <a:ext cx="7912100" cy="4699020"/>
          </a:xfrm>
        </p:spPr>
        <p:txBody>
          <a:bodyPr>
            <a:normAutofit fontScale="92500"/>
          </a:bodyPr>
          <a:lstStyle/>
          <a:p>
            <a:pPr algn="just" eaLnBrk="1" hangingPunct="1">
              <a:lnSpc>
                <a:spcPct val="150000"/>
              </a:lnSpc>
              <a:spcBef>
                <a:spcPct val="0"/>
              </a:spcBef>
            </a:pPr>
            <a:r>
              <a:rPr lang="en-IE" dirty="0" smtClean="0"/>
              <a:t> “Supply Chain Management (SCM) is the integration of business processes from end user through original suppliers that provides products, services, and information that add value for customers”. </a:t>
            </a:r>
          </a:p>
          <a:p>
            <a:pPr algn="just" eaLnBrk="1" hangingPunct="1">
              <a:lnSpc>
                <a:spcPct val="150000"/>
              </a:lnSpc>
              <a:spcBef>
                <a:spcPct val="0"/>
              </a:spcBef>
            </a:pPr>
            <a:r>
              <a:rPr lang="en-IE" dirty="0" smtClean="0"/>
              <a:t>SCM includes all key business activities across all members of the supply chain</a:t>
            </a:r>
          </a:p>
          <a:p>
            <a:pPr algn="just" eaLnBrk="1" hangingPunct="1">
              <a:lnSpc>
                <a:spcPct val="150000"/>
              </a:lnSpc>
              <a:spcBef>
                <a:spcPct val="0"/>
              </a:spcBef>
            </a:pPr>
            <a:r>
              <a:rPr lang="en-IE" dirty="0" smtClean="0"/>
              <a:t>SCM is an all-inclusive process that is dynamic, complex and interactive</a:t>
            </a:r>
          </a:p>
          <a:p>
            <a:pPr lvl="1" eaLnBrk="1" hangingPunct="1">
              <a:spcBef>
                <a:spcPct val="0"/>
              </a:spcBef>
            </a:pPr>
            <a:endParaRPr lang="en-IE" sz="1600" dirty="0" smtClean="0"/>
          </a:p>
          <a:p>
            <a:pPr lvl="1">
              <a:spcBef>
                <a:spcPct val="0"/>
              </a:spcBef>
            </a:pPr>
            <a:endParaRPr lang="en-IE" sz="3600" dirty="0" smtClean="0">
              <a:solidFill>
                <a:srgbClr val="000000"/>
              </a:solidFill>
            </a:endParaRPr>
          </a:p>
          <a:p>
            <a:pPr lvl="1">
              <a:spcBef>
                <a:spcPct val="0"/>
              </a:spcBef>
            </a:pPr>
            <a:endParaRPr lang="en-IE" sz="3600" dirty="0" smtClean="0">
              <a:solidFill>
                <a:srgbClr val="000000"/>
              </a:solidFill>
            </a:endParaRPr>
          </a:p>
          <a:p>
            <a:pPr algn="ctr">
              <a:spcBef>
                <a:spcPct val="0"/>
              </a:spcBef>
              <a:buFont typeface="Wingdings 3" pitchFamily="18" charset="2"/>
              <a:buNone/>
            </a:pPr>
            <a:endParaRPr lang="en-GB" sz="3600" b="1" u="sng" dirty="0" smtClean="0">
              <a:solidFill>
                <a:srgbClr val="000000"/>
              </a:solidFill>
            </a:endParaRPr>
          </a:p>
        </p:txBody>
      </p:sp>
      <p:sp>
        <p:nvSpPr>
          <p:cNvPr id="12290" name="Slide Number Placeholder 5"/>
          <p:cNvSpPr>
            <a:spLocks noGrp="1"/>
          </p:cNvSpPr>
          <p:nvPr>
            <p:ph type="sldNum" sz="quarter" idx="12"/>
          </p:nvPr>
        </p:nvSpPr>
        <p:spPr>
          <a:noFill/>
        </p:spPr>
        <p:txBody>
          <a:bodyPr/>
          <a:lstStyle/>
          <a:p>
            <a:fld id="{D4F31BC6-E647-4B8C-B13B-746F1CB9A700}" type="slidenum">
              <a:rPr lang="en-US" smtClean="0"/>
              <a:pPr/>
              <a:t>5</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IE" sz="3200" b="1" dirty="0" smtClean="0"/>
              <a:t>What is supply chain </a:t>
            </a:r>
            <a:r>
              <a:rPr lang="en-IE" sz="3200" b="1" dirty="0" smtClean="0"/>
              <a:t>management?</a:t>
            </a:r>
            <a:endParaRPr lang="en-IE" sz="3200" b="1" dirty="0"/>
          </a:p>
        </p:txBody>
      </p:sp>
      <p:sp>
        <p:nvSpPr>
          <p:cNvPr id="3" name="Content Placeholder 2"/>
          <p:cNvSpPr>
            <a:spLocks noGrp="1"/>
          </p:cNvSpPr>
          <p:nvPr>
            <p:ph idx="1"/>
          </p:nvPr>
        </p:nvSpPr>
        <p:spPr/>
        <p:txBody>
          <a:bodyPr>
            <a:normAutofit/>
          </a:bodyPr>
          <a:lstStyle/>
          <a:p>
            <a:pPr algn="just"/>
            <a:r>
              <a:rPr lang="en-IE" dirty="0"/>
              <a:t>Supply chain management (SCM) is the </a:t>
            </a:r>
            <a:r>
              <a:rPr lang="en-IE" dirty="0" smtClean="0"/>
              <a:t>flow </a:t>
            </a:r>
            <a:r>
              <a:rPr lang="en-IE" dirty="0"/>
              <a:t>of materials, information, and finances as they move in a process from supplier to manufacturer to wholesaler to retailer to consumer. </a:t>
            </a:r>
            <a:endParaRPr lang="en-IE" dirty="0" smtClean="0"/>
          </a:p>
          <a:p>
            <a:pPr algn="just"/>
            <a:r>
              <a:rPr lang="en-IE" dirty="0" smtClean="0"/>
              <a:t>Supply </a:t>
            </a:r>
            <a:r>
              <a:rPr lang="en-IE" dirty="0"/>
              <a:t>chain management involves coordinating and integrating these flows both within and among companies</a:t>
            </a:r>
            <a:r>
              <a:rPr lang="en-IE" dirty="0" smtClean="0"/>
              <a:t>.</a:t>
            </a:r>
          </a:p>
          <a:p>
            <a:pPr algn="just"/>
            <a:r>
              <a:rPr lang="en-IE" dirty="0"/>
              <a:t>T</a:t>
            </a:r>
            <a:r>
              <a:rPr lang="en-IE" dirty="0" smtClean="0"/>
              <a:t>he </a:t>
            </a:r>
            <a:r>
              <a:rPr lang="en-IE" dirty="0"/>
              <a:t>ultimate goal of any effective supply chain management system is to reduce inventory (with the assumption that products are available when </a:t>
            </a:r>
            <a:r>
              <a:rPr lang="en-IE" dirty="0" smtClean="0"/>
              <a:t>needed)</a:t>
            </a:r>
            <a:endParaRPr lang="en-IE" dirty="0"/>
          </a:p>
        </p:txBody>
      </p:sp>
    </p:spTree>
    <p:extLst>
      <p:ext uri="{BB962C8B-B14F-4D97-AF65-F5344CB8AC3E}">
        <p14:creationId xmlns="" xmlns:p14="http://schemas.microsoft.com/office/powerpoint/2010/main" val="103846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14348" y="500042"/>
            <a:ext cx="8229600" cy="857256"/>
          </a:xfrm>
        </p:spPr>
        <p:txBody>
          <a:bodyPr>
            <a:normAutofit fontScale="90000"/>
          </a:bodyPr>
          <a:lstStyle/>
          <a:p>
            <a:pPr algn="ctr"/>
            <a:r>
              <a:rPr lang="en-US" dirty="0" smtClean="0"/>
              <a:t>Stakeholders in the Supply Chain</a:t>
            </a:r>
          </a:p>
        </p:txBody>
      </p:sp>
      <p:sp>
        <p:nvSpPr>
          <p:cNvPr id="14340" name="Rectangle 3"/>
          <p:cNvSpPr>
            <a:spLocks noGrp="1" noChangeArrowheads="1"/>
          </p:cNvSpPr>
          <p:nvPr>
            <p:ph idx="1"/>
          </p:nvPr>
        </p:nvSpPr>
        <p:spPr>
          <a:xfrm>
            <a:off x="990600" y="1600200"/>
            <a:ext cx="7772400" cy="4900634"/>
          </a:xfrm>
        </p:spPr>
        <p:txBody>
          <a:bodyPr>
            <a:normAutofit fontScale="70000" lnSpcReduction="20000"/>
          </a:bodyPr>
          <a:lstStyle/>
          <a:p>
            <a:pPr algn="just">
              <a:lnSpc>
                <a:spcPct val="170000"/>
              </a:lnSpc>
            </a:pPr>
            <a:r>
              <a:rPr lang="en-US" sz="2800" dirty="0" smtClean="0"/>
              <a:t>Includes manufacturers, suppliers, transporters, warehouses, retailers, customers</a:t>
            </a:r>
          </a:p>
          <a:p>
            <a:pPr algn="just">
              <a:lnSpc>
                <a:spcPct val="170000"/>
              </a:lnSpc>
            </a:pPr>
            <a:r>
              <a:rPr lang="en-US" sz="2800" dirty="0" smtClean="0"/>
              <a:t>Within each company, the supply chain includes all functions involved in fulfilling a customer request including:</a:t>
            </a:r>
          </a:p>
          <a:p>
            <a:pPr lvl="1">
              <a:lnSpc>
                <a:spcPct val="170000"/>
              </a:lnSpc>
            </a:pPr>
            <a:r>
              <a:rPr lang="en-US" sz="2400" dirty="0" smtClean="0"/>
              <a:t>product development</a:t>
            </a:r>
          </a:p>
          <a:p>
            <a:pPr lvl="1">
              <a:lnSpc>
                <a:spcPct val="170000"/>
              </a:lnSpc>
            </a:pPr>
            <a:r>
              <a:rPr lang="en-US" sz="2400" dirty="0" smtClean="0"/>
              <a:t>Marketing</a:t>
            </a:r>
          </a:p>
          <a:p>
            <a:pPr lvl="1">
              <a:lnSpc>
                <a:spcPct val="170000"/>
              </a:lnSpc>
            </a:pPr>
            <a:r>
              <a:rPr lang="en-US" sz="2400" dirty="0" smtClean="0"/>
              <a:t>Operations</a:t>
            </a:r>
          </a:p>
          <a:p>
            <a:pPr lvl="1">
              <a:lnSpc>
                <a:spcPct val="170000"/>
              </a:lnSpc>
            </a:pPr>
            <a:r>
              <a:rPr lang="en-US" sz="2400" dirty="0" smtClean="0"/>
              <a:t>Distribution</a:t>
            </a:r>
          </a:p>
          <a:p>
            <a:pPr lvl="1">
              <a:lnSpc>
                <a:spcPct val="170000"/>
              </a:lnSpc>
            </a:pPr>
            <a:r>
              <a:rPr lang="en-US" sz="2400" dirty="0" smtClean="0"/>
              <a:t>Finance</a:t>
            </a:r>
          </a:p>
          <a:p>
            <a:pPr lvl="1">
              <a:lnSpc>
                <a:spcPct val="170000"/>
              </a:lnSpc>
            </a:pPr>
            <a:r>
              <a:rPr lang="en-US" sz="2400" dirty="0" smtClean="0"/>
              <a:t>customer </a:t>
            </a:r>
            <a:r>
              <a:rPr lang="en-US" sz="2400" dirty="0" smtClean="0"/>
              <a:t>service</a:t>
            </a:r>
            <a:endParaRPr lang="en-US" sz="2400" dirty="0" smtClean="0"/>
          </a:p>
        </p:txBody>
      </p:sp>
      <p:sp>
        <p:nvSpPr>
          <p:cNvPr id="14338" name="Slide Number Placeholder 3"/>
          <p:cNvSpPr>
            <a:spLocks noGrp="1"/>
          </p:cNvSpPr>
          <p:nvPr>
            <p:ph type="sldNum" sz="quarter" idx="12"/>
          </p:nvPr>
        </p:nvSpPr>
        <p:spPr>
          <a:noFill/>
        </p:spPr>
        <p:txBody>
          <a:bodyPr/>
          <a:lstStyle/>
          <a:p>
            <a:fld id="{9DAC8F3C-E50B-4B04-A76C-6C377CBC14C9}" type="slidenum">
              <a:rPr lang="en-US" smtClean="0"/>
              <a:pPr/>
              <a:t>7</a:t>
            </a:fld>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071538" y="714356"/>
            <a:ext cx="7772400" cy="774700"/>
          </a:xfrm>
        </p:spPr>
        <p:txBody>
          <a:bodyPr/>
          <a:lstStyle/>
          <a:p>
            <a:r>
              <a:rPr lang="en-GB" sz="3600" dirty="0" smtClean="0"/>
              <a:t>Key Activities in a Supply Chain</a:t>
            </a:r>
          </a:p>
        </p:txBody>
      </p:sp>
      <p:sp>
        <p:nvSpPr>
          <p:cNvPr id="15364" name="Rectangle 3"/>
          <p:cNvSpPr>
            <a:spLocks noGrp="1" noChangeArrowheads="1"/>
          </p:cNvSpPr>
          <p:nvPr>
            <p:ph idx="1"/>
          </p:nvPr>
        </p:nvSpPr>
        <p:spPr>
          <a:xfrm>
            <a:off x="889000" y="3643313"/>
            <a:ext cx="7912100" cy="2428875"/>
          </a:xfrm>
        </p:spPr>
        <p:txBody>
          <a:bodyPr>
            <a:normAutofit/>
          </a:bodyPr>
          <a:lstStyle/>
          <a:p>
            <a:r>
              <a:rPr lang="en-IE" sz="2000" b="1" dirty="0" smtClean="0"/>
              <a:t>Buy</a:t>
            </a:r>
            <a:r>
              <a:rPr lang="en-IE" sz="2000" dirty="0" smtClean="0"/>
              <a:t> - purchasing of goods and services required to make your product</a:t>
            </a:r>
          </a:p>
          <a:p>
            <a:r>
              <a:rPr lang="en-IE" sz="2000" b="1" dirty="0" smtClean="0"/>
              <a:t>Make</a:t>
            </a:r>
            <a:r>
              <a:rPr lang="en-IE" sz="2000" dirty="0" smtClean="0"/>
              <a:t> – producing your finished product</a:t>
            </a:r>
          </a:p>
          <a:p>
            <a:r>
              <a:rPr lang="en-IE" sz="2000" b="1" dirty="0" smtClean="0"/>
              <a:t>Fulfil</a:t>
            </a:r>
            <a:r>
              <a:rPr lang="en-IE" sz="2000" dirty="0" smtClean="0"/>
              <a:t> – ensuring your customer receives your product</a:t>
            </a:r>
          </a:p>
          <a:p>
            <a:r>
              <a:rPr lang="en-IE" sz="2000" dirty="0" smtClean="0"/>
              <a:t>At every stage of the Supply Chain, goods are made (or provided) by a Stakeholder; this involves items being bought from the previous Stakeholder, and orders being fulfilled to the next Stakeholder</a:t>
            </a:r>
          </a:p>
          <a:p>
            <a:endParaRPr lang="en-IE" sz="2000" dirty="0" smtClean="0"/>
          </a:p>
          <a:p>
            <a:pPr lvl="1">
              <a:spcBef>
                <a:spcPct val="0"/>
              </a:spcBef>
            </a:pPr>
            <a:endParaRPr lang="en-IE" sz="4000" dirty="0" smtClean="0">
              <a:solidFill>
                <a:srgbClr val="000000"/>
              </a:solidFill>
            </a:endParaRPr>
          </a:p>
          <a:p>
            <a:pPr lvl="1">
              <a:spcBef>
                <a:spcPct val="0"/>
              </a:spcBef>
            </a:pPr>
            <a:endParaRPr lang="en-IE" sz="4000" dirty="0" smtClean="0">
              <a:solidFill>
                <a:srgbClr val="000000"/>
              </a:solidFill>
            </a:endParaRPr>
          </a:p>
          <a:p>
            <a:pPr algn="ctr">
              <a:spcBef>
                <a:spcPct val="0"/>
              </a:spcBef>
              <a:buFont typeface="Wingdings 3" pitchFamily="18" charset="2"/>
              <a:buNone/>
            </a:pPr>
            <a:endParaRPr lang="en-GB" sz="4000" u="sng" dirty="0" smtClean="0">
              <a:solidFill>
                <a:srgbClr val="000000"/>
              </a:solidFill>
            </a:endParaRPr>
          </a:p>
        </p:txBody>
      </p:sp>
      <p:sp>
        <p:nvSpPr>
          <p:cNvPr id="15362" name="Slide Number Placeholder 5"/>
          <p:cNvSpPr>
            <a:spLocks noGrp="1"/>
          </p:cNvSpPr>
          <p:nvPr>
            <p:ph type="sldNum" sz="quarter" idx="12"/>
          </p:nvPr>
        </p:nvSpPr>
        <p:spPr>
          <a:noFill/>
        </p:spPr>
        <p:txBody>
          <a:bodyPr/>
          <a:lstStyle/>
          <a:p>
            <a:fld id="{9DF642B8-3040-4FE4-999F-B3D61E6531EB}" type="slidenum">
              <a:rPr lang="en-US" smtClean="0"/>
              <a:pPr/>
              <a:t>8</a:t>
            </a:fld>
            <a:endParaRPr lang="en-US" dirty="0" smtClean="0"/>
          </a:p>
        </p:txBody>
      </p:sp>
      <p:pic>
        <p:nvPicPr>
          <p:cNvPr id="15365" name="Picture 2"/>
          <p:cNvPicPr>
            <a:picLocks noChangeAspect="1" noChangeArrowheads="1"/>
          </p:cNvPicPr>
          <p:nvPr/>
        </p:nvPicPr>
        <p:blipFill>
          <a:blip r:embed="rId3"/>
          <a:srcRect/>
          <a:stretch>
            <a:fillRect/>
          </a:stretch>
        </p:blipFill>
        <p:spPr bwMode="auto">
          <a:xfrm>
            <a:off x="1928813" y="1571612"/>
            <a:ext cx="5378450" cy="2085988"/>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US" sz="3600" dirty="0" smtClean="0"/>
              <a:t>Supply Chain Management - </a:t>
            </a:r>
            <a:r>
              <a:rPr lang="en-US" sz="3600" dirty="0" smtClean="0"/>
              <a:t>Process</a:t>
            </a:r>
            <a:endParaRPr lang="en-US" sz="3600" dirty="0"/>
          </a:p>
        </p:txBody>
      </p:sp>
      <p:sp>
        <p:nvSpPr>
          <p:cNvPr id="3" name="Content Placeholder 2"/>
          <p:cNvSpPr>
            <a:spLocks noGrp="1"/>
          </p:cNvSpPr>
          <p:nvPr>
            <p:ph idx="1"/>
          </p:nvPr>
        </p:nvSpPr>
        <p:spPr>
          <a:xfrm>
            <a:off x="457200" y="1285860"/>
            <a:ext cx="8229600" cy="5038740"/>
          </a:xfrm>
        </p:spPr>
        <p:txBody>
          <a:bodyPr>
            <a:normAutofit/>
          </a:bodyPr>
          <a:lstStyle/>
          <a:p>
            <a:pPr algn="just"/>
            <a:r>
              <a:rPr lang="en-US" sz="2200" dirty="0" smtClean="0">
                <a:latin typeface="Times New Roman" pitchFamily="18" charset="0"/>
                <a:cs typeface="Times New Roman" pitchFamily="18" charset="0"/>
              </a:rPr>
              <a:t>Supply chain management is a process used by companies to ensure that their supply chain is efficient and cost-effective.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a:t>
            </a:r>
            <a:r>
              <a:rPr lang="en-US" sz="2200" dirty="0" smtClean="0">
                <a:latin typeface="Times New Roman" pitchFamily="18" charset="0"/>
                <a:cs typeface="Times New Roman" pitchFamily="18" charset="0"/>
              </a:rPr>
              <a:t>supply chain is the collection of steps that a company takes to transform raw materials into a final product.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five basic components of supply chain management </a:t>
            </a:r>
            <a:r>
              <a:rPr lang="en-US" sz="2200" dirty="0" smtClean="0">
                <a:latin typeface="Times New Roman" pitchFamily="18" charset="0"/>
                <a:cs typeface="Times New Roman" pitchFamily="18" charset="0"/>
              </a:rPr>
              <a:t>are:</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defRPr/>
            </a:pPr>
            <a:fld id="{2596D1E2-0907-4B0F-B8FB-1EDC6A3774CF}" type="slidenum">
              <a:rPr lang="en-US" smtClean="0"/>
              <a:pPr>
                <a:defRPr/>
              </a:pPr>
              <a:t>9</a:t>
            </a:fld>
            <a:endParaRPr lang="en-US" dirty="0"/>
          </a:p>
        </p:txBody>
      </p:sp>
      <p:pic>
        <p:nvPicPr>
          <p:cNvPr id="6" name="Picture 5" descr="SCM Process"/>
          <p:cNvPicPr/>
          <p:nvPr/>
        </p:nvPicPr>
        <p:blipFill>
          <a:blip r:embed="rId2"/>
          <a:srcRect/>
          <a:stretch>
            <a:fillRect/>
          </a:stretch>
        </p:blipFill>
        <p:spPr bwMode="auto">
          <a:xfrm>
            <a:off x="1922145" y="3214686"/>
            <a:ext cx="4150053" cy="36433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8965</TotalTime>
  <Words>1854</Words>
  <Application>Microsoft Office PowerPoint</Application>
  <PresentationFormat>On-screen Show (4:3)</PresentationFormat>
  <Paragraphs>214</Paragraphs>
  <Slides>34</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Flow</vt:lpstr>
      <vt:lpstr>Microsoft Clip Gallery</vt:lpstr>
      <vt:lpstr>SUPPLY CHAIN  MANAGEMENT</vt:lpstr>
      <vt:lpstr>Outline</vt:lpstr>
      <vt:lpstr>What is a Supply Chain?</vt:lpstr>
      <vt:lpstr>What is Supply Chain?</vt:lpstr>
      <vt:lpstr>Supply Chain Management</vt:lpstr>
      <vt:lpstr>What is supply chain management?</vt:lpstr>
      <vt:lpstr>Stakeholders in the Supply Chain</vt:lpstr>
      <vt:lpstr>Key Activities in a Supply Chain</vt:lpstr>
      <vt:lpstr>Supply Chain Management - Process</vt:lpstr>
      <vt:lpstr>Slide 10</vt:lpstr>
      <vt:lpstr>Slide 11</vt:lpstr>
      <vt:lpstr>Slide 12</vt:lpstr>
      <vt:lpstr>Slide 13</vt:lpstr>
      <vt:lpstr>Slide 14</vt:lpstr>
      <vt:lpstr>Supply Chain Stages</vt:lpstr>
      <vt:lpstr>Supply Chain Stages</vt:lpstr>
      <vt:lpstr>Slide 17</vt:lpstr>
      <vt:lpstr>Slide 18</vt:lpstr>
      <vt:lpstr>Slide 19</vt:lpstr>
      <vt:lpstr>Slide 20</vt:lpstr>
      <vt:lpstr>Slide 21</vt:lpstr>
      <vt:lpstr>Slide 22</vt:lpstr>
      <vt:lpstr>The objective of a supply chain</vt:lpstr>
      <vt:lpstr> </vt:lpstr>
      <vt:lpstr>Supply Chain Management - Advantages</vt:lpstr>
      <vt:lpstr>Slide 26</vt:lpstr>
      <vt:lpstr>Supply Chain Management - Process Flow</vt:lpstr>
      <vt:lpstr>Flows in a Supply Chain</vt:lpstr>
      <vt:lpstr>Supply Chain Flows</vt:lpstr>
      <vt:lpstr>Slide 30</vt:lpstr>
      <vt:lpstr>Slide 31</vt:lpstr>
      <vt:lpstr>Slide 32</vt:lpstr>
      <vt:lpstr>Slide 33</vt:lpstr>
      <vt:lpstr>Slide 34</vt:lpstr>
    </vt:vector>
  </TitlesOfParts>
  <Company>PrintIQ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Ferguson Family</dc:creator>
  <cp:lastModifiedBy>UJWAL P GOWDRU</cp:lastModifiedBy>
  <cp:revision>549</cp:revision>
  <cp:lastPrinted>2007-04-16T10:17:12Z</cp:lastPrinted>
  <dcterms:created xsi:type="dcterms:W3CDTF">2003-12-09T13:58:25Z</dcterms:created>
  <dcterms:modified xsi:type="dcterms:W3CDTF">2017-07-31T17:41:57Z</dcterms:modified>
</cp:coreProperties>
</file>