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0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870" autoAdjust="0"/>
    <p:restoredTop sz="94660"/>
  </p:normalViewPr>
  <p:slideViewPr>
    <p:cSldViewPr>
      <p:cViewPr>
        <p:scale>
          <a:sx n="66" d="100"/>
          <a:sy n="66" d="100"/>
        </p:scale>
        <p:origin x="-1164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54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reeform 2"/>
          <p:cNvSpPr>
            <a:spLocks/>
          </p:cNvSpPr>
          <p:nvPr/>
        </p:nvSpPr>
        <p:spPr bwMode="gray">
          <a:xfrm>
            <a:off x="685800" y="3733800"/>
            <a:ext cx="7653338" cy="485775"/>
          </a:xfrm>
          <a:custGeom>
            <a:avLst/>
            <a:gdLst/>
            <a:ahLst/>
            <a:cxnLst>
              <a:cxn ang="0">
                <a:pos x="163" y="200"/>
              </a:cxn>
              <a:cxn ang="0">
                <a:pos x="4128" y="200"/>
              </a:cxn>
              <a:cxn ang="0">
                <a:pos x="4128" y="429"/>
              </a:cxn>
              <a:cxn ang="0">
                <a:pos x="0" y="441"/>
              </a:cxn>
              <a:cxn ang="0">
                <a:pos x="163" y="200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TW"/>
              <a:t>Click to edit Master subtitle style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578963"/>
                </a:solidFill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78963"/>
                </a:solidFill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578963"/>
                </a:solidFill>
                <a:ea typeface="新細明體" pitchFamily="18" charset="-120"/>
              </a:defRPr>
            </a:lvl1pPr>
          </a:lstStyle>
          <a:p>
            <a:fld id="{27DB7D8F-6E62-4168-9727-6C536DB31892}" type="slidenum">
              <a:rPr lang="zh-TW" altLang="en-US"/>
              <a:pPr/>
              <a:t>‹#›</a:t>
            </a:fld>
            <a:endParaRPr lang="en-US" altLang="zh-TW"/>
          </a:p>
        </p:txBody>
      </p:sp>
      <p:graphicFrame>
        <p:nvGraphicFramePr>
          <p:cNvPr id="5128" name="Rectangle 8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5128" name="Clip" r:id="rId3" imgW="0" imgH="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"/>
                                      </p:to>
                                    </p:set>
                                    <p:animEffect filter="image" prLst="opacity: 1.0">
                                      <p:cBhvr rctx="IE">
                                        <p:cTn id="12" dur="indefinite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build="allAtOnce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512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51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24" grpId="1" build="p">
        <p:tmplLst>
          <p:tmpl lvl="1">
            <p:tnLst>
              <p:par>
                <p:cTn presetID="9" presetClass="emph" presetSubtype="0" nodeType="clickEffect">
                  <p:stCondLst>
                    <p:cond delay="0"/>
                  </p:stCondLst>
                  <p:endCondLst>
                    <p:cond evt="onNext" delay="0">
                      <p:tgtEl>
                        <p:sldTgt/>
                      </p:tgtEl>
                    </p:cond>
                  </p:endCondLst>
                  <p:childTnLst>
                    <p:set>
                      <p:cBhvr rctx="PPT">
                        <p:cTn dur="indefinite"/>
                        <p:tgtEl>
                          <p:spTgt spid="512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.0"/>
                      </p:to>
                    </p:set>
                    <p:animEffect filter="image" prLst="opacity: 1.0">
                      <p:cBhvr rctx="IE">
                        <p:cTn dur="indefinite"/>
                        <p:tgtEl>
                          <p:spTgt spid="51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705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705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38200"/>
            <a:ext cx="4343400" cy="5867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343400" cy="5867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FFCC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838200"/>
            <a:ext cx="88392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4100" name="Freeform 4"/>
          <p:cNvSpPr>
            <a:spLocks/>
          </p:cNvSpPr>
          <p:nvPr/>
        </p:nvSpPr>
        <p:spPr bwMode="auto">
          <a:xfrm rot="8361210" flipV="1">
            <a:off x="1609725" y="4962525"/>
            <a:ext cx="9525" cy="1588"/>
          </a:xfrm>
          <a:custGeom>
            <a:avLst/>
            <a:gdLst/>
            <a:ahLst/>
            <a:cxnLst>
              <a:cxn ang="0">
                <a:pos x="20" y="4"/>
              </a:cxn>
              <a:cxn ang="0">
                <a:pos x="0" y="0"/>
              </a:cxn>
              <a:cxn ang="0">
                <a:pos x="16" y="0"/>
              </a:cxn>
              <a:cxn ang="0">
                <a:pos x="20" y="4"/>
              </a:cxn>
            </a:cxnLst>
            <a:rect l="0" t="0" r="r" b="b"/>
            <a:pathLst>
              <a:path w="20" h="4">
                <a:moveTo>
                  <a:pt x="20" y="4"/>
                </a:moveTo>
                <a:lnTo>
                  <a:pt x="0" y="0"/>
                </a:lnTo>
                <a:lnTo>
                  <a:pt x="16" y="0"/>
                </a:lnTo>
                <a:lnTo>
                  <a:pt x="20" y="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1" name="Freeform 5"/>
          <p:cNvSpPr>
            <a:spLocks/>
          </p:cNvSpPr>
          <p:nvPr/>
        </p:nvSpPr>
        <p:spPr bwMode="auto">
          <a:xfrm rot="10665470" flipV="1">
            <a:off x="1189038" y="4205288"/>
            <a:ext cx="4762" cy="1587"/>
          </a:xfrm>
          <a:custGeom>
            <a:avLst/>
            <a:gdLst/>
            <a:ahLst/>
            <a:cxnLst>
              <a:cxn ang="0">
                <a:pos x="12" y="4"/>
              </a:cxn>
              <a:cxn ang="0">
                <a:pos x="0" y="0"/>
              </a:cxn>
              <a:cxn ang="0">
                <a:pos x="12" y="0"/>
              </a:cxn>
              <a:cxn ang="0">
                <a:pos x="12" y="4"/>
              </a:cxn>
            </a:cxnLst>
            <a:rect l="0" t="0" r="r" b="b"/>
            <a:pathLst>
              <a:path w="12" h="4">
                <a:moveTo>
                  <a:pt x="12" y="4"/>
                </a:moveTo>
                <a:lnTo>
                  <a:pt x="0" y="0"/>
                </a:lnTo>
                <a:lnTo>
                  <a:pt x="12" y="0"/>
                </a:lnTo>
                <a:lnTo>
                  <a:pt x="12" y="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2" name="Freeform 6"/>
          <p:cNvSpPr>
            <a:spLocks/>
          </p:cNvSpPr>
          <p:nvPr/>
        </p:nvSpPr>
        <p:spPr bwMode="auto">
          <a:xfrm>
            <a:off x="5164138" y="4206875"/>
            <a:ext cx="7937" cy="9525"/>
          </a:xfrm>
          <a:custGeom>
            <a:avLst/>
            <a:gdLst/>
            <a:ahLst/>
            <a:cxnLst>
              <a:cxn ang="0">
                <a:pos x="7" y="12"/>
              </a:cxn>
              <a:cxn ang="0">
                <a:pos x="0" y="10"/>
              </a:cxn>
              <a:cxn ang="0">
                <a:pos x="12" y="0"/>
              </a:cxn>
              <a:cxn ang="0">
                <a:pos x="7" y="12"/>
              </a:cxn>
            </a:cxnLst>
            <a:rect l="0" t="0" r="r" b="b"/>
            <a:pathLst>
              <a:path w="12" h="12">
                <a:moveTo>
                  <a:pt x="7" y="12"/>
                </a:moveTo>
                <a:lnTo>
                  <a:pt x="0" y="10"/>
                </a:lnTo>
                <a:lnTo>
                  <a:pt x="12" y="0"/>
                </a:lnTo>
                <a:lnTo>
                  <a:pt x="7" y="1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" dur="indefinite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" dur="indefinite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" dur="indefinite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mph" presetSubtype="0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"/>
                                      </p:to>
                                    </p:set>
                                    <p:animEffect filter="image" prLst="opacity: 1.0">
                                      <p:cBhvr rctx="IE">
                                        <p:cTn id="32" dur="indefinite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mph" presetSubtype="0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"/>
                                      </p:to>
                                    </p:set>
                                    <p:animEffect filter="image" prLst="opacity: 1.0">
                                      <p:cBhvr rctx="IE">
                                        <p:cTn id="37" dur="indefinite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mph" presetSubtype="0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"/>
                                      </p:to>
                                    </p:set>
                                    <p:animEffect filter="image" prLst="opacity: 1.0">
                                      <p:cBhvr rctx="IE">
                                        <p:cTn id="42" dur="indefinite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mph" presetSubtype="0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46" dur="indefinite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"/>
                                      </p:to>
                                    </p:set>
                                    <p:animEffect filter="image" prLst="opacity: 1.0">
                                      <p:cBhvr rctx="IE">
                                        <p:cTn id="47" dur="indefinite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mph" presetSubtype="0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"/>
                                      </p:to>
                                    </p:set>
                                    <p:animEffect filter="image" prLst="opacity: 1.0">
                                      <p:cBhvr rctx="IE">
                                        <p:cTn id="52" dur="indefinite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uiExpand="1" build="allAtOnce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4098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409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4098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409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4098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4098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4098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4098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4098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409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98" grpId="1" uiExpand="1" build="p">
        <p:tmplLst>
          <p:tmpl lvl="1">
            <p:tnLst>
              <p:par>
                <p:cTn presetID="9" presetClass="emph" presetSubtype="0" nodeType="clickEffect">
                  <p:stCondLst>
                    <p:cond delay="0"/>
                  </p:stCondLst>
                  <p:endCondLst>
                    <p:cond evt="onNext" delay="0">
                      <p:tgtEl>
                        <p:sldTgt/>
                      </p:tgtEl>
                    </p:cond>
                  </p:endCondLst>
                  <p:childTnLst>
                    <p:set>
                      <p:cBhvr rctx="PPT">
                        <p:cTn dur="indefinite"/>
                        <p:tgtEl>
                          <p:spTgt spid="4098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.0"/>
                      </p:to>
                    </p:set>
                    <p:animEffect filter="image" prLst="opacity: 1.0">
                      <p:cBhvr rctx="IE">
                        <p:cTn dur="indefinite"/>
                        <p:tgtEl>
                          <p:spTgt spid="409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mph" presetSubtype="0" nodeType="clickEffect">
                  <p:stCondLst>
                    <p:cond delay="0"/>
                  </p:stCondLst>
                  <p:endCondLst>
                    <p:cond evt="onNext" delay="0">
                      <p:tgtEl>
                        <p:sldTgt/>
                      </p:tgtEl>
                    </p:cond>
                  </p:endCondLst>
                  <p:childTnLst>
                    <p:set>
                      <p:cBhvr rctx="PPT">
                        <p:cTn dur="indefinite"/>
                        <p:tgtEl>
                          <p:spTgt spid="4098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.0"/>
                      </p:to>
                    </p:set>
                    <p:animEffect filter="image" prLst="opacity: 1.0">
                      <p:cBhvr rctx="IE">
                        <p:cTn dur="indefinite"/>
                        <p:tgtEl>
                          <p:spTgt spid="409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mph" presetSubtype="0" nodeType="clickEffect">
                  <p:stCondLst>
                    <p:cond delay="0"/>
                  </p:stCondLst>
                  <p:endCondLst>
                    <p:cond evt="onNext" delay="0">
                      <p:tgtEl>
                        <p:sldTgt/>
                      </p:tgtEl>
                    </p:cond>
                  </p:endCondLst>
                  <p:childTnLst>
                    <p:set>
                      <p:cBhvr rctx="PPT">
                        <p:cTn dur="indefinite"/>
                        <p:tgtEl>
                          <p:spTgt spid="4098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.0"/>
                      </p:to>
                    </p:set>
                    <p:animEffect filter="image" prLst="opacity: 1.0">
                      <p:cBhvr rctx="IE">
                        <p:cTn dur="indefinite"/>
                        <p:tgtEl>
                          <p:spTgt spid="4098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mph" presetSubtype="0" nodeType="clickEffect">
                  <p:stCondLst>
                    <p:cond delay="0"/>
                  </p:stCondLst>
                  <p:endCondLst>
                    <p:cond evt="onNext" delay="0">
                      <p:tgtEl>
                        <p:sldTgt/>
                      </p:tgtEl>
                    </p:cond>
                  </p:endCondLst>
                  <p:childTnLst>
                    <p:set>
                      <p:cBhvr rctx="PPT">
                        <p:cTn dur="indefinite"/>
                        <p:tgtEl>
                          <p:spTgt spid="4098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.0"/>
                      </p:to>
                    </p:set>
                    <p:animEffect filter="image" prLst="opacity: 1.0">
                      <p:cBhvr rctx="IE">
                        <p:cTn dur="indefinite"/>
                        <p:tgtEl>
                          <p:spTgt spid="4098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mph" presetSubtype="0" nodeType="clickEffect">
                  <p:stCondLst>
                    <p:cond delay="0"/>
                  </p:stCondLst>
                  <p:endCondLst>
                    <p:cond evt="onNext" delay="0">
                      <p:tgtEl>
                        <p:sldTgt/>
                      </p:tgtEl>
                    </p:cond>
                  </p:endCondLst>
                  <p:childTnLst>
                    <p:set>
                      <p:cBhvr rctx="PPT">
                        <p:cTn dur="indefinite"/>
                        <p:tgtEl>
                          <p:spTgt spid="4098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.0"/>
                      </p:to>
                    </p:set>
                    <p:animEffect filter="image" prLst="opacity: 1.0">
                      <p:cBhvr rctx="IE">
                        <p:cTn dur="indefinite"/>
                        <p:tgtEl>
                          <p:spTgt spid="409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99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993300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993300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993300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993300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993300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993300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993300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993300"/>
          </a:solidFill>
          <a:latin typeface="Times New Roman" pitchFamily="18" charset="0"/>
        </a:defRPr>
      </a:lvl9pPr>
    </p:titleStyle>
    <p:bodyStyle>
      <a:lvl1pPr marL="342900" indent="-342900" algn="just" rtl="0" eaLnBrk="0" fontAlgn="base" hangingPunct="0">
        <a:lnSpc>
          <a:spcPct val="125000"/>
        </a:lnSpc>
        <a:spcBef>
          <a:spcPct val="35000"/>
        </a:spcBef>
        <a:spcAft>
          <a:spcPct val="0"/>
        </a:spcAft>
        <a:buClr>
          <a:srgbClr val="993300"/>
        </a:buClr>
        <a:buSzPct val="90000"/>
        <a:buFont typeface="Wingdings" pitchFamily="2" charset="2"/>
        <a:buChar char="v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lnSpc>
          <a:spcPct val="125000"/>
        </a:lnSpc>
        <a:spcBef>
          <a:spcPct val="35000"/>
        </a:spcBef>
        <a:spcAft>
          <a:spcPct val="0"/>
        </a:spcAft>
        <a:buClr>
          <a:srgbClr val="CC6600"/>
        </a:buClr>
        <a:buSzPct val="85000"/>
        <a:buFont typeface="Wingdings 3" pitchFamily="18" charset="2"/>
        <a:buChar char=""/>
        <a:defRPr kumimoji="1" sz="2400" b="1">
          <a:solidFill>
            <a:schemeClr val="tx1"/>
          </a:solidFill>
          <a:latin typeface="+mn-lt"/>
        </a:defRPr>
      </a:lvl2pPr>
      <a:lvl3pPr marL="1085850" indent="-228600" algn="just" rtl="0" eaLnBrk="0" fontAlgn="base" hangingPunct="0">
        <a:lnSpc>
          <a:spcPct val="125000"/>
        </a:lnSpc>
        <a:spcBef>
          <a:spcPct val="35000"/>
        </a:spcBef>
        <a:spcAft>
          <a:spcPct val="0"/>
        </a:spcAft>
        <a:buClr>
          <a:srgbClr val="000099"/>
        </a:buClr>
        <a:buSzPct val="80000"/>
        <a:buFont typeface="Wingdings 2" pitchFamily="18" charset="2"/>
        <a:buChar char="²"/>
        <a:defRPr kumimoji="1" sz="2400" b="1">
          <a:solidFill>
            <a:schemeClr val="tx1"/>
          </a:solidFill>
          <a:latin typeface="+mn-lt"/>
        </a:defRPr>
      </a:lvl3pPr>
      <a:lvl4pPr marL="1428750" indent="-228600" algn="just" rtl="0" eaLnBrk="0" fontAlgn="base" hangingPunct="0">
        <a:lnSpc>
          <a:spcPct val="125000"/>
        </a:lnSpc>
        <a:spcBef>
          <a:spcPct val="35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¬"/>
        <a:defRPr kumimoji="1" sz="2400" b="1">
          <a:solidFill>
            <a:schemeClr val="tx1"/>
          </a:solidFill>
          <a:latin typeface="+mn-lt"/>
        </a:defRPr>
      </a:lvl4pPr>
      <a:lvl5pPr marL="1771650" indent="-228600" algn="just" rtl="0" eaLnBrk="0" fontAlgn="base" hangingPunct="0">
        <a:lnSpc>
          <a:spcPct val="125000"/>
        </a:lnSpc>
        <a:spcBef>
          <a:spcPct val="35000"/>
        </a:spcBef>
        <a:spcAft>
          <a:spcPct val="0"/>
        </a:spcAft>
        <a:buClr>
          <a:schemeClr val="tx2"/>
        </a:buClr>
        <a:buSzPct val="75000"/>
        <a:buFont typeface="Wingdings 3" pitchFamily="18" charset="2"/>
        <a:buChar char="Æ"/>
        <a:defRPr kumimoji="1" sz="2400" b="1">
          <a:solidFill>
            <a:schemeClr val="tx1"/>
          </a:solidFill>
          <a:latin typeface="+mn-lt"/>
        </a:defRPr>
      </a:lvl5pPr>
      <a:lvl6pPr marL="2228850" indent="-228600" algn="just" rtl="0" eaLnBrk="0" fontAlgn="base" hangingPunct="0">
        <a:lnSpc>
          <a:spcPct val="125000"/>
        </a:lnSpc>
        <a:spcBef>
          <a:spcPct val="35000"/>
        </a:spcBef>
        <a:spcAft>
          <a:spcPct val="0"/>
        </a:spcAft>
        <a:buClr>
          <a:schemeClr val="tx2"/>
        </a:buClr>
        <a:buSzPct val="75000"/>
        <a:buFont typeface="Wingdings 3" pitchFamily="18" charset="2"/>
        <a:buChar char="Æ"/>
        <a:defRPr kumimoji="1" sz="2400" b="1">
          <a:solidFill>
            <a:schemeClr val="tx1"/>
          </a:solidFill>
          <a:latin typeface="+mn-lt"/>
        </a:defRPr>
      </a:lvl6pPr>
      <a:lvl7pPr marL="2686050" indent="-228600" algn="just" rtl="0" eaLnBrk="0" fontAlgn="base" hangingPunct="0">
        <a:lnSpc>
          <a:spcPct val="125000"/>
        </a:lnSpc>
        <a:spcBef>
          <a:spcPct val="35000"/>
        </a:spcBef>
        <a:spcAft>
          <a:spcPct val="0"/>
        </a:spcAft>
        <a:buClr>
          <a:schemeClr val="tx2"/>
        </a:buClr>
        <a:buSzPct val="75000"/>
        <a:buFont typeface="Wingdings 3" pitchFamily="18" charset="2"/>
        <a:buChar char="Æ"/>
        <a:defRPr kumimoji="1" sz="2400" b="1">
          <a:solidFill>
            <a:schemeClr val="tx1"/>
          </a:solidFill>
          <a:latin typeface="+mn-lt"/>
        </a:defRPr>
      </a:lvl7pPr>
      <a:lvl8pPr marL="3143250" indent="-228600" algn="just" rtl="0" eaLnBrk="0" fontAlgn="base" hangingPunct="0">
        <a:lnSpc>
          <a:spcPct val="125000"/>
        </a:lnSpc>
        <a:spcBef>
          <a:spcPct val="35000"/>
        </a:spcBef>
        <a:spcAft>
          <a:spcPct val="0"/>
        </a:spcAft>
        <a:buClr>
          <a:schemeClr val="tx2"/>
        </a:buClr>
        <a:buSzPct val="75000"/>
        <a:buFont typeface="Wingdings 3" pitchFamily="18" charset="2"/>
        <a:buChar char="Æ"/>
        <a:defRPr kumimoji="1" sz="2400" b="1">
          <a:solidFill>
            <a:schemeClr val="tx1"/>
          </a:solidFill>
          <a:latin typeface="+mn-lt"/>
        </a:defRPr>
      </a:lvl8pPr>
      <a:lvl9pPr marL="3600450" indent="-228600" algn="just" rtl="0" eaLnBrk="0" fontAlgn="base" hangingPunct="0">
        <a:lnSpc>
          <a:spcPct val="125000"/>
        </a:lnSpc>
        <a:spcBef>
          <a:spcPct val="35000"/>
        </a:spcBef>
        <a:spcAft>
          <a:spcPct val="0"/>
        </a:spcAft>
        <a:buClr>
          <a:schemeClr val="tx2"/>
        </a:buClr>
        <a:buSzPct val="75000"/>
        <a:buFont typeface="Wingdings 3" pitchFamily="18" charset="2"/>
        <a:buChar char="Æ"/>
        <a:defRPr kumimoji="1" sz="2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609600"/>
            <a:ext cx="8915400" cy="2743200"/>
          </a:xfrm>
        </p:spPr>
        <p:txBody>
          <a:bodyPr/>
          <a:lstStyle/>
          <a:p>
            <a:r>
              <a:rPr lang="en-US" sz="8000" dirty="0" smtClean="0"/>
              <a:t>Distributed File Systems 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txBody>
          <a:bodyPr/>
          <a:lstStyle/>
          <a:p>
            <a:r>
              <a:rPr lang="en-US" altLang="ja-JP" dirty="0" smtClean="0">
                <a:solidFill>
                  <a:schemeClr val="tx2"/>
                </a:solidFill>
              </a:rPr>
              <a:t>Session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57200"/>
            <a:ext cx="8839200" cy="5867400"/>
          </a:xfr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/>
              <a:t>Session is a series of file accesses made between open and close </a:t>
            </a:r>
            <a:r>
              <a:rPr lang="en-US" dirty="0" smtClean="0"/>
              <a:t>operation</a:t>
            </a:r>
            <a:endParaRPr lang="en-US" dirty="0" smtClean="0"/>
          </a:p>
          <a:p>
            <a:pPr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/>
              <a:t>All changes made to a file during a session are made visible only to the client node that opened the session and are invisible to other nodes</a:t>
            </a:r>
          </a:p>
          <a:p>
            <a:pPr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/>
              <a:t>Once the file is closed the changes are visible to other nodes later starting sessions</a:t>
            </a:r>
          </a:p>
          <a:p>
            <a:pPr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/>
              <a:t>Multiple clients are allowed to do read write operations concurrently on the same file</a:t>
            </a:r>
          </a:p>
          <a:p>
            <a:pPr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/>
              <a:t>The final image is sent back to server when file is closed</a:t>
            </a:r>
          </a:p>
          <a:p>
            <a:pPr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/>
              <a:t>The final image on server depends on who closes at last</a:t>
            </a:r>
          </a:p>
          <a:p>
            <a:pPr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/>
              <a:t>Due to network delay there may be un-ordering final image storage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chemeClr val="tx2"/>
                </a:solidFill>
              </a:rPr>
              <a:t>Transaction-Like Semantics</a:t>
            </a:r>
          </a:p>
          <a:p>
            <a:pPr>
              <a:buNone/>
            </a:pPr>
            <a:r>
              <a:rPr lang="en-US" altLang="ja-JP" dirty="0" smtClean="0"/>
              <a:t>A transaction is a set of operations enclosed in between a pair of begin and end operations.</a:t>
            </a:r>
          </a:p>
          <a:p>
            <a:r>
              <a:rPr lang="en-US" altLang="ja-JP" dirty="0" smtClean="0">
                <a:solidFill>
                  <a:schemeClr val="tx2"/>
                </a:solidFill>
              </a:rPr>
              <a:t>Immutable Shared-Files Semantics</a:t>
            </a:r>
          </a:p>
          <a:p>
            <a:pPr>
              <a:buNone/>
            </a:pPr>
            <a:r>
              <a:rPr lang="en-US" altLang="ja-JP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File once created cannot be modified , this semantics allows files to be shared only in read only mode.</a:t>
            </a:r>
            <a:endParaRPr lang="en-US" altLang="ja-JP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File-Caching Schemes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 smtClean="0"/>
              <a:t>File caching reduces disk transfers for better performance</a:t>
            </a:r>
            <a:br>
              <a:rPr lang="en-US" dirty="0" smtClean="0"/>
            </a:br>
            <a:r>
              <a:rPr lang="en-US" dirty="0" smtClean="0"/>
              <a:t>File caching also increases reliability</a:t>
            </a:r>
            <a:br>
              <a:rPr lang="en-US" dirty="0" smtClean="0"/>
            </a:br>
            <a:r>
              <a:rPr lang="en-US" dirty="0" smtClean="0"/>
              <a:t>File caching scheme in DCS should address the following key issues:</a:t>
            </a:r>
            <a:br>
              <a:rPr lang="en-US" dirty="0" smtClean="0"/>
            </a:br>
            <a:r>
              <a:rPr lang="en-US" dirty="0" smtClean="0"/>
              <a:t>1. Cache location</a:t>
            </a:r>
            <a:br>
              <a:rPr lang="en-US" dirty="0" smtClean="0"/>
            </a:br>
            <a:r>
              <a:rPr lang="en-US" dirty="0" smtClean="0"/>
              <a:t>2. Modification propagation</a:t>
            </a:r>
            <a:br>
              <a:rPr lang="en-US" dirty="0" smtClean="0"/>
            </a:br>
            <a:r>
              <a:rPr lang="en-US" dirty="0" smtClean="0"/>
              <a:t>3. Cache validation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38200"/>
            <a:ext cx="9144000" cy="838200"/>
          </a:xfrm>
        </p:spPr>
        <p:txBody>
          <a:bodyPr/>
          <a:lstStyle/>
          <a:p>
            <a:r>
              <a:rPr lang="en-US" altLang="ja-JP" dirty="0" smtClean="0">
                <a:solidFill>
                  <a:schemeClr val="tx2"/>
                </a:solidFill>
              </a:rPr>
              <a:t>Cache </a:t>
            </a:r>
            <a:r>
              <a:rPr lang="en-US" altLang="ja-JP" dirty="0" smtClean="0">
                <a:solidFill>
                  <a:schemeClr val="tx2"/>
                </a:solidFill>
              </a:rPr>
              <a:t>Location</a:t>
            </a:r>
            <a:br>
              <a:rPr lang="en-US" altLang="ja-JP" dirty="0" smtClean="0">
                <a:solidFill>
                  <a:schemeClr val="tx2"/>
                </a:solidFill>
              </a:rPr>
            </a:br>
            <a:r>
              <a:rPr lang="en-US" altLang="ja-JP" sz="2400" dirty="0" smtClean="0">
                <a:solidFill>
                  <a:schemeClr val="tx2"/>
                </a:solidFill>
              </a:rPr>
              <a:t>1. Server’s main memory</a:t>
            </a:r>
            <a:br>
              <a:rPr lang="en-US" altLang="ja-JP" sz="2400" dirty="0" smtClean="0">
                <a:solidFill>
                  <a:schemeClr val="tx2"/>
                </a:solidFill>
              </a:rPr>
            </a:br>
            <a:r>
              <a:rPr lang="en-US" altLang="ja-JP" sz="2400" dirty="0" smtClean="0">
                <a:solidFill>
                  <a:schemeClr val="tx2"/>
                </a:solidFill>
              </a:rPr>
              <a:t>2. Client’s disk</a:t>
            </a:r>
            <a:br>
              <a:rPr lang="en-US" altLang="ja-JP" sz="2400" dirty="0" smtClean="0">
                <a:solidFill>
                  <a:schemeClr val="tx2"/>
                </a:solidFill>
              </a:rPr>
            </a:br>
            <a:r>
              <a:rPr lang="en-US" altLang="ja-JP" sz="2400" dirty="0" smtClean="0">
                <a:solidFill>
                  <a:schemeClr val="tx2"/>
                </a:solidFill>
              </a:rPr>
              <a:t>3. Client’s main memory</a:t>
            </a:r>
            <a:endParaRPr lang="en-US" sz="2400" dirty="0"/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2819400" y="1447800"/>
            <a:ext cx="3810000" cy="4879975"/>
            <a:chOff x="358775" y="1920875"/>
            <a:chExt cx="2519363" cy="3279775"/>
          </a:xfrm>
        </p:grpSpPr>
        <p:sp>
          <p:nvSpPr>
            <p:cNvPr id="5" name="AutoShape 1028"/>
            <p:cNvSpPr>
              <a:spLocks noChangeArrowheads="1"/>
            </p:cNvSpPr>
            <p:nvPr/>
          </p:nvSpPr>
          <p:spPr bwMode="auto">
            <a:xfrm>
              <a:off x="376238" y="4086225"/>
              <a:ext cx="879475" cy="950913"/>
            </a:xfrm>
            <a:prstGeom prst="flowChartMagneticDisk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Disk</a:t>
              </a:r>
            </a:p>
          </p:txBody>
        </p:sp>
        <p:sp>
          <p:nvSpPr>
            <p:cNvPr id="6" name="Rectangle 1031"/>
            <p:cNvSpPr>
              <a:spLocks noChangeArrowheads="1"/>
            </p:cNvSpPr>
            <p:nvPr/>
          </p:nvSpPr>
          <p:spPr bwMode="auto">
            <a:xfrm>
              <a:off x="358775" y="2762250"/>
              <a:ext cx="914400" cy="7715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Main</a:t>
              </a:r>
            </a:p>
            <a:p>
              <a:pPr algn="ctr"/>
              <a:r>
                <a:rPr lang="en-US"/>
                <a:t>memory</a:t>
              </a:r>
            </a:p>
          </p:txBody>
        </p:sp>
        <p:sp>
          <p:nvSpPr>
            <p:cNvPr id="7" name="AutoShape 1078"/>
            <p:cNvSpPr>
              <a:spLocks noChangeArrowheads="1"/>
            </p:cNvSpPr>
            <p:nvPr/>
          </p:nvSpPr>
          <p:spPr bwMode="auto">
            <a:xfrm>
              <a:off x="1909763" y="4094163"/>
              <a:ext cx="879475" cy="950912"/>
            </a:xfrm>
            <a:prstGeom prst="flowChartMagneticDisk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Disk</a:t>
              </a:r>
            </a:p>
          </p:txBody>
        </p:sp>
        <p:sp>
          <p:nvSpPr>
            <p:cNvPr id="8" name="Rectangle 1079"/>
            <p:cNvSpPr>
              <a:spLocks noChangeArrowheads="1"/>
            </p:cNvSpPr>
            <p:nvPr/>
          </p:nvSpPr>
          <p:spPr bwMode="auto">
            <a:xfrm>
              <a:off x="1892300" y="2770188"/>
              <a:ext cx="914400" cy="7715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Main</a:t>
              </a:r>
            </a:p>
            <a:p>
              <a:pPr algn="ctr"/>
              <a:r>
                <a:rPr lang="en-US"/>
                <a:t>memory</a:t>
              </a:r>
            </a:p>
          </p:txBody>
        </p:sp>
        <p:sp>
          <p:nvSpPr>
            <p:cNvPr id="9" name="Line 1080"/>
            <p:cNvSpPr>
              <a:spLocks noChangeShapeType="1"/>
            </p:cNvSpPr>
            <p:nvPr/>
          </p:nvSpPr>
          <p:spPr bwMode="auto">
            <a:xfrm>
              <a:off x="1631950" y="2420938"/>
              <a:ext cx="0" cy="261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Text Box 1081"/>
            <p:cNvSpPr txBox="1">
              <a:spLocks noChangeArrowheads="1"/>
            </p:cNvSpPr>
            <p:nvPr/>
          </p:nvSpPr>
          <p:spPr bwMode="auto">
            <a:xfrm>
              <a:off x="930275" y="1920875"/>
              <a:ext cx="155575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Node boundary</a:t>
              </a:r>
            </a:p>
          </p:txBody>
        </p:sp>
        <p:sp>
          <p:nvSpPr>
            <p:cNvPr id="11" name="Text Box 1082"/>
            <p:cNvSpPr txBox="1">
              <a:spLocks noChangeArrowheads="1"/>
            </p:cNvSpPr>
            <p:nvPr/>
          </p:nvSpPr>
          <p:spPr bwMode="auto">
            <a:xfrm>
              <a:off x="481013" y="2205038"/>
              <a:ext cx="6858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Client</a:t>
              </a:r>
            </a:p>
          </p:txBody>
        </p:sp>
        <p:sp>
          <p:nvSpPr>
            <p:cNvPr id="12" name="Text Box 1083"/>
            <p:cNvSpPr txBox="1">
              <a:spLocks noChangeArrowheads="1"/>
            </p:cNvSpPr>
            <p:nvPr/>
          </p:nvSpPr>
          <p:spPr bwMode="auto">
            <a:xfrm>
              <a:off x="2024063" y="2260600"/>
              <a:ext cx="757237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Server</a:t>
              </a:r>
            </a:p>
          </p:txBody>
        </p:sp>
        <p:sp>
          <p:nvSpPr>
            <p:cNvPr id="13" name="AutoShape 1084"/>
            <p:cNvSpPr>
              <a:spLocks noChangeArrowheads="1"/>
            </p:cNvSpPr>
            <p:nvPr/>
          </p:nvSpPr>
          <p:spPr bwMode="auto">
            <a:xfrm>
              <a:off x="2098675" y="4822825"/>
              <a:ext cx="412750" cy="377825"/>
            </a:xfrm>
            <a:prstGeom prst="flowChartDocumen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file</a:t>
              </a:r>
            </a:p>
          </p:txBody>
        </p:sp>
        <p:sp>
          <p:nvSpPr>
            <p:cNvPr id="14" name="Line 1085"/>
            <p:cNvSpPr>
              <a:spLocks noChangeShapeType="1"/>
            </p:cNvSpPr>
            <p:nvPr/>
          </p:nvSpPr>
          <p:spPr bwMode="auto">
            <a:xfrm flipV="1">
              <a:off x="2455863" y="3763963"/>
              <a:ext cx="179387" cy="1041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Line 1087"/>
            <p:cNvSpPr>
              <a:spLocks noChangeShapeType="1"/>
            </p:cNvSpPr>
            <p:nvPr/>
          </p:nvSpPr>
          <p:spPr bwMode="auto">
            <a:xfrm flipH="1" flipV="1">
              <a:off x="1130300" y="2492375"/>
              <a:ext cx="1273175" cy="102076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lg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Line 1089"/>
            <p:cNvSpPr>
              <a:spLocks noChangeShapeType="1"/>
            </p:cNvSpPr>
            <p:nvPr/>
          </p:nvSpPr>
          <p:spPr bwMode="auto">
            <a:xfrm flipH="1" flipV="1">
              <a:off x="1038225" y="2563813"/>
              <a:ext cx="1058863" cy="22764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lg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Freeform 1090"/>
            <p:cNvSpPr>
              <a:spLocks/>
            </p:cNvSpPr>
            <p:nvPr/>
          </p:nvSpPr>
          <p:spPr bwMode="auto">
            <a:xfrm>
              <a:off x="1039813" y="3406775"/>
              <a:ext cx="1198562" cy="1165225"/>
            </a:xfrm>
            <a:custGeom>
              <a:avLst/>
              <a:gdLst>
                <a:gd name="T0" fmla="*/ 2147483647 w 698"/>
                <a:gd name="T1" fmla="*/ 2147483647 h 734"/>
                <a:gd name="T2" fmla="*/ 2147483647 w 698"/>
                <a:gd name="T3" fmla="*/ 2147483647 h 734"/>
                <a:gd name="T4" fmla="*/ 0 w 698"/>
                <a:gd name="T5" fmla="*/ 2147483647 h 734"/>
                <a:gd name="T6" fmla="*/ 0 60000 65536"/>
                <a:gd name="T7" fmla="*/ 0 60000 65536"/>
                <a:gd name="T8" fmla="*/ 0 60000 65536"/>
                <a:gd name="T9" fmla="*/ 0 w 698"/>
                <a:gd name="T10" fmla="*/ 0 h 734"/>
                <a:gd name="T11" fmla="*/ 698 w 698"/>
                <a:gd name="T12" fmla="*/ 734 h 7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8" h="734">
                  <a:moveTo>
                    <a:pt x="598" y="734"/>
                  </a:moveTo>
                  <a:cubicBezTo>
                    <a:pt x="648" y="401"/>
                    <a:pt x="698" y="68"/>
                    <a:pt x="598" y="34"/>
                  </a:cubicBezTo>
                  <a:cubicBezTo>
                    <a:pt x="498" y="0"/>
                    <a:pt x="249" y="265"/>
                    <a:pt x="0" y="531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" name="AutoShape 1091"/>
            <p:cNvSpPr>
              <a:spLocks noChangeArrowheads="1"/>
            </p:cNvSpPr>
            <p:nvPr/>
          </p:nvSpPr>
          <p:spPr bwMode="auto">
            <a:xfrm>
              <a:off x="2465388" y="3451225"/>
              <a:ext cx="412750" cy="377825"/>
            </a:xfrm>
            <a:prstGeom prst="flowChartDocument">
              <a:avLst/>
            </a:prstGeom>
            <a:solidFill>
              <a:srgbClr val="99CC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copy</a:t>
              </a:r>
            </a:p>
          </p:txBody>
        </p:sp>
        <p:sp>
          <p:nvSpPr>
            <p:cNvPr id="19" name="AutoShape 1092"/>
            <p:cNvSpPr>
              <a:spLocks noChangeArrowheads="1"/>
            </p:cNvSpPr>
            <p:nvPr/>
          </p:nvSpPr>
          <p:spPr bwMode="auto">
            <a:xfrm>
              <a:off x="538163" y="4213225"/>
              <a:ext cx="412750" cy="377825"/>
            </a:xfrm>
            <a:prstGeom prst="flowChartDocument">
              <a:avLst/>
            </a:prstGeom>
            <a:solidFill>
              <a:srgbClr val="99CC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copy</a:t>
              </a:r>
            </a:p>
          </p:txBody>
        </p:sp>
        <p:sp>
          <p:nvSpPr>
            <p:cNvPr id="20" name="AutoShape 1093"/>
            <p:cNvSpPr>
              <a:spLocks noChangeArrowheads="1"/>
            </p:cNvSpPr>
            <p:nvPr/>
          </p:nvSpPr>
          <p:spPr bwMode="auto">
            <a:xfrm>
              <a:off x="815975" y="3395663"/>
              <a:ext cx="412750" cy="377825"/>
            </a:xfrm>
            <a:prstGeom prst="flowChartDocument">
              <a:avLst/>
            </a:prstGeom>
            <a:solidFill>
              <a:srgbClr val="99CC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copy</a:t>
              </a:r>
            </a:p>
          </p:txBody>
        </p:sp>
        <p:sp>
          <p:nvSpPr>
            <p:cNvPr id="21" name="Line 1094"/>
            <p:cNvSpPr>
              <a:spLocks noChangeShapeType="1"/>
            </p:cNvSpPr>
            <p:nvPr/>
          </p:nvSpPr>
          <p:spPr bwMode="auto">
            <a:xfrm flipH="1" flipV="1">
              <a:off x="884238" y="2538413"/>
              <a:ext cx="179387" cy="82391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lg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Line 1095"/>
            <p:cNvSpPr>
              <a:spLocks noChangeShapeType="1"/>
            </p:cNvSpPr>
            <p:nvPr/>
          </p:nvSpPr>
          <p:spPr bwMode="auto">
            <a:xfrm flipH="1" flipV="1">
              <a:off x="565150" y="2520950"/>
              <a:ext cx="179388" cy="17018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lg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Line 1096"/>
            <p:cNvSpPr>
              <a:spLocks noChangeShapeType="1"/>
            </p:cNvSpPr>
            <p:nvPr/>
          </p:nvSpPr>
          <p:spPr bwMode="auto">
            <a:xfrm flipH="1" flipV="1">
              <a:off x="1219200" y="3729038"/>
              <a:ext cx="788988" cy="1111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4" name="TextBox 26"/>
          <p:cNvSpPr txBox="1">
            <a:spLocks noChangeArrowheads="1"/>
          </p:cNvSpPr>
          <p:nvPr/>
        </p:nvSpPr>
        <p:spPr bwMode="auto">
          <a:xfrm>
            <a:off x="1219200" y="3657600"/>
            <a:ext cx="1079500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/>
              <a:t>      </a:t>
            </a:r>
            <a:r>
              <a:rPr lang="en-US" sz="1800" b="1" dirty="0"/>
              <a:t>4</a:t>
            </a:r>
          </a:p>
          <a:p>
            <a:r>
              <a:rPr lang="en-US" sz="1600" dirty="0"/>
              <a:t>Cache in client MM</a:t>
            </a:r>
          </a:p>
        </p:txBody>
      </p:sp>
      <p:sp>
        <p:nvSpPr>
          <p:cNvPr id="25" name="TextBox 25"/>
          <p:cNvSpPr txBox="1">
            <a:spLocks noChangeArrowheads="1"/>
          </p:cNvSpPr>
          <p:nvPr/>
        </p:nvSpPr>
        <p:spPr bwMode="auto">
          <a:xfrm>
            <a:off x="1066800" y="5181600"/>
            <a:ext cx="1079500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/>
              <a:t>       </a:t>
            </a:r>
            <a:r>
              <a:rPr lang="en-US" sz="1800" b="1" dirty="0"/>
              <a:t>3</a:t>
            </a:r>
            <a:r>
              <a:rPr lang="en-US" sz="1600" dirty="0"/>
              <a:t>      Cache in client disk</a:t>
            </a:r>
          </a:p>
        </p:txBody>
      </p:sp>
      <p:sp>
        <p:nvSpPr>
          <p:cNvPr id="26" name="TextBox 24"/>
          <p:cNvSpPr txBox="1">
            <a:spLocks noChangeArrowheads="1"/>
          </p:cNvSpPr>
          <p:nvPr/>
        </p:nvSpPr>
        <p:spPr bwMode="auto">
          <a:xfrm>
            <a:off x="7010400" y="3657600"/>
            <a:ext cx="1287462" cy="86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/>
              <a:t>      </a:t>
            </a:r>
            <a:r>
              <a:rPr lang="en-US" sz="1800" b="1" dirty="0"/>
              <a:t>2</a:t>
            </a:r>
          </a:p>
          <a:p>
            <a:r>
              <a:rPr lang="en-US" sz="1600" dirty="0"/>
              <a:t>Cache in Server MM</a:t>
            </a:r>
          </a:p>
        </p:txBody>
      </p:sp>
      <p:sp>
        <p:nvSpPr>
          <p:cNvPr id="27" name="TextBox 23"/>
          <p:cNvSpPr txBox="1">
            <a:spLocks noChangeArrowheads="1"/>
          </p:cNvSpPr>
          <p:nvPr/>
        </p:nvSpPr>
        <p:spPr bwMode="auto">
          <a:xfrm>
            <a:off x="7010400" y="5410200"/>
            <a:ext cx="122396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/>
              <a:t>      </a:t>
            </a:r>
            <a:r>
              <a:rPr lang="en-US" sz="1800" b="1" dirty="0"/>
              <a:t>1</a:t>
            </a:r>
            <a:r>
              <a:rPr lang="en-US" sz="1800" dirty="0"/>
              <a:t> </a:t>
            </a:r>
          </a:p>
          <a:p>
            <a:r>
              <a:rPr lang="en-US" sz="1800" dirty="0"/>
              <a:t>No Cache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116"/>
          <p:cNvGraphicFramePr>
            <a:graphicFrameLocks noGrp="1"/>
          </p:cNvGraphicFramePr>
          <p:nvPr/>
        </p:nvGraphicFramePr>
        <p:xfrm>
          <a:off x="77788" y="103188"/>
          <a:ext cx="9029700" cy="6615206"/>
        </p:xfrm>
        <a:graphic>
          <a:graphicData uri="http://schemas.openxmlformats.org/drawingml/2006/table">
            <a:tbl>
              <a:tblPr/>
              <a:tblGrid>
                <a:gridCol w="899532"/>
                <a:gridCol w="4742531"/>
                <a:gridCol w="3387637"/>
              </a:tblGrid>
              <a:tr h="7132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34" charset="-128"/>
                        </a:rPr>
                        <a:t>Location</a:t>
                      </a:r>
                    </a:p>
                  </a:txBody>
                  <a:tcPr marL="91434" marR="91434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34" charset="-128"/>
                        </a:rPr>
                        <a:t>Merits</a:t>
                      </a: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34" charset="-128"/>
                        </a:rPr>
                        <a:t>Demerits</a:t>
                      </a: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1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34" charset="-128"/>
                        </a:rPr>
                        <a:t>1</a:t>
                      </a:r>
                      <a:r>
                        <a:rPr kumimoji="1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34" charset="-128"/>
                        </a:rPr>
                        <a:t> no cache</a:t>
                      </a:r>
                    </a:p>
                  </a:txBody>
                  <a:tcPr marL="91434" marR="91434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34" charset="-128"/>
                        </a:rPr>
                        <a:t>No modifications</a:t>
                      </a: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34" charset="-128"/>
                        </a:rPr>
                        <a:t>Busy network traffic</a:t>
                      </a: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653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34" charset="-128"/>
                        </a:rPr>
                        <a:t>2 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34" charset="-128"/>
                        </a:rPr>
                        <a:t>cache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34" charset="-128"/>
                        </a:rPr>
                        <a:t>On server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34" charset="-128"/>
                        </a:rPr>
                        <a:t>Main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34" charset="-128"/>
                        </a:rPr>
                        <a:t>memory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pitchFamily="34" charset="-128"/>
                      </a:endParaRPr>
                    </a:p>
                  </a:txBody>
                  <a:tcPr marL="91434" marR="91434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34" charset="-128"/>
                        </a:rPr>
                        <a:t>One-time disk access,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34" charset="-128"/>
                        </a:rPr>
                        <a:t>Easy implementation,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34" charset="-128"/>
                        </a:rPr>
                        <a:t>Total transparency,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34" charset="-128"/>
                        </a:rPr>
                        <a:t>Multiple access from different clients easily synchronized</a:t>
                      </a: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34" charset="-128"/>
                        </a:rPr>
                        <a:t>Busy network traffic – frequent network access on cache miss</a:t>
                      </a: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30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34" charset="-128"/>
                        </a:rPr>
                        <a:t>3 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34" charset="-128"/>
                        </a:rPr>
                        <a:t>cache on client disk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pitchFamily="34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pitchFamily="34" charset="-128"/>
                      </a:endParaRPr>
                    </a:p>
                  </a:txBody>
                  <a:tcPr marL="91434" marR="91434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34" charset="-128"/>
                        </a:rPr>
                        <a:t>No network access cost,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34" charset="-128"/>
                        </a:rPr>
                        <a:t>Reliable - crash on volatile main memory will not affect the data in client’s disk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34" charset="-128"/>
                        </a:rPr>
                        <a:t>Large Storage capacity – more data cached and higher cache hit ratio</a:t>
                      </a: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34" charset="-128"/>
                        </a:rPr>
                        <a:t>Cache consistency problem,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34" charset="-128"/>
                        </a:rPr>
                        <a:t>Costly on cache hits due to frequent disk access,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34" charset="-128"/>
                        </a:rPr>
                        <a:t>Diskless workstation not allowed</a:t>
                      </a: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813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34" charset="-128"/>
                        </a:rPr>
                        <a:t>4 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34" charset="-128"/>
                        </a:rPr>
                        <a:t>cache on client main memory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pitchFamily="34" charset="-128"/>
                      </a:endParaRPr>
                    </a:p>
                  </a:txBody>
                  <a:tcPr marL="91434" marR="91434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34" charset="-128"/>
                        </a:rPr>
                        <a:t>Maximum performance- eliminates network &amp; disk access cost,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34" charset="-128"/>
                        </a:rPr>
                        <a:t>Diskless workstations used,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34" charset="-128"/>
                        </a:rPr>
                        <a:t>Reliable &amp; Scalable</a:t>
                      </a: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34" charset="-128"/>
                        </a:rPr>
                        <a:t>Cache size restriction,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34" charset="-128"/>
                        </a:rPr>
                        <a:t>Cache consistency problem,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34" charset="-128"/>
                        </a:rPr>
                        <a:t>File access semantics</a:t>
                      </a: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95313" y="44450"/>
            <a:ext cx="7793037" cy="720725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en-US" altLang="ja-JP" sz="28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File-Caching Schemes - Modification Propagation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101975" y="1052513"/>
            <a:ext cx="5853113" cy="5113337"/>
          </a:xfrm>
          <a:prstGeom prst="rect">
            <a:avLst/>
          </a:prstGeom>
        </p:spPr>
        <p:txBody>
          <a:bodyPr/>
          <a:lstStyle/>
          <a:p>
            <a:pPr marL="342900" indent="-342900" eaLnBrk="1" hangingPunct="1">
              <a:lnSpc>
                <a:spcPct val="85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altLang="ja-JP" sz="2800" kern="0" dirty="0">
                <a:latin typeface="+mn-lt"/>
              </a:rPr>
              <a:t>When to update the modified data in cache on to server – 2 schemes exist</a:t>
            </a:r>
          </a:p>
          <a:p>
            <a:pPr marL="342900" indent="-342900" eaLnBrk="1" hangingPunct="1">
              <a:lnSpc>
                <a:spcPct val="85000"/>
              </a:lnSpc>
              <a:spcBef>
                <a:spcPct val="20000"/>
              </a:spcBef>
              <a:buFont typeface="Symbol" pitchFamily="18" charset="2"/>
              <a:buChar char="¨"/>
              <a:defRPr/>
            </a:pPr>
            <a:r>
              <a:rPr lang="en-US" altLang="ja-JP" sz="2800" b="1" kern="0" dirty="0">
                <a:latin typeface="+mn-lt"/>
              </a:rPr>
              <a:t>Write-through scheme</a:t>
            </a:r>
          </a:p>
          <a:p>
            <a:pPr marL="800100" lvl="1" indent="-342900" eaLnBrk="1" hangingPunct="1">
              <a:lnSpc>
                <a:spcPct val="85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ja-JP" sz="2800" kern="0" dirty="0">
                <a:latin typeface="+mn-lt"/>
              </a:rPr>
              <a:t>Update immediately </a:t>
            </a:r>
          </a:p>
          <a:p>
            <a:pPr marL="800100" lvl="1" indent="-342900" eaLnBrk="1" hangingPunct="1">
              <a:lnSpc>
                <a:spcPct val="85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ja-JP" sz="2800" kern="0" dirty="0">
                <a:latin typeface="+mn-lt"/>
              </a:rPr>
              <a:t>Used when read-to-write accesses ratio is large </a:t>
            </a:r>
          </a:p>
          <a:p>
            <a:pPr marL="742950" lvl="1" indent="-285750" eaLnBrk="1" hangingPunct="1">
              <a:lnSpc>
                <a:spcPct val="85000"/>
              </a:lnSpc>
              <a:spcBef>
                <a:spcPct val="20000"/>
              </a:spcBef>
              <a:buFont typeface="Symbol" pitchFamily="18" charset="2"/>
              <a:buChar char="·"/>
              <a:defRPr/>
            </a:pPr>
            <a:r>
              <a:rPr lang="en-US" altLang="ja-JP" sz="2800" kern="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Pros:</a:t>
            </a:r>
            <a:r>
              <a:rPr lang="en-US" altLang="ja-JP" sz="2800" kern="0" dirty="0">
                <a:latin typeface="+mn-lt"/>
              </a:rPr>
              <a:t> suitable for Unix-like semantics and high reliability</a:t>
            </a:r>
          </a:p>
          <a:p>
            <a:pPr marL="742950" lvl="1" indent="-285750" eaLnBrk="1" hangingPunct="1">
              <a:lnSpc>
                <a:spcPct val="85000"/>
              </a:lnSpc>
              <a:spcBef>
                <a:spcPct val="20000"/>
              </a:spcBef>
              <a:buFont typeface="Symbol" pitchFamily="18" charset="2"/>
              <a:buChar char="·"/>
              <a:defRPr/>
            </a:pPr>
            <a:r>
              <a:rPr lang="en-US" altLang="ja-JP" sz="2800" kern="0" dirty="0">
                <a:solidFill>
                  <a:srgbClr val="FF0000"/>
                </a:solidFill>
                <a:latin typeface="+mn-lt"/>
              </a:rPr>
              <a:t>Cons:</a:t>
            </a:r>
            <a:r>
              <a:rPr lang="en-US" altLang="ja-JP" sz="2800" kern="0" dirty="0">
                <a:latin typeface="+mn-lt"/>
              </a:rPr>
              <a:t> Poor write performance</a:t>
            </a:r>
          </a:p>
        </p:txBody>
      </p:sp>
      <p:sp>
        <p:nvSpPr>
          <p:cNvPr id="25604" name="Rectangle 37"/>
          <p:cNvSpPr>
            <a:spLocks noChangeArrowheads="1"/>
          </p:cNvSpPr>
          <p:nvPr/>
        </p:nvSpPr>
        <p:spPr bwMode="auto">
          <a:xfrm>
            <a:off x="2017713" y="1420813"/>
            <a:ext cx="806450" cy="593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Main</a:t>
            </a:r>
          </a:p>
          <a:p>
            <a:pPr algn="ctr"/>
            <a:r>
              <a:rPr lang="en-US" sz="1600"/>
              <a:t>memory</a:t>
            </a:r>
          </a:p>
        </p:txBody>
      </p:sp>
      <p:sp>
        <p:nvSpPr>
          <p:cNvPr id="25605" name="AutoShape 4"/>
          <p:cNvSpPr>
            <a:spLocks noChangeArrowheads="1"/>
          </p:cNvSpPr>
          <p:nvPr/>
        </p:nvSpPr>
        <p:spPr bwMode="auto">
          <a:xfrm>
            <a:off x="1406525" y="2243138"/>
            <a:ext cx="754063" cy="879475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Disk</a:t>
            </a:r>
          </a:p>
        </p:txBody>
      </p:sp>
      <p:sp>
        <p:nvSpPr>
          <p:cNvPr id="25606" name="AutoShape 5"/>
          <p:cNvSpPr>
            <a:spLocks noChangeArrowheads="1"/>
          </p:cNvSpPr>
          <p:nvPr/>
        </p:nvSpPr>
        <p:spPr bwMode="auto">
          <a:xfrm>
            <a:off x="1595438" y="2900363"/>
            <a:ext cx="412750" cy="377825"/>
          </a:xfrm>
          <a:prstGeom prst="flowChartDocumen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file</a:t>
            </a:r>
          </a:p>
        </p:txBody>
      </p:sp>
      <p:sp>
        <p:nvSpPr>
          <p:cNvPr id="25607" name="Rectangle 6"/>
          <p:cNvSpPr>
            <a:spLocks noChangeArrowheads="1"/>
          </p:cNvSpPr>
          <p:nvPr/>
        </p:nvSpPr>
        <p:spPr bwMode="auto">
          <a:xfrm>
            <a:off x="681038" y="1395413"/>
            <a:ext cx="806450" cy="5905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/>
              <a:t>Main</a:t>
            </a:r>
          </a:p>
          <a:p>
            <a:pPr algn="ctr"/>
            <a:r>
              <a:rPr lang="en-US" sz="1600" dirty="0" smtClean="0"/>
              <a:t>memory</a:t>
            </a:r>
            <a:endParaRPr lang="en-US" sz="1600" dirty="0"/>
          </a:p>
        </p:txBody>
      </p:sp>
      <p:sp>
        <p:nvSpPr>
          <p:cNvPr id="25608" name="AutoShape 8"/>
          <p:cNvSpPr>
            <a:spLocks noChangeArrowheads="1"/>
          </p:cNvSpPr>
          <p:nvPr/>
        </p:nvSpPr>
        <p:spPr bwMode="auto">
          <a:xfrm>
            <a:off x="1065213" y="1884363"/>
            <a:ext cx="412750" cy="377825"/>
          </a:xfrm>
          <a:prstGeom prst="flowChartDocument">
            <a:avLst/>
          </a:prstGeom>
          <a:solidFill>
            <a:srgbClr val="99CC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copy</a:t>
            </a: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2390775" y="1860550"/>
            <a:ext cx="525463" cy="712788"/>
            <a:chOff x="2512" y="2296"/>
            <a:chExt cx="331" cy="449"/>
          </a:xfrm>
        </p:grpSpPr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2518" y="2387"/>
              <a:ext cx="295" cy="358"/>
              <a:chOff x="1953" y="2194"/>
              <a:chExt cx="295" cy="358"/>
            </a:xfrm>
          </p:grpSpPr>
          <p:sp>
            <p:nvSpPr>
              <p:cNvPr id="25619" name="AutoShape 9"/>
              <p:cNvSpPr>
                <a:spLocks noChangeArrowheads="1"/>
              </p:cNvSpPr>
              <p:nvPr/>
            </p:nvSpPr>
            <p:spPr bwMode="auto">
              <a:xfrm>
                <a:off x="1988" y="2194"/>
                <a:ext cx="260" cy="238"/>
              </a:xfrm>
              <a:prstGeom prst="flowChartDocument">
                <a:avLst/>
              </a:prstGeom>
              <a:solidFill>
                <a:srgbClr val="99CC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/>
                  <a:t>copy</a:t>
                </a:r>
              </a:p>
            </p:txBody>
          </p:sp>
          <p:sp>
            <p:nvSpPr>
              <p:cNvPr id="25620" name="Text Box 12"/>
              <p:cNvSpPr txBox="1">
                <a:spLocks noChangeArrowheads="1"/>
              </p:cNvSpPr>
              <p:nvPr/>
            </p:nvSpPr>
            <p:spPr bwMode="auto">
              <a:xfrm>
                <a:off x="1953" y="2339"/>
                <a:ext cx="231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ja-JP" sz="1600" b="1" i="1">
                    <a:ea typeface="ＭＳ Ｐゴシック" pitchFamily="34" charset="-128"/>
                  </a:rPr>
                  <a:t>W</a:t>
                </a:r>
              </a:p>
            </p:txBody>
          </p:sp>
        </p:grpSp>
        <p:sp>
          <p:nvSpPr>
            <p:cNvPr id="25618" name="Text Box 14"/>
            <p:cNvSpPr txBox="1">
              <a:spLocks noChangeArrowheads="1"/>
            </p:cNvSpPr>
            <p:nvPr/>
          </p:nvSpPr>
          <p:spPr bwMode="auto">
            <a:xfrm>
              <a:off x="2512" y="2296"/>
              <a:ext cx="33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600">
                  <a:ea typeface="ＭＳ Ｐゴシック" pitchFamily="34" charset="-128"/>
                </a:rPr>
                <a:t>new</a:t>
              </a:r>
            </a:p>
          </p:txBody>
        </p:sp>
      </p:grpSp>
      <p:sp>
        <p:nvSpPr>
          <p:cNvPr id="25610" name="Text Box 17"/>
          <p:cNvSpPr txBox="1">
            <a:spLocks noChangeArrowheads="1"/>
          </p:cNvSpPr>
          <p:nvPr/>
        </p:nvSpPr>
        <p:spPr bwMode="auto">
          <a:xfrm>
            <a:off x="679450" y="1125538"/>
            <a:ext cx="860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>
                <a:ea typeface="ＭＳ Ｐゴシック" pitchFamily="34" charset="-128"/>
              </a:rPr>
              <a:t>Client 1</a:t>
            </a:r>
          </a:p>
        </p:txBody>
      </p:sp>
      <p:sp>
        <p:nvSpPr>
          <p:cNvPr id="25611" name="Text Box 18"/>
          <p:cNvSpPr txBox="1">
            <a:spLocks noChangeArrowheads="1"/>
          </p:cNvSpPr>
          <p:nvPr/>
        </p:nvSpPr>
        <p:spPr bwMode="auto">
          <a:xfrm>
            <a:off x="1995488" y="1150938"/>
            <a:ext cx="860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>
                <a:ea typeface="ＭＳ Ｐゴシック" pitchFamily="34" charset="-128"/>
              </a:rPr>
              <a:t>Client 2</a:t>
            </a:r>
          </a:p>
        </p:txBody>
      </p:sp>
      <p:grpSp>
        <p:nvGrpSpPr>
          <p:cNvPr id="6" name="Group 56"/>
          <p:cNvGrpSpPr>
            <a:grpSpLocks/>
          </p:cNvGrpSpPr>
          <p:nvPr/>
        </p:nvGrpSpPr>
        <p:grpSpPr bwMode="auto">
          <a:xfrm>
            <a:off x="34925" y="2057400"/>
            <a:ext cx="1987550" cy="1333500"/>
            <a:chOff x="-56" y="1830"/>
            <a:chExt cx="1252" cy="840"/>
          </a:xfrm>
        </p:grpSpPr>
        <p:sp>
          <p:nvSpPr>
            <p:cNvPr id="25613" name="Text Box 10"/>
            <p:cNvSpPr txBox="1">
              <a:spLocks noChangeArrowheads="1"/>
            </p:cNvSpPr>
            <p:nvPr/>
          </p:nvSpPr>
          <p:spPr bwMode="auto">
            <a:xfrm>
              <a:off x="530" y="1830"/>
              <a:ext cx="23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600" b="1" i="1">
                  <a:ea typeface="ＭＳ Ｐゴシック" pitchFamily="34" charset="-128"/>
                </a:rPr>
                <a:t>W</a:t>
              </a:r>
            </a:p>
          </p:txBody>
        </p:sp>
        <p:sp>
          <p:nvSpPr>
            <p:cNvPr id="25614" name="Text Box 11"/>
            <p:cNvSpPr txBox="1">
              <a:spLocks noChangeArrowheads="1"/>
            </p:cNvSpPr>
            <p:nvPr/>
          </p:nvSpPr>
          <p:spPr bwMode="auto">
            <a:xfrm>
              <a:off x="965" y="2457"/>
              <a:ext cx="23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600" b="1" i="1">
                  <a:ea typeface="ＭＳ Ｐゴシック" pitchFamily="34" charset="-128"/>
                </a:rPr>
                <a:t>W</a:t>
              </a:r>
            </a:p>
          </p:txBody>
        </p:sp>
        <p:sp>
          <p:nvSpPr>
            <p:cNvPr id="25615" name="Line 19"/>
            <p:cNvSpPr>
              <a:spLocks noChangeShapeType="1"/>
            </p:cNvSpPr>
            <p:nvPr/>
          </p:nvSpPr>
          <p:spPr bwMode="auto">
            <a:xfrm>
              <a:off x="700" y="1976"/>
              <a:ext cx="407" cy="5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16" name="Text Box 20"/>
            <p:cNvSpPr txBox="1">
              <a:spLocks noChangeArrowheads="1"/>
            </p:cNvSpPr>
            <p:nvPr/>
          </p:nvSpPr>
          <p:spPr bwMode="auto">
            <a:xfrm>
              <a:off x="-56" y="2436"/>
              <a:ext cx="103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600" b="1">
                  <a:ea typeface="ＭＳ Ｐゴシック" pitchFamily="34" charset="-128"/>
                </a:rPr>
                <a:t>Immediate write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95313" y="44450"/>
            <a:ext cx="7793037" cy="720725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en-US" altLang="ja-JP" sz="2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File-Caching Schemes - Modification Propagation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101975" y="908050"/>
            <a:ext cx="5853113" cy="1944688"/>
          </a:xfrm>
          <a:prstGeom prst="rect">
            <a:avLst/>
          </a:prstGeom>
        </p:spPr>
        <p:txBody>
          <a:bodyPr/>
          <a:lstStyle/>
          <a:p>
            <a:pPr marL="342900" indent="-342900" eaLnBrk="1" hangingPunct="1">
              <a:lnSpc>
                <a:spcPct val="85000"/>
              </a:lnSpc>
              <a:spcBef>
                <a:spcPct val="20000"/>
              </a:spcBef>
              <a:buFont typeface="Symbol" pitchFamily="18" charset="2"/>
              <a:buChar char="¨"/>
              <a:defRPr/>
            </a:pPr>
            <a:r>
              <a:rPr lang="en-US" altLang="ja-JP" sz="2800" b="1" kern="0" dirty="0">
                <a:latin typeface="+mn-lt"/>
              </a:rPr>
              <a:t>Delayed-write scheme – </a:t>
            </a:r>
            <a:r>
              <a:rPr lang="en-US" altLang="ja-JP" sz="2800" b="1" kern="0" dirty="0" smtClean="0">
                <a:latin typeface="+mn-lt"/>
              </a:rPr>
              <a:t>it reduces network  traffic - 3 </a:t>
            </a:r>
            <a:r>
              <a:rPr lang="en-US" altLang="ja-JP" sz="2800" b="1" kern="0" dirty="0">
                <a:latin typeface="+mn-lt"/>
              </a:rPr>
              <a:t>types</a:t>
            </a:r>
          </a:p>
          <a:p>
            <a:pPr marL="742950" lvl="1" indent="-285750" eaLnBrk="1" hangingPunct="1">
              <a:lnSpc>
                <a:spcPct val="85000"/>
              </a:lnSpc>
              <a:spcBef>
                <a:spcPct val="20000"/>
              </a:spcBef>
              <a:buFont typeface="Symbol" pitchFamily="18" charset="2"/>
              <a:buChar char="·"/>
              <a:defRPr/>
            </a:pPr>
            <a:r>
              <a:rPr lang="en-US" altLang="ja-JP" sz="2800" kern="0" dirty="0">
                <a:latin typeface="+mn-lt"/>
              </a:rPr>
              <a:t>Write on ejection from cache </a:t>
            </a:r>
          </a:p>
          <a:p>
            <a:pPr marL="742950" lvl="1" indent="-285750" eaLnBrk="1" hangingPunct="1">
              <a:lnSpc>
                <a:spcPct val="85000"/>
              </a:lnSpc>
              <a:spcBef>
                <a:spcPct val="20000"/>
              </a:spcBef>
              <a:buFont typeface="Symbol" pitchFamily="18" charset="2"/>
              <a:buChar char="·"/>
              <a:defRPr/>
            </a:pPr>
            <a:r>
              <a:rPr lang="en-US" altLang="ja-JP" sz="2800" kern="0" dirty="0">
                <a:latin typeface="+mn-lt"/>
              </a:rPr>
              <a:t>Periodic write</a:t>
            </a:r>
          </a:p>
          <a:p>
            <a:pPr marL="742950" lvl="1" indent="-285750" eaLnBrk="1" hangingPunct="1">
              <a:lnSpc>
                <a:spcPct val="85000"/>
              </a:lnSpc>
              <a:spcBef>
                <a:spcPct val="20000"/>
              </a:spcBef>
              <a:buFont typeface="Symbol" pitchFamily="18" charset="2"/>
              <a:buChar char="·"/>
              <a:defRPr/>
            </a:pPr>
            <a:r>
              <a:rPr lang="en-US" altLang="ja-JP" sz="2800" kern="0" dirty="0">
                <a:latin typeface="+mn-lt"/>
              </a:rPr>
              <a:t>Write on close</a:t>
            </a:r>
          </a:p>
        </p:txBody>
      </p: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123825" y="765175"/>
            <a:ext cx="2744788" cy="2211388"/>
            <a:chOff x="123825" y="3448844"/>
            <a:chExt cx="2744787" cy="2212404"/>
          </a:xfrm>
        </p:grpSpPr>
        <p:sp>
          <p:nvSpPr>
            <p:cNvPr id="26630" name="Rectangle 38"/>
            <p:cNvSpPr>
              <a:spLocks noChangeArrowheads="1"/>
            </p:cNvSpPr>
            <p:nvPr/>
          </p:nvSpPr>
          <p:spPr bwMode="auto">
            <a:xfrm>
              <a:off x="2017712" y="3745706"/>
              <a:ext cx="806450" cy="592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Main</a:t>
              </a:r>
            </a:p>
            <a:p>
              <a:pPr algn="ctr"/>
              <a:r>
                <a:rPr lang="en-US" sz="1600"/>
                <a:t>memory</a:t>
              </a:r>
            </a:p>
          </p:txBody>
        </p:sp>
        <p:sp>
          <p:nvSpPr>
            <p:cNvPr id="26631" name="AutoShape 39"/>
            <p:cNvSpPr>
              <a:spLocks noChangeArrowheads="1"/>
            </p:cNvSpPr>
            <p:nvPr/>
          </p:nvSpPr>
          <p:spPr bwMode="auto">
            <a:xfrm>
              <a:off x="1406525" y="4566444"/>
              <a:ext cx="754063" cy="879475"/>
            </a:xfrm>
            <a:prstGeom prst="flowChartMagneticDisk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Disk</a:t>
              </a:r>
            </a:p>
          </p:txBody>
        </p:sp>
        <p:sp>
          <p:nvSpPr>
            <p:cNvPr id="26632" name="AutoShape 40"/>
            <p:cNvSpPr>
              <a:spLocks noChangeArrowheads="1"/>
            </p:cNvSpPr>
            <p:nvPr/>
          </p:nvSpPr>
          <p:spPr bwMode="auto">
            <a:xfrm>
              <a:off x="1595437" y="5223669"/>
              <a:ext cx="412750" cy="377825"/>
            </a:xfrm>
            <a:prstGeom prst="flowChartDocumen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file</a:t>
              </a:r>
            </a:p>
          </p:txBody>
        </p:sp>
        <p:sp>
          <p:nvSpPr>
            <p:cNvPr id="26633" name="Rectangle 41"/>
            <p:cNvSpPr>
              <a:spLocks noChangeArrowheads="1"/>
            </p:cNvSpPr>
            <p:nvPr/>
          </p:nvSpPr>
          <p:spPr bwMode="auto">
            <a:xfrm>
              <a:off x="681038" y="3718719"/>
              <a:ext cx="806450" cy="592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Main</a:t>
              </a:r>
            </a:p>
            <a:p>
              <a:pPr algn="ctr"/>
              <a:r>
                <a:rPr lang="en-US" sz="1600"/>
                <a:t>memory</a:t>
              </a:r>
            </a:p>
          </p:txBody>
        </p:sp>
        <p:sp>
          <p:nvSpPr>
            <p:cNvPr id="26634" name="AutoShape 42"/>
            <p:cNvSpPr>
              <a:spLocks noChangeArrowheads="1"/>
            </p:cNvSpPr>
            <p:nvPr/>
          </p:nvSpPr>
          <p:spPr bwMode="auto">
            <a:xfrm>
              <a:off x="1065213" y="4207669"/>
              <a:ext cx="412750" cy="377825"/>
            </a:xfrm>
            <a:prstGeom prst="flowChartDocument">
              <a:avLst/>
            </a:prstGeom>
            <a:solidFill>
              <a:srgbClr val="99CC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copy</a:t>
              </a:r>
            </a:p>
          </p:txBody>
        </p:sp>
        <p:sp>
          <p:nvSpPr>
            <p:cNvPr id="26635" name="Text Box 43"/>
            <p:cNvSpPr txBox="1">
              <a:spLocks noChangeArrowheads="1"/>
            </p:cNvSpPr>
            <p:nvPr/>
          </p:nvSpPr>
          <p:spPr bwMode="auto">
            <a:xfrm>
              <a:off x="965200" y="4380706"/>
              <a:ext cx="3674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600" b="1" i="1">
                  <a:ea typeface="ＭＳ Ｐゴシック" pitchFamily="34" charset="-128"/>
                </a:rPr>
                <a:t>W</a:t>
              </a:r>
            </a:p>
          </p:txBody>
        </p:sp>
        <p:sp>
          <p:nvSpPr>
            <p:cNvPr id="26636" name="AutoShape 47"/>
            <p:cNvSpPr>
              <a:spLocks noChangeArrowheads="1"/>
            </p:cNvSpPr>
            <p:nvPr/>
          </p:nvSpPr>
          <p:spPr bwMode="auto">
            <a:xfrm>
              <a:off x="2455862" y="4361656"/>
              <a:ext cx="412750" cy="377825"/>
            </a:xfrm>
            <a:prstGeom prst="flowChartDocument">
              <a:avLst/>
            </a:prstGeom>
            <a:solidFill>
              <a:srgbClr val="99CC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copy</a:t>
              </a:r>
            </a:p>
          </p:txBody>
        </p:sp>
        <p:sp>
          <p:nvSpPr>
            <p:cNvPr id="26637" name="Text Box 50"/>
            <p:cNvSpPr txBox="1">
              <a:spLocks noChangeArrowheads="1"/>
            </p:cNvSpPr>
            <p:nvPr/>
          </p:nvSpPr>
          <p:spPr bwMode="auto">
            <a:xfrm>
              <a:off x="679450" y="3448844"/>
              <a:ext cx="86042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600">
                  <a:ea typeface="ＭＳ Ｐゴシック" pitchFamily="34" charset="-128"/>
                </a:rPr>
                <a:t>Client 1</a:t>
              </a:r>
            </a:p>
          </p:txBody>
        </p:sp>
        <p:sp>
          <p:nvSpPr>
            <p:cNvPr id="26638" name="Text Box 51"/>
            <p:cNvSpPr txBox="1">
              <a:spLocks noChangeArrowheads="1"/>
            </p:cNvSpPr>
            <p:nvPr/>
          </p:nvSpPr>
          <p:spPr bwMode="auto">
            <a:xfrm>
              <a:off x="1995487" y="3475831"/>
              <a:ext cx="86042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600">
                  <a:ea typeface="ＭＳ Ｐゴシック" pitchFamily="34" charset="-128"/>
                </a:rPr>
                <a:t>Client 2</a:t>
              </a:r>
            </a:p>
          </p:txBody>
        </p:sp>
        <p:sp>
          <p:nvSpPr>
            <p:cNvPr id="26639" name="Text Box 53"/>
            <p:cNvSpPr txBox="1">
              <a:spLocks noChangeArrowheads="1"/>
            </p:cNvSpPr>
            <p:nvPr/>
          </p:nvSpPr>
          <p:spPr bwMode="auto">
            <a:xfrm>
              <a:off x="123825" y="5322694"/>
              <a:ext cx="1366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600" b="1">
                  <a:ea typeface="ＭＳ Ｐゴシック" pitchFamily="34" charset="-128"/>
                </a:rPr>
                <a:t>delayed write</a:t>
              </a:r>
            </a:p>
          </p:txBody>
        </p:sp>
        <p:sp>
          <p:nvSpPr>
            <p:cNvPr id="26640" name="Text Box 55"/>
            <p:cNvSpPr txBox="1">
              <a:spLocks noChangeArrowheads="1"/>
            </p:cNvSpPr>
            <p:nvPr/>
          </p:nvSpPr>
          <p:spPr bwMode="auto">
            <a:xfrm>
              <a:off x="830263" y="4533106"/>
              <a:ext cx="3674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600" b="1" i="1">
                  <a:ea typeface="ＭＳ Ｐゴシック" pitchFamily="34" charset="-128"/>
                </a:rPr>
                <a:t>W</a:t>
              </a:r>
            </a:p>
          </p:txBody>
        </p:sp>
      </p:grpSp>
      <p:sp>
        <p:nvSpPr>
          <p:cNvPr id="34" name="Rectangle 3"/>
          <p:cNvSpPr txBox="1">
            <a:spLocks noChangeArrowheads="1"/>
          </p:cNvSpPr>
          <p:nvPr/>
        </p:nvSpPr>
        <p:spPr>
          <a:xfrm>
            <a:off x="0" y="3213100"/>
            <a:ext cx="8820150" cy="3455988"/>
          </a:xfrm>
          <a:prstGeom prst="rect">
            <a:avLst/>
          </a:prstGeom>
        </p:spPr>
        <p:txBody>
          <a:bodyPr/>
          <a:lstStyle/>
          <a:p>
            <a:pPr marL="285750" indent="-285750" eaLnBrk="1" hangingPunct="1">
              <a:lnSpc>
                <a:spcPct val="85000"/>
              </a:lnSpc>
              <a:spcBef>
                <a:spcPct val="20000"/>
              </a:spcBef>
              <a:buFont typeface="Symbol" pitchFamily="18" charset="2"/>
              <a:buChar char="·"/>
              <a:defRPr/>
            </a:pPr>
            <a:r>
              <a:rPr lang="en-US" altLang="ja-JP" sz="2800" b="1" kern="0" dirty="0"/>
              <a:t>Write on ejection from cache </a:t>
            </a:r>
          </a:p>
          <a:p>
            <a:pPr marL="742950" lvl="1" indent="-285750" eaLnBrk="1" hangingPunct="1">
              <a:lnSpc>
                <a:spcPct val="85000"/>
              </a:lnSpc>
              <a:spcBef>
                <a:spcPct val="20000"/>
              </a:spcBef>
              <a:buFont typeface="Symbol" pitchFamily="18" charset="2"/>
              <a:buChar char="·"/>
              <a:defRPr/>
            </a:pPr>
            <a:r>
              <a:rPr lang="en-US" altLang="ja-JP" sz="2800" kern="0" dirty="0">
                <a:latin typeface="+mn-lt"/>
              </a:rPr>
              <a:t>Modified data in cache is sent to server only at the end of usage of cache data –</a:t>
            </a:r>
            <a:r>
              <a:rPr lang="en-US" altLang="ja-JP" sz="2800" kern="0" dirty="0" err="1">
                <a:latin typeface="+mn-lt"/>
              </a:rPr>
              <a:t>ie</a:t>
            </a:r>
            <a:r>
              <a:rPr lang="en-US" altLang="ja-JP" sz="2800" kern="0" dirty="0">
                <a:latin typeface="+mn-lt"/>
              </a:rPr>
              <a:t>., during cache replacement</a:t>
            </a:r>
          </a:p>
          <a:p>
            <a:pPr marL="742950" lvl="1" indent="-285750" eaLnBrk="1" hangingPunct="1">
              <a:lnSpc>
                <a:spcPct val="85000"/>
              </a:lnSpc>
              <a:spcBef>
                <a:spcPct val="20000"/>
              </a:spcBef>
              <a:buFont typeface="Symbol" pitchFamily="18" charset="2"/>
              <a:buChar char="·"/>
              <a:defRPr/>
            </a:pPr>
            <a:r>
              <a:rPr lang="en-US" altLang="ja-JP" sz="2800" kern="0" dirty="0">
                <a:latin typeface="+mn-lt"/>
              </a:rPr>
              <a:t>Result in good performance </a:t>
            </a:r>
          </a:p>
          <a:p>
            <a:pPr marL="742950" lvl="1" indent="-285750" eaLnBrk="1" hangingPunct="1">
              <a:lnSpc>
                <a:spcPct val="85000"/>
              </a:lnSpc>
              <a:spcBef>
                <a:spcPct val="20000"/>
              </a:spcBef>
              <a:buFont typeface="Symbol" pitchFamily="18" charset="2"/>
              <a:buChar char="·"/>
              <a:defRPr/>
            </a:pPr>
            <a:r>
              <a:rPr lang="en-US" altLang="ja-JP" sz="2800" kern="0" dirty="0">
                <a:latin typeface="+mn-lt"/>
              </a:rPr>
              <a:t>But changed data is not available to other clients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95313" y="44450"/>
            <a:ext cx="7793037" cy="720725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en-US" altLang="ja-JP" sz="32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File-Caching Schemes - </a:t>
            </a:r>
            <a:r>
              <a:rPr lang="en-US" altLang="ja-JP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Modification Propagation</a:t>
            </a:r>
            <a:endParaRPr lang="en-US" altLang="ja-JP" sz="32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79388" y="836613"/>
            <a:ext cx="8775700" cy="5781675"/>
          </a:xfrm>
          <a:prstGeom prst="rect">
            <a:avLst/>
          </a:prstGeom>
        </p:spPr>
        <p:txBody>
          <a:bodyPr/>
          <a:lstStyle/>
          <a:p>
            <a:pPr marL="285750" indent="-285750" eaLnBrk="1" hangingPunct="1">
              <a:lnSpc>
                <a:spcPct val="85000"/>
              </a:lnSpc>
              <a:spcBef>
                <a:spcPct val="20000"/>
              </a:spcBef>
              <a:buFont typeface="Symbol" pitchFamily="18" charset="2"/>
              <a:buChar char="·"/>
              <a:defRPr/>
            </a:pPr>
            <a:r>
              <a:rPr lang="en-US" altLang="ja-JP" sz="2800" b="1" kern="0" dirty="0">
                <a:latin typeface="+mn-lt"/>
              </a:rPr>
              <a:t>Periodic write</a:t>
            </a:r>
          </a:p>
          <a:p>
            <a:pPr marL="742950" lvl="1" indent="-285750" eaLnBrk="1" hangingPunct="1">
              <a:lnSpc>
                <a:spcPct val="85000"/>
              </a:lnSpc>
              <a:spcBef>
                <a:spcPct val="20000"/>
              </a:spcBef>
              <a:buFont typeface="Symbol" pitchFamily="18" charset="2"/>
              <a:buChar char="·"/>
              <a:defRPr/>
            </a:pPr>
            <a:r>
              <a:rPr lang="en-US" altLang="ja-JP" sz="2800" kern="0" dirty="0">
                <a:latin typeface="+mn-lt"/>
              </a:rPr>
              <a:t>Cache is scanned periodically ( 30 seconds) , any changes in this period since last scan will be updated in server</a:t>
            </a:r>
          </a:p>
          <a:p>
            <a:pPr marL="285750" lvl="1" indent="-285750" eaLnBrk="1" hangingPunct="1">
              <a:lnSpc>
                <a:spcPct val="85000"/>
              </a:lnSpc>
              <a:spcBef>
                <a:spcPct val="20000"/>
              </a:spcBef>
              <a:buFont typeface="Symbol" pitchFamily="18" charset="2"/>
              <a:buChar char="·"/>
              <a:defRPr/>
            </a:pPr>
            <a:r>
              <a:rPr lang="en-US" altLang="ja-JP" sz="2800" b="1" kern="0" dirty="0"/>
              <a:t>Write on close</a:t>
            </a:r>
          </a:p>
          <a:p>
            <a:pPr marL="742950" lvl="2" indent="-285750" eaLnBrk="1" hangingPunct="1">
              <a:lnSpc>
                <a:spcPct val="85000"/>
              </a:lnSpc>
              <a:spcBef>
                <a:spcPct val="20000"/>
              </a:spcBef>
              <a:buFont typeface="Symbol" pitchFamily="18" charset="2"/>
              <a:buChar char="·"/>
              <a:defRPr/>
            </a:pPr>
            <a:r>
              <a:rPr lang="en-US" altLang="ja-JP" sz="2800" kern="0" dirty="0"/>
              <a:t>Modified data in cache is sent to server only at the end of usage of cached file – </a:t>
            </a:r>
            <a:r>
              <a:rPr lang="en-US" altLang="ja-JP" sz="2800" kern="0" dirty="0" err="1"/>
              <a:t>ie</a:t>
            </a:r>
            <a:r>
              <a:rPr lang="en-US" altLang="ja-JP" sz="2800" kern="0" dirty="0"/>
              <a:t>., when client closes the file</a:t>
            </a:r>
          </a:p>
          <a:p>
            <a:pPr marL="742950" lvl="2" indent="-285750" eaLnBrk="1" hangingPunct="1">
              <a:lnSpc>
                <a:spcPct val="85000"/>
              </a:lnSpc>
              <a:spcBef>
                <a:spcPct val="20000"/>
              </a:spcBef>
              <a:buFont typeface="Symbol" pitchFamily="18" charset="2"/>
              <a:buChar char="·"/>
              <a:defRPr/>
            </a:pPr>
            <a:r>
              <a:rPr lang="en-US" altLang="ja-JP" sz="2800" kern="0" dirty="0"/>
              <a:t>Perfect match for session semantics</a:t>
            </a:r>
          </a:p>
          <a:p>
            <a:pPr marL="742950" lvl="2" indent="-285750" eaLnBrk="1" hangingPunct="1">
              <a:lnSpc>
                <a:spcPct val="85000"/>
              </a:lnSpc>
              <a:spcBef>
                <a:spcPct val="20000"/>
              </a:spcBef>
              <a:buFont typeface="Symbol" pitchFamily="18" charset="2"/>
              <a:buChar char="·"/>
              <a:defRPr/>
            </a:pPr>
            <a:r>
              <a:rPr lang="en-US" altLang="ja-JP" sz="2800" kern="0" dirty="0"/>
              <a:t>Does not reduce network traffic for files that are opened and closed frequently</a:t>
            </a:r>
          </a:p>
          <a:p>
            <a:pPr marL="742950" lvl="2" indent="-285750" eaLnBrk="1" hangingPunct="1">
              <a:lnSpc>
                <a:spcPct val="85000"/>
              </a:lnSpc>
              <a:spcBef>
                <a:spcPct val="20000"/>
              </a:spcBef>
              <a:buFont typeface="Symbol" pitchFamily="18" charset="2"/>
              <a:buChar char="·"/>
              <a:defRPr/>
            </a:pPr>
            <a:r>
              <a:rPr lang="en-US" altLang="ja-JP" sz="2800" kern="0" dirty="0"/>
              <a:t>Used when files are opened for long period and frequently modified  </a:t>
            </a:r>
          </a:p>
          <a:p>
            <a:pPr marL="285750" indent="-285750" eaLnBrk="1" hangingPunct="1">
              <a:lnSpc>
                <a:spcPct val="85000"/>
              </a:lnSpc>
              <a:spcBef>
                <a:spcPct val="20000"/>
              </a:spcBef>
              <a:buFont typeface="Symbol" pitchFamily="18" charset="2"/>
              <a:buChar char="·"/>
              <a:defRPr/>
            </a:pPr>
            <a:endParaRPr lang="en-US" altLang="ja-JP" sz="2800" kern="0" dirty="0">
              <a:latin typeface="+mn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95313" y="44450"/>
            <a:ext cx="7793037" cy="720725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en-US" altLang="ja-JP" sz="32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File-Caching Schemes - </a:t>
            </a:r>
            <a:r>
              <a:rPr lang="en-US" altLang="ja-JP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Modification Propagation</a:t>
            </a:r>
            <a:endParaRPr lang="en-US" altLang="ja-JP" sz="32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79388" y="692150"/>
            <a:ext cx="8775700" cy="5781675"/>
          </a:xfrm>
          <a:prstGeom prst="rect">
            <a:avLst/>
          </a:prstGeom>
        </p:spPr>
        <p:txBody>
          <a:bodyPr/>
          <a:lstStyle/>
          <a:p>
            <a:pPr marL="742950" lvl="1" indent="-285750" eaLnBrk="1" hangingPunct="1">
              <a:lnSpc>
                <a:spcPct val="85000"/>
              </a:lnSpc>
              <a:spcBef>
                <a:spcPct val="20000"/>
              </a:spcBef>
              <a:buFont typeface="Symbol" pitchFamily="18" charset="2"/>
              <a:buChar char="·"/>
              <a:defRPr/>
            </a:pPr>
            <a:r>
              <a:rPr lang="en-US" altLang="ja-JP" sz="2800" kern="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Pros:</a:t>
            </a:r>
          </a:p>
          <a:p>
            <a:pPr marL="1143000" lvl="2" indent="-228600" eaLnBrk="1" hangingPunct="1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ja-JP" sz="2800" kern="0" dirty="0">
                <a:latin typeface="+mn-lt"/>
              </a:rPr>
              <a:t>Write accesses complete quickly since new value is written only in the cache of client</a:t>
            </a:r>
          </a:p>
          <a:p>
            <a:pPr marL="1143000" lvl="2" indent="-228600" eaLnBrk="1" hangingPunct="1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ja-JP" sz="2800" kern="0" dirty="0">
                <a:latin typeface="+mn-lt"/>
              </a:rPr>
              <a:t>Older writes may be omitted by the following writes – latest updation is sufficient  </a:t>
            </a:r>
          </a:p>
          <a:p>
            <a:pPr marL="1143000" lvl="2" indent="-228600" eaLnBrk="1" hangingPunct="1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ja-JP" sz="2800" kern="0" dirty="0">
                <a:latin typeface="+mn-lt"/>
              </a:rPr>
              <a:t>Gathering all writes ad sending it once mitigates network overhead.</a:t>
            </a:r>
          </a:p>
          <a:p>
            <a:pPr marL="742950" lvl="1" indent="-285750" eaLnBrk="1" hangingPunct="1">
              <a:lnSpc>
                <a:spcPct val="85000"/>
              </a:lnSpc>
              <a:spcBef>
                <a:spcPct val="20000"/>
              </a:spcBef>
              <a:buFont typeface="Symbol" pitchFamily="18" charset="2"/>
              <a:buChar char="·"/>
              <a:defRPr/>
            </a:pPr>
            <a:r>
              <a:rPr lang="en-US" altLang="ja-JP" sz="2800" kern="0" dirty="0">
                <a:solidFill>
                  <a:srgbClr val="FF0000"/>
                </a:solidFill>
                <a:latin typeface="+mn-lt"/>
              </a:rPr>
              <a:t>Cons:</a:t>
            </a:r>
          </a:p>
          <a:p>
            <a:pPr marL="1143000" lvl="2" indent="-228600" eaLnBrk="1" hangingPunct="1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ja-JP" sz="2800" kern="0" dirty="0">
                <a:latin typeface="+mn-lt"/>
              </a:rPr>
              <a:t>Suffers from reliability</a:t>
            </a:r>
          </a:p>
          <a:p>
            <a:pPr marL="1143000" lvl="2" indent="-228600" eaLnBrk="1" hangingPunct="1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ja-JP" sz="2800" kern="0" dirty="0">
                <a:latin typeface="+mn-lt"/>
              </a:rPr>
              <a:t>Client crash loses all update data</a:t>
            </a:r>
          </a:p>
          <a:p>
            <a:pPr marL="1143000" lvl="2" indent="-228600" eaLnBrk="1" hangingPunct="1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ja-JP" sz="2800" kern="0" dirty="0">
                <a:latin typeface="+mn-lt"/>
              </a:rPr>
              <a:t>Delaying of write propagation results in fuzzier file-sharing semantics.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2800" smtClean="0">
                <a:ea typeface="ＭＳ Ｐゴシック" pitchFamily="34" charset="-128"/>
              </a:rPr>
              <a:t>File-Caching Schemes</a:t>
            </a:r>
            <a:br>
              <a:rPr lang="en-US" altLang="ja-JP" sz="2800" smtClean="0">
                <a:ea typeface="ＭＳ Ｐゴシック" pitchFamily="34" charset="-128"/>
              </a:rPr>
            </a:br>
            <a:r>
              <a:rPr lang="en-US" altLang="ja-JP" sz="2800" smtClean="0">
                <a:ea typeface="ＭＳ Ｐゴシック" pitchFamily="34" charset="-128"/>
              </a:rPr>
              <a:t>Cache Validation  –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95738" y="1125538"/>
            <a:ext cx="4919662" cy="5399087"/>
          </a:xfrm>
        </p:spPr>
        <p:txBody>
          <a:bodyPr/>
          <a:lstStyle/>
          <a:p>
            <a:pPr eaLnBrk="1" hangingPunct="1">
              <a:buFont typeface="Arial" charset="0"/>
              <a:buChar char="•"/>
            </a:pPr>
            <a:r>
              <a:rPr lang="en-US" sz="2800" dirty="0" smtClean="0"/>
              <a:t>Cache validation means – check if the cache data on client node and the master copy on server is consistent</a:t>
            </a:r>
          </a:p>
          <a:p>
            <a:pPr eaLnBrk="1" hangingPunct="1">
              <a:buFont typeface="Arial" charset="0"/>
              <a:buChar char="•"/>
            </a:pPr>
            <a:r>
              <a:rPr lang="en-US" sz="2800" dirty="0" smtClean="0"/>
              <a:t>Basically two approaches to validate cached data</a:t>
            </a:r>
          </a:p>
          <a:p>
            <a:pPr eaLnBrk="1" hangingPunct="1">
              <a:buFont typeface="Arial" charset="0"/>
              <a:buChar char="•"/>
            </a:pPr>
            <a:r>
              <a:rPr lang="en-US" sz="2800" b="1" dirty="0" smtClean="0"/>
              <a:t>Client Initiated Approach</a:t>
            </a:r>
          </a:p>
          <a:p>
            <a:pPr eaLnBrk="1" hangingPunct="1">
              <a:buFont typeface="Arial" charset="0"/>
              <a:buChar char="•"/>
            </a:pPr>
            <a:r>
              <a:rPr lang="en-US" sz="2800" b="1" dirty="0" smtClean="0"/>
              <a:t>Server Initiated Approach</a:t>
            </a:r>
          </a:p>
          <a:p>
            <a:pPr eaLnBrk="1" hangingPunct="1">
              <a:buFont typeface="Arial" charset="0"/>
              <a:buChar char="•"/>
            </a:pPr>
            <a:endParaRPr lang="en-US" sz="2800" dirty="0" smtClean="0"/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63500" y="1484313"/>
            <a:ext cx="3932238" cy="4554537"/>
            <a:chOff x="-53975" y="1973263"/>
            <a:chExt cx="3932238" cy="4554537"/>
          </a:xfrm>
        </p:grpSpPr>
        <p:sp>
          <p:nvSpPr>
            <p:cNvPr id="29701" name="Rectangle 5"/>
            <p:cNvSpPr>
              <a:spLocks noChangeArrowheads="1"/>
            </p:cNvSpPr>
            <p:nvPr/>
          </p:nvSpPr>
          <p:spPr bwMode="auto">
            <a:xfrm>
              <a:off x="2019300" y="2270125"/>
              <a:ext cx="806450" cy="592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Main</a:t>
              </a:r>
            </a:p>
            <a:p>
              <a:pPr algn="ctr"/>
              <a:r>
                <a:rPr lang="en-US" sz="1600"/>
                <a:t>memory</a:t>
              </a:r>
            </a:p>
          </p:txBody>
        </p:sp>
        <p:sp>
          <p:nvSpPr>
            <p:cNvPr id="29702" name="AutoShape 6"/>
            <p:cNvSpPr>
              <a:spLocks noChangeArrowheads="1"/>
            </p:cNvSpPr>
            <p:nvPr/>
          </p:nvSpPr>
          <p:spPr bwMode="auto">
            <a:xfrm>
              <a:off x="1408113" y="3090863"/>
              <a:ext cx="754062" cy="879475"/>
            </a:xfrm>
            <a:prstGeom prst="flowChartMagneticDisk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Disk</a:t>
              </a:r>
            </a:p>
          </p:txBody>
        </p:sp>
        <p:sp>
          <p:nvSpPr>
            <p:cNvPr id="29703" name="AutoShape 7"/>
            <p:cNvSpPr>
              <a:spLocks noChangeArrowheads="1"/>
            </p:cNvSpPr>
            <p:nvPr/>
          </p:nvSpPr>
          <p:spPr bwMode="auto">
            <a:xfrm>
              <a:off x="1597025" y="3748088"/>
              <a:ext cx="412750" cy="377825"/>
            </a:xfrm>
            <a:prstGeom prst="flowChartDocumen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file</a:t>
              </a:r>
            </a:p>
          </p:txBody>
        </p:sp>
        <p:sp>
          <p:nvSpPr>
            <p:cNvPr id="29704" name="Rectangle 8"/>
            <p:cNvSpPr>
              <a:spLocks noChangeArrowheads="1"/>
            </p:cNvSpPr>
            <p:nvPr/>
          </p:nvSpPr>
          <p:spPr bwMode="auto">
            <a:xfrm>
              <a:off x="682625" y="2243138"/>
              <a:ext cx="806450" cy="592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Main</a:t>
              </a:r>
            </a:p>
            <a:p>
              <a:pPr algn="ctr"/>
              <a:r>
                <a:rPr lang="en-US" sz="1600"/>
                <a:t>memory</a:t>
              </a:r>
            </a:p>
          </p:txBody>
        </p:sp>
        <p:sp>
          <p:nvSpPr>
            <p:cNvPr id="29705" name="AutoShape 9"/>
            <p:cNvSpPr>
              <a:spLocks noChangeArrowheads="1"/>
            </p:cNvSpPr>
            <p:nvPr/>
          </p:nvSpPr>
          <p:spPr bwMode="auto">
            <a:xfrm>
              <a:off x="1066800" y="2732088"/>
              <a:ext cx="412750" cy="377825"/>
            </a:xfrm>
            <a:prstGeom prst="flowChartDocument">
              <a:avLst/>
            </a:prstGeom>
            <a:solidFill>
              <a:srgbClr val="99CC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copy</a:t>
              </a:r>
            </a:p>
          </p:txBody>
        </p:sp>
        <p:sp>
          <p:nvSpPr>
            <p:cNvPr id="29706" name="AutoShape 12"/>
            <p:cNvSpPr>
              <a:spLocks noChangeArrowheads="1"/>
            </p:cNvSpPr>
            <p:nvPr/>
          </p:nvSpPr>
          <p:spPr bwMode="auto">
            <a:xfrm>
              <a:off x="2457450" y="2886075"/>
              <a:ext cx="412750" cy="377825"/>
            </a:xfrm>
            <a:prstGeom prst="flowChartDocument">
              <a:avLst/>
            </a:prstGeom>
            <a:solidFill>
              <a:srgbClr val="99CC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copy</a:t>
              </a:r>
            </a:p>
          </p:txBody>
        </p:sp>
        <p:sp>
          <p:nvSpPr>
            <p:cNvPr id="29707" name="Text Box 13"/>
            <p:cNvSpPr txBox="1">
              <a:spLocks noChangeArrowheads="1"/>
            </p:cNvSpPr>
            <p:nvPr/>
          </p:nvSpPr>
          <p:spPr bwMode="auto">
            <a:xfrm>
              <a:off x="1003300" y="2944813"/>
              <a:ext cx="366713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600" b="1" i="1">
                  <a:solidFill>
                    <a:srgbClr val="FF0000"/>
                  </a:solidFill>
                  <a:ea typeface="ＭＳ Ｐゴシック" pitchFamily="34" charset="-128"/>
                </a:rPr>
                <a:t>W</a:t>
              </a:r>
            </a:p>
          </p:txBody>
        </p:sp>
        <p:sp>
          <p:nvSpPr>
            <p:cNvPr id="29708" name="Text Box 15"/>
            <p:cNvSpPr txBox="1">
              <a:spLocks noChangeArrowheads="1"/>
            </p:cNvSpPr>
            <p:nvPr/>
          </p:nvSpPr>
          <p:spPr bwMode="auto">
            <a:xfrm>
              <a:off x="681038" y="1973263"/>
              <a:ext cx="86042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600">
                  <a:ea typeface="ＭＳ Ｐゴシック" pitchFamily="34" charset="-128"/>
                </a:rPr>
                <a:t>Client 1</a:t>
              </a:r>
            </a:p>
          </p:txBody>
        </p:sp>
        <p:sp>
          <p:nvSpPr>
            <p:cNvPr id="29709" name="Text Box 16"/>
            <p:cNvSpPr txBox="1">
              <a:spLocks noChangeArrowheads="1"/>
            </p:cNvSpPr>
            <p:nvPr/>
          </p:nvSpPr>
          <p:spPr bwMode="auto">
            <a:xfrm>
              <a:off x="1997075" y="2000250"/>
              <a:ext cx="86042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600">
                  <a:ea typeface="ＭＳ Ｐゴシック" pitchFamily="34" charset="-128"/>
                </a:rPr>
                <a:t>Client 2</a:t>
              </a:r>
            </a:p>
          </p:txBody>
        </p:sp>
        <p:sp>
          <p:nvSpPr>
            <p:cNvPr id="29710" name="Text Box 17"/>
            <p:cNvSpPr txBox="1">
              <a:spLocks noChangeArrowheads="1"/>
            </p:cNvSpPr>
            <p:nvPr/>
          </p:nvSpPr>
          <p:spPr bwMode="auto">
            <a:xfrm>
              <a:off x="1443038" y="3921125"/>
              <a:ext cx="366712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600" b="1" i="1">
                  <a:solidFill>
                    <a:srgbClr val="FF0000"/>
                  </a:solidFill>
                  <a:ea typeface="ＭＳ Ｐゴシック" pitchFamily="34" charset="-128"/>
                </a:rPr>
                <a:t>W</a:t>
              </a:r>
            </a:p>
          </p:txBody>
        </p:sp>
        <p:sp>
          <p:nvSpPr>
            <p:cNvPr id="29711" name="Rectangle 19"/>
            <p:cNvSpPr>
              <a:spLocks noChangeArrowheads="1"/>
            </p:cNvSpPr>
            <p:nvPr/>
          </p:nvSpPr>
          <p:spPr bwMode="auto">
            <a:xfrm>
              <a:off x="2016125" y="4538663"/>
              <a:ext cx="806450" cy="592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Main</a:t>
              </a:r>
            </a:p>
            <a:p>
              <a:pPr algn="ctr"/>
              <a:r>
                <a:rPr lang="en-US" sz="1600"/>
                <a:t>memory</a:t>
              </a:r>
            </a:p>
          </p:txBody>
        </p:sp>
        <p:sp>
          <p:nvSpPr>
            <p:cNvPr id="29712" name="AutoShape 20"/>
            <p:cNvSpPr>
              <a:spLocks noChangeArrowheads="1"/>
            </p:cNvSpPr>
            <p:nvPr/>
          </p:nvSpPr>
          <p:spPr bwMode="auto">
            <a:xfrm>
              <a:off x="1404938" y="5359400"/>
              <a:ext cx="754062" cy="879475"/>
            </a:xfrm>
            <a:prstGeom prst="flowChartMagneticDisk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Disk</a:t>
              </a:r>
            </a:p>
          </p:txBody>
        </p:sp>
        <p:sp>
          <p:nvSpPr>
            <p:cNvPr id="29713" name="AutoShape 21"/>
            <p:cNvSpPr>
              <a:spLocks noChangeArrowheads="1"/>
            </p:cNvSpPr>
            <p:nvPr/>
          </p:nvSpPr>
          <p:spPr bwMode="auto">
            <a:xfrm>
              <a:off x="1593850" y="6016625"/>
              <a:ext cx="412750" cy="377825"/>
            </a:xfrm>
            <a:prstGeom prst="flowChartDocumen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file</a:t>
              </a:r>
            </a:p>
          </p:txBody>
        </p:sp>
        <p:sp>
          <p:nvSpPr>
            <p:cNvPr id="29714" name="Rectangle 22"/>
            <p:cNvSpPr>
              <a:spLocks noChangeArrowheads="1"/>
            </p:cNvSpPr>
            <p:nvPr/>
          </p:nvSpPr>
          <p:spPr bwMode="auto">
            <a:xfrm>
              <a:off x="679450" y="4511675"/>
              <a:ext cx="806450" cy="592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Main</a:t>
              </a:r>
            </a:p>
            <a:p>
              <a:pPr algn="ctr"/>
              <a:r>
                <a:rPr lang="en-US" sz="1600"/>
                <a:t>memory</a:t>
              </a:r>
            </a:p>
          </p:txBody>
        </p:sp>
        <p:sp>
          <p:nvSpPr>
            <p:cNvPr id="29715" name="AutoShape 23"/>
            <p:cNvSpPr>
              <a:spLocks noChangeArrowheads="1"/>
            </p:cNvSpPr>
            <p:nvPr/>
          </p:nvSpPr>
          <p:spPr bwMode="auto">
            <a:xfrm>
              <a:off x="1063625" y="5000625"/>
              <a:ext cx="412750" cy="377825"/>
            </a:xfrm>
            <a:prstGeom prst="flowChartDocument">
              <a:avLst/>
            </a:prstGeom>
            <a:solidFill>
              <a:srgbClr val="99CC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copy</a:t>
              </a:r>
            </a:p>
          </p:txBody>
        </p:sp>
        <p:sp>
          <p:nvSpPr>
            <p:cNvPr id="29716" name="AutoShape 24"/>
            <p:cNvSpPr>
              <a:spLocks noChangeArrowheads="1"/>
            </p:cNvSpPr>
            <p:nvPr/>
          </p:nvSpPr>
          <p:spPr bwMode="auto">
            <a:xfrm>
              <a:off x="2490788" y="5245100"/>
              <a:ext cx="412750" cy="377825"/>
            </a:xfrm>
            <a:prstGeom prst="flowChartDocument">
              <a:avLst/>
            </a:prstGeom>
            <a:solidFill>
              <a:srgbClr val="99CC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copy</a:t>
              </a:r>
            </a:p>
          </p:txBody>
        </p:sp>
        <p:sp>
          <p:nvSpPr>
            <p:cNvPr id="29717" name="Text Box 25"/>
            <p:cNvSpPr txBox="1">
              <a:spLocks noChangeArrowheads="1"/>
            </p:cNvSpPr>
            <p:nvPr/>
          </p:nvSpPr>
          <p:spPr bwMode="auto">
            <a:xfrm>
              <a:off x="1000125" y="5213350"/>
              <a:ext cx="366713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600" b="1" i="1">
                  <a:solidFill>
                    <a:srgbClr val="FF0000"/>
                  </a:solidFill>
                  <a:ea typeface="ＭＳ Ｐゴシック" pitchFamily="34" charset="-128"/>
                </a:rPr>
                <a:t>W</a:t>
              </a:r>
            </a:p>
          </p:txBody>
        </p:sp>
        <p:sp>
          <p:nvSpPr>
            <p:cNvPr id="29718" name="Text Box 26"/>
            <p:cNvSpPr txBox="1">
              <a:spLocks noChangeArrowheads="1"/>
            </p:cNvSpPr>
            <p:nvPr/>
          </p:nvSpPr>
          <p:spPr bwMode="auto">
            <a:xfrm>
              <a:off x="677863" y="4241800"/>
              <a:ext cx="86042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600">
                  <a:ea typeface="ＭＳ Ｐゴシック" pitchFamily="34" charset="-128"/>
                </a:rPr>
                <a:t>Client 1</a:t>
              </a:r>
            </a:p>
          </p:txBody>
        </p:sp>
        <p:sp>
          <p:nvSpPr>
            <p:cNvPr id="29719" name="Text Box 27"/>
            <p:cNvSpPr txBox="1">
              <a:spLocks noChangeArrowheads="1"/>
            </p:cNvSpPr>
            <p:nvPr/>
          </p:nvSpPr>
          <p:spPr bwMode="auto">
            <a:xfrm>
              <a:off x="1993900" y="4268788"/>
              <a:ext cx="86042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600">
                  <a:ea typeface="ＭＳ Ｐゴシック" pitchFamily="34" charset="-128"/>
                </a:rPr>
                <a:t>Client 2</a:t>
              </a:r>
            </a:p>
          </p:txBody>
        </p:sp>
        <p:sp>
          <p:nvSpPr>
            <p:cNvPr id="29720" name="Text Box 28"/>
            <p:cNvSpPr txBox="1">
              <a:spLocks noChangeArrowheads="1"/>
            </p:cNvSpPr>
            <p:nvPr/>
          </p:nvSpPr>
          <p:spPr bwMode="auto">
            <a:xfrm>
              <a:off x="1439863" y="6189663"/>
              <a:ext cx="366712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600" b="1" i="1">
                  <a:solidFill>
                    <a:srgbClr val="FF0000"/>
                  </a:solidFill>
                  <a:ea typeface="ＭＳ Ｐゴシック" pitchFamily="34" charset="-128"/>
                </a:rPr>
                <a:t>W</a:t>
              </a:r>
            </a:p>
          </p:txBody>
        </p:sp>
        <p:grpSp>
          <p:nvGrpSpPr>
            <p:cNvPr id="3" name="Group 32"/>
            <p:cNvGrpSpPr>
              <a:grpSpLocks/>
            </p:cNvGrpSpPr>
            <p:nvPr/>
          </p:nvGrpSpPr>
          <p:grpSpPr bwMode="auto">
            <a:xfrm>
              <a:off x="2552700" y="2967038"/>
              <a:ext cx="261938" cy="314325"/>
              <a:chOff x="2004" y="2626"/>
              <a:chExt cx="165" cy="198"/>
            </a:xfrm>
          </p:grpSpPr>
          <p:sp>
            <p:nvSpPr>
              <p:cNvPr id="29733" name="Line 30"/>
              <p:cNvSpPr>
                <a:spLocks noChangeShapeType="1"/>
              </p:cNvSpPr>
              <p:nvPr/>
            </p:nvSpPr>
            <p:spPr bwMode="auto">
              <a:xfrm>
                <a:off x="2022" y="2632"/>
                <a:ext cx="147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9734" name="Line 31"/>
              <p:cNvSpPr>
                <a:spLocks noChangeShapeType="1"/>
              </p:cNvSpPr>
              <p:nvPr/>
            </p:nvSpPr>
            <p:spPr bwMode="auto">
              <a:xfrm flipH="1">
                <a:off x="2004" y="2626"/>
                <a:ext cx="147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9722" name="Freeform 33"/>
            <p:cNvSpPr>
              <a:spLocks/>
            </p:cNvSpPr>
            <p:nvPr/>
          </p:nvSpPr>
          <p:spPr bwMode="auto">
            <a:xfrm>
              <a:off x="1273175" y="3173413"/>
              <a:ext cx="1308100" cy="917575"/>
            </a:xfrm>
            <a:custGeom>
              <a:avLst/>
              <a:gdLst>
                <a:gd name="T0" fmla="*/ 0 w 824"/>
                <a:gd name="T1" fmla="*/ 0 h 578"/>
                <a:gd name="T2" fmla="*/ 2147483647 w 824"/>
                <a:gd name="T3" fmla="*/ 2147483647 h 578"/>
                <a:gd name="T4" fmla="*/ 2147483647 w 824"/>
                <a:gd name="T5" fmla="*/ 2147483647 h 578"/>
                <a:gd name="T6" fmla="*/ 0 60000 65536"/>
                <a:gd name="T7" fmla="*/ 0 60000 65536"/>
                <a:gd name="T8" fmla="*/ 0 60000 65536"/>
                <a:gd name="T9" fmla="*/ 0 w 824"/>
                <a:gd name="T10" fmla="*/ 0 h 578"/>
                <a:gd name="T11" fmla="*/ 824 w 824"/>
                <a:gd name="T12" fmla="*/ 578 h 5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24" h="578">
                  <a:moveTo>
                    <a:pt x="0" y="0"/>
                  </a:moveTo>
                  <a:cubicBezTo>
                    <a:pt x="61" y="276"/>
                    <a:pt x="123" y="552"/>
                    <a:pt x="260" y="565"/>
                  </a:cubicBezTo>
                  <a:cubicBezTo>
                    <a:pt x="397" y="578"/>
                    <a:pt x="610" y="328"/>
                    <a:pt x="824" y="79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723" name="Text Box 34"/>
            <p:cNvSpPr txBox="1">
              <a:spLocks noChangeArrowheads="1"/>
            </p:cNvSpPr>
            <p:nvPr/>
          </p:nvSpPr>
          <p:spPr bwMode="auto">
            <a:xfrm>
              <a:off x="2328863" y="3427413"/>
              <a:ext cx="1285875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600">
                  <a:ea typeface="ＭＳ Ｐゴシック" pitchFamily="34" charset="-128"/>
                </a:rPr>
                <a:t>Check before</a:t>
              </a:r>
            </a:p>
            <a:p>
              <a:r>
                <a:rPr lang="en-US" altLang="ja-JP" sz="1600">
                  <a:ea typeface="ＭＳ Ｐゴシック" pitchFamily="34" charset="-128"/>
                </a:rPr>
                <a:t>every access</a:t>
              </a:r>
            </a:p>
          </p:txBody>
        </p:sp>
        <p:sp>
          <p:nvSpPr>
            <p:cNvPr id="29724" name="Text Box 35"/>
            <p:cNvSpPr txBox="1">
              <a:spLocks noChangeArrowheads="1"/>
            </p:cNvSpPr>
            <p:nvPr/>
          </p:nvSpPr>
          <p:spPr bwMode="auto">
            <a:xfrm>
              <a:off x="222250" y="3311525"/>
              <a:ext cx="1336675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600">
                  <a:ea typeface="ＭＳ Ｐゴシック" pitchFamily="34" charset="-128"/>
                </a:rPr>
                <a:t>Write through</a:t>
              </a:r>
            </a:p>
          </p:txBody>
        </p:sp>
        <p:sp>
          <p:nvSpPr>
            <p:cNvPr id="29725" name="Text Box 36"/>
            <p:cNvSpPr txBox="1">
              <a:spLocks noChangeArrowheads="1"/>
            </p:cNvSpPr>
            <p:nvPr/>
          </p:nvSpPr>
          <p:spPr bwMode="auto">
            <a:xfrm>
              <a:off x="-53975" y="3662363"/>
              <a:ext cx="1501775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600" b="1">
                  <a:solidFill>
                    <a:srgbClr val="FF0000"/>
                  </a:solidFill>
                  <a:ea typeface="ＭＳ Ｐゴシック" pitchFamily="34" charset="-128"/>
                </a:rPr>
                <a:t>Delayed write?</a:t>
              </a:r>
            </a:p>
          </p:txBody>
        </p:sp>
        <p:sp>
          <p:nvSpPr>
            <p:cNvPr id="29726" name="Text Box 37"/>
            <p:cNvSpPr txBox="1">
              <a:spLocks noChangeArrowheads="1"/>
            </p:cNvSpPr>
            <p:nvPr/>
          </p:nvSpPr>
          <p:spPr bwMode="auto">
            <a:xfrm>
              <a:off x="812800" y="5365750"/>
              <a:ext cx="366713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600" b="1" i="1">
                  <a:solidFill>
                    <a:srgbClr val="FF0000"/>
                  </a:solidFill>
                  <a:ea typeface="ＭＳ Ｐゴシック" pitchFamily="34" charset="-128"/>
                </a:rPr>
                <a:t>W</a:t>
              </a:r>
            </a:p>
          </p:txBody>
        </p:sp>
        <p:sp>
          <p:nvSpPr>
            <p:cNvPr id="29727" name="Text Box 38"/>
            <p:cNvSpPr txBox="1">
              <a:spLocks noChangeArrowheads="1"/>
            </p:cNvSpPr>
            <p:nvPr/>
          </p:nvSpPr>
          <p:spPr bwMode="auto">
            <a:xfrm>
              <a:off x="660400" y="5500688"/>
              <a:ext cx="366713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600" b="1" i="1">
                  <a:solidFill>
                    <a:srgbClr val="FF0000"/>
                  </a:solidFill>
                  <a:ea typeface="ＭＳ Ｐゴシック" pitchFamily="34" charset="-128"/>
                </a:rPr>
                <a:t>W</a:t>
              </a:r>
            </a:p>
          </p:txBody>
        </p:sp>
        <p:sp>
          <p:nvSpPr>
            <p:cNvPr id="29728" name="Text Box 39"/>
            <p:cNvSpPr txBox="1">
              <a:spLocks noChangeArrowheads="1"/>
            </p:cNvSpPr>
            <p:nvPr/>
          </p:nvSpPr>
          <p:spPr bwMode="auto">
            <a:xfrm>
              <a:off x="115888" y="5803900"/>
              <a:ext cx="1412875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600">
                  <a:ea typeface="ＭＳ Ｐゴシック" pitchFamily="34" charset="-128"/>
                </a:rPr>
                <a:t>Write-on-close</a:t>
              </a:r>
            </a:p>
          </p:txBody>
        </p:sp>
        <p:sp>
          <p:nvSpPr>
            <p:cNvPr id="29729" name="Text Box 40"/>
            <p:cNvSpPr txBox="1">
              <a:spLocks noChangeArrowheads="1"/>
            </p:cNvSpPr>
            <p:nvPr/>
          </p:nvSpPr>
          <p:spPr bwMode="auto">
            <a:xfrm>
              <a:off x="2293938" y="5792788"/>
              <a:ext cx="1450975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600">
                  <a:ea typeface="ＭＳ Ｐゴシック" pitchFamily="34" charset="-128"/>
                </a:rPr>
                <a:t>Check-on-open</a:t>
              </a:r>
            </a:p>
          </p:txBody>
        </p:sp>
        <p:sp>
          <p:nvSpPr>
            <p:cNvPr id="29730" name="Freeform 41"/>
            <p:cNvSpPr>
              <a:spLocks/>
            </p:cNvSpPr>
            <p:nvPr/>
          </p:nvSpPr>
          <p:spPr bwMode="auto">
            <a:xfrm>
              <a:off x="1236663" y="5468938"/>
              <a:ext cx="1398587" cy="893762"/>
            </a:xfrm>
            <a:custGeom>
              <a:avLst/>
              <a:gdLst>
                <a:gd name="T0" fmla="*/ 0 w 881"/>
                <a:gd name="T1" fmla="*/ 0 h 563"/>
                <a:gd name="T2" fmla="*/ 2147483647 w 881"/>
                <a:gd name="T3" fmla="*/ 2147483647 h 563"/>
                <a:gd name="T4" fmla="*/ 2147483647 w 881"/>
                <a:gd name="T5" fmla="*/ 2147483647 h 563"/>
                <a:gd name="T6" fmla="*/ 0 60000 65536"/>
                <a:gd name="T7" fmla="*/ 0 60000 65536"/>
                <a:gd name="T8" fmla="*/ 0 60000 65536"/>
                <a:gd name="T9" fmla="*/ 0 w 881"/>
                <a:gd name="T10" fmla="*/ 0 h 563"/>
                <a:gd name="T11" fmla="*/ 881 w 881"/>
                <a:gd name="T12" fmla="*/ 563 h 5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81" h="563">
                  <a:moveTo>
                    <a:pt x="0" y="0"/>
                  </a:moveTo>
                  <a:cubicBezTo>
                    <a:pt x="28" y="260"/>
                    <a:pt x="57" y="521"/>
                    <a:pt x="204" y="542"/>
                  </a:cubicBezTo>
                  <a:cubicBezTo>
                    <a:pt x="351" y="563"/>
                    <a:pt x="616" y="343"/>
                    <a:pt x="881" y="12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731" name="Text Box 42"/>
            <p:cNvSpPr txBox="1">
              <a:spLocks noChangeArrowheads="1"/>
            </p:cNvSpPr>
            <p:nvPr/>
          </p:nvSpPr>
          <p:spPr bwMode="auto">
            <a:xfrm>
              <a:off x="2436813" y="5024438"/>
              <a:ext cx="525462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600">
                  <a:ea typeface="ＭＳ Ｐゴシック" pitchFamily="34" charset="-128"/>
                </a:rPr>
                <a:t>new</a:t>
              </a:r>
            </a:p>
          </p:txBody>
        </p:sp>
        <p:sp>
          <p:nvSpPr>
            <p:cNvPr id="29732" name="Text Box 43"/>
            <p:cNvSpPr txBox="1">
              <a:spLocks noChangeArrowheads="1"/>
            </p:cNvSpPr>
            <p:nvPr/>
          </p:nvSpPr>
          <p:spPr bwMode="auto">
            <a:xfrm>
              <a:off x="2255838" y="5989638"/>
              <a:ext cx="1622425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600" b="1">
                  <a:solidFill>
                    <a:srgbClr val="FF0000"/>
                  </a:solidFill>
                  <a:ea typeface="ＭＳ Ｐゴシック" pitchFamily="34" charset="-128"/>
                </a:rPr>
                <a:t>Check-on-close?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file is a named object that comes into existence by explicit creation, is immune to temporary failures in the system, and persists until explicitly destroyed.</a:t>
            </a:r>
          </a:p>
          <a:p>
            <a:r>
              <a:rPr lang="en-US" dirty="0" smtClean="0"/>
              <a:t>A file system is a subsystem of an operating system that performs file management activities.</a:t>
            </a:r>
          </a:p>
          <a:p>
            <a:r>
              <a:rPr lang="en-US" dirty="0" smtClean="0"/>
              <a:t>A distributed file system provides similar abstraction to the users of a distributed system and supports the following:</a:t>
            </a:r>
          </a:p>
          <a:p>
            <a:pPr marL="457200" indent="-457200">
              <a:buAutoNum type="arabicPeriod"/>
            </a:pPr>
            <a:r>
              <a:rPr lang="en-US" dirty="0" smtClean="0"/>
              <a:t>Remote information sharing</a:t>
            </a:r>
          </a:p>
          <a:p>
            <a:pPr marL="457200" indent="-457200">
              <a:buAutoNum type="arabicPeriod"/>
            </a:pPr>
            <a:r>
              <a:rPr lang="en-US" dirty="0" smtClean="0"/>
              <a:t>User mobility</a:t>
            </a:r>
          </a:p>
          <a:p>
            <a:pPr marL="457200" indent="-457200">
              <a:buAutoNum type="arabicPeriod"/>
            </a:pPr>
            <a:r>
              <a:rPr lang="en-US" dirty="0" smtClean="0"/>
              <a:t>Availability</a:t>
            </a:r>
          </a:p>
          <a:p>
            <a:pPr marL="457200" indent="-457200">
              <a:buAutoNum type="arabicPeriod"/>
            </a:pPr>
            <a:r>
              <a:rPr lang="en-US" dirty="0" smtClean="0"/>
              <a:t>Diskless workstations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2800" smtClean="0">
                <a:ea typeface="ＭＳ Ｐゴシック" pitchFamily="34" charset="-128"/>
              </a:rPr>
              <a:t>File-Caching Schemes</a:t>
            </a:r>
            <a:br>
              <a:rPr lang="en-US" altLang="ja-JP" sz="2800" smtClean="0">
                <a:ea typeface="ＭＳ Ｐゴシック" pitchFamily="34" charset="-128"/>
              </a:rPr>
            </a:br>
            <a:r>
              <a:rPr lang="en-US" altLang="ja-JP" sz="2800" smtClean="0">
                <a:ea typeface="ＭＳ Ｐゴシック" pitchFamily="34" charset="-128"/>
              </a:rPr>
              <a:t>Cache Validation  – Client-Initiated Approach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3625" cy="5399087"/>
          </a:xfrm>
        </p:spPr>
        <p:txBody>
          <a:bodyPr/>
          <a:lstStyle/>
          <a:p>
            <a:pPr eaLnBrk="1" hangingPunct="1">
              <a:buFont typeface="Arial" charset="0"/>
              <a:buChar char="•"/>
            </a:pPr>
            <a:r>
              <a:rPr lang="en-US" dirty="0" smtClean="0"/>
              <a:t>Client contacts the server to check consistency</a:t>
            </a:r>
          </a:p>
          <a:p>
            <a:pPr eaLnBrk="1" hangingPunct="1">
              <a:buFont typeface="Arial" charset="0"/>
              <a:buChar char="•"/>
            </a:pPr>
            <a:r>
              <a:rPr lang="en-US" dirty="0" smtClean="0"/>
              <a:t>The frequency of validity check varies like:</a:t>
            </a:r>
          </a:p>
          <a:p>
            <a:pPr eaLnBrk="1" hangingPunct="1">
              <a:buFont typeface="Times New Roman" pitchFamily="18" charset="0"/>
              <a:buAutoNum type="arabicPeriod"/>
            </a:pPr>
            <a:r>
              <a:rPr lang="en-US" b="1" dirty="0" smtClean="0"/>
              <a:t>Checking before every access</a:t>
            </a:r>
            <a:r>
              <a:rPr lang="en-US" dirty="0" smtClean="0"/>
              <a:t> – defeats the main purpose of caching, but good for Unix-like semantics - too slow</a:t>
            </a:r>
          </a:p>
          <a:p>
            <a:pPr eaLnBrk="1" hangingPunct="1">
              <a:buFont typeface="Arial" charset="0"/>
              <a:buNone/>
            </a:pPr>
            <a:r>
              <a:rPr lang="en-US" dirty="0" smtClean="0"/>
              <a:t>2. </a:t>
            </a:r>
            <a:r>
              <a:rPr lang="en-US" b="1" dirty="0" smtClean="0"/>
              <a:t>Checking periodically</a:t>
            </a:r>
            <a:r>
              <a:rPr lang="en-US" dirty="0" smtClean="0"/>
              <a:t> – check is initiated every fixed interval of time,  better performance but fuzzy file-sharing semantics</a:t>
            </a:r>
          </a:p>
          <a:p>
            <a:pPr eaLnBrk="1" hangingPunct="1">
              <a:buFont typeface="Arial" charset="0"/>
              <a:buNone/>
            </a:pPr>
            <a:r>
              <a:rPr lang="en-US" dirty="0" smtClean="0"/>
              <a:t>3.  </a:t>
            </a:r>
            <a:r>
              <a:rPr lang="en-US" b="1" dirty="0" smtClean="0"/>
              <a:t>Checking on file open</a:t>
            </a:r>
            <a:r>
              <a:rPr lang="en-US" dirty="0" smtClean="0"/>
              <a:t> – validate only when client opens the file for use, simple, suitable for session-semantics</a:t>
            </a:r>
          </a:p>
          <a:p>
            <a:pPr eaLnBrk="1" hangingPunct="1">
              <a:buFont typeface="Arial" charset="0"/>
              <a:buChar char="•"/>
            </a:pPr>
            <a:r>
              <a:rPr lang="en-US" dirty="0" smtClean="0"/>
              <a:t>Problem: High network traffic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542925"/>
          </a:xfrm>
        </p:spPr>
        <p:txBody>
          <a:bodyPr/>
          <a:lstStyle/>
          <a:p>
            <a:pPr eaLnBrk="1" hangingPunct="1"/>
            <a:r>
              <a:rPr lang="en-US" altLang="ja-JP" dirty="0" smtClean="0">
                <a:ea typeface="ＭＳ Ｐゴシック" pitchFamily="34" charset="-128"/>
              </a:rPr>
              <a:t/>
            </a:r>
            <a:br>
              <a:rPr lang="en-US" altLang="ja-JP" dirty="0" smtClean="0">
                <a:ea typeface="ＭＳ Ｐゴシック" pitchFamily="34" charset="-128"/>
              </a:rPr>
            </a:br>
            <a:r>
              <a:rPr lang="en-US" altLang="ja-JP" sz="2400" dirty="0" smtClean="0">
                <a:ea typeface="ＭＳ Ｐゴシック" pitchFamily="34" charset="-128"/>
              </a:rPr>
              <a:t>Cache Validation Schemes – Server-Initiated Approach</a:t>
            </a:r>
            <a:endParaRPr lang="en-US" altLang="ja-JP" dirty="0" smtClean="0">
              <a:ea typeface="ＭＳ Ｐゴシック" pitchFamily="34" charset="-128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971800"/>
            <a:ext cx="9144000" cy="34290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buFont typeface="Arial" charset="0"/>
              <a:buChar char="•"/>
            </a:pPr>
            <a:r>
              <a:rPr lang="en-US" sz="2400" dirty="0" smtClean="0"/>
              <a:t>Keeping track of clients having a copy, when they have opened , in what mode</a:t>
            </a:r>
          </a:p>
          <a:p>
            <a:pPr eaLnBrk="1" hangingPunct="1">
              <a:lnSpc>
                <a:spcPct val="85000"/>
              </a:lnSpc>
              <a:buFont typeface="Arial" charset="0"/>
              <a:buChar char="•"/>
            </a:pPr>
            <a:r>
              <a:rPr lang="en-US" sz="2400" dirty="0" smtClean="0"/>
              <a:t>Denying a new request for new client write, if other client is writing, queuing it, and disabling caching</a:t>
            </a:r>
          </a:p>
          <a:p>
            <a:pPr eaLnBrk="1" hangingPunct="1">
              <a:lnSpc>
                <a:spcPct val="85000"/>
              </a:lnSpc>
              <a:buFont typeface="Arial" charset="0"/>
              <a:buChar char="•"/>
            </a:pPr>
            <a:r>
              <a:rPr lang="en-US" sz="2400" dirty="0" smtClean="0"/>
              <a:t>Notifying all clients of any update on the original file</a:t>
            </a:r>
          </a:p>
          <a:p>
            <a:pPr eaLnBrk="1" hangingPunct="1">
              <a:lnSpc>
                <a:spcPct val="85000"/>
              </a:lnSpc>
              <a:buFont typeface="Arial" charset="0"/>
              <a:buChar char="•"/>
            </a:pPr>
            <a:r>
              <a:rPr lang="en-US" sz="2400" dirty="0" smtClean="0"/>
              <a:t>Problem:</a:t>
            </a:r>
          </a:p>
          <a:p>
            <a:pPr lvl="1" eaLnBrk="1" hangingPunct="1">
              <a:lnSpc>
                <a:spcPct val="85000"/>
              </a:lnSpc>
              <a:buFont typeface="Arial" charset="0"/>
              <a:buChar char="•"/>
            </a:pPr>
            <a:r>
              <a:rPr lang="en-US" sz="2400" dirty="0" smtClean="0"/>
              <a:t>violating client-server model– immediate response to client request</a:t>
            </a:r>
          </a:p>
          <a:p>
            <a:pPr lvl="1" eaLnBrk="1" hangingPunct="1">
              <a:lnSpc>
                <a:spcPct val="85000"/>
              </a:lnSpc>
              <a:buFont typeface="Arial" charset="0"/>
              <a:buChar char="•"/>
            </a:pPr>
            <a:r>
              <a:rPr lang="en-US" sz="2400" dirty="0" err="1" smtClean="0"/>
              <a:t>Stateful</a:t>
            </a:r>
            <a:r>
              <a:rPr lang="en-US" sz="2400" dirty="0" smtClean="0"/>
              <a:t> file servers required</a:t>
            </a:r>
          </a:p>
          <a:p>
            <a:pPr lvl="1" eaLnBrk="1" hangingPunct="1">
              <a:lnSpc>
                <a:spcPct val="85000"/>
              </a:lnSpc>
              <a:buFont typeface="Arial" charset="0"/>
              <a:buChar char="•"/>
            </a:pPr>
            <a:r>
              <a:rPr lang="en-US" sz="2400" dirty="0" smtClean="0"/>
              <a:t>Check-on-open still needed for the 2</a:t>
            </a:r>
            <a:r>
              <a:rPr lang="en-US" sz="2400" baseline="30000" dirty="0" smtClean="0"/>
              <a:t>nd </a:t>
            </a:r>
            <a:r>
              <a:rPr lang="en-US" sz="2400" dirty="0" smtClean="0"/>
              <a:t> time file opening.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1631950" y="330200"/>
            <a:ext cx="6062663" cy="2641600"/>
            <a:chOff x="1632045" y="1766888"/>
            <a:chExt cx="6062761" cy="2641044"/>
          </a:xfrm>
        </p:grpSpPr>
        <p:sp>
          <p:nvSpPr>
            <p:cNvPr id="31749" name="Rectangle 4"/>
            <p:cNvSpPr>
              <a:spLocks noChangeArrowheads="1"/>
            </p:cNvSpPr>
            <p:nvPr/>
          </p:nvSpPr>
          <p:spPr bwMode="auto">
            <a:xfrm>
              <a:off x="3235325" y="2063750"/>
              <a:ext cx="806450" cy="5302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Main</a:t>
              </a:r>
            </a:p>
            <a:p>
              <a:pPr algn="ctr"/>
              <a:r>
                <a:rPr lang="en-US" sz="1800"/>
                <a:t>memory</a:t>
              </a:r>
            </a:p>
          </p:txBody>
        </p:sp>
        <p:sp>
          <p:nvSpPr>
            <p:cNvPr id="31750" name="AutoShape 5"/>
            <p:cNvSpPr>
              <a:spLocks noChangeArrowheads="1"/>
            </p:cNvSpPr>
            <p:nvPr/>
          </p:nvSpPr>
          <p:spPr bwMode="auto">
            <a:xfrm>
              <a:off x="3160713" y="3208338"/>
              <a:ext cx="754062" cy="787400"/>
            </a:xfrm>
            <a:prstGeom prst="flowChartMagneticDisk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Disk</a:t>
              </a:r>
            </a:p>
          </p:txBody>
        </p:sp>
        <p:sp>
          <p:nvSpPr>
            <p:cNvPr id="31751" name="AutoShape 6"/>
            <p:cNvSpPr>
              <a:spLocks noChangeArrowheads="1"/>
            </p:cNvSpPr>
            <p:nvPr/>
          </p:nvSpPr>
          <p:spPr bwMode="auto">
            <a:xfrm>
              <a:off x="3349625" y="3865563"/>
              <a:ext cx="412750" cy="338137"/>
            </a:xfrm>
            <a:prstGeom prst="flowChartDocumen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file</a:t>
              </a:r>
            </a:p>
          </p:txBody>
        </p:sp>
        <p:sp>
          <p:nvSpPr>
            <p:cNvPr id="31752" name="Rectangle 7"/>
            <p:cNvSpPr>
              <a:spLocks noChangeArrowheads="1"/>
            </p:cNvSpPr>
            <p:nvPr/>
          </p:nvSpPr>
          <p:spPr bwMode="auto">
            <a:xfrm>
              <a:off x="2149475" y="2036763"/>
              <a:ext cx="806450" cy="5302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Main</a:t>
              </a:r>
            </a:p>
            <a:p>
              <a:pPr algn="ctr"/>
              <a:r>
                <a:rPr lang="en-US" sz="1800"/>
                <a:t>memory</a:t>
              </a:r>
            </a:p>
          </p:txBody>
        </p:sp>
        <p:sp>
          <p:nvSpPr>
            <p:cNvPr id="31753" name="AutoShape 8"/>
            <p:cNvSpPr>
              <a:spLocks noChangeArrowheads="1"/>
            </p:cNvSpPr>
            <p:nvPr/>
          </p:nvSpPr>
          <p:spPr bwMode="auto">
            <a:xfrm>
              <a:off x="2533650" y="2525713"/>
              <a:ext cx="412750" cy="338137"/>
            </a:xfrm>
            <a:prstGeom prst="flowChartDocument">
              <a:avLst/>
            </a:prstGeom>
            <a:solidFill>
              <a:srgbClr val="99CC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copy</a:t>
              </a:r>
            </a:p>
          </p:txBody>
        </p:sp>
        <p:sp>
          <p:nvSpPr>
            <p:cNvPr id="31754" name="AutoShape 9"/>
            <p:cNvSpPr>
              <a:spLocks noChangeArrowheads="1"/>
            </p:cNvSpPr>
            <p:nvPr/>
          </p:nvSpPr>
          <p:spPr bwMode="auto">
            <a:xfrm>
              <a:off x="3621088" y="2554288"/>
              <a:ext cx="412750" cy="338137"/>
            </a:xfrm>
            <a:prstGeom prst="flowChartDocument">
              <a:avLst/>
            </a:prstGeom>
            <a:solidFill>
              <a:srgbClr val="99CC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copy</a:t>
              </a:r>
            </a:p>
          </p:txBody>
        </p:sp>
        <p:sp>
          <p:nvSpPr>
            <p:cNvPr id="31755" name="Text Box 10"/>
            <p:cNvSpPr txBox="1">
              <a:spLocks noChangeArrowheads="1"/>
            </p:cNvSpPr>
            <p:nvPr/>
          </p:nvSpPr>
          <p:spPr bwMode="auto">
            <a:xfrm>
              <a:off x="2470150" y="2738438"/>
              <a:ext cx="3898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800" b="1" i="1">
                  <a:solidFill>
                    <a:srgbClr val="FF0000"/>
                  </a:solidFill>
                  <a:ea typeface="ＭＳ Ｐゴシック" pitchFamily="34" charset="-128"/>
                </a:rPr>
                <a:t>W</a:t>
              </a:r>
            </a:p>
          </p:txBody>
        </p:sp>
        <p:sp>
          <p:nvSpPr>
            <p:cNvPr id="31756" name="Text Box 11"/>
            <p:cNvSpPr txBox="1">
              <a:spLocks noChangeArrowheads="1"/>
            </p:cNvSpPr>
            <p:nvPr/>
          </p:nvSpPr>
          <p:spPr bwMode="auto">
            <a:xfrm>
              <a:off x="2147888" y="1766888"/>
              <a:ext cx="92204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800">
                  <a:ea typeface="ＭＳ Ｐゴシック" pitchFamily="34" charset="-128"/>
                </a:rPr>
                <a:t>Client 1</a:t>
              </a:r>
            </a:p>
          </p:txBody>
        </p:sp>
        <p:sp>
          <p:nvSpPr>
            <p:cNvPr id="31757" name="Text Box 12"/>
            <p:cNvSpPr txBox="1">
              <a:spLocks noChangeArrowheads="1"/>
            </p:cNvSpPr>
            <p:nvPr/>
          </p:nvSpPr>
          <p:spPr bwMode="auto">
            <a:xfrm>
              <a:off x="3213100" y="1793875"/>
              <a:ext cx="92204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800">
                  <a:ea typeface="ＭＳ Ｐゴシック" pitchFamily="34" charset="-128"/>
                </a:rPr>
                <a:t>Client 2</a:t>
              </a:r>
            </a:p>
          </p:txBody>
        </p:sp>
        <p:sp>
          <p:nvSpPr>
            <p:cNvPr id="31758" name="Text Box 13"/>
            <p:cNvSpPr txBox="1">
              <a:spLocks noChangeArrowheads="1"/>
            </p:cNvSpPr>
            <p:nvPr/>
          </p:nvSpPr>
          <p:spPr bwMode="auto">
            <a:xfrm>
              <a:off x="3195638" y="4038600"/>
              <a:ext cx="3898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800" b="1" i="1">
                  <a:solidFill>
                    <a:srgbClr val="FF0000"/>
                  </a:solidFill>
                  <a:ea typeface="ＭＳ Ｐゴシック" pitchFamily="34" charset="-128"/>
                </a:rPr>
                <a:t>W</a:t>
              </a:r>
            </a:p>
          </p:txBody>
        </p:sp>
        <p:sp>
          <p:nvSpPr>
            <p:cNvPr id="31759" name="Text Box 14"/>
            <p:cNvSpPr txBox="1">
              <a:spLocks noChangeArrowheads="1"/>
            </p:cNvSpPr>
            <p:nvPr/>
          </p:nvSpPr>
          <p:spPr bwMode="auto">
            <a:xfrm>
              <a:off x="2282825" y="2890838"/>
              <a:ext cx="3898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800" b="1" i="1">
                  <a:solidFill>
                    <a:srgbClr val="FF0000"/>
                  </a:solidFill>
                  <a:ea typeface="ＭＳ Ｐゴシック" pitchFamily="34" charset="-128"/>
                </a:rPr>
                <a:t>W</a:t>
              </a:r>
            </a:p>
          </p:txBody>
        </p:sp>
        <p:sp>
          <p:nvSpPr>
            <p:cNvPr id="31760" name="Text Box 15"/>
            <p:cNvSpPr txBox="1">
              <a:spLocks noChangeArrowheads="1"/>
            </p:cNvSpPr>
            <p:nvPr/>
          </p:nvSpPr>
          <p:spPr bwMode="auto">
            <a:xfrm>
              <a:off x="2130425" y="3025775"/>
              <a:ext cx="3898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800" b="1" i="1">
                  <a:solidFill>
                    <a:srgbClr val="FF0000"/>
                  </a:solidFill>
                  <a:ea typeface="ＭＳ Ｐゴシック" pitchFamily="34" charset="-128"/>
                </a:rPr>
                <a:t>W</a:t>
              </a:r>
            </a:p>
          </p:txBody>
        </p:sp>
        <p:sp>
          <p:nvSpPr>
            <p:cNvPr id="31761" name="Rectangle 21"/>
            <p:cNvSpPr>
              <a:spLocks noChangeArrowheads="1"/>
            </p:cNvSpPr>
            <p:nvPr/>
          </p:nvSpPr>
          <p:spPr bwMode="auto">
            <a:xfrm>
              <a:off x="4319588" y="2071688"/>
              <a:ext cx="806450" cy="5302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Main</a:t>
              </a:r>
            </a:p>
            <a:p>
              <a:pPr algn="ctr"/>
              <a:r>
                <a:rPr lang="en-US" sz="1800"/>
                <a:t>memory</a:t>
              </a:r>
            </a:p>
          </p:txBody>
        </p:sp>
        <p:sp>
          <p:nvSpPr>
            <p:cNvPr id="31762" name="AutoShape 22"/>
            <p:cNvSpPr>
              <a:spLocks noChangeArrowheads="1"/>
            </p:cNvSpPr>
            <p:nvPr/>
          </p:nvSpPr>
          <p:spPr bwMode="auto">
            <a:xfrm>
              <a:off x="4705350" y="2581275"/>
              <a:ext cx="412750" cy="338138"/>
            </a:xfrm>
            <a:prstGeom prst="flowChartDocument">
              <a:avLst/>
            </a:prstGeom>
            <a:solidFill>
              <a:srgbClr val="99CC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copy</a:t>
              </a:r>
            </a:p>
          </p:txBody>
        </p:sp>
        <p:sp>
          <p:nvSpPr>
            <p:cNvPr id="31763" name="Text Box 23"/>
            <p:cNvSpPr txBox="1">
              <a:spLocks noChangeArrowheads="1"/>
            </p:cNvSpPr>
            <p:nvPr/>
          </p:nvSpPr>
          <p:spPr bwMode="auto">
            <a:xfrm>
              <a:off x="4297363" y="1801813"/>
              <a:ext cx="92204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800">
                  <a:ea typeface="ＭＳ Ｐゴシック" pitchFamily="34" charset="-128"/>
                </a:rPr>
                <a:t>Client 3</a:t>
              </a:r>
            </a:p>
          </p:txBody>
        </p:sp>
        <p:sp>
          <p:nvSpPr>
            <p:cNvPr id="31764" name="Line 25"/>
            <p:cNvSpPr>
              <a:spLocks noChangeShapeType="1"/>
            </p:cNvSpPr>
            <p:nvPr/>
          </p:nvSpPr>
          <p:spPr bwMode="auto">
            <a:xfrm>
              <a:off x="2814638" y="2959100"/>
              <a:ext cx="503237" cy="866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65" name="Line 26"/>
            <p:cNvSpPr>
              <a:spLocks noChangeShapeType="1"/>
            </p:cNvSpPr>
            <p:nvPr/>
          </p:nvSpPr>
          <p:spPr bwMode="auto">
            <a:xfrm flipV="1">
              <a:off x="3729038" y="2886075"/>
              <a:ext cx="90487" cy="819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66" name="Line 27"/>
            <p:cNvSpPr>
              <a:spLocks noChangeShapeType="1"/>
            </p:cNvSpPr>
            <p:nvPr/>
          </p:nvSpPr>
          <p:spPr bwMode="auto">
            <a:xfrm flipV="1">
              <a:off x="3800475" y="2994025"/>
              <a:ext cx="1041400" cy="787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67" name="Text Box 28"/>
            <p:cNvSpPr txBox="1">
              <a:spLocks noChangeArrowheads="1"/>
            </p:cNvSpPr>
            <p:nvPr/>
          </p:nvSpPr>
          <p:spPr bwMode="auto">
            <a:xfrm>
              <a:off x="3419996" y="3040068"/>
              <a:ext cx="190949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800" dirty="0">
                  <a:ea typeface="ＭＳ Ｐゴシック" pitchFamily="34" charset="-128"/>
                </a:rPr>
                <a:t>Notify (invalidate)</a:t>
              </a:r>
            </a:p>
          </p:txBody>
        </p:sp>
        <p:grpSp>
          <p:nvGrpSpPr>
            <p:cNvPr id="3" name="Group 29"/>
            <p:cNvGrpSpPr>
              <a:grpSpLocks/>
            </p:cNvGrpSpPr>
            <p:nvPr/>
          </p:nvGrpSpPr>
          <p:grpSpPr bwMode="auto">
            <a:xfrm>
              <a:off x="3700463" y="2609850"/>
              <a:ext cx="261937" cy="280988"/>
              <a:chOff x="2004" y="2626"/>
              <a:chExt cx="165" cy="198"/>
            </a:xfrm>
          </p:grpSpPr>
          <p:sp>
            <p:nvSpPr>
              <p:cNvPr id="31777" name="Line 30"/>
              <p:cNvSpPr>
                <a:spLocks noChangeShapeType="1"/>
              </p:cNvSpPr>
              <p:nvPr/>
            </p:nvSpPr>
            <p:spPr bwMode="auto">
              <a:xfrm>
                <a:off x="2022" y="2632"/>
                <a:ext cx="147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778" name="Line 31"/>
              <p:cNvSpPr>
                <a:spLocks noChangeShapeType="1"/>
              </p:cNvSpPr>
              <p:nvPr/>
            </p:nvSpPr>
            <p:spPr bwMode="auto">
              <a:xfrm flipH="1">
                <a:off x="2004" y="2626"/>
                <a:ext cx="147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" name="Group 32"/>
            <p:cNvGrpSpPr>
              <a:grpSpLocks/>
            </p:cNvGrpSpPr>
            <p:nvPr/>
          </p:nvGrpSpPr>
          <p:grpSpPr bwMode="auto">
            <a:xfrm>
              <a:off x="4802188" y="2652713"/>
              <a:ext cx="261937" cy="280987"/>
              <a:chOff x="2004" y="2626"/>
              <a:chExt cx="165" cy="198"/>
            </a:xfrm>
          </p:grpSpPr>
          <p:sp>
            <p:nvSpPr>
              <p:cNvPr id="31775" name="Line 33"/>
              <p:cNvSpPr>
                <a:spLocks noChangeShapeType="1"/>
              </p:cNvSpPr>
              <p:nvPr/>
            </p:nvSpPr>
            <p:spPr bwMode="auto">
              <a:xfrm>
                <a:off x="2022" y="2632"/>
                <a:ext cx="147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776" name="Line 34"/>
              <p:cNvSpPr>
                <a:spLocks noChangeShapeType="1"/>
              </p:cNvSpPr>
              <p:nvPr/>
            </p:nvSpPr>
            <p:spPr bwMode="auto">
              <a:xfrm flipH="1">
                <a:off x="2004" y="2626"/>
                <a:ext cx="147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1770" name="Rectangle 35"/>
            <p:cNvSpPr>
              <a:spLocks noChangeArrowheads="1"/>
            </p:cNvSpPr>
            <p:nvPr/>
          </p:nvSpPr>
          <p:spPr bwMode="auto">
            <a:xfrm>
              <a:off x="5403850" y="2062163"/>
              <a:ext cx="806450" cy="5302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Main</a:t>
              </a:r>
            </a:p>
            <a:p>
              <a:pPr algn="ctr"/>
              <a:r>
                <a:rPr lang="en-US" sz="1800"/>
                <a:t>memory</a:t>
              </a:r>
            </a:p>
          </p:txBody>
        </p:sp>
        <p:sp>
          <p:nvSpPr>
            <p:cNvPr id="31771" name="Text Box 36"/>
            <p:cNvSpPr txBox="1">
              <a:spLocks noChangeArrowheads="1"/>
            </p:cNvSpPr>
            <p:nvPr/>
          </p:nvSpPr>
          <p:spPr bwMode="auto">
            <a:xfrm>
              <a:off x="5381625" y="1792288"/>
              <a:ext cx="92204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800">
                  <a:ea typeface="ＭＳ Ｐゴシック" pitchFamily="34" charset="-128"/>
                </a:rPr>
                <a:t>Client 4</a:t>
              </a:r>
            </a:p>
          </p:txBody>
        </p:sp>
        <p:sp>
          <p:nvSpPr>
            <p:cNvPr id="31772" name="Freeform 38"/>
            <p:cNvSpPr>
              <a:spLocks/>
            </p:cNvSpPr>
            <p:nvPr/>
          </p:nvSpPr>
          <p:spPr bwMode="auto">
            <a:xfrm>
              <a:off x="3890963" y="2689225"/>
              <a:ext cx="2232025" cy="1157288"/>
            </a:xfrm>
            <a:custGeom>
              <a:avLst/>
              <a:gdLst>
                <a:gd name="T0" fmla="*/ 0 w 1406"/>
                <a:gd name="T1" fmla="*/ 2147483647 h 813"/>
                <a:gd name="T2" fmla="*/ 2147483647 w 1406"/>
                <a:gd name="T3" fmla="*/ 2147483647 h 813"/>
                <a:gd name="T4" fmla="*/ 2147483647 w 1406"/>
                <a:gd name="T5" fmla="*/ 0 h 813"/>
                <a:gd name="T6" fmla="*/ 0 60000 65536"/>
                <a:gd name="T7" fmla="*/ 0 60000 65536"/>
                <a:gd name="T8" fmla="*/ 0 60000 65536"/>
                <a:gd name="T9" fmla="*/ 0 w 1406"/>
                <a:gd name="T10" fmla="*/ 0 h 813"/>
                <a:gd name="T11" fmla="*/ 1406 w 1406"/>
                <a:gd name="T12" fmla="*/ 813 h 8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06" h="813">
                  <a:moveTo>
                    <a:pt x="0" y="813"/>
                  </a:moveTo>
                  <a:cubicBezTo>
                    <a:pt x="472" y="796"/>
                    <a:pt x="944" y="779"/>
                    <a:pt x="1175" y="644"/>
                  </a:cubicBezTo>
                  <a:cubicBezTo>
                    <a:pt x="1406" y="509"/>
                    <a:pt x="1353" y="107"/>
                    <a:pt x="1389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73" name="Text Box 39"/>
            <p:cNvSpPr txBox="1">
              <a:spLocks noChangeArrowheads="1"/>
            </p:cNvSpPr>
            <p:nvPr/>
          </p:nvSpPr>
          <p:spPr bwMode="auto">
            <a:xfrm>
              <a:off x="5573713" y="2871788"/>
              <a:ext cx="212109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800">
                  <a:ea typeface="ＭＳ Ｐゴシック" pitchFamily="34" charset="-128"/>
                </a:rPr>
                <a:t>Deny for a new open</a:t>
              </a:r>
            </a:p>
          </p:txBody>
        </p:sp>
        <p:sp>
          <p:nvSpPr>
            <p:cNvPr id="31774" name="Text Box 40"/>
            <p:cNvSpPr txBox="1">
              <a:spLocks noChangeArrowheads="1"/>
            </p:cNvSpPr>
            <p:nvPr/>
          </p:nvSpPr>
          <p:spPr bwMode="auto">
            <a:xfrm>
              <a:off x="1632045" y="3221038"/>
              <a:ext cx="1588898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800">
                  <a:ea typeface="ＭＳ Ｐゴシック" pitchFamily="34" charset="-128"/>
                </a:rPr>
                <a:t>Write through</a:t>
              </a:r>
            </a:p>
            <a:p>
              <a:pPr algn="ctr"/>
              <a:r>
                <a:rPr lang="en-US" altLang="ja-JP" sz="1800">
                  <a:ea typeface="ＭＳ Ｐゴシック" pitchFamily="34" charset="-128"/>
                </a:rPr>
                <a:t>Or</a:t>
              </a:r>
            </a:p>
            <a:p>
              <a:pPr algn="ctr"/>
              <a:r>
                <a:rPr lang="en-US" altLang="ja-JP" sz="1800">
                  <a:ea typeface="ＭＳ Ｐゴシック" pitchFamily="34" charset="-128"/>
                </a:rPr>
                <a:t>Delayed write?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21772" y="2967334"/>
            <a:ext cx="478862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The End</a:t>
            </a:r>
            <a:endParaRPr lang="en-US" sz="96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distributed file system provides following 3 types of services:</a:t>
            </a:r>
          </a:p>
          <a:p>
            <a:pPr>
              <a:buNone/>
            </a:pP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Storage service: It deals with the allocation and management of space on a secondary storage device that is used for storage of files in the file system.</a:t>
            </a:r>
          </a:p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None/>
            </a:pPr>
            <a:r>
              <a:rPr lang="en-US" dirty="0" smtClean="0"/>
              <a:t>2. True file service: It is concerned with the operations on individual files.</a:t>
            </a:r>
          </a:p>
          <a:p>
            <a:pPr marL="457200" indent="-457200">
              <a:buNone/>
            </a:pPr>
            <a:r>
              <a:rPr lang="en-US" dirty="0" smtClean="0"/>
              <a:t>3. Name service: It provides a mapping between text names for files and references to files, that is, file IDs.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Desirable features of a Good Distributed file system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Transparency: Structure, Access, Naming, Replication.</a:t>
            </a:r>
          </a:p>
          <a:p>
            <a:pPr marL="457200" indent="-457200">
              <a:buAutoNum type="arabicPeriod"/>
            </a:pPr>
            <a:r>
              <a:rPr lang="en-US" dirty="0" smtClean="0"/>
              <a:t>User mobility</a:t>
            </a:r>
          </a:p>
          <a:p>
            <a:pPr marL="457200" indent="-457200">
              <a:buAutoNum type="arabicPeriod"/>
            </a:pPr>
            <a:r>
              <a:rPr lang="en-US" dirty="0" smtClean="0"/>
              <a:t>Performance</a:t>
            </a:r>
          </a:p>
          <a:p>
            <a:pPr marL="457200" indent="-457200">
              <a:buAutoNum type="arabicPeriod"/>
            </a:pPr>
            <a:r>
              <a:rPr lang="en-US" dirty="0" smtClean="0"/>
              <a:t>Simplicity and ease of use</a:t>
            </a:r>
          </a:p>
          <a:p>
            <a:pPr marL="457200" indent="-457200">
              <a:buAutoNum type="arabicPeriod"/>
            </a:pPr>
            <a:r>
              <a:rPr lang="en-US" dirty="0" smtClean="0"/>
              <a:t>Scalability</a:t>
            </a:r>
          </a:p>
          <a:p>
            <a:pPr marL="457200" indent="-457200">
              <a:buAutoNum type="arabicPeriod"/>
            </a:pPr>
            <a:r>
              <a:rPr lang="en-US" dirty="0" smtClean="0"/>
              <a:t>High availability</a:t>
            </a:r>
          </a:p>
          <a:p>
            <a:pPr marL="457200" indent="-457200">
              <a:buAutoNum type="arabicPeriod"/>
            </a:pPr>
            <a:r>
              <a:rPr lang="en-US" dirty="0" smtClean="0"/>
              <a:t>High reliability</a:t>
            </a:r>
          </a:p>
          <a:p>
            <a:pPr marL="457200" indent="-457200">
              <a:buAutoNum type="arabicPeriod"/>
            </a:pPr>
            <a:r>
              <a:rPr lang="en-US" dirty="0" smtClean="0"/>
              <a:t>Data integrity</a:t>
            </a:r>
          </a:p>
          <a:p>
            <a:pPr marL="457200" indent="-457200">
              <a:buAutoNum type="arabicPeriod"/>
            </a:pPr>
            <a:r>
              <a:rPr lang="en-US" dirty="0" smtClean="0"/>
              <a:t>Security</a:t>
            </a:r>
          </a:p>
          <a:p>
            <a:pPr marL="457200" indent="-457200">
              <a:buAutoNum type="arabicPeriod"/>
            </a:pPr>
            <a:r>
              <a:rPr lang="en-US" dirty="0" smtClean="0"/>
              <a:t>Heterogeneity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file systems use different conceptual models of a file, such as structure and modifiability.</a:t>
            </a:r>
          </a:p>
          <a:p>
            <a:pPr>
              <a:buNone/>
            </a:pPr>
            <a:r>
              <a:rPr lang="en-US" dirty="0" smtClean="0"/>
              <a:t>1. Unstructured and structured files:</a:t>
            </a:r>
          </a:p>
          <a:p>
            <a:pPr>
              <a:buNone/>
            </a:pPr>
            <a:r>
              <a:rPr lang="en-US" dirty="0" smtClean="0"/>
              <a:t>A file is an unstructured sequence of data. Here, there is no substructure known to file server and contents appear as an </a:t>
            </a:r>
            <a:r>
              <a:rPr lang="en-US" dirty="0" err="1" smtClean="0"/>
              <a:t>uninterpreted</a:t>
            </a:r>
            <a:r>
              <a:rPr lang="en-US" dirty="0" smtClean="0"/>
              <a:t> sequence of bytes. OS is not interested in the information stored in the files and it is limited </a:t>
            </a:r>
            <a:r>
              <a:rPr lang="en-US" dirty="0" err="1" smtClean="0"/>
              <a:t>upto</a:t>
            </a:r>
            <a:r>
              <a:rPr lang="en-US" dirty="0" smtClean="0"/>
              <a:t> application programs. Ex: UNIX and MS-DOS.</a:t>
            </a:r>
          </a:p>
          <a:p>
            <a:pPr>
              <a:buNone/>
            </a:pPr>
            <a:r>
              <a:rPr lang="en-US" dirty="0" smtClean="0"/>
              <a:t>A structure file appears to the file server as an ordered sequence of records. A record is the smallest unit of file data that can be accessed and R/W are carried out on records.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2. Mutable and immutable files:</a:t>
            </a:r>
          </a:p>
          <a:p>
            <a:pPr>
              <a:buNone/>
            </a:pPr>
            <a:r>
              <a:rPr lang="en-US" dirty="0" smtClean="0"/>
              <a:t>Most existing OS uses mutable file model. Here, an update performed on a file overwrites on its old contents to produce the new contents. It is altered by the update operation.</a:t>
            </a:r>
          </a:p>
          <a:p>
            <a:pPr>
              <a:buNone/>
            </a:pPr>
            <a:r>
              <a:rPr lang="en-US" dirty="0" smtClean="0"/>
              <a:t>File system such CFS uses immutable file model. Here, a file cannot be modified once it has been created except to be deleted. A new version of the same file is created.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Accessing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Accessing remote files:</a:t>
            </a:r>
          </a:p>
          <a:p>
            <a:pPr marL="457200" indent="-457200">
              <a:buAutoNum type="arabicPeriod"/>
            </a:pPr>
            <a:r>
              <a:rPr lang="en-US" dirty="0" smtClean="0"/>
              <a:t>Remote service model</a:t>
            </a:r>
          </a:p>
          <a:p>
            <a:pPr marL="457200" indent="-457200">
              <a:buAutoNum type="arabicPeriod"/>
            </a:pPr>
            <a:r>
              <a:rPr lang="en-US" dirty="0" smtClean="0"/>
              <a:t>Data caching model</a:t>
            </a:r>
          </a:p>
          <a:p>
            <a:pPr marL="457200" indent="-457200"/>
            <a:r>
              <a:rPr lang="en-US" dirty="0" smtClean="0"/>
              <a:t>Unit of Data transfer</a:t>
            </a:r>
          </a:p>
          <a:p>
            <a:pPr marL="457200" indent="-457200">
              <a:buAutoNum type="arabicPeriod"/>
            </a:pPr>
            <a:r>
              <a:rPr lang="en-US" dirty="0" smtClean="0"/>
              <a:t>File level transfer model</a:t>
            </a:r>
          </a:p>
          <a:p>
            <a:pPr marL="457200" indent="-457200">
              <a:buAutoNum type="arabicPeriod"/>
            </a:pPr>
            <a:r>
              <a:rPr lang="en-US" dirty="0" smtClean="0"/>
              <a:t>Block level transfer model</a:t>
            </a:r>
          </a:p>
          <a:p>
            <a:pPr marL="457200" indent="-457200">
              <a:buAutoNum type="arabicPeriod"/>
            </a:pPr>
            <a:r>
              <a:rPr lang="en-US" dirty="0" smtClean="0"/>
              <a:t>Byte level transfer model</a:t>
            </a:r>
          </a:p>
          <a:p>
            <a:pPr marL="457200" indent="-457200">
              <a:buAutoNum type="arabicPeriod"/>
            </a:pPr>
            <a:r>
              <a:rPr lang="en-US" smtClean="0"/>
              <a:t>Record level transfer model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sharing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spcBef>
                <a:spcPct val="20000"/>
              </a:spcBef>
              <a:buSzPct val="100000"/>
              <a:buFont typeface="Arial" charset="0"/>
              <a:buChar char="•"/>
            </a:pPr>
            <a:r>
              <a:rPr lang="en-US" dirty="0" smtClean="0"/>
              <a:t>Defines when modifications of the file data made by a user are observable by other users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SzPct val="100000"/>
              <a:buFont typeface="Arial" charset="0"/>
              <a:buChar char="•"/>
            </a:pPr>
            <a:r>
              <a:rPr lang="en-US" dirty="0" smtClean="0"/>
              <a:t>There are many file sharing semantics: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SzPct val="80000"/>
              <a:buFont typeface="Wingdings" pitchFamily="2" charset="2"/>
              <a:buAutoNum type="arabicPeriod"/>
            </a:pPr>
            <a:r>
              <a:rPr lang="en-US" dirty="0" smtClean="0"/>
              <a:t>Unix semantics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SzPct val="80000"/>
              <a:buFont typeface="Wingdings" pitchFamily="2" charset="2"/>
              <a:buAutoNum type="arabicPeriod"/>
            </a:pPr>
            <a:r>
              <a:rPr lang="en-US" dirty="0" smtClean="0"/>
              <a:t>Session Semantics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SzPct val="80000"/>
              <a:buFont typeface="Wingdings" pitchFamily="2" charset="2"/>
              <a:buAutoNum type="arabicPeriod"/>
            </a:pPr>
            <a:r>
              <a:rPr lang="en-US" dirty="0" smtClean="0"/>
              <a:t>Immutable shared-files semantics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SzPct val="80000"/>
              <a:buFont typeface="Wingdings" pitchFamily="2" charset="2"/>
              <a:buAutoNum type="arabicPeriod"/>
            </a:pPr>
            <a:r>
              <a:rPr lang="en-US" dirty="0" smtClean="0"/>
              <a:t>Transaction-like semantics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chemeClr val="tx2"/>
                </a:solidFill>
              </a:rPr>
              <a:t>Unix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2362200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Enforces absolute time ordering on all operations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Every read operation on a file sees the effect of all previous write operations performed on that file </a:t>
            </a:r>
          </a:p>
          <a:p>
            <a:endParaRPr lang="en-US" dirty="0"/>
          </a:p>
        </p:txBody>
      </p:sp>
      <p:grpSp>
        <p:nvGrpSpPr>
          <p:cNvPr id="4" name="Group 69"/>
          <p:cNvGrpSpPr>
            <a:grpSpLocks/>
          </p:cNvGrpSpPr>
          <p:nvPr/>
        </p:nvGrpSpPr>
        <p:grpSpPr bwMode="auto">
          <a:xfrm>
            <a:off x="314325" y="3783013"/>
            <a:ext cx="8650288" cy="3038475"/>
            <a:chOff x="0" y="2565400"/>
            <a:chExt cx="8650288" cy="3038475"/>
          </a:xfrm>
        </p:grpSpPr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234950" y="3594226"/>
              <a:ext cx="8083550" cy="822350"/>
              <a:chOff x="688" y="2581"/>
              <a:chExt cx="3941" cy="518"/>
            </a:xfrm>
          </p:grpSpPr>
          <p:sp>
            <p:nvSpPr>
              <p:cNvPr id="48" name="Line 6"/>
              <p:cNvSpPr>
                <a:spLocks noChangeShapeType="1"/>
              </p:cNvSpPr>
              <p:nvPr/>
            </p:nvSpPr>
            <p:spPr bwMode="auto">
              <a:xfrm flipV="1">
                <a:off x="801" y="2746"/>
                <a:ext cx="3828" cy="1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49" name="Group 9"/>
              <p:cNvGrpSpPr>
                <a:grpSpLocks/>
              </p:cNvGrpSpPr>
              <p:nvPr/>
            </p:nvGrpSpPr>
            <p:grpSpPr bwMode="auto">
              <a:xfrm>
                <a:off x="688" y="2598"/>
                <a:ext cx="177" cy="496"/>
                <a:chOff x="620" y="2586"/>
                <a:chExt cx="177" cy="496"/>
              </a:xfrm>
            </p:grpSpPr>
            <p:sp>
              <p:nvSpPr>
                <p:cNvPr id="65" name="Line 7"/>
                <p:cNvSpPr>
                  <a:spLocks noChangeShapeType="1"/>
                </p:cNvSpPr>
                <p:nvPr/>
              </p:nvSpPr>
              <p:spPr bwMode="auto">
                <a:xfrm>
                  <a:off x="734" y="2586"/>
                  <a:ext cx="0" cy="30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6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620" y="2870"/>
                  <a:ext cx="177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ja-JP">
                      <a:ea typeface="ＭＳ Ｐゴシック" pitchFamily="34" charset="-128"/>
                    </a:rPr>
                    <a:t>t1</a:t>
                  </a:r>
                </a:p>
              </p:txBody>
            </p:sp>
          </p:grpSp>
          <p:grpSp>
            <p:nvGrpSpPr>
              <p:cNvPr id="50" name="Group 10"/>
              <p:cNvGrpSpPr>
                <a:grpSpLocks/>
              </p:cNvGrpSpPr>
              <p:nvPr/>
            </p:nvGrpSpPr>
            <p:grpSpPr bwMode="auto">
              <a:xfrm>
                <a:off x="1383" y="2603"/>
                <a:ext cx="177" cy="496"/>
                <a:chOff x="620" y="2586"/>
                <a:chExt cx="177" cy="496"/>
              </a:xfrm>
            </p:grpSpPr>
            <p:sp>
              <p:nvSpPr>
                <p:cNvPr id="63" name="Line 11"/>
                <p:cNvSpPr>
                  <a:spLocks noChangeShapeType="1"/>
                </p:cNvSpPr>
                <p:nvPr/>
              </p:nvSpPr>
              <p:spPr bwMode="auto">
                <a:xfrm>
                  <a:off x="734" y="2586"/>
                  <a:ext cx="0" cy="30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4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620" y="2870"/>
                  <a:ext cx="177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ja-JP">
                      <a:ea typeface="ＭＳ Ｐゴシック" pitchFamily="34" charset="-128"/>
                    </a:rPr>
                    <a:t>t2</a:t>
                  </a:r>
                </a:p>
              </p:txBody>
            </p:sp>
          </p:grpSp>
          <p:grpSp>
            <p:nvGrpSpPr>
              <p:cNvPr id="51" name="Group 13"/>
              <p:cNvGrpSpPr>
                <a:grpSpLocks/>
              </p:cNvGrpSpPr>
              <p:nvPr/>
            </p:nvGrpSpPr>
            <p:grpSpPr bwMode="auto">
              <a:xfrm>
                <a:off x="2134" y="2597"/>
                <a:ext cx="177" cy="496"/>
                <a:chOff x="620" y="2586"/>
                <a:chExt cx="177" cy="496"/>
              </a:xfrm>
            </p:grpSpPr>
            <p:sp>
              <p:nvSpPr>
                <p:cNvPr id="61" name="Line 14"/>
                <p:cNvSpPr>
                  <a:spLocks noChangeShapeType="1"/>
                </p:cNvSpPr>
                <p:nvPr/>
              </p:nvSpPr>
              <p:spPr bwMode="auto">
                <a:xfrm>
                  <a:off x="734" y="2586"/>
                  <a:ext cx="0" cy="30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2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620" y="2870"/>
                  <a:ext cx="177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ja-JP">
                      <a:ea typeface="ＭＳ Ｐゴシック" pitchFamily="34" charset="-128"/>
                    </a:rPr>
                    <a:t>t3</a:t>
                  </a:r>
                </a:p>
              </p:txBody>
            </p:sp>
          </p:grpSp>
          <p:grpSp>
            <p:nvGrpSpPr>
              <p:cNvPr id="52" name="Group 16"/>
              <p:cNvGrpSpPr>
                <a:grpSpLocks/>
              </p:cNvGrpSpPr>
              <p:nvPr/>
            </p:nvGrpSpPr>
            <p:grpSpPr bwMode="auto">
              <a:xfrm>
                <a:off x="2862" y="2592"/>
                <a:ext cx="177" cy="496"/>
                <a:chOff x="620" y="2586"/>
                <a:chExt cx="177" cy="496"/>
              </a:xfrm>
            </p:grpSpPr>
            <p:sp>
              <p:nvSpPr>
                <p:cNvPr id="59" name="Line 17"/>
                <p:cNvSpPr>
                  <a:spLocks noChangeShapeType="1"/>
                </p:cNvSpPr>
                <p:nvPr/>
              </p:nvSpPr>
              <p:spPr bwMode="auto">
                <a:xfrm>
                  <a:off x="734" y="2586"/>
                  <a:ext cx="0" cy="30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0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620" y="2870"/>
                  <a:ext cx="177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ja-JP">
                      <a:ea typeface="ＭＳ Ｐゴシック" pitchFamily="34" charset="-128"/>
                    </a:rPr>
                    <a:t>t4</a:t>
                  </a:r>
                </a:p>
              </p:txBody>
            </p:sp>
          </p:grpSp>
          <p:grpSp>
            <p:nvGrpSpPr>
              <p:cNvPr id="53" name="Group 19"/>
              <p:cNvGrpSpPr>
                <a:grpSpLocks/>
              </p:cNvGrpSpPr>
              <p:nvPr/>
            </p:nvGrpSpPr>
            <p:grpSpPr bwMode="auto">
              <a:xfrm>
                <a:off x="3579" y="2586"/>
                <a:ext cx="177" cy="496"/>
                <a:chOff x="620" y="2586"/>
                <a:chExt cx="177" cy="496"/>
              </a:xfrm>
            </p:grpSpPr>
            <p:sp>
              <p:nvSpPr>
                <p:cNvPr id="57" name="Line 20"/>
                <p:cNvSpPr>
                  <a:spLocks noChangeShapeType="1"/>
                </p:cNvSpPr>
                <p:nvPr/>
              </p:nvSpPr>
              <p:spPr bwMode="auto">
                <a:xfrm>
                  <a:off x="734" y="2586"/>
                  <a:ext cx="0" cy="30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8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620" y="2870"/>
                  <a:ext cx="177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ja-JP">
                      <a:ea typeface="ＭＳ Ｐゴシック" pitchFamily="34" charset="-128"/>
                    </a:rPr>
                    <a:t>t5</a:t>
                  </a:r>
                </a:p>
              </p:txBody>
            </p:sp>
          </p:grpSp>
          <p:grpSp>
            <p:nvGrpSpPr>
              <p:cNvPr id="54" name="Group 22"/>
              <p:cNvGrpSpPr>
                <a:grpSpLocks/>
              </p:cNvGrpSpPr>
              <p:nvPr/>
            </p:nvGrpSpPr>
            <p:grpSpPr bwMode="auto">
              <a:xfrm>
                <a:off x="4284" y="2581"/>
                <a:ext cx="177" cy="496"/>
                <a:chOff x="620" y="2586"/>
                <a:chExt cx="177" cy="496"/>
              </a:xfrm>
            </p:grpSpPr>
            <p:sp>
              <p:nvSpPr>
                <p:cNvPr id="55" name="Line 23"/>
                <p:cNvSpPr>
                  <a:spLocks noChangeShapeType="1"/>
                </p:cNvSpPr>
                <p:nvPr/>
              </p:nvSpPr>
              <p:spPr bwMode="auto">
                <a:xfrm>
                  <a:off x="734" y="2586"/>
                  <a:ext cx="0" cy="30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6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620" y="2870"/>
                  <a:ext cx="177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ja-JP">
                      <a:ea typeface="ＭＳ Ｐゴシック" pitchFamily="34" charset="-128"/>
                    </a:rPr>
                    <a:t>t6</a:t>
                  </a:r>
                </a:p>
              </p:txBody>
            </p:sp>
          </p:grpSp>
        </p:grpSp>
        <p:grpSp>
          <p:nvGrpSpPr>
            <p:cNvPr id="6" name="Group 52"/>
            <p:cNvGrpSpPr>
              <a:grpSpLocks/>
            </p:cNvGrpSpPr>
            <p:nvPr/>
          </p:nvGrpSpPr>
          <p:grpSpPr bwMode="auto">
            <a:xfrm>
              <a:off x="196854" y="3333766"/>
              <a:ext cx="546101" cy="295276"/>
              <a:chOff x="1231" y="3015"/>
              <a:chExt cx="344" cy="186"/>
            </a:xfrm>
          </p:grpSpPr>
          <p:sp>
            <p:nvSpPr>
              <p:cNvPr id="46" name="Rectangle 27"/>
              <p:cNvSpPr>
                <a:spLocks noChangeArrowheads="1"/>
              </p:cNvSpPr>
              <p:nvPr/>
            </p:nvSpPr>
            <p:spPr bwMode="auto">
              <a:xfrm>
                <a:off x="1231" y="3015"/>
                <a:ext cx="169" cy="18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ja-JP">
                    <a:ea typeface="ＭＳ Ｐゴシック" pitchFamily="34" charset="-128"/>
                  </a:rPr>
                  <a:t>a</a:t>
                </a:r>
              </a:p>
            </p:txBody>
          </p:sp>
          <p:sp>
            <p:nvSpPr>
              <p:cNvPr id="47" name="Rectangle 28"/>
              <p:cNvSpPr>
                <a:spLocks noChangeArrowheads="1"/>
              </p:cNvSpPr>
              <p:nvPr/>
            </p:nvSpPr>
            <p:spPr bwMode="auto">
              <a:xfrm>
                <a:off x="1406" y="3020"/>
                <a:ext cx="169" cy="18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ja-JP">
                    <a:ea typeface="ＭＳ Ｐゴシック" pitchFamily="34" charset="-128"/>
                  </a:rPr>
                  <a:t>b</a:t>
                </a:r>
              </a:p>
            </p:txBody>
          </p:sp>
        </p:grpSp>
        <p:sp>
          <p:nvSpPr>
            <p:cNvPr id="7" name="Rectangle 32"/>
            <p:cNvSpPr>
              <a:spLocks noChangeArrowheads="1"/>
            </p:cNvSpPr>
            <p:nvPr/>
          </p:nvSpPr>
          <p:spPr bwMode="auto">
            <a:xfrm>
              <a:off x="1533525" y="3362325"/>
              <a:ext cx="268288" cy="287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ea typeface="ＭＳ Ｐゴシック" pitchFamily="34" charset="-128"/>
                </a:rPr>
                <a:t>a</a:t>
              </a:r>
            </a:p>
          </p:txBody>
        </p:sp>
        <p:sp>
          <p:nvSpPr>
            <p:cNvPr id="8" name="Rectangle 33"/>
            <p:cNvSpPr>
              <a:spLocks noChangeArrowheads="1"/>
            </p:cNvSpPr>
            <p:nvPr/>
          </p:nvSpPr>
          <p:spPr bwMode="auto">
            <a:xfrm>
              <a:off x="1774825" y="3371850"/>
              <a:ext cx="268288" cy="287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ea typeface="ＭＳ Ｐゴシック" pitchFamily="34" charset="-128"/>
                </a:rPr>
                <a:t>b</a:t>
              </a:r>
            </a:p>
          </p:txBody>
        </p:sp>
        <p:sp>
          <p:nvSpPr>
            <p:cNvPr id="9" name="Rectangle 34"/>
            <p:cNvSpPr>
              <a:spLocks noChangeArrowheads="1"/>
            </p:cNvSpPr>
            <p:nvPr/>
          </p:nvSpPr>
          <p:spPr bwMode="auto">
            <a:xfrm>
              <a:off x="2019300" y="3378200"/>
              <a:ext cx="268288" cy="287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ea typeface="ＭＳ Ｐゴシック" pitchFamily="34" charset="-128"/>
                </a:rPr>
                <a:t>c</a:t>
              </a:r>
            </a:p>
          </p:txBody>
        </p:sp>
        <p:sp>
          <p:nvSpPr>
            <p:cNvPr id="10" name="Rectangle 40"/>
            <p:cNvSpPr>
              <a:spLocks noChangeArrowheads="1"/>
            </p:cNvSpPr>
            <p:nvPr/>
          </p:nvSpPr>
          <p:spPr bwMode="auto">
            <a:xfrm>
              <a:off x="5140325" y="3397250"/>
              <a:ext cx="268288" cy="287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ea typeface="ＭＳ Ｐゴシック" pitchFamily="34" charset="-128"/>
                </a:rPr>
                <a:t>d</a:t>
              </a:r>
            </a:p>
          </p:txBody>
        </p:sp>
        <p:sp>
          <p:nvSpPr>
            <p:cNvPr id="11" name="Rectangle 42"/>
            <p:cNvSpPr>
              <a:spLocks noChangeArrowheads="1"/>
            </p:cNvSpPr>
            <p:nvPr/>
          </p:nvSpPr>
          <p:spPr bwMode="auto">
            <a:xfrm>
              <a:off x="4351338" y="3413125"/>
              <a:ext cx="268287" cy="287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ea typeface="ＭＳ Ｐゴシック" pitchFamily="34" charset="-128"/>
                </a:rPr>
                <a:t>a</a:t>
              </a:r>
            </a:p>
          </p:txBody>
        </p:sp>
        <p:sp>
          <p:nvSpPr>
            <p:cNvPr id="12" name="Rectangle 43"/>
            <p:cNvSpPr>
              <a:spLocks noChangeArrowheads="1"/>
            </p:cNvSpPr>
            <p:nvPr/>
          </p:nvSpPr>
          <p:spPr bwMode="auto">
            <a:xfrm>
              <a:off x="4610100" y="3405188"/>
              <a:ext cx="268288" cy="2873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ea typeface="ＭＳ Ｐゴシック" pitchFamily="34" charset="-128"/>
                </a:rPr>
                <a:t>b</a:t>
              </a:r>
            </a:p>
          </p:txBody>
        </p:sp>
        <p:sp>
          <p:nvSpPr>
            <p:cNvPr id="13" name="Rectangle 44"/>
            <p:cNvSpPr>
              <a:spLocks noChangeArrowheads="1"/>
            </p:cNvSpPr>
            <p:nvPr/>
          </p:nvSpPr>
          <p:spPr bwMode="auto">
            <a:xfrm>
              <a:off x="4872038" y="3397250"/>
              <a:ext cx="268287" cy="287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ea typeface="ＭＳ Ｐゴシック" pitchFamily="34" charset="-128"/>
                </a:rPr>
                <a:t>c</a:t>
              </a:r>
            </a:p>
          </p:txBody>
        </p:sp>
        <p:sp>
          <p:nvSpPr>
            <p:cNvPr id="14" name="Rectangle 47"/>
            <p:cNvSpPr>
              <a:spLocks noChangeArrowheads="1"/>
            </p:cNvSpPr>
            <p:nvPr/>
          </p:nvSpPr>
          <p:spPr bwMode="auto">
            <a:xfrm>
              <a:off x="5684838" y="3406775"/>
              <a:ext cx="268287" cy="287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ea typeface="ＭＳ Ｐゴシック" pitchFamily="34" charset="-128"/>
                </a:rPr>
                <a:t>a</a:t>
              </a:r>
            </a:p>
          </p:txBody>
        </p:sp>
        <p:sp>
          <p:nvSpPr>
            <p:cNvPr id="15" name="Rectangle 48"/>
            <p:cNvSpPr>
              <a:spLocks noChangeArrowheads="1"/>
            </p:cNvSpPr>
            <p:nvPr/>
          </p:nvSpPr>
          <p:spPr bwMode="auto">
            <a:xfrm>
              <a:off x="5962650" y="3398838"/>
              <a:ext cx="268288" cy="2873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ea typeface="ＭＳ Ｐゴシック" pitchFamily="34" charset="-128"/>
                </a:rPr>
                <a:t>b</a:t>
              </a:r>
            </a:p>
          </p:txBody>
        </p:sp>
        <p:sp>
          <p:nvSpPr>
            <p:cNvPr id="16" name="Rectangle 49"/>
            <p:cNvSpPr>
              <a:spLocks noChangeArrowheads="1"/>
            </p:cNvSpPr>
            <p:nvPr/>
          </p:nvSpPr>
          <p:spPr bwMode="auto">
            <a:xfrm>
              <a:off x="6223000" y="3406775"/>
              <a:ext cx="268288" cy="287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ea typeface="ＭＳ Ｐゴシック" pitchFamily="34" charset="-128"/>
                </a:rPr>
                <a:t>c</a:t>
              </a:r>
            </a:p>
          </p:txBody>
        </p:sp>
        <p:sp>
          <p:nvSpPr>
            <p:cNvPr id="17" name="Rectangle 50"/>
            <p:cNvSpPr>
              <a:spLocks noChangeArrowheads="1"/>
            </p:cNvSpPr>
            <p:nvPr/>
          </p:nvSpPr>
          <p:spPr bwMode="auto">
            <a:xfrm>
              <a:off x="6483350" y="3398838"/>
              <a:ext cx="268288" cy="2873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ea typeface="ＭＳ Ｐゴシック" pitchFamily="34" charset="-128"/>
                </a:rPr>
                <a:t>d</a:t>
              </a:r>
            </a:p>
          </p:txBody>
        </p:sp>
        <p:sp>
          <p:nvSpPr>
            <p:cNvPr id="18" name="Rectangle 51"/>
            <p:cNvSpPr>
              <a:spLocks noChangeArrowheads="1"/>
            </p:cNvSpPr>
            <p:nvPr/>
          </p:nvSpPr>
          <p:spPr bwMode="auto">
            <a:xfrm>
              <a:off x="6724650" y="3406775"/>
              <a:ext cx="268288" cy="287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ea typeface="ＭＳ Ｐゴシック" pitchFamily="34" charset="-128"/>
                </a:rPr>
                <a:t>e</a:t>
              </a:r>
            </a:p>
          </p:txBody>
        </p:sp>
        <p:sp>
          <p:nvSpPr>
            <p:cNvPr id="19" name="Rectangle 58"/>
            <p:cNvSpPr>
              <a:spLocks noChangeArrowheads="1"/>
            </p:cNvSpPr>
            <p:nvPr/>
          </p:nvSpPr>
          <p:spPr bwMode="auto">
            <a:xfrm>
              <a:off x="7359650" y="3413125"/>
              <a:ext cx="268288" cy="287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ea typeface="ＭＳ Ｐゴシック" pitchFamily="34" charset="-128"/>
                </a:rPr>
                <a:t>a</a:t>
              </a:r>
            </a:p>
          </p:txBody>
        </p:sp>
        <p:sp>
          <p:nvSpPr>
            <p:cNvPr id="20" name="Rectangle 59"/>
            <p:cNvSpPr>
              <a:spLocks noChangeArrowheads="1"/>
            </p:cNvSpPr>
            <p:nvPr/>
          </p:nvSpPr>
          <p:spPr bwMode="auto">
            <a:xfrm>
              <a:off x="7620000" y="3405188"/>
              <a:ext cx="268288" cy="2873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ea typeface="ＭＳ Ｐゴシック" pitchFamily="34" charset="-128"/>
                </a:rPr>
                <a:t>b</a:t>
              </a:r>
            </a:p>
          </p:txBody>
        </p:sp>
        <p:sp>
          <p:nvSpPr>
            <p:cNvPr id="21" name="Rectangle 60"/>
            <p:cNvSpPr>
              <a:spLocks noChangeArrowheads="1"/>
            </p:cNvSpPr>
            <p:nvPr/>
          </p:nvSpPr>
          <p:spPr bwMode="auto">
            <a:xfrm>
              <a:off x="7880350" y="3413125"/>
              <a:ext cx="268288" cy="287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ea typeface="ＭＳ Ｐゴシック" pitchFamily="34" charset="-128"/>
                </a:rPr>
                <a:t>c</a:t>
              </a:r>
            </a:p>
          </p:txBody>
        </p:sp>
        <p:sp>
          <p:nvSpPr>
            <p:cNvPr id="22" name="Rectangle 61"/>
            <p:cNvSpPr>
              <a:spLocks noChangeArrowheads="1"/>
            </p:cNvSpPr>
            <p:nvPr/>
          </p:nvSpPr>
          <p:spPr bwMode="auto">
            <a:xfrm>
              <a:off x="8140700" y="3403600"/>
              <a:ext cx="268288" cy="287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ea typeface="ＭＳ Ｐゴシック" pitchFamily="34" charset="-128"/>
                </a:rPr>
                <a:t>d</a:t>
              </a:r>
            </a:p>
          </p:txBody>
        </p:sp>
        <p:sp>
          <p:nvSpPr>
            <p:cNvPr id="23" name="Rectangle 62"/>
            <p:cNvSpPr>
              <a:spLocks noChangeArrowheads="1"/>
            </p:cNvSpPr>
            <p:nvPr/>
          </p:nvSpPr>
          <p:spPr bwMode="auto">
            <a:xfrm>
              <a:off x="8382000" y="3413125"/>
              <a:ext cx="268288" cy="287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ea typeface="ＭＳ Ｐゴシック" pitchFamily="34" charset="-128"/>
                </a:rPr>
                <a:t>e</a:t>
              </a:r>
            </a:p>
          </p:txBody>
        </p:sp>
        <p:sp>
          <p:nvSpPr>
            <p:cNvPr id="24" name="Text Box 63"/>
            <p:cNvSpPr txBox="1">
              <a:spLocks noChangeArrowheads="1"/>
            </p:cNvSpPr>
            <p:nvPr/>
          </p:nvSpPr>
          <p:spPr bwMode="auto">
            <a:xfrm>
              <a:off x="0" y="2565400"/>
              <a:ext cx="9779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b="1">
                  <a:ea typeface="ＭＳ Ｐゴシック" pitchFamily="34" charset="-128"/>
                </a:rPr>
                <a:t>Client A</a:t>
              </a:r>
            </a:p>
          </p:txBody>
        </p:sp>
        <p:sp>
          <p:nvSpPr>
            <p:cNvPr id="25" name="Text Box 64"/>
            <p:cNvSpPr txBox="1">
              <a:spLocks noChangeArrowheads="1"/>
            </p:cNvSpPr>
            <p:nvPr/>
          </p:nvSpPr>
          <p:spPr bwMode="auto">
            <a:xfrm>
              <a:off x="26988" y="4816475"/>
              <a:ext cx="9779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b="1">
                  <a:ea typeface="ＭＳ Ｐゴシック" pitchFamily="34" charset="-128"/>
                </a:rPr>
                <a:t>Client B</a:t>
              </a:r>
            </a:p>
          </p:txBody>
        </p:sp>
        <p:grpSp>
          <p:nvGrpSpPr>
            <p:cNvPr id="26" name="Group 67"/>
            <p:cNvGrpSpPr>
              <a:grpSpLocks/>
            </p:cNvGrpSpPr>
            <p:nvPr/>
          </p:nvGrpSpPr>
          <p:grpSpPr bwMode="auto">
            <a:xfrm>
              <a:off x="1289551" y="4302125"/>
              <a:ext cx="1113188" cy="625475"/>
              <a:chOff x="1003" y="2654"/>
              <a:chExt cx="701" cy="394"/>
            </a:xfrm>
          </p:grpSpPr>
          <p:sp>
            <p:nvSpPr>
              <p:cNvPr id="44" name="Line 65"/>
              <p:cNvSpPr>
                <a:spLocks noChangeShapeType="1"/>
              </p:cNvSpPr>
              <p:nvPr/>
            </p:nvSpPr>
            <p:spPr bwMode="auto">
              <a:xfrm flipV="1">
                <a:off x="1332" y="2654"/>
                <a:ext cx="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" name="Text Box 66"/>
              <p:cNvSpPr txBox="1">
                <a:spLocks noChangeArrowheads="1"/>
              </p:cNvSpPr>
              <p:nvPr/>
            </p:nvSpPr>
            <p:spPr bwMode="auto">
              <a:xfrm>
                <a:off x="1003" y="2836"/>
                <a:ext cx="70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ja-JP">
                    <a:ea typeface="ＭＳ Ｐゴシック" pitchFamily="34" charset="-128"/>
                  </a:rPr>
                  <a:t>Append(c)</a:t>
                </a:r>
              </a:p>
            </p:txBody>
          </p:sp>
        </p:grpSp>
        <p:sp>
          <p:nvSpPr>
            <p:cNvPr id="27" name="Text Box 70"/>
            <p:cNvSpPr txBox="1">
              <a:spLocks noChangeArrowheads="1"/>
            </p:cNvSpPr>
            <p:nvPr/>
          </p:nvSpPr>
          <p:spPr bwMode="auto">
            <a:xfrm>
              <a:off x="4419600" y="4600575"/>
              <a:ext cx="113188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>
                  <a:ea typeface="ＭＳ Ｐゴシック" pitchFamily="34" charset="-128"/>
                </a:rPr>
                <a:t>Append(d)</a:t>
              </a:r>
            </a:p>
          </p:txBody>
        </p:sp>
        <p:sp>
          <p:nvSpPr>
            <p:cNvPr id="28" name="Line 71"/>
            <p:cNvSpPr>
              <a:spLocks noChangeShapeType="1"/>
            </p:cNvSpPr>
            <p:nvPr/>
          </p:nvSpPr>
          <p:spPr bwMode="auto">
            <a:xfrm flipV="1">
              <a:off x="4968875" y="4356100"/>
              <a:ext cx="0" cy="341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" name="Line 72"/>
            <p:cNvSpPr>
              <a:spLocks noChangeShapeType="1"/>
            </p:cNvSpPr>
            <p:nvPr/>
          </p:nvSpPr>
          <p:spPr bwMode="auto">
            <a:xfrm>
              <a:off x="6423025" y="2974975"/>
              <a:ext cx="0" cy="376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" name="Text Box 73"/>
            <p:cNvSpPr txBox="1">
              <a:spLocks noChangeArrowheads="1"/>
            </p:cNvSpPr>
            <p:nvPr/>
          </p:nvSpPr>
          <p:spPr bwMode="auto">
            <a:xfrm>
              <a:off x="3119438" y="2571998"/>
              <a:ext cx="5826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>
                  <a:ea typeface="ＭＳ Ｐゴシック" pitchFamily="34" charset="-128"/>
                </a:rPr>
                <a:t>read</a:t>
              </a:r>
            </a:p>
          </p:txBody>
        </p:sp>
        <p:sp>
          <p:nvSpPr>
            <p:cNvPr id="31" name="Text Box 74"/>
            <p:cNvSpPr txBox="1">
              <a:spLocks noChangeArrowheads="1"/>
            </p:cNvSpPr>
            <p:nvPr/>
          </p:nvSpPr>
          <p:spPr bwMode="auto">
            <a:xfrm>
              <a:off x="7539038" y="4637088"/>
              <a:ext cx="5826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>
                  <a:ea typeface="ＭＳ Ｐゴシック" pitchFamily="34" charset="-128"/>
                </a:rPr>
                <a:t>read</a:t>
              </a:r>
            </a:p>
          </p:txBody>
        </p:sp>
        <p:sp>
          <p:nvSpPr>
            <p:cNvPr id="32" name="Text Box 75"/>
            <p:cNvSpPr txBox="1">
              <a:spLocks noChangeArrowheads="1"/>
            </p:cNvSpPr>
            <p:nvPr/>
          </p:nvSpPr>
          <p:spPr bwMode="auto">
            <a:xfrm>
              <a:off x="5916613" y="2654300"/>
              <a:ext cx="150073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>
                  <a:ea typeface="ＭＳ Ｐゴシック" pitchFamily="34" charset="-128"/>
                </a:rPr>
                <a:t>Append(e)</a:t>
              </a:r>
            </a:p>
          </p:txBody>
        </p:sp>
        <p:sp>
          <p:nvSpPr>
            <p:cNvPr id="33" name="Line 76"/>
            <p:cNvSpPr>
              <a:spLocks noChangeShapeType="1"/>
            </p:cNvSpPr>
            <p:nvPr/>
          </p:nvSpPr>
          <p:spPr bwMode="auto">
            <a:xfrm>
              <a:off x="7837488" y="4356100"/>
              <a:ext cx="0" cy="376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Line 77"/>
            <p:cNvSpPr>
              <a:spLocks noChangeShapeType="1"/>
            </p:cNvSpPr>
            <p:nvPr/>
          </p:nvSpPr>
          <p:spPr bwMode="auto">
            <a:xfrm flipV="1">
              <a:off x="3444875" y="2940050"/>
              <a:ext cx="0" cy="393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" name="Text Box 78"/>
            <p:cNvSpPr txBox="1">
              <a:spLocks noChangeArrowheads="1"/>
            </p:cNvSpPr>
            <p:nvPr/>
          </p:nvSpPr>
          <p:spPr bwMode="auto">
            <a:xfrm>
              <a:off x="3582988" y="5207000"/>
              <a:ext cx="19367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2000">
                  <a:ea typeface="ＭＳ Ｐゴシック" pitchFamily="34" charset="-128"/>
                </a:rPr>
                <a:t>Network Delays</a:t>
              </a:r>
            </a:p>
          </p:txBody>
        </p:sp>
        <p:grpSp>
          <p:nvGrpSpPr>
            <p:cNvPr id="36" name="Group 86"/>
            <p:cNvGrpSpPr>
              <a:grpSpLocks/>
            </p:cNvGrpSpPr>
            <p:nvPr/>
          </p:nvGrpSpPr>
          <p:grpSpPr bwMode="auto">
            <a:xfrm>
              <a:off x="1954214" y="3365508"/>
              <a:ext cx="2482851" cy="1257302"/>
              <a:chOff x="1231" y="2120"/>
              <a:chExt cx="1564" cy="792"/>
            </a:xfrm>
          </p:grpSpPr>
          <p:sp>
            <p:nvSpPr>
              <p:cNvPr id="37" name="Text Box 80"/>
              <p:cNvSpPr txBox="1">
                <a:spLocks noChangeArrowheads="1"/>
              </p:cNvSpPr>
              <p:nvPr/>
            </p:nvSpPr>
            <p:spPr bwMode="auto">
              <a:xfrm>
                <a:off x="1276" y="2463"/>
                <a:ext cx="718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ja-JP">
                    <a:solidFill>
                      <a:srgbClr val="FF0000"/>
                    </a:solidFill>
                    <a:ea typeface="ＭＳ Ｐゴシック" pitchFamily="34" charset="-128"/>
                  </a:rPr>
                  <a:t>delayed</a:t>
                </a:r>
              </a:p>
            </p:txBody>
          </p:sp>
          <p:sp>
            <p:nvSpPr>
              <p:cNvPr id="38" name="Rectangle 81"/>
              <p:cNvSpPr>
                <a:spLocks noChangeArrowheads="1"/>
              </p:cNvSpPr>
              <p:nvPr/>
            </p:nvSpPr>
            <p:spPr bwMode="auto">
              <a:xfrm>
                <a:off x="2377" y="2343"/>
                <a:ext cx="169" cy="18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ja-JP">
                    <a:ea typeface="ＭＳ Ｐゴシック" pitchFamily="34" charset="-128"/>
                  </a:rPr>
                  <a:t>a</a:t>
                </a:r>
              </a:p>
            </p:txBody>
          </p:sp>
          <p:sp>
            <p:nvSpPr>
              <p:cNvPr id="39" name="Rectangle 82"/>
              <p:cNvSpPr>
                <a:spLocks noChangeArrowheads="1"/>
              </p:cNvSpPr>
              <p:nvPr/>
            </p:nvSpPr>
            <p:spPr bwMode="auto">
              <a:xfrm>
                <a:off x="2485" y="2348"/>
                <a:ext cx="169" cy="18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ja-JP" dirty="0">
                    <a:ea typeface="ＭＳ Ｐゴシック" pitchFamily="34" charset="-128"/>
                  </a:rPr>
                  <a:t>b</a:t>
                </a:r>
              </a:p>
            </p:txBody>
          </p:sp>
          <p:sp>
            <p:nvSpPr>
              <p:cNvPr id="40" name="Rectangle 83"/>
              <p:cNvSpPr>
                <a:spLocks noChangeArrowheads="1"/>
              </p:cNvSpPr>
              <p:nvPr/>
            </p:nvSpPr>
            <p:spPr bwMode="auto">
              <a:xfrm>
                <a:off x="2626" y="2342"/>
                <a:ext cx="169" cy="18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ja-JP">
                    <a:ea typeface="ＭＳ Ｐゴシック" pitchFamily="34" charset="-128"/>
                  </a:rPr>
                  <a:t>c</a:t>
                </a:r>
              </a:p>
            </p:txBody>
          </p:sp>
          <p:sp>
            <p:nvSpPr>
              <p:cNvPr id="41" name="Rectangle 84"/>
              <p:cNvSpPr>
                <a:spLocks noChangeArrowheads="1"/>
              </p:cNvSpPr>
              <p:nvPr/>
            </p:nvSpPr>
            <p:spPr bwMode="auto">
              <a:xfrm>
                <a:off x="2014" y="2120"/>
                <a:ext cx="169" cy="181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ja-JP">
                    <a:ea typeface="ＭＳ Ｐゴシック" pitchFamily="34" charset="-128"/>
                  </a:rPr>
                  <a:t>a</a:t>
                </a:r>
              </a:p>
            </p:txBody>
          </p:sp>
          <p:sp>
            <p:nvSpPr>
              <p:cNvPr id="42" name="Rectangle 85"/>
              <p:cNvSpPr>
                <a:spLocks noChangeArrowheads="1"/>
              </p:cNvSpPr>
              <p:nvPr/>
            </p:nvSpPr>
            <p:spPr bwMode="auto">
              <a:xfrm>
                <a:off x="2196" y="2120"/>
                <a:ext cx="169" cy="181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ja-JP" dirty="0">
                    <a:ea typeface="ＭＳ Ｐゴシック" pitchFamily="34" charset="-128"/>
                  </a:rPr>
                  <a:t>b</a:t>
                </a:r>
              </a:p>
            </p:txBody>
          </p:sp>
          <p:sp>
            <p:nvSpPr>
              <p:cNvPr id="43" name="Line 79"/>
              <p:cNvSpPr>
                <a:spLocks noChangeShapeType="1"/>
              </p:cNvSpPr>
              <p:nvPr/>
            </p:nvSpPr>
            <p:spPr bwMode="auto">
              <a:xfrm flipV="1">
                <a:off x="1231" y="2164"/>
                <a:ext cx="816" cy="74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sj-book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osj-boo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sj-book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j-book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j-book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os1</Template>
  <TotalTime>3983</TotalTime>
  <Words>1431</Words>
  <Application>Microsoft Office PowerPoint</Application>
  <PresentationFormat>On-screen Show (4:3)</PresentationFormat>
  <Paragraphs>298</Paragraphs>
  <Slides>22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osj-book</vt:lpstr>
      <vt:lpstr>Clip</vt:lpstr>
      <vt:lpstr>Slide 1</vt:lpstr>
      <vt:lpstr>Introduction</vt:lpstr>
      <vt:lpstr>Slide 3</vt:lpstr>
      <vt:lpstr>Desirable features of a Good Distributed file system</vt:lpstr>
      <vt:lpstr>File models</vt:lpstr>
      <vt:lpstr>Slide 6</vt:lpstr>
      <vt:lpstr>File Accessing Models</vt:lpstr>
      <vt:lpstr>File sharing semantics</vt:lpstr>
      <vt:lpstr>Unix Semantics</vt:lpstr>
      <vt:lpstr>Session Semantics</vt:lpstr>
      <vt:lpstr>Slide 11</vt:lpstr>
      <vt:lpstr>File-Caching Schemes</vt:lpstr>
      <vt:lpstr>Cache Location 1. Server’s main memory 2. Client’s disk 3. Client’s main memory</vt:lpstr>
      <vt:lpstr>Slide 14</vt:lpstr>
      <vt:lpstr>Slide 15</vt:lpstr>
      <vt:lpstr>Slide 16</vt:lpstr>
      <vt:lpstr>Slide 17</vt:lpstr>
      <vt:lpstr>Slide 18</vt:lpstr>
      <vt:lpstr>File-Caching Schemes Cache Validation  – </vt:lpstr>
      <vt:lpstr>File-Caching Schemes Cache Validation  – Client-Initiated Approach</vt:lpstr>
      <vt:lpstr> Cache Validation Schemes – Server-Initiated Approach</vt:lpstr>
      <vt:lpstr>Slide 22</vt:lpstr>
    </vt:vector>
  </TitlesOfParts>
  <Company>NITK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SUDARSHAN</dc:creator>
  <cp:lastModifiedBy> </cp:lastModifiedBy>
  <cp:revision>289</cp:revision>
  <dcterms:created xsi:type="dcterms:W3CDTF">2007-01-23T05:21:50Z</dcterms:created>
  <dcterms:modified xsi:type="dcterms:W3CDTF">2013-11-13T05:06:17Z</dcterms:modified>
</cp:coreProperties>
</file>