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vml" ContentType="application/vnd.openxmlformats-officedocument.vmlDrawing"/>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48"/>
  </p:notesMasterIdLst>
  <p:sldIdLst>
    <p:sldId id="256" r:id="rId3"/>
    <p:sldId id="322" r:id="rId4"/>
    <p:sldId id="323" r:id="rId5"/>
    <p:sldId id="324" r:id="rId6"/>
    <p:sldId id="325" r:id="rId7"/>
    <p:sldId id="326" r:id="rId8"/>
    <p:sldId id="327" r:id="rId9"/>
    <p:sldId id="328" r:id="rId10"/>
    <p:sldId id="329" r:id="rId11"/>
    <p:sldId id="331" r:id="rId12"/>
    <p:sldId id="330"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282" r:id="rId30"/>
    <p:sldId id="257" r:id="rId31"/>
    <p:sldId id="258" r:id="rId32"/>
    <p:sldId id="259" r:id="rId33"/>
    <p:sldId id="260" r:id="rId34"/>
    <p:sldId id="283" r:id="rId35"/>
    <p:sldId id="316" r:id="rId36"/>
    <p:sldId id="284" r:id="rId37"/>
    <p:sldId id="285" r:id="rId38"/>
    <p:sldId id="307" r:id="rId39"/>
    <p:sldId id="308" r:id="rId40"/>
    <p:sldId id="309" r:id="rId41"/>
    <p:sldId id="310" r:id="rId42"/>
    <p:sldId id="311" r:id="rId43"/>
    <p:sldId id="312" r:id="rId44"/>
    <p:sldId id="313" r:id="rId45"/>
    <p:sldId id="314" r:id="rId46"/>
    <p:sldId id="306" r:id="rId47"/>
  </p:sldIdLst>
  <p:sldSz cx="9144000" cy="6858000" type="screen4x3"/>
  <p:notesSz cx="6858000" cy="9144000"/>
  <p:defaultTextStyle>
    <a:defPPr>
      <a:defRPr lang="en-US"/>
    </a:defPPr>
    <a:lvl1pPr algn="l" rtl="0" eaLnBrk="0" fontAlgn="base" hangingPunct="0">
      <a:spcBef>
        <a:spcPct val="0"/>
      </a:spcBef>
      <a:spcAft>
        <a:spcPct val="0"/>
      </a:spcAft>
      <a:defRPr sz="3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66"/>
    <a:srgbClr val="FFFF00"/>
    <a:srgbClr val="FF9966"/>
    <a:srgbClr val="CCFF66"/>
    <a:srgbClr val="800000"/>
    <a:srgbClr val="9999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60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4097"/>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4035" name="Rectangle 4098"/>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4036" name="Rectangle 4099"/>
          <p:cNvSpPr>
            <a:spLocks noGrp="1" noRot="1" noChangeAspect="1" noChangeArrowheads="1" noTextEdit="1"/>
          </p:cNvSpPr>
          <p:nvPr>
            <p:ph type="sldImg" idx="2"/>
          </p:nvPr>
        </p:nvSpPr>
        <p:spPr bwMode="auto">
          <a:xfrm>
            <a:off x="1143000" y="685800"/>
            <a:ext cx="4572000" cy="3429000"/>
          </a:xfrm>
          <a:prstGeom prst="rect">
            <a:avLst/>
          </a:prstGeom>
          <a:noFill/>
          <a:ln w="9525" algn="ctr">
            <a:solidFill>
              <a:srgbClr val="000000"/>
            </a:solidFill>
            <a:miter lim="800000"/>
            <a:headEnd/>
            <a:tailEnd/>
          </a:ln>
        </p:spPr>
      </p:sp>
      <p:sp>
        <p:nvSpPr>
          <p:cNvPr id="4101" name="Notes Placeholder 4100"/>
          <p:cNvSpPr>
            <a:spLocks noGrp="1" noChangeArrowheads="1"/>
          </p:cNvSpPr>
          <p:nvPr>
            <p:ph type="body" sz="quarter" idx="3"/>
          </p:nvPr>
        </p:nvSpPr>
        <p:spPr bwMode="auto">
          <a:xfrm>
            <a:off x="685800" y="4343400"/>
            <a:ext cx="5486400" cy="411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4038" name="Rectangle 4101"/>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103" name="Slide Number Placeholder 4102"/>
          <p:cNvSpPr>
            <a:spLocks noGrp="1" noChangeArrowheads="1"/>
          </p:cNvSpPr>
          <p:nvPr>
            <p:ph type="sldNum" sz="quarter" idx="5"/>
          </p:nvPr>
        </p:nvSpPr>
        <p:spPr bwMode="auto">
          <a:xfrm>
            <a:off x="3884613" y="8685213"/>
            <a:ext cx="2971800" cy="457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E4647027-32E9-47F4-9997-0121A3075D0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Shape 3"/>
          <p:cNvSpPr>
            <a:spLocks/>
          </p:cNvSpPr>
          <p:nvPr/>
        </p:nvSpPr>
        <p:spPr bwMode="gray">
          <a:xfrm>
            <a:off x="690563" y="3340100"/>
            <a:ext cx="7653337" cy="485775"/>
          </a:xfrm>
          <a:custGeom>
            <a:avLst/>
            <a:gdLst>
              <a:gd name="T0" fmla="*/ 163 w 4128"/>
              <a:gd name="T1" fmla="*/ 200 h 479"/>
              <a:gd name="T2" fmla="*/ 4128 w 4128"/>
              <a:gd name="T3" fmla="*/ 200 h 479"/>
              <a:gd name="T4" fmla="*/ 4128 w 4128"/>
              <a:gd name="T5" fmla="*/ 429 h 479"/>
              <a:gd name="T6" fmla="*/ 0 w 4128"/>
              <a:gd name="T7" fmla="*/ 441 h 479"/>
              <a:gd name="T8" fmla="*/ 163 w 4128"/>
              <a:gd name="T9" fmla="*/ 200 h 479"/>
              <a:gd name="T10" fmla="*/ 0 60000 65536"/>
              <a:gd name="T11" fmla="*/ 0 60000 65536"/>
              <a:gd name="T12" fmla="*/ 0 60000 65536"/>
              <a:gd name="T13" fmla="*/ 0 60000 65536"/>
              <a:gd name="T14" fmla="*/ 0 60000 65536"/>
              <a:gd name="T15" fmla="*/ 0 w 4128"/>
              <a:gd name="T16" fmla="*/ 0 h 479"/>
              <a:gd name="T17" fmla="*/ 0 w 4128"/>
              <a:gd name="T18" fmla="*/ 0 h 479"/>
            </a:gdLst>
            <a:ahLst/>
            <a:cxnLst>
              <a:cxn ang="T10">
                <a:pos x="T0" y="T1"/>
              </a:cxn>
              <a:cxn ang="T11">
                <a:pos x="T2" y="T3"/>
              </a:cxn>
              <a:cxn ang="T12">
                <a:pos x="T4" y="T5"/>
              </a:cxn>
              <a:cxn ang="T13">
                <a:pos x="T6" y="T7"/>
              </a:cxn>
              <a:cxn ang="T14">
                <a:pos x="T8" y="T9"/>
              </a:cxn>
            </a:cxnLst>
            <a:rect l="T15" t="T16" r="T17" b="T18"/>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195"/>
            </a:schemeClr>
          </a:solidFill>
          <a:ln w="9525">
            <a:noFill/>
            <a:miter lim="800000"/>
            <a:headEnd/>
            <a:tailEnd/>
          </a:ln>
        </p:spPr>
        <p:txBody>
          <a:bodyPr wrap="none" anchor="ctr"/>
          <a:lstStyle/>
          <a:p>
            <a:pPr eaLnBrk="1" hangingPunct="1">
              <a:defRPr/>
            </a:pPr>
            <a:endParaRPr lang="en-US" sz="1800">
              <a:solidFill>
                <a:srgbClr val="000000"/>
              </a:solidFill>
              <a:latin typeface="Arial" charset="0"/>
            </a:endParaRPr>
          </a:p>
        </p:txBody>
      </p:sp>
      <p:graphicFrame>
        <p:nvGraphicFramePr>
          <p:cNvPr id="5" name="Rectangle 8"/>
          <p:cNvGraphicFramePr>
            <a:graphicFrameLocks/>
          </p:cNvGraphicFramePr>
          <p:nvPr/>
        </p:nvGraphicFramePr>
        <p:xfrm>
          <a:off x="1524000" y="1397000"/>
          <a:ext cx="6096000" cy="4064000"/>
        </p:xfrm>
        <a:graphic>
          <a:graphicData uri="http://schemas.openxmlformats.org/presentationml/2006/ole">
            <p:oleObj spid="_x0000_s63490" name="Clip" r:id="rId3" imgW="0" imgH="0" progId="">
              <p:embed/>
            </p:oleObj>
          </a:graphicData>
        </a:graphic>
      </p:graphicFrame>
      <p:sp>
        <p:nvSpPr>
          <p:cNvPr id="81923" name="Title 81922"/>
          <p:cNvSpPr>
            <a:spLocks noGrp="1" noChangeArrowheads="1"/>
          </p:cNvSpPr>
          <p:nvPr>
            <p:ph type="ctrTitle"/>
          </p:nvPr>
        </p:nvSpPr>
        <p:spPr>
          <a:xfrm>
            <a:off x="685800" y="2286000"/>
            <a:ext cx="7772400" cy="1143000"/>
          </a:xfrm>
        </p:spPr>
        <p:txBody>
          <a:bodyPr/>
          <a:lstStyle>
            <a:lvl1pPr>
              <a:defRPr/>
            </a:lvl1pPr>
          </a:lstStyle>
          <a:p>
            <a:r>
              <a:rPr lang="en-US" altLang="zh-TW"/>
              <a:t>Click to edit Master title style</a:t>
            </a:r>
          </a:p>
        </p:txBody>
      </p:sp>
      <p:sp>
        <p:nvSpPr>
          <p:cNvPr id="81924" name="Subtitle 81923"/>
          <p:cNvSpPr>
            <a:spLocks noGrp="1" noChangeArrowheads="1"/>
          </p:cNvSpPr>
          <p:nvPr>
            <p:ph type="subTitle" idx="1"/>
          </p:nvPr>
        </p:nvSpPr>
        <p:spPr>
          <a:xfrm>
            <a:off x="1371600" y="3886200"/>
            <a:ext cx="6400800" cy="1752600"/>
          </a:xfrm>
        </p:spPr>
        <p:txBody>
          <a:bodyPr/>
          <a:lstStyle>
            <a:lvl1pPr marL="0" indent="0" algn="ctr">
              <a:buNone/>
              <a:defRPr/>
            </a:lvl1pPr>
          </a:lstStyle>
          <a:p>
            <a:r>
              <a:rPr lang="en-US" altLang="zh-TW"/>
              <a:t>Click to edit Master subtitle style</a:t>
            </a:r>
          </a:p>
        </p:txBody>
      </p:sp>
      <p:sp>
        <p:nvSpPr>
          <p:cNvPr id="6" name="Date Placeholder 5"/>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ea typeface="PMingLiU" pitchFamily="18" charset="-120"/>
              </a:defRPr>
            </a:lvl1pPr>
          </a:lstStyle>
          <a:p>
            <a:pPr>
              <a:defRPr/>
            </a:pPr>
            <a:endParaRPr lang="en-US" altLang="zh-TW"/>
          </a:p>
        </p:txBody>
      </p:sp>
      <p:sp>
        <p:nvSpPr>
          <p:cNvPr id="7" name="Footer Placeholder 6"/>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ea typeface="PMingLiU" pitchFamily="18" charset="-120"/>
              </a:defRPr>
            </a:lvl1pPr>
          </a:lstStyle>
          <a:p>
            <a:pPr>
              <a:defRPr/>
            </a:pPr>
            <a:endParaRPr lang="en-US" altLang="zh-TW"/>
          </a:p>
        </p:txBody>
      </p:sp>
      <p:sp>
        <p:nvSpPr>
          <p:cNvPr id="8" name="Slide Number Placeholder 7"/>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578963"/>
                </a:solidFill>
                <a:ea typeface="PMingLiU" pitchFamily="18" charset="-120"/>
              </a:defRPr>
            </a:lvl1pPr>
          </a:lstStyle>
          <a:p>
            <a:pPr>
              <a:defRPr/>
            </a:pPr>
            <a:fld id="{C6A186E4-4570-4EF5-B5BB-57033EF7871B}" type="slidenum">
              <a:rPr lang="en-US" altLang="zh-TW"/>
              <a:pPr>
                <a:defRPr/>
              </a:pPr>
              <a:t>‹#›</a:t>
            </a:fld>
            <a:endParaRPr lang="en-US" altLang="zh-TW"/>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rtlCol="0" anchor="ct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rtlCol="0"/>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Content Placeholder 2"/>
          <p:cNvSpPr>
            <a:spLocks noGrp="1"/>
          </p:cNvSpPr>
          <p:nvPr>
            <p:ph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rtlCol="0"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rtlCol="0"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Content Placeholder 2"/>
          <p:cNvSpPr>
            <a:spLocks noGrp="1"/>
          </p:cNvSpPr>
          <p:nvPr>
            <p:ph sz="half" idx="1"/>
          </p:nvPr>
        </p:nvSpPr>
        <p:spPr>
          <a:xfrm>
            <a:off x="346075" y="1012825"/>
            <a:ext cx="4159250" cy="55578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012825"/>
            <a:ext cx="4159250" cy="55578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rtlCol="0" anchor="ct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rtlCol="0"/>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rtlCol="0"/>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Content Placeholder 2"/>
          <p:cNvSpPr>
            <a:spLocks noGrp="1"/>
          </p:cNvSpPr>
          <p:nvPr>
            <p:ph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rtlCol="0"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rtlCol="0"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Content Placeholder 2"/>
          <p:cNvSpPr>
            <a:spLocks noGrp="1"/>
          </p:cNvSpPr>
          <p:nvPr>
            <p:ph sz="half" idx="1"/>
          </p:nvPr>
        </p:nvSpPr>
        <p:spPr>
          <a:xfrm>
            <a:off x="838200" y="1143000"/>
            <a:ext cx="3848100" cy="48768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143000"/>
            <a:ext cx="3848100" cy="48768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rtlCol="0" anchor="ct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rtlCol="0"/>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rtlCol="0"/>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jpe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FFCC99"/>
            </a:gs>
          </a:gsLst>
          <a:lin ang="5400000" scaled="1"/>
        </a:gradFill>
        <a:effectLst/>
      </p:bgPr>
    </p:bg>
    <p:spTree>
      <p:nvGrpSpPr>
        <p:cNvPr id="1" name=""/>
        <p:cNvGrpSpPr/>
        <p:nvPr/>
      </p:nvGrpSpPr>
      <p:grpSpPr>
        <a:xfrm>
          <a:off x="0" y="0"/>
          <a:ext cx="0" cy="0"/>
          <a:chOff x="0" y="0"/>
          <a:chExt cx="0" cy="0"/>
        </a:xfrm>
      </p:grpSpPr>
      <p:sp>
        <p:nvSpPr>
          <p:cNvPr id="80898" name="Text Placeholder 80897"/>
          <p:cNvSpPr>
            <a:spLocks noGrp="1" noChangeArrowheads="1"/>
          </p:cNvSpPr>
          <p:nvPr>
            <p:ph type="body" idx="1"/>
          </p:nvPr>
        </p:nvSpPr>
        <p:spPr bwMode="auto">
          <a:xfrm>
            <a:off x="838200" y="1143000"/>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80899" name="Title Placeholder 80898"/>
          <p:cNvSpPr>
            <a:spLocks noGrp="1" noChangeArrowheads="1"/>
          </p:cNvSpPr>
          <p:nvPr>
            <p:ph type="title"/>
          </p:nvPr>
        </p:nvSpPr>
        <p:spPr bwMode="auto">
          <a:xfrm>
            <a:off x="685800" y="228600"/>
            <a:ext cx="8077200" cy="609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3076" name="Shape 80899"/>
          <p:cNvSpPr>
            <a:spLocks/>
          </p:cNvSpPr>
          <p:nvPr/>
        </p:nvSpPr>
        <p:spPr bwMode="auto">
          <a:xfrm rot="8361210" flipV="1">
            <a:off x="1609725" y="4962525"/>
            <a:ext cx="9525" cy="1588"/>
          </a:xfrm>
          <a:custGeom>
            <a:avLst/>
            <a:gdLst>
              <a:gd name="T0" fmla="*/ 20 w 20"/>
              <a:gd name="T1" fmla="*/ 4 h 4"/>
              <a:gd name="T2" fmla="*/ 0 w 20"/>
              <a:gd name="T3" fmla="*/ 0 h 4"/>
              <a:gd name="T4" fmla="*/ 16 w 20"/>
              <a:gd name="T5" fmla="*/ 0 h 4"/>
              <a:gd name="T6" fmla="*/ 20 w 20"/>
              <a:gd name="T7" fmla="*/ 4 h 4"/>
              <a:gd name="T8" fmla="*/ 0 60000 65536"/>
              <a:gd name="T9" fmla="*/ 0 60000 65536"/>
              <a:gd name="T10" fmla="*/ 0 60000 65536"/>
              <a:gd name="T11" fmla="*/ 0 60000 65536"/>
              <a:gd name="T12" fmla="*/ 0 w 20"/>
              <a:gd name="T13" fmla="*/ 0 h 4"/>
              <a:gd name="T14" fmla="*/ 0 w 20"/>
              <a:gd name="T15" fmla="*/ 0 h 4"/>
            </a:gdLst>
            <a:ahLst/>
            <a:cxnLst>
              <a:cxn ang="T8">
                <a:pos x="T0" y="T1"/>
              </a:cxn>
              <a:cxn ang="T9">
                <a:pos x="T2" y="T3"/>
              </a:cxn>
              <a:cxn ang="T10">
                <a:pos x="T4" y="T5"/>
              </a:cxn>
              <a:cxn ang="T11">
                <a:pos x="T6" y="T7"/>
              </a:cxn>
            </a:cxnLst>
            <a:rect l="T12" t="T13" r="T14" b="T15"/>
            <a:pathLst>
              <a:path w="20" h="4">
                <a:moveTo>
                  <a:pt x="20" y="4"/>
                </a:moveTo>
                <a:lnTo>
                  <a:pt x="0" y="0"/>
                </a:lnTo>
                <a:lnTo>
                  <a:pt x="16" y="0"/>
                </a:lnTo>
                <a:lnTo>
                  <a:pt x="20" y="4"/>
                </a:lnTo>
                <a:close/>
              </a:path>
            </a:pathLst>
          </a:custGeom>
          <a:solidFill>
            <a:srgbClr val="000000"/>
          </a:solidFill>
          <a:ln w="9525">
            <a:noFill/>
            <a:miter lim="800000"/>
            <a:headEnd/>
            <a:tailEnd/>
          </a:ln>
        </p:spPr>
        <p:txBody>
          <a:bodyPr/>
          <a:lstStyle/>
          <a:p>
            <a:pPr eaLnBrk="1" hangingPunct="1">
              <a:defRPr/>
            </a:pPr>
            <a:endParaRPr lang="en-US" sz="1800">
              <a:solidFill>
                <a:srgbClr val="000000"/>
              </a:solidFill>
              <a:latin typeface="Arial" charset="0"/>
            </a:endParaRPr>
          </a:p>
        </p:txBody>
      </p:sp>
      <p:sp>
        <p:nvSpPr>
          <p:cNvPr id="3077" name="Shape 80900"/>
          <p:cNvSpPr>
            <a:spLocks/>
          </p:cNvSpPr>
          <p:nvPr/>
        </p:nvSpPr>
        <p:spPr bwMode="auto">
          <a:xfrm rot="10665470" flipV="1">
            <a:off x="1189038" y="4205288"/>
            <a:ext cx="4762" cy="1587"/>
          </a:xfrm>
          <a:custGeom>
            <a:avLst/>
            <a:gdLst>
              <a:gd name="T0" fmla="*/ 12 w 12"/>
              <a:gd name="T1" fmla="*/ 4 h 4"/>
              <a:gd name="T2" fmla="*/ 0 w 12"/>
              <a:gd name="T3" fmla="*/ 0 h 4"/>
              <a:gd name="T4" fmla="*/ 12 w 12"/>
              <a:gd name="T5" fmla="*/ 0 h 4"/>
              <a:gd name="T6" fmla="*/ 12 w 12"/>
              <a:gd name="T7" fmla="*/ 4 h 4"/>
              <a:gd name="T8" fmla="*/ 0 60000 65536"/>
              <a:gd name="T9" fmla="*/ 0 60000 65536"/>
              <a:gd name="T10" fmla="*/ 0 60000 65536"/>
              <a:gd name="T11" fmla="*/ 0 60000 65536"/>
              <a:gd name="T12" fmla="*/ 0 w 12"/>
              <a:gd name="T13" fmla="*/ 0 h 4"/>
              <a:gd name="T14" fmla="*/ 0 w 12"/>
              <a:gd name="T15" fmla="*/ 0 h 4"/>
            </a:gdLst>
            <a:ahLst/>
            <a:cxnLst>
              <a:cxn ang="T8">
                <a:pos x="T0" y="T1"/>
              </a:cxn>
              <a:cxn ang="T9">
                <a:pos x="T2" y="T3"/>
              </a:cxn>
              <a:cxn ang="T10">
                <a:pos x="T4" y="T5"/>
              </a:cxn>
              <a:cxn ang="T11">
                <a:pos x="T6" y="T7"/>
              </a:cxn>
            </a:cxnLst>
            <a:rect l="T12" t="T13" r="T14" b="T15"/>
            <a:pathLst>
              <a:path w="12" h="4">
                <a:moveTo>
                  <a:pt x="12" y="4"/>
                </a:moveTo>
                <a:lnTo>
                  <a:pt x="0" y="0"/>
                </a:lnTo>
                <a:lnTo>
                  <a:pt x="12" y="0"/>
                </a:lnTo>
                <a:lnTo>
                  <a:pt x="12" y="4"/>
                </a:lnTo>
                <a:close/>
              </a:path>
            </a:pathLst>
          </a:custGeom>
          <a:solidFill>
            <a:srgbClr val="000000"/>
          </a:solidFill>
          <a:ln w="9525">
            <a:noFill/>
            <a:miter lim="800000"/>
            <a:headEnd/>
            <a:tailEnd/>
          </a:ln>
        </p:spPr>
        <p:txBody>
          <a:bodyPr/>
          <a:lstStyle/>
          <a:p>
            <a:pPr eaLnBrk="1" hangingPunct="1">
              <a:defRPr/>
            </a:pPr>
            <a:endParaRPr lang="en-US" sz="1800">
              <a:solidFill>
                <a:srgbClr val="000000"/>
              </a:solidFill>
              <a:latin typeface="Arial" charset="0"/>
            </a:endParaRPr>
          </a:p>
        </p:txBody>
      </p:sp>
      <p:sp>
        <p:nvSpPr>
          <p:cNvPr id="3078" name="Shape 80901"/>
          <p:cNvSpPr>
            <a:spLocks/>
          </p:cNvSpPr>
          <p:nvPr/>
        </p:nvSpPr>
        <p:spPr bwMode="auto">
          <a:xfrm>
            <a:off x="5164138" y="4206875"/>
            <a:ext cx="7937" cy="9525"/>
          </a:xfrm>
          <a:custGeom>
            <a:avLst/>
            <a:gdLst>
              <a:gd name="T0" fmla="*/ 7 w 12"/>
              <a:gd name="T1" fmla="*/ 12 h 12"/>
              <a:gd name="T2" fmla="*/ 0 w 12"/>
              <a:gd name="T3" fmla="*/ 10 h 12"/>
              <a:gd name="T4" fmla="*/ 12 w 12"/>
              <a:gd name="T5" fmla="*/ 0 h 12"/>
              <a:gd name="T6" fmla="*/ 7 w 12"/>
              <a:gd name="T7" fmla="*/ 12 h 12"/>
              <a:gd name="T8" fmla="*/ 0 60000 65536"/>
              <a:gd name="T9" fmla="*/ 0 60000 65536"/>
              <a:gd name="T10" fmla="*/ 0 60000 65536"/>
              <a:gd name="T11" fmla="*/ 0 60000 65536"/>
              <a:gd name="T12" fmla="*/ 0 w 12"/>
              <a:gd name="T13" fmla="*/ 0 h 12"/>
              <a:gd name="T14" fmla="*/ 0 w 12"/>
              <a:gd name="T15" fmla="*/ 0 h 12"/>
            </a:gdLst>
            <a:ahLst/>
            <a:cxnLst>
              <a:cxn ang="T8">
                <a:pos x="T0" y="T1"/>
              </a:cxn>
              <a:cxn ang="T9">
                <a:pos x="T2" y="T3"/>
              </a:cxn>
              <a:cxn ang="T10">
                <a:pos x="T4" y="T5"/>
              </a:cxn>
              <a:cxn ang="T11">
                <a:pos x="T6" y="T7"/>
              </a:cxn>
            </a:cxnLst>
            <a:rect l="T12" t="T13" r="T14" b="T15"/>
            <a:pathLst>
              <a:path w="12" h="12">
                <a:moveTo>
                  <a:pt x="7" y="12"/>
                </a:moveTo>
                <a:lnTo>
                  <a:pt x="0" y="10"/>
                </a:lnTo>
                <a:lnTo>
                  <a:pt x="12" y="0"/>
                </a:lnTo>
                <a:lnTo>
                  <a:pt x="7" y="12"/>
                </a:lnTo>
                <a:close/>
              </a:path>
            </a:pathLst>
          </a:custGeom>
          <a:solidFill>
            <a:srgbClr val="000000"/>
          </a:solidFill>
          <a:ln w="9525">
            <a:noFill/>
            <a:miter lim="800000"/>
            <a:headEnd/>
            <a:tailEnd/>
          </a:ln>
        </p:spPr>
        <p:txBody>
          <a:bodyPr/>
          <a:lstStyle/>
          <a:p>
            <a:pPr eaLnBrk="1" hangingPunct="1">
              <a:defRPr/>
            </a:pPr>
            <a:endParaRPr lang="en-US" sz="1800">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372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80898">
                                            <p:txEl>
                                              <p:pRg st="0" end="0"/>
                                            </p:txEl>
                                          </p:spTgt>
                                        </p:tgtEl>
                                        <p:attrNameLst>
                                          <p:attrName>style.opacity</p:attrName>
                                        </p:attrNameLst>
                                      </p:cBhvr>
                                      <p:to>
                                        <p:strVal val="0.05"/>
                                      </p:to>
                                    </p:set>
                                    <p:animEffect filter="image" prLst="opacity: 0.05">
                                      <p:cBhvr rctx="IE">
                                        <p:cTn id="7" dur="indefinite"/>
                                        <p:tgtEl>
                                          <p:spTgt spid="80898">
                                            <p:txEl>
                                              <p:pRg st="0" end="0"/>
                                            </p:txEl>
                                          </p:spTgt>
                                        </p:tgtEl>
                                      </p:cBhvr>
                                    </p:animEffect>
                                  </p:childTnLst>
                                </p:cTn>
                              </p:par>
                              <p:par>
                                <p:cTn id="8" presetID="9" presetClass="emph" presetSubtype="0" grpId="0" nodeType="withEffect">
                                  <p:stCondLst>
                                    <p:cond delay="0"/>
                                  </p:stCondLst>
                                  <p:childTnLst>
                                    <p:set>
                                      <p:cBhvr rctx="PPT">
                                        <p:cTn id="9" dur="indefinite"/>
                                        <p:tgtEl>
                                          <p:spTgt spid="80898">
                                            <p:txEl>
                                              <p:pRg st="1" end="1"/>
                                            </p:txEl>
                                          </p:spTgt>
                                        </p:tgtEl>
                                        <p:attrNameLst>
                                          <p:attrName>style.opacity</p:attrName>
                                        </p:attrNameLst>
                                      </p:cBhvr>
                                      <p:to>
                                        <p:strVal val="0.05"/>
                                      </p:to>
                                    </p:set>
                                    <p:animEffect filter="image" prLst="opacity: 0.05">
                                      <p:cBhvr rctx="IE">
                                        <p:cTn id="10" dur="indefinite"/>
                                        <p:tgtEl>
                                          <p:spTgt spid="80898">
                                            <p:txEl>
                                              <p:pRg st="1" end="1"/>
                                            </p:txEl>
                                          </p:spTgt>
                                        </p:tgtEl>
                                      </p:cBhvr>
                                    </p:animEffect>
                                  </p:childTnLst>
                                </p:cTn>
                              </p:par>
                              <p:par>
                                <p:cTn id="11" presetID="9" presetClass="emph" presetSubtype="0" grpId="0" nodeType="withEffect">
                                  <p:stCondLst>
                                    <p:cond delay="0"/>
                                  </p:stCondLst>
                                  <p:childTnLst>
                                    <p:set>
                                      <p:cBhvr rctx="PPT">
                                        <p:cTn id="12" dur="indefinite"/>
                                        <p:tgtEl>
                                          <p:spTgt spid="80898">
                                            <p:txEl>
                                              <p:pRg st="2" end="2"/>
                                            </p:txEl>
                                          </p:spTgt>
                                        </p:tgtEl>
                                        <p:attrNameLst>
                                          <p:attrName>style.opacity</p:attrName>
                                        </p:attrNameLst>
                                      </p:cBhvr>
                                      <p:to>
                                        <p:strVal val="0.05"/>
                                      </p:to>
                                    </p:set>
                                    <p:animEffect filter="image" prLst="opacity: 0.05">
                                      <p:cBhvr rctx="IE">
                                        <p:cTn id="13" dur="indefinite"/>
                                        <p:tgtEl>
                                          <p:spTgt spid="80898">
                                            <p:txEl>
                                              <p:pRg st="2" end="2"/>
                                            </p:txEl>
                                          </p:spTgt>
                                        </p:tgtEl>
                                      </p:cBhvr>
                                    </p:animEffect>
                                  </p:childTnLst>
                                </p:cTn>
                              </p:par>
                              <p:par>
                                <p:cTn id="14" presetID="9" presetClass="emph" presetSubtype="0" grpId="0" nodeType="withEffect">
                                  <p:stCondLst>
                                    <p:cond delay="0"/>
                                  </p:stCondLst>
                                  <p:childTnLst>
                                    <p:set>
                                      <p:cBhvr rctx="PPT">
                                        <p:cTn id="15" dur="indefinite"/>
                                        <p:tgtEl>
                                          <p:spTgt spid="80898">
                                            <p:txEl>
                                              <p:pRg st="3" end="3"/>
                                            </p:txEl>
                                          </p:spTgt>
                                        </p:tgtEl>
                                        <p:attrNameLst>
                                          <p:attrName>style.opacity</p:attrName>
                                        </p:attrNameLst>
                                      </p:cBhvr>
                                      <p:to>
                                        <p:strVal val="0.05"/>
                                      </p:to>
                                    </p:set>
                                    <p:animEffect filter="image" prLst="opacity: 0.05">
                                      <p:cBhvr rctx="IE">
                                        <p:cTn id="16" dur="indefinite"/>
                                        <p:tgtEl>
                                          <p:spTgt spid="80898">
                                            <p:txEl>
                                              <p:pRg st="3" end="3"/>
                                            </p:txEl>
                                          </p:spTgt>
                                        </p:tgtEl>
                                      </p:cBhvr>
                                    </p:animEffect>
                                  </p:childTnLst>
                                </p:cTn>
                              </p:par>
                              <p:par>
                                <p:cTn id="17" presetID="9" presetClass="emph" presetSubtype="0" grpId="0" nodeType="withEffect">
                                  <p:stCondLst>
                                    <p:cond delay="0"/>
                                  </p:stCondLst>
                                  <p:childTnLst>
                                    <p:set>
                                      <p:cBhvr rctx="PPT">
                                        <p:cTn id="18" dur="indefinite"/>
                                        <p:tgtEl>
                                          <p:spTgt spid="80898">
                                            <p:txEl>
                                              <p:pRg st="4" end="4"/>
                                            </p:txEl>
                                          </p:spTgt>
                                        </p:tgtEl>
                                        <p:attrNameLst>
                                          <p:attrName>style.opacity</p:attrName>
                                        </p:attrNameLst>
                                      </p:cBhvr>
                                      <p:to>
                                        <p:strVal val="0.05"/>
                                      </p:to>
                                    </p:set>
                                    <p:animEffect filter="image" prLst="opacity: 0.05">
                                      <p:cBhvr rctx="IE">
                                        <p:cTn id="19" dur="indefinite"/>
                                        <p:tgtEl>
                                          <p:spTgt spid="8089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grpId="1" nodeType="clickEffect">
                                  <p:stCondLst>
                                    <p:cond delay="0"/>
                                  </p:stCondLst>
                                  <p:endCondLst>
                                    <p:cond evt="onNext" delay="0">
                                      <p:tgtEl>
                                        <p:sldTgt/>
                                      </p:tgtEl>
                                    </p:cond>
                                  </p:endCondLst>
                                  <p:childTnLst>
                                    <p:set>
                                      <p:cBhvr rctx="PPT">
                                        <p:cTn id="23" dur="indefinite"/>
                                        <p:tgtEl>
                                          <p:spTgt spid="80898">
                                            <p:txEl>
                                              <p:pRg st="0" end="0"/>
                                            </p:txEl>
                                          </p:spTgt>
                                        </p:tgtEl>
                                        <p:attrNameLst>
                                          <p:attrName>style.opacity</p:attrName>
                                        </p:attrNameLst>
                                      </p:cBhvr>
                                      <p:to>
                                        <p:strVal val="1.0"/>
                                      </p:to>
                                    </p:set>
                                    <p:animEffect filter="image" prLst="opacity: 1.0">
                                      <p:cBhvr rctx="IE">
                                        <p:cTn id="24" dur="indefinite"/>
                                        <p:tgtEl>
                                          <p:spTgt spid="8089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grpId="1" nodeType="clickEffect">
                                  <p:stCondLst>
                                    <p:cond delay="0"/>
                                  </p:stCondLst>
                                  <p:endCondLst>
                                    <p:cond evt="onNext" delay="0">
                                      <p:tgtEl>
                                        <p:sldTgt/>
                                      </p:tgtEl>
                                    </p:cond>
                                  </p:endCondLst>
                                  <p:childTnLst>
                                    <p:set>
                                      <p:cBhvr rctx="PPT">
                                        <p:cTn id="28" dur="indefinite"/>
                                        <p:tgtEl>
                                          <p:spTgt spid="80898">
                                            <p:txEl>
                                              <p:pRg st="1" end="1"/>
                                            </p:txEl>
                                          </p:spTgt>
                                        </p:tgtEl>
                                        <p:attrNameLst>
                                          <p:attrName>style.opacity</p:attrName>
                                        </p:attrNameLst>
                                      </p:cBhvr>
                                      <p:to>
                                        <p:strVal val="1.0"/>
                                      </p:to>
                                    </p:set>
                                    <p:animEffect filter="image" prLst="opacity: 1.0">
                                      <p:cBhvr rctx="IE">
                                        <p:cTn id="29" dur="indefinite"/>
                                        <p:tgtEl>
                                          <p:spTgt spid="80898">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mph" presetSubtype="0" grpId="1" nodeType="clickEffect">
                                  <p:stCondLst>
                                    <p:cond delay="0"/>
                                  </p:stCondLst>
                                  <p:endCondLst>
                                    <p:cond evt="onNext" delay="0">
                                      <p:tgtEl>
                                        <p:sldTgt/>
                                      </p:tgtEl>
                                    </p:cond>
                                  </p:endCondLst>
                                  <p:childTnLst>
                                    <p:set>
                                      <p:cBhvr rctx="PPT">
                                        <p:cTn id="33" dur="indefinite"/>
                                        <p:tgtEl>
                                          <p:spTgt spid="80898">
                                            <p:txEl>
                                              <p:pRg st="2" end="2"/>
                                            </p:txEl>
                                          </p:spTgt>
                                        </p:tgtEl>
                                        <p:attrNameLst>
                                          <p:attrName>style.opacity</p:attrName>
                                        </p:attrNameLst>
                                      </p:cBhvr>
                                      <p:to>
                                        <p:strVal val="1.0"/>
                                      </p:to>
                                    </p:set>
                                    <p:animEffect filter="image" prLst="opacity: 1.0">
                                      <p:cBhvr rctx="IE">
                                        <p:cTn id="34" dur="indefinite"/>
                                        <p:tgtEl>
                                          <p:spTgt spid="80898">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mph" presetSubtype="0" grpId="1" nodeType="clickEffect">
                                  <p:stCondLst>
                                    <p:cond delay="0"/>
                                  </p:stCondLst>
                                  <p:endCondLst>
                                    <p:cond evt="onNext" delay="0">
                                      <p:tgtEl>
                                        <p:sldTgt/>
                                      </p:tgtEl>
                                    </p:cond>
                                  </p:endCondLst>
                                  <p:childTnLst>
                                    <p:set>
                                      <p:cBhvr rctx="PPT">
                                        <p:cTn id="38" dur="indefinite"/>
                                        <p:tgtEl>
                                          <p:spTgt spid="80898">
                                            <p:txEl>
                                              <p:pRg st="3" end="3"/>
                                            </p:txEl>
                                          </p:spTgt>
                                        </p:tgtEl>
                                        <p:attrNameLst>
                                          <p:attrName>style.opacity</p:attrName>
                                        </p:attrNameLst>
                                      </p:cBhvr>
                                      <p:to>
                                        <p:strVal val="1.0"/>
                                      </p:to>
                                    </p:set>
                                    <p:animEffect filter="image" prLst="opacity: 1.0">
                                      <p:cBhvr rctx="IE">
                                        <p:cTn id="39" dur="indefinite"/>
                                        <p:tgtEl>
                                          <p:spTgt spid="80898">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mph" presetSubtype="0" grpId="1" nodeType="clickEffect">
                                  <p:stCondLst>
                                    <p:cond delay="0"/>
                                  </p:stCondLst>
                                  <p:endCondLst>
                                    <p:cond evt="onNext" delay="0">
                                      <p:tgtEl>
                                        <p:sldTgt/>
                                      </p:tgtEl>
                                    </p:cond>
                                  </p:endCondLst>
                                  <p:childTnLst>
                                    <p:set>
                                      <p:cBhvr rctx="PPT">
                                        <p:cTn id="43" dur="indefinite"/>
                                        <p:tgtEl>
                                          <p:spTgt spid="80898">
                                            <p:txEl>
                                              <p:pRg st="4" end="4"/>
                                            </p:txEl>
                                          </p:spTgt>
                                        </p:tgtEl>
                                        <p:attrNameLst>
                                          <p:attrName>style.opacity</p:attrName>
                                        </p:attrNameLst>
                                      </p:cBhvr>
                                      <p:to>
                                        <p:strVal val="1.0"/>
                                      </p:to>
                                    </p:set>
                                    <p:animEffect filter="image" prLst="opacity: 1.0">
                                      <p:cBhvr rctx="IE">
                                        <p:cTn id="44" dur="indefinite"/>
                                        <p:tgtEl>
                                          <p:spTgt spid="808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allAtOnce" bldLvl="5">
        <p:tmplLst>
          <p:tmpl lvl="1">
            <p:tnLst>
              <p:par>
                <p:cTn presetID="9" presetClass="emph" presetSubtype="0" nodeType="withEffect">
                  <p:stCondLst>
                    <p:cond delay="0"/>
                  </p:stCondLst>
                  <p:childTnLst>
                    <p:set>
                      <p:cBhvr rctx="PPT">
                        <p:cTn dur="indefinite"/>
                        <p:tgtEl>
                          <p:spTgt spid="80898"/>
                        </p:tgtEl>
                        <p:attrNameLst>
                          <p:attrName>style.opacity</p:attrName>
                        </p:attrNameLst>
                      </p:cBhvr>
                      <p:to>
                        <p:strVal val="0.05"/>
                      </p:to>
                    </p:set>
                    <p:animEffect filter="image" prLst="opacity: 0.05">
                      <p:cBhvr rctx="IE">
                        <p:cTn dur="indefinite"/>
                        <p:tgtEl>
                          <p:spTgt spid="80898"/>
                        </p:tgtEl>
                      </p:cBhvr>
                    </p:animEffect>
                  </p:childTnLst>
                </p:cTn>
              </p:par>
            </p:tnLst>
          </p:tmpl>
          <p:tmpl lvl="2">
            <p:tnLst>
              <p:par>
                <p:cTn presetID="9" presetClass="emph" presetSubtype="0" nodeType="withEffect">
                  <p:stCondLst>
                    <p:cond delay="0"/>
                  </p:stCondLst>
                  <p:childTnLst>
                    <p:set>
                      <p:cBhvr rctx="PPT">
                        <p:cTn dur="indefinite"/>
                        <p:tgtEl>
                          <p:spTgt spid="80898"/>
                        </p:tgtEl>
                        <p:attrNameLst>
                          <p:attrName>style.opacity</p:attrName>
                        </p:attrNameLst>
                      </p:cBhvr>
                      <p:to>
                        <p:strVal val="0.05"/>
                      </p:to>
                    </p:set>
                    <p:animEffect filter="image" prLst="opacity: 0.05">
                      <p:cBhvr rctx="IE">
                        <p:cTn dur="indefinite"/>
                        <p:tgtEl>
                          <p:spTgt spid="80898"/>
                        </p:tgtEl>
                      </p:cBhvr>
                    </p:animEffect>
                  </p:childTnLst>
                </p:cTn>
              </p:par>
            </p:tnLst>
          </p:tmpl>
          <p:tmpl lvl="3">
            <p:tnLst>
              <p:par>
                <p:cTn presetID="9" presetClass="emph" presetSubtype="0" nodeType="withEffect">
                  <p:stCondLst>
                    <p:cond delay="0"/>
                  </p:stCondLst>
                  <p:childTnLst>
                    <p:set>
                      <p:cBhvr rctx="PPT">
                        <p:cTn dur="indefinite"/>
                        <p:tgtEl>
                          <p:spTgt spid="80898"/>
                        </p:tgtEl>
                        <p:attrNameLst>
                          <p:attrName>style.opacity</p:attrName>
                        </p:attrNameLst>
                      </p:cBhvr>
                      <p:to>
                        <p:strVal val="0.05"/>
                      </p:to>
                    </p:set>
                    <p:animEffect filter="image" prLst="opacity: 0.05">
                      <p:cBhvr rctx="IE">
                        <p:cTn dur="indefinite"/>
                        <p:tgtEl>
                          <p:spTgt spid="80898"/>
                        </p:tgtEl>
                      </p:cBhvr>
                    </p:animEffect>
                  </p:childTnLst>
                </p:cTn>
              </p:par>
            </p:tnLst>
          </p:tmpl>
          <p:tmpl lvl="4">
            <p:tnLst>
              <p:par>
                <p:cTn presetID="9" presetClass="emph" presetSubtype="0" nodeType="withEffect">
                  <p:stCondLst>
                    <p:cond delay="0"/>
                  </p:stCondLst>
                  <p:childTnLst>
                    <p:set>
                      <p:cBhvr rctx="PPT">
                        <p:cTn dur="indefinite"/>
                        <p:tgtEl>
                          <p:spTgt spid="80898"/>
                        </p:tgtEl>
                        <p:attrNameLst>
                          <p:attrName>style.opacity</p:attrName>
                        </p:attrNameLst>
                      </p:cBhvr>
                      <p:to>
                        <p:strVal val="0.05"/>
                      </p:to>
                    </p:set>
                    <p:animEffect filter="image" prLst="opacity: 0.05">
                      <p:cBhvr rctx="IE">
                        <p:cTn dur="indefinite"/>
                        <p:tgtEl>
                          <p:spTgt spid="80898"/>
                        </p:tgtEl>
                      </p:cBhvr>
                    </p:animEffect>
                  </p:childTnLst>
                </p:cTn>
              </p:par>
            </p:tnLst>
          </p:tmpl>
          <p:tmpl lvl="5">
            <p:tnLst>
              <p:par>
                <p:cTn presetID="9" presetClass="emph" presetSubtype="0" nodeType="withEffect">
                  <p:stCondLst>
                    <p:cond delay="0"/>
                  </p:stCondLst>
                  <p:childTnLst>
                    <p:set>
                      <p:cBhvr rctx="PPT">
                        <p:cTn dur="indefinite"/>
                        <p:tgtEl>
                          <p:spTgt spid="80898"/>
                        </p:tgtEl>
                        <p:attrNameLst>
                          <p:attrName>style.opacity</p:attrName>
                        </p:attrNameLst>
                      </p:cBhvr>
                      <p:to>
                        <p:strVal val="0.05"/>
                      </p:to>
                    </p:set>
                    <p:animEffect filter="image" prLst="opacity: 0.05">
                      <p:cBhvr rctx="IE">
                        <p:cTn dur="indefinite"/>
                        <p:tgtEl>
                          <p:spTgt spid="80898"/>
                        </p:tgtEl>
                      </p:cBhvr>
                    </p:animEffect>
                  </p:childTnLst>
                </p:cTn>
              </p:par>
            </p:tnLst>
          </p:tmpl>
        </p:tmplLst>
      </p:bldP>
      <p:bldP spid="80898" grpId="1" build="p">
        <p:tmplLst>
          <p:tmpl lvl="1">
            <p:tnLst>
              <p:par>
                <p:cTn presetID="9" presetClass="emph" presetSubtype="0" nodeType="clickEffect">
                  <p:stCondLst>
                    <p:cond delay="0"/>
                  </p:stCondLst>
                  <p:endCondLst>
                    <p:cond evt="onNext" delay="0">
                      <p:tgtEl>
                        <p:sldTgt/>
                      </p:tgtEl>
                    </p:cond>
                  </p:endCondLst>
                  <p:childTnLst>
                    <p:set>
                      <p:cBhvr rctx="PPT">
                        <p:cTn dur="indefinite"/>
                        <p:tgtEl>
                          <p:spTgt spid="80898"/>
                        </p:tgtEl>
                        <p:attrNameLst>
                          <p:attrName>style.opacity</p:attrName>
                        </p:attrNameLst>
                      </p:cBhvr>
                      <p:to>
                        <p:strVal val="1.0"/>
                      </p:to>
                    </p:set>
                    <p:animEffect filter="image" prLst="opacity: 1.0">
                      <p:cBhvr rctx="IE">
                        <p:cTn dur="indefinite"/>
                        <p:tgtEl>
                          <p:spTgt spid="80898"/>
                        </p:tgtEl>
                      </p:cBhvr>
                    </p:animEffect>
                  </p:childTnLst>
                </p:cTn>
              </p:par>
            </p:tnLst>
          </p:tmpl>
          <p:tmpl lvl="2">
            <p:tnLst>
              <p:par>
                <p:cTn presetID="9" presetClass="emph" presetSubtype="0" nodeType="clickEffect">
                  <p:stCondLst>
                    <p:cond delay="0"/>
                  </p:stCondLst>
                  <p:endCondLst>
                    <p:cond evt="onNext" delay="0">
                      <p:tgtEl>
                        <p:sldTgt/>
                      </p:tgtEl>
                    </p:cond>
                  </p:endCondLst>
                  <p:childTnLst>
                    <p:set>
                      <p:cBhvr rctx="PPT">
                        <p:cTn dur="indefinite"/>
                        <p:tgtEl>
                          <p:spTgt spid="80898"/>
                        </p:tgtEl>
                        <p:attrNameLst>
                          <p:attrName>style.opacity</p:attrName>
                        </p:attrNameLst>
                      </p:cBhvr>
                      <p:to>
                        <p:strVal val="1.0"/>
                      </p:to>
                    </p:set>
                    <p:animEffect filter="image" prLst="opacity: 1.0">
                      <p:cBhvr rctx="IE">
                        <p:cTn dur="indefinite"/>
                        <p:tgtEl>
                          <p:spTgt spid="80898"/>
                        </p:tgtEl>
                      </p:cBhvr>
                    </p:animEffect>
                  </p:childTnLst>
                </p:cTn>
              </p:par>
            </p:tnLst>
          </p:tmpl>
          <p:tmpl lvl="3">
            <p:tnLst>
              <p:par>
                <p:cTn presetID="9" presetClass="emph" presetSubtype="0" nodeType="clickEffect">
                  <p:stCondLst>
                    <p:cond delay="0"/>
                  </p:stCondLst>
                  <p:endCondLst>
                    <p:cond evt="onNext" delay="0">
                      <p:tgtEl>
                        <p:sldTgt/>
                      </p:tgtEl>
                    </p:cond>
                  </p:endCondLst>
                  <p:childTnLst>
                    <p:set>
                      <p:cBhvr rctx="PPT">
                        <p:cTn dur="indefinite"/>
                        <p:tgtEl>
                          <p:spTgt spid="80898"/>
                        </p:tgtEl>
                        <p:attrNameLst>
                          <p:attrName>style.opacity</p:attrName>
                        </p:attrNameLst>
                      </p:cBhvr>
                      <p:to>
                        <p:strVal val="1.0"/>
                      </p:to>
                    </p:set>
                    <p:animEffect filter="image" prLst="opacity: 1.0">
                      <p:cBhvr rctx="IE">
                        <p:cTn dur="indefinite"/>
                        <p:tgtEl>
                          <p:spTgt spid="80898"/>
                        </p:tgtEl>
                      </p:cBhvr>
                    </p:animEffect>
                  </p:childTnLst>
                </p:cTn>
              </p:par>
            </p:tnLst>
          </p:tmpl>
          <p:tmpl lvl="4">
            <p:tnLst>
              <p:par>
                <p:cTn presetID="9" presetClass="emph" presetSubtype="0" nodeType="clickEffect">
                  <p:stCondLst>
                    <p:cond delay="0"/>
                  </p:stCondLst>
                  <p:endCondLst>
                    <p:cond evt="onNext" delay="0">
                      <p:tgtEl>
                        <p:sldTgt/>
                      </p:tgtEl>
                    </p:cond>
                  </p:endCondLst>
                  <p:childTnLst>
                    <p:set>
                      <p:cBhvr rctx="PPT">
                        <p:cTn dur="indefinite"/>
                        <p:tgtEl>
                          <p:spTgt spid="80898"/>
                        </p:tgtEl>
                        <p:attrNameLst>
                          <p:attrName>style.opacity</p:attrName>
                        </p:attrNameLst>
                      </p:cBhvr>
                      <p:to>
                        <p:strVal val="1.0"/>
                      </p:to>
                    </p:set>
                    <p:animEffect filter="image" prLst="opacity: 1.0">
                      <p:cBhvr rctx="IE">
                        <p:cTn dur="indefinite"/>
                        <p:tgtEl>
                          <p:spTgt spid="80898"/>
                        </p:tgtEl>
                      </p:cBhvr>
                    </p:animEffect>
                  </p:childTnLst>
                </p:cTn>
              </p:par>
            </p:tnLst>
          </p:tmpl>
          <p:tmpl lvl="5">
            <p:tnLst>
              <p:par>
                <p:cTn presetID="9" presetClass="emph" presetSubtype="0" nodeType="clickEffect">
                  <p:stCondLst>
                    <p:cond delay="0"/>
                  </p:stCondLst>
                  <p:endCondLst>
                    <p:cond evt="onNext" delay="0">
                      <p:tgtEl>
                        <p:sldTgt/>
                      </p:tgtEl>
                    </p:cond>
                  </p:endCondLst>
                  <p:childTnLst>
                    <p:set>
                      <p:cBhvr rctx="PPT">
                        <p:cTn dur="indefinite"/>
                        <p:tgtEl>
                          <p:spTgt spid="80898"/>
                        </p:tgtEl>
                        <p:attrNameLst>
                          <p:attrName>style.opacity</p:attrName>
                        </p:attrNameLst>
                      </p:cBhvr>
                      <p:to>
                        <p:strVal val="1.0"/>
                      </p:to>
                    </p:set>
                    <p:animEffect filter="image" prLst="opacity: 1.0">
                      <p:cBhvr rctx="IE">
                        <p:cTn dur="indefinite"/>
                        <p:tgtEl>
                          <p:spTgt spid="80898"/>
                        </p:tgtEl>
                      </p:cBhvr>
                    </p:animEffect>
                  </p:childTnLst>
                </p:cTn>
              </p:par>
            </p:tnLst>
          </p:tmpl>
        </p:tmplLst>
      </p:bldP>
    </p:bldLst>
  </p:timing>
  <p:txStyles>
    <p:titleStyle>
      <a:lvl1pPr marL="342900" indent="-342900" algn="ctr" defTabSz="-13873163"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mj-cs"/>
        </a:defRPr>
      </a:lvl1pPr>
      <a:lvl2pPr marL="342900" indent="-342900" algn="ctr" defTabSz="-13873163"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a:defRPr>
      </a:lvl2pPr>
      <a:lvl3pPr marL="342900" indent="-342900" algn="ctr" defTabSz="-13873163"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a:defRPr>
      </a:lvl3pPr>
      <a:lvl4pPr marL="342900" indent="-342900" algn="ctr" defTabSz="-13873163"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a:defRPr>
      </a:lvl4pPr>
      <a:lvl5pPr marL="342900" indent="-342900" algn="ctr" defTabSz="-13873163"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a:defRPr>
      </a:lvl5pPr>
      <a:lvl6pPr marL="457200" algn="ctr" eaLnBrk="0" fontAlgn="base" hangingPunct="0">
        <a:spcBef>
          <a:spcPct val="0"/>
        </a:spcBef>
        <a:spcAft>
          <a:spcPct val="0"/>
        </a:spcAft>
        <a:defRPr kumimoji="1" sz="3200" b="1">
          <a:solidFill>
            <a:srgbClr val="993300">
              <a:alpha val="100000"/>
            </a:srgbClr>
          </a:solidFill>
          <a:effectLst>
            <a:outerShdw blurRad="38100" dist="38100" dir="2700000" algn="tl">
              <a:srgbClr val="000000">
                <a:alpha val="43137"/>
              </a:srgbClr>
            </a:outerShdw>
          </a:effectLst>
          <a:latin typeface="Helvetica"/>
        </a:defRPr>
      </a:lvl6pPr>
      <a:lvl7pPr marL="914400" algn="ctr" eaLnBrk="0" fontAlgn="base" hangingPunct="0">
        <a:spcBef>
          <a:spcPct val="0"/>
        </a:spcBef>
        <a:spcAft>
          <a:spcPct val="0"/>
        </a:spcAft>
        <a:defRPr kumimoji="1" sz="3200" b="1">
          <a:solidFill>
            <a:srgbClr val="993300">
              <a:alpha val="100000"/>
            </a:srgbClr>
          </a:solidFill>
          <a:effectLst>
            <a:outerShdw blurRad="38100" dist="38100" dir="2700000" algn="tl">
              <a:srgbClr val="000000">
                <a:alpha val="43137"/>
              </a:srgbClr>
            </a:outerShdw>
          </a:effectLst>
          <a:latin typeface="Helvetica"/>
        </a:defRPr>
      </a:lvl7pPr>
      <a:lvl8pPr marL="1371600" algn="ctr" eaLnBrk="0" fontAlgn="base" hangingPunct="0">
        <a:spcBef>
          <a:spcPct val="0"/>
        </a:spcBef>
        <a:spcAft>
          <a:spcPct val="0"/>
        </a:spcAft>
        <a:defRPr kumimoji="1" sz="3200" b="1">
          <a:solidFill>
            <a:srgbClr val="993300">
              <a:alpha val="100000"/>
            </a:srgbClr>
          </a:solidFill>
          <a:effectLst>
            <a:outerShdw blurRad="38100" dist="38100" dir="2700000" algn="tl">
              <a:srgbClr val="000000">
                <a:alpha val="43137"/>
              </a:srgbClr>
            </a:outerShdw>
          </a:effectLst>
          <a:latin typeface="Helvetica"/>
        </a:defRPr>
      </a:lvl8pPr>
      <a:lvl9pPr marL="1828800" algn="ctr" eaLnBrk="0" fontAlgn="base" hangingPunct="0">
        <a:spcBef>
          <a:spcPct val="0"/>
        </a:spcBef>
        <a:spcAft>
          <a:spcPct val="0"/>
        </a:spcAft>
        <a:defRPr kumimoji="1" sz="3200" b="1">
          <a:solidFill>
            <a:srgbClr val="993300">
              <a:alpha val="100000"/>
            </a:srgbClr>
          </a:solidFill>
          <a:effectLst>
            <a:outerShdw blurRad="38100" dist="38100" dir="2700000" algn="tl">
              <a:srgbClr val="000000">
                <a:alpha val="43137"/>
              </a:srgbClr>
            </a:outerShdw>
          </a:effectLst>
          <a:latin typeface="Helvetica"/>
        </a:defRPr>
      </a:lvl9pPr>
    </p:titleStyle>
    <p:bodyStyle>
      <a:lvl1pPr marL="342900" indent="-342900" algn="l" defTabSz="-13873163" rtl="0" eaLnBrk="0" fontAlgn="base" hangingPunct="0">
        <a:spcBef>
          <a:spcPct val="35000"/>
        </a:spcBef>
        <a:spcAft>
          <a:spcPct val="0"/>
        </a:spcAft>
        <a:buClr>
          <a:srgbClr val="993300"/>
        </a:buClr>
        <a:buSzPct val="90000"/>
        <a:buFont typeface="Wingdings" pitchFamily="2" charset="2"/>
        <a:buChar char="v"/>
        <a:defRPr kumimoji="1" sz="2000">
          <a:solidFill>
            <a:schemeClr val="tx1"/>
          </a:solidFill>
          <a:latin typeface="+mn-lt"/>
          <a:ea typeface="+mn-ea"/>
          <a:cs typeface="+mn-cs"/>
        </a:defRPr>
      </a:lvl1pPr>
      <a:lvl2pPr marL="742950" indent="-285750" algn="l" defTabSz="-13873163" rtl="0" eaLnBrk="0" fontAlgn="base" hangingPunct="0">
        <a:spcBef>
          <a:spcPct val="35000"/>
        </a:spcBef>
        <a:spcAft>
          <a:spcPct val="0"/>
        </a:spcAft>
        <a:buClr>
          <a:srgbClr val="CC6600"/>
        </a:buClr>
        <a:buSzPct val="85000"/>
        <a:buFont typeface="Wingdings 3" pitchFamily="18" charset="2"/>
        <a:buChar char=""/>
        <a:defRPr kumimoji="1" sz="2800">
          <a:solidFill>
            <a:schemeClr val="tx1"/>
          </a:solidFill>
          <a:latin typeface="+mn-lt"/>
        </a:defRPr>
      </a:lvl2pPr>
      <a:lvl3pPr marL="1143000" indent="-228600" algn="l" defTabSz="-13873163" rtl="0" eaLnBrk="0" fontAlgn="base" hangingPunct="0">
        <a:spcBef>
          <a:spcPct val="35000"/>
        </a:spcBef>
        <a:spcAft>
          <a:spcPct val="0"/>
        </a:spcAft>
        <a:buClr>
          <a:srgbClr val="000099"/>
        </a:buClr>
        <a:buSzPct val="80000"/>
        <a:buFont typeface="Wingdings 2" pitchFamily="18" charset="2"/>
        <a:buChar char="²"/>
        <a:defRPr kumimoji="1" sz="2400">
          <a:solidFill>
            <a:schemeClr val="tx1"/>
          </a:solidFill>
          <a:latin typeface="+mn-lt"/>
        </a:defRPr>
      </a:lvl3pPr>
      <a:lvl4pPr marL="1600200" indent="-228600" algn="l" defTabSz="-13873163" rtl="0" eaLnBrk="0" fontAlgn="base" hangingPunct="0">
        <a:spcBef>
          <a:spcPct val="35000"/>
        </a:spcBef>
        <a:spcAft>
          <a:spcPct val="0"/>
        </a:spcAft>
        <a:buClr>
          <a:schemeClr val="hlink"/>
        </a:buClr>
        <a:buSzPct val="75000"/>
        <a:buFont typeface="Wingdings" pitchFamily="2" charset="2"/>
        <a:buChar char="¬"/>
        <a:defRPr kumimoji="1" sz="2000">
          <a:solidFill>
            <a:schemeClr val="tx1"/>
          </a:solidFill>
          <a:latin typeface="+mn-lt"/>
        </a:defRPr>
      </a:lvl4pPr>
      <a:lvl5pPr marL="2057400" indent="-228600" algn="l" defTabSz="-13873163" rtl="0" eaLnBrk="0" fontAlgn="base" hangingPunct="0">
        <a:spcBef>
          <a:spcPct val="35000"/>
        </a:spcBef>
        <a:spcAft>
          <a:spcPct val="0"/>
        </a:spcAft>
        <a:buClr>
          <a:schemeClr val="tx2"/>
        </a:buClr>
        <a:buSzPct val="75000"/>
        <a:buFont typeface="Wingdings 3" pitchFamily="18" charset="2"/>
        <a:buChar char="Æ"/>
        <a:defRPr kumimoji="1" sz="2000">
          <a:solidFill>
            <a:schemeClr val="tx1"/>
          </a:solidFill>
          <a:latin typeface="+mn-lt"/>
        </a:defRPr>
      </a:lvl5pPr>
      <a:lvl6pPr marL="2228850" indent="-228600" algn="l" eaLnBrk="0" fontAlgn="base" hangingPunct="0">
        <a:spcBef>
          <a:spcPct val="35000"/>
        </a:spcBef>
        <a:spcAft>
          <a:spcPct val="0"/>
        </a:spcAft>
        <a:buClr>
          <a:schemeClr val="tx2">
            <a:alpha val="100000"/>
          </a:schemeClr>
        </a:buClr>
        <a:buSzPct val="75000"/>
        <a:buFont typeface="Wingdings 3"/>
        <a:buChar char="Æ"/>
        <a:defRPr kumimoji="1">
          <a:solidFill>
            <a:schemeClr val="tx1">
              <a:alpha val="100000"/>
            </a:schemeClr>
          </a:solidFill>
          <a:latin typeface="+mn-lt"/>
        </a:defRPr>
      </a:lvl6pPr>
      <a:lvl7pPr marL="2686050" indent="-228600" algn="l" eaLnBrk="0" fontAlgn="base" hangingPunct="0">
        <a:spcBef>
          <a:spcPct val="35000"/>
        </a:spcBef>
        <a:spcAft>
          <a:spcPct val="0"/>
        </a:spcAft>
        <a:buClr>
          <a:schemeClr val="tx2">
            <a:alpha val="100000"/>
          </a:schemeClr>
        </a:buClr>
        <a:buSzPct val="75000"/>
        <a:buFont typeface="Wingdings 3"/>
        <a:buChar char="Æ"/>
        <a:defRPr kumimoji="1">
          <a:solidFill>
            <a:schemeClr val="tx1">
              <a:alpha val="100000"/>
            </a:schemeClr>
          </a:solidFill>
          <a:latin typeface="+mn-lt"/>
        </a:defRPr>
      </a:lvl7pPr>
      <a:lvl8pPr marL="3143250" indent="-228600" algn="l" eaLnBrk="0" fontAlgn="base" hangingPunct="0">
        <a:spcBef>
          <a:spcPct val="35000"/>
        </a:spcBef>
        <a:spcAft>
          <a:spcPct val="0"/>
        </a:spcAft>
        <a:buClr>
          <a:schemeClr val="tx2">
            <a:alpha val="100000"/>
          </a:schemeClr>
        </a:buClr>
        <a:buSzPct val="75000"/>
        <a:buFont typeface="Wingdings 3"/>
        <a:buChar char="Æ"/>
        <a:defRPr kumimoji="1">
          <a:solidFill>
            <a:schemeClr val="tx1">
              <a:alpha val="100000"/>
            </a:schemeClr>
          </a:solidFill>
          <a:latin typeface="+mn-lt"/>
        </a:defRPr>
      </a:lvl8pPr>
      <a:lvl9pPr marL="3600450" indent="-228600" algn="l" eaLnBrk="0" fontAlgn="base" hangingPunct="0">
        <a:spcBef>
          <a:spcPct val="35000"/>
        </a:spcBef>
        <a:spcAft>
          <a:spcPct val="0"/>
        </a:spcAft>
        <a:buClr>
          <a:schemeClr val="tx2">
            <a:alpha val="100000"/>
          </a:schemeClr>
        </a:buClr>
        <a:buSzPct val="75000"/>
        <a:buFont typeface="Wingdings 3"/>
        <a:buChar char="Æ"/>
        <a:defRPr kumimoji="1">
          <a:solidFill>
            <a:schemeClr val="tx1">
              <a:alpha val="100000"/>
            </a:schemeClr>
          </a:solidFill>
          <a:latin typeface="+mn-lt"/>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82946" name="Text Placeholder 82945"/>
          <p:cNvSpPr>
            <a:spLocks noGrp="1" noChangeArrowheads="1"/>
          </p:cNvSpPr>
          <p:nvPr>
            <p:ph type="body" idx="1"/>
          </p:nvPr>
        </p:nvSpPr>
        <p:spPr bwMode="auto">
          <a:xfrm>
            <a:off x="346075" y="1012825"/>
            <a:ext cx="8470900" cy="555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First level</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82947" name="Title Placeholder 82946"/>
          <p:cNvSpPr>
            <a:spLocks noGrp="1" noChangeArrowheads="1"/>
          </p:cNvSpPr>
          <p:nvPr>
            <p:ph type="title"/>
          </p:nvPr>
        </p:nvSpPr>
        <p:spPr bwMode="auto">
          <a:xfrm>
            <a:off x="279400" y="228600"/>
            <a:ext cx="8483600" cy="609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4100" name="Shape 82947"/>
          <p:cNvSpPr>
            <a:spLocks/>
          </p:cNvSpPr>
          <p:nvPr/>
        </p:nvSpPr>
        <p:spPr bwMode="auto">
          <a:xfrm rot="8361210" flipV="1">
            <a:off x="1609725" y="4962525"/>
            <a:ext cx="9525" cy="1588"/>
          </a:xfrm>
          <a:custGeom>
            <a:avLst/>
            <a:gdLst>
              <a:gd name="T0" fmla="*/ 20 w 20"/>
              <a:gd name="T1" fmla="*/ 4 h 4"/>
              <a:gd name="T2" fmla="*/ 0 w 20"/>
              <a:gd name="T3" fmla="*/ 0 h 4"/>
              <a:gd name="T4" fmla="*/ 16 w 20"/>
              <a:gd name="T5" fmla="*/ 0 h 4"/>
              <a:gd name="T6" fmla="*/ 20 w 20"/>
              <a:gd name="T7" fmla="*/ 4 h 4"/>
              <a:gd name="T8" fmla="*/ 0 60000 65536"/>
              <a:gd name="T9" fmla="*/ 0 60000 65536"/>
              <a:gd name="T10" fmla="*/ 0 60000 65536"/>
              <a:gd name="T11" fmla="*/ 0 60000 65536"/>
              <a:gd name="T12" fmla="*/ 0 w 20"/>
              <a:gd name="T13" fmla="*/ 0 h 4"/>
              <a:gd name="T14" fmla="*/ 0 w 20"/>
              <a:gd name="T15" fmla="*/ 0 h 4"/>
            </a:gdLst>
            <a:ahLst/>
            <a:cxnLst>
              <a:cxn ang="T8">
                <a:pos x="T0" y="T1"/>
              </a:cxn>
              <a:cxn ang="T9">
                <a:pos x="T2" y="T3"/>
              </a:cxn>
              <a:cxn ang="T10">
                <a:pos x="T4" y="T5"/>
              </a:cxn>
              <a:cxn ang="T11">
                <a:pos x="T6" y="T7"/>
              </a:cxn>
            </a:cxnLst>
            <a:rect l="T12" t="T13" r="T14" b="T15"/>
            <a:pathLst>
              <a:path w="20" h="4">
                <a:moveTo>
                  <a:pt x="20" y="4"/>
                </a:moveTo>
                <a:lnTo>
                  <a:pt x="0" y="0"/>
                </a:lnTo>
                <a:lnTo>
                  <a:pt x="16" y="0"/>
                </a:lnTo>
                <a:lnTo>
                  <a:pt x="20" y="4"/>
                </a:lnTo>
                <a:close/>
              </a:path>
            </a:pathLst>
          </a:custGeom>
          <a:solidFill>
            <a:srgbClr val="000000"/>
          </a:solidFill>
          <a:ln w="9525">
            <a:noFill/>
            <a:miter lim="800000"/>
            <a:headEnd/>
            <a:tailEnd/>
          </a:ln>
        </p:spPr>
        <p:txBody>
          <a:bodyPr/>
          <a:lstStyle/>
          <a:p>
            <a:pPr eaLnBrk="1" hangingPunct="1">
              <a:defRPr/>
            </a:pPr>
            <a:endParaRPr lang="en-US" sz="1800">
              <a:solidFill>
                <a:srgbClr val="000000"/>
              </a:solidFill>
              <a:latin typeface="Arial" charset="0"/>
            </a:endParaRPr>
          </a:p>
        </p:txBody>
      </p:sp>
      <p:sp>
        <p:nvSpPr>
          <p:cNvPr id="4101" name="Shape 82948"/>
          <p:cNvSpPr>
            <a:spLocks/>
          </p:cNvSpPr>
          <p:nvPr/>
        </p:nvSpPr>
        <p:spPr bwMode="auto">
          <a:xfrm rot="10665470" flipV="1">
            <a:off x="1189038" y="4205288"/>
            <a:ext cx="4762" cy="1587"/>
          </a:xfrm>
          <a:custGeom>
            <a:avLst/>
            <a:gdLst>
              <a:gd name="T0" fmla="*/ 12 w 12"/>
              <a:gd name="T1" fmla="*/ 4 h 4"/>
              <a:gd name="T2" fmla="*/ 0 w 12"/>
              <a:gd name="T3" fmla="*/ 0 h 4"/>
              <a:gd name="T4" fmla="*/ 12 w 12"/>
              <a:gd name="T5" fmla="*/ 0 h 4"/>
              <a:gd name="T6" fmla="*/ 12 w 12"/>
              <a:gd name="T7" fmla="*/ 4 h 4"/>
              <a:gd name="T8" fmla="*/ 0 60000 65536"/>
              <a:gd name="T9" fmla="*/ 0 60000 65536"/>
              <a:gd name="T10" fmla="*/ 0 60000 65536"/>
              <a:gd name="T11" fmla="*/ 0 60000 65536"/>
              <a:gd name="T12" fmla="*/ 0 w 12"/>
              <a:gd name="T13" fmla="*/ 0 h 4"/>
              <a:gd name="T14" fmla="*/ 0 w 12"/>
              <a:gd name="T15" fmla="*/ 0 h 4"/>
            </a:gdLst>
            <a:ahLst/>
            <a:cxnLst>
              <a:cxn ang="T8">
                <a:pos x="T0" y="T1"/>
              </a:cxn>
              <a:cxn ang="T9">
                <a:pos x="T2" y="T3"/>
              </a:cxn>
              <a:cxn ang="T10">
                <a:pos x="T4" y="T5"/>
              </a:cxn>
              <a:cxn ang="T11">
                <a:pos x="T6" y="T7"/>
              </a:cxn>
            </a:cxnLst>
            <a:rect l="T12" t="T13" r="T14" b="T15"/>
            <a:pathLst>
              <a:path w="12" h="4">
                <a:moveTo>
                  <a:pt x="12" y="4"/>
                </a:moveTo>
                <a:lnTo>
                  <a:pt x="0" y="0"/>
                </a:lnTo>
                <a:lnTo>
                  <a:pt x="12" y="0"/>
                </a:lnTo>
                <a:lnTo>
                  <a:pt x="12" y="4"/>
                </a:lnTo>
                <a:close/>
              </a:path>
            </a:pathLst>
          </a:custGeom>
          <a:solidFill>
            <a:srgbClr val="000000"/>
          </a:solidFill>
          <a:ln w="9525">
            <a:noFill/>
            <a:miter lim="800000"/>
            <a:headEnd/>
            <a:tailEnd/>
          </a:ln>
        </p:spPr>
        <p:txBody>
          <a:bodyPr/>
          <a:lstStyle/>
          <a:p>
            <a:pPr eaLnBrk="1" hangingPunct="1">
              <a:defRPr/>
            </a:pPr>
            <a:endParaRPr lang="en-US" sz="1800">
              <a:solidFill>
                <a:srgbClr val="000000"/>
              </a:solidFill>
              <a:latin typeface="Arial" charset="0"/>
            </a:endParaRPr>
          </a:p>
        </p:txBody>
      </p:sp>
      <p:sp>
        <p:nvSpPr>
          <p:cNvPr id="4102" name="Shape 82949"/>
          <p:cNvSpPr>
            <a:spLocks/>
          </p:cNvSpPr>
          <p:nvPr/>
        </p:nvSpPr>
        <p:spPr bwMode="auto">
          <a:xfrm>
            <a:off x="5164138" y="4206875"/>
            <a:ext cx="7937" cy="9525"/>
          </a:xfrm>
          <a:custGeom>
            <a:avLst/>
            <a:gdLst>
              <a:gd name="T0" fmla="*/ 7 w 12"/>
              <a:gd name="T1" fmla="*/ 12 h 12"/>
              <a:gd name="T2" fmla="*/ 0 w 12"/>
              <a:gd name="T3" fmla="*/ 10 h 12"/>
              <a:gd name="T4" fmla="*/ 12 w 12"/>
              <a:gd name="T5" fmla="*/ 0 h 12"/>
              <a:gd name="T6" fmla="*/ 7 w 12"/>
              <a:gd name="T7" fmla="*/ 12 h 12"/>
              <a:gd name="T8" fmla="*/ 0 60000 65536"/>
              <a:gd name="T9" fmla="*/ 0 60000 65536"/>
              <a:gd name="T10" fmla="*/ 0 60000 65536"/>
              <a:gd name="T11" fmla="*/ 0 60000 65536"/>
              <a:gd name="T12" fmla="*/ 0 w 12"/>
              <a:gd name="T13" fmla="*/ 0 h 12"/>
              <a:gd name="T14" fmla="*/ 0 w 12"/>
              <a:gd name="T15" fmla="*/ 0 h 12"/>
            </a:gdLst>
            <a:ahLst/>
            <a:cxnLst>
              <a:cxn ang="T8">
                <a:pos x="T0" y="T1"/>
              </a:cxn>
              <a:cxn ang="T9">
                <a:pos x="T2" y="T3"/>
              </a:cxn>
              <a:cxn ang="T10">
                <a:pos x="T4" y="T5"/>
              </a:cxn>
              <a:cxn ang="T11">
                <a:pos x="T6" y="T7"/>
              </a:cxn>
            </a:cxnLst>
            <a:rect l="T12" t="T13" r="T14" b="T15"/>
            <a:pathLst>
              <a:path w="12" h="12">
                <a:moveTo>
                  <a:pt x="7" y="12"/>
                </a:moveTo>
                <a:lnTo>
                  <a:pt x="0" y="10"/>
                </a:lnTo>
                <a:lnTo>
                  <a:pt x="12" y="0"/>
                </a:lnTo>
                <a:lnTo>
                  <a:pt x="7" y="12"/>
                </a:lnTo>
                <a:close/>
              </a:path>
            </a:pathLst>
          </a:custGeom>
          <a:solidFill>
            <a:srgbClr val="000000"/>
          </a:solidFill>
          <a:ln w="9525">
            <a:noFill/>
            <a:miter lim="800000"/>
            <a:headEnd/>
            <a:tailEnd/>
          </a:ln>
        </p:spPr>
        <p:txBody>
          <a:bodyPr/>
          <a:lstStyle/>
          <a:p>
            <a:pPr eaLnBrk="1" hangingPunct="1">
              <a:defRPr/>
            </a:pPr>
            <a:endParaRPr lang="en-US" sz="1800">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82946">
                                            <p:txEl>
                                              <p:pRg st="0" end="0"/>
                                            </p:txEl>
                                          </p:spTgt>
                                        </p:tgtEl>
                                        <p:attrNameLst>
                                          <p:attrName>style.opacity</p:attrName>
                                        </p:attrNameLst>
                                      </p:cBhvr>
                                      <p:to>
                                        <p:strVal val="0.07"/>
                                      </p:to>
                                    </p:set>
                                    <p:animEffect filter="image" prLst="opacity: 0.07">
                                      <p:cBhvr rctx="IE">
                                        <p:cTn id="7" dur="indefinite"/>
                                        <p:tgtEl>
                                          <p:spTgt spid="82946">
                                            <p:txEl>
                                              <p:pRg st="0" end="0"/>
                                            </p:txEl>
                                          </p:spTgt>
                                        </p:tgtEl>
                                      </p:cBhvr>
                                    </p:animEffect>
                                  </p:childTnLst>
                                </p:cTn>
                              </p:par>
                              <p:par>
                                <p:cTn id="8" presetID="9" presetClass="emph" presetSubtype="0" grpId="0" nodeType="withEffect">
                                  <p:stCondLst>
                                    <p:cond delay="0"/>
                                  </p:stCondLst>
                                  <p:childTnLst>
                                    <p:set>
                                      <p:cBhvr rctx="PPT">
                                        <p:cTn id="9" dur="indefinite"/>
                                        <p:tgtEl>
                                          <p:spTgt spid="82946">
                                            <p:txEl>
                                              <p:pRg st="1" end="1"/>
                                            </p:txEl>
                                          </p:spTgt>
                                        </p:tgtEl>
                                        <p:attrNameLst>
                                          <p:attrName>style.opacity</p:attrName>
                                        </p:attrNameLst>
                                      </p:cBhvr>
                                      <p:to>
                                        <p:strVal val="0.07"/>
                                      </p:to>
                                    </p:set>
                                    <p:animEffect filter="image" prLst="opacity: 0.07">
                                      <p:cBhvr rctx="IE">
                                        <p:cTn id="10" dur="indefinite"/>
                                        <p:tgtEl>
                                          <p:spTgt spid="82946">
                                            <p:txEl>
                                              <p:pRg st="1" end="1"/>
                                            </p:txEl>
                                          </p:spTgt>
                                        </p:tgtEl>
                                      </p:cBhvr>
                                    </p:animEffect>
                                  </p:childTnLst>
                                </p:cTn>
                              </p:par>
                              <p:par>
                                <p:cTn id="11" presetID="9" presetClass="emph" presetSubtype="0" grpId="0" nodeType="withEffect">
                                  <p:stCondLst>
                                    <p:cond delay="0"/>
                                  </p:stCondLst>
                                  <p:childTnLst>
                                    <p:set>
                                      <p:cBhvr rctx="PPT">
                                        <p:cTn id="12" dur="indefinite"/>
                                        <p:tgtEl>
                                          <p:spTgt spid="82946">
                                            <p:txEl>
                                              <p:pRg st="2" end="2"/>
                                            </p:txEl>
                                          </p:spTgt>
                                        </p:tgtEl>
                                        <p:attrNameLst>
                                          <p:attrName>style.opacity</p:attrName>
                                        </p:attrNameLst>
                                      </p:cBhvr>
                                      <p:to>
                                        <p:strVal val="0.07"/>
                                      </p:to>
                                    </p:set>
                                    <p:animEffect filter="image" prLst="opacity: 0.07">
                                      <p:cBhvr rctx="IE">
                                        <p:cTn id="13" dur="indefinite"/>
                                        <p:tgtEl>
                                          <p:spTgt spid="82946">
                                            <p:txEl>
                                              <p:pRg st="2" end="2"/>
                                            </p:txEl>
                                          </p:spTgt>
                                        </p:tgtEl>
                                      </p:cBhvr>
                                    </p:animEffect>
                                  </p:childTnLst>
                                </p:cTn>
                              </p:par>
                              <p:par>
                                <p:cTn id="14" presetID="9" presetClass="emph" presetSubtype="0" grpId="0" nodeType="withEffect">
                                  <p:stCondLst>
                                    <p:cond delay="0"/>
                                  </p:stCondLst>
                                  <p:childTnLst>
                                    <p:set>
                                      <p:cBhvr rctx="PPT">
                                        <p:cTn id="15" dur="indefinite"/>
                                        <p:tgtEl>
                                          <p:spTgt spid="82946">
                                            <p:txEl>
                                              <p:pRg st="3" end="3"/>
                                            </p:txEl>
                                          </p:spTgt>
                                        </p:tgtEl>
                                        <p:attrNameLst>
                                          <p:attrName>style.opacity</p:attrName>
                                        </p:attrNameLst>
                                      </p:cBhvr>
                                      <p:to>
                                        <p:strVal val="0.07"/>
                                      </p:to>
                                    </p:set>
                                    <p:animEffect filter="image" prLst="opacity: 0.07">
                                      <p:cBhvr rctx="IE">
                                        <p:cTn id="16" dur="indefinite"/>
                                        <p:tgtEl>
                                          <p:spTgt spid="82946">
                                            <p:txEl>
                                              <p:pRg st="3" end="3"/>
                                            </p:txEl>
                                          </p:spTgt>
                                        </p:tgtEl>
                                      </p:cBhvr>
                                    </p:animEffect>
                                  </p:childTnLst>
                                </p:cTn>
                              </p:par>
                              <p:par>
                                <p:cTn id="17" presetID="9" presetClass="emph" presetSubtype="0" grpId="0" nodeType="withEffect">
                                  <p:stCondLst>
                                    <p:cond delay="0"/>
                                  </p:stCondLst>
                                  <p:childTnLst>
                                    <p:set>
                                      <p:cBhvr rctx="PPT">
                                        <p:cTn id="18" dur="indefinite"/>
                                        <p:tgtEl>
                                          <p:spTgt spid="82946">
                                            <p:txEl>
                                              <p:pRg st="4" end="4"/>
                                            </p:txEl>
                                          </p:spTgt>
                                        </p:tgtEl>
                                        <p:attrNameLst>
                                          <p:attrName>style.opacity</p:attrName>
                                        </p:attrNameLst>
                                      </p:cBhvr>
                                      <p:to>
                                        <p:strVal val="0.07"/>
                                      </p:to>
                                    </p:set>
                                    <p:animEffect filter="image" prLst="opacity: 0.07">
                                      <p:cBhvr rctx="IE">
                                        <p:cTn id="19" dur="indefinite"/>
                                        <p:tgtEl>
                                          <p:spTgt spid="8294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grpId="1" nodeType="clickEffect">
                                  <p:stCondLst>
                                    <p:cond delay="0"/>
                                  </p:stCondLst>
                                  <p:endCondLst>
                                    <p:cond evt="onNext" delay="0">
                                      <p:tgtEl>
                                        <p:sldTgt/>
                                      </p:tgtEl>
                                    </p:cond>
                                  </p:endCondLst>
                                  <p:childTnLst>
                                    <p:set>
                                      <p:cBhvr rctx="PPT">
                                        <p:cTn id="23" dur="indefinite"/>
                                        <p:tgtEl>
                                          <p:spTgt spid="82946">
                                            <p:txEl>
                                              <p:pRg st="0" end="0"/>
                                            </p:txEl>
                                          </p:spTgt>
                                        </p:tgtEl>
                                        <p:attrNameLst>
                                          <p:attrName>style.opacity</p:attrName>
                                        </p:attrNameLst>
                                      </p:cBhvr>
                                      <p:to>
                                        <p:strVal val="1"/>
                                      </p:to>
                                    </p:set>
                                    <p:animEffect filter="image" prLst="opacity: 1">
                                      <p:cBhvr rctx="IE">
                                        <p:cTn id="24" dur="indefinite"/>
                                        <p:tgtEl>
                                          <p:spTgt spid="8294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grpId="1" nodeType="clickEffect">
                                  <p:stCondLst>
                                    <p:cond delay="0"/>
                                  </p:stCondLst>
                                  <p:endCondLst>
                                    <p:cond evt="onNext" delay="0">
                                      <p:tgtEl>
                                        <p:sldTgt/>
                                      </p:tgtEl>
                                    </p:cond>
                                  </p:endCondLst>
                                  <p:childTnLst>
                                    <p:set>
                                      <p:cBhvr rctx="PPT">
                                        <p:cTn id="28" dur="indefinite"/>
                                        <p:tgtEl>
                                          <p:spTgt spid="82946">
                                            <p:txEl>
                                              <p:pRg st="1" end="1"/>
                                            </p:txEl>
                                          </p:spTgt>
                                        </p:tgtEl>
                                        <p:attrNameLst>
                                          <p:attrName>style.opacity</p:attrName>
                                        </p:attrNameLst>
                                      </p:cBhvr>
                                      <p:to>
                                        <p:strVal val="1"/>
                                      </p:to>
                                    </p:set>
                                    <p:animEffect filter="image" prLst="opacity: 1">
                                      <p:cBhvr rctx="IE">
                                        <p:cTn id="29" dur="indefinite"/>
                                        <p:tgtEl>
                                          <p:spTgt spid="8294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mph" presetSubtype="0" grpId="1" nodeType="clickEffect">
                                  <p:stCondLst>
                                    <p:cond delay="0"/>
                                  </p:stCondLst>
                                  <p:endCondLst>
                                    <p:cond evt="onNext" delay="0">
                                      <p:tgtEl>
                                        <p:sldTgt/>
                                      </p:tgtEl>
                                    </p:cond>
                                  </p:endCondLst>
                                  <p:childTnLst>
                                    <p:set>
                                      <p:cBhvr rctx="PPT">
                                        <p:cTn id="33" dur="indefinite"/>
                                        <p:tgtEl>
                                          <p:spTgt spid="82946">
                                            <p:txEl>
                                              <p:pRg st="2" end="2"/>
                                            </p:txEl>
                                          </p:spTgt>
                                        </p:tgtEl>
                                        <p:attrNameLst>
                                          <p:attrName>style.opacity</p:attrName>
                                        </p:attrNameLst>
                                      </p:cBhvr>
                                      <p:to>
                                        <p:strVal val="1"/>
                                      </p:to>
                                    </p:set>
                                    <p:animEffect filter="image" prLst="opacity: 1">
                                      <p:cBhvr rctx="IE">
                                        <p:cTn id="34" dur="indefinite"/>
                                        <p:tgtEl>
                                          <p:spTgt spid="82946">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mph" presetSubtype="0" grpId="1" nodeType="clickEffect">
                                  <p:stCondLst>
                                    <p:cond delay="0"/>
                                  </p:stCondLst>
                                  <p:endCondLst>
                                    <p:cond evt="onNext" delay="0">
                                      <p:tgtEl>
                                        <p:sldTgt/>
                                      </p:tgtEl>
                                    </p:cond>
                                  </p:endCondLst>
                                  <p:childTnLst>
                                    <p:set>
                                      <p:cBhvr rctx="PPT">
                                        <p:cTn id="38" dur="indefinite"/>
                                        <p:tgtEl>
                                          <p:spTgt spid="82946">
                                            <p:txEl>
                                              <p:pRg st="3" end="3"/>
                                            </p:txEl>
                                          </p:spTgt>
                                        </p:tgtEl>
                                        <p:attrNameLst>
                                          <p:attrName>style.opacity</p:attrName>
                                        </p:attrNameLst>
                                      </p:cBhvr>
                                      <p:to>
                                        <p:strVal val="1"/>
                                      </p:to>
                                    </p:set>
                                    <p:animEffect filter="image" prLst="opacity: 1">
                                      <p:cBhvr rctx="IE">
                                        <p:cTn id="39" dur="indefinite"/>
                                        <p:tgtEl>
                                          <p:spTgt spid="82946">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mph" presetSubtype="0" grpId="1" nodeType="clickEffect">
                                  <p:stCondLst>
                                    <p:cond delay="0"/>
                                  </p:stCondLst>
                                  <p:endCondLst>
                                    <p:cond evt="onNext" delay="0">
                                      <p:tgtEl>
                                        <p:sldTgt/>
                                      </p:tgtEl>
                                    </p:cond>
                                  </p:endCondLst>
                                  <p:childTnLst>
                                    <p:set>
                                      <p:cBhvr rctx="PPT">
                                        <p:cTn id="43" dur="indefinite"/>
                                        <p:tgtEl>
                                          <p:spTgt spid="82946">
                                            <p:txEl>
                                              <p:pRg st="4" end="4"/>
                                            </p:txEl>
                                          </p:spTgt>
                                        </p:tgtEl>
                                        <p:attrNameLst>
                                          <p:attrName>style.opacity</p:attrName>
                                        </p:attrNameLst>
                                      </p:cBhvr>
                                      <p:to>
                                        <p:strVal val="1"/>
                                      </p:to>
                                    </p:set>
                                    <p:animEffect filter="image" prLst="opacity: 1">
                                      <p:cBhvr rctx="IE">
                                        <p:cTn id="44" dur="indefinite"/>
                                        <p:tgtEl>
                                          <p:spTgt spid="829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build="allAtOnce">
        <p:tmplLst>
          <p:tmpl lvl="1">
            <p:tnLst>
              <p:par>
                <p:cTn presetID="9" presetClass="emph" presetSubtype="0" nodeType="withEffect">
                  <p:stCondLst>
                    <p:cond delay="0"/>
                  </p:stCondLst>
                  <p:childTnLst>
                    <p:set>
                      <p:cBhvr rctx="PPT">
                        <p:cTn dur="indefinite"/>
                        <p:tgtEl>
                          <p:spTgt spid="82946"/>
                        </p:tgtEl>
                        <p:attrNameLst>
                          <p:attrName>style.opacity</p:attrName>
                        </p:attrNameLst>
                      </p:cBhvr>
                      <p:to>
                        <p:strVal val="0.07"/>
                      </p:to>
                    </p:set>
                    <p:animEffect filter="image" prLst="opacity: 0.07">
                      <p:cBhvr rctx="IE">
                        <p:cTn dur="indefinite"/>
                        <p:tgtEl>
                          <p:spTgt spid="82946"/>
                        </p:tgtEl>
                      </p:cBhvr>
                    </p:animEffect>
                  </p:childTnLst>
                </p:cTn>
              </p:par>
            </p:tnLst>
          </p:tmpl>
          <p:tmpl lvl="2">
            <p:tnLst>
              <p:par>
                <p:cTn presetID="9" presetClass="emph" presetSubtype="0" nodeType="withEffect">
                  <p:stCondLst>
                    <p:cond delay="0"/>
                  </p:stCondLst>
                  <p:childTnLst>
                    <p:set>
                      <p:cBhvr rctx="PPT">
                        <p:cTn dur="indefinite"/>
                        <p:tgtEl>
                          <p:spTgt spid="82946"/>
                        </p:tgtEl>
                        <p:attrNameLst>
                          <p:attrName>style.opacity</p:attrName>
                        </p:attrNameLst>
                      </p:cBhvr>
                      <p:to>
                        <p:strVal val="0.07"/>
                      </p:to>
                    </p:set>
                    <p:animEffect filter="image" prLst="opacity: 0.07">
                      <p:cBhvr rctx="IE">
                        <p:cTn dur="indefinite"/>
                        <p:tgtEl>
                          <p:spTgt spid="82946"/>
                        </p:tgtEl>
                      </p:cBhvr>
                    </p:animEffect>
                  </p:childTnLst>
                </p:cTn>
              </p:par>
            </p:tnLst>
          </p:tmpl>
          <p:tmpl lvl="3">
            <p:tnLst>
              <p:par>
                <p:cTn presetID="9" presetClass="emph" presetSubtype="0" nodeType="withEffect">
                  <p:stCondLst>
                    <p:cond delay="0"/>
                  </p:stCondLst>
                  <p:childTnLst>
                    <p:set>
                      <p:cBhvr rctx="PPT">
                        <p:cTn dur="indefinite"/>
                        <p:tgtEl>
                          <p:spTgt spid="82946"/>
                        </p:tgtEl>
                        <p:attrNameLst>
                          <p:attrName>style.opacity</p:attrName>
                        </p:attrNameLst>
                      </p:cBhvr>
                      <p:to>
                        <p:strVal val="0.07"/>
                      </p:to>
                    </p:set>
                    <p:animEffect filter="image" prLst="opacity: 0.07">
                      <p:cBhvr rctx="IE">
                        <p:cTn dur="indefinite"/>
                        <p:tgtEl>
                          <p:spTgt spid="82946"/>
                        </p:tgtEl>
                      </p:cBhvr>
                    </p:animEffect>
                  </p:childTnLst>
                </p:cTn>
              </p:par>
            </p:tnLst>
          </p:tmpl>
          <p:tmpl lvl="4">
            <p:tnLst>
              <p:par>
                <p:cTn presetID="9" presetClass="emph" presetSubtype="0" nodeType="withEffect">
                  <p:stCondLst>
                    <p:cond delay="0"/>
                  </p:stCondLst>
                  <p:childTnLst>
                    <p:set>
                      <p:cBhvr rctx="PPT">
                        <p:cTn dur="indefinite"/>
                        <p:tgtEl>
                          <p:spTgt spid="82946"/>
                        </p:tgtEl>
                        <p:attrNameLst>
                          <p:attrName>style.opacity</p:attrName>
                        </p:attrNameLst>
                      </p:cBhvr>
                      <p:to>
                        <p:strVal val="0.07"/>
                      </p:to>
                    </p:set>
                    <p:animEffect filter="image" prLst="opacity: 0.07">
                      <p:cBhvr rctx="IE">
                        <p:cTn dur="indefinite"/>
                        <p:tgtEl>
                          <p:spTgt spid="82946"/>
                        </p:tgtEl>
                      </p:cBhvr>
                    </p:animEffect>
                  </p:childTnLst>
                </p:cTn>
              </p:par>
            </p:tnLst>
          </p:tmpl>
          <p:tmpl lvl="5">
            <p:tnLst>
              <p:par>
                <p:cTn presetID="9" presetClass="emph" presetSubtype="0" nodeType="withEffect">
                  <p:stCondLst>
                    <p:cond delay="0"/>
                  </p:stCondLst>
                  <p:childTnLst>
                    <p:set>
                      <p:cBhvr rctx="PPT">
                        <p:cTn dur="indefinite"/>
                        <p:tgtEl>
                          <p:spTgt spid="82946"/>
                        </p:tgtEl>
                        <p:attrNameLst>
                          <p:attrName>style.opacity</p:attrName>
                        </p:attrNameLst>
                      </p:cBhvr>
                      <p:to>
                        <p:strVal val="0.07"/>
                      </p:to>
                    </p:set>
                    <p:animEffect filter="image" prLst="opacity: 0.07">
                      <p:cBhvr rctx="IE">
                        <p:cTn dur="indefinite"/>
                        <p:tgtEl>
                          <p:spTgt spid="82946"/>
                        </p:tgtEl>
                      </p:cBhvr>
                    </p:animEffect>
                  </p:childTnLst>
                </p:cTn>
              </p:par>
            </p:tnLst>
          </p:tmpl>
        </p:tmplLst>
      </p:bldP>
      <p:bldP spid="82946" grpId="1" build="p">
        <p:tmplLst>
          <p:tmpl lvl="1">
            <p:tnLst>
              <p:par>
                <p:cTn presetID="9" presetClass="emph" presetSubtype="0" nodeType="clickEffect">
                  <p:stCondLst>
                    <p:cond delay="0"/>
                  </p:stCondLst>
                  <p:endCondLst>
                    <p:cond evt="onNext" delay="0">
                      <p:tgtEl>
                        <p:sldTgt/>
                      </p:tgtEl>
                    </p:cond>
                  </p:endCondLst>
                  <p:childTnLst>
                    <p:set>
                      <p:cBhvr rctx="PPT">
                        <p:cTn dur="indefinite"/>
                        <p:tgtEl>
                          <p:spTgt spid="82946"/>
                        </p:tgtEl>
                        <p:attrNameLst>
                          <p:attrName>style.opacity</p:attrName>
                        </p:attrNameLst>
                      </p:cBhvr>
                      <p:to>
                        <p:strVal val="1"/>
                      </p:to>
                    </p:set>
                    <p:animEffect filter="image" prLst="opacity: 1">
                      <p:cBhvr rctx="IE">
                        <p:cTn dur="indefinite"/>
                        <p:tgtEl>
                          <p:spTgt spid="82946"/>
                        </p:tgtEl>
                      </p:cBhvr>
                    </p:animEffect>
                  </p:childTnLst>
                </p:cTn>
              </p:par>
            </p:tnLst>
          </p:tmpl>
          <p:tmpl lvl="2">
            <p:tnLst>
              <p:par>
                <p:cTn presetID="9" presetClass="emph" presetSubtype="0" nodeType="clickEffect">
                  <p:stCondLst>
                    <p:cond delay="0"/>
                  </p:stCondLst>
                  <p:endCondLst>
                    <p:cond evt="onNext" delay="0">
                      <p:tgtEl>
                        <p:sldTgt/>
                      </p:tgtEl>
                    </p:cond>
                  </p:endCondLst>
                  <p:childTnLst>
                    <p:set>
                      <p:cBhvr rctx="PPT">
                        <p:cTn dur="indefinite"/>
                        <p:tgtEl>
                          <p:spTgt spid="82946"/>
                        </p:tgtEl>
                        <p:attrNameLst>
                          <p:attrName>style.opacity</p:attrName>
                        </p:attrNameLst>
                      </p:cBhvr>
                      <p:to>
                        <p:strVal val="1"/>
                      </p:to>
                    </p:set>
                    <p:animEffect filter="image" prLst="opacity: 1">
                      <p:cBhvr rctx="IE">
                        <p:cTn dur="indefinite"/>
                        <p:tgtEl>
                          <p:spTgt spid="82946"/>
                        </p:tgtEl>
                      </p:cBhvr>
                    </p:animEffect>
                  </p:childTnLst>
                </p:cTn>
              </p:par>
            </p:tnLst>
          </p:tmpl>
          <p:tmpl lvl="3">
            <p:tnLst>
              <p:par>
                <p:cTn presetID="9" presetClass="emph" presetSubtype="0" nodeType="clickEffect">
                  <p:stCondLst>
                    <p:cond delay="0"/>
                  </p:stCondLst>
                  <p:endCondLst>
                    <p:cond evt="onNext" delay="0">
                      <p:tgtEl>
                        <p:sldTgt/>
                      </p:tgtEl>
                    </p:cond>
                  </p:endCondLst>
                  <p:childTnLst>
                    <p:set>
                      <p:cBhvr rctx="PPT">
                        <p:cTn dur="indefinite"/>
                        <p:tgtEl>
                          <p:spTgt spid="82946"/>
                        </p:tgtEl>
                        <p:attrNameLst>
                          <p:attrName>style.opacity</p:attrName>
                        </p:attrNameLst>
                      </p:cBhvr>
                      <p:to>
                        <p:strVal val="1"/>
                      </p:to>
                    </p:set>
                    <p:animEffect filter="image" prLst="opacity: 1">
                      <p:cBhvr rctx="IE">
                        <p:cTn dur="indefinite"/>
                        <p:tgtEl>
                          <p:spTgt spid="82946"/>
                        </p:tgtEl>
                      </p:cBhvr>
                    </p:animEffect>
                  </p:childTnLst>
                </p:cTn>
              </p:par>
            </p:tnLst>
          </p:tmpl>
          <p:tmpl lvl="4">
            <p:tnLst>
              <p:par>
                <p:cTn presetID="9" presetClass="emph" presetSubtype="0" nodeType="clickEffect">
                  <p:stCondLst>
                    <p:cond delay="0"/>
                  </p:stCondLst>
                  <p:endCondLst>
                    <p:cond evt="onNext" delay="0">
                      <p:tgtEl>
                        <p:sldTgt/>
                      </p:tgtEl>
                    </p:cond>
                  </p:endCondLst>
                  <p:childTnLst>
                    <p:set>
                      <p:cBhvr rctx="PPT">
                        <p:cTn dur="indefinite"/>
                        <p:tgtEl>
                          <p:spTgt spid="82946"/>
                        </p:tgtEl>
                        <p:attrNameLst>
                          <p:attrName>style.opacity</p:attrName>
                        </p:attrNameLst>
                      </p:cBhvr>
                      <p:to>
                        <p:strVal val="1"/>
                      </p:to>
                    </p:set>
                    <p:animEffect filter="image" prLst="opacity: 1">
                      <p:cBhvr rctx="IE">
                        <p:cTn dur="indefinite"/>
                        <p:tgtEl>
                          <p:spTgt spid="82946"/>
                        </p:tgtEl>
                      </p:cBhvr>
                    </p:animEffect>
                  </p:childTnLst>
                </p:cTn>
              </p:par>
            </p:tnLst>
          </p:tmpl>
          <p:tmpl lvl="5">
            <p:tnLst>
              <p:par>
                <p:cTn presetID="9" presetClass="emph" presetSubtype="0" nodeType="clickEffect">
                  <p:stCondLst>
                    <p:cond delay="0"/>
                  </p:stCondLst>
                  <p:endCondLst>
                    <p:cond evt="onNext" delay="0">
                      <p:tgtEl>
                        <p:sldTgt/>
                      </p:tgtEl>
                    </p:cond>
                  </p:endCondLst>
                  <p:childTnLst>
                    <p:set>
                      <p:cBhvr rctx="PPT">
                        <p:cTn dur="indefinite"/>
                        <p:tgtEl>
                          <p:spTgt spid="82946"/>
                        </p:tgtEl>
                        <p:attrNameLst>
                          <p:attrName>style.opacity</p:attrName>
                        </p:attrNameLst>
                      </p:cBhvr>
                      <p:to>
                        <p:strVal val="1"/>
                      </p:to>
                    </p:set>
                    <p:animEffect filter="image" prLst="opacity: 1">
                      <p:cBhvr rctx="IE">
                        <p:cTn dur="indefinite"/>
                        <p:tgtEl>
                          <p:spTgt spid="82946"/>
                        </p:tgtEl>
                      </p:cBhvr>
                    </p:animEffect>
                  </p:childTnLst>
                </p:cTn>
              </p:par>
            </p:tnLst>
          </p:tmpl>
        </p:tmplLst>
      </p:bldP>
    </p:bldLst>
  </p:timing>
  <p:txStyles>
    <p:titleStyle>
      <a:lvl1pPr marL="342900" indent="-342900" algn="just" defTabSz="-13873163" rtl="0" eaLnBrk="0" fontAlgn="base" hangingPunct="0">
        <a:spcBef>
          <a:spcPct val="0"/>
        </a:spcBef>
        <a:spcAft>
          <a:spcPct val="0"/>
        </a:spcAft>
        <a:defRPr kumimoji="1" sz="3300" b="1">
          <a:solidFill>
            <a:srgbClr val="DF07A1"/>
          </a:solidFill>
          <a:effectLst>
            <a:outerShdw blurRad="38100" dist="38100" dir="2700000" algn="tl">
              <a:srgbClr val="000000"/>
            </a:outerShdw>
          </a:effectLst>
          <a:latin typeface="+mj-lt"/>
          <a:ea typeface="+mj-ea"/>
          <a:cs typeface="+mj-cs"/>
        </a:defRPr>
      </a:lvl1pPr>
      <a:lvl2pPr marL="342900" indent="-342900" algn="just" defTabSz="-13873163" rtl="0" eaLnBrk="0" fontAlgn="base" hangingPunct="0">
        <a:spcBef>
          <a:spcPct val="0"/>
        </a:spcBef>
        <a:spcAft>
          <a:spcPct val="0"/>
        </a:spcAft>
        <a:defRPr kumimoji="1" sz="3300" b="1">
          <a:solidFill>
            <a:srgbClr val="DF07A1"/>
          </a:solidFill>
          <a:effectLst>
            <a:outerShdw blurRad="38100" dist="38100" dir="2700000" algn="tl">
              <a:srgbClr val="000000"/>
            </a:outerShdw>
          </a:effectLst>
          <a:latin typeface="Times New Roman"/>
          <a:cs typeface="Times New Roman"/>
        </a:defRPr>
      </a:lvl2pPr>
      <a:lvl3pPr marL="342900" indent="-342900" algn="just" defTabSz="-13873163" rtl="0" eaLnBrk="0" fontAlgn="base" hangingPunct="0">
        <a:spcBef>
          <a:spcPct val="0"/>
        </a:spcBef>
        <a:spcAft>
          <a:spcPct val="0"/>
        </a:spcAft>
        <a:defRPr kumimoji="1" sz="3300" b="1">
          <a:solidFill>
            <a:srgbClr val="DF07A1"/>
          </a:solidFill>
          <a:effectLst>
            <a:outerShdw blurRad="38100" dist="38100" dir="2700000" algn="tl">
              <a:srgbClr val="000000"/>
            </a:outerShdw>
          </a:effectLst>
          <a:latin typeface="Times New Roman"/>
          <a:cs typeface="Times New Roman"/>
        </a:defRPr>
      </a:lvl3pPr>
      <a:lvl4pPr marL="342900" indent="-342900" algn="just" defTabSz="-13873163" rtl="0" eaLnBrk="0" fontAlgn="base" hangingPunct="0">
        <a:spcBef>
          <a:spcPct val="0"/>
        </a:spcBef>
        <a:spcAft>
          <a:spcPct val="0"/>
        </a:spcAft>
        <a:defRPr kumimoji="1" sz="3300" b="1">
          <a:solidFill>
            <a:srgbClr val="DF07A1"/>
          </a:solidFill>
          <a:effectLst>
            <a:outerShdw blurRad="38100" dist="38100" dir="2700000" algn="tl">
              <a:srgbClr val="000000"/>
            </a:outerShdw>
          </a:effectLst>
          <a:latin typeface="Times New Roman"/>
          <a:cs typeface="Times New Roman"/>
        </a:defRPr>
      </a:lvl4pPr>
      <a:lvl5pPr marL="342900" indent="-342900" algn="just" defTabSz="-13873163" rtl="0" eaLnBrk="0" fontAlgn="base" hangingPunct="0">
        <a:spcBef>
          <a:spcPct val="0"/>
        </a:spcBef>
        <a:spcAft>
          <a:spcPct val="0"/>
        </a:spcAft>
        <a:defRPr kumimoji="1" sz="3300" b="1">
          <a:solidFill>
            <a:srgbClr val="DF07A1"/>
          </a:solidFill>
          <a:effectLst>
            <a:outerShdw blurRad="38100" dist="38100" dir="2700000" algn="tl">
              <a:srgbClr val="000000"/>
            </a:outerShdw>
          </a:effectLst>
          <a:latin typeface="Times New Roman"/>
          <a:cs typeface="Times New Roman"/>
        </a:defRPr>
      </a:lvl5pPr>
      <a:lvl6pPr marL="457200" algn="just" eaLnBrk="0" fontAlgn="base" hangingPunct="0">
        <a:spcBef>
          <a:spcPct val="0"/>
        </a:spcBef>
        <a:spcAft>
          <a:spcPct val="0"/>
        </a:spcAft>
        <a:defRPr kumimoji="1" sz="3300" b="1">
          <a:solidFill>
            <a:srgbClr val="DF07A1">
              <a:alpha val="100000"/>
            </a:srgbClr>
          </a:solidFill>
          <a:effectLst>
            <a:outerShdw blurRad="38100" dist="38100" dir="2700000" algn="tl">
              <a:srgbClr val="000000">
                <a:alpha val="43137"/>
              </a:srgbClr>
            </a:outerShdw>
          </a:effectLst>
          <a:latin typeface="Times New Roman"/>
          <a:cs typeface="Times New Roman"/>
        </a:defRPr>
      </a:lvl6pPr>
      <a:lvl7pPr marL="914400" algn="just" eaLnBrk="0" fontAlgn="base" hangingPunct="0">
        <a:spcBef>
          <a:spcPct val="0"/>
        </a:spcBef>
        <a:spcAft>
          <a:spcPct val="0"/>
        </a:spcAft>
        <a:defRPr kumimoji="1" sz="3300" b="1">
          <a:solidFill>
            <a:srgbClr val="DF07A1">
              <a:alpha val="100000"/>
            </a:srgbClr>
          </a:solidFill>
          <a:effectLst>
            <a:outerShdw blurRad="38100" dist="38100" dir="2700000" algn="tl">
              <a:srgbClr val="000000">
                <a:alpha val="43137"/>
              </a:srgbClr>
            </a:outerShdw>
          </a:effectLst>
          <a:latin typeface="Times New Roman"/>
          <a:cs typeface="Times New Roman"/>
        </a:defRPr>
      </a:lvl7pPr>
      <a:lvl8pPr marL="1371600" algn="just" eaLnBrk="0" fontAlgn="base" hangingPunct="0">
        <a:spcBef>
          <a:spcPct val="0"/>
        </a:spcBef>
        <a:spcAft>
          <a:spcPct val="0"/>
        </a:spcAft>
        <a:defRPr kumimoji="1" sz="3300" b="1">
          <a:solidFill>
            <a:srgbClr val="DF07A1">
              <a:alpha val="100000"/>
            </a:srgbClr>
          </a:solidFill>
          <a:effectLst>
            <a:outerShdw blurRad="38100" dist="38100" dir="2700000" algn="tl">
              <a:srgbClr val="000000">
                <a:alpha val="43137"/>
              </a:srgbClr>
            </a:outerShdw>
          </a:effectLst>
          <a:latin typeface="Times New Roman"/>
          <a:cs typeface="Times New Roman"/>
        </a:defRPr>
      </a:lvl8pPr>
      <a:lvl9pPr marL="1828800" algn="just" eaLnBrk="0" fontAlgn="base" hangingPunct="0">
        <a:spcBef>
          <a:spcPct val="0"/>
        </a:spcBef>
        <a:spcAft>
          <a:spcPct val="0"/>
        </a:spcAft>
        <a:defRPr kumimoji="1" sz="3300" b="1">
          <a:solidFill>
            <a:srgbClr val="DF07A1">
              <a:alpha val="100000"/>
            </a:srgbClr>
          </a:solidFill>
          <a:effectLst>
            <a:outerShdw blurRad="38100" dist="38100" dir="2700000" algn="tl">
              <a:srgbClr val="000000">
                <a:alpha val="43137"/>
              </a:srgbClr>
            </a:outerShdw>
          </a:effectLst>
          <a:latin typeface="Times New Roman"/>
          <a:cs typeface="Times New Roman"/>
        </a:defRPr>
      </a:lvl9pPr>
    </p:titleStyle>
    <p:bodyStyle>
      <a:lvl1pPr marL="342900" indent="-342900" algn="just" defTabSz="-13873163" rtl="0" eaLnBrk="0" fontAlgn="base" hangingPunct="0">
        <a:spcBef>
          <a:spcPct val="35000"/>
        </a:spcBef>
        <a:spcAft>
          <a:spcPct val="0"/>
        </a:spcAft>
        <a:buClr>
          <a:srgbClr val="993300"/>
        </a:buClr>
        <a:buSzPct val="75000"/>
        <a:buFont typeface="Wingdings" pitchFamily="2" charset="2"/>
        <a:buChar char="ü"/>
        <a:defRPr kumimoji="1" sz="2400" b="1">
          <a:solidFill>
            <a:schemeClr val="tx1"/>
          </a:solidFill>
          <a:latin typeface="+mn-lt"/>
          <a:ea typeface="+mn-ea"/>
          <a:cs typeface="+mn-cs"/>
        </a:defRPr>
      </a:lvl1pPr>
      <a:lvl2pPr marL="742950" indent="-285750" algn="just" defTabSz="-13873163" rtl="0" eaLnBrk="0" fontAlgn="base" hangingPunct="0">
        <a:spcBef>
          <a:spcPct val="35000"/>
        </a:spcBef>
        <a:spcAft>
          <a:spcPct val="0"/>
        </a:spcAft>
        <a:buClr>
          <a:srgbClr val="CC6600"/>
        </a:buClr>
        <a:buSzPct val="75000"/>
        <a:buFont typeface="Wingdings 3" pitchFamily="18" charset="2"/>
        <a:buChar char=""/>
        <a:defRPr kumimoji="1" sz="2300" b="1">
          <a:solidFill>
            <a:schemeClr val="tx1"/>
          </a:solidFill>
          <a:latin typeface="+mn-lt"/>
        </a:defRPr>
      </a:lvl2pPr>
      <a:lvl3pPr marL="1143000" indent="-228600" algn="just" defTabSz="-13873163" rtl="0" eaLnBrk="0" fontAlgn="base" hangingPunct="0">
        <a:spcBef>
          <a:spcPct val="35000"/>
        </a:spcBef>
        <a:spcAft>
          <a:spcPct val="0"/>
        </a:spcAft>
        <a:buClr>
          <a:srgbClr val="000099"/>
        </a:buClr>
        <a:buSzPct val="70000"/>
        <a:buFont typeface="Wingdings 2" pitchFamily="18" charset="2"/>
        <a:buChar char="²"/>
        <a:defRPr kumimoji="1" sz="2200" b="1">
          <a:solidFill>
            <a:schemeClr val="tx1"/>
          </a:solidFill>
          <a:latin typeface="+mn-lt"/>
        </a:defRPr>
      </a:lvl3pPr>
      <a:lvl4pPr marL="1600200" indent="-228600" algn="just" defTabSz="-13873163" rtl="0" eaLnBrk="0" fontAlgn="base" hangingPunct="0">
        <a:spcBef>
          <a:spcPct val="35000"/>
        </a:spcBef>
        <a:spcAft>
          <a:spcPct val="0"/>
        </a:spcAft>
        <a:buClr>
          <a:schemeClr val="hlink"/>
        </a:buClr>
        <a:buSzPct val="70000"/>
        <a:buFont typeface="Wingdings" pitchFamily="2" charset="2"/>
        <a:buChar char="¬"/>
        <a:defRPr kumimoji="1" sz="2100" b="1">
          <a:solidFill>
            <a:schemeClr val="tx1"/>
          </a:solidFill>
          <a:latin typeface="+mn-lt"/>
        </a:defRPr>
      </a:lvl4pPr>
      <a:lvl5pPr marL="2057400" indent="-228600" algn="just" defTabSz="-13873163" rtl="0" eaLnBrk="0" fontAlgn="base" hangingPunct="0">
        <a:spcBef>
          <a:spcPct val="35000"/>
        </a:spcBef>
        <a:spcAft>
          <a:spcPct val="0"/>
        </a:spcAft>
        <a:buClr>
          <a:schemeClr val="tx2"/>
        </a:buClr>
        <a:buSzPct val="70000"/>
        <a:buFont typeface="Wingdings 3" pitchFamily="18" charset="2"/>
        <a:buChar char="Æ"/>
        <a:defRPr kumimoji="1" sz="2000" b="1">
          <a:solidFill>
            <a:schemeClr val="tx1"/>
          </a:solidFill>
          <a:latin typeface="+mn-lt"/>
        </a:defRPr>
      </a:lvl5pPr>
      <a:lvl6pPr marL="2386013" indent="-219075" algn="just" eaLnBrk="0" fontAlgn="base" hangingPunct="0">
        <a:spcBef>
          <a:spcPct val="35000"/>
        </a:spcBef>
        <a:spcAft>
          <a:spcPct val="0"/>
        </a:spcAft>
        <a:buClr>
          <a:schemeClr val="tx2">
            <a:alpha val="100000"/>
          </a:schemeClr>
        </a:buClr>
        <a:buSzPct val="70000"/>
        <a:buFont typeface="Wingdings 3"/>
        <a:buChar char="Æ"/>
        <a:defRPr kumimoji="1" sz="2000" b="1">
          <a:solidFill>
            <a:schemeClr val="tx1">
              <a:alpha val="100000"/>
            </a:schemeClr>
          </a:solidFill>
          <a:latin typeface="+mn-lt"/>
        </a:defRPr>
      </a:lvl6pPr>
      <a:lvl7pPr marL="2843213" indent="-219075" algn="just" eaLnBrk="0" fontAlgn="base" hangingPunct="0">
        <a:spcBef>
          <a:spcPct val="35000"/>
        </a:spcBef>
        <a:spcAft>
          <a:spcPct val="0"/>
        </a:spcAft>
        <a:buClr>
          <a:schemeClr val="tx2">
            <a:alpha val="100000"/>
          </a:schemeClr>
        </a:buClr>
        <a:buSzPct val="70000"/>
        <a:buFont typeface="Wingdings 3"/>
        <a:buChar char="Æ"/>
        <a:defRPr kumimoji="1" sz="2000" b="1">
          <a:solidFill>
            <a:schemeClr val="tx1">
              <a:alpha val="100000"/>
            </a:schemeClr>
          </a:solidFill>
          <a:latin typeface="+mn-lt"/>
        </a:defRPr>
      </a:lvl7pPr>
      <a:lvl8pPr marL="3300413" indent="-219075" algn="just" eaLnBrk="0" fontAlgn="base" hangingPunct="0">
        <a:spcBef>
          <a:spcPct val="35000"/>
        </a:spcBef>
        <a:spcAft>
          <a:spcPct val="0"/>
        </a:spcAft>
        <a:buClr>
          <a:schemeClr val="tx2">
            <a:alpha val="100000"/>
          </a:schemeClr>
        </a:buClr>
        <a:buSzPct val="70000"/>
        <a:buFont typeface="Wingdings 3"/>
        <a:buChar char="Æ"/>
        <a:defRPr kumimoji="1" sz="2000" b="1">
          <a:solidFill>
            <a:schemeClr val="tx1">
              <a:alpha val="100000"/>
            </a:schemeClr>
          </a:solidFill>
          <a:latin typeface="+mn-lt"/>
        </a:defRPr>
      </a:lvl8pPr>
      <a:lvl9pPr marL="3757613" indent="-219075" algn="just" eaLnBrk="0" fontAlgn="base" hangingPunct="0">
        <a:spcBef>
          <a:spcPct val="35000"/>
        </a:spcBef>
        <a:spcAft>
          <a:spcPct val="0"/>
        </a:spcAft>
        <a:buClr>
          <a:schemeClr val="tx2">
            <a:alpha val="100000"/>
          </a:schemeClr>
        </a:buClr>
        <a:buSzPct val="70000"/>
        <a:buFont typeface="Wingdings 3"/>
        <a:buChar char="Æ"/>
        <a:defRPr kumimoji="1" sz="2000" b="1">
          <a:solidFill>
            <a:schemeClr val="tx1">
              <a:alpha val="100000"/>
            </a:schemeClr>
          </a:solidFill>
          <a:latin typeface="+mn-lt"/>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051"/>
          <p:cNvSpPr>
            <a:spLocks noChangeArrowheads="1"/>
          </p:cNvSpPr>
          <p:nvPr/>
        </p:nvSpPr>
        <p:spPr bwMode="auto">
          <a:xfrm>
            <a:off x="533400" y="2057400"/>
            <a:ext cx="8229600" cy="1905000"/>
          </a:xfrm>
          <a:prstGeom prst="rect">
            <a:avLst/>
          </a:prstGeom>
          <a:noFill/>
          <a:ln w="9525" cap="flat" cmpd="sng" algn="ctr">
            <a:noFill/>
            <a:prstDash val="solid"/>
            <a:miter lim="800000"/>
            <a:headEnd type="none" w="med" len="med"/>
            <a:tailEnd type="none" w="med" len="med"/>
          </a:ln>
          <a:effectLst/>
        </p:spPr>
        <p:txBody>
          <a:bodyPr anchor="ctr"/>
          <a:lstStyle/>
          <a:p>
            <a:pPr eaLnBrk="1" hangingPunct="1">
              <a:defRPr/>
            </a:pPr>
            <a:r>
              <a:rPr lang="en-US" sz="4000" b="1">
                <a:solidFill>
                  <a:srgbClr val="800000"/>
                </a:solidFill>
                <a:effectLst>
                  <a:outerShdw blurRad="38100" dist="38100" dir="2700000" algn="tl">
                    <a:srgbClr val="000000"/>
                  </a:outerShdw>
                </a:effectLst>
                <a:cs typeface="Times New Roman" pitchFamily="18" charset="0"/>
              </a:rPr>
              <a:t>Introduction to Distributed Systems</a:t>
            </a:r>
          </a:p>
        </p:txBody>
      </p:sp>
      <p:sp>
        <p:nvSpPr>
          <p:cNvPr id="5123" name="Rectangle 2053"/>
          <p:cNvSpPr>
            <a:spLocks noChangeArrowheads="1"/>
          </p:cNvSpPr>
          <p:nvPr/>
        </p:nvSpPr>
        <p:spPr bwMode="auto">
          <a:xfrm>
            <a:off x="457200" y="3733800"/>
            <a:ext cx="8229600" cy="2239963"/>
          </a:xfrm>
          <a:prstGeom prst="rect">
            <a:avLst/>
          </a:prstGeom>
          <a:noFill/>
          <a:ln w="9525">
            <a:noFill/>
            <a:miter lim="800000"/>
            <a:headEnd/>
            <a:tailEnd/>
          </a:ln>
        </p:spPr>
        <p:txBody>
          <a:bodyPr/>
          <a:lstStyle/>
          <a:p>
            <a:pPr eaLnBrk="1" hangingPunct="1"/>
            <a:endParaRPr lang="en-GB" sz="1800">
              <a:latin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90113"/>
          <p:cNvSpPr>
            <a:spLocks noGrp="1" noChangeArrowheads="1"/>
          </p:cNvSpPr>
          <p:nvPr>
            <p:ph type="title"/>
          </p:nvPr>
        </p:nvSpPr>
        <p:spPr>
          <a:xfrm>
            <a:off x="533400" y="228600"/>
            <a:ext cx="8229600" cy="533400"/>
          </a:xfrm>
        </p:spPr>
        <p:txBody>
          <a:bodyPr anchor="b"/>
          <a:lstStyle/>
          <a:p>
            <a:pPr marL="0" indent="0" defTabSz="914400"/>
            <a:r>
              <a:rPr lang="en-US" sz="3600" smtClean="0"/>
              <a:t>Workstation-server model</a:t>
            </a:r>
          </a:p>
        </p:txBody>
      </p:sp>
      <p:grpSp>
        <p:nvGrpSpPr>
          <p:cNvPr id="2" name="Group 24"/>
          <p:cNvGrpSpPr>
            <a:grpSpLocks/>
          </p:cNvGrpSpPr>
          <p:nvPr/>
        </p:nvGrpSpPr>
        <p:grpSpPr bwMode="auto">
          <a:xfrm>
            <a:off x="533400" y="1066800"/>
            <a:ext cx="8229600" cy="5257800"/>
            <a:chOff x="336" y="672"/>
            <a:chExt cx="5184" cy="3312"/>
          </a:xfrm>
        </p:grpSpPr>
        <p:sp>
          <p:nvSpPr>
            <p:cNvPr id="36867" name="Oval 90134"/>
            <p:cNvSpPr>
              <a:spLocks noChangeArrowheads="1"/>
            </p:cNvSpPr>
            <p:nvPr/>
          </p:nvSpPr>
          <p:spPr bwMode="auto">
            <a:xfrm>
              <a:off x="1968" y="1680"/>
              <a:ext cx="1680" cy="1104"/>
            </a:xfrm>
            <a:prstGeom prst="ellipse">
              <a:avLst/>
            </a:prstGeom>
            <a:solidFill>
              <a:srgbClr val="FFFFFF"/>
            </a:solidFill>
            <a:ln w="9525" algn="ctr">
              <a:solidFill>
                <a:schemeClr val="tx1"/>
              </a:solidFill>
              <a:round/>
              <a:headEnd/>
              <a:tailEnd/>
            </a:ln>
          </p:spPr>
          <p:txBody>
            <a:bodyPr wrap="none" anchor="ctr"/>
            <a:lstStyle/>
            <a:p>
              <a:pPr eaLnBrk="1" hangingPunct="1"/>
              <a:endParaRPr lang="en-US" sz="1800">
                <a:solidFill>
                  <a:srgbClr val="000000"/>
                </a:solidFill>
                <a:latin typeface="Arial" charset="0"/>
              </a:endParaRPr>
            </a:p>
          </p:txBody>
        </p:sp>
        <p:sp>
          <p:nvSpPr>
            <p:cNvPr id="36868" name="TextBox 90116"/>
            <p:cNvSpPr txBox="1">
              <a:spLocks noChangeArrowheads="1"/>
            </p:cNvSpPr>
            <p:nvPr/>
          </p:nvSpPr>
          <p:spPr bwMode="auto">
            <a:xfrm>
              <a:off x="2160" y="1920"/>
              <a:ext cx="1344" cy="624"/>
            </a:xfrm>
            <a:prstGeom prst="rect">
              <a:avLst/>
            </a:prstGeom>
            <a:solidFill>
              <a:srgbClr val="FFFFFF"/>
            </a:solidFill>
            <a:ln w="9525">
              <a:noFill/>
              <a:miter lim="800000"/>
              <a:headEnd/>
              <a:tailEnd/>
            </a:ln>
          </p:spPr>
          <p:txBody>
            <a:bodyPr/>
            <a:lstStyle/>
            <a:p>
              <a:pPr algn="ctr" eaLnBrk="1" hangingPunct="1"/>
              <a:r>
                <a:rPr lang="en-US" sz="1800" b="1"/>
                <a:t>Communication</a:t>
              </a:r>
              <a:r>
                <a:rPr lang="en-US" sz="1200" b="1"/>
                <a:t> </a:t>
              </a:r>
              <a:r>
                <a:rPr lang="en-US" sz="1800" b="1"/>
                <a:t>Network</a:t>
              </a:r>
            </a:p>
          </p:txBody>
        </p:sp>
        <p:sp>
          <p:nvSpPr>
            <p:cNvPr id="36869" name="TextBox 90117"/>
            <p:cNvSpPr txBox="1">
              <a:spLocks noChangeArrowheads="1"/>
            </p:cNvSpPr>
            <p:nvPr/>
          </p:nvSpPr>
          <p:spPr bwMode="auto">
            <a:xfrm>
              <a:off x="336" y="2256"/>
              <a:ext cx="1240" cy="720"/>
            </a:xfrm>
            <a:prstGeom prst="rect">
              <a:avLst/>
            </a:prstGeom>
            <a:solidFill>
              <a:srgbClr val="FFFFFF"/>
            </a:solidFill>
            <a:ln w="9525" algn="ctr">
              <a:solidFill>
                <a:srgbClr val="000000"/>
              </a:solidFill>
              <a:miter lim="800000"/>
              <a:headEnd/>
              <a:tailEnd/>
            </a:ln>
          </p:spPr>
          <p:txBody>
            <a:bodyPr/>
            <a:lstStyle/>
            <a:p>
              <a:pPr algn="ctr" eaLnBrk="1" hangingPunct="1"/>
              <a:endParaRPr lang="en-US" sz="1800" b="1"/>
            </a:p>
            <a:p>
              <a:pPr algn="ctr" eaLnBrk="1" hangingPunct="1"/>
              <a:r>
                <a:rPr lang="en-US" sz="1800" b="1"/>
                <a:t>Mini</a:t>
              </a:r>
              <a:r>
                <a:rPr lang="en-US" sz="1200" b="1"/>
                <a:t> </a:t>
              </a:r>
              <a:r>
                <a:rPr lang="en-US" sz="1800" b="1"/>
                <a:t>Computer</a:t>
              </a:r>
              <a:r>
                <a:rPr lang="en-US" sz="1200" b="1"/>
                <a:t> </a:t>
              </a:r>
              <a:r>
                <a:rPr lang="en-US" sz="1800" b="1"/>
                <a:t>as</a:t>
              </a:r>
              <a:r>
                <a:rPr lang="en-US" sz="1200" b="1"/>
                <a:t> </a:t>
              </a:r>
              <a:r>
                <a:rPr lang="en-US" sz="1800" b="1"/>
                <a:t>file</a:t>
              </a:r>
              <a:r>
                <a:rPr lang="en-US" sz="1200" b="1"/>
                <a:t> </a:t>
              </a:r>
              <a:r>
                <a:rPr lang="en-US" sz="1800" b="1"/>
                <a:t>server</a:t>
              </a:r>
            </a:p>
            <a:p>
              <a:pPr algn="ctr" eaLnBrk="1" hangingPunct="1"/>
              <a:endParaRPr lang="en-US" sz="1800" b="1"/>
            </a:p>
          </p:txBody>
        </p:sp>
        <p:sp>
          <p:nvSpPr>
            <p:cNvPr id="36870" name="TextBox 90118"/>
            <p:cNvSpPr txBox="1">
              <a:spLocks noChangeArrowheads="1"/>
            </p:cNvSpPr>
            <p:nvPr/>
          </p:nvSpPr>
          <p:spPr bwMode="auto">
            <a:xfrm>
              <a:off x="1463" y="3264"/>
              <a:ext cx="1240" cy="720"/>
            </a:xfrm>
            <a:prstGeom prst="rect">
              <a:avLst/>
            </a:prstGeom>
            <a:solidFill>
              <a:srgbClr val="FFFFFF"/>
            </a:solidFill>
            <a:ln w="9525" algn="ctr">
              <a:solidFill>
                <a:srgbClr val="000000"/>
              </a:solidFill>
              <a:miter lim="800000"/>
              <a:headEnd/>
              <a:tailEnd/>
            </a:ln>
          </p:spPr>
          <p:txBody>
            <a:bodyPr/>
            <a:lstStyle/>
            <a:p>
              <a:pPr eaLnBrk="1" hangingPunct="1"/>
              <a:endParaRPr lang="en-US" sz="1800" b="1"/>
            </a:p>
            <a:p>
              <a:pPr eaLnBrk="1" hangingPunct="1"/>
              <a:r>
                <a:rPr lang="en-US" sz="1800" b="1"/>
                <a:t>Minicomputer</a:t>
              </a:r>
              <a:r>
                <a:rPr lang="en-US" sz="1200" b="1"/>
                <a:t>  </a:t>
              </a:r>
              <a:r>
                <a:rPr lang="en-US" sz="1800" b="1"/>
                <a:t>as</a:t>
              </a:r>
              <a:r>
                <a:rPr lang="en-US" sz="1200" b="1"/>
                <a:t> </a:t>
              </a:r>
              <a:r>
                <a:rPr lang="en-US" sz="1800" b="1"/>
                <a:t>Print</a:t>
              </a:r>
              <a:r>
                <a:rPr lang="en-US" sz="1200" b="1"/>
                <a:t>  </a:t>
              </a:r>
              <a:r>
                <a:rPr lang="en-US" sz="1800" b="1"/>
                <a:t>Server</a:t>
              </a:r>
            </a:p>
          </p:txBody>
        </p:sp>
        <p:sp>
          <p:nvSpPr>
            <p:cNvPr id="36871" name="TextBox 90119"/>
            <p:cNvSpPr txBox="1">
              <a:spLocks noChangeArrowheads="1"/>
            </p:cNvSpPr>
            <p:nvPr/>
          </p:nvSpPr>
          <p:spPr bwMode="auto">
            <a:xfrm>
              <a:off x="2928" y="3264"/>
              <a:ext cx="1240" cy="720"/>
            </a:xfrm>
            <a:prstGeom prst="rect">
              <a:avLst/>
            </a:prstGeom>
            <a:solidFill>
              <a:srgbClr val="FFFFFF"/>
            </a:solidFill>
            <a:ln w="9525" algn="ctr">
              <a:solidFill>
                <a:srgbClr val="000000"/>
              </a:solidFill>
              <a:miter lim="800000"/>
              <a:headEnd/>
              <a:tailEnd/>
            </a:ln>
          </p:spPr>
          <p:txBody>
            <a:bodyPr/>
            <a:lstStyle/>
            <a:p>
              <a:pPr algn="ctr" eaLnBrk="1" hangingPunct="1"/>
              <a:endParaRPr lang="en-US" sz="1800" b="1"/>
            </a:p>
            <a:p>
              <a:pPr algn="ctr" eaLnBrk="1" hangingPunct="1"/>
              <a:r>
                <a:rPr lang="en-US" sz="1800" b="1"/>
                <a:t>Minicomputer as Email Server</a:t>
              </a:r>
            </a:p>
          </p:txBody>
        </p:sp>
        <p:sp>
          <p:nvSpPr>
            <p:cNvPr id="36872" name="TextBox 90120"/>
            <p:cNvSpPr txBox="1">
              <a:spLocks noChangeArrowheads="1"/>
            </p:cNvSpPr>
            <p:nvPr/>
          </p:nvSpPr>
          <p:spPr bwMode="auto">
            <a:xfrm>
              <a:off x="4055" y="2112"/>
              <a:ext cx="1465" cy="720"/>
            </a:xfrm>
            <a:prstGeom prst="rect">
              <a:avLst/>
            </a:prstGeom>
            <a:solidFill>
              <a:srgbClr val="FFFFFF"/>
            </a:solidFill>
            <a:ln w="9525" algn="ctr">
              <a:solidFill>
                <a:srgbClr val="000000"/>
              </a:solidFill>
              <a:miter lim="800000"/>
              <a:headEnd/>
              <a:tailEnd/>
            </a:ln>
          </p:spPr>
          <p:txBody>
            <a:bodyPr/>
            <a:lstStyle/>
            <a:p>
              <a:pPr algn="ctr" eaLnBrk="1" hangingPunct="1"/>
              <a:endParaRPr lang="en-US" sz="1800" b="1"/>
            </a:p>
            <a:p>
              <a:pPr algn="ctr" eaLnBrk="1" hangingPunct="1"/>
              <a:r>
                <a:rPr lang="en-US" sz="1800" b="1"/>
                <a:t>Minicomputer</a:t>
              </a:r>
              <a:r>
                <a:rPr lang="en-US" sz="1200" b="1"/>
                <a:t> </a:t>
              </a:r>
              <a:r>
                <a:rPr lang="en-US" sz="1800" b="1"/>
                <a:t>as</a:t>
              </a:r>
              <a:r>
                <a:rPr lang="en-US" sz="1200" b="1"/>
                <a:t> </a:t>
              </a:r>
              <a:r>
                <a:rPr lang="en-US" sz="1800" b="1"/>
                <a:t>Data</a:t>
              </a:r>
              <a:r>
                <a:rPr lang="en-US" sz="1200" b="1"/>
                <a:t> </a:t>
              </a:r>
              <a:r>
                <a:rPr lang="en-US" sz="1800" b="1"/>
                <a:t>base</a:t>
              </a:r>
              <a:r>
                <a:rPr lang="en-US" sz="1200" b="1"/>
                <a:t> </a:t>
              </a:r>
              <a:r>
                <a:rPr lang="en-US" sz="1800" b="1"/>
                <a:t>Server</a:t>
              </a:r>
            </a:p>
          </p:txBody>
        </p:sp>
        <p:sp>
          <p:nvSpPr>
            <p:cNvPr id="36873" name="TextBox 90121"/>
            <p:cNvSpPr txBox="1">
              <a:spLocks noChangeArrowheads="1"/>
            </p:cNvSpPr>
            <p:nvPr/>
          </p:nvSpPr>
          <p:spPr bwMode="auto">
            <a:xfrm>
              <a:off x="449" y="1392"/>
              <a:ext cx="1127" cy="432"/>
            </a:xfrm>
            <a:prstGeom prst="rect">
              <a:avLst/>
            </a:prstGeom>
            <a:solidFill>
              <a:srgbClr val="FFFFFF"/>
            </a:solidFill>
            <a:ln w="9525" algn="ctr">
              <a:solidFill>
                <a:srgbClr val="000000"/>
              </a:solidFill>
              <a:miter lim="800000"/>
              <a:headEnd/>
              <a:tailEnd/>
            </a:ln>
          </p:spPr>
          <p:txBody>
            <a:bodyPr/>
            <a:lstStyle/>
            <a:p>
              <a:pPr eaLnBrk="1" hangingPunct="1"/>
              <a:r>
                <a:rPr lang="en-US" sz="1800" b="1"/>
                <a:t>Workstation</a:t>
              </a:r>
            </a:p>
            <a:p>
              <a:pPr eaLnBrk="1" hangingPunct="1"/>
              <a:r>
                <a:rPr lang="en-US" sz="1800" b="1"/>
                <a:t>    (diskless)</a:t>
              </a:r>
              <a:endParaRPr lang="en-US" sz="1800">
                <a:latin typeface="Arial" charset="0"/>
              </a:endParaRPr>
            </a:p>
          </p:txBody>
        </p:sp>
        <p:sp>
          <p:nvSpPr>
            <p:cNvPr id="36874" name="TextBox 90122"/>
            <p:cNvSpPr txBox="1">
              <a:spLocks noChangeArrowheads="1"/>
            </p:cNvSpPr>
            <p:nvPr/>
          </p:nvSpPr>
          <p:spPr bwMode="auto">
            <a:xfrm>
              <a:off x="1576" y="672"/>
              <a:ext cx="1127" cy="432"/>
            </a:xfrm>
            <a:prstGeom prst="rect">
              <a:avLst/>
            </a:prstGeom>
            <a:solidFill>
              <a:srgbClr val="FFFFFF"/>
            </a:solidFill>
            <a:ln w="9525" algn="ctr">
              <a:solidFill>
                <a:srgbClr val="000000"/>
              </a:solidFill>
              <a:miter lim="800000"/>
              <a:headEnd/>
              <a:tailEnd/>
            </a:ln>
          </p:spPr>
          <p:txBody>
            <a:bodyPr/>
            <a:lstStyle/>
            <a:p>
              <a:pPr eaLnBrk="1" hangingPunct="1"/>
              <a:r>
                <a:rPr lang="en-US" sz="1800" b="1"/>
                <a:t>Workstation</a:t>
              </a:r>
            </a:p>
            <a:p>
              <a:pPr eaLnBrk="1" hangingPunct="1"/>
              <a:r>
                <a:rPr lang="en-US" sz="1800" b="1"/>
                <a:t>    (diskless)</a:t>
              </a:r>
            </a:p>
          </p:txBody>
        </p:sp>
        <p:sp>
          <p:nvSpPr>
            <p:cNvPr id="36875" name="TextBox 90123"/>
            <p:cNvSpPr txBox="1">
              <a:spLocks noChangeArrowheads="1"/>
            </p:cNvSpPr>
            <p:nvPr/>
          </p:nvSpPr>
          <p:spPr bwMode="auto">
            <a:xfrm>
              <a:off x="3041" y="672"/>
              <a:ext cx="1014" cy="432"/>
            </a:xfrm>
            <a:prstGeom prst="rect">
              <a:avLst/>
            </a:prstGeom>
            <a:solidFill>
              <a:srgbClr val="FFFFFF"/>
            </a:solidFill>
            <a:ln w="9525" algn="ctr">
              <a:solidFill>
                <a:srgbClr val="000000"/>
              </a:solidFill>
              <a:miter lim="800000"/>
              <a:headEnd/>
              <a:tailEnd/>
            </a:ln>
          </p:spPr>
          <p:txBody>
            <a:bodyPr/>
            <a:lstStyle/>
            <a:p>
              <a:pPr eaLnBrk="1" hangingPunct="1"/>
              <a:r>
                <a:rPr lang="en-US" sz="1800" b="1"/>
                <a:t>Workstation</a:t>
              </a:r>
            </a:p>
            <a:p>
              <a:pPr eaLnBrk="1" hangingPunct="1"/>
              <a:r>
                <a:rPr lang="en-US" sz="1800" b="1"/>
                <a:t>   (diskfull)</a:t>
              </a:r>
            </a:p>
          </p:txBody>
        </p:sp>
        <p:sp>
          <p:nvSpPr>
            <p:cNvPr id="36876" name="TextBox 90124"/>
            <p:cNvSpPr txBox="1">
              <a:spLocks noChangeArrowheads="1"/>
            </p:cNvSpPr>
            <p:nvPr/>
          </p:nvSpPr>
          <p:spPr bwMode="auto">
            <a:xfrm>
              <a:off x="4280" y="1248"/>
              <a:ext cx="1015" cy="432"/>
            </a:xfrm>
            <a:prstGeom prst="rect">
              <a:avLst/>
            </a:prstGeom>
            <a:solidFill>
              <a:srgbClr val="FFFFFF"/>
            </a:solidFill>
            <a:ln w="9525" algn="ctr">
              <a:solidFill>
                <a:srgbClr val="000000"/>
              </a:solidFill>
              <a:miter lim="800000"/>
              <a:headEnd/>
              <a:tailEnd/>
            </a:ln>
          </p:spPr>
          <p:txBody>
            <a:bodyPr/>
            <a:lstStyle/>
            <a:p>
              <a:pPr eaLnBrk="1" hangingPunct="1"/>
              <a:r>
                <a:rPr lang="en-US" sz="1800" b="1"/>
                <a:t>Workstation</a:t>
              </a:r>
            </a:p>
            <a:p>
              <a:pPr eaLnBrk="1" hangingPunct="1"/>
              <a:r>
                <a:rPr lang="en-US" sz="1800" b="1"/>
                <a:t>   (diskless)</a:t>
              </a:r>
            </a:p>
          </p:txBody>
        </p:sp>
        <p:sp>
          <p:nvSpPr>
            <p:cNvPr id="36877" name="Straight Connector 90125"/>
            <p:cNvSpPr>
              <a:spLocks noChangeShapeType="1"/>
            </p:cNvSpPr>
            <p:nvPr/>
          </p:nvSpPr>
          <p:spPr bwMode="auto">
            <a:xfrm flipH="1">
              <a:off x="1576" y="2400"/>
              <a:ext cx="440" cy="144"/>
            </a:xfrm>
            <a:prstGeom prst="line">
              <a:avLst/>
            </a:prstGeom>
            <a:noFill/>
            <a:ln w="9525" algn="ctr">
              <a:solidFill>
                <a:srgbClr val="000000"/>
              </a:solidFill>
              <a:round/>
              <a:headEnd/>
              <a:tailEnd/>
            </a:ln>
          </p:spPr>
          <p:txBody>
            <a:bodyPr/>
            <a:lstStyle/>
            <a:p>
              <a:endParaRPr lang="en-US"/>
            </a:p>
          </p:txBody>
        </p:sp>
        <p:sp>
          <p:nvSpPr>
            <p:cNvPr id="36878" name="Straight Connector 90126"/>
            <p:cNvSpPr>
              <a:spLocks noChangeShapeType="1"/>
            </p:cNvSpPr>
            <p:nvPr/>
          </p:nvSpPr>
          <p:spPr bwMode="auto">
            <a:xfrm flipH="1">
              <a:off x="2139" y="2688"/>
              <a:ext cx="213" cy="576"/>
            </a:xfrm>
            <a:prstGeom prst="line">
              <a:avLst/>
            </a:prstGeom>
            <a:noFill/>
            <a:ln w="9525" algn="ctr">
              <a:solidFill>
                <a:srgbClr val="000000"/>
              </a:solidFill>
              <a:round/>
              <a:headEnd/>
              <a:tailEnd/>
            </a:ln>
          </p:spPr>
          <p:txBody>
            <a:bodyPr/>
            <a:lstStyle/>
            <a:p>
              <a:endParaRPr lang="en-US"/>
            </a:p>
          </p:txBody>
        </p:sp>
        <p:sp>
          <p:nvSpPr>
            <p:cNvPr id="36879" name="Straight Connector 90127"/>
            <p:cNvSpPr>
              <a:spLocks noChangeShapeType="1"/>
            </p:cNvSpPr>
            <p:nvPr/>
          </p:nvSpPr>
          <p:spPr bwMode="auto">
            <a:xfrm>
              <a:off x="3120" y="2736"/>
              <a:ext cx="259" cy="528"/>
            </a:xfrm>
            <a:prstGeom prst="line">
              <a:avLst/>
            </a:prstGeom>
            <a:noFill/>
            <a:ln w="9525" algn="ctr">
              <a:solidFill>
                <a:srgbClr val="000000"/>
              </a:solidFill>
              <a:round/>
              <a:headEnd/>
              <a:tailEnd/>
            </a:ln>
          </p:spPr>
          <p:txBody>
            <a:bodyPr/>
            <a:lstStyle/>
            <a:p>
              <a:endParaRPr lang="en-US"/>
            </a:p>
          </p:txBody>
        </p:sp>
        <p:sp>
          <p:nvSpPr>
            <p:cNvPr id="36880" name="Straight Connector 90128"/>
            <p:cNvSpPr>
              <a:spLocks noChangeShapeType="1"/>
            </p:cNvSpPr>
            <p:nvPr/>
          </p:nvSpPr>
          <p:spPr bwMode="auto">
            <a:xfrm>
              <a:off x="3604" y="2400"/>
              <a:ext cx="451" cy="0"/>
            </a:xfrm>
            <a:prstGeom prst="line">
              <a:avLst/>
            </a:prstGeom>
            <a:noFill/>
            <a:ln w="9525" algn="ctr">
              <a:solidFill>
                <a:srgbClr val="000000"/>
              </a:solidFill>
              <a:round/>
              <a:headEnd/>
              <a:tailEnd/>
            </a:ln>
          </p:spPr>
          <p:txBody>
            <a:bodyPr/>
            <a:lstStyle/>
            <a:p>
              <a:endParaRPr lang="en-US"/>
            </a:p>
          </p:txBody>
        </p:sp>
        <p:sp>
          <p:nvSpPr>
            <p:cNvPr id="36881" name="Straight Connector 90129"/>
            <p:cNvSpPr>
              <a:spLocks noChangeShapeType="1"/>
            </p:cNvSpPr>
            <p:nvPr/>
          </p:nvSpPr>
          <p:spPr bwMode="auto">
            <a:xfrm>
              <a:off x="1576" y="1536"/>
              <a:ext cx="536" cy="384"/>
            </a:xfrm>
            <a:prstGeom prst="line">
              <a:avLst/>
            </a:prstGeom>
            <a:noFill/>
            <a:ln w="9525" algn="ctr">
              <a:solidFill>
                <a:srgbClr val="000000"/>
              </a:solidFill>
              <a:round/>
              <a:headEnd/>
              <a:tailEnd/>
            </a:ln>
          </p:spPr>
          <p:txBody>
            <a:bodyPr/>
            <a:lstStyle/>
            <a:p>
              <a:endParaRPr lang="en-US"/>
            </a:p>
          </p:txBody>
        </p:sp>
        <p:sp>
          <p:nvSpPr>
            <p:cNvPr id="36882" name="Straight Connector 90130"/>
            <p:cNvSpPr>
              <a:spLocks noChangeShapeType="1"/>
            </p:cNvSpPr>
            <p:nvPr/>
          </p:nvSpPr>
          <p:spPr bwMode="auto">
            <a:xfrm>
              <a:off x="2252" y="1104"/>
              <a:ext cx="338" cy="576"/>
            </a:xfrm>
            <a:prstGeom prst="line">
              <a:avLst/>
            </a:prstGeom>
            <a:noFill/>
            <a:ln w="9525" algn="ctr">
              <a:solidFill>
                <a:srgbClr val="000000"/>
              </a:solidFill>
              <a:round/>
              <a:headEnd/>
              <a:tailEnd/>
            </a:ln>
          </p:spPr>
          <p:txBody>
            <a:bodyPr/>
            <a:lstStyle/>
            <a:p>
              <a:endParaRPr lang="en-US"/>
            </a:p>
          </p:txBody>
        </p:sp>
        <p:sp>
          <p:nvSpPr>
            <p:cNvPr id="36883" name="Straight Connector 90131"/>
            <p:cNvSpPr>
              <a:spLocks noChangeShapeType="1"/>
            </p:cNvSpPr>
            <p:nvPr/>
          </p:nvSpPr>
          <p:spPr bwMode="auto">
            <a:xfrm flipH="1">
              <a:off x="3120" y="1104"/>
              <a:ext cx="274" cy="624"/>
            </a:xfrm>
            <a:prstGeom prst="line">
              <a:avLst/>
            </a:prstGeom>
            <a:noFill/>
            <a:ln w="9525" algn="ctr">
              <a:solidFill>
                <a:srgbClr val="000000"/>
              </a:solidFill>
              <a:round/>
              <a:headEnd/>
              <a:tailEnd/>
            </a:ln>
          </p:spPr>
          <p:txBody>
            <a:bodyPr/>
            <a:lstStyle/>
            <a:p>
              <a:endParaRPr lang="en-US"/>
            </a:p>
          </p:txBody>
        </p:sp>
        <p:sp>
          <p:nvSpPr>
            <p:cNvPr id="36884" name="Straight Connector 90132"/>
            <p:cNvSpPr>
              <a:spLocks noChangeShapeType="1"/>
            </p:cNvSpPr>
            <p:nvPr/>
          </p:nvSpPr>
          <p:spPr bwMode="auto">
            <a:xfrm flipH="1">
              <a:off x="3552" y="1536"/>
              <a:ext cx="728" cy="432"/>
            </a:xfrm>
            <a:prstGeom prst="line">
              <a:avLst/>
            </a:prstGeom>
            <a:noFill/>
            <a:ln w="9525" algn="ctr">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2529"/>
          <p:cNvSpPr>
            <a:spLocks noGrp="1" noChangeArrowheads="1"/>
          </p:cNvSpPr>
          <p:nvPr>
            <p:ph type="title"/>
          </p:nvPr>
        </p:nvSpPr>
        <p:spPr>
          <a:xfrm>
            <a:off x="279400" y="228600"/>
            <a:ext cx="8483600" cy="422275"/>
          </a:xfrm>
        </p:spPr>
        <p:txBody>
          <a:bodyPr anchor="b"/>
          <a:lstStyle/>
          <a:p>
            <a:pPr marL="0" indent="0" defTabSz="914400">
              <a:defRPr/>
            </a:pPr>
            <a:r>
              <a:rPr lang="en-US" smtClean="0"/>
              <a:t>Workstation-Server vs Workstation model</a:t>
            </a:r>
          </a:p>
        </p:txBody>
      </p:sp>
      <p:sp>
        <p:nvSpPr>
          <p:cNvPr id="14339" name="Shape 22530"/>
          <p:cNvSpPr>
            <a:spLocks noGrp="1" noChangeArrowheads="1"/>
          </p:cNvSpPr>
          <p:nvPr>
            <p:ph type="body" idx="1"/>
          </p:nvPr>
        </p:nvSpPr>
        <p:spPr>
          <a:xfrm>
            <a:off x="346075" y="762000"/>
            <a:ext cx="8470900" cy="5557838"/>
          </a:xfrm>
        </p:spPr>
        <p:txBody>
          <a:bodyPr/>
          <a:lstStyle/>
          <a:p>
            <a:pPr marL="457200" indent="-457200" defTabSz="914400">
              <a:buFont typeface="+mj-lt"/>
              <a:buAutoNum type="arabicPeriod"/>
            </a:pPr>
            <a:r>
              <a:rPr lang="en-US" dirty="0" smtClean="0"/>
              <a:t>It is much cheaper – use of few minicomputers with large fast disks than large number of  </a:t>
            </a:r>
            <a:r>
              <a:rPr lang="en-US" dirty="0" err="1" smtClean="0"/>
              <a:t>diskful</a:t>
            </a:r>
            <a:r>
              <a:rPr lang="en-US" dirty="0" smtClean="0"/>
              <a:t> workstations with small, slow disk</a:t>
            </a:r>
          </a:p>
          <a:p>
            <a:pPr marL="457200" indent="-457200" defTabSz="914400">
              <a:buFont typeface="+mj-lt"/>
              <a:buAutoNum type="arabicPeriod"/>
            </a:pPr>
            <a:r>
              <a:rPr lang="en-US" dirty="0" smtClean="0"/>
              <a:t>Backup and hardware maintenance are easier to perform with a few large disks than many small disks scattered around</a:t>
            </a:r>
          </a:p>
          <a:p>
            <a:pPr marL="457200" indent="-457200" defTabSz="914400">
              <a:buFont typeface="+mj-lt"/>
              <a:buAutoNum type="arabicPeriod"/>
            </a:pPr>
            <a:r>
              <a:rPr lang="en-US" dirty="0" smtClean="0"/>
              <a:t>Since all files are managed by the file servers, users have the flexibility to use any workstation and access the files</a:t>
            </a:r>
          </a:p>
          <a:p>
            <a:pPr marL="457200" indent="-457200" defTabSz="914400">
              <a:buFont typeface="+mj-lt"/>
              <a:buAutoNum type="arabicPeriod"/>
            </a:pPr>
            <a:r>
              <a:rPr lang="en-US" dirty="0" smtClean="0"/>
              <a:t>Process migration facility is not needed here</a:t>
            </a:r>
          </a:p>
          <a:p>
            <a:pPr marL="457200" indent="-457200" defTabSz="914400">
              <a:buFont typeface="+mj-lt"/>
              <a:buAutoNum type="arabicPeriod"/>
            </a:pPr>
            <a:r>
              <a:rPr lang="en-US" dirty="0" smtClean="0"/>
              <a:t>A user has guaranteed response time because workstations are not used for executing remote processes. However, the model does not utilize the processing capability of idle workstations.</a:t>
            </a:r>
          </a:p>
          <a:p>
            <a:pPr marL="292100" indent="-292100" defTabSz="914400"/>
            <a:r>
              <a:rPr lang="en-US" dirty="0" smtClean="0"/>
              <a:t>Example is V-System [</a:t>
            </a:r>
            <a:r>
              <a:rPr lang="en-US" dirty="0" err="1" smtClean="0"/>
              <a:t>Cheriton</a:t>
            </a:r>
            <a:r>
              <a:rPr lang="en-US" dirty="0" smtClean="0"/>
              <a:t> 1988]</a:t>
            </a:r>
          </a:p>
          <a:p>
            <a:pPr marL="292100" indent="-292100" defTabSz="914400"/>
            <a:endParaRPr lang="en-US"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3553"/>
          <p:cNvSpPr>
            <a:spLocks noGrp="1" noChangeArrowheads="1"/>
          </p:cNvSpPr>
          <p:nvPr>
            <p:ph type="title"/>
          </p:nvPr>
        </p:nvSpPr>
        <p:spPr>
          <a:xfrm>
            <a:off x="457200" y="304800"/>
            <a:ext cx="8229600" cy="609600"/>
          </a:xfrm>
        </p:spPr>
        <p:txBody>
          <a:bodyPr anchor="b"/>
          <a:lstStyle/>
          <a:p>
            <a:pPr marL="0" indent="0" defTabSz="914400">
              <a:defRPr/>
            </a:pPr>
            <a:r>
              <a:rPr lang="en-US" sz="3600" smtClean="0"/>
              <a:t>Processor-pool model</a:t>
            </a:r>
          </a:p>
        </p:txBody>
      </p:sp>
      <p:sp>
        <p:nvSpPr>
          <p:cNvPr id="38915" name="Shape 23554"/>
          <p:cNvSpPr>
            <a:spLocks noGrp="1" noChangeArrowheads="1"/>
          </p:cNvSpPr>
          <p:nvPr>
            <p:ph type="body" idx="1"/>
          </p:nvPr>
        </p:nvSpPr>
        <p:spPr>
          <a:xfrm>
            <a:off x="457200" y="1219200"/>
            <a:ext cx="8153400" cy="5181600"/>
          </a:xfrm>
        </p:spPr>
        <p:txBody>
          <a:bodyPr/>
          <a:lstStyle/>
          <a:p>
            <a:pPr marL="741363" lvl="1" indent="-334963" defTabSz="914400">
              <a:lnSpc>
                <a:spcPct val="125000"/>
              </a:lnSpc>
              <a:spcBef>
                <a:spcPct val="45000"/>
              </a:spcBef>
              <a:spcAft>
                <a:spcPct val="15000"/>
              </a:spcAft>
            </a:pPr>
            <a:r>
              <a:rPr lang="en-US" smtClean="0"/>
              <a:t>Processors are pooled together to be shared by the users as needed</a:t>
            </a:r>
          </a:p>
          <a:p>
            <a:pPr marL="741363" lvl="1" indent="-334963" defTabSz="914400">
              <a:lnSpc>
                <a:spcPct val="125000"/>
              </a:lnSpc>
              <a:spcBef>
                <a:spcPct val="45000"/>
              </a:spcBef>
              <a:spcAft>
                <a:spcPct val="15000"/>
              </a:spcAft>
            </a:pPr>
            <a:r>
              <a:rPr lang="en-US" smtClean="0"/>
              <a:t>Each processor in the pool has its own memory to load and run a system program or an application program of distributed computing system</a:t>
            </a:r>
          </a:p>
          <a:p>
            <a:pPr marL="741363" lvl="1" indent="-334963" defTabSz="914400">
              <a:lnSpc>
                <a:spcPct val="125000"/>
              </a:lnSpc>
              <a:spcBef>
                <a:spcPct val="45000"/>
              </a:spcBef>
              <a:spcAft>
                <a:spcPct val="15000"/>
              </a:spcAft>
            </a:pPr>
            <a:r>
              <a:rPr lang="en-US" smtClean="0"/>
              <a:t>No concept of Home computer</a:t>
            </a:r>
          </a:p>
          <a:p>
            <a:pPr marL="741363" lvl="1" indent="-334963" defTabSz="914400">
              <a:lnSpc>
                <a:spcPct val="125000"/>
              </a:lnSpc>
              <a:spcBef>
                <a:spcPct val="45000"/>
              </a:spcBef>
              <a:spcAft>
                <a:spcPct val="15000"/>
              </a:spcAft>
            </a:pPr>
            <a:r>
              <a:rPr lang="en-US" smtClean="0"/>
              <a:t>Compared to workstation server model, this model allows better utilization of the available processing power of ta distributed computing system</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91137"/>
          <p:cNvSpPr>
            <a:spLocks noGrp="1" noChangeArrowheads="1"/>
          </p:cNvSpPr>
          <p:nvPr>
            <p:ph type="title"/>
          </p:nvPr>
        </p:nvSpPr>
        <p:spPr>
          <a:xfrm>
            <a:off x="457200" y="152400"/>
            <a:ext cx="8229600" cy="609600"/>
          </a:xfrm>
        </p:spPr>
        <p:txBody>
          <a:bodyPr anchor="b"/>
          <a:lstStyle/>
          <a:p>
            <a:pPr marL="0" indent="0" defTabSz="914400">
              <a:defRPr/>
            </a:pPr>
            <a:r>
              <a:rPr lang="en-US" sz="3600" smtClean="0"/>
              <a:t>Processor-pool model</a:t>
            </a:r>
          </a:p>
        </p:txBody>
      </p:sp>
      <p:grpSp>
        <p:nvGrpSpPr>
          <p:cNvPr id="2" name="Group 33"/>
          <p:cNvGrpSpPr>
            <a:grpSpLocks/>
          </p:cNvGrpSpPr>
          <p:nvPr/>
        </p:nvGrpSpPr>
        <p:grpSpPr bwMode="auto">
          <a:xfrm>
            <a:off x="990600" y="1066800"/>
            <a:ext cx="7162800" cy="5029200"/>
            <a:chOff x="624" y="672"/>
            <a:chExt cx="4512" cy="3168"/>
          </a:xfrm>
        </p:grpSpPr>
        <p:grpSp>
          <p:nvGrpSpPr>
            <p:cNvPr id="3" name="Group 4"/>
            <p:cNvGrpSpPr>
              <a:grpSpLocks/>
            </p:cNvGrpSpPr>
            <p:nvPr/>
          </p:nvGrpSpPr>
          <p:grpSpPr bwMode="auto">
            <a:xfrm>
              <a:off x="624" y="672"/>
              <a:ext cx="4512" cy="3168"/>
              <a:chOff x="2700" y="2520"/>
              <a:chExt cx="6480" cy="3780"/>
            </a:xfrm>
          </p:grpSpPr>
          <p:grpSp>
            <p:nvGrpSpPr>
              <p:cNvPr id="4" name="Group 5"/>
              <p:cNvGrpSpPr>
                <a:grpSpLocks/>
              </p:cNvGrpSpPr>
              <p:nvPr/>
            </p:nvGrpSpPr>
            <p:grpSpPr bwMode="auto">
              <a:xfrm>
                <a:off x="4680" y="3240"/>
                <a:ext cx="2880" cy="1620"/>
                <a:chOff x="4500" y="3060"/>
                <a:chExt cx="2880" cy="1620"/>
              </a:xfrm>
            </p:grpSpPr>
            <p:sp>
              <p:nvSpPr>
                <p:cNvPr id="39965" name="Oval 91141"/>
                <p:cNvSpPr>
                  <a:spLocks noChangeArrowheads="1"/>
                </p:cNvSpPr>
                <p:nvPr/>
              </p:nvSpPr>
              <p:spPr bwMode="auto">
                <a:xfrm>
                  <a:off x="4500" y="3060"/>
                  <a:ext cx="2880" cy="1620"/>
                </a:xfrm>
                <a:prstGeom prst="ellipse">
                  <a:avLst/>
                </a:prstGeom>
                <a:solidFill>
                  <a:srgbClr val="FFFFFF"/>
                </a:solidFill>
                <a:ln w="9525" algn="ctr">
                  <a:solidFill>
                    <a:srgbClr val="000000"/>
                  </a:solidFill>
                  <a:round/>
                  <a:headEnd/>
                  <a:tailEnd/>
                </a:ln>
              </p:spPr>
              <p:txBody>
                <a:bodyPr/>
                <a:lstStyle/>
                <a:p>
                  <a:pPr eaLnBrk="1" hangingPunct="1"/>
                  <a:endParaRPr lang="en-US" sz="1800">
                    <a:solidFill>
                      <a:srgbClr val="000000"/>
                    </a:solidFill>
                    <a:latin typeface="Arial" charset="0"/>
                  </a:endParaRPr>
                </a:p>
              </p:txBody>
            </p:sp>
            <p:sp>
              <p:nvSpPr>
                <p:cNvPr id="39966" name="TextBox 91142"/>
                <p:cNvSpPr txBox="1">
                  <a:spLocks noChangeArrowheads="1"/>
                </p:cNvSpPr>
                <p:nvPr/>
              </p:nvSpPr>
              <p:spPr bwMode="auto">
                <a:xfrm>
                  <a:off x="4860" y="3600"/>
                  <a:ext cx="2160" cy="720"/>
                </a:xfrm>
                <a:prstGeom prst="rect">
                  <a:avLst/>
                </a:prstGeom>
                <a:solidFill>
                  <a:srgbClr val="FFFFFF"/>
                </a:solidFill>
                <a:ln w="9525">
                  <a:noFill/>
                  <a:miter lim="800000"/>
                  <a:headEnd/>
                  <a:tailEnd/>
                </a:ln>
              </p:spPr>
              <p:txBody>
                <a:bodyPr/>
                <a:lstStyle/>
                <a:p>
                  <a:pPr algn="ctr" eaLnBrk="1" hangingPunct="1"/>
                  <a:r>
                    <a:rPr lang="en-US" sz="1600" b="1"/>
                    <a:t>Communication</a:t>
                  </a:r>
                  <a:r>
                    <a:rPr lang="en-US" sz="1200" b="1"/>
                    <a:t> </a:t>
                  </a:r>
                  <a:r>
                    <a:rPr lang="en-US" sz="1600" b="1"/>
                    <a:t>Network</a:t>
                  </a:r>
                </a:p>
                <a:p>
                  <a:pPr eaLnBrk="1" hangingPunct="1"/>
                  <a:endParaRPr lang="en-US" sz="1800">
                    <a:latin typeface="Arial" charset="0"/>
                  </a:endParaRPr>
                </a:p>
              </p:txBody>
            </p:sp>
          </p:grpSp>
          <p:sp>
            <p:nvSpPr>
              <p:cNvPr id="39945" name="TextBox 91143"/>
              <p:cNvSpPr txBox="1">
                <a:spLocks noChangeArrowheads="1"/>
              </p:cNvSpPr>
              <p:nvPr/>
            </p:nvSpPr>
            <p:spPr bwMode="auto">
              <a:xfrm>
                <a:off x="4680" y="5220"/>
                <a:ext cx="540" cy="1080"/>
              </a:xfrm>
              <a:prstGeom prst="rect">
                <a:avLst/>
              </a:prstGeom>
              <a:solidFill>
                <a:srgbClr val="FFFFFF"/>
              </a:solidFill>
              <a:ln w="9525" algn="ctr">
                <a:solidFill>
                  <a:srgbClr val="000000"/>
                </a:solidFill>
                <a:miter lim="800000"/>
                <a:headEnd/>
                <a:tailEnd/>
              </a:ln>
            </p:spPr>
            <p:txBody>
              <a:bodyPr/>
              <a:lstStyle/>
              <a:p>
                <a:pPr eaLnBrk="1" hangingPunct="1"/>
                <a:r>
                  <a:rPr lang="en-US" sz="1600" b="1">
                    <a:latin typeface="Arial" charset="0"/>
                  </a:rPr>
                  <a:t>Run Server</a:t>
                </a:r>
              </a:p>
            </p:txBody>
          </p:sp>
          <p:sp>
            <p:nvSpPr>
              <p:cNvPr id="39946" name="TextBox 91144"/>
              <p:cNvSpPr txBox="1">
                <a:spLocks noChangeArrowheads="1"/>
              </p:cNvSpPr>
              <p:nvPr/>
            </p:nvSpPr>
            <p:spPr bwMode="auto">
              <a:xfrm>
                <a:off x="5400" y="5220"/>
                <a:ext cx="540" cy="1080"/>
              </a:xfrm>
              <a:prstGeom prst="rect">
                <a:avLst/>
              </a:prstGeom>
              <a:solidFill>
                <a:srgbClr val="FFFFFF"/>
              </a:solidFill>
              <a:ln w="9525" algn="ctr">
                <a:solidFill>
                  <a:srgbClr val="000000"/>
                </a:solidFill>
                <a:miter lim="800000"/>
                <a:headEnd/>
                <a:tailEnd/>
              </a:ln>
            </p:spPr>
            <p:txBody>
              <a:bodyPr/>
              <a:lstStyle/>
              <a:p>
                <a:pPr eaLnBrk="1" hangingPunct="1"/>
                <a:endParaRPr lang="en-US" sz="1800">
                  <a:latin typeface="Arial" charset="0"/>
                </a:endParaRPr>
              </a:p>
              <a:p>
                <a:pPr eaLnBrk="1" hangingPunct="1"/>
                <a:endParaRPr lang="en-US" sz="1800">
                  <a:latin typeface="Arial" charset="0"/>
                </a:endParaRPr>
              </a:p>
              <a:p>
                <a:pPr eaLnBrk="1" hangingPunct="1"/>
                <a:r>
                  <a:rPr lang="en-US" sz="1800">
                    <a:latin typeface="Arial" charset="0"/>
                  </a:rPr>
                  <a:t>…</a:t>
                </a:r>
              </a:p>
            </p:txBody>
          </p:sp>
          <p:sp>
            <p:nvSpPr>
              <p:cNvPr id="39947" name="TextBox 91145"/>
              <p:cNvSpPr txBox="1">
                <a:spLocks noChangeArrowheads="1"/>
              </p:cNvSpPr>
              <p:nvPr/>
            </p:nvSpPr>
            <p:spPr bwMode="auto">
              <a:xfrm>
                <a:off x="6120" y="5220"/>
                <a:ext cx="540" cy="1080"/>
              </a:xfrm>
              <a:prstGeom prst="rect">
                <a:avLst/>
              </a:prstGeom>
              <a:solidFill>
                <a:srgbClr val="FFFFFF"/>
              </a:solidFill>
              <a:ln w="9525" algn="ctr">
                <a:solidFill>
                  <a:srgbClr val="000000"/>
                </a:solidFill>
                <a:miter lim="800000"/>
                <a:headEnd/>
                <a:tailEnd/>
              </a:ln>
            </p:spPr>
            <p:txBody>
              <a:bodyPr/>
              <a:lstStyle/>
              <a:p>
                <a:pPr eaLnBrk="1" hangingPunct="1"/>
                <a:endParaRPr lang="en-US" sz="1800">
                  <a:latin typeface="Arial" charset="0"/>
                </a:endParaRPr>
              </a:p>
              <a:p>
                <a:pPr eaLnBrk="1" hangingPunct="1"/>
                <a:endParaRPr lang="en-US" sz="1800">
                  <a:latin typeface="Arial" charset="0"/>
                </a:endParaRPr>
              </a:p>
              <a:p>
                <a:pPr eaLnBrk="1" hangingPunct="1"/>
                <a:r>
                  <a:rPr lang="en-US" sz="1800">
                    <a:latin typeface="Arial" charset="0"/>
                  </a:rPr>
                  <a:t>…</a:t>
                </a:r>
              </a:p>
            </p:txBody>
          </p:sp>
          <p:sp>
            <p:nvSpPr>
              <p:cNvPr id="39948" name="TextBox 91146"/>
              <p:cNvSpPr txBox="1">
                <a:spLocks noChangeArrowheads="1"/>
              </p:cNvSpPr>
              <p:nvPr/>
            </p:nvSpPr>
            <p:spPr bwMode="auto">
              <a:xfrm>
                <a:off x="6840" y="5220"/>
                <a:ext cx="540" cy="1080"/>
              </a:xfrm>
              <a:prstGeom prst="rect">
                <a:avLst/>
              </a:prstGeom>
              <a:solidFill>
                <a:srgbClr val="FFFFFF"/>
              </a:solidFill>
              <a:ln w="9525" algn="ctr">
                <a:solidFill>
                  <a:srgbClr val="000000"/>
                </a:solidFill>
                <a:miter lim="800000"/>
                <a:headEnd/>
                <a:tailEnd/>
              </a:ln>
            </p:spPr>
            <p:txBody>
              <a:bodyPr/>
              <a:lstStyle/>
              <a:p>
                <a:pPr eaLnBrk="1" hangingPunct="1"/>
                <a:r>
                  <a:rPr lang="en-US" sz="1600" b="1">
                    <a:latin typeface="Arial" charset="0"/>
                  </a:rPr>
                  <a:t>File Server</a:t>
                </a:r>
              </a:p>
            </p:txBody>
          </p:sp>
          <p:sp>
            <p:nvSpPr>
              <p:cNvPr id="39949" name="TextBox 91147"/>
              <p:cNvSpPr txBox="1">
                <a:spLocks noChangeArrowheads="1"/>
              </p:cNvSpPr>
              <p:nvPr/>
            </p:nvSpPr>
            <p:spPr bwMode="auto">
              <a:xfrm>
                <a:off x="2700" y="4140"/>
                <a:ext cx="1260" cy="360"/>
              </a:xfrm>
              <a:prstGeom prst="rect">
                <a:avLst/>
              </a:prstGeom>
              <a:solidFill>
                <a:srgbClr val="FFFFFF"/>
              </a:solidFill>
              <a:ln w="9525" algn="ctr">
                <a:solidFill>
                  <a:srgbClr val="000000"/>
                </a:solidFill>
                <a:miter lim="800000"/>
                <a:headEnd/>
                <a:tailEnd/>
              </a:ln>
            </p:spPr>
            <p:txBody>
              <a:bodyPr/>
              <a:lstStyle/>
              <a:p>
                <a:pPr eaLnBrk="1" hangingPunct="1"/>
                <a:r>
                  <a:rPr lang="en-US" sz="1600" b="1"/>
                  <a:t>Terminal</a:t>
                </a:r>
              </a:p>
            </p:txBody>
          </p:sp>
          <p:sp>
            <p:nvSpPr>
              <p:cNvPr id="39950" name="TextBox 91148"/>
              <p:cNvSpPr txBox="1">
                <a:spLocks noChangeArrowheads="1"/>
              </p:cNvSpPr>
              <p:nvPr/>
            </p:nvSpPr>
            <p:spPr bwMode="auto">
              <a:xfrm>
                <a:off x="2700" y="3420"/>
                <a:ext cx="1260" cy="360"/>
              </a:xfrm>
              <a:prstGeom prst="rect">
                <a:avLst/>
              </a:prstGeom>
              <a:solidFill>
                <a:srgbClr val="FFFFFF"/>
              </a:solidFill>
              <a:ln w="9525" algn="ctr">
                <a:solidFill>
                  <a:srgbClr val="000000"/>
                </a:solidFill>
                <a:miter lim="800000"/>
                <a:headEnd/>
                <a:tailEnd/>
              </a:ln>
            </p:spPr>
            <p:txBody>
              <a:bodyPr/>
              <a:lstStyle/>
              <a:p>
                <a:pPr eaLnBrk="1" hangingPunct="1"/>
                <a:r>
                  <a:rPr lang="en-US" sz="1600" b="1"/>
                  <a:t>Terminal</a:t>
                </a:r>
              </a:p>
            </p:txBody>
          </p:sp>
          <p:sp>
            <p:nvSpPr>
              <p:cNvPr id="39951" name="TextBox 91149"/>
              <p:cNvSpPr txBox="1">
                <a:spLocks noChangeArrowheads="1"/>
              </p:cNvSpPr>
              <p:nvPr/>
            </p:nvSpPr>
            <p:spPr bwMode="auto">
              <a:xfrm>
                <a:off x="3600" y="2700"/>
                <a:ext cx="1260" cy="360"/>
              </a:xfrm>
              <a:prstGeom prst="rect">
                <a:avLst/>
              </a:prstGeom>
              <a:solidFill>
                <a:srgbClr val="FFFFFF"/>
              </a:solidFill>
              <a:ln w="9525" algn="ctr">
                <a:solidFill>
                  <a:srgbClr val="000000"/>
                </a:solidFill>
                <a:miter lim="800000"/>
                <a:headEnd/>
                <a:tailEnd/>
              </a:ln>
            </p:spPr>
            <p:txBody>
              <a:bodyPr/>
              <a:lstStyle/>
              <a:p>
                <a:pPr eaLnBrk="1" hangingPunct="1"/>
                <a:r>
                  <a:rPr lang="en-US" sz="1600" b="1"/>
                  <a:t>Terminal</a:t>
                </a:r>
                <a:endParaRPr lang="en-US" sz="1600" b="1">
                  <a:latin typeface="Arial" charset="0"/>
                </a:endParaRPr>
              </a:p>
            </p:txBody>
          </p:sp>
          <p:sp>
            <p:nvSpPr>
              <p:cNvPr id="39952" name="TextBox 91150"/>
              <p:cNvSpPr txBox="1">
                <a:spLocks noChangeArrowheads="1"/>
              </p:cNvSpPr>
              <p:nvPr/>
            </p:nvSpPr>
            <p:spPr bwMode="auto">
              <a:xfrm>
                <a:off x="5400" y="2520"/>
                <a:ext cx="1440" cy="360"/>
              </a:xfrm>
              <a:prstGeom prst="rect">
                <a:avLst/>
              </a:prstGeom>
              <a:solidFill>
                <a:srgbClr val="FFFFFF"/>
              </a:solidFill>
              <a:ln w="9525" algn="ctr">
                <a:solidFill>
                  <a:srgbClr val="000000"/>
                </a:solidFill>
                <a:miter lim="800000"/>
                <a:headEnd/>
                <a:tailEnd/>
              </a:ln>
            </p:spPr>
            <p:txBody>
              <a:bodyPr/>
              <a:lstStyle/>
              <a:p>
                <a:pPr eaLnBrk="1" hangingPunct="1"/>
                <a:r>
                  <a:rPr lang="en-US" sz="1600" b="1"/>
                  <a:t>Terminal</a:t>
                </a:r>
              </a:p>
            </p:txBody>
          </p:sp>
          <p:sp>
            <p:nvSpPr>
              <p:cNvPr id="39953" name="TextBox 91151"/>
              <p:cNvSpPr txBox="1">
                <a:spLocks noChangeArrowheads="1"/>
              </p:cNvSpPr>
              <p:nvPr/>
            </p:nvSpPr>
            <p:spPr bwMode="auto">
              <a:xfrm>
                <a:off x="7380" y="2700"/>
                <a:ext cx="1620" cy="360"/>
              </a:xfrm>
              <a:prstGeom prst="rect">
                <a:avLst/>
              </a:prstGeom>
              <a:solidFill>
                <a:srgbClr val="FFFFFF"/>
              </a:solidFill>
              <a:ln w="9525" algn="ctr">
                <a:solidFill>
                  <a:srgbClr val="000000"/>
                </a:solidFill>
                <a:miter lim="800000"/>
                <a:headEnd/>
                <a:tailEnd/>
              </a:ln>
            </p:spPr>
            <p:txBody>
              <a:bodyPr/>
              <a:lstStyle/>
              <a:p>
                <a:pPr eaLnBrk="1" hangingPunct="1"/>
                <a:r>
                  <a:rPr lang="en-US" sz="1600" b="1"/>
                  <a:t>Terminal</a:t>
                </a:r>
              </a:p>
            </p:txBody>
          </p:sp>
          <p:sp>
            <p:nvSpPr>
              <p:cNvPr id="39954" name="TextBox 91152"/>
              <p:cNvSpPr txBox="1">
                <a:spLocks noChangeArrowheads="1"/>
              </p:cNvSpPr>
              <p:nvPr/>
            </p:nvSpPr>
            <p:spPr bwMode="auto">
              <a:xfrm>
                <a:off x="7920" y="3600"/>
                <a:ext cx="1260" cy="360"/>
              </a:xfrm>
              <a:prstGeom prst="rect">
                <a:avLst/>
              </a:prstGeom>
              <a:solidFill>
                <a:srgbClr val="FFFFFF"/>
              </a:solidFill>
              <a:ln w="9525" algn="ctr">
                <a:solidFill>
                  <a:srgbClr val="000000"/>
                </a:solidFill>
                <a:miter lim="800000"/>
                <a:headEnd/>
                <a:tailEnd/>
              </a:ln>
            </p:spPr>
            <p:txBody>
              <a:bodyPr/>
              <a:lstStyle/>
              <a:p>
                <a:pPr eaLnBrk="1" hangingPunct="1"/>
                <a:r>
                  <a:rPr lang="en-US" sz="1600" b="1"/>
                  <a:t>Terminal</a:t>
                </a:r>
              </a:p>
            </p:txBody>
          </p:sp>
          <p:sp>
            <p:nvSpPr>
              <p:cNvPr id="39955" name="Straight Connector 91153"/>
              <p:cNvSpPr>
                <a:spLocks noChangeShapeType="1"/>
              </p:cNvSpPr>
              <p:nvPr/>
            </p:nvSpPr>
            <p:spPr bwMode="auto">
              <a:xfrm flipH="1">
                <a:off x="5040" y="4680"/>
                <a:ext cx="180" cy="540"/>
              </a:xfrm>
              <a:prstGeom prst="line">
                <a:avLst/>
              </a:prstGeom>
              <a:noFill/>
              <a:ln w="9525" algn="ctr">
                <a:solidFill>
                  <a:srgbClr val="000000"/>
                </a:solidFill>
                <a:round/>
                <a:headEnd/>
                <a:tailEnd/>
              </a:ln>
            </p:spPr>
            <p:txBody>
              <a:bodyPr/>
              <a:lstStyle/>
              <a:p>
                <a:endParaRPr lang="en-US"/>
              </a:p>
            </p:txBody>
          </p:sp>
          <p:sp>
            <p:nvSpPr>
              <p:cNvPr id="39956" name="Straight Connector 91154"/>
              <p:cNvSpPr>
                <a:spLocks noChangeShapeType="1"/>
              </p:cNvSpPr>
              <p:nvPr/>
            </p:nvSpPr>
            <p:spPr bwMode="auto">
              <a:xfrm>
                <a:off x="5760" y="4860"/>
                <a:ext cx="0" cy="360"/>
              </a:xfrm>
              <a:prstGeom prst="line">
                <a:avLst/>
              </a:prstGeom>
              <a:noFill/>
              <a:ln w="9525" algn="ctr">
                <a:solidFill>
                  <a:srgbClr val="000000"/>
                </a:solidFill>
                <a:round/>
                <a:headEnd/>
                <a:tailEnd/>
              </a:ln>
            </p:spPr>
            <p:txBody>
              <a:bodyPr/>
              <a:lstStyle/>
              <a:p>
                <a:endParaRPr lang="en-US"/>
              </a:p>
            </p:txBody>
          </p:sp>
          <p:sp>
            <p:nvSpPr>
              <p:cNvPr id="39957" name="Straight Connector 91155"/>
              <p:cNvSpPr>
                <a:spLocks noChangeShapeType="1"/>
              </p:cNvSpPr>
              <p:nvPr/>
            </p:nvSpPr>
            <p:spPr bwMode="auto">
              <a:xfrm>
                <a:off x="6300" y="4860"/>
                <a:ext cx="0" cy="360"/>
              </a:xfrm>
              <a:prstGeom prst="line">
                <a:avLst/>
              </a:prstGeom>
              <a:noFill/>
              <a:ln w="9525" algn="ctr">
                <a:solidFill>
                  <a:srgbClr val="000000"/>
                </a:solidFill>
                <a:round/>
                <a:headEnd/>
                <a:tailEnd/>
              </a:ln>
            </p:spPr>
            <p:txBody>
              <a:bodyPr/>
              <a:lstStyle/>
              <a:p>
                <a:endParaRPr lang="en-US"/>
              </a:p>
            </p:txBody>
          </p:sp>
          <p:sp>
            <p:nvSpPr>
              <p:cNvPr id="39958" name="Straight Connector 91156"/>
              <p:cNvSpPr>
                <a:spLocks noChangeShapeType="1"/>
              </p:cNvSpPr>
              <p:nvPr/>
            </p:nvSpPr>
            <p:spPr bwMode="auto">
              <a:xfrm>
                <a:off x="6840" y="4680"/>
                <a:ext cx="360" cy="540"/>
              </a:xfrm>
              <a:prstGeom prst="line">
                <a:avLst/>
              </a:prstGeom>
              <a:noFill/>
              <a:ln w="9525" algn="ctr">
                <a:solidFill>
                  <a:srgbClr val="000000"/>
                </a:solidFill>
                <a:round/>
                <a:headEnd/>
                <a:tailEnd/>
              </a:ln>
            </p:spPr>
            <p:txBody>
              <a:bodyPr/>
              <a:lstStyle/>
              <a:p>
                <a:endParaRPr lang="en-US"/>
              </a:p>
            </p:txBody>
          </p:sp>
          <p:sp>
            <p:nvSpPr>
              <p:cNvPr id="39959" name="Straight Connector 91157"/>
              <p:cNvSpPr>
                <a:spLocks noChangeShapeType="1"/>
              </p:cNvSpPr>
              <p:nvPr/>
            </p:nvSpPr>
            <p:spPr bwMode="auto">
              <a:xfrm flipV="1">
                <a:off x="3960" y="4140"/>
                <a:ext cx="720" cy="180"/>
              </a:xfrm>
              <a:prstGeom prst="line">
                <a:avLst/>
              </a:prstGeom>
              <a:noFill/>
              <a:ln w="9525" algn="ctr">
                <a:solidFill>
                  <a:srgbClr val="000000"/>
                </a:solidFill>
                <a:round/>
                <a:headEnd/>
                <a:tailEnd/>
              </a:ln>
            </p:spPr>
            <p:txBody>
              <a:bodyPr/>
              <a:lstStyle/>
              <a:p>
                <a:endParaRPr lang="en-US"/>
              </a:p>
            </p:txBody>
          </p:sp>
          <p:sp>
            <p:nvSpPr>
              <p:cNvPr id="39960" name="Straight Connector 91158"/>
              <p:cNvSpPr>
                <a:spLocks noChangeShapeType="1"/>
              </p:cNvSpPr>
              <p:nvPr/>
            </p:nvSpPr>
            <p:spPr bwMode="auto">
              <a:xfrm>
                <a:off x="3960" y="3600"/>
                <a:ext cx="900" cy="0"/>
              </a:xfrm>
              <a:prstGeom prst="line">
                <a:avLst/>
              </a:prstGeom>
              <a:noFill/>
              <a:ln w="9525" algn="ctr">
                <a:solidFill>
                  <a:srgbClr val="000000"/>
                </a:solidFill>
                <a:round/>
                <a:headEnd/>
                <a:tailEnd/>
              </a:ln>
            </p:spPr>
            <p:txBody>
              <a:bodyPr/>
              <a:lstStyle/>
              <a:p>
                <a:endParaRPr lang="en-US"/>
              </a:p>
            </p:txBody>
          </p:sp>
          <p:sp>
            <p:nvSpPr>
              <p:cNvPr id="39961" name="Straight Connector 91159"/>
              <p:cNvSpPr>
                <a:spLocks noChangeShapeType="1"/>
              </p:cNvSpPr>
              <p:nvPr/>
            </p:nvSpPr>
            <p:spPr bwMode="auto">
              <a:xfrm>
                <a:off x="4860" y="2880"/>
                <a:ext cx="360" cy="540"/>
              </a:xfrm>
              <a:prstGeom prst="line">
                <a:avLst/>
              </a:prstGeom>
              <a:noFill/>
              <a:ln w="9525" algn="ctr">
                <a:solidFill>
                  <a:srgbClr val="000000"/>
                </a:solidFill>
                <a:round/>
                <a:headEnd/>
                <a:tailEnd/>
              </a:ln>
            </p:spPr>
            <p:txBody>
              <a:bodyPr/>
              <a:lstStyle/>
              <a:p>
                <a:endParaRPr lang="en-US"/>
              </a:p>
            </p:txBody>
          </p:sp>
          <p:sp>
            <p:nvSpPr>
              <p:cNvPr id="39962" name="Straight Connector 91160"/>
              <p:cNvSpPr>
                <a:spLocks noChangeShapeType="1"/>
              </p:cNvSpPr>
              <p:nvPr/>
            </p:nvSpPr>
            <p:spPr bwMode="auto">
              <a:xfrm>
                <a:off x="6120" y="2880"/>
                <a:ext cx="0" cy="360"/>
              </a:xfrm>
              <a:prstGeom prst="line">
                <a:avLst/>
              </a:prstGeom>
              <a:noFill/>
              <a:ln w="9525" algn="ctr">
                <a:solidFill>
                  <a:srgbClr val="000000"/>
                </a:solidFill>
                <a:round/>
                <a:headEnd/>
                <a:tailEnd/>
              </a:ln>
            </p:spPr>
            <p:txBody>
              <a:bodyPr/>
              <a:lstStyle/>
              <a:p>
                <a:endParaRPr lang="en-US"/>
              </a:p>
            </p:txBody>
          </p:sp>
          <p:sp>
            <p:nvSpPr>
              <p:cNvPr id="39963" name="Straight Connector 91161"/>
              <p:cNvSpPr>
                <a:spLocks noChangeShapeType="1"/>
              </p:cNvSpPr>
              <p:nvPr/>
            </p:nvSpPr>
            <p:spPr bwMode="auto">
              <a:xfrm flipH="1">
                <a:off x="7020" y="3060"/>
                <a:ext cx="540" cy="360"/>
              </a:xfrm>
              <a:prstGeom prst="line">
                <a:avLst/>
              </a:prstGeom>
              <a:noFill/>
              <a:ln w="9525" algn="ctr">
                <a:solidFill>
                  <a:srgbClr val="000000"/>
                </a:solidFill>
                <a:round/>
                <a:headEnd/>
                <a:tailEnd/>
              </a:ln>
            </p:spPr>
            <p:txBody>
              <a:bodyPr/>
              <a:lstStyle/>
              <a:p>
                <a:endParaRPr lang="en-US"/>
              </a:p>
            </p:txBody>
          </p:sp>
          <p:sp>
            <p:nvSpPr>
              <p:cNvPr id="39964" name="Straight Connector 91162"/>
              <p:cNvSpPr>
                <a:spLocks noChangeShapeType="1"/>
              </p:cNvSpPr>
              <p:nvPr/>
            </p:nvSpPr>
            <p:spPr bwMode="auto">
              <a:xfrm flipH="1">
                <a:off x="7560" y="3780"/>
                <a:ext cx="360" cy="180"/>
              </a:xfrm>
              <a:prstGeom prst="line">
                <a:avLst/>
              </a:prstGeom>
              <a:noFill/>
              <a:ln w="9525" algn="ctr">
                <a:solidFill>
                  <a:srgbClr val="000000"/>
                </a:solidFill>
                <a:round/>
                <a:headEnd/>
                <a:tailEnd/>
              </a:ln>
            </p:spPr>
            <p:txBody>
              <a:bodyPr/>
              <a:lstStyle/>
              <a:p>
                <a:endParaRPr lang="en-US"/>
              </a:p>
            </p:txBody>
          </p:sp>
        </p:grpSp>
        <p:sp>
          <p:nvSpPr>
            <p:cNvPr id="39942" name="Straight Connector 91165"/>
            <p:cNvSpPr>
              <a:spLocks noChangeShapeType="1"/>
            </p:cNvSpPr>
            <p:nvPr/>
          </p:nvSpPr>
          <p:spPr bwMode="auto">
            <a:xfrm flipH="1" flipV="1">
              <a:off x="3888" y="3456"/>
              <a:ext cx="624" cy="48"/>
            </a:xfrm>
            <a:prstGeom prst="line">
              <a:avLst/>
            </a:prstGeom>
            <a:noFill/>
            <a:ln w="9525" algn="ctr">
              <a:solidFill>
                <a:schemeClr val="tx1"/>
              </a:solidFill>
              <a:round/>
              <a:headEnd/>
              <a:tailEnd type="triangle" w="med" len="med"/>
            </a:ln>
          </p:spPr>
          <p:txBody>
            <a:bodyPr wrap="none"/>
            <a:lstStyle/>
            <a:p>
              <a:endParaRPr lang="en-US"/>
            </a:p>
          </p:txBody>
        </p:sp>
        <p:sp>
          <p:nvSpPr>
            <p:cNvPr id="39943" name="Straight Connector 91166"/>
            <p:cNvSpPr>
              <a:spLocks noChangeShapeType="1"/>
            </p:cNvSpPr>
            <p:nvPr/>
          </p:nvSpPr>
          <p:spPr bwMode="auto">
            <a:xfrm flipH="1">
              <a:off x="2112" y="3504"/>
              <a:ext cx="2400" cy="192"/>
            </a:xfrm>
            <a:prstGeom prst="line">
              <a:avLst/>
            </a:prstGeom>
            <a:noFill/>
            <a:ln w="9525" algn="ctr">
              <a:solidFill>
                <a:schemeClr val="tx1"/>
              </a:solidFill>
              <a:round/>
              <a:headEnd/>
              <a:tailEnd type="triangle" w="med" len="med"/>
            </a:ln>
          </p:spPr>
          <p:txBody>
            <a:bodyPr wrap="none"/>
            <a:lstStyle/>
            <a:p>
              <a:endParaRPr lang="en-US"/>
            </a:p>
          </p:txBody>
        </p:sp>
      </p:grpSp>
      <p:sp>
        <p:nvSpPr>
          <p:cNvPr id="39940" name="TextBox 91167"/>
          <p:cNvSpPr txBox="1">
            <a:spLocks noChangeArrowheads="1"/>
          </p:cNvSpPr>
          <p:nvPr/>
        </p:nvSpPr>
        <p:spPr bwMode="auto">
          <a:xfrm>
            <a:off x="7162800" y="5029200"/>
            <a:ext cx="1600200" cy="581025"/>
          </a:xfrm>
          <a:prstGeom prst="rect">
            <a:avLst/>
          </a:prstGeom>
          <a:noFill/>
          <a:ln w="9525">
            <a:noFill/>
            <a:miter lim="800000"/>
            <a:headEnd/>
            <a:tailEnd/>
          </a:ln>
        </p:spPr>
        <p:txBody>
          <a:bodyPr>
            <a:spAutoFit/>
          </a:bodyPr>
          <a:lstStyle/>
          <a:p>
            <a:pPr>
              <a:spcBef>
                <a:spcPct val="50000"/>
              </a:spcBef>
            </a:pPr>
            <a:r>
              <a:rPr lang="en-US" sz="1600" b="1"/>
              <a:t>Pool of processors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92161"/>
          <p:cNvSpPr>
            <a:spLocks noGrp="1" noChangeArrowheads="1"/>
          </p:cNvSpPr>
          <p:nvPr>
            <p:ph type="title"/>
          </p:nvPr>
        </p:nvSpPr>
        <p:spPr/>
        <p:txBody>
          <a:bodyPr anchor="b"/>
          <a:lstStyle/>
          <a:p>
            <a:pPr marL="0" indent="0" defTabSz="914400">
              <a:defRPr/>
            </a:pPr>
            <a:r>
              <a:rPr lang="en-US" smtClean="0"/>
              <a:t>Hybrid Model</a:t>
            </a:r>
          </a:p>
        </p:txBody>
      </p:sp>
      <p:sp>
        <p:nvSpPr>
          <p:cNvPr id="40963" name="Shape 92162"/>
          <p:cNvSpPr>
            <a:spLocks noGrp="1" noChangeArrowheads="1"/>
          </p:cNvSpPr>
          <p:nvPr>
            <p:ph type="body" idx="1"/>
          </p:nvPr>
        </p:nvSpPr>
        <p:spPr/>
        <p:txBody>
          <a:bodyPr/>
          <a:lstStyle/>
          <a:p>
            <a:pPr marL="292100" indent="-292100" defTabSz="914400">
              <a:lnSpc>
                <a:spcPct val="130000"/>
              </a:lnSpc>
              <a:spcBef>
                <a:spcPct val="40000"/>
              </a:spcBef>
              <a:spcAft>
                <a:spcPct val="15000"/>
              </a:spcAft>
            </a:pPr>
            <a:r>
              <a:rPr lang="en-US" smtClean="0"/>
              <a:t>Combines the advantages of both workstation-server and processor pool model</a:t>
            </a:r>
          </a:p>
          <a:p>
            <a:pPr marL="292100" indent="-292100" defTabSz="914400">
              <a:lnSpc>
                <a:spcPct val="130000"/>
              </a:lnSpc>
              <a:spcBef>
                <a:spcPct val="40000"/>
              </a:spcBef>
              <a:spcAft>
                <a:spcPct val="15000"/>
              </a:spcAft>
            </a:pPr>
            <a:r>
              <a:rPr lang="en-US" smtClean="0"/>
              <a:t>Efficient execution of computation-intensive jobs</a:t>
            </a:r>
          </a:p>
          <a:p>
            <a:pPr marL="292100" indent="-292100" defTabSz="914400">
              <a:lnSpc>
                <a:spcPct val="130000"/>
              </a:lnSpc>
              <a:spcBef>
                <a:spcPct val="40000"/>
              </a:spcBef>
              <a:spcAft>
                <a:spcPct val="15000"/>
              </a:spcAft>
            </a:pPr>
            <a:r>
              <a:rPr lang="en-US" smtClean="0"/>
              <a:t>Gives guaranteed response to interactive jobs by allowing them to be processed locally</a:t>
            </a:r>
          </a:p>
          <a:p>
            <a:pPr marL="292100" indent="-292100" defTabSz="914400">
              <a:lnSpc>
                <a:spcPct val="130000"/>
              </a:lnSpc>
              <a:spcBef>
                <a:spcPct val="40000"/>
              </a:spcBef>
              <a:spcAft>
                <a:spcPct val="15000"/>
              </a:spcAft>
            </a:pPr>
            <a:r>
              <a:rPr lang="en-US" smtClean="0"/>
              <a:t>More expensive to build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4577"/>
          <p:cNvSpPr>
            <a:spLocks noGrp="1" noChangeArrowheads="1"/>
          </p:cNvSpPr>
          <p:nvPr>
            <p:ph type="title"/>
          </p:nvPr>
        </p:nvSpPr>
        <p:spPr/>
        <p:txBody>
          <a:bodyPr anchor="b"/>
          <a:lstStyle/>
          <a:p>
            <a:pPr marL="0" indent="0" defTabSz="914400">
              <a:defRPr/>
            </a:pPr>
            <a:r>
              <a:rPr lang="en-US" sz="3100" smtClean="0"/>
              <a:t>Why are distributed systems gaining popularity?</a:t>
            </a:r>
          </a:p>
        </p:txBody>
      </p:sp>
      <p:sp>
        <p:nvSpPr>
          <p:cNvPr id="41987" name="Shape 24578"/>
          <p:cNvSpPr>
            <a:spLocks noGrp="1" noChangeArrowheads="1"/>
          </p:cNvSpPr>
          <p:nvPr>
            <p:ph type="body" idx="1"/>
          </p:nvPr>
        </p:nvSpPr>
        <p:spPr>
          <a:xfrm>
            <a:off x="346075" y="1066800"/>
            <a:ext cx="8470900" cy="5503863"/>
          </a:xfrm>
        </p:spPr>
        <p:txBody>
          <a:bodyPr/>
          <a:lstStyle/>
          <a:p>
            <a:pPr marL="457200" indent="-457200" defTabSz="914400">
              <a:lnSpc>
                <a:spcPct val="120000"/>
              </a:lnSpc>
              <a:spcBef>
                <a:spcPct val="40000"/>
              </a:spcBef>
              <a:spcAft>
                <a:spcPct val="20000"/>
              </a:spcAft>
              <a:buFont typeface="+mj-lt"/>
              <a:buAutoNum type="arabicPeriod"/>
            </a:pPr>
            <a:r>
              <a:rPr lang="en-US" dirty="0" smtClean="0"/>
              <a:t>Inherently distributed applications</a:t>
            </a:r>
          </a:p>
          <a:p>
            <a:pPr marL="457200" indent="-457200" defTabSz="914400">
              <a:lnSpc>
                <a:spcPct val="120000"/>
              </a:lnSpc>
              <a:spcBef>
                <a:spcPct val="40000"/>
              </a:spcBef>
              <a:spcAft>
                <a:spcPct val="20000"/>
              </a:spcAft>
              <a:buFont typeface="+mj-lt"/>
              <a:buAutoNum type="arabicPeriod"/>
            </a:pPr>
            <a:r>
              <a:rPr lang="en-US" dirty="0" smtClean="0"/>
              <a:t>Information sharing among distributed users</a:t>
            </a:r>
          </a:p>
          <a:p>
            <a:pPr marL="457200" indent="-457200" defTabSz="914400">
              <a:lnSpc>
                <a:spcPct val="120000"/>
              </a:lnSpc>
              <a:spcBef>
                <a:spcPct val="40000"/>
              </a:spcBef>
              <a:spcAft>
                <a:spcPct val="20000"/>
              </a:spcAft>
              <a:buFont typeface="+mj-lt"/>
              <a:buAutoNum type="arabicPeriod"/>
            </a:pPr>
            <a:r>
              <a:rPr lang="en-US" dirty="0" smtClean="0"/>
              <a:t>Resource sharing</a:t>
            </a:r>
          </a:p>
          <a:p>
            <a:pPr marL="457200" indent="-457200" defTabSz="914400">
              <a:lnSpc>
                <a:spcPct val="120000"/>
              </a:lnSpc>
              <a:spcBef>
                <a:spcPct val="40000"/>
              </a:spcBef>
              <a:spcAft>
                <a:spcPct val="20000"/>
              </a:spcAft>
              <a:buFont typeface="+mj-lt"/>
              <a:buAutoNum type="arabicPeriod"/>
            </a:pPr>
            <a:r>
              <a:rPr lang="en-US" dirty="0" smtClean="0"/>
              <a:t>Better price-performance ratio</a:t>
            </a:r>
          </a:p>
          <a:p>
            <a:pPr marL="457200" indent="-457200" defTabSz="914400">
              <a:lnSpc>
                <a:spcPct val="120000"/>
              </a:lnSpc>
              <a:spcBef>
                <a:spcPct val="40000"/>
              </a:spcBef>
              <a:spcAft>
                <a:spcPct val="20000"/>
              </a:spcAft>
              <a:buFont typeface="+mj-lt"/>
              <a:buAutoNum type="arabicPeriod"/>
            </a:pPr>
            <a:r>
              <a:rPr lang="en-US" dirty="0" smtClean="0"/>
              <a:t>Shorter response times and higher throughput</a:t>
            </a:r>
          </a:p>
          <a:p>
            <a:pPr marL="457200" indent="-457200" defTabSz="914400">
              <a:lnSpc>
                <a:spcPct val="120000"/>
              </a:lnSpc>
              <a:spcBef>
                <a:spcPct val="40000"/>
              </a:spcBef>
              <a:spcAft>
                <a:spcPct val="20000"/>
              </a:spcAft>
              <a:buFont typeface="+mj-lt"/>
              <a:buAutoNum type="arabicPeriod"/>
            </a:pPr>
            <a:r>
              <a:rPr lang="en-US" dirty="0" smtClean="0"/>
              <a:t>Higher reliability</a:t>
            </a:r>
          </a:p>
          <a:p>
            <a:pPr marL="457200" indent="-457200" defTabSz="914400">
              <a:lnSpc>
                <a:spcPct val="120000"/>
              </a:lnSpc>
              <a:spcBef>
                <a:spcPct val="40000"/>
              </a:spcBef>
              <a:spcAft>
                <a:spcPct val="20000"/>
              </a:spcAft>
              <a:buFont typeface="+mj-lt"/>
              <a:buAutoNum type="arabicPeriod"/>
            </a:pPr>
            <a:r>
              <a:rPr lang="en-US" dirty="0" smtClean="0"/>
              <a:t>Extensibility and incremental growth</a:t>
            </a:r>
          </a:p>
          <a:p>
            <a:pPr marL="457200" indent="-457200" defTabSz="914400">
              <a:lnSpc>
                <a:spcPct val="120000"/>
              </a:lnSpc>
              <a:spcBef>
                <a:spcPct val="40000"/>
              </a:spcBef>
              <a:spcAft>
                <a:spcPct val="20000"/>
              </a:spcAft>
              <a:buFont typeface="+mj-lt"/>
              <a:buAutoNum type="arabicPeriod"/>
            </a:pPr>
            <a:r>
              <a:rPr lang="en-US" dirty="0" smtClean="0"/>
              <a:t>Better flexibility in meeting user’s needs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Distributed Operating System? </a:t>
            </a:r>
            <a:endParaRPr lang="en-US" dirty="0"/>
          </a:p>
        </p:txBody>
      </p:sp>
      <p:sp>
        <p:nvSpPr>
          <p:cNvPr id="3" name="Text Placeholder 2"/>
          <p:cNvSpPr>
            <a:spLocks noGrp="1"/>
          </p:cNvSpPr>
          <p:nvPr>
            <p:ph type="body" idx="1"/>
          </p:nvPr>
        </p:nvSpPr>
        <p:spPr/>
        <p:txBody>
          <a:bodyPr/>
          <a:lstStyle/>
          <a:p>
            <a:r>
              <a:rPr lang="en-US" dirty="0" smtClean="0"/>
              <a:t>An Operating system is defined as a program that controls the resources of a computer system and provides its users with an interface or virtual machine that is more convenient to use than the bare machine. The two tasks are</a:t>
            </a:r>
          </a:p>
          <a:p>
            <a:pPr marL="457200" indent="-457200">
              <a:buAutoNum type="arabicPeriod"/>
            </a:pPr>
            <a:r>
              <a:rPr lang="en-US" dirty="0" smtClean="0"/>
              <a:t>To present users with a virtual machine.</a:t>
            </a:r>
          </a:p>
          <a:p>
            <a:pPr marL="457200" indent="-457200">
              <a:buAutoNum type="arabicPeriod"/>
            </a:pPr>
            <a:r>
              <a:rPr lang="en-US" dirty="0" smtClean="0"/>
              <a:t>To manage the various resources of the system.</a:t>
            </a:r>
          </a:p>
          <a:p>
            <a:pPr marL="457200" indent="-457200">
              <a:buNone/>
            </a:pPr>
            <a:endParaRPr lang="en-US" dirty="0" smtClean="0"/>
          </a:p>
          <a:p>
            <a:r>
              <a:rPr lang="en-US" dirty="0" smtClean="0"/>
              <a:t>Operating systems used for Distributed computing system can be broadly classified into two types</a:t>
            </a:r>
          </a:p>
          <a:p>
            <a:pPr marL="457200" indent="-457200">
              <a:buAutoNum type="arabicPeriod"/>
            </a:pPr>
            <a:r>
              <a:rPr lang="en-US" dirty="0" smtClean="0"/>
              <a:t>Network Operating System</a:t>
            </a:r>
          </a:p>
          <a:p>
            <a:pPr marL="457200" indent="-457200">
              <a:buAutoNum type="arabicPeriod"/>
            </a:pPr>
            <a:r>
              <a:rPr lang="en-US" dirty="0" smtClean="0"/>
              <a:t>Distributed Operating System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0"/>
            <a:ext cx="8483600" cy="609600"/>
          </a:xfrm>
        </p:spPr>
        <p:txBody>
          <a:bodyPr/>
          <a:lstStyle/>
          <a:p>
            <a:r>
              <a:rPr lang="en-US" dirty="0" smtClean="0"/>
              <a:t>Comparison b/w NOS and DOS</a:t>
            </a:r>
            <a:endParaRPr lang="en-US" dirty="0"/>
          </a:p>
        </p:txBody>
      </p:sp>
      <p:graphicFrame>
        <p:nvGraphicFramePr>
          <p:cNvPr id="4" name="Table 3"/>
          <p:cNvGraphicFramePr>
            <a:graphicFrameLocks noGrp="1"/>
          </p:cNvGraphicFramePr>
          <p:nvPr/>
        </p:nvGraphicFramePr>
        <p:xfrm>
          <a:off x="228600" y="533400"/>
          <a:ext cx="8763000" cy="6173320"/>
        </p:xfrm>
        <a:graphic>
          <a:graphicData uri="http://schemas.openxmlformats.org/drawingml/2006/table">
            <a:tbl>
              <a:tblPr firstRow="1" bandRow="1">
                <a:tableStyleId>{00A15C55-8517-42AA-B614-E9B94910E393}</a:tableStyleId>
              </a:tblPr>
              <a:tblGrid>
                <a:gridCol w="1447800"/>
                <a:gridCol w="3048000"/>
                <a:gridCol w="4267200"/>
              </a:tblGrid>
              <a:tr h="381000">
                <a:tc>
                  <a:txBody>
                    <a:bodyPr/>
                    <a:lstStyle/>
                    <a:p>
                      <a:r>
                        <a:rPr lang="en-US" dirty="0" smtClean="0"/>
                        <a:t>Features</a:t>
                      </a:r>
                      <a:endParaRPr lang="en-US" dirty="0"/>
                    </a:p>
                  </a:txBody>
                  <a:tcPr/>
                </a:tc>
                <a:tc>
                  <a:txBody>
                    <a:bodyPr/>
                    <a:lstStyle/>
                    <a:p>
                      <a:r>
                        <a:rPr lang="en-US" dirty="0" smtClean="0"/>
                        <a:t>NOS</a:t>
                      </a:r>
                      <a:endParaRPr lang="en-US" dirty="0"/>
                    </a:p>
                  </a:txBody>
                  <a:tcPr/>
                </a:tc>
                <a:tc>
                  <a:txBody>
                    <a:bodyPr/>
                    <a:lstStyle/>
                    <a:p>
                      <a:r>
                        <a:rPr lang="en-US" dirty="0" smtClean="0"/>
                        <a:t>DOS</a:t>
                      </a:r>
                      <a:endParaRPr lang="en-US" dirty="0"/>
                    </a:p>
                  </a:txBody>
                  <a:tcPr/>
                </a:tc>
              </a:tr>
              <a:tr h="2363485">
                <a:tc>
                  <a:txBody>
                    <a:bodyPr/>
                    <a:lstStyle/>
                    <a:p>
                      <a:r>
                        <a:rPr lang="en-US" dirty="0" smtClean="0"/>
                        <a:t>1. System Image</a:t>
                      </a:r>
                      <a:endParaRPr lang="en-US" dirty="0"/>
                    </a:p>
                  </a:txBody>
                  <a:tcPr/>
                </a:tc>
                <a:tc>
                  <a:txBody>
                    <a:bodyPr/>
                    <a:lstStyle/>
                    <a:p>
                      <a:pPr marL="342900" indent="-342900">
                        <a:buAutoNum type="arabicPeriod"/>
                      </a:pPr>
                      <a:r>
                        <a:rPr lang="en-US" dirty="0" smtClean="0"/>
                        <a:t>Users view the DCS as a collection of  distinct m/</a:t>
                      </a:r>
                      <a:r>
                        <a:rPr lang="en-US" dirty="0" err="1" smtClean="0"/>
                        <a:t>c’s</a:t>
                      </a:r>
                      <a:r>
                        <a:rPr lang="en-US" dirty="0" smtClean="0"/>
                        <a:t> connected by a n/w.</a:t>
                      </a:r>
                    </a:p>
                    <a:p>
                      <a:pPr marL="342900" indent="-342900">
                        <a:buAutoNum type="arabicPeriod"/>
                      </a:pPr>
                      <a:r>
                        <a:rPr lang="en-US" dirty="0" smtClean="0"/>
                        <a:t>User is aware</a:t>
                      </a:r>
                      <a:r>
                        <a:rPr lang="en-US" baseline="0" dirty="0" smtClean="0"/>
                        <a:t> of the m/c on which his or her job is executed.</a:t>
                      </a:r>
                    </a:p>
                    <a:p>
                      <a:pPr marL="342900" indent="-342900">
                        <a:buAutoNum type="arabicPeriod"/>
                      </a:pPr>
                      <a:r>
                        <a:rPr lang="en-US" baseline="0" dirty="0" smtClean="0"/>
                        <a:t>Selection of job is manual. </a:t>
                      </a:r>
                    </a:p>
                    <a:p>
                      <a:pPr marL="342900" indent="-342900">
                        <a:buAutoNum type="arabicPeriod"/>
                      </a:pPr>
                      <a:r>
                        <a:rPr lang="en-US" baseline="0" dirty="0" smtClean="0"/>
                        <a:t>Should know the location of resource to access it.</a:t>
                      </a:r>
                      <a:endParaRPr lang="en-US" dirty="0"/>
                    </a:p>
                  </a:txBody>
                  <a:tcPr/>
                </a:tc>
                <a:tc>
                  <a:txBody>
                    <a:bodyPr/>
                    <a:lstStyle/>
                    <a:p>
                      <a:pPr marL="342900" indent="-342900">
                        <a:buAutoNum type="arabicPeriod"/>
                      </a:pPr>
                      <a:r>
                        <a:rPr lang="en-US" dirty="0" smtClean="0"/>
                        <a:t>Hides the existence of multiple computers and provides a single system image to its users. (Virtual </a:t>
                      </a:r>
                      <a:r>
                        <a:rPr lang="en-US" dirty="0" err="1" smtClean="0"/>
                        <a:t>uniprocessor</a:t>
                      </a:r>
                      <a:r>
                        <a:rPr lang="en-US" dirty="0" smtClean="0"/>
                        <a:t>)</a:t>
                      </a:r>
                    </a:p>
                    <a:p>
                      <a:pPr marL="342900" indent="-342900">
                        <a:buAutoNum type="arabicPeriod"/>
                      </a:pPr>
                      <a:r>
                        <a:rPr lang="en-US" dirty="0" smtClean="0"/>
                        <a:t>It dynamically and automatically allocates jobs to various m/</a:t>
                      </a:r>
                      <a:r>
                        <a:rPr lang="en-US" dirty="0" err="1" smtClean="0"/>
                        <a:t>c’s</a:t>
                      </a:r>
                      <a:r>
                        <a:rPr lang="en-US" dirty="0" smtClean="0"/>
                        <a:t>  of the system for processing.</a:t>
                      </a:r>
                    </a:p>
                    <a:p>
                      <a:pPr marL="342900" indent="-342900">
                        <a:buAutoNum type="arabicPeriod"/>
                      </a:pPr>
                      <a:r>
                        <a:rPr lang="en-US" dirty="0" smtClean="0"/>
                        <a:t>Selection of job is automatic.</a:t>
                      </a:r>
                    </a:p>
                    <a:p>
                      <a:pPr marL="342900" indent="-342900">
                        <a:buAutoNum type="arabicPeriod"/>
                      </a:pPr>
                      <a:r>
                        <a:rPr lang="en-US" dirty="0" smtClean="0"/>
                        <a:t>Need not track the location</a:t>
                      </a:r>
                      <a:endParaRPr lang="en-US" dirty="0"/>
                    </a:p>
                  </a:txBody>
                  <a:tcPr/>
                </a:tc>
              </a:tr>
              <a:tr h="1097332">
                <a:tc>
                  <a:txBody>
                    <a:bodyPr/>
                    <a:lstStyle/>
                    <a:p>
                      <a:r>
                        <a:rPr lang="en-US" dirty="0" smtClean="0"/>
                        <a:t>2. Autonomy</a:t>
                      </a:r>
                      <a:endParaRPr lang="en-US" dirty="0"/>
                    </a:p>
                  </a:txBody>
                  <a:tcPr/>
                </a:tc>
                <a:tc>
                  <a:txBody>
                    <a:bodyPr/>
                    <a:lstStyle/>
                    <a:p>
                      <a:r>
                        <a:rPr lang="en-US" dirty="0" smtClean="0"/>
                        <a:t>It</a:t>
                      </a:r>
                      <a:r>
                        <a:rPr lang="en-US" baseline="0" dirty="0" smtClean="0"/>
                        <a:t> is built on set of existing centralized operating systems and handles interfacing  and coordination b/w these OS.</a:t>
                      </a:r>
                      <a:endParaRPr lang="en-US" dirty="0"/>
                    </a:p>
                  </a:txBody>
                  <a:tcPr/>
                </a:tc>
                <a:tc>
                  <a:txBody>
                    <a:bodyPr/>
                    <a:lstStyle/>
                    <a:p>
                      <a:r>
                        <a:rPr lang="en-US" dirty="0" smtClean="0"/>
                        <a:t>There is a single</a:t>
                      </a:r>
                      <a:r>
                        <a:rPr lang="en-US" baseline="0" dirty="0" smtClean="0"/>
                        <a:t> system wide OS and each computer of the DCS runs a part of this global OS.</a:t>
                      </a:r>
                      <a:endParaRPr lang="en-US" dirty="0"/>
                    </a:p>
                  </a:txBody>
                  <a:tcPr/>
                </a:tc>
              </a:tr>
              <a:tr h="1021640">
                <a:tc>
                  <a:txBody>
                    <a:bodyPr/>
                    <a:lstStyle/>
                    <a:p>
                      <a:r>
                        <a:rPr lang="en-US" dirty="0" smtClean="0"/>
                        <a:t>3. Fault Tolerance</a:t>
                      </a:r>
                      <a:r>
                        <a:rPr lang="en-US" baseline="0" dirty="0" smtClean="0"/>
                        <a:t> </a:t>
                      </a:r>
                    </a:p>
                    <a:p>
                      <a:r>
                        <a:rPr lang="en-US" baseline="0" dirty="0" smtClean="0"/>
                        <a:t>     Capability</a:t>
                      </a:r>
                      <a:endParaRPr lang="en-US" dirty="0"/>
                    </a:p>
                  </a:txBody>
                  <a:tcPr/>
                </a:tc>
                <a:tc>
                  <a:txBody>
                    <a:bodyPr/>
                    <a:lstStyle/>
                    <a:p>
                      <a:r>
                        <a:rPr lang="en-US" dirty="0" smtClean="0"/>
                        <a:t>Little or no.</a:t>
                      </a:r>
                      <a:endParaRPr lang="en-US" dirty="0"/>
                    </a:p>
                  </a:txBody>
                  <a:tcPr/>
                </a:tc>
                <a:tc>
                  <a:txBody>
                    <a:bodyPr/>
                    <a:lstStyle/>
                    <a:p>
                      <a:r>
                        <a:rPr lang="en-US" dirty="0" smtClean="0"/>
                        <a:t>Usually very high.</a:t>
                      </a:r>
                      <a:endParaRPr lang="en-US" dirty="0"/>
                    </a:p>
                  </a:txBody>
                  <a:tcPr/>
                </a:tc>
              </a:tr>
              <a:tr h="1021640">
                <a:tc>
                  <a:txBody>
                    <a:bodyPr/>
                    <a:lstStyle/>
                    <a:p>
                      <a:endParaRPr lang="en-US" dirty="0"/>
                    </a:p>
                  </a:txBody>
                  <a:tcPr/>
                </a:tc>
                <a:tc>
                  <a:txBody>
                    <a:bodyPr/>
                    <a:lstStyle/>
                    <a:p>
                      <a:r>
                        <a:rPr lang="en-US" dirty="0" smtClean="0"/>
                        <a:t>DCS using NOS is network system</a:t>
                      </a:r>
                      <a:endParaRPr lang="en-US" dirty="0"/>
                    </a:p>
                  </a:txBody>
                  <a:tcPr/>
                </a:tc>
                <a:tc>
                  <a:txBody>
                    <a:bodyPr/>
                    <a:lstStyle/>
                    <a:p>
                      <a:r>
                        <a:rPr lang="en-US" dirty="0" smtClean="0"/>
                        <a:t>DCS using DOS is True</a:t>
                      </a:r>
                      <a:r>
                        <a:rPr lang="en-US" baseline="0" dirty="0" smtClean="0"/>
                        <a:t> Distributed System or Distributed System.</a:t>
                      </a:r>
                      <a:endParaRPr lang="en-US"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1295400"/>
            <a:ext cx="8483600" cy="609600"/>
          </a:xfrm>
        </p:spPr>
        <p:txBody>
          <a:bodyPr/>
          <a:lstStyle/>
          <a:p>
            <a:pPr algn="ctr"/>
            <a:r>
              <a:rPr lang="en-US" dirty="0" smtClean="0"/>
              <a:t>Definition of DOS</a:t>
            </a:r>
            <a:endParaRPr lang="en-US" dirty="0"/>
          </a:p>
        </p:txBody>
      </p:sp>
      <p:sp>
        <p:nvSpPr>
          <p:cNvPr id="3" name="Text Placeholder 2"/>
          <p:cNvSpPr>
            <a:spLocks noGrp="1"/>
          </p:cNvSpPr>
          <p:nvPr>
            <p:ph type="body" idx="1"/>
          </p:nvPr>
        </p:nvSpPr>
        <p:spPr>
          <a:xfrm>
            <a:off x="228600" y="2514600"/>
            <a:ext cx="8470900" cy="2873375"/>
          </a:xfrm>
        </p:spPr>
        <p:txBody>
          <a:bodyPr/>
          <a:lstStyle/>
          <a:p>
            <a:pPr>
              <a:buNone/>
            </a:pPr>
            <a:r>
              <a:rPr lang="en-US" dirty="0" smtClean="0"/>
              <a:t>     DOS is one that looks to its users like an ordinary centralized OS but runs on multiple, independent CPUs. The key concept is transparency. In other words, the use of multiple processors should be invisible (transparent) to the user. Another way of expressing same idea is to say that the user views the system as “virtual </a:t>
            </a:r>
            <a:r>
              <a:rPr lang="en-US" dirty="0" err="1" smtClean="0"/>
              <a:t>unipreocessor</a:t>
            </a:r>
            <a:r>
              <a:rPr lang="en-US" dirty="0" smtClean="0"/>
              <a:t>”, not as a collection of distinct machines.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dirty="0" smtClean="0"/>
              <a:t>Introduction to Distributed Computing Environment</a:t>
            </a:r>
            <a:br>
              <a:rPr lang="en-US" sz="2800" dirty="0" smtClean="0"/>
            </a:br>
            <a:r>
              <a:rPr lang="en-US" sz="2800" dirty="0" smtClean="0"/>
              <a:t>What is DCE?</a:t>
            </a:r>
            <a:br>
              <a:rPr lang="en-US" sz="2800" dirty="0" smtClean="0"/>
            </a:br>
            <a:endParaRPr lang="en-US" sz="2800" dirty="0"/>
          </a:p>
        </p:txBody>
      </p:sp>
      <p:sp>
        <p:nvSpPr>
          <p:cNvPr id="3" name="Text Placeholder 2"/>
          <p:cNvSpPr>
            <a:spLocks noGrp="1"/>
          </p:cNvSpPr>
          <p:nvPr>
            <p:ph type="body" idx="1"/>
          </p:nvPr>
        </p:nvSpPr>
        <p:spPr>
          <a:xfrm>
            <a:off x="346075" y="1012825"/>
            <a:ext cx="8470900" cy="3711575"/>
          </a:xfrm>
        </p:spPr>
        <p:txBody>
          <a:bodyPr/>
          <a:lstStyle/>
          <a:p>
            <a:r>
              <a:rPr lang="en-US" dirty="0" smtClean="0"/>
              <a:t>A vendor-independent distributed computing environment, DCE was defined by the OSF.</a:t>
            </a:r>
          </a:p>
          <a:p>
            <a:r>
              <a:rPr lang="en-US" dirty="0" smtClean="0"/>
              <a:t>It is not an operating system, nor is it an application.</a:t>
            </a:r>
          </a:p>
          <a:p>
            <a:r>
              <a:rPr lang="en-US" dirty="0" smtClean="0"/>
              <a:t>It is an integrated set of services and tools that can be installed as a coherent environment on top of existing operating systems and serve as a platform for building and running distributed applications.</a:t>
            </a:r>
          </a:p>
          <a:p>
            <a:r>
              <a:rPr lang="en-US" dirty="0" smtClean="0"/>
              <a:t>A primary goal of DCE is vendor independent.</a:t>
            </a:r>
          </a:p>
          <a:p>
            <a:endParaRPr lang="en-US" dirty="0" smtClean="0"/>
          </a:p>
          <a:p>
            <a:endParaRPr lang="en-US" dirty="0" smtClean="0"/>
          </a:p>
          <a:p>
            <a:endParaRPr lang="en-US" dirty="0" smtClean="0"/>
          </a:p>
          <a:p>
            <a:endParaRPr lang="en-US" dirty="0" smtClean="0"/>
          </a:p>
          <a:p>
            <a:r>
              <a:rPr lang="en-US" dirty="0" smtClean="0"/>
              <a:t>How was DCE created?</a:t>
            </a:r>
            <a:endParaRPr lang="en-US" dirty="0"/>
          </a:p>
        </p:txBody>
      </p:sp>
      <p:graphicFrame>
        <p:nvGraphicFramePr>
          <p:cNvPr id="4" name="Table 3"/>
          <p:cNvGraphicFramePr>
            <a:graphicFrameLocks noGrp="1"/>
          </p:cNvGraphicFramePr>
          <p:nvPr/>
        </p:nvGraphicFramePr>
        <p:xfrm>
          <a:off x="2514600" y="4876800"/>
          <a:ext cx="3810000" cy="1112520"/>
        </p:xfrm>
        <a:graphic>
          <a:graphicData uri="http://schemas.openxmlformats.org/drawingml/2006/table">
            <a:tbl>
              <a:tblPr firstRow="1" bandRow="1">
                <a:tableStyleId>{073A0DAA-6AF3-43AB-8588-CEC1D06C72B9}</a:tableStyleId>
              </a:tblPr>
              <a:tblGrid>
                <a:gridCol w="3810000"/>
              </a:tblGrid>
              <a:tr h="370840">
                <a:tc>
                  <a:txBody>
                    <a:bodyPr/>
                    <a:lstStyle/>
                    <a:p>
                      <a:pPr algn="ctr"/>
                      <a:r>
                        <a:rPr lang="en-US" sz="1800" b="1" dirty="0" smtClean="0"/>
                        <a:t>DCE Applications</a:t>
                      </a:r>
                      <a:endParaRPr lang="en-US" sz="1800" b="1" dirty="0"/>
                    </a:p>
                  </a:txBody>
                  <a:tcPr/>
                </a:tc>
              </a:tr>
              <a:tr h="370840">
                <a:tc>
                  <a:txBody>
                    <a:bodyPr/>
                    <a:lstStyle/>
                    <a:p>
                      <a:pPr algn="ctr"/>
                      <a:r>
                        <a:rPr lang="en-US" sz="1800" b="1" dirty="0" smtClean="0"/>
                        <a:t>DCE</a:t>
                      </a:r>
                      <a:r>
                        <a:rPr lang="en-US" sz="1800" b="1" baseline="0" dirty="0" smtClean="0"/>
                        <a:t> Software</a:t>
                      </a:r>
                      <a:endParaRPr lang="en-US" sz="1800" b="1" dirty="0"/>
                    </a:p>
                  </a:txBody>
                  <a:tcPr/>
                </a:tc>
              </a:tr>
              <a:tr h="370840">
                <a:tc>
                  <a:txBody>
                    <a:bodyPr/>
                    <a:lstStyle/>
                    <a:p>
                      <a:pPr algn="ctr"/>
                      <a:r>
                        <a:rPr lang="en-US" sz="1800" b="1" dirty="0" smtClean="0"/>
                        <a:t>Operating</a:t>
                      </a:r>
                      <a:r>
                        <a:rPr lang="en-US" sz="1800" b="1" baseline="0" dirty="0" smtClean="0"/>
                        <a:t> systems and networking</a:t>
                      </a:r>
                      <a:endParaRPr lang="en-US" sz="1800" b="1"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Distributed Computing System</a:t>
            </a:r>
            <a:endParaRPr lang="en-US" dirty="0"/>
          </a:p>
        </p:txBody>
      </p:sp>
      <p:sp>
        <p:nvSpPr>
          <p:cNvPr id="6147" name="Content Placeholder 2"/>
          <p:cNvSpPr>
            <a:spLocks noGrp="1"/>
          </p:cNvSpPr>
          <p:nvPr>
            <p:ph idx="1"/>
          </p:nvPr>
        </p:nvSpPr>
        <p:spPr/>
        <p:txBody>
          <a:bodyPr/>
          <a:lstStyle/>
          <a:p>
            <a:r>
              <a:rPr lang="en-US" smtClean="0"/>
              <a:t>Tightly versus Loosely coupled systems</a:t>
            </a:r>
          </a:p>
          <a:p>
            <a:r>
              <a:rPr lang="en-US" smtClean="0"/>
              <a:t>A Distributed Computing System is basically a collection of processors interconnected by a communication network in which each processor has its own local memory and other peripherals, and the communication between any two processors of the system takes place by message passing over the communication network. </a:t>
            </a:r>
          </a:p>
          <a:p>
            <a:r>
              <a:rPr lang="en-US" smtClean="0"/>
              <a:t>For a particular processor, its own resources are local, where as others are remote.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83600" cy="609600"/>
          </a:xfrm>
        </p:spPr>
        <p:txBody>
          <a:bodyPr/>
          <a:lstStyle/>
          <a:p>
            <a:r>
              <a:rPr lang="en-US" sz="2800" dirty="0" smtClean="0"/>
              <a:t>DCE components</a:t>
            </a:r>
            <a:endParaRPr lang="en-US" sz="2800" dirty="0"/>
          </a:p>
        </p:txBody>
      </p:sp>
      <p:sp>
        <p:nvSpPr>
          <p:cNvPr id="3" name="Text Placeholder 2"/>
          <p:cNvSpPr>
            <a:spLocks noGrp="1"/>
          </p:cNvSpPr>
          <p:nvPr>
            <p:ph type="body" idx="1"/>
          </p:nvPr>
        </p:nvSpPr>
        <p:spPr>
          <a:xfrm>
            <a:off x="304800" y="533401"/>
            <a:ext cx="8470900" cy="2819400"/>
          </a:xfrm>
        </p:spPr>
        <p:txBody>
          <a:bodyPr/>
          <a:lstStyle/>
          <a:p>
            <a:pPr marL="457200" indent="-457200">
              <a:buAutoNum type="arabicPeriod"/>
            </a:pPr>
            <a:r>
              <a:rPr lang="en-US" sz="2000" dirty="0" smtClean="0"/>
              <a:t>Threads Package</a:t>
            </a:r>
          </a:p>
          <a:p>
            <a:pPr marL="457200" indent="-457200">
              <a:buAutoNum type="arabicPeriod"/>
            </a:pPr>
            <a:r>
              <a:rPr lang="en-US" sz="2000" dirty="0" smtClean="0"/>
              <a:t>RPC facility – easy to use, network and protocol independent, security and hiding feature.</a:t>
            </a:r>
          </a:p>
          <a:p>
            <a:pPr marL="457200" indent="-457200">
              <a:buAutoNum type="arabicPeriod"/>
            </a:pPr>
            <a:r>
              <a:rPr lang="en-US" sz="2000" dirty="0" smtClean="0"/>
              <a:t>DTS</a:t>
            </a:r>
          </a:p>
          <a:p>
            <a:pPr marL="457200" indent="-457200">
              <a:buAutoNum type="arabicPeriod"/>
            </a:pPr>
            <a:r>
              <a:rPr lang="en-US" sz="2000" dirty="0" smtClean="0"/>
              <a:t>Name services – CDS, GDS and GDA</a:t>
            </a:r>
          </a:p>
          <a:p>
            <a:pPr marL="457200" indent="-457200">
              <a:buAutoNum type="arabicPeriod"/>
            </a:pPr>
            <a:r>
              <a:rPr lang="en-US" sz="2000" dirty="0" smtClean="0"/>
              <a:t>Security services</a:t>
            </a:r>
          </a:p>
          <a:p>
            <a:pPr marL="457200" indent="-457200">
              <a:buAutoNum type="arabicPeriod"/>
            </a:pPr>
            <a:r>
              <a:rPr lang="en-US" sz="2000" dirty="0" smtClean="0"/>
              <a:t>DFS</a:t>
            </a:r>
            <a:endParaRPr lang="en-US" sz="2000" dirty="0"/>
          </a:p>
        </p:txBody>
      </p:sp>
      <p:graphicFrame>
        <p:nvGraphicFramePr>
          <p:cNvPr id="4" name="Table 3"/>
          <p:cNvGraphicFramePr>
            <a:graphicFrameLocks noGrp="1"/>
          </p:cNvGraphicFramePr>
          <p:nvPr/>
        </p:nvGraphicFramePr>
        <p:xfrm>
          <a:off x="990600" y="3276600"/>
          <a:ext cx="6096000" cy="2595880"/>
        </p:xfrm>
        <a:graphic>
          <a:graphicData uri="http://schemas.openxmlformats.org/drawingml/2006/table">
            <a:tbl>
              <a:tblPr firstRow="1" bandRow="1">
                <a:tableStyleId>{073A0DAA-6AF3-43AB-8588-CEC1D06C72B9}</a:tableStyleId>
              </a:tblPr>
              <a:tblGrid>
                <a:gridCol w="3048000"/>
                <a:gridCol w="3048000"/>
              </a:tblGrid>
              <a:tr h="370840">
                <a:tc>
                  <a:txBody>
                    <a:bodyPr/>
                    <a:lstStyle/>
                    <a:p>
                      <a:r>
                        <a:rPr lang="en-US" dirty="0" smtClean="0"/>
                        <a:t>Component name</a:t>
                      </a:r>
                      <a:endParaRPr lang="en-US" dirty="0"/>
                    </a:p>
                  </a:txBody>
                  <a:tcPr/>
                </a:tc>
                <a:tc>
                  <a:txBody>
                    <a:bodyPr/>
                    <a:lstStyle/>
                    <a:p>
                      <a:r>
                        <a:rPr lang="en-US" dirty="0" smtClean="0"/>
                        <a:t>Other components used by it</a:t>
                      </a:r>
                      <a:endParaRPr lang="en-US" dirty="0"/>
                    </a:p>
                  </a:txBody>
                  <a:tcPr/>
                </a:tc>
              </a:tr>
              <a:tr h="370840">
                <a:tc>
                  <a:txBody>
                    <a:bodyPr/>
                    <a:lstStyle/>
                    <a:p>
                      <a:r>
                        <a:rPr lang="en-US" dirty="0" smtClean="0"/>
                        <a:t>Threads </a:t>
                      </a:r>
                      <a:endParaRPr lang="en-US" dirty="0"/>
                    </a:p>
                  </a:txBody>
                  <a:tcPr/>
                </a:tc>
                <a:tc>
                  <a:txBody>
                    <a:bodyPr/>
                    <a:lstStyle/>
                    <a:p>
                      <a:r>
                        <a:rPr lang="en-US" dirty="0" smtClean="0"/>
                        <a:t>None </a:t>
                      </a:r>
                      <a:endParaRPr lang="en-US" dirty="0"/>
                    </a:p>
                  </a:txBody>
                  <a:tcPr/>
                </a:tc>
              </a:tr>
              <a:tr h="370840">
                <a:tc>
                  <a:txBody>
                    <a:bodyPr/>
                    <a:lstStyle/>
                    <a:p>
                      <a:r>
                        <a:rPr lang="en-US" dirty="0" smtClean="0"/>
                        <a:t>RPC</a:t>
                      </a:r>
                      <a:endParaRPr lang="en-US" dirty="0"/>
                    </a:p>
                  </a:txBody>
                  <a:tcPr/>
                </a:tc>
                <a:tc>
                  <a:txBody>
                    <a:bodyPr/>
                    <a:lstStyle/>
                    <a:p>
                      <a:r>
                        <a:rPr lang="en-US" dirty="0" smtClean="0"/>
                        <a:t>T, N, S</a:t>
                      </a:r>
                      <a:endParaRPr lang="en-US" dirty="0"/>
                    </a:p>
                  </a:txBody>
                  <a:tcPr/>
                </a:tc>
              </a:tr>
              <a:tr h="370840">
                <a:tc>
                  <a:txBody>
                    <a:bodyPr/>
                    <a:lstStyle/>
                    <a:p>
                      <a:r>
                        <a:rPr lang="en-US" dirty="0" smtClean="0"/>
                        <a:t>DTS</a:t>
                      </a:r>
                      <a:endParaRPr lang="en-US" dirty="0"/>
                    </a:p>
                  </a:txBody>
                  <a:tcPr/>
                </a:tc>
                <a:tc>
                  <a:txBody>
                    <a:bodyPr/>
                    <a:lstStyle/>
                    <a:p>
                      <a:r>
                        <a:rPr lang="en-US" dirty="0" smtClean="0"/>
                        <a:t>T, RPC, N, S</a:t>
                      </a:r>
                      <a:endParaRPr lang="en-US" dirty="0"/>
                    </a:p>
                  </a:txBody>
                  <a:tcPr/>
                </a:tc>
              </a:tr>
              <a:tr h="370840">
                <a:tc>
                  <a:txBody>
                    <a:bodyPr/>
                    <a:lstStyle/>
                    <a:p>
                      <a:r>
                        <a:rPr lang="en-US" dirty="0" smtClean="0"/>
                        <a:t>Name</a:t>
                      </a:r>
                      <a:endParaRPr lang="en-US" dirty="0"/>
                    </a:p>
                  </a:txBody>
                  <a:tcPr/>
                </a:tc>
                <a:tc>
                  <a:txBody>
                    <a:bodyPr/>
                    <a:lstStyle/>
                    <a:p>
                      <a:r>
                        <a:rPr lang="en-US" dirty="0" smtClean="0"/>
                        <a:t>T, RPC, DTS, S</a:t>
                      </a:r>
                      <a:endParaRPr lang="en-US" dirty="0"/>
                    </a:p>
                  </a:txBody>
                  <a:tcPr/>
                </a:tc>
              </a:tr>
              <a:tr h="370840">
                <a:tc>
                  <a:txBody>
                    <a:bodyPr/>
                    <a:lstStyle/>
                    <a:p>
                      <a:r>
                        <a:rPr lang="en-US" dirty="0" smtClean="0"/>
                        <a:t>Security</a:t>
                      </a:r>
                      <a:endParaRPr lang="en-US" dirty="0"/>
                    </a:p>
                  </a:txBody>
                  <a:tcPr/>
                </a:tc>
                <a:tc>
                  <a:txBody>
                    <a:bodyPr/>
                    <a:lstStyle/>
                    <a:p>
                      <a:r>
                        <a:rPr lang="en-US" dirty="0" smtClean="0"/>
                        <a:t>T, RPC, DTS, N</a:t>
                      </a:r>
                      <a:endParaRPr lang="en-US" dirty="0"/>
                    </a:p>
                  </a:txBody>
                  <a:tcPr/>
                </a:tc>
              </a:tr>
              <a:tr h="370840">
                <a:tc>
                  <a:txBody>
                    <a:bodyPr/>
                    <a:lstStyle/>
                    <a:p>
                      <a:r>
                        <a:rPr lang="en-US" dirty="0" smtClean="0"/>
                        <a:t>DFS</a:t>
                      </a:r>
                      <a:endParaRPr lang="en-US" dirty="0"/>
                    </a:p>
                  </a:txBody>
                  <a:tcPr/>
                </a:tc>
                <a:tc>
                  <a:txBody>
                    <a:bodyPr/>
                    <a:lstStyle/>
                    <a:p>
                      <a:r>
                        <a:rPr lang="en-US" dirty="0" smtClean="0"/>
                        <a:t>T, RPC, DTS, N, S</a:t>
                      </a:r>
                      <a:endParaRPr lang="en-US"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DCE cells</a:t>
            </a:r>
            <a:endParaRPr lang="en-US" dirty="0"/>
          </a:p>
        </p:txBody>
      </p:sp>
      <p:sp>
        <p:nvSpPr>
          <p:cNvPr id="3" name="Text Placeholder 2"/>
          <p:cNvSpPr>
            <a:spLocks noGrp="1"/>
          </p:cNvSpPr>
          <p:nvPr>
            <p:ph type="body" idx="1"/>
          </p:nvPr>
        </p:nvSpPr>
        <p:spPr/>
        <p:txBody>
          <a:bodyPr/>
          <a:lstStyle/>
          <a:p>
            <a:r>
              <a:rPr lang="en-US" dirty="0" smtClean="0"/>
              <a:t>A cell is a group of users, machines, or other resources that typically have a common purpose and common DCE services.</a:t>
            </a:r>
          </a:p>
          <a:p>
            <a:r>
              <a:rPr lang="en-US" dirty="0" smtClean="0"/>
              <a:t>Important decision is to decide the cell boundaries.</a:t>
            </a:r>
          </a:p>
          <a:p>
            <a:r>
              <a:rPr lang="en-US" dirty="0" smtClean="0"/>
              <a:t>Following four factors are considered</a:t>
            </a:r>
          </a:p>
          <a:p>
            <a:pPr marL="457200" indent="-457200">
              <a:buAutoNum type="arabicPeriod"/>
            </a:pPr>
            <a:r>
              <a:rPr lang="en-US" dirty="0" smtClean="0"/>
              <a:t>Purpose</a:t>
            </a:r>
          </a:p>
          <a:p>
            <a:pPr marL="457200" indent="-457200">
              <a:buAutoNum type="arabicPeriod"/>
            </a:pPr>
            <a:r>
              <a:rPr lang="en-US" dirty="0" smtClean="0"/>
              <a:t>Administration</a:t>
            </a:r>
          </a:p>
          <a:p>
            <a:pPr marL="457200" indent="-457200">
              <a:buAutoNum type="arabicPeriod"/>
            </a:pPr>
            <a:r>
              <a:rPr lang="en-US" dirty="0" smtClean="0"/>
              <a:t>Security</a:t>
            </a:r>
          </a:p>
          <a:p>
            <a:pPr marL="457200" indent="-457200">
              <a:buAutoNum type="arabicPeriod"/>
            </a:pPr>
            <a:r>
              <a:rPr lang="en-US" smtClean="0"/>
              <a:t>Overhead </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73729"/>
          <p:cNvSpPr>
            <a:spLocks noGrp="1" noChangeArrowheads="1"/>
          </p:cNvSpPr>
          <p:nvPr>
            <p:ph type="title"/>
          </p:nvPr>
        </p:nvSpPr>
        <p:spPr>
          <a:xfrm>
            <a:off x="381000" y="0"/>
            <a:ext cx="8534400" cy="914400"/>
          </a:xfrm>
        </p:spPr>
        <p:txBody>
          <a:bodyPr anchor="b"/>
          <a:lstStyle/>
          <a:p>
            <a:pPr marL="0" indent="0" defTabSz="914400">
              <a:defRPr/>
            </a:pPr>
            <a:r>
              <a:rPr lang="nb-NO" sz="2800" dirty="0" smtClean="0"/>
              <a:t/>
            </a:r>
            <a:br>
              <a:rPr lang="nb-NO" sz="2800" dirty="0" smtClean="0"/>
            </a:br>
            <a:r>
              <a:rPr lang="nb-NO" sz="2800" dirty="0" smtClean="0"/>
              <a:t>Issues in Designing a Distributed Operating System </a:t>
            </a:r>
            <a:br>
              <a:rPr lang="nb-NO" sz="2800" dirty="0" smtClean="0"/>
            </a:br>
            <a:r>
              <a:rPr lang="nb-NO" sz="2800" dirty="0" smtClean="0"/>
              <a:t>1. Transparency</a:t>
            </a:r>
            <a:endParaRPr lang="en-GB" sz="2800" dirty="0" smtClean="0"/>
          </a:p>
        </p:txBody>
      </p:sp>
      <p:sp>
        <p:nvSpPr>
          <p:cNvPr id="32771" name="Shape 73730"/>
          <p:cNvSpPr>
            <a:spLocks noGrp="1" noChangeArrowheads="1"/>
          </p:cNvSpPr>
          <p:nvPr>
            <p:ph type="body" idx="1"/>
          </p:nvPr>
        </p:nvSpPr>
        <p:spPr>
          <a:xfrm>
            <a:off x="0" y="838200"/>
            <a:ext cx="9144000" cy="6096000"/>
          </a:xfrm>
        </p:spPr>
        <p:txBody>
          <a:bodyPr/>
          <a:lstStyle/>
          <a:p>
            <a:pPr marL="292100" indent="-292100" defTabSz="914400">
              <a:lnSpc>
                <a:spcPct val="95000"/>
              </a:lnSpc>
              <a:spcBef>
                <a:spcPct val="25000"/>
              </a:spcBef>
            </a:pPr>
            <a:r>
              <a:rPr lang="nb-NO" dirty="0" smtClean="0"/>
              <a:t>The main goal of DOS is to make the existence of multiple computer invisible (transparent) and provide a single system image to its users. In this regard, Transparency is used.</a:t>
            </a:r>
          </a:p>
          <a:p>
            <a:pPr marL="292100" indent="-292100" defTabSz="914400"/>
            <a:r>
              <a:rPr lang="nb-NO" dirty="0" smtClean="0"/>
              <a:t>Eight forms of transparency:</a:t>
            </a:r>
          </a:p>
          <a:p>
            <a:pPr marL="863600" lvl="1" indent="-457200" defTabSz="914400">
              <a:buFont typeface="+mj-lt"/>
              <a:buAutoNum type="arabicPeriod"/>
            </a:pPr>
            <a:r>
              <a:rPr lang="nb-NO" dirty="0" smtClean="0"/>
              <a:t>Access transparency </a:t>
            </a:r>
          </a:p>
          <a:p>
            <a:pPr marL="863600" lvl="1" indent="-457200" defTabSz="914400">
              <a:buFont typeface="+mj-lt"/>
              <a:buAutoNum type="arabicPeriod"/>
            </a:pPr>
            <a:r>
              <a:rPr lang="nb-NO" dirty="0" smtClean="0"/>
              <a:t>Location transparency – Name Transparency and user mobility </a:t>
            </a:r>
          </a:p>
          <a:p>
            <a:pPr marL="863600" lvl="1" indent="-457200" defTabSz="914400">
              <a:buFont typeface="+mj-lt"/>
              <a:buAutoNum type="arabicPeriod"/>
            </a:pPr>
            <a:r>
              <a:rPr lang="nb-NO" dirty="0" smtClean="0"/>
              <a:t>Replication transparency</a:t>
            </a:r>
          </a:p>
          <a:p>
            <a:pPr marL="863600" lvl="1" indent="-457200" defTabSz="914400">
              <a:buFont typeface="+mj-lt"/>
              <a:buAutoNum type="arabicPeriod"/>
            </a:pPr>
            <a:r>
              <a:rPr lang="nb-NO" dirty="0" smtClean="0"/>
              <a:t>Failure transparency</a:t>
            </a:r>
          </a:p>
          <a:p>
            <a:pPr marL="863600" lvl="1" indent="-457200" defTabSz="914400">
              <a:buFont typeface="+mj-lt"/>
              <a:buAutoNum type="arabicPeriod"/>
            </a:pPr>
            <a:r>
              <a:rPr lang="nb-NO" dirty="0" smtClean="0"/>
              <a:t>Migration transparency – migration decisions, no change in name,  when object is a process then use IPC.</a:t>
            </a:r>
          </a:p>
          <a:p>
            <a:pPr marL="863600" lvl="1" indent="-457200" defTabSz="914400">
              <a:buFont typeface="+mj-lt"/>
              <a:buAutoNum type="arabicPeriod"/>
            </a:pPr>
            <a:r>
              <a:rPr lang="nb-NO" dirty="0" smtClean="0"/>
              <a:t>Concurrency transparency – Event ordering, mutual-exclusion, no-starvation and no-deadlock property.</a:t>
            </a:r>
          </a:p>
          <a:p>
            <a:pPr marL="863600" lvl="1" indent="-457200" defTabSz="914400">
              <a:buFont typeface="+mj-lt"/>
              <a:buAutoNum type="arabicPeriod"/>
            </a:pPr>
            <a:r>
              <a:rPr lang="nb-NO" dirty="0" smtClean="0"/>
              <a:t>Performance transparency</a:t>
            </a:r>
          </a:p>
          <a:p>
            <a:pPr marL="863600" lvl="1" indent="-457200" defTabSz="914400">
              <a:buFont typeface="+mj-lt"/>
              <a:buAutoNum type="arabicPeriod"/>
            </a:pPr>
            <a:r>
              <a:rPr lang="nb-NO" dirty="0" smtClean="0"/>
              <a:t>Scaling transparency</a:t>
            </a:r>
            <a:endParaRPr lang="en-GB"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5361"/>
          <p:cNvSpPr>
            <a:spLocks noGrp="1" noChangeArrowheads="1"/>
          </p:cNvSpPr>
          <p:nvPr>
            <p:ph type="title"/>
          </p:nvPr>
        </p:nvSpPr>
        <p:spPr/>
        <p:txBody>
          <a:bodyPr anchor="b"/>
          <a:lstStyle/>
          <a:p>
            <a:pPr marL="0" indent="0" defTabSz="914400">
              <a:defRPr/>
            </a:pPr>
            <a:r>
              <a:rPr lang="en-US" smtClean="0"/>
              <a:t>Issues in designing distributed O.S.</a:t>
            </a:r>
          </a:p>
        </p:txBody>
      </p:sp>
      <p:sp>
        <p:nvSpPr>
          <p:cNvPr id="33795" name="Shape 15362"/>
          <p:cNvSpPr>
            <a:spLocks noGrp="1" noChangeArrowheads="1"/>
          </p:cNvSpPr>
          <p:nvPr>
            <p:ph type="body" idx="1"/>
          </p:nvPr>
        </p:nvSpPr>
        <p:spPr>
          <a:xfrm>
            <a:off x="304800" y="914400"/>
            <a:ext cx="8458200" cy="5638800"/>
          </a:xfrm>
        </p:spPr>
        <p:txBody>
          <a:bodyPr/>
          <a:lstStyle/>
          <a:p>
            <a:pPr marL="228600" indent="-228600" defTabSz="914400">
              <a:lnSpc>
                <a:spcPct val="110000"/>
              </a:lnSpc>
              <a:spcBef>
                <a:spcPct val="5000"/>
              </a:spcBef>
              <a:spcAft>
                <a:spcPct val="5000"/>
              </a:spcAft>
            </a:pPr>
            <a:r>
              <a:rPr lang="en-US" smtClean="0">
                <a:solidFill>
                  <a:srgbClr val="0000CC"/>
                </a:solidFill>
              </a:rPr>
              <a:t>Transparency</a:t>
            </a:r>
            <a:r>
              <a:rPr lang="en-US" smtClean="0"/>
              <a:t> </a:t>
            </a:r>
          </a:p>
          <a:p>
            <a:pPr marL="571500" lvl="1" indent="-225425" defTabSz="914400">
              <a:lnSpc>
                <a:spcPct val="110000"/>
              </a:lnSpc>
              <a:spcBef>
                <a:spcPct val="5000"/>
              </a:spcBef>
              <a:spcAft>
                <a:spcPct val="5000"/>
              </a:spcAft>
            </a:pPr>
            <a:r>
              <a:rPr lang="en-US" smtClean="0"/>
              <a:t>Kinds of transparency</a:t>
            </a:r>
          </a:p>
          <a:p>
            <a:pPr marL="914400" lvl="2" defTabSz="914400">
              <a:lnSpc>
                <a:spcPct val="110000"/>
              </a:lnSpc>
              <a:spcBef>
                <a:spcPct val="5000"/>
              </a:spcBef>
              <a:spcAft>
                <a:spcPct val="5000"/>
              </a:spcAft>
            </a:pPr>
            <a:r>
              <a:rPr lang="en-US" smtClean="0">
                <a:solidFill>
                  <a:srgbClr val="FF0066"/>
                </a:solidFill>
              </a:rPr>
              <a:t>Access Transparency</a:t>
            </a:r>
            <a:r>
              <a:rPr lang="en-US" smtClean="0"/>
              <a:t>: local and remote resources are accessed in the same way.</a:t>
            </a:r>
          </a:p>
          <a:p>
            <a:pPr marL="914400" lvl="2" defTabSz="914400">
              <a:lnSpc>
                <a:spcPct val="110000"/>
              </a:lnSpc>
              <a:spcBef>
                <a:spcPct val="5000"/>
              </a:spcBef>
              <a:spcAft>
                <a:spcPct val="5000"/>
              </a:spcAft>
            </a:pPr>
            <a:r>
              <a:rPr lang="en-US" smtClean="0">
                <a:solidFill>
                  <a:srgbClr val="FF0066"/>
                </a:solidFill>
              </a:rPr>
              <a:t>Location Transparency</a:t>
            </a:r>
            <a:r>
              <a:rPr lang="en-US" smtClean="0"/>
              <a:t>: The location of objects is not known to the users.</a:t>
            </a:r>
          </a:p>
          <a:p>
            <a:pPr marL="1263650" lvl="3" indent="-174625" defTabSz="914400">
              <a:lnSpc>
                <a:spcPct val="110000"/>
              </a:lnSpc>
              <a:spcBef>
                <a:spcPct val="5000"/>
              </a:spcBef>
              <a:spcAft>
                <a:spcPct val="5000"/>
              </a:spcAft>
            </a:pPr>
            <a:r>
              <a:rPr lang="en-US" smtClean="0"/>
              <a:t>Name transparency</a:t>
            </a:r>
          </a:p>
          <a:p>
            <a:pPr marL="1263650" lvl="3" indent="-174625" defTabSz="914400">
              <a:lnSpc>
                <a:spcPct val="110000"/>
              </a:lnSpc>
              <a:spcBef>
                <a:spcPct val="5000"/>
              </a:spcBef>
              <a:spcAft>
                <a:spcPct val="5000"/>
              </a:spcAft>
            </a:pPr>
            <a:r>
              <a:rPr lang="en-US" smtClean="0"/>
              <a:t>User mobility</a:t>
            </a:r>
          </a:p>
          <a:p>
            <a:pPr marL="914400" lvl="2" defTabSz="914400">
              <a:lnSpc>
                <a:spcPct val="110000"/>
              </a:lnSpc>
              <a:spcBef>
                <a:spcPct val="5000"/>
              </a:spcBef>
              <a:spcAft>
                <a:spcPct val="5000"/>
              </a:spcAft>
            </a:pPr>
            <a:r>
              <a:rPr lang="en-US" smtClean="0">
                <a:solidFill>
                  <a:srgbClr val="FF0066"/>
                </a:solidFill>
              </a:rPr>
              <a:t>Replication (&amp;Fragmentation) Transparency</a:t>
            </a:r>
            <a:r>
              <a:rPr lang="en-US" smtClean="0"/>
              <a:t>: enables multiple instances of resources to be used to increase reliability and performance without the knowledge of the replicas by the user or application programmer. Objects are accessed without knowledge about any possible fragmentations.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6385"/>
          <p:cNvSpPr>
            <a:spLocks noGrp="1" noChangeArrowheads="1"/>
          </p:cNvSpPr>
          <p:nvPr>
            <p:ph type="title"/>
          </p:nvPr>
        </p:nvSpPr>
        <p:spPr>
          <a:xfrm>
            <a:off x="304800" y="228600"/>
            <a:ext cx="8483600" cy="609600"/>
          </a:xfrm>
        </p:spPr>
        <p:txBody>
          <a:bodyPr anchor="b"/>
          <a:lstStyle/>
          <a:p>
            <a:pPr marL="0" indent="0" defTabSz="914400">
              <a:defRPr/>
            </a:pPr>
            <a:r>
              <a:rPr lang="en-US" smtClean="0"/>
              <a:t>Issues in designing distributed O.S. (contd…)</a:t>
            </a:r>
          </a:p>
        </p:txBody>
      </p:sp>
      <p:sp>
        <p:nvSpPr>
          <p:cNvPr id="34819" name="Shape 16386"/>
          <p:cNvSpPr>
            <a:spLocks noGrp="1" noChangeArrowheads="1"/>
          </p:cNvSpPr>
          <p:nvPr>
            <p:ph type="body" idx="1"/>
          </p:nvPr>
        </p:nvSpPr>
        <p:spPr>
          <a:xfrm>
            <a:off x="381000" y="1066800"/>
            <a:ext cx="8305800" cy="5486400"/>
          </a:xfrm>
        </p:spPr>
        <p:txBody>
          <a:bodyPr/>
          <a:lstStyle/>
          <a:p>
            <a:pPr marL="739775" lvl="2" indent="-336550" defTabSz="914400">
              <a:lnSpc>
                <a:spcPct val="135000"/>
              </a:lnSpc>
            </a:pPr>
            <a:r>
              <a:rPr lang="en-US" sz="2100" smtClean="0">
                <a:solidFill>
                  <a:srgbClr val="FF0066"/>
                </a:solidFill>
              </a:rPr>
              <a:t>Concurrency transparency</a:t>
            </a:r>
            <a:r>
              <a:rPr lang="en-US" sz="2100" smtClean="0"/>
              <a:t>: Objects are accessed in the same way as in a single – user system.</a:t>
            </a:r>
          </a:p>
          <a:p>
            <a:pPr marL="739775" lvl="2" indent="-336550" defTabSz="914400">
              <a:lnSpc>
                <a:spcPct val="155000"/>
              </a:lnSpc>
            </a:pPr>
            <a:r>
              <a:rPr lang="en-US" sz="2100" smtClean="0">
                <a:solidFill>
                  <a:srgbClr val="FF0066"/>
                </a:solidFill>
              </a:rPr>
              <a:t>Error (Failure) Transparency</a:t>
            </a:r>
            <a:r>
              <a:rPr lang="en-US" sz="2100" smtClean="0"/>
              <a:t>: Applications terminate in a defined way even in the event of hardware or software failures.</a:t>
            </a:r>
          </a:p>
          <a:p>
            <a:pPr marL="739775" lvl="2" indent="-336550" defTabSz="914400">
              <a:lnSpc>
                <a:spcPct val="135000"/>
              </a:lnSpc>
            </a:pPr>
            <a:r>
              <a:rPr lang="en-US" sz="2100" smtClean="0">
                <a:solidFill>
                  <a:srgbClr val="FF0066"/>
                </a:solidFill>
              </a:rPr>
              <a:t>Migration(mobility) transparency</a:t>
            </a:r>
            <a:r>
              <a:rPr lang="en-US" sz="2100" smtClean="0"/>
              <a:t>: Objects can migrate without affecting applications.</a:t>
            </a:r>
          </a:p>
          <a:p>
            <a:pPr marL="739775" lvl="2" indent="-336550" defTabSz="914400">
              <a:lnSpc>
                <a:spcPct val="135000"/>
              </a:lnSpc>
            </a:pPr>
            <a:r>
              <a:rPr lang="en-US" sz="2100" smtClean="0">
                <a:solidFill>
                  <a:srgbClr val="FF0066"/>
                </a:solidFill>
              </a:rPr>
              <a:t>Performance transparency</a:t>
            </a:r>
            <a:r>
              <a:rPr lang="en-US" sz="2100" smtClean="0"/>
              <a:t>: the system automatically reconfigures to improve performance.</a:t>
            </a:r>
          </a:p>
          <a:p>
            <a:pPr marL="739775" lvl="2" indent="-336550" defTabSz="914400">
              <a:lnSpc>
                <a:spcPct val="135000"/>
              </a:lnSpc>
            </a:pPr>
            <a:r>
              <a:rPr lang="en-US" sz="2100" smtClean="0">
                <a:solidFill>
                  <a:srgbClr val="FF0066"/>
                </a:solidFill>
              </a:rPr>
              <a:t>Scaling transparency</a:t>
            </a:r>
            <a:r>
              <a:rPr lang="en-US" sz="2100" smtClean="0"/>
              <a:t>: The System can be extended in size without changes to its structures or the applications.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hape 43010"/>
          <p:cNvSpPr>
            <a:spLocks noGrp="1" noChangeArrowheads="1"/>
          </p:cNvSpPr>
          <p:nvPr>
            <p:ph type="body" idx="1"/>
          </p:nvPr>
        </p:nvSpPr>
        <p:spPr>
          <a:xfrm>
            <a:off x="304800" y="685800"/>
            <a:ext cx="8458200" cy="6172200"/>
          </a:xfrm>
        </p:spPr>
        <p:txBody>
          <a:bodyPr/>
          <a:lstStyle/>
          <a:p>
            <a:pPr marL="292100" indent="-292100" defTabSz="914400">
              <a:lnSpc>
                <a:spcPct val="115000"/>
              </a:lnSpc>
            </a:pPr>
            <a:r>
              <a:rPr lang="en-US" dirty="0" smtClean="0">
                <a:solidFill>
                  <a:srgbClr val="0000CC"/>
                </a:solidFill>
              </a:rPr>
              <a:t>Reliability</a:t>
            </a:r>
          </a:p>
          <a:p>
            <a:pPr marL="741363" lvl="1" indent="-334963" defTabSz="914400">
              <a:lnSpc>
                <a:spcPct val="115000"/>
              </a:lnSpc>
            </a:pPr>
            <a:r>
              <a:rPr lang="en-US" dirty="0" smtClean="0"/>
              <a:t>A fault is a mechanical or algorithmic defect that may generate an error. Fail-stop and </a:t>
            </a:r>
            <a:r>
              <a:rPr lang="en-US" smtClean="0"/>
              <a:t>Byzantine failure.</a:t>
            </a:r>
          </a:p>
          <a:p>
            <a:pPr marL="741363" lvl="1" indent="-334963" defTabSz="914400">
              <a:lnSpc>
                <a:spcPct val="115000"/>
              </a:lnSpc>
            </a:pPr>
            <a:r>
              <a:rPr lang="en-US" dirty="0" smtClean="0"/>
              <a:t>Methods </a:t>
            </a:r>
            <a:r>
              <a:rPr lang="en-US" dirty="0" smtClean="0"/>
              <a:t>for dealing with faults, and to detect and remove the faults:</a:t>
            </a:r>
          </a:p>
          <a:p>
            <a:pPr marL="1198563" lvl="2" indent="-342900" defTabSz="914400">
              <a:lnSpc>
                <a:spcPct val="115000"/>
              </a:lnSpc>
            </a:pPr>
            <a:r>
              <a:rPr lang="en-US" dirty="0" smtClean="0"/>
              <a:t>Fault avoidance</a:t>
            </a:r>
          </a:p>
          <a:p>
            <a:pPr marL="1198563" lvl="2" indent="-342900" defTabSz="914400">
              <a:lnSpc>
                <a:spcPct val="115000"/>
              </a:lnSpc>
            </a:pPr>
            <a:r>
              <a:rPr lang="en-US" dirty="0" smtClean="0"/>
              <a:t>Fault tolerance</a:t>
            </a:r>
          </a:p>
          <a:p>
            <a:pPr marL="1595438" lvl="3" indent="-282575" defTabSz="914400">
              <a:lnSpc>
                <a:spcPct val="115000"/>
              </a:lnSpc>
            </a:pPr>
            <a:r>
              <a:rPr lang="en-US" dirty="0" smtClean="0"/>
              <a:t>Redundancy techniques</a:t>
            </a:r>
          </a:p>
          <a:p>
            <a:pPr marL="1595438" lvl="3" indent="-282575" defTabSz="914400">
              <a:lnSpc>
                <a:spcPct val="115000"/>
              </a:lnSpc>
            </a:pPr>
            <a:r>
              <a:rPr lang="en-US" dirty="0" smtClean="0"/>
              <a:t>Distributed control</a:t>
            </a:r>
          </a:p>
          <a:p>
            <a:pPr marL="1198563" lvl="2" indent="-342900" defTabSz="914400">
              <a:lnSpc>
                <a:spcPct val="115000"/>
              </a:lnSpc>
            </a:pPr>
            <a:r>
              <a:rPr lang="en-US" dirty="0" smtClean="0"/>
              <a:t>Fault detection and recovery</a:t>
            </a:r>
          </a:p>
          <a:p>
            <a:pPr marL="1595438" lvl="3" indent="-282575" defTabSz="914400">
              <a:lnSpc>
                <a:spcPct val="115000"/>
              </a:lnSpc>
            </a:pPr>
            <a:r>
              <a:rPr lang="en-US" dirty="0" smtClean="0"/>
              <a:t>Atomic transactions</a:t>
            </a:r>
          </a:p>
          <a:p>
            <a:pPr marL="1595438" lvl="3" indent="-282575" defTabSz="914400">
              <a:lnSpc>
                <a:spcPct val="115000"/>
              </a:lnSpc>
            </a:pPr>
            <a:r>
              <a:rPr lang="en-US" dirty="0" smtClean="0"/>
              <a:t>Stateless servers</a:t>
            </a:r>
          </a:p>
          <a:p>
            <a:pPr marL="1595438" lvl="3" indent="-282575" defTabSz="914400">
              <a:lnSpc>
                <a:spcPct val="115000"/>
              </a:lnSpc>
            </a:pPr>
            <a:r>
              <a:rPr lang="en-US" dirty="0" smtClean="0"/>
              <a:t>Acknowledgments </a:t>
            </a:r>
          </a:p>
        </p:txBody>
      </p:sp>
      <p:sp>
        <p:nvSpPr>
          <p:cNvPr id="43012" name="Title 43011"/>
          <p:cNvSpPr>
            <a:spLocks noGrp="1" noChangeArrowheads="1"/>
          </p:cNvSpPr>
          <p:nvPr>
            <p:ph type="title"/>
          </p:nvPr>
        </p:nvSpPr>
        <p:spPr>
          <a:xfrm>
            <a:off x="228600" y="0"/>
            <a:ext cx="8458200" cy="914400"/>
          </a:xfrm>
        </p:spPr>
        <p:txBody>
          <a:bodyPr/>
          <a:lstStyle/>
          <a:p>
            <a:pPr marL="0" indent="0" defTabSz="914400">
              <a:defRPr/>
            </a:pPr>
            <a:r>
              <a:rPr lang="en-US" smtClean="0"/>
              <a:t>Issues in designing distributed O.S. (contd…)</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hape 44034"/>
          <p:cNvSpPr>
            <a:spLocks noGrp="1" noChangeArrowheads="1"/>
          </p:cNvSpPr>
          <p:nvPr>
            <p:ph type="body" idx="1"/>
          </p:nvPr>
        </p:nvSpPr>
        <p:spPr>
          <a:xfrm>
            <a:off x="228600" y="990600"/>
            <a:ext cx="8610600" cy="5410200"/>
          </a:xfrm>
        </p:spPr>
        <p:txBody>
          <a:bodyPr/>
          <a:lstStyle/>
          <a:p>
            <a:pPr marL="292100" indent="-292100" defTabSz="914400">
              <a:lnSpc>
                <a:spcPct val="115000"/>
              </a:lnSpc>
              <a:spcBef>
                <a:spcPct val="45000"/>
              </a:spcBef>
            </a:pPr>
            <a:r>
              <a:rPr lang="en-US" smtClean="0">
                <a:solidFill>
                  <a:srgbClr val="0000CC"/>
                </a:solidFill>
              </a:rPr>
              <a:t>Flexibility</a:t>
            </a:r>
          </a:p>
          <a:p>
            <a:pPr marL="741363" lvl="1" indent="-334963" defTabSz="914400">
              <a:lnSpc>
                <a:spcPct val="115000"/>
              </a:lnSpc>
              <a:spcBef>
                <a:spcPct val="45000"/>
              </a:spcBef>
            </a:pPr>
            <a:r>
              <a:rPr lang="en-US" smtClean="0"/>
              <a:t>Design of a distributed operating system should be flexible due to following reasons</a:t>
            </a:r>
          </a:p>
          <a:p>
            <a:pPr marL="1198563" lvl="2" indent="-342900" defTabSz="914400">
              <a:lnSpc>
                <a:spcPct val="115000"/>
              </a:lnSpc>
              <a:spcBef>
                <a:spcPct val="45000"/>
              </a:spcBef>
            </a:pPr>
            <a:r>
              <a:rPr lang="en-US" smtClean="0"/>
              <a:t>Ease of modification</a:t>
            </a:r>
          </a:p>
          <a:p>
            <a:pPr marL="1198563" lvl="2" indent="-342900" defTabSz="914400">
              <a:lnSpc>
                <a:spcPct val="115000"/>
              </a:lnSpc>
              <a:spcBef>
                <a:spcPct val="45000"/>
              </a:spcBef>
            </a:pPr>
            <a:r>
              <a:rPr lang="en-US" smtClean="0"/>
              <a:t>Ease of enhancement</a:t>
            </a:r>
          </a:p>
          <a:p>
            <a:pPr marL="292100" indent="-292100" defTabSz="914400">
              <a:lnSpc>
                <a:spcPct val="115000"/>
              </a:lnSpc>
              <a:spcBef>
                <a:spcPct val="45000"/>
              </a:spcBef>
            </a:pPr>
            <a:r>
              <a:rPr lang="en-US" smtClean="0">
                <a:solidFill>
                  <a:srgbClr val="0000CC"/>
                </a:solidFill>
              </a:rPr>
              <a:t>Performance</a:t>
            </a:r>
          </a:p>
          <a:p>
            <a:pPr marL="741363" lvl="1" indent="-334963" defTabSz="914400">
              <a:lnSpc>
                <a:spcPct val="115000"/>
              </a:lnSpc>
              <a:spcBef>
                <a:spcPct val="45000"/>
              </a:spcBef>
            </a:pPr>
            <a:r>
              <a:rPr lang="en-US" smtClean="0"/>
              <a:t>Design principles</a:t>
            </a:r>
          </a:p>
          <a:p>
            <a:pPr marL="1198563" lvl="2" indent="-342900" defTabSz="914400">
              <a:lnSpc>
                <a:spcPct val="115000"/>
              </a:lnSpc>
              <a:spcBef>
                <a:spcPct val="45000"/>
              </a:spcBef>
            </a:pPr>
            <a:r>
              <a:rPr lang="en-US" smtClean="0"/>
              <a:t>Batch if possible</a:t>
            </a:r>
          </a:p>
          <a:p>
            <a:pPr marL="1198563" lvl="2" indent="-342900" defTabSz="914400">
              <a:lnSpc>
                <a:spcPct val="115000"/>
              </a:lnSpc>
              <a:spcBef>
                <a:spcPct val="45000"/>
              </a:spcBef>
            </a:pPr>
            <a:r>
              <a:rPr lang="en-US" smtClean="0"/>
              <a:t>Cache whenever possible</a:t>
            </a:r>
          </a:p>
        </p:txBody>
      </p:sp>
      <p:sp>
        <p:nvSpPr>
          <p:cNvPr id="44036" name="Title 44035"/>
          <p:cNvSpPr>
            <a:spLocks noGrp="1" noChangeArrowheads="1"/>
          </p:cNvSpPr>
          <p:nvPr>
            <p:ph type="title"/>
          </p:nvPr>
        </p:nvSpPr>
        <p:spPr>
          <a:xfrm>
            <a:off x="304800" y="0"/>
            <a:ext cx="8534400" cy="914400"/>
          </a:xfrm>
        </p:spPr>
        <p:txBody>
          <a:bodyPr/>
          <a:lstStyle/>
          <a:p>
            <a:pPr marL="0" indent="0" defTabSz="914400">
              <a:defRPr/>
            </a:pPr>
            <a:r>
              <a:rPr lang="en-US" smtClean="0"/>
              <a:t>Issues in designing distributed O.S. (contd…)</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hape 45058"/>
          <p:cNvSpPr>
            <a:spLocks noGrp="1" noChangeArrowheads="1"/>
          </p:cNvSpPr>
          <p:nvPr>
            <p:ph type="body" idx="1"/>
          </p:nvPr>
        </p:nvSpPr>
        <p:spPr>
          <a:xfrm>
            <a:off x="381000" y="838200"/>
            <a:ext cx="8382000" cy="5562600"/>
          </a:xfrm>
        </p:spPr>
        <p:txBody>
          <a:bodyPr/>
          <a:lstStyle/>
          <a:p>
            <a:pPr marL="741363" lvl="1" indent="-334963" defTabSz="914400">
              <a:lnSpc>
                <a:spcPct val="115000"/>
              </a:lnSpc>
            </a:pPr>
            <a:r>
              <a:rPr lang="en-US" sz="2200" smtClean="0"/>
              <a:t>Minimize copying of data</a:t>
            </a:r>
          </a:p>
          <a:p>
            <a:pPr marL="741363" lvl="1" indent="-334963" defTabSz="914400">
              <a:lnSpc>
                <a:spcPct val="115000"/>
              </a:lnSpc>
            </a:pPr>
            <a:r>
              <a:rPr lang="en-US" sz="2200" smtClean="0"/>
              <a:t>Minimize network traffic</a:t>
            </a:r>
          </a:p>
          <a:p>
            <a:pPr marL="741363" lvl="1" indent="-334963" defTabSz="914400">
              <a:lnSpc>
                <a:spcPct val="115000"/>
              </a:lnSpc>
            </a:pPr>
            <a:r>
              <a:rPr lang="en-US" sz="2200" smtClean="0"/>
              <a:t>Take advantage of fine-grain parallelism for multiprocessing</a:t>
            </a:r>
          </a:p>
          <a:p>
            <a:pPr marL="292100" indent="-292100" defTabSz="914400">
              <a:lnSpc>
                <a:spcPct val="115000"/>
              </a:lnSpc>
            </a:pPr>
            <a:r>
              <a:rPr lang="en-US" smtClean="0">
                <a:solidFill>
                  <a:srgbClr val="0000CC"/>
                </a:solidFill>
              </a:rPr>
              <a:t>Scalability</a:t>
            </a:r>
          </a:p>
          <a:p>
            <a:pPr marL="741363" lvl="1" indent="-334963" defTabSz="914400">
              <a:lnSpc>
                <a:spcPct val="115000"/>
              </a:lnSpc>
            </a:pPr>
            <a:r>
              <a:rPr lang="en-US" sz="2200" smtClean="0"/>
              <a:t>Avoid centralized entities</a:t>
            </a:r>
          </a:p>
          <a:p>
            <a:pPr marL="741363" lvl="1" indent="-334963" defTabSz="914400">
              <a:lnSpc>
                <a:spcPct val="115000"/>
              </a:lnSpc>
            </a:pPr>
            <a:r>
              <a:rPr lang="en-US" sz="2200" smtClean="0"/>
              <a:t>Avoid centralized algorithms</a:t>
            </a:r>
          </a:p>
          <a:p>
            <a:pPr marL="741363" lvl="1" indent="-334963" defTabSz="914400">
              <a:lnSpc>
                <a:spcPct val="115000"/>
              </a:lnSpc>
            </a:pPr>
            <a:r>
              <a:rPr lang="en-US" sz="2200" smtClean="0"/>
              <a:t>Perform most operations on client workstations</a:t>
            </a:r>
          </a:p>
          <a:p>
            <a:pPr marL="292100" indent="-292100" defTabSz="914400">
              <a:lnSpc>
                <a:spcPct val="115000"/>
              </a:lnSpc>
            </a:pPr>
            <a:r>
              <a:rPr lang="en-US" smtClean="0">
                <a:solidFill>
                  <a:srgbClr val="0000CC"/>
                </a:solidFill>
              </a:rPr>
              <a:t>Heterogeneity</a:t>
            </a:r>
          </a:p>
          <a:p>
            <a:pPr marL="292100" indent="-292100" defTabSz="914400">
              <a:lnSpc>
                <a:spcPct val="115000"/>
              </a:lnSpc>
            </a:pPr>
            <a:r>
              <a:rPr lang="en-US" smtClean="0">
                <a:solidFill>
                  <a:srgbClr val="0000CC"/>
                </a:solidFill>
              </a:rPr>
              <a:t>Security</a:t>
            </a:r>
          </a:p>
          <a:p>
            <a:pPr marL="292100" indent="-292100" defTabSz="914400">
              <a:lnSpc>
                <a:spcPct val="115000"/>
              </a:lnSpc>
            </a:pPr>
            <a:r>
              <a:rPr lang="en-US" smtClean="0">
                <a:solidFill>
                  <a:srgbClr val="0000CC"/>
                </a:solidFill>
              </a:rPr>
              <a:t>Emulation of existing OS</a:t>
            </a:r>
            <a:r>
              <a:rPr lang="en-US" smtClean="0"/>
              <a:t> </a:t>
            </a:r>
          </a:p>
          <a:p>
            <a:pPr marL="741363" lvl="1" indent="-334963" defTabSz="914400">
              <a:lnSpc>
                <a:spcPct val="115000"/>
              </a:lnSpc>
              <a:buFont typeface="Wingdings 3" pitchFamily="18" charset="2"/>
              <a:buNone/>
            </a:pPr>
            <a:endParaRPr lang="en-US" sz="2200" smtClean="0"/>
          </a:p>
        </p:txBody>
      </p:sp>
      <p:sp>
        <p:nvSpPr>
          <p:cNvPr id="45060" name="Title 45059"/>
          <p:cNvSpPr>
            <a:spLocks noGrp="1" noChangeArrowheads="1"/>
          </p:cNvSpPr>
          <p:nvPr>
            <p:ph type="title"/>
          </p:nvPr>
        </p:nvSpPr>
        <p:spPr>
          <a:xfrm>
            <a:off x="304800" y="0"/>
            <a:ext cx="8534400" cy="914400"/>
          </a:xfrm>
        </p:spPr>
        <p:txBody>
          <a:bodyPr/>
          <a:lstStyle/>
          <a:p>
            <a:pPr marL="0" indent="0" defTabSz="914400">
              <a:defRPr/>
            </a:pPr>
            <a:r>
              <a:rPr lang="en-US" smtClean="0"/>
              <a:t>Issues in designing distributed O.S. (contd…)</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6865"/>
          <p:cNvSpPr>
            <a:spLocks noGrp="1" noChangeArrowheads="1"/>
          </p:cNvSpPr>
          <p:nvPr>
            <p:ph type="title"/>
          </p:nvPr>
        </p:nvSpPr>
        <p:spPr/>
        <p:txBody>
          <a:bodyPr anchor="b"/>
          <a:lstStyle/>
          <a:p>
            <a:pPr marL="0" indent="0" defTabSz="914400">
              <a:defRPr/>
            </a:pPr>
            <a:r>
              <a:rPr lang="en-US" smtClean="0"/>
              <a:t>Introduction to Distributed Systems</a:t>
            </a:r>
          </a:p>
        </p:txBody>
      </p:sp>
      <p:sp>
        <p:nvSpPr>
          <p:cNvPr id="15363" name="Shape 36866"/>
          <p:cNvSpPr>
            <a:spLocks noGrp="1" noChangeArrowheads="1"/>
          </p:cNvSpPr>
          <p:nvPr>
            <p:ph type="body" idx="1"/>
          </p:nvPr>
        </p:nvSpPr>
        <p:spPr/>
        <p:txBody>
          <a:bodyPr/>
          <a:lstStyle/>
          <a:p>
            <a:pPr marL="292100" indent="-292100" defTabSz="914400">
              <a:lnSpc>
                <a:spcPct val="155000"/>
              </a:lnSpc>
              <a:spcBef>
                <a:spcPct val="45000"/>
              </a:spcBef>
              <a:spcAft>
                <a:spcPct val="15000"/>
              </a:spcAft>
            </a:pPr>
            <a:r>
              <a:rPr lang="en-US" smtClean="0"/>
              <a:t>Key concepts</a:t>
            </a:r>
          </a:p>
          <a:p>
            <a:pPr marL="741363" lvl="1" indent="-334963" defTabSz="914400">
              <a:lnSpc>
                <a:spcPct val="155000"/>
              </a:lnSpc>
              <a:spcBef>
                <a:spcPct val="45000"/>
              </a:spcBef>
              <a:spcAft>
                <a:spcPct val="15000"/>
              </a:spcAft>
            </a:pPr>
            <a:r>
              <a:rPr lang="en-US" smtClean="0"/>
              <a:t>What is Distributed System?</a:t>
            </a:r>
          </a:p>
          <a:p>
            <a:pPr marL="741363" lvl="1" indent="-334963" defTabSz="914400">
              <a:lnSpc>
                <a:spcPct val="155000"/>
              </a:lnSpc>
              <a:spcBef>
                <a:spcPct val="45000"/>
              </a:spcBef>
              <a:spcAft>
                <a:spcPct val="15000"/>
              </a:spcAft>
            </a:pPr>
            <a:r>
              <a:rPr lang="en-US" smtClean="0"/>
              <a:t>Fundamental issues in Distributed Systems </a:t>
            </a:r>
          </a:p>
          <a:p>
            <a:pPr marL="741363" lvl="1" indent="-334963" defTabSz="914400">
              <a:lnSpc>
                <a:spcPct val="155000"/>
              </a:lnSpc>
              <a:spcBef>
                <a:spcPct val="45000"/>
              </a:spcBef>
              <a:spcAft>
                <a:spcPct val="15000"/>
              </a:spcAft>
            </a:pPr>
            <a:r>
              <a:rPr lang="en-US" smtClean="0"/>
              <a:t>Distributed System models and Architectures</a:t>
            </a:r>
          </a:p>
          <a:p>
            <a:pPr marL="741363" lvl="1" indent="-334963" defTabSz="914400">
              <a:lnSpc>
                <a:spcPct val="155000"/>
              </a:lnSpc>
              <a:spcBef>
                <a:spcPct val="45000"/>
              </a:spcBef>
              <a:spcAft>
                <a:spcPct val="15000"/>
              </a:spcAft>
            </a:pPr>
            <a:r>
              <a:rPr lang="en-US" smtClean="0"/>
              <a:t>Design goals of  Distributed Systems</a:t>
            </a:r>
          </a:p>
          <a:p>
            <a:pPr marL="741363" lvl="1" indent="-334963" defTabSz="914400">
              <a:lnSpc>
                <a:spcPct val="155000"/>
              </a:lnSpc>
              <a:spcBef>
                <a:spcPct val="45000"/>
              </a:spcBef>
              <a:spcAft>
                <a:spcPct val="15000"/>
              </a:spcAft>
            </a:pPr>
            <a:r>
              <a:rPr lang="en-US" smtClean="0"/>
              <a:t>Differences between client/server and D.S. environments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073"/>
          <p:cNvSpPr>
            <a:spLocks noGrp="1" noChangeArrowheads="1"/>
          </p:cNvSpPr>
          <p:nvPr>
            <p:ph type="title"/>
          </p:nvPr>
        </p:nvSpPr>
        <p:spPr>
          <a:xfrm>
            <a:off x="457200" y="152400"/>
            <a:ext cx="8229600" cy="685800"/>
          </a:xfrm>
        </p:spPr>
        <p:txBody>
          <a:bodyPr anchor="b"/>
          <a:lstStyle/>
          <a:p>
            <a:pPr marL="0" indent="0" defTabSz="914400">
              <a:defRPr/>
            </a:pPr>
            <a:r>
              <a:rPr lang="en-US" smtClean="0"/>
              <a:t>What is distributed system?</a:t>
            </a:r>
          </a:p>
        </p:txBody>
      </p:sp>
      <p:sp>
        <p:nvSpPr>
          <p:cNvPr id="16387" name="Shape 3074"/>
          <p:cNvSpPr>
            <a:spLocks noGrp="1" noChangeArrowheads="1"/>
          </p:cNvSpPr>
          <p:nvPr>
            <p:ph type="body" idx="1"/>
          </p:nvPr>
        </p:nvSpPr>
        <p:spPr>
          <a:xfrm>
            <a:off x="457200" y="1371600"/>
            <a:ext cx="8229600" cy="4525963"/>
          </a:xfrm>
        </p:spPr>
        <p:txBody>
          <a:bodyPr/>
          <a:lstStyle/>
          <a:p>
            <a:pPr marL="741363" lvl="1" indent="-334963" defTabSz="914400">
              <a:lnSpc>
                <a:spcPct val="110000"/>
              </a:lnSpc>
            </a:pPr>
            <a:r>
              <a:rPr lang="en-US" smtClean="0"/>
              <a:t>Consist of several computers that do not share a memory or a clock. {Excludes tightly coupled Systems.}</a:t>
            </a:r>
          </a:p>
          <a:p>
            <a:pPr marL="741363" lvl="1" indent="-334963" defTabSz="914400">
              <a:lnSpc>
                <a:spcPct val="110000"/>
              </a:lnSpc>
            </a:pPr>
            <a:r>
              <a:rPr lang="en-US" smtClean="0"/>
              <a:t>Communicate with each other by message passing over a communication network.</a:t>
            </a:r>
          </a:p>
          <a:p>
            <a:pPr marL="741363" lvl="1" indent="-334963" defTabSz="914400">
              <a:lnSpc>
                <a:spcPct val="110000"/>
              </a:lnSpc>
            </a:pPr>
            <a:r>
              <a:rPr lang="en-US" smtClean="0"/>
              <a:t>Each computer has its own memory &amp; run its own operating systems.</a:t>
            </a:r>
          </a:p>
          <a:p>
            <a:pPr marL="741363" lvl="1" indent="-334963" defTabSz="914400">
              <a:lnSpc>
                <a:spcPct val="110000"/>
              </a:lnSpc>
            </a:pPr>
            <a:r>
              <a:rPr lang="en-US" smtClean="0"/>
              <a:t>The design of Distributed Operating System is much more difficult due to the lack of both shared memory and a physical clock, and unpredictable communication delays.</a:t>
            </a:r>
          </a:p>
          <a:p>
            <a:pPr marL="741363" lvl="1" indent="-334963" defTabSz="914400">
              <a:lnSpc>
                <a:spcPct val="110000"/>
              </a:lnSpc>
            </a:pPr>
            <a:endParaRPr lang="en-US"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7409"/>
          <p:cNvSpPr>
            <a:spLocks noGrp="1" noChangeArrowheads="1"/>
          </p:cNvSpPr>
          <p:nvPr>
            <p:ph type="title"/>
          </p:nvPr>
        </p:nvSpPr>
        <p:spPr/>
        <p:txBody>
          <a:bodyPr anchor="b"/>
          <a:lstStyle/>
          <a:p>
            <a:pPr marL="0" indent="0" defTabSz="914400">
              <a:defRPr/>
            </a:pPr>
            <a:r>
              <a:rPr lang="en-US" smtClean="0"/>
              <a:t>Distributed system models and architectures</a:t>
            </a:r>
          </a:p>
        </p:txBody>
      </p:sp>
      <p:sp>
        <p:nvSpPr>
          <p:cNvPr id="7171" name="Shape 17410"/>
          <p:cNvSpPr>
            <a:spLocks noGrp="1" noChangeArrowheads="1"/>
          </p:cNvSpPr>
          <p:nvPr>
            <p:ph type="body" idx="1"/>
          </p:nvPr>
        </p:nvSpPr>
        <p:spPr/>
        <p:txBody>
          <a:bodyPr/>
          <a:lstStyle/>
          <a:p>
            <a:pPr marL="457200" indent="-457200" defTabSz="914400">
              <a:lnSpc>
                <a:spcPct val="125000"/>
              </a:lnSpc>
              <a:spcBef>
                <a:spcPct val="60000"/>
              </a:spcBef>
              <a:spcAft>
                <a:spcPct val="10000"/>
              </a:spcAft>
            </a:pPr>
            <a:r>
              <a:rPr lang="en-US" smtClean="0"/>
              <a:t>Models are classified into five categories</a:t>
            </a:r>
          </a:p>
          <a:p>
            <a:pPr marL="844550" lvl="1" indent="-438150" defTabSz="914400">
              <a:lnSpc>
                <a:spcPct val="125000"/>
              </a:lnSpc>
              <a:spcBef>
                <a:spcPct val="60000"/>
              </a:spcBef>
              <a:spcAft>
                <a:spcPct val="10000"/>
              </a:spcAft>
              <a:buFont typeface="Wingdings 3" pitchFamily="18" charset="2"/>
              <a:buAutoNum type="arabicPeriod"/>
            </a:pPr>
            <a:r>
              <a:rPr lang="en-US" smtClean="0">
                <a:solidFill>
                  <a:srgbClr val="0000CC"/>
                </a:solidFill>
              </a:rPr>
              <a:t>MINICOMPUTER MODEL</a:t>
            </a:r>
          </a:p>
          <a:p>
            <a:pPr marL="844550" lvl="1" indent="-438150" defTabSz="914400">
              <a:lnSpc>
                <a:spcPct val="125000"/>
              </a:lnSpc>
              <a:spcBef>
                <a:spcPct val="60000"/>
              </a:spcBef>
              <a:spcAft>
                <a:spcPct val="10000"/>
              </a:spcAft>
              <a:buFont typeface="Wingdings 3" pitchFamily="18" charset="2"/>
              <a:buAutoNum type="arabicPeriod"/>
            </a:pPr>
            <a:r>
              <a:rPr lang="en-US" smtClean="0">
                <a:solidFill>
                  <a:srgbClr val="0000CC"/>
                </a:solidFill>
              </a:rPr>
              <a:t>WORKSTATION MODEL</a:t>
            </a:r>
          </a:p>
          <a:p>
            <a:pPr marL="844550" lvl="1" indent="-438150" defTabSz="914400">
              <a:lnSpc>
                <a:spcPct val="125000"/>
              </a:lnSpc>
              <a:spcBef>
                <a:spcPct val="60000"/>
              </a:spcBef>
              <a:spcAft>
                <a:spcPct val="10000"/>
              </a:spcAft>
              <a:buFont typeface="Wingdings 3" pitchFamily="18" charset="2"/>
              <a:buAutoNum type="arabicPeriod"/>
            </a:pPr>
            <a:r>
              <a:rPr lang="en-US" smtClean="0">
                <a:solidFill>
                  <a:srgbClr val="0000CC"/>
                </a:solidFill>
              </a:rPr>
              <a:t>WORKSTATION-SERVER MODEL</a:t>
            </a:r>
          </a:p>
          <a:p>
            <a:pPr marL="844550" lvl="1" indent="-438150" defTabSz="914400">
              <a:lnSpc>
                <a:spcPct val="125000"/>
              </a:lnSpc>
              <a:spcBef>
                <a:spcPct val="60000"/>
              </a:spcBef>
              <a:spcAft>
                <a:spcPct val="10000"/>
              </a:spcAft>
              <a:buFont typeface="Wingdings 3" pitchFamily="18" charset="2"/>
              <a:buAutoNum type="arabicPeriod"/>
            </a:pPr>
            <a:r>
              <a:rPr lang="en-US" smtClean="0">
                <a:solidFill>
                  <a:srgbClr val="0000CC"/>
                </a:solidFill>
              </a:rPr>
              <a:t>PROCESSOR-POOL MODEL</a:t>
            </a:r>
          </a:p>
          <a:p>
            <a:pPr marL="844550" lvl="1" indent="-438150" defTabSz="914400">
              <a:lnSpc>
                <a:spcPct val="125000"/>
              </a:lnSpc>
              <a:spcBef>
                <a:spcPct val="60000"/>
              </a:spcBef>
              <a:spcAft>
                <a:spcPct val="10000"/>
              </a:spcAft>
              <a:buFont typeface="Wingdings 3" pitchFamily="18" charset="2"/>
              <a:buAutoNum type="arabicPeriod"/>
            </a:pPr>
            <a:r>
              <a:rPr lang="en-US" smtClean="0">
                <a:solidFill>
                  <a:srgbClr val="0000CC"/>
                </a:solidFill>
              </a:rPr>
              <a:t>HYBRID MODEL</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10242"/>
          <p:cNvSpPr>
            <a:spLocks noGrp="1" noChangeArrowheads="1"/>
          </p:cNvSpPr>
          <p:nvPr>
            <p:ph type="body" idx="1"/>
          </p:nvPr>
        </p:nvSpPr>
        <p:spPr>
          <a:xfrm>
            <a:off x="152400" y="1066800"/>
            <a:ext cx="8763000" cy="5105400"/>
          </a:xfrm>
        </p:spPr>
        <p:txBody>
          <a:bodyPr/>
          <a:lstStyle/>
          <a:p>
            <a:pPr marL="292100" indent="-292100" defTabSz="914400"/>
            <a:r>
              <a:rPr lang="en-US" smtClean="0"/>
              <a:t>Definition</a:t>
            </a:r>
          </a:p>
          <a:p>
            <a:pPr marL="741363" lvl="1" indent="-334963" defTabSz="914400"/>
            <a:r>
              <a:rPr lang="en-US" smtClean="0"/>
              <a:t>Distributed System consists of a collection of autonomous computers linked by a computer network and equipped with distributed system software.</a:t>
            </a:r>
          </a:p>
          <a:p>
            <a:pPr marL="741363" lvl="1" indent="-334963" defTabSz="914400"/>
            <a:r>
              <a:rPr lang="en-US" smtClean="0"/>
              <a:t>Distributed System software enables computers to co-ordinate their activities &amp; to share the resources of the system – hardware, software and data.</a:t>
            </a:r>
          </a:p>
          <a:p>
            <a:pPr marL="741363" lvl="1" indent="-334963" defTabSz="914400"/>
            <a:r>
              <a:rPr lang="en-US" smtClean="0"/>
              <a:t>Users of a Distributed System should perceive a single, integrated computing facility even through it may be implemented by many computers in different locations.</a:t>
            </a:r>
          </a:p>
          <a:p>
            <a:pPr marL="741363" lvl="1" indent="-334963" defTabSz="914400"/>
            <a:r>
              <a:rPr lang="en-US" smtClean="0"/>
              <a:t>Entails the dispersion of hardware, software &amp; data to multiple computers</a:t>
            </a:r>
            <a:endParaRPr lang="en-US" smtClean="0">
              <a:solidFill>
                <a:srgbClr val="FF0066"/>
              </a:solidFill>
            </a:endParaRPr>
          </a:p>
        </p:txBody>
      </p:sp>
      <p:sp>
        <p:nvSpPr>
          <p:cNvPr id="10244" name="Title 10243"/>
          <p:cNvSpPr>
            <a:spLocks noGrp="1" noChangeArrowheads="1"/>
          </p:cNvSpPr>
          <p:nvPr>
            <p:ph type="title"/>
          </p:nvPr>
        </p:nvSpPr>
        <p:spPr>
          <a:xfrm>
            <a:off x="457200" y="152400"/>
            <a:ext cx="8229600" cy="685800"/>
          </a:xfrm>
        </p:spPr>
        <p:txBody>
          <a:bodyPr anchor="b"/>
          <a:lstStyle/>
          <a:p>
            <a:pPr marL="0" indent="0" defTabSz="914400">
              <a:defRPr/>
            </a:pPr>
            <a:r>
              <a:rPr lang="en-US" smtClean="0"/>
              <a:t>What is distributed system?</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3313"/>
          <p:cNvSpPr>
            <a:spLocks noGrp="1" noChangeArrowheads="1"/>
          </p:cNvSpPr>
          <p:nvPr>
            <p:ph type="title"/>
          </p:nvPr>
        </p:nvSpPr>
        <p:spPr>
          <a:xfrm>
            <a:off x="457200" y="0"/>
            <a:ext cx="8229600" cy="914400"/>
          </a:xfrm>
        </p:spPr>
        <p:txBody>
          <a:bodyPr anchor="b"/>
          <a:lstStyle/>
          <a:p>
            <a:pPr marL="0" indent="0" defTabSz="914400">
              <a:defRPr/>
            </a:pPr>
            <a:r>
              <a:rPr lang="en-US" smtClean="0"/>
              <a:t>What is distributed system?</a:t>
            </a:r>
          </a:p>
        </p:txBody>
      </p:sp>
      <p:sp>
        <p:nvSpPr>
          <p:cNvPr id="18435" name="Shape 13314"/>
          <p:cNvSpPr>
            <a:spLocks noGrp="1" noChangeArrowheads="1"/>
          </p:cNvSpPr>
          <p:nvPr>
            <p:ph type="body" idx="1"/>
          </p:nvPr>
        </p:nvSpPr>
        <p:spPr>
          <a:xfrm>
            <a:off x="304800" y="1066800"/>
            <a:ext cx="8229600" cy="5334000"/>
          </a:xfrm>
        </p:spPr>
        <p:txBody>
          <a:bodyPr/>
          <a:lstStyle/>
          <a:p>
            <a:pPr marL="292100" indent="-292100" defTabSz="914400">
              <a:lnSpc>
                <a:spcPct val="90000"/>
              </a:lnSpc>
            </a:pPr>
            <a:r>
              <a:rPr lang="en-US" sz="2800" smtClean="0"/>
              <a:t>DS definitions</a:t>
            </a:r>
          </a:p>
          <a:p>
            <a:pPr marL="741363" lvl="1" indent="-334963" defTabSz="914400">
              <a:lnSpc>
                <a:spcPct val="90000"/>
              </a:lnSpc>
            </a:pPr>
            <a:r>
              <a:rPr lang="en-US" sz="2500" smtClean="0"/>
              <a:t>A collection of autonomous computers linked by a computer network and supported by software that enables the collections to operate as an </a:t>
            </a:r>
            <a:r>
              <a:rPr lang="en-US" sz="2500" u="sng" smtClean="0"/>
              <a:t>integrated facility.</a:t>
            </a:r>
            <a:endParaRPr lang="en-US" sz="2500" smtClean="0"/>
          </a:p>
          <a:p>
            <a:pPr marL="741363" lvl="1" indent="-334963" defTabSz="914400">
              <a:lnSpc>
                <a:spcPct val="90000"/>
              </a:lnSpc>
            </a:pPr>
            <a:r>
              <a:rPr lang="en-US" sz="2500" smtClean="0"/>
              <a:t>Example: ATM, WWW</a:t>
            </a:r>
          </a:p>
          <a:p>
            <a:pPr marL="292100" indent="-292100" defTabSz="914400">
              <a:lnSpc>
                <a:spcPct val="90000"/>
              </a:lnSpc>
            </a:pPr>
            <a:endParaRPr lang="en-US" smtClean="0"/>
          </a:p>
          <a:p>
            <a:pPr marL="292100" indent="-292100" defTabSz="914400">
              <a:lnSpc>
                <a:spcPct val="90000"/>
              </a:lnSpc>
            </a:pPr>
            <a:r>
              <a:rPr lang="en-US" smtClean="0"/>
              <a:t>What is distributed?</a:t>
            </a:r>
          </a:p>
          <a:p>
            <a:pPr marL="741363" lvl="1" indent="-334963" defTabSz="914400">
              <a:lnSpc>
                <a:spcPct val="90000"/>
              </a:lnSpc>
            </a:pPr>
            <a:r>
              <a:rPr lang="en-US" smtClean="0"/>
              <a:t>Processing logic</a:t>
            </a:r>
          </a:p>
          <a:p>
            <a:pPr marL="741363" lvl="1" indent="-334963" defTabSz="914400">
              <a:lnSpc>
                <a:spcPct val="90000"/>
              </a:lnSpc>
            </a:pPr>
            <a:r>
              <a:rPr lang="en-US" smtClean="0"/>
              <a:t>Functions</a:t>
            </a:r>
          </a:p>
          <a:p>
            <a:pPr marL="741363" lvl="1" indent="-334963" defTabSz="914400">
              <a:lnSpc>
                <a:spcPct val="90000"/>
              </a:lnSpc>
            </a:pPr>
            <a:r>
              <a:rPr lang="en-US" smtClean="0"/>
              <a:t>Data</a:t>
            </a:r>
          </a:p>
          <a:p>
            <a:pPr marL="741363" lvl="1" indent="-334963" defTabSz="914400">
              <a:lnSpc>
                <a:spcPct val="90000"/>
              </a:lnSpc>
            </a:pPr>
            <a:r>
              <a:rPr lang="en-US" smtClean="0"/>
              <a:t>Control</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4337"/>
          <p:cNvSpPr>
            <a:spLocks noGrp="1" noChangeArrowheads="1"/>
          </p:cNvSpPr>
          <p:nvPr>
            <p:ph type="title"/>
          </p:nvPr>
        </p:nvSpPr>
        <p:spPr/>
        <p:txBody>
          <a:bodyPr anchor="b"/>
          <a:lstStyle/>
          <a:p>
            <a:pPr marL="0" indent="0" defTabSz="914400">
              <a:defRPr/>
            </a:pPr>
            <a:r>
              <a:rPr lang="en-US" smtClean="0"/>
              <a:t>Characteristics of Distributed Systems</a:t>
            </a:r>
          </a:p>
        </p:txBody>
      </p:sp>
      <p:sp>
        <p:nvSpPr>
          <p:cNvPr id="19459" name="Shape 14338"/>
          <p:cNvSpPr>
            <a:spLocks noGrp="1" noChangeArrowheads="1"/>
          </p:cNvSpPr>
          <p:nvPr>
            <p:ph type="body" idx="1"/>
          </p:nvPr>
        </p:nvSpPr>
        <p:spPr/>
        <p:txBody>
          <a:bodyPr/>
          <a:lstStyle/>
          <a:p>
            <a:pPr marL="292100" indent="-292100" defTabSz="914400">
              <a:lnSpc>
                <a:spcPct val="135000"/>
              </a:lnSpc>
              <a:spcBef>
                <a:spcPct val="45000"/>
              </a:spcBef>
              <a:spcAft>
                <a:spcPct val="15000"/>
              </a:spcAft>
            </a:pPr>
            <a:r>
              <a:rPr lang="en-US" smtClean="0"/>
              <a:t>Multiple nodes working independently with each others. {NODE → CPU &amp; MEMORY}</a:t>
            </a:r>
          </a:p>
          <a:p>
            <a:pPr marL="292100" indent="-292100" defTabSz="914400">
              <a:lnSpc>
                <a:spcPct val="135000"/>
              </a:lnSpc>
              <a:spcBef>
                <a:spcPct val="45000"/>
              </a:spcBef>
              <a:spcAft>
                <a:spcPct val="15000"/>
              </a:spcAft>
            </a:pPr>
            <a:r>
              <a:rPr lang="en-US" smtClean="0"/>
              <a:t>The nodes do not have common shared memory. </a:t>
            </a:r>
            <a:r>
              <a:rPr lang="en-US" smtClean="0">
                <a:solidFill>
                  <a:srgbClr val="FF0066"/>
                </a:solidFill>
              </a:rPr>
              <a:t> </a:t>
            </a:r>
          </a:p>
          <a:p>
            <a:pPr marL="292100" indent="-292100" defTabSz="914400">
              <a:lnSpc>
                <a:spcPct val="135000"/>
              </a:lnSpc>
              <a:spcBef>
                <a:spcPct val="45000"/>
              </a:spcBef>
              <a:spcAft>
                <a:spcPct val="15000"/>
              </a:spcAft>
            </a:pPr>
            <a:r>
              <a:rPr lang="en-US" smtClean="0"/>
              <a:t>There exists an interconnection network </a:t>
            </a:r>
          </a:p>
          <a:p>
            <a:pPr marL="292100" indent="-292100" defTabSz="914400">
              <a:lnSpc>
                <a:spcPct val="135000"/>
              </a:lnSpc>
              <a:spcBef>
                <a:spcPct val="45000"/>
              </a:spcBef>
              <a:spcAft>
                <a:spcPct val="15000"/>
              </a:spcAft>
            </a:pPr>
            <a:r>
              <a:rPr lang="en-US" smtClean="0"/>
              <a:t>Distribution transparency is provided</a:t>
            </a:r>
          </a:p>
          <a:p>
            <a:pPr marL="292100" indent="-292100" defTabSz="914400">
              <a:lnSpc>
                <a:spcPct val="135000"/>
              </a:lnSpc>
              <a:spcBef>
                <a:spcPct val="45000"/>
              </a:spcBef>
              <a:spcAft>
                <a:spcPct val="15000"/>
              </a:spcAft>
            </a:pPr>
            <a:r>
              <a:rPr lang="en-US" smtClean="0"/>
              <a:t>There is no single point of failure. { fault tolerance}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7889"/>
          <p:cNvSpPr>
            <a:spLocks noGrp="1" noChangeArrowheads="1"/>
          </p:cNvSpPr>
          <p:nvPr>
            <p:ph type="title"/>
          </p:nvPr>
        </p:nvSpPr>
        <p:spPr>
          <a:xfrm>
            <a:off x="381000" y="0"/>
            <a:ext cx="8382000" cy="1143000"/>
          </a:xfrm>
        </p:spPr>
        <p:txBody>
          <a:bodyPr anchor="b"/>
          <a:lstStyle/>
          <a:p>
            <a:pPr marL="0" indent="0" defTabSz="914400">
              <a:defRPr/>
            </a:pPr>
            <a:r>
              <a:rPr lang="en-US" smtClean="0"/>
              <a:t>Advantages of distributed systems over centralized systems</a:t>
            </a:r>
          </a:p>
        </p:txBody>
      </p:sp>
      <p:sp>
        <p:nvSpPr>
          <p:cNvPr id="20483" name="Shape 37890"/>
          <p:cNvSpPr>
            <a:spLocks noGrp="1" noChangeArrowheads="1"/>
          </p:cNvSpPr>
          <p:nvPr>
            <p:ph type="body" idx="1"/>
          </p:nvPr>
        </p:nvSpPr>
        <p:spPr>
          <a:xfrm>
            <a:off x="152400" y="1295400"/>
            <a:ext cx="8686800" cy="5334000"/>
          </a:xfrm>
        </p:spPr>
        <p:txBody>
          <a:bodyPr/>
          <a:lstStyle/>
          <a:p>
            <a:pPr marL="292100" indent="-292100" defTabSz="914400">
              <a:lnSpc>
                <a:spcPct val="120000"/>
              </a:lnSpc>
              <a:spcBef>
                <a:spcPct val="50000"/>
              </a:spcBef>
              <a:spcAft>
                <a:spcPct val="10000"/>
              </a:spcAft>
              <a:buFont typeface="Wingdings" pitchFamily="2" charset="2"/>
              <a:buChar char="•"/>
            </a:pPr>
            <a:r>
              <a:rPr lang="en-US" smtClean="0">
                <a:solidFill>
                  <a:srgbClr val="0000CC"/>
                </a:solidFill>
              </a:rPr>
              <a:t>Economics</a:t>
            </a:r>
            <a:r>
              <a:rPr lang="en-US" b="0" smtClean="0">
                <a:solidFill>
                  <a:srgbClr val="0000CC"/>
                </a:solidFill>
              </a:rPr>
              <a:t>:</a:t>
            </a:r>
            <a:r>
              <a:rPr lang="en-US" b="0" smtClean="0"/>
              <a:t> </a:t>
            </a:r>
            <a:r>
              <a:rPr lang="en-US" smtClean="0"/>
              <a:t>a collection of microprocessors offer a better price/performance than mainframes. Low price/performance ratio:  cost effective way to increase computing power</a:t>
            </a:r>
            <a:r>
              <a:rPr lang="en-US" b="0" smtClean="0"/>
              <a:t>.</a:t>
            </a:r>
          </a:p>
          <a:p>
            <a:pPr marL="292100" indent="-292100" defTabSz="914400">
              <a:lnSpc>
                <a:spcPct val="120000"/>
              </a:lnSpc>
              <a:spcBef>
                <a:spcPct val="50000"/>
              </a:spcBef>
              <a:spcAft>
                <a:spcPct val="10000"/>
              </a:spcAft>
              <a:buFont typeface="Wingdings" pitchFamily="2" charset="2"/>
              <a:buChar char="•"/>
            </a:pPr>
            <a:r>
              <a:rPr lang="en-US" smtClean="0">
                <a:solidFill>
                  <a:srgbClr val="0000CC"/>
                </a:solidFill>
              </a:rPr>
              <a:t>Speed:</a:t>
            </a:r>
            <a:r>
              <a:rPr lang="en-US" b="0" smtClean="0"/>
              <a:t> </a:t>
            </a:r>
            <a:r>
              <a:rPr lang="en-US" smtClean="0"/>
              <a:t>a distributed system may have more total computing power than a mainframe.  Ex. 10,000 CPU chips, each running at 50 MIPS. Not possible to build 500,000 MIPS single processor since it would require 0.002 nsec instruction cycle. Enhanced performance through load distributing.</a:t>
            </a:r>
          </a:p>
          <a:p>
            <a:pPr marL="292100" indent="-292100" defTabSz="914400">
              <a:lnSpc>
                <a:spcPct val="120000"/>
              </a:lnSpc>
              <a:spcBef>
                <a:spcPct val="50000"/>
              </a:spcBef>
              <a:spcAft>
                <a:spcPct val="10000"/>
              </a:spcAft>
              <a:buFont typeface="Wingdings" pitchFamily="2" charset="2"/>
              <a:buChar char="•"/>
            </a:pPr>
            <a:r>
              <a:rPr lang="en-US" smtClean="0">
                <a:solidFill>
                  <a:srgbClr val="0000CC"/>
                </a:solidFill>
              </a:rPr>
              <a:t>Inherent distribution:</a:t>
            </a:r>
            <a:r>
              <a:rPr lang="en-US" b="0" smtClean="0"/>
              <a:t> </a:t>
            </a:r>
            <a:r>
              <a:rPr lang="en-US" smtClean="0"/>
              <a:t>Some applications are inherently distributed.                    Ex. a supermarket chain</a:t>
            </a:r>
            <a:r>
              <a:rPr lang="en-US" b="0" smtClean="0"/>
              <a: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83969"/>
          <p:cNvSpPr>
            <a:spLocks noGrp="1" noChangeArrowheads="1"/>
          </p:cNvSpPr>
          <p:nvPr>
            <p:ph type="title"/>
          </p:nvPr>
        </p:nvSpPr>
        <p:spPr>
          <a:xfrm>
            <a:off x="381000" y="0"/>
            <a:ext cx="8382000" cy="1143000"/>
          </a:xfrm>
        </p:spPr>
        <p:txBody>
          <a:bodyPr anchor="b"/>
          <a:lstStyle/>
          <a:p>
            <a:pPr marL="0" indent="0" defTabSz="914400">
              <a:defRPr/>
            </a:pPr>
            <a:r>
              <a:rPr lang="en-US" smtClean="0"/>
              <a:t>Advantages of distributed systems over  centralized systems</a:t>
            </a:r>
          </a:p>
        </p:txBody>
      </p:sp>
      <p:sp>
        <p:nvSpPr>
          <p:cNvPr id="21507" name="Shape 83970"/>
          <p:cNvSpPr>
            <a:spLocks noGrp="1" noChangeArrowheads="1"/>
          </p:cNvSpPr>
          <p:nvPr>
            <p:ph type="body" idx="1"/>
          </p:nvPr>
        </p:nvSpPr>
        <p:spPr>
          <a:xfrm>
            <a:off x="152400" y="1295400"/>
            <a:ext cx="8686800" cy="5334000"/>
          </a:xfrm>
        </p:spPr>
        <p:txBody>
          <a:bodyPr/>
          <a:lstStyle/>
          <a:p>
            <a:pPr marL="292100" indent="-292100" defTabSz="914400">
              <a:lnSpc>
                <a:spcPct val="140000"/>
              </a:lnSpc>
              <a:spcBef>
                <a:spcPct val="45000"/>
              </a:spcBef>
              <a:buFont typeface="Wingdings" pitchFamily="2" charset="2"/>
              <a:buChar char="•"/>
            </a:pPr>
            <a:r>
              <a:rPr lang="en-US" smtClean="0">
                <a:solidFill>
                  <a:srgbClr val="0000CC"/>
                </a:solidFill>
              </a:rPr>
              <a:t>Reliability</a:t>
            </a:r>
            <a:r>
              <a:rPr lang="en-US" b="0" smtClean="0">
                <a:solidFill>
                  <a:srgbClr val="0000CC"/>
                </a:solidFill>
              </a:rPr>
              <a:t>:</a:t>
            </a:r>
            <a:r>
              <a:rPr lang="en-US" b="0" smtClean="0"/>
              <a:t> </a:t>
            </a:r>
            <a:r>
              <a:rPr lang="en-US" smtClean="0"/>
              <a:t>If one machine crashes, the system as a whole can still survive. Higher availability and improved reliability</a:t>
            </a:r>
            <a:r>
              <a:rPr lang="en-US" b="0" smtClean="0"/>
              <a:t>.</a:t>
            </a:r>
          </a:p>
          <a:p>
            <a:pPr marL="292100" indent="-292100" defTabSz="914400">
              <a:lnSpc>
                <a:spcPct val="140000"/>
              </a:lnSpc>
              <a:spcBef>
                <a:spcPct val="45000"/>
              </a:spcBef>
              <a:buFont typeface="Wingdings" pitchFamily="2" charset="2"/>
              <a:buChar char="•"/>
            </a:pPr>
            <a:r>
              <a:rPr lang="en-US" smtClean="0">
                <a:solidFill>
                  <a:srgbClr val="0000CC"/>
                </a:solidFill>
              </a:rPr>
              <a:t>Incremental growth:</a:t>
            </a:r>
            <a:r>
              <a:rPr lang="en-US" b="0" smtClean="0"/>
              <a:t> </a:t>
            </a:r>
            <a:r>
              <a:rPr lang="en-US" smtClean="0"/>
              <a:t>Computing power can be added in small increments. Modular expandability</a:t>
            </a:r>
          </a:p>
          <a:p>
            <a:pPr marL="292100" indent="-292100" defTabSz="914400">
              <a:lnSpc>
                <a:spcPct val="140000"/>
              </a:lnSpc>
              <a:spcBef>
                <a:spcPct val="45000"/>
              </a:spcBef>
              <a:buFont typeface="Wingdings" pitchFamily="2" charset="2"/>
              <a:buChar char="•"/>
            </a:pPr>
            <a:r>
              <a:rPr lang="en-US" smtClean="0"/>
              <a:t>Another deriving force:</a:t>
            </a:r>
            <a:r>
              <a:rPr lang="en-US" b="0" smtClean="0"/>
              <a:t> </a:t>
            </a:r>
            <a:r>
              <a:rPr lang="en-US" smtClean="0"/>
              <a:t>the existence of large number of personal computers, the need for people to collaborate and share information.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8913"/>
          <p:cNvSpPr>
            <a:spLocks noGrp="1" noChangeArrowheads="1"/>
          </p:cNvSpPr>
          <p:nvPr>
            <p:ph type="title"/>
          </p:nvPr>
        </p:nvSpPr>
        <p:spPr>
          <a:xfrm>
            <a:off x="381000" y="0"/>
            <a:ext cx="8229600" cy="1143000"/>
          </a:xfrm>
        </p:spPr>
        <p:txBody>
          <a:bodyPr anchor="b"/>
          <a:lstStyle/>
          <a:p>
            <a:pPr marL="0" indent="0" defTabSz="914400">
              <a:defRPr/>
            </a:pPr>
            <a:r>
              <a:rPr lang="en-US" smtClean="0"/>
              <a:t>Advantages of distributed systems over independent PCs</a:t>
            </a:r>
          </a:p>
        </p:txBody>
      </p:sp>
      <p:sp>
        <p:nvSpPr>
          <p:cNvPr id="22531" name="Shape 38914"/>
          <p:cNvSpPr>
            <a:spLocks noGrp="1" noChangeArrowheads="1"/>
          </p:cNvSpPr>
          <p:nvPr>
            <p:ph type="body" idx="1"/>
          </p:nvPr>
        </p:nvSpPr>
        <p:spPr>
          <a:xfrm>
            <a:off x="381000" y="1524000"/>
            <a:ext cx="8229600" cy="4525963"/>
          </a:xfrm>
        </p:spPr>
        <p:txBody>
          <a:bodyPr/>
          <a:lstStyle/>
          <a:p>
            <a:pPr marL="292100" indent="-292100" defTabSz="914400"/>
            <a:r>
              <a:rPr lang="en-US" smtClean="0"/>
              <a:t>Data sharing:</a:t>
            </a:r>
          </a:p>
          <a:p>
            <a:pPr marL="741363" lvl="1" indent="-334963" defTabSz="914400"/>
            <a:r>
              <a:rPr lang="en-US" smtClean="0"/>
              <a:t>allow many users to access to a common data base</a:t>
            </a:r>
          </a:p>
          <a:p>
            <a:pPr marL="292100" indent="-292100" defTabSz="914400"/>
            <a:r>
              <a:rPr lang="en-US" smtClean="0"/>
              <a:t>Resource Sharing:</a:t>
            </a:r>
          </a:p>
          <a:p>
            <a:pPr marL="741363" lvl="1" indent="-334963" defTabSz="914400"/>
            <a:r>
              <a:rPr lang="en-US" smtClean="0"/>
              <a:t>expensive peripherals like color printers</a:t>
            </a:r>
          </a:p>
          <a:p>
            <a:pPr marL="292100" indent="-292100" defTabSz="914400"/>
            <a:r>
              <a:rPr lang="en-US" smtClean="0"/>
              <a:t>Communication:</a:t>
            </a:r>
          </a:p>
          <a:p>
            <a:pPr marL="741363" lvl="1" indent="-334963" defTabSz="914400"/>
            <a:r>
              <a:rPr lang="en-US" smtClean="0"/>
              <a:t>enhance human-to-human communication </a:t>
            </a:r>
          </a:p>
          <a:p>
            <a:pPr marL="741363" lvl="1" indent="-334963" defTabSz="914400"/>
            <a:r>
              <a:rPr lang="en-US" smtClean="0"/>
              <a:t>e.g., email, chat</a:t>
            </a:r>
          </a:p>
          <a:p>
            <a:pPr marL="292100" indent="-292100" defTabSz="914400"/>
            <a:r>
              <a:rPr lang="en-US" smtClean="0"/>
              <a:t>Flexibility:</a:t>
            </a:r>
          </a:p>
          <a:p>
            <a:pPr marL="741363" lvl="1" indent="-334963" defTabSz="914400"/>
            <a:r>
              <a:rPr lang="en-US" smtClean="0"/>
              <a:t>spread the workload over the available machines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9937"/>
          <p:cNvSpPr>
            <a:spLocks noGrp="1" noChangeArrowheads="1"/>
          </p:cNvSpPr>
          <p:nvPr>
            <p:ph type="title"/>
          </p:nvPr>
        </p:nvSpPr>
        <p:spPr/>
        <p:txBody>
          <a:bodyPr anchor="b"/>
          <a:lstStyle/>
          <a:p>
            <a:pPr marL="0" indent="0" defTabSz="914400">
              <a:defRPr/>
            </a:pPr>
            <a:r>
              <a:rPr lang="en-US" smtClean="0"/>
              <a:t>Disadvantages of Distributed Systems</a:t>
            </a:r>
          </a:p>
        </p:txBody>
      </p:sp>
      <p:sp>
        <p:nvSpPr>
          <p:cNvPr id="23555" name="Shape 39938"/>
          <p:cNvSpPr>
            <a:spLocks noGrp="1" noChangeArrowheads="1"/>
          </p:cNvSpPr>
          <p:nvPr>
            <p:ph type="body" idx="1"/>
          </p:nvPr>
        </p:nvSpPr>
        <p:spPr/>
        <p:txBody>
          <a:bodyPr/>
          <a:lstStyle/>
          <a:p>
            <a:pPr marL="292100" indent="-292100" defTabSz="914400"/>
            <a:r>
              <a:rPr lang="en-US" smtClean="0"/>
              <a:t>Software:</a:t>
            </a:r>
          </a:p>
          <a:p>
            <a:pPr marL="741363" lvl="1" indent="-334963" defTabSz="914400"/>
            <a:r>
              <a:rPr lang="en-US" smtClean="0"/>
              <a:t> difficult to develop software for distributed systems</a:t>
            </a:r>
          </a:p>
          <a:p>
            <a:pPr marL="292100" indent="-292100" defTabSz="914400"/>
            <a:r>
              <a:rPr lang="en-US" smtClean="0"/>
              <a:t>Network: </a:t>
            </a:r>
          </a:p>
          <a:p>
            <a:pPr marL="741363" lvl="1" indent="-334963" defTabSz="914400"/>
            <a:r>
              <a:rPr lang="en-US" smtClean="0"/>
              <a:t>saturation, lossy transmissions</a:t>
            </a:r>
          </a:p>
          <a:p>
            <a:pPr marL="292100" indent="-292100" defTabSz="914400"/>
            <a:r>
              <a:rPr lang="en-US" smtClean="0"/>
              <a:t>Security: </a:t>
            </a:r>
          </a:p>
          <a:p>
            <a:pPr marL="741363" lvl="1" indent="-334963" defTabSz="914400"/>
            <a:r>
              <a:rPr lang="en-US" smtClean="0"/>
              <a:t>easy access also applies to secrete data</a:t>
            </a:r>
          </a:p>
          <a:p>
            <a:pPr marL="292100" indent="-292100" defTabSz="914400"/>
            <a:endParaRPr lang="en-US"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65537"/>
          <p:cNvSpPr>
            <a:spLocks noGrp="1" noChangeArrowheads="1"/>
          </p:cNvSpPr>
          <p:nvPr>
            <p:ph type="title"/>
          </p:nvPr>
        </p:nvSpPr>
        <p:spPr>
          <a:xfrm>
            <a:off x="279400" y="228600"/>
            <a:ext cx="8712200" cy="609600"/>
          </a:xfrm>
        </p:spPr>
        <p:txBody>
          <a:bodyPr anchor="b"/>
          <a:lstStyle/>
          <a:p>
            <a:pPr marL="0" indent="0" defTabSz="914400">
              <a:defRPr/>
            </a:pPr>
            <a:r>
              <a:rPr lang="nb-NO" sz="3200" smtClean="0"/>
              <a:t>Significant Consequences of </a:t>
            </a:r>
            <a:r>
              <a:rPr lang="en-US" sz="3200" smtClean="0"/>
              <a:t>Distributed Systems</a:t>
            </a:r>
            <a:endParaRPr lang="en-GB" sz="3200" smtClean="0"/>
          </a:p>
        </p:txBody>
      </p:sp>
      <p:sp>
        <p:nvSpPr>
          <p:cNvPr id="24579" name="Shape 65538"/>
          <p:cNvSpPr>
            <a:spLocks noGrp="1" noChangeArrowheads="1"/>
          </p:cNvSpPr>
          <p:nvPr>
            <p:ph type="body" idx="1"/>
          </p:nvPr>
        </p:nvSpPr>
        <p:spPr>
          <a:xfrm>
            <a:off x="346075" y="838200"/>
            <a:ext cx="8470900" cy="5732463"/>
          </a:xfrm>
        </p:spPr>
        <p:txBody>
          <a:bodyPr/>
          <a:lstStyle/>
          <a:p>
            <a:pPr marL="292100" indent="-292100" defTabSz="914400">
              <a:lnSpc>
                <a:spcPct val="120000"/>
              </a:lnSpc>
            </a:pPr>
            <a:r>
              <a:rPr lang="nb-NO" smtClean="0"/>
              <a:t>Concurrency</a:t>
            </a:r>
          </a:p>
          <a:p>
            <a:pPr marL="741363" lvl="1" indent="-334963" defTabSz="914400">
              <a:lnSpc>
                <a:spcPct val="120000"/>
              </a:lnSpc>
            </a:pPr>
            <a:r>
              <a:rPr lang="nb-NO" sz="2100" smtClean="0"/>
              <a:t>The capacity of the system to handle shared resources can be increased by adding more resources (for example Computers) to the network.</a:t>
            </a:r>
          </a:p>
          <a:p>
            <a:pPr marL="292100" indent="-292100" defTabSz="914400">
              <a:lnSpc>
                <a:spcPct val="120000"/>
              </a:lnSpc>
            </a:pPr>
            <a:r>
              <a:rPr lang="nb-NO" smtClean="0"/>
              <a:t>No global clock</a:t>
            </a:r>
          </a:p>
          <a:p>
            <a:pPr marL="741363" lvl="1" indent="-334963" defTabSz="914400">
              <a:lnSpc>
                <a:spcPct val="120000"/>
              </a:lnSpc>
            </a:pPr>
            <a:r>
              <a:rPr lang="nb-NO" sz="2100" smtClean="0"/>
              <a:t>There is no single global notion of the correct time. The only communication is by sending messages through a network.</a:t>
            </a:r>
          </a:p>
          <a:p>
            <a:pPr marL="292100" indent="-292100" defTabSz="914400">
              <a:lnSpc>
                <a:spcPct val="120000"/>
              </a:lnSpc>
            </a:pPr>
            <a:r>
              <a:rPr lang="nb-NO" sz="2100" smtClean="0"/>
              <a:t>Independent failures</a:t>
            </a:r>
          </a:p>
          <a:p>
            <a:pPr marL="741363" lvl="1" indent="-334963" defTabSz="914400">
              <a:lnSpc>
                <a:spcPct val="120000"/>
              </a:lnSpc>
            </a:pPr>
            <a:r>
              <a:rPr lang="nb-NO" sz="2100" smtClean="0"/>
              <a:t>In DS, faults in the network result in the isolation of the computers that are connected to it.</a:t>
            </a:r>
          </a:p>
          <a:p>
            <a:pPr marL="741363" lvl="1" indent="-334963" defTabSz="914400">
              <a:lnSpc>
                <a:spcPct val="120000"/>
              </a:lnSpc>
            </a:pPr>
            <a:r>
              <a:rPr lang="nb-NO" sz="2100" smtClean="0"/>
              <a:t>The programs may not be able to detect whether the network has failed or has become unusually slow.</a:t>
            </a:r>
            <a:endParaRPr lang="en-GB" sz="210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66561"/>
          <p:cNvSpPr>
            <a:spLocks noGrp="1" noChangeArrowheads="1"/>
          </p:cNvSpPr>
          <p:nvPr>
            <p:ph type="title"/>
          </p:nvPr>
        </p:nvSpPr>
        <p:spPr/>
        <p:txBody>
          <a:bodyPr anchor="b"/>
          <a:lstStyle/>
          <a:p>
            <a:pPr marL="0" indent="0" defTabSz="914400">
              <a:defRPr/>
            </a:pPr>
            <a:r>
              <a:rPr lang="en-US" smtClean="0"/>
              <a:t>Distributed Systems</a:t>
            </a:r>
            <a:r>
              <a:rPr lang="nb-NO" smtClean="0"/>
              <a:t> Challenges</a:t>
            </a:r>
            <a:endParaRPr lang="en-GB" smtClean="0"/>
          </a:p>
        </p:txBody>
      </p:sp>
      <p:sp>
        <p:nvSpPr>
          <p:cNvPr id="25603" name="Shape 66562"/>
          <p:cNvSpPr>
            <a:spLocks noGrp="1" noChangeArrowheads="1"/>
          </p:cNvSpPr>
          <p:nvPr>
            <p:ph type="body" idx="1"/>
          </p:nvPr>
        </p:nvSpPr>
        <p:spPr>
          <a:xfrm>
            <a:off x="346075" y="1371600"/>
            <a:ext cx="8470900" cy="5199063"/>
          </a:xfrm>
        </p:spPr>
        <p:txBody>
          <a:bodyPr/>
          <a:lstStyle/>
          <a:p>
            <a:pPr marL="968375" indent="523875" defTabSz="914400">
              <a:lnSpc>
                <a:spcPct val="120000"/>
              </a:lnSpc>
              <a:spcBef>
                <a:spcPct val="40000"/>
              </a:spcBef>
              <a:spcAft>
                <a:spcPct val="5000"/>
              </a:spcAft>
            </a:pPr>
            <a:r>
              <a:rPr lang="nb-NO" smtClean="0"/>
              <a:t>Heterogeneity</a:t>
            </a:r>
          </a:p>
          <a:p>
            <a:pPr marL="968375" indent="523875" defTabSz="914400">
              <a:lnSpc>
                <a:spcPct val="120000"/>
              </a:lnSpc>
              <a:spcBef>
                <a:spcPct val="40000"/>
              </a:spcBef>
              <a:spcAft>
                <a:spcPct val="5000"/>
              </a:spcAft>
            </a:pPr>
            <a:r>
              <a:rPr lang="nb-NO" smtClean="0"/>
              <a:t>Openness</a:t>
            </a:r>
          </a:p>
          <a:p>
            <a:pPr marL="968375" indent="523875" defTabSz="914400">
              <a:lnSpc>
                <a:spcPct val="120000"/>
              </a:lnSpc>
              <a:spcBef>
                <a:spcPct val="40000"/>
              </a:spcBef>
              <a:spcAft>
                <a:spcPct val="5000"/>
              </a:spcAft>
            </a:pPr>
            <a:r>
              <a:rPr lang="nb-NO" smtClean="0"/>
              <a:t>Security</a:t>
            </a:r>
          </a:p>
          <a:p>
            <a:pPr marL="968375" indent="523875" defTabSz="914400">
              <a:lnSpc>
                <a:spcPct val="120000"/>
              </a:lnSpc>
              <a:spcBef>
                <a:spcPct val="40000"/>
              </a:spcBef>
              <a:spcAft>
                <a:spcPct val="5000"/>
              </a:spcAft>
            </a:pPr>
            <a:r>
              <a:rPr lang="nb-NO" smtClean="0"/>
              <a:t>Scalability</a:t>
            </a:r>
          </a:p>
          <a:p>
            <a:pPr marL="968375" indent="523875" defTabSz="914400">
              <a:lnSpc>
                <a:spcPct val="120000"/>
              </a:lnSpc>
              <a:spcBef>
                <a:spcPct val="40000"/>
              </a:spcBef>
              <a:spcAft>
                <a:spcPct val="5000"/>
              </a:spcAft>
            </a:pPr>
            <a:r>
              <a:rPr lang="nb-NO" smtClean="0"/>
              <a:t>Failure handling</a:t>
            </a:r>
          </a:p>
          <a:p>
            <a:pPr marL="968375" indent="523875" defTabSz="914400">
              <a:lnSpc>
                <a:spcPct val="120000"/>
              </a:lnSpc>
              <a:spcBef>
                <a:spcPct val="40000"/>
              </a:spcBef>
              <a:spcAft>
                <a:spcPct val="5000"/>
              </a:spcAft>
            </a:pPr>
            <a:r>
              <a:rPr lang="nb-NO" smtClean="0"/>
              <a:t>Concurrency</a:t>
            </a:r>
          </a:p>
          <a:p>
            <a:pPr marL="968375" indent="523875" defTabSz="914400">
              <a:lnSpc>
                <a:spcPct val="120000"/>
              </a:lnSpc>
              <a:spcBef>
                <a:spcPct val="40000"/>
              </a:spcBef>
              <a:spcAft>
                <a:spcPct val="5000"/>
              </a:spcAft>
            </a:pPr>
            <a:r>
              <a:rPr lang="nb-NO" smtClean="0"/>
              <a:t>Transparency</a:t>
            </a:r>
            <a:endParaRPr lang="en-GB"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67585"/>
          <p:cNvSpPr>
            <a:spLocks noGrp="1" noChangeArrowheads="1"/>
          </p:cNvSpPr>
          <p:nvPr>
            <p:ph type="title"/>
          </p:nvPr>
        </p:nvSpPr>
        <p:spPr/>
        <p:txBody>
          <a:bodyPr anchor="b"/>
          <a:lstStyle/>
          <a:p>
            <a:pPr marL="0" indent="0" defTabSz="914400">
              <a:defRPr/>
            </a:pPr>
            <a:r>
              <a:rPr lang="nb-NO" smtClean="0"/>
              <a:t>Heterogeneity</a:t>
            </a:r>
            <a:endParaRPr lang="en-GB" smtClean="0"/>
          </a:p>
        </p:txBody>
      </p:sp>
      <p:sp>
        <p:nvSpPr>
          <p:cNvPr id="26627" name="Shape 67586"/>
          <p:cNvSpPr>
            <a:spLocks noGrp="1" noChangeArrowheads="1"/>
          </p:cNvSpPr>
          <p:nvPr>
            <p:ph type="body" idx="1"/>
          </p:nvPr>
        </p:nvSpPr>
        <p:spPr>
          <a:xfrm>
            <a:off x="533400" y="1219200"/>
            <a:ext cx="8001000" cy="5351463"/>
          </a:xfrm>
        </p:spPr>
        <p:txBody>
          <a:bodyPr/>
          <a:lstStyle/>
          <a:p>
            <a:pPr marL="292100" indent="-292100" defTabSz="914400">
              <a:lnSpc>
                <a:spcPct val="120000"/>
              </a:lnSpc>
              <a:spcBef>
                <a:spcPct val="45000"/>
              </a:spcBef>
              <a:spcAft>
                <a:spcPct val="10000"/>
              </a:spcAft>
            </a:pPr>
            <a:r>
              <a:rPr lang="nb-NO" smtClean="0"/>
              <a:t>Different networks, hardware, operating systems, programming languages, developers.</a:t>
            </a:r>
          </a:p>
          <a:p>
            <a:pPr marL="292100" indent="-292100" defTabSz="914400">
              <a:lnSpc>
                <a:spcPct val="110000"/>
              </a:lnSpc>
              <a:spcBef>
                <a:spcPct val="40000"/>
              </a:spcBef>
              <a:spcAft>
                <a:spcPct val="5000"/>
              </a:spcAft>
            </a:pPr>
            <a:r>
              <a:rPr lang="nb-NO" smtClean="0"/>
              <a:t>Need to set up protocols to solve these heterogeneities.</a:t>
            </a:r>
          </a:p>
          <a:p>
            <a:pPr marL="292100" indent="-292100" defTabSz="914400">
              <a:lnSpc>
                <a:spcPct val="110000"/>
              </a:lnSpc>
              <a:spcBef>
                <a:spcPct val="40000"/>
              </a:spcBef>
              <a:spcAft>
                <a:spcPct val="5000"/>
              </a:spcAft>
            </a:pPr>
            <a:r>
              <a:rPr lang="nb-NO" smtClean="0"/>
              <a:t>Middleware: a software layer that provides a programming abstraction as well as masking the heterogeneity.</a:t>
            </a:r>
          </a:p>
          <a:p>
            <a:pPr marL="292100" indent="-292100" defTabSz="914400">
              <a:lnSpc>
                <a:spcPct val="110000"/>
              </a:lnSpc>
              <a:spcBef>
                <a:spcPct val="40000"/>
              </a:spcBef>
              <a:spcAft>
                <a:spcPct val="5000"/>
              </a:spcAft>
            </a:pPr>
            <a:r>
              <a:rPr lang="nb-NO" smtClean="0"/>
              <a:t>Mobile code: code that can be sent from one computer to another and run at the destination.</a:t>
            </a:r>
            <a:endParaRPr lang="en-GB"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hape 18434"/>
          <p:cNvSpPr>
            <a:spLocks noGrp="1" noChangeArrowheads="1"/>
          </p:cNvSpPr>
          <p:nvPr>
            <p:ph type="body" idx="1"/>
          </p:nvPr>
        </p:nvSpPr>
        <p:spPr>
          <a:xfrm>
            <a:off x="228600" y="990600"/>
            <a:ext cx="8686800" cy="5715000"/>
          </a:xfrm>
        </p:spPr>
        <p:txBody>
          <a:bodyPr/>
          <a:lstStyle/>
          <a:p>
            <a:pPr marL="741363" lvl="1" indent="-334963" defTabSz="914400">
              <a:lnSpc>
                <a:spcPct val="120000"/>
              </a:lnSpc>
            </a:pPr>
            <a:r>
              <a:rPr lang="en-US" smtClean="0"/>
              <a:t>Simple extension of centralized time sharing system</a:t>
            </a:r>
          </a:p>
          <a:p>
            <a:pPr marL="741363" lvl="1" indent="-334963" defTabSz="914400">
              <a:lnSpc>
                <a:spcPct val="120000"/>
              </a:lnSpc>
            </a:pPr>
            <a:r>
              <a:rPr lang="en-US" smtClean="0"/>
              <a:t>May be used when resource sharing with remote users is desired</a:t>
            </a:r>
          </a:p>
          <a:p>
            <a:pPr marL="741363" lvl="1" indent="-334963" defTabSz="914400">
              <a:lnSpc>
                <a:spcPct val="120000"/>
              </a:lnSpc>
            </a:pPr>
            <a:r>
              <a:rPr lang="en-US" smtClean="0"/>
              <a:t>Consists of few minicomputers interconnected by a n/w</a:t>
            </a:r>
          </a:p>
          <a:p>
            <a:pPr marL="741363" lvl="1" indent="-334963" defTabSz="914400">
              <a:lnSpc>
                <a:spcPct val="120000"/>
              </a:lnSpc>
            </a:pPr>
            <a:r>
              <a:rPr lang="en-US" smtClean="0"/>
              <a:t>Each minicomputer has multiple users simultaneously logged on to it through several interactive terminals connected to the minicomputer</a:t>
            </a:r>
          </a:p>
          <a:p>
            <a:pPr marL="741363" lvl="1" indent="-334963" defTabSz="914400">
              <a:lnSpc>
                <a:spcPct val="120000"/>
              </a:lnSpc>
            </a:pPr>
            <a:r>
              <a:rPr lang="en-US" smtClean="0"/>
              <a:t>Each user logged on to one specific minicomputer, with remote access to other minicomputers and remote shared resources </a:t>
            </a:r>
          </a:p>
          <a:p>
            <a:pPr marL="741363" lvl="1" indent="-334963" defTabSz="914400">
              <a:lnSpc>
                <a:spcPct val="120000"/>
              </a:lnSpc>
            </a:pPr>
            <a:r>
              <a:rPr lang="en-US" smtClean="0"/>
              <a:t>Used, when resource sharing with remote users is desired</a:t>
            </a:r>
          </a:p>
          <a:p>
            <a:pPr marL="741363" lvl="1" indent="-334963" defTabSz="914400">
              <a:lnSpc>
                <a:spcPct val="120000"/>
              </a:lnSpc>
            </a:pPr>
            <a:r>
              <a:rPr lang="en-US" smtClean="0"/>
              <a:t>Example: ARPAnet</a:t>
            </a:r>
          </a:p>
        </p:txBody>
      </p:sp>
      <p:sp>
        <p:nvSpPr>
          <p:cNvPr id="18478" name="Title 18477"/>
          <p:cNvSpPr>
            <a:spLocks noGrp="1" noChangeArrowheads="1"/>
          </p:cNvSpPr>
          <p:nvPr>
            <p:ph type="title"/>
          </p:nvPr>
        </p:nvSpPr>
        <p:spPr>
          <a:xfrm>
            <a:off x="533400" y="228600"/>
            <a:ext cx="8229600" cy="533400"/>
          </a:xfrm>
        </p:spPr>
        <p:txBody>
          <a:bodyPr/>
          <a:lstStyle/>
          <a:p>
            <a:pPr marL="0" indent="0" defTabSz="914400">
              <a:defRPr/>
            </a:pPr>
            <a:r>
              <a:rPr lang="en-US" smtClean="0"/>
              <a:t>Minicomputer model</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68609"/>
          <p:cNvSpPr>
            <a:spLocks noGrp="1" noChangeArrowheads="1"/>
          </p:cNvSpPr>
          <p:nvPr>
            <p:ph type="title"/>
          </p:nvPr>
        </p:nvSpPr>
        <p:spPr/>
        <p:txBody>
          <a:bodyPr anchor="b"/>
          <a:lstStyle/>
          <a:p>
            <a:pPr marL="0" indent="0" defTabSz="914400">
              <a:defRPr/>
            </a:pPr>
            <a:r>
              <a:rPr lang="nb-NO" smtClean="0"/>
              <a:t>Openness</a:t>
            </a:r>
            <a:endParaRPr lang="en-GB" smtClean="0"/>
          </a:p>
        </p:txBody>
      </p:sp>
      <p:sp>
        <p:nvSpPr>
          <p:cNvPr id="27651" name="Shape 68610"/>
          <p:cNvSpPr>
            <a:spLocks noGrp="1" noChangeArrowheads="1"/>
          </p:cNvSpPr>
          <p:nvPr>
            <p:ph type="body" idx="1"/>
          </p:nvPr>
        </p:nvSpPr>
        <p:spPr>
          <a:xfrm>
            <a:off x="533400" y="1143000"/>
            <a:ext cx="8077200" cy="5427663"/>
          </a:xfrm>
        </p:spPr>
        <p:txBody>
          <a:bodyPr/>
          <a:lstStyle/>
          <a:p>
            <a:pPr marL="292100" indent="-292100" defTabSz="914400">
              <a:lnSpc>
                <a:spcPct val="115000"/>
              </a:lnSpc>
              <a:spcBef>
                <a:spcPct val="20000"/>
              </a:spcBef>
              <a:spcAft>
                <a:spcPct val="15000"/>
              </a:spcAft>
            </a:pPr>
            <a:r>
              <a:rPr lang="nb-NO" smtClean="0"/>
              <a:t>The openness of DS is determined primarily by the degree to which new resource-sharing services can be added and be made available for use by a variety of client programs.</a:t>
            </a:r>
          </a:p>
          <a:p>
            <a:pPr marL="292100" indent="-292100" defTabSz="914400">
              <a:lnSpc>
                <a:spcPct val="115000"/>
              </a:lnSpc>
              <a:spcBef>
                <a:spcPct val="20000"/>
              </a:spcBef>
              <a:spcAft>
                <a:spcPct val="15000"/>
              </a:spcAft>
            </a:pPr>
            <a:r>
              <a:rPr lang="nb-NO" smtClean="0"/>
              <a:t>Open systems are characterized by the fact that their key interfaces are published.</a:t>
            </a:r>
          </a:p>
          <a:p>
            <a:pPr marL="292100" indent="-292100" defTabSz="914400">
              <a:lnSpc>
                <a:spcPct val="115000"/>
              </a:lnSpc>
              <a:spcBef>
                <a:spcPct val="20000"/>
              </a:spcBef>
              <a:spcAft>
                <a:spcPct val="15000"/>
              </a:spcAft>
            </a:pPr>
            <a:r>
              <a:rPr lang="nb-NO" smtClean="0"/>
              <a:t>Open DS are based on the provision of a uniform communication mechanism and published interfaces for access to shared resources.</a:t>
            </a:r>
          </a:p>
          <a:p>
            <a:pPr marL="292100" indent="-292100" defTabSz="914400">
              <a:lnSpc>
                <a:spcPct val="115000"/>
              </a:lnSpc>
              <a:spcBef>
                <a:spcPct val="20000"/>
              </a:spcBef>
              <a:spcAft>
                <a:spcPct val="15000"/>
              </a:spcAft>
            </a:pPr>
            <a:r>
              <a:rPr lang="nb-NO" smtClean="0"/>
              <a:t>Open DS can be constrcted from heterogeneous hardware and software.</a:t>
            </a:r>
          </a:p>
          <a:p>
            <a:pPr marL="292100" indent="-292100" defTabSz="914400">
              <a:lnSpc>
                <a:spcPct val="115000"/>
              </a:lnSpc>
              <a:spcBef>
                <a:spcPct val="20000"/>
              </a:spcBef>
              <a:spcAft>
                <a:spcPct val="15000"/>
              </a:spcAft>
            </a:pPr>
            <a:endParaRPr lang="en-GB"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69633"/>
          <p:cNvSpPr>
            <a:spLocks noGrp="1" noChangeArrowheads="1"/>
          </p:cNvSpPr>
          <p:nvPr>
            <p:ph type="title"/>
          </p:nvPr>
        </p:nvSpPr>
        <p:spPr/>
        <p:txBody>
          <a:bodyPr anchor="b"/>
          <a:lstStyle/>
          <a:p>
            <a:pPr marL="0" indent="0" defTabSz="914400">
              <a:defRPr/>
            </a:pPr>
            <a:r>
              <a:rPr lang="nb-NO" smtClean="0"/>
              <a:t>Security</a:t>
            </a:r>
            <a:endParaRPr lang="en-GB" smtClean="0"/>
          </a:p>
        </p:txBody>
      </p:sp>
      <p:sp>
        <p:nvSpPr>
          <p:cNvPr id="28675" name="Shape 69634"/>
          <p:cNvSpPr>
            <a:spLocks noGrp="1" noChangeArrowheads="1"/>
          </p:cNvSpPr>
          <p:nvPr>
            <p:ph type="body" idx="1"/>
          </p:nvPr>
        </p:nvSpPr>
        <p:spPr>
          <a:xfrm>
            <a:off x="533400" y="1066800"/>
            <a:ext cx="7924800" cy="4906963"/>
          </a:xfrm>
        </p:spPr>
        <p:txBody>
          <a:bodyPr/>
          <a:lstStyle/>
          <a:p>
            <a:pPr marL="292100" indent="-292100" defTabSz="914400">
              <a:lnSpc>
                <a:spcPct val="110000"/>
              </a:lnSpc>
            </a:pPr>
            <a:r>
              <a:rPr lang="nb-NO" smtClean="0"/>
              <a:t>Security for information resources has three components:</a:t>
            </a:r>
          </a:p>
          <a:p>
            <a:pPr marL="741363" lvl="1" indent="-334963" defTabSz="914400">
              <a:lnSpc>
                <a:spcPct val="110000"/>
              </a:lnSpc>
            </a:pPr>
            <a:r>
              <a:rPr lang="nb-NO" smtClean="0">
                <a:solidFill>
                  <a:srgbClr val="0000CC"/>
                </a:solidFill>
              </a:rPr>
              <a:t>Confidentiality</a:t>
            </a:r>
            <a:r>
              <a:rPr lang="nb-NO" smtClean="0"/>
              <a:t>: protection against disclosure to unauthorized individuals.</a:t>
            </a:r>
          </a:p>
          <a:p>
            <a:pPr marL="741363" lvl="1" indent="-334963" defTabSz="914400">
              <a:lnSpc>
                <a:spcPct val="110000"/>
              </a:lnSpc>
            </a:pPr>
            <a:r>
              <a:rPr lang="nb-NO" smtClean="0">
                <a:solidFill>
                  <a:srgbClr val="0000CC"/>
                </a:solidFill>
              </a:rPr>
              <a:t>Integrity</a:t>
            </a:r>
            <a:r>
              <a:rPr lang="nb-NO" smtClean="0"/>
              <a:t>: protection against alteration or corruption.</a:t>
            </a:r>
          </a:p>
          <a:p>
            <a:pPr marL="741363" lvl="1" indent="-334963" defTabSz="914400">
              <a:lnSpc>
                <a:spcPct val="110000"/>
              </a:lnSpc>
            </a:pPr>
            <a:r>
              <a:rPr lang="nb-NO" smtClean="0">
                <a:solidFill>
                  <a:srgbClr val="0000CC"/>
                </a:solidFill>
              </a:rPr>
              <a:t>Availability</a:t>
            </a:r>
            <a:r>
              <a:rPr lang="nb-NO" smtClean="0"/>
              <a:t>: protection against interference with the means to access the resources.</a:t>
            </a:r>
          </a:p>
          <a:p>
            <a:pPr marL="292100" indent="-292100" defTabSz="914400">
              <a:lnSpc>
                <a:spcPct val="110000"/>
              </a:lnSpc>
            </a:pPr>
            <a:r>
              <a:rPr lang="nb-NO" smtClean="0"/>
              <a:t>Two new security challenges:</a:t>
            </a:r>
          </a:p>
          <a:p>
            <a:pPr marL="741363" lvl="1" indent="-334963" defTabSz="914400">
              <a:lnSpc>
                <a:spcPct val="110000"/>
              </a:lnSpc>
            </a:pPr>
            <a:r>
              <a:rPr lang="nb-NO" smtClean="0">
                <a:solidFill>
                  <a:srgbClr val="0000CC"/>
                </a:solidFill>
              </a:rPr>
              <a:t>Denial of service attacks</a:t>
            </a:r>
            <a:r>
              <a:rPr lang="nb-NO" smtClean="0"/>
              <a:t> (DoS).</a:t>
            </a:r>
          </a:p>
          <a:p>
            <a:pPr marL="741363" lvl="1" indent="-334963" defTabSz="914400">
              <a:lnSpc>
                <a:spcPct val="110000"/>
              </a:lnSpc>
            </a:pPr>
            <a:r>
              <a:rPr lang="nb-NO" smtClean="0">
                <a:solidFill>
                  <a:srgbClr val="0000CC"/>
                </a:solidFill>
              </a:rPr>
              <a:t>Security of mobile code.</a:t>
            </a:r>
            <a:endParaRPr lang="en-GB" smtClean="0">
              <a:solidFill>
                <a:srgbClr val="0000CC"/>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0657"/>
          <p:cNvSpPr>
            <a:spLocks noGrp="1" noChangeArrowheads="1"/>
          </p:cNvSpPr>
          <p:nvPr>
            <p:ph type="title"/>
          </p:nvPr>
        </p:nvSpPr>
        <p:spPr/>
        <p:txBody>
          <a:bodyPr anchor="b"/>
          <a:lstStyle/>
          <a:p>
            <a:pPr marL="0" indent="0" defTabSz="914400">
              <a:defRPr/>
            </a:pPr>
            <a:r>
              <a:rPr lang="nb-NO" smtClean="0"/>
              <a:t>Scalability</a:t>
            </a:r>
            <a:endParaRPr lang="en-GB" smtClean="0"/>
          </a:p>
        </p:txBody>
      </p:sp>
      <p:sp>
        <p:nvSpPr>
          <p:cNvPr id="29699" name="Shape 70658"/>
          <p:cNvSpPr>
            <a:spLocks noGrp="1" noChangeArrowheads="1"/>
          </p:cNvSpPr>
          <p:nvPr>
            <p:ph type="body" idx="1"/>
          </p:nvPr>
        </p:nvSpPr>
        <p:spPr/>
        <p:txBody>
          <a:bodyPr/>
          <a:lstStyle/>
          <a:p>
            <a:pPr marL="292100" indent="-292100" defTabSz="914400">
              <a:lnSpc>
                <a:spcPct val="130000"/>
              </a:lnSpc>
            </a:pPr>
            <a:r>
              <a:rPr lang="nb-NO" smtClean="0"/>
              <a:t>A system is described as scalable if it remains effective when there is a significant increase in the number of resources and the number of users.</a:t>
            </a:r>
          </a:p>
          <a:p>
            <a:pPr marL="292100" indent="-292100" defTabSz="914400">
              <a:lnSpc>
                <a:spcPct val="130000"/>
              </a:lnSpc>
            </a:pPr>
            <a:r>
              <a:rPr lang="nb-NO" smtClean="0"/>
              <a:t>Challenges:</a:t>
            </a:r>
          </a:p>
          <a:p>
            <a:pPr marL="741363" lvl="1" indent="-334963" defTabSz="914400">
              <a:lnSpc>
                <a:spcPct val="130000"/>
              </a:lnSpc>
            </a:pPr>
            <a:r>
              <a:rPr lang="nb-NO" smtClean="0"/>
              <a:t>Controlling the cost of resources.</a:t>
            </a:r>
          </a:p>
          <a:p>
            <a:pPr marL="741363" lvl="1" indent="-334963" defTabSz="914400">
              <a:lnSpc>
                <a:spcPct val="130000"/>
              </a:lnSpc>
            </a:pPr>
            <a:r>
              <a:rPr lang="nb-NO" smtClean="0"/>
              <a:t>Controlling the performance loss.</a:t>
            </a:r>
          </a:p>
          <a:p>
            <a:pPr marL="741363" lvl="1" indent="-334963" defTabSz="914400">
              <a:lnSpc>
                <a:spcPct val="130000"/>
              </a:lnSpc>
            </a:pPr>
            <a:r>
              <a:rPr lang="nb-NO" smtClean="0"/>
              <a:t>Preventing software resources from running out</a:t>
            </a:r>
          </a:p>
          <a:p>
            <a:pPr marL="741363" lvl="1" indent="-334963" defTabSz="914400">
              <a:lnSpc>
                <a:spcPct val="130000"/>
              </a:lnSpc>
            </a:pPr>
            <a:r>
              <a:rPr lang="nb-NO" smtClean="0"/>
              <a:t>Avoiding preformance bottlenecks.</a:t>
            </a:r>
            <a:endParaRPr lang="en-GB"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71681"/>
          <p:cNvSpPr>
            <a:spLocks noGrp="1" noChangeArrowheads="1"/>
          </p:cNvSpPr>
          <p:nvPr>
            <p:ph type="title"/>
          </p:nvPr>
        </p:nvSpPr>
        <p:spPr/>
        <p:txBody>
          <a:bodyPr anchor="b"/>
          <a:lstStyle/>
          <a:p>
            <a:pPr marL="0" indent="0" defTabSz="914400">
              <a:defRPr/>
            </a:pPr>
            <a:r>
              <a:rPr lang="nb-NO" smtClean="0"/>
              <a:t>Failure handling</a:t>
            </a:r>
            <a:endParaRPr lang="en-GB" smtClean="0"/>
          </a:p>
        </p:txBody>
      </p:sp>
      <p:sp>
        <p:nvSpPr>
          <p:cNvPr id="30723" name="Shape 71682"/>
          <p:cNvSpPr>
            <a:spLocks noGrp="1" noChangeArrowheads="1"/>
          </p:cNvSpPr>
          <p:nvPr>
            <p:ph type="body" idx="1"/>
          </p:nvPr>
        </p:nvSpPr>
        <p:spPr/>
        <p:txBody>
          <a:bodyPr/>
          <a:lstStyle/>
          <a:p>
            <a:pPr marL="292100" indent="-292100" defTabSz="914400">
              <a:lnSpc>
                <a:spcPct val="130000"/>
              </a:lnSpc>
            </a:pPr>
            <a:r>
              <a:rPr lang="nb-NO" smtClean="0"/>
              <a:t>When faults occur in hardware or software, programs may produce incorrect results or they may stop before they have completed the intended computation.</a:t>
            </a:r>
          </a:p>
          <a:p>
            <a:pPr marL="292100" indent="-292100" defTabSz="914400">
              <a:lnSpc>
                <a:spcPct val="130000"/>
              </a:lnSpc>
            </a:pPr>
            <a:r>
              <a:rPr lang="nb-NO" smtClean="0"/>
              <a:t>Techniques for dealing with failures:</a:t>
            </a:r>
          </a:p>
          <a:p>
            <a:pPr marL="741363" lvl="1" indent="-334963" defTabSz="914400">
              <a:lnSpc>
                <a:spcPct val="130000"/>
              </a:lnSpc>
            </a:pPr>
            <a:r>
              <a:rPr lang="nb-NO" smtClean="0"/>
              <a:t>Detecting failures</a:t>
            </a:r>
          </a:p>
          <a:p>
            <a:pPr marL="741363" lvl="1" indent="-334963" defTabSz="914400">
              <a:lnSpc>
                <a:spcPct val="130000"/>
              </a:lnSpc>
            </a:pPr>
            <a:r>
              <a:rPr lang="nb-NO" smtClean="0"/>
              <a:t>Masking failures</a:t>
            </a:r>
          </a:p>
          <a:p>
            <a:pPr marL="741363" lvl="1" indent="-334963" defTabSz="914400">
              <a:lnSpc>
                <a:spcPct val="130000"/>
              </a:lnSpc>
            </a:pPr>
            <a:r>
              <a:rPr lang="nb-NO" smtClean="0"/>
              <a:t>Tolerating failures</a:t>
            </a:r>
          </a:p>
          <a:p>
            <a:pPr marL="741363" lvl="1" indent="-334963" defTabSz="914400">
              <a:lnSpc>
                <a:spcPct val="130000"/>
              </a:lnSpc>
            </a:pPr>
            <a:r>
              <a:rPr lang="nb-NO" smtClean="0"/>
              <a:t>Recovering form failures</a:t>
            </a:r>
          </a:p>
          <a:p>
            <a:pPr marL="741363" lvl="1" indent="-334963" defTabSz="914400">
              <a:lnSpc>
                <a:spcPct val="130000"/>
              </a:lnSpc>
            </a:pPr>
            <a:r>
              <a:rPr lang="nb-NO" smtClean="0"/>
              <a:t>Redundancy </a:t>
            </a:r>
            <a:endParaRPr lang="en-GB"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72705"/>
          <p:cNvSpPr>
            <a:spLocks noGrp="1" noChangeArrowheads="1"/>
          </p:cNvSpPr>
          <p:nvPr>
            <p:ph type="title"/>
          </p:nvPr>
        </p:nvSpPr>
        <p:spPr/>
        <p:txBody>
          <a:bodyPr anchor="b"/>
          <a:lstStyle/>
          <a:p>
            <a:pPr marL="0" indent="0" defTabSz="914400">
              <a:defRPr/>
            </a:pPr>
            <a:r>
              <a:rPr lang="nb-NO" smtClean="0"/>
              <a:t>Concurrency</a:t>
            </a:r>
            <a:endParaRPr lang="en-GB" smtClean="0"/>
          </a:p>
        </p:txBody>
      </p:sp>
      <p:sp>
        <p:nvSpPr>
          <p:cNvPr id="31747" name="Shape 72706"/>
          <p:cNvSpPr>
            <a:spLocks noGrp="1" noChangeArrowheads="1"/>
          </p:cNvSpPr>
          <p:nvPr>
            <p:ph type="body" idx="1"/>
          </p:nvPr>
        </p:nvSpPr>
        <p:spPr/>
        <p:txBody>
          <a:bodyPr/>
          <a:lstStyle/>
          <a:p>
            <a:pPr marL="292100" indent="-292100" defTabSz="914400">
              <a:lnSpc>
                <a:spcPct val="130000"/>
              </a:lnSpc>
            </a:pPr>
            <a:r>
              <a:rPr lang="nb-NO" smtClean="0"/>
              <a:t>There is a possibility that several clients will attempt to access a shared resource at the same time.</a:t>
            </a:r>
          </a:p>
          <a:p>
            <a:pPr marL="292100" indent="-292100" defTabSz="914400">
              <a:lnSpc>
                <a:spcPct val="130000"/>
              </a:lnSpc>
            </a:pPr>
            <a:r>
              <a:rPr lang="nb-NO" smtClean="0"/>
              <a:t>Any object that represents a shared resource in a distributed system must be responsible for ensuring that it operates correctly in a concurrent environment</a:t>
            </a:r>
            <a:r>
              <a:rPr lang="nb-NO" b="0" smtClean="0"/>
              <a:t>.</a:t>
            </a:r>
            <a:endParaRPr lang="en-GB" b="0"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hape 64514"/>
          <p:cNvSpPr>
            <a:spLocks noGrp="1" noChangeArrowheads="1"/>
          </p:cNvSpPr>
          <p:nvPr>
            <p:ph type="body" idx="1"/>
          </p:nvPr>
        </p:nvSpPr>
        <p:spPr>
          <a:xfrm>
            <a:off x="533400" y="2743200"/>
            <a:ext cx="8229600" cy="609600"/>
          </a:xfrm>
        </p:spPr>
        <p:txBody>
          <a:bodyPr/>
          <a:lstStyle/>
          <a:p>
            <a:pPr marL="292100" indent="-292100" algn="ctr" defTabSz="914400">
              <a:buFont typeface="Wingdings" pitchFamily="2" charset="2"/>
              <a:buNone/>
            </a:pPr>
            <a:r>
              <a:rPr lang="en-US" smtClean="0"/>
              <a:t>End of chapter 1</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88065"/>
          <p:cNvSpPr>
            <a:spLocks noGrp="1" noChangeArrowheads="1"/>
          </p:cNvSpPr>
          <p:nvPr>
            <p:ph type="body" idx="1"/>
          </p:nvPr>
        </p:nvSpPr>
        <p:spPr>
          <a:xfrm>
            <a:off x="228600" y="838200"/>
            <a:ext cx="8686800" cy="5867400"/>
          </a:xfrm>
          <a:noFill/>
        </p:spPr>
        <p:txBody>
          <a:bodyPr/>
          <a:lstStyle/>
          <a:p>
            <a:pPr marL="741363" lvl="1" indent="-334963" defTabSz="914400">
              <a:buFont typeface="Wingdings 3" pitchFamily="18" charset="2"/>
              <a:buNone/>
            </a:pPr>
            <a:endParaRPr lang="en-GB" smtClean="0"/>
          </a:p>
        </p:txBody>
      </p:sp>
      <p:grpSp>
        <p:nvGrpSpPr>
          <p:cNvPr id="9219" name="Group 3"/>
          <p:cNvGrpSpPr>
            <a:grpSpLocks/>
          </p:cNvGrpSpPr>
          <p:nvPr/>
        </p:nvGrpSpPr>
        <p:grpSpPr bwMode="auto">
          <a:xfrm>
            <a:off x="914400" y="838200"/>
            <a:ext cx="7239000" cy="5715000"/>
            <a:chOff x="1392" y="1296"/>
            <a:chExt cx="3744" cy="2832"/>
          </a:xfrm>
        </p:grpSpPr>
        <p:sp>
          <p:nvSpPr>
            <p:cNvPr id="9221" name="Rectangle 88067"/>
            <p:cNvSpPr>
              <a:spLocks noChangeArrowheads="1"/>
            </p:cNvSpPr>
            <p:nvPr/>
          </p:nvSpPr>
          <p:spPr bwMode="auto">
            <a:xfrm>
              <a:off x="1872" y="2256"/>
              <a:ext cx="576" cy="571"/>
            </a:xfrm>
            <a:prstGeom prst="rect">
              <a:avLst/>
            </a:prstGeom>
            <a:solidFill>
              <a:srgbClr val="FFFFFF"/>
            </a:solidFill>
            <a:ln w="9525" algn="ctr">
              <a:solidFill>
                <a:srgbClr val="000000"/>
              </a:solidFill>
              <a:miter lim="800000"/>
              <a:headEnd/>
              <a:tailEnd/>
            </a:ln>
          </p:spPr>
          <p:txBody>
            <a:bodyPr/>
            <a:lstStyle/>
            <a:p>
              <a:pPr eaLnBrk="1" hangingPunct="1"/>
              <a:endParaRPr lang="en-US" sz="1800">
                <a:solidFill>
                  <a:srgbClr val="000000"/>
                </a:solidFill>
                <a:latin typeface="Arial" charset="0"/>
              </a:endParaRPr>
            </a:p>
          </p:txBody>
        </p:sp>
        <p:sp>
          <p:nvSpPr>
            <p:cNvPr id="9222" name="Rectangle 88068"/>
            <p:cNvSpPr>
              <a:spLocks noChangeArrowheads="1"/>
            </p:cNvSpPr>
            <p:nvPr/>
          </p:nvSpPr>
          <p:spPr bwMode="auto">
            <a:xfrm>
              <a:off x="2784" y="1296"/>
              <a:ext cx="637" cy="612"/>
            </a:xfrm>
            <a:prstGeom prst="rect">
              <a:avLst/>
            </a:prstGeom>
            <a:solidFill>
              <a:srgbClr val="FFFFFF"/>
            </a:solidFill>
            <a:ln w="9525" algn="ctr">
              <a:solidFill>
                <a:srgbClr val="000000"/>
              </a:solidFill>
              <a:miter lim="800000"/>
              <a:headEnd/>
              <a:tailEnd/>
            </a:ln>
          </p:spPr>
          <p:txBody>
            <a:bodyPr/>
            <a:lstStyle/>
            <a:p>
              <a:pPr eaLnBrk="1" hangingPunct="1"/>
              <a:endParaRPr lang="en-US" sz="1800">
                <a:solidFill>
                  <a:srgbClr val="000000"/>
                </a:solidFill>
                <a:latin typeface="Arial" charset="0"/>
              </a:endParaRPr>
            </a:p>
          </p:txBody>
        </p:sp>
        <p:sp>
          <p:nvSpPr>
            <p:cNvPr id="9223" name="TextBox 88069"/>
            <p:cNvSpPr txBox="1">
              <a:spLocks noChangeArrowheads="1"/>
            </p:cNvSpPr>
            <p:nvPr/>
          </p:nvSpPr>
          <p:spPr bwMode="auto">
            <a:xfrm>
              <a:off x="2832" y="1344"/>
              <a:ext cx="576" cy="432"/>
            </a:xfrm>
            <a:prstGeom prst="rect">
              <a:avLst/>
            </a:prstGeom>
            <a:solidFill>
              <a:srgbClr val="FFFFFF"/>
            </a:solidFill>
            <a:ln w="9525">
              <a:noFill/>
              <a:miter lim="800000"/>
              <a:headEnd/>
              <a:tailEnd/>
            </a:ln>
          </p:spPr>
          <p:txBody>
            <a:bodyPr/>
            <a:lstStyle/>
            <a:p>
              <a:pPr algn="ctr" eaLnBrk="1" hangingPunct="1"/>
              <a:r>
                <a:rPr lang="en-US" sz="1600" b="1"/>
                <a:t>Mini</a:t>
              </a:r>
            </a:p>
            <a:p>
              <a:pPr algn="ctr" eaLnBrk="1" hangingPunct="1"/>
              <a:r>
                <a:rPr lang="en-US" sz="1600" b="1"/>
                <a:t>Computer</a:t>
              </a:r>
            </a:p>
            <a:p>
              <a:pPr eaLnBrk="1" hangingPunct="1"/>
              <a:endParaRPr lang="en-US" sz="1600" b="1">
                <a:latin typeface="Arial" charset="0"/>
              </a:endParaRPr>
            </a:p>
          </p:txBody>
        </p:sp>
        <p:sp>
          <p:nvSpPr>
            <p:cNvPr id="9224" name="Straight Connector 88070"/>
            <p:cNvSpPr>
              <a:spLocks noChangeShapeType="1"/>
            </p:cNvSpPr>
            <p:nvPr/>
          </p:nvSpPr>
          <p:spPr bwMode="auto">
            <a:xfrm>
              <a:off x="3792" y="2496"/>
              <a:ext cx="289" cy="0"/>
            </a:xfrm>
            <a:prstGeom prst="line">
              <a:avLst/>
            </a:prstGeom>
            <a:noFill/>
            <a:ln w="9525" algn="ctr">
              <a:solidFill>
                <a:srgbClr val="000000"/>
              </a:solidFill>
              <a:round/>
              <a:headEnd/>
              <a:tailEnd/>
            </a:ln>
          </p:spPr>
          <p:txBody>
            <a:bodyPr/>
            <a:lstStyle/>
            <a:p>
              <a:endParaRPr lang="en-US"/>
            </a:p>
          </p:txBody>
        </p:sp>
        <p:sp>
          <p:nvSpPr>
            <p:cNvPr id="9225" name="Straight Connector 88071"/>
            <p:cNvSpPr>
              <a:spLocks noChangeShapeType="1"/>
            </p:cNvSpPr>
            <p:nvPr/>
          </p:nvSpPr>
          <p:spPr bwMode="auto">
            <a:xfrm>
              <a:off x="3252" y="2903"/>
              <a:ext cx="0" cy="153"/>
            </a:xfrm>
            <a:prstGeom prst="line">
              <a:avLst/>
            </a:prstGeom>
            <a:noFill/>
            <a:ln w="9525" algn="ctr">
              <a:solidFill>
                <a:srgbClr val="000000"/>
              </a:solidFill>
              <a:round/>
              <a:headEnd/>
              <a:tailEnd/>
            </a:ln>
          </p:spPr>
          <p:txBody>
            <a:bodyPr/>
            <a:lstStyle/>
            <a:p>
              <a:endParaRPr lang="en-US"/>
            </a:p>
          </p:txBody>
        </p:sp>
        <p:sp>
          <p:nvSpPr>
            <p:cNvPr id="9226" name="Oval 88072"/>
            <p:cNvSpPr>
              <a:spLocks noChangeArrowheads="1"/>
            </p:cNvSpPr>
            <p:nvPr/>
          </p:nvSpPr>
          <p:spPr bwMode="auto">
            <a:xfrm>
              <a:off x="2624" y="2061"/>
              <a:ext cx="1160" cy="842"/>
            </a:xfrm>
            <a:prstGeom prst="ellipse">
              <a:avLst/>
            </a:prstGeom>
            <a:solidFill>
              <a:srgbClr val="FFFFFF"/>
            </a:solidFill>
            <a:ln w="9525" algn="ctr">
              <a:solidFill>
                <a:srgbClr val="000000"/>
              </a:solidFill>
              <a:round/>
              <a:headEnd/>
              <a:tailEnd/>
            </a:ln>
          </p:spPr>
          <p:txBody>
            <a:bodyPr/>
            <a:lstStyle/>
            <a:p>
              <a:pPr eaLnBrk="1" hangingPunct="1"/>
              <a:endParaRPr lang="en-US" sz="1800">
                <a:solidFill>
                  <a:srgbClr val="000000"/>
                </a:solidFill>
                <a:latin typeface="Arial" charset="0"/>
              </a:endParaRPr>
            </a:p>
          </p:txBody>
        </p:sp>
        <p:sp>
          <p:nvSpPr>
            <p:cNvPr id="9227" name="TextBox 88073"/>
            <p:cNvSpPr txBox="1">
              <a:spLocks noChangeArrowheads="1"/>
            </p:cNvSpPr>
            <p:nvPr/>
          </p:nvSpPr>
          <p:spPr bwMode="auto">
            <a:xfrm>
              <a:off x="2769" y="2291"/>
              <a:ext cx="942" cy="383"/>
            </a:xfrm>
            <a:prstGeom prst="rect">
              <a:avLst/>
            </a:prstGeom>
            <a:solidFill>
              <a:srgbClr val="FFFFFF"/>
            </a:solidFill>
            <a:ln w="9525">
              <a:noFill/>
              <a:miter lim="800000"/>
              <a:headEnd/>
              <a:tailEnd/>
            </a:ln>
          </p:spPr>
          <p:txBody>
            <a:bodyPr/>
            <a:lstStyle/>
            <a:p>
              <a:pPr algn="ctr" eaLnBrk="1" hangingPunct="1"/>
              <a:r>
                <a:rPr lang="en-US" sz="1600" b="1"/>
                <a:t>Communication Network</a:t>
              </a:r>
            </a:p>
          </p:txBody>
        </p:sp>
        <p:sp>
          <p:nvSpPr>
            <p:cNvPr id="9228" name="Rectangle 88074"/>
            <p:cNvSpPr>
              <a:spLocks noChangeArrowheads="1"/>
            </p:cNvSpPr>
            <p:nvPr/>
          </p:nvSpPr>
          <p:spPr bwMode="auto">
            <a:xfrm>
              <a:off x="3936" y="2208"/>
              <a:ext cx="672" cy="613"/>
            </a:xfrm>
            <a:prstGeom prst="rect">
              <a:avLst/>
            </a:prstGeom>
            <a:solidFill>
              <a:srgbClr val="FFFFFF"/>
            </a:solidFill>
            <a:ln w="9525" algn="ctr">
              <a:solidFill>
                <a:srgbClr val="000000"/>
              </a:solidFill>
              <a:miter lim="800000"/>
              <a:headEnd/>
              <a:tailEnd/>
            </a:ln>
          </p:spPr>
          <p:txBody>
            <a:bodyPr/>
            <a:lstStyle/>
            <a:p>
              <a:pPr eaLnBrk="1" hangingPunct="1"/>
              <a:endParaRPr lang="en-US" sz="1800">
                <a:solidFill>
                  <a:srgbClr val="000000"/>
                </a:solidFill>
                <a:latin typeface="Arial" charset="0"/>
              </a:endParaRPr>
            </a:p>
          </p:txBody>
        </p:sp>
        <p:sp>
          <p:nvSpPr>
            <p:cNvPr id="9229" name="Rectangle 88075"/>
            <p:cNvSpPr>
              <a:spLocks noChangeArrowheads="1"/>
            </p:cNvSpPr>
            <p:nvPr/>
          </p:nvSpPr>
          <p:spPr bwMode="auto">
            <a:xfrm>
              <a:off x="4798" y="2061"/>
              <a:ext cx="290" cy="230"/>
            </a:xfrm>
            <a:prstGeom prst="rect">
              <a:avLst/>
            </a:prstGeom>
            <a:solidFill>
              <a:srgbClr val="FFFFFF"/>
            </a:solidFill>
            <a:ln w="9525" algn="ctr">
              <a:solidFill>
                <a:srgbClr val="000000"/>
              </a:solidFill>
              <a:miter lim="800000"/>
              <a:headEnd/>
              <a:tailEnd/>
            </a:ln>
          </p:spPr>
          <p:txBody>
            <a:bodyPr/>
            <a:lstStyle/>
            <a:p>
              <a:pPr eaLnBrk="1" hangingPunct="1"/>
              <a:endParaRPr lang="en-US" sz="1800">
                <a:solidFill>
                  <a:srgbClr val="000000"/>
                </a:solidFill>
                <a:latin typeface="Arial" charset="0"/>
              </a:endParaRPr>
            </a:p>
          </p:txBody>
        </p:sp>
        <p:sp>
          <p:nvSpPr>
            <p:cNvPr id="9230" name="Rectangle 88076"/>
            <p:cNvSpPr>
              <a:spLocks noChangeArrowheads="1"/>
            </p:cNvSpPr>
            <p:nvPr/>
          </p:nvSpPr>
          <p:spPr bwMode="auto">
            <a:xfrm>
              <a:off x="4798" y="2444"/>
              <a:ext cx="290" cy="230"/>
            </a:xfrm>
            <a:prstGeom prst="rect">
              <a:avLst/>
            </a:prstGeom>
            <a:solidFill>
              <a:srgbClr val="FFFFFF"/>
            </a:solidFill>
            <a:ln w="9525" algn="ctr">
              <a:solidFill>
                <a:srgbClr val="000000"/>
              </a:solidFill>
              <a:miter lim="800000"/>
              <a:headEnd/>
              <a:tailEnd/>
            </a:ln>
          </p:spPr>
          <p:txBody>
            <a:bodyPr/>
            <a:lstStyle/>
            <a:p>
              <a:pPr eaLnBrk="1" hangingPunct="1"/>
              <a:endParaRPr lang="en-US" sz="1800">
                <a:solidFill>
                  <a:srgbClr val="000000"/>
                </a:solidFill>
                <a:latin typeface="Arial" charset="0"/>
              </a:endParaRPr>
            </a:p>
          </p:txBody>
        </p:sp>
        <p:sp>
          <p:nvSpPr>
            <p:cNvPr id="9231" name="Rectangle 88077"/>
            <p:cNvSpPr>
              <a:spLocks noChangeArrowheads="1"/>
            </p:cNvSpPr>
            <p:nvPr/>
          </p:nvSpPr>
          <p:spPr bwMode="auto">
            <a:xfrm>
              <a:off x="4798" y="2827"/>
              <a:ext cx="290" cy="229"/>
            </a:xfrm>
            <a:prstGeom prst="rect">
              <a:avLst/>
            </a:prstGeom>
            <a:solidFill>
              <a:srgbClr val="FFFFFF"/>
            </a:solidFill>
            <a:ln w="9525" algn="ctr">
              <a:solidFill>
                <a:srgbClr val="000000"/>
              </a:solidFill>
              <a:miter lim="800000"/>
              <a:headEnd/>
              <a:tailEnd/>
            </a:ln>
          </p:spPr>
          <p:txBody>
            <a:bodyPr/>
            <a:lstStyle/>
            <a:p>
              <a:pPr eaLnBrk="1" hangingPunct="1"/>
              <a:endParaRPr lang="en-US" sz="1800">
                <a:solidFill>
                  <a:srgbClr val="000000"/>
                </a:solidFill>
                <a:latin typeface="Arial" charset="0"/>
              </a:endParaRPr>
            </a:p>
          </p:txBody>
        </p:sp>
        <p:sp>
          <p:nvSpPr>
            <p:cNvPr id="9232" name="TextBox 88078"/>
            <p:cNvSpPr txBox="1">
              <a:spLocks noChangeArrowheads="1"/>
            </p:cNvSpPr>
            <p:nvPr/>
          </p:nvSpPr>
          <p:spPr bwMode="auto">
            <a:xfrm>
              <a:off x="3984" y="2352"/>
              <a:ext cx="576" cy="322"/>
            </a:xfrm>
            <a:prstGeom prst="rect">
              <a:avLst/>
            </a:prstGeom>
            <a:solidFill>
              <a:srgbClr val="FFFFFF"/>
            </a:solidFill>
            <a:ln w="9525">
              <a:noFill/>
              <a:miter lim="800000"/>
              <a:headEnd/>
              <a:tailEnd/>
            </a:ln>
          </p:spPr>
          <p:txBody>
            <a:bodyPr/>
            <a:lstStyle/>
            <a:p>
              <a:pPr algn="ctr" eaLnBrk="1" hangingPunct="1"/>
              <a:r>
                <a:rPr lang="en-US" sz="1600" b="1"/>
                <a:t>Mini</a:t>
              </a:r>
            </a:p>
            <a:p>
              <a:pPr algn="ctr" eaLnBrk="1" hangingPunct="1"/>
              <a:r>
                <a:rPr lang="en-US" sz="1600" b="1"/>
                <a:t>Computer</a:t>
              </a:r>
            </a:p>
          </p:txBody>
        </p:sp>
        <p:sp>
          <p:nvSpPr>
            <p:cNvPr id="9233" name="Rectangle 88079"/>
            <p:cNvSpPr>
              <a:spLocks noChangeArrowheads="1"/>
            </p:cNvSpPr>
            <p:nvPr/>
          </p:nvSpPr>
          <p:spPr bwMode="auto">
            <a:xfrm>
              <a:off x="3711" y="1296"/>
              <a:ext cx="290" cy="230"/>
            </a:xfrm>
            <a:prstGeom prst="rect">
              <a:avLst/>
            </a:prstGeom>
            <a:solidFill>
              <a:srgbClr val="FFFFFF"/>
            </a:solidFill>
            <a:ln w="9525" algn="ctr">
              <a:solidFill>
                <a:srgbClr val="000000"/>
              </a:solidFill>
              <a:miter lim="800000"/>
              <a:headEnd/>
              <a:tailEnd/>
            </a:ln>
          </p:spPr>
          <p:txBody>
            <a:bodyPr/>
            <a:lstStyle/>
            <a:p>
              <a:pPr eaLnBrk="1" hangingPunct="1"/>
              <a:endParaRPr lang="en-US" sz="1800">
                <a:solidFill>
                  <a:srgbClr val="000000"/>
                </a:solidFill>
                <a:latin typeface="Arial" charset="0"/>
              </a:endParaRPr>
            </a:p>
          </p:txBody>
        </p:sp>
        <p:sp>
          <p:nvSpPr>
            <p:cNvPr id="9234" name="Rectangle 88080"/>
            <p:cNvSpPr>
              <a:spLocks noChangeArrowheads="1"/>
            </p:cNvSpPr>
            <p:nvPr/>
          </p:nvSpPr>
          <p:spPr bwMode="auto">
            <a:xfrm>
              <a:off x="3711" y="1602"/>
              <a:ext cx="290" cy="230"/>
            </a:xfrm>
            <a:prstGeom prst="rect">
              <a:avLst/>
            </a:prstGeom>
            <a:solidFill>
              <a:srgbClr val="FFFFFF"/>
            </a:solidFill>
            <a:ln w="9525" algn="ctr">
              <a:solidFill>
                <a:srgbClr val="000000"/>
              </a:solidFill>
              <a:miter lim="800000"/>
              <a:headEnd/>
              <a:tailEnd/>
            </a:ln>
          </p:spPr>
          <p:txBody>
            <a:bodyPr/>
            <a:lstStyle/>
            <a:p>
              <a:pPr eaLnBrk="1" hangingPunct="1"/>
              <a:endParaRPr lang="en-US" sz="1800">
                <a:solidFill>
                  <a:srgbClr val="000000"/>
                </a:solidFill>
                <a:latin typeface="Arial" charset="0"/>
              </a:endParaRPr>
            </a:p>
          </p:txBody>
        </p:sp>
        <p:sp>
          <p:nvSpPr>
            <p:cNvPr id="9235" name="Rectangle 88081"/>
            <p:cNvSpPr>
              <a:spLocks noChangeArrowheads="1"/>
            </p:cNvSpPr>
            <p:nvPr/>
          </p:nvSpPr>
          <p:spPr bwMode="auto">
            <a:xfrm>
              <a:off x="3711" y="1908"/>
              <a:ext cx="290" cy="230"/>
            </a:xfrm>
            <a:prstGeom prst="rect">
              <a:avLst/>
            </a:prstGeom>
            <a:solidFill>
              <a:srgbClr val="FFFFFF"/>
            </a:solidFill>
            <a:ln w="9525" algn="ctr">
              <a:solidFill>
                <a:srgbClr val="000000"/>
              </a:solidFill>
              <a:miter lim="800000"/>
              <a:headEnd/>
              <a:tailEnd/>
            </a:ln>
          </p:spPr>
          <p:txBody>
            <a:bodyPr/>
            <a:lstStyle/>
            <a:p>
              <a:pPr eaLnBrk="1" hangingPunct="1"/>
              <a:endParaRPr lang="en-US" sz="1800">
                <a:solidFill>
                  <a:srgbClr val="000000"/>
                </a:solidFill>
                <a:latin typeface="Arial" charset="0"/>
              </a:endParaRPr>
            </a:p>
          </p:txBody>
        </p:sp>
        <p:sp>
          <p:nvSpPr>
            <p:cNvPr id="9236" name="Rectangle 88082"/>
            <p:cNvSpPr>
              <a:spLocks noChangeArrowheads="1"/>
            </p:cNvSpPr>
            <p:nvPr/>
          </p:nvSpPr>
          <p:spPr bwMode="auto">
            <a:xfrm>
              <a:off x="1392" y="2061"/>
              <a:ext cx="290" cy="230"/>
            </a:xfrm>
            <a:prstGeom prst="rect">
              <a:avLst/>
            </a:prstGeom>
            <a:solidFill>
              <a:srgbClr val="FFFFFF"/>
            </a:solidFill>
            <a:ln w="9525" algn="ctr">
              <a:solidFill>
                <a:srgbClr val="000000"/>
              </a:solidFill>
              <a:miter lim="800000"/>
              <a:headEnd/>
              <a:tailEnd/>
            </a:ln>
          </p:spPr>
          <p:txBody>
            <a:bodyPr/>
            <a:lstStyle/>
            <a:p>
              <a:pPr eaLnBrk="1" hangingPunct="1"/>
              <a:endParaRPr lang="en-US" sz="1800">
                <a:solidFill>
                  <a:srgbClr val="000000"/>
                </a:solidFill>
                <a:latin typeface="Arial" charset="0"/>
              </a:endParaRPr>
            </a:p>
          </p:txBody>
        </p:sp>
        <p:sp>
          <p:nvSpPr>
            <p:cNvPr id="9237" name="Rectangle 88083"/>
            <p:cNvSpPr>
              <a:spLocks noChangeArrowheads="1"/>
            </p:cNvSpPr>
            <p:nvPr/>
          </p:nvSpPr>
          <p:spPr bwMode="auto">
            <a:xfrm>
              <a:off x="1392" y="2368"/>
              <a:ext cx="290" cy="229"/>
            </a:xfrm>
            <a:prstGeom prst="rect">
              <a:avLst/>
            </a:prstGeom>
            <a:solidFill>
              <a:srgbClr val="FFFFFF"/>
            </a:solidFill>
            <a:ln w="9525" algn="ctr">
              <a:solidFill>
                <a:srgbClr val="000000"/>
              </a:solidFill>
              <a:miter lim="800000"/>
              <a:headEnd/>
              <a:tailEnd/>
            </a:ln>
          </p:spPr>
          <p:txBody>
            <a:bodyPr/>
            <a:lstStyle/>
            <a:p>
              <a:pPr eaLnBrk="1" hangingPunct="1"/>
              <a:endParaRPr lang="en-US" sz="1800">
                <a:solidFill>
                  <a:srgbClr val="000000"/>
                </a:solidFill>
                <a:latin typeface="Arial" charset="0"/>
              </a:endParaRPr>
            </a:p>
          </p:txBody>
        </p:sp>
        <p:sp>
          <p:nvSpPr>
            <p:cNvPr id="9238" name="Rectangle 88084"/>
            <p:cNvSpPr>
              <a:spLocks noChangeArrowheads="1"/>
            </p:cNvSpPr>
            <p:nvPr/>
          </p:nvSpPr>
          <p:spPr bwMode="auto">
            <a:xfrm>
              <a:off x="1392" y="2674"/>
              <a:ext cx="290" cy="229"/>
            </a:xfrm>
            <a:prstGeom prst="rect">
              <a:avLst/>
            </a:prstGeom>
            <a:solidFill>
              <a:srgbClr val="FFFFFF"/>
            </a:solidFill>
            <a:ln w="9525" algn="ctr">
              <a:solidFill>
                <a:srgbClr val="000000"/>
              </a:solidFill>
              <a:miter lim="800000"/>
              <a:headEnd/>
              <a:tailEnd/>
            </a:ln>
          </p:spPr>
          <p:txBody>
            <a:bodyPr/>
            <a:lstStyle/>
            <a:p>
              <a:pPr eaLnBrk="1" hangingPunct="1"/>
              <a:endParaRPr lang="en-US" sz="1800">
                <a:solidFill>
                  <a:srgbClr val="000000"/>
                </a:solidFill>
                <a:latin typeface="Arial" charset="0"/>
              </a:endParaRPr>
            </a:p>
          </p:txBody>
        </p:sp>
        <p:sp>
          <p:nvSpPr>
            <p:cNvPr id="9239" name="Rectangle 88085"/>
            <p:cNvSpPr>
              <a:spLocks noChangeArrowheads="1"/>
            </p:cNvSpPr>
            <p:nvPr/>
          </p:nvSpPr>
          <p:spPr bwMode="auto">
            <a:xfrm>
              <a:off x="2914" y="3072"/>
              <a:ext cx="734" cy="597"/>
            </a:xfrm>
            <a:prstGeom prst="rect">
              <a:avLst/>
            </a:prstGeom>
            <a:solidFill>
              <a:srgbClr val="FFFFFF"/>
            </a:solidFill>
            <a:ln w="9525" algn="ctr">
              <a:solidFill>
                <a:srgbClr val="000000"/>
              </a:solidFill>
              <a:miter lim="800000"/>
              <a:headEnd/>
              <a:tailEnd/>
            </a:ln>
          </p:spPr>
          <p:txBody>
            <a:bodyPr/>
            <a:lstStyle/>
            <a:p>
              <a:pPr eaLnBrk="1" hangingPunct="1"/>
              <a:endParaRPr lang="en-US" sz="1800">
                <a:solidFill>
                  <a:srgbClr val="000000"/>
                </a:solidFill>
                <a:latin typeface="Arial" charset="0"/>
              </a:endParaRPr>
            </a:p>
          </p:txBody>
        </p:sp>
        <p:sp>
          <p:nvSpPr>
            <p:cNvPr id="9240" name="Rectangle 88086"/>
            <p:cNvSpPr>
              <a:spLocks noChangeArrowheads="1"/>
            </p:cNvSpPr>
            <p:nvPr/>
          </p:nvSpPr>
          <p:spPr bwMode="auto">
            <a:xfrm>
              <a:off x="2624" y="3898"/>
              <a:ext cx="290" cy="230"/>
            </a:xfrm>
            <a:prstGeom prst="rect">
              <a:avLst/>
            </a:prstGeom>
            <a:solidFill>
              <a:srgbClr val="FFFFFF"/>
            </a:solidFill>
            <a:ln w="9525" algn="ctr">
              <a:solidFill>
                <a:srgbClr val="000000"/>
              </a:solidFill>
              <a:miter lim="800000"/>
              <a:headEnd/>
              <a:tailEnd/>
            </a:ln>
          </p:spPr>
          <p:txBody>
            <a:bodyPr/>
            <a:lstStyle/>
            <a:p>
              <a:pPr eaLnBrk="1" hangingPunct="1"/>
              <a:endParaRPr lang="en-US" sz="1800">
                <a:solidFill>
                  <a:srgbClr val="000000"/>
                </a:solidFill>
                <a:latin typeface="Arial" charset="0"/>
              </a:endParaRPr>
            </a:p>
          </p:txBody>
        </p:sp>
        <p:sp>
          <p:nvSpPr>
            <p:cNvPr id="9241" name="Rectangle 88087"/>
            <p:cNvSpPr>
              <a:spLocks noChangeArrowheads="1"/>
            </p:cNvSpPr>
            <p:nvPr/>
          </p:nvSpPr>
          <p:spPr bwMode="auto">
            <a:xfrm>
              <a:off x="3059" y="3898"/>
              <a:ext cx="290" cy="230"/>
            </a:xfrm>
            <a:prstGeom prst="rect">
              <a:avLst/>
            </a:prstGeom>
            <a:solidFill>
              <a:srgbClr val="FFFFFF"/>
            </a:solidFill>
            <a:ln w="9525" algn="ctr">
              <a:solidFill>
                <a:srgbClr val="000000"/>
              </a:solidFill>
              <a:miter lim="800000"/>
              <a:headEnd/>
              <a:tailEnd/>
            </a:ln>
          </p:spPr>
          <p:txBody>
            <a:bodyPr/>
            <a:lstStyle/>
            <a:p>
              <a:pPr eaLnBrk="1" hangingPunct="1"/>
              <a:endParaRPr lang="en-US" sz="1800">
                <a:solidFill>
                  <a:srgbClr val="000000"/>
                </a:solidFill>
                <a:latin typeface="Arial" charset="0"/>
              </a:endParaRPr>
            </a:p>
          </p:txBody>
        </p:sp>
        <p:sp>
          <p:nvSpPr>
            <p:cNvPr id="9242" name="Rectangle 88088"/>
            <p:cNvSpPr>
              <a:spLocks noChangeArrowheads="1"/>
            </p:cNvSpPr>
            <p:nvPr/>
          </p:nvSpPr>
          <p:spPr bwMode="auto">
            <a:xfrm>
              <a:off x="3494" y="3898"/>
              <a:ext cx="290" cy="230"/>
            </a:xfrm>
            <a:prstGeom prst="rect">
              <a:avLst/>
            </a:prstGeom>
            <a:solidFill>
              <a:srgbClr val="FFFFFF"/>
            </a:solidFill>
            <a:ln w="9525" algn="ctr">
              <a:solidFill>
                <a:srgbClr val="000000"/>
              </a:solidFill>
              <a:miter lim="800000"/>
              <a:headEnd/>
              <a:tailEnd/>
            </a:ln>
          </p:spPr>
          <p:txBody>
            <a:bodyPr/>
            <a:lstStyle/>
            <a:p>
              <a:pPr eaLnBrk="1" hangingPunct="1"/>
              <a:endParaRPr lang="en-US" sz="1800">
                <a:solidFill>
                  <a:srgbClr val="000000"/>
                </a:solidFill>
                <a:latin typeface="Arial" charset="0"/>
              </a:endParaRPr>
            </a:p>
          </p:txBody>
        </p:sp>
        <p:sp>
          <p:nvSpPr>
            <p:cNvPr id="9243" name="TextBox 88089"/>
            <p:cNvSpPr txBox="1">
              <a:spLocks noChangeArrowheads="1"/>
            </p:cNvSpPr>
            <p:nvPr/>
          </p:nvSpPr>
          <p:spPr bwMode="auto">
            <a:xfrm>
              <a:off x="2986" y="3210"/>
              <a:ext cx="566" cy="306"/>
            </a:xfrm>
            <a:prstGeom prst="rect">
              <a:avLst/>
            </a:prstGeom>
            <a:solidFill>
              <a:srgbClr val="FFFFFF"/>
            </a:solidFill>
            <a:ln w="9525">
              <a:noFill/>
              <a:miter lim="800000"/>
              <a:headEnd/>
              <a:tailEnd/>
            </a:ln>
          </p:spPr>
          <p:txBody>
            <a:bodyPr/>
            <a:lstStyle/>
            <a:p>
              <a:pPr algn="ctr" eaLnBrk="1" hangingPunct="1"/>
              <a:r>
                <a:rPr lang="en-US" sz="1600" b="1"/>
                <a:t>Mini</a:t>
              </a:r>
            </a:p>
            <a:p>
              <a:pPr algn="ctr" eaLnBrk="1" hangingPunct="1"/>
              <a:r>
                <a:rPr lang="en-US" sz="1600" b="1"/>
                <a:t>Computer</a:t>
              </a:r>
            </a:p>
            <a:p>
              <a:pPr algn="ctr" eaLnBrk="1" hangingPunct="1"/>
              <a:endParaRPr lang="en-US" sz="1600" b="1"/>
            </a:p>
          </p:txBody>
        </p:sp>
        <p:sp>
          <p:nvSpPr>
            <p:cNvPr id="9244" name="TextBox 88090"/>
            <p:cNvSpPr txBox="1">
              <a:spLocks noChangeArrowheads="1"/>
            </p:cNvSpPr>
            <p:nvPr/>
          </p:nvSpPr>
          <p:spPr bwMode="auto">
            <a:xfrm>
              <a:off x="1920" y="2368"/>
              <a:ext cx="528" cy="382"/>
            </a:xfrm>
            <a:prstGeom prst="rect">
              <a:avLst/>
            </a:prstGeom>
            <a:solidFill>
              <a:srgbClr val="FFFFFF"/>
            </a:solidFill>
            <a:ln w="9525">
              <a:noFill/>
              <a:miter lim="800000"/>
              <a:headEnd/>
              <a:tailEnd/>
            </a:ln>
          </p:spPr>
          <p:txBody>
            <a:bodyPr/>
            <a:lstStyle/>
            <a:p>
              <a:pPr algn="ctr" eaLnBrk="1" hangingPunct="1"/>
              <a:r>
                <a:rPr lang="en-US" sz="1500" b="1"/>
                <a:t>Mini</a:t>
              </a:r>
            </a:p>
            <a:p>
              <a:pPr algn="ctr" eaLnBrk="1" hangingPunct="1"/>
              <a:r>
                <a:rPr lang="en-US" sz="1500" b="1"/>
                <a:t>Computer</a:t>
              </a:r>
            </a:p>
            <a:p>
              <a:pPr eaLnBrk="1" hangingPunct="1"/>
              <a:endParaRPr lang="en-US" sz="1800" b="1">
                <a:latin typeface="Arial" charset="0"/>
              </a:endParaRPr>
            </a:p>
          </p:txBody>
        </p:sp>
        <p:sp>
          <p:nvSpPr>
            <p:cNvPr id="9245" name="Straight Connector 88091"/>
            <p:cNvSpPr>
              <a:spLocks noChangeShapeType="1"/>
            </p:cNvSpPr>
            <p:nvPr/>
          </p:nvSpPr>
          <p:spPr bwMode="auto">
            <a:xfrm flipV="1">
              <a:off x="3421" y="1449"/>
              <a:ext cx="290" cy="77"/>
            </a:xfrm>
            <a:prstGeom prst="line">
              <a:avLst/>
            </a:prstGeom>
            <a:noFill/>
            <a:ln w="9525" algn="ctr">
              <a:solidFill>
                <a:srgbClr val="000000"/>
              </a:solidFill>
              <a:round/>
              <a:headEnd/>
              <a:tailEnd/>
            </a:ln>
          </p:spPr>
          <p:txBody>
            <a:bodyPr/>
            <a:lstStyle/>
            <a:p>
              <a:endParaRPr lang="en-US"/>
            </a:p>
          </p:txBody>
        </p:sp>
        <p:sp>
          <p:nvSpPr>
            <p:cNvPr id="9246" name="Straight Connector 88092"/>
            <p:cNvSpPr>
              <a:spLocks noChangeShapeType="1"/>
            </p:cNvSpPr>
            <p:nvPr/>
          </p:nvSpPr>
          <p:spPr bwMode="auto">
            <a:xfrm>
              <a:off x="3421" y="1679"/>
              <a:ext cx="290" cy="0"/>
            </a:xfrm>
            <a:prstGeom prst="line">
              <a:avLst/>
            </a:prstGeom>
            <a:noFill/>
            <a:ln w="9525" algn="ctr">
              <a:solidFill>
                <a:srgbClr val="000000"/>
              </a:solidFill>
              <a:round/>
              <a:headEnd/>
              <a:tailEnd/>
            </a:ln>
          </p:spPr>
          <p:txBody>
            <a:bodyPr/>
            <a:lstStyle/>
            <a:p>
              <a:endParaRPr lang="en-US"/>
            </a:p>
          </p:txBody>
        </p:sp>
        <p:sp>
          <p:nvSpPr>
            <p:cNvPr id="9247" name="Straight Connector 88093"/>
            <p:cNvSpPr>
              <a:spLocks noChangeShapeType="1"/>
            </p:cNvSpPr>
            <p:nvPr/>
          </p:nvSpPr>
          <p:spPr bwMode="auto">
            <a:xfrm>
              <a:off x="3421" y="1755"/>
              <a:ext cx="290" cy="306"/>
            </a:xfrm>
            <a:prstGeom prst="line">
              <a:avLst/>
            </a:prstGeom>
            <a:noFill/>
            <a:ln w="9525" algn="ctr">
              <a:solidFill>
                <a:srgbClr val="000000"/>
              </a:solidFill>
              <a:round/>
              <a:headEnd/>
              <a:tailEnd/>
            </a:ln>
          </p:spPr>
          <p:txBody>
            <a:bodyPr/>
            <a:lstStyle/>
            <a:p>
              <a:endParaRPr lang="en-US"/>
            </a:p>
          </p:txBody>
        </p:sp>
        <p:sp>
          <p:nvSpPr>
            <p:cNvPr id="9248" name="Straight Connector 88094"/>
            <p:cNvSpPr>
              <a:spLocks noChangeShapeType="1"/>
            </p:cNvSpPr>
            <p:nvPr/>
          </p:nvSpPr>
          <p:spPr bwMode="auto">
            <a:xfrm>
              <a:off x="3131" y="1908"/>
              <a:ext cx="0" cy="153"/>
            </a:xfrm>
            <a:prstGeom prst="line">
              <a:avLst/>
            </a:prstGeom>
            <a:noFill/>
            <a:ln w="9525" algn="ctr">
              <a:solidFill>
                <a:srgbClr val="000000"/>
              </a:solidFill>
              <a:round/>
              <a:headEnd/>
              <a:tailEnd/>
            </a:ln>
          </p:spPr>
          <p:txBody>
            <a:bodyPr/>
            <a:lstStyle/>
            <a:p>
              <a:endParaRPr lang="en-US"/>
            </a:p>
          </p:txBody>
        </p:sp>
        <p:sp>
          <p:nvSpPr>
            <p:cNvPr id="9249" name="Straight Connector 88095"/>
            <p:cNvSpPr>
              <a:spLocks noChangeShapeType="1"/>
            </p:cNvSpPr>
            <p:nvPr/>
          </p:nvSpPr>
          <p:spPr bwMode="auto">
            <a:xfrm>
              <a:off x="2407" y="2444"/>
              <a:ext cx="217" cy="0"/>
            </a:xfrm>
            <a:prstGeom prst="line">
              <a:avLst/>
            </a:prstGeom>
            <a:noFill/>
            <a:ln w="9525" algn="ctr">
              <a:solidFill>
                <a:srgbClr val="000000"/>
              </a:solidFill>
              <a:round/>
              <a:headEnd/>
              <a:tailEnd/>
            </a:ln>
          </p:spPr>
          <p:txBody>
            <a:bodyPr/>
            <a:lstStyle/>
            <a:p>
              <a:endParaRPr lang="en-US"/>
            </a:p>
          </p:txBody>
        </p:sp>
        <p:sp>
          <p:nvSpPr>
            <p:cNvPr id="9250" name="Straight Connector 88096"/>
            <p:cNvSpPr>
              <a:spLocks noChangeShapeType="1"/>
            </p:cNvSpPr>
            <p:nvPr/>
          </p:nvSpPr>
          <p:spPr bwMode="auto">
            <a:xfrm>
              <a:off x="1682" y="2214"/>
              <a:ext cx="217" cy="77"/>
            </a:xfrm>
            <a:prstGeom prst="line">
              <a:avLst/>
            </a:prstGeom>
            <a:noFill/>
            <a:ln w="9525" algn="ctr">
              <a:solidFill>
                <a:srgbClr val="000000"/>
              </a:solidFill>
              <a:round/>
              <a:headEnd/>
              <a:tailEnd/>
            </a:ln>
          </p:spPr>
          <p:txBody>
            <a:bodyPr/>
            <a:lstStyle/>
            <a:p>
              <a:endParaRPr lang="en-US"/>
            </a:p>
          </p:txBody>
        </p:sp>
        <p:sp>
          <p:nvSpPr>
            <p:cNvPr id="9251" name="Straight Connector 88097"/>
            <p:cNvSpPr>
              <a:spLocks noChangeShapeType="1"/>
            </p:cNvSpPr>
            <p:nvPr/>
          </p:nvSpPr>
          <p:spPr bwMode="auto">
            <a:xfrm>
              <a:off x="1682" y="2521"/>
              <a:ext cx="217" cy="0"/>
            </a:xfrm>
            <a:prstGeom prst="line">
              <a:avLst/>
            </a:prstGeom>
            <a:noFill/>
            <a:ln w="9525" algn="ctr">
              <a:solidFill>
                <a:srgbClr val="000000"/>
              </a:solidFill>
              <a:round/>
              <a:headEnd/>
              <a:tailEnd/>
            </a:ln>
          </p:spPr>
          <p:txBody>
            <a:bodyPr/>
            <a:lstStyle/>
            <a:p>
              <a:endParaRPr lang="en-US"/>
            </a:p>
          </p:txBody>
        </p:sp>
        <p:sp>
          <p:nvSpPr>
            <p:cNvPr id="9252" name="Straight Connector 88098"/>
            <p:cNvSpPr>
              <a:spLocks noChangeShapeType="1"/>
            </p:cNvSpPr>
            <p:nvPr/>
          </p:nvSpPr>
          <p:spPr bwMode="auto">
            <a:xfrm flipV="1">
              <a:off x="1682" y="2674"/>
              <a:ext cx="217" cy="76"/>
            </a:xfrm>
            <a:prstGeom prst="line">
              <a:avLst/>
            </a:prstGeom>
            <a:noFill/>
            <a:ln w="9525" algn="ctr">
              <a:solidFill>
                <a:srgbClr val="000000"/>
              </a:solidFill>
              <a:round/>
              <a:headEnd/>
              <a:tailEnd/>
            </a:ln>
          </p:spPr>
          <p:txBody>
            <a:bodyPr/>
            <a:lstStyle/>
            <a:p>
              <a:endParaRPr lang="en-US"/>
            </a:p>
          </p:txBody>
        </p:sp>
        <p:sp>
          <p:nvSpPr>
            <p:cNvPr id="9253" name="Straight Connector 88099"/>
            <p:cNvSpPr>
              <a:spLocks noChangeShapeType="1"/>
            </p:cNvSpPr>
            <p:nvPr/>
          </p:nvSpPr>
          <p:spPr bwMode="auto">
            <a:xfrm flipV="1">
              <a:off x="4581" y="2214"/>
              <a:ext cx="217" cy="154"/>
            </a:xfrm>
            <a:prstGeom prst="line">
              <a:avLst/>
            </a:prstGeom>
            <a:noFill/>
            <a:ln w="9525" algn="ctr">
              <a:solidFill>
                <a:srgbClr val="000000"/>
              </a:solidFill>
              <a:round/>
              <a:headEnd/>
              <a:tailEnd/>
            </a:ln>
          </p:spPr>
          <p:txBody>
            <a:bodyPr/>
            <a:lstStyle/>
            <a:p>
              <a:endParaRPr lang="en-US"/>
            </a:p>
          </p:txBody>
        </p:sp>
        <p:sp>
          <p:nvSpPr>
            <p:cNvPr id="9254" name="Straight Connector 88100"/>
            <p:cNvSpPr>
              <a:spLocks noChangeShapeType="1"/>
            </p:cNvSpPr>
            <p:nvPr/>
          </p:nvSpPr>
          <p:spPr bwMode="auto">
            <a:xfrm>
              <a:off x="4581" y="2597"/>
              <a:ext cx="217" cy="0"/>
            </a:xfrm>
            <a:prstGeom prst="line">
              <a:avLst/>
            </a:prstGeom>
            <a:noFill/>
            <a:ln w="9525" algn="ctr">
              <a:solidFill>
                <a:srgbClr val="000000"/>
              </a:solidFill>
              <a:round/>
              <a:headEnd/>
              <a:tailEnd/>
            </a:ln>
          </p:spPr>
          <p:txBody>
            <a:bodyPr/>
            <a:lstStyle/>
            <a:p>
              <a:endParaRPr lang="en-US"/>
            </a:p>
          </p:txBody>
        </p:sp>
        <p:sp>
          <p:nvSpPr>
            <p:cNvPr id="9255" name="Straight Connector 88101"/>
            <p:cNvSpPr>
              <a:spLocks noChangeShapeType="1"/>
            </p:cNvSpPr>
            <p:nvPr/>
          </p:nvSpPr>
          <p:spPr bwMode="auto">
            <a:xfrm>
              <a:off x="4581" y="2750"/>
              <a:ext cx="217" cy="153"/>
            </a:xfrm>
            <a:prstGeom prst="line">
              <a:avLst/>
            </a:prstGeom>
            <a:noFill/>
            <a:ln w="9525" algn="ctr">
              <a:solidFill>
                <a:srgbClr val="000000"/>
              </a:solidFill>
              <a:round/>
              <a:headEnd/>
              <a:tailEnd/>
            </a:ln>
          </p:spPr>
          <p:txBody>
            <a:bodyPr/>
            <a:lstStyle/>
            <a:p>
              <a:endParaRPr lang="en-US"/>
            </a:p>
          </p:txBody>
        </p:sp>
        <p:sp>
          <p:nvSpPr>
            <p:cNvPr id="9256" name="Straight Connector 88102"/>
            <p:cNvSpPr>
              <a:spLocks noChangeShapeType="1"/>
            </p:cNvSpPr>
            <p:nvPr/>
          </p:nvSpPr>
          <p:spPr bwMode="auto">
            <a:xfrm flipH="1">
              <a:off x="2841" y="3669"/>
              <a:ext cx="145" cy="229"/>
            </a:xfrm>
            <a:prstGeom prst="line">
              <a:avLst/>
            </a:prstGeom>
            <a:noFill/>
            <a:ln w="9525" algn="ctr">
              <a:solidFill>
                <a:srgbClr val="000000"/>
              </a:solidFill>
              <a:round/>
              <a:headEnd/>
              <a:tailEnd/>
            </a:ln>
          </p:spPr>
          <p:txBody>
            <a:bodyPr/>
            <a:lstStyle/>
            <a:p>
              <a:endParaRPr lang="en-US"/>
            </a:p>
          </p:txBody>
        </p:sp>
        <p:sp>
          <p:nvSpPr>
            <p:cNvPr id="9257" name="Straight Connector 88103"/>
            <p:cNvSpPr>
              <a:spLocks noChangeShapeType="1"/>
            </p:cNvSpPr>
            <p:nvPr/>
          </p:nvSpPr>
          <p:spPr bwMode="auto">
            <a:xfrm>
              <a:off x="3204" y="3669"/>
              <a:ext cx="0" cy="229"/>
            </a:xfrm>
            <a:prstGeom prst="line">
              <a:avLst/>
            </a:prstGeom>
            <a:noFill/>
            <a:ln w="9525" algn="ctr">
              <a:solidFill>
                <a:srgbClr val="000000"/>
              </a:solidFill>
              <a:round/>
              <a:headEnd/>
              <a:tailEnd/>
            </a:ln>
          </p:spPr>
          <p:txBody>
            <a:bodyPr/>
            <a:lstStyle/>
            <a:p>
              <a:endParaRPr lang="en-US"/>
            </a:p>
          </p:txBody>
        </p:sp>
        <p:sp>
          <p:nvSpPr>
            <p:cNvPr id="9258" name="Straight Connector 88104"/>
            <p:cNvSpPr>
              <a:spLocks noChangeShapeType="1"/>
            </p:cNvSpPr>
            <p:nvPr/>
          </p:nvSpPr>
          <p:spPr bwMode="auto">
            <a:xfrm>
              <a:off x="3349" y="3669"/>
              <a:ext cx="217" cy="229"/>
            </a:xfrm>
            <a:prstGeom prst="line">
              <a:avLst/>
            </a:prstGeom>
            <a:noFill/>
            <a:ln w="9525" algn="ctr">
              <a:solidFill>
                <a:srgbClr val="000000"/>
              </a:solidFill>
              <a:round/>
              <a:headEnd/>
              <a:tailEnd/>
            </a:ln>
          </p:spPr>
          <p:txBody>
            <a:bodyPr/>
            <a:lstStyle/>
            <a:p>
              <a:endParaRPr lang="en-US"/>
            </a:p>
          </p:txBody>
        </p:sp>
        <p:sp>
          <p:nvSpPr>
            <p:cNvPr id="9259" name="TextBox 88105"/>
            <p:cNvSpPr txBox="1">
              <a:spLocks noChangeArrowheads="1"/>
            </p:cNvSpPr>
            <p:nvPr/>
          </p:nvSpPr>
          <p:spPr bwMode="auto">
            <a:xfrm>
              <a:off x="4411" y="1602"/>
              <a:ext cx="725" cy="230"/>
            </a:xfrm>
            <a:prstGeom prst="rect">
              <a:avLst/>
            </a:prstGeom>
            <a:solidFill>
              <a:srgbClr val="FFFFFF"/>
            </a:solidFill>
            <a:ln w="9525">
              <a:noFill/>
              <a:miter lim="800000"/>
              <a:headEnd/>
              <a:tailEnd/>
            </a:ln>
          </p:spPr>
          <p:txBody>
            <a:bodyPr/>
            <a:lstStyle/>
            <a:p>
              <a:pPr algn="ctr" eaLnBrk="1" hangingPunct="1"/>
              <a:r>
                <a:rPr lang="en-US" sz="1500" b="1"/>
                <a:t>TERMINALS</a:t>
              </a:r>
            </a:p>
          </p:txBody>
        </p:sp>
        <p:sp>
          <p:nvSpPr>
            <p:cNvPr id="9260" name="Right Brace 88106"/>
            <p:cNvSpPr>
              <a:spLocks/>
            </p:cNvSpPr>
            <p:nvPr/>
          </p:nvSpPr>
          <p:spPr bwMode="auto">
            <a:xfrm>
              <a:off x="4194" y="1373"/>
              <a:ext cx="145" cy="688"/>
            </a:xfrm>
            <a:prstGeom prst="rightBrace">
              <a:avLst>
                <a:gd name="adj1" fmla="val 39540"/>
                <a:gd name="adj2" fmla="val 50000"/>
              </a:avLst>
            </a:prstGeom>
            <a:noFill/>
            <a:ln w="9525" algn="ctr">
              <a:solidFill>
                <a:srgbClr val="000000"/>
              </a:solidFill>
              <a:round/>
              <a:headEnd/>
              <a:tailEnd/>
            </a:ln>
          </p:spPr>
          <p:txBody>
            <a:bodyPr/>
            <a:lstStyle/>
            <a:p>
              <a:pPr eaLnBrk="1" hangingPunct="1"/>
              <a:endParaRPr lang="en-US" sz="1800">
                <a:solidFill>
                  <a:srgbClr val="000000"/>
                </a:solidFill>
                <a:latin typeface="Arial" charset="0"/>
              </a:endParaRPr>
            </a:p>
          </p:txBody>
        </p:sp>
      </p:grpSp>
      <p:sp>
        <p:nvSpPr>
          <p:cNvPr id="88108" name="Title 88107"/>
          <p:cNvSpPr>
            <a:spLocks noGrp="1" noChangeArrowheads="1"/>
          </p:cNvSpPr>
          <p:nvPr>
            <p:ph type="title"/>
          </p:nvPr>
        </p:nvSpPr>
        <p:spPr>
          <a:xfrm>
            <a:off x="533400" y="228600"/>
            <a:ext cx="8229600" cy="533400"/>
          </a:xfrm>
        </p:spPr>
        <p:txBody>
          <a:bodyPr/>
          <a:lstStyle/>
          <a:p>
            <a:pPr marL="0" indent="0" defTabSz="914400">
              <a:defRPr/>
            </a:pPr>
            <a:r>
              <a:rPr lang="en-US" smtClean="0"/>
              <a:t>Minicomputer model</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9457"/>
          <p:cNvSpPr>
            <a:spLocks noGrp="1" noChangeArrowheads="1"/>
          </p:cNvSpPr>
          <p:nvPr>
            <p:ph type="title"/>
          </p:nvPr>
        </p:nvSpPr>
        <p:spPr>
          <a:xfrm>
            <a:off x="533400" y="228600"/>
            <a:ext cx="8229600" cy="533400"/>
          </a:xfrm>
        </p:spPr>
        <p:txBody>
          <a:bodyPr anchor="b"/>
          <a:lstStyle/>
          <a:p>
            <a:pPr marL="0" indent="0" defTabSz="914400">
              <a:defRPr/>
            </a:pPr>
            <a:r>
              <a:rPr lang="en-US" smtClean="0"/>
              <a:t>Workstation model</a:t>
            </a:r>
          </a:p>
        </p:txBody>
      </p:sp>
      <p:sp>
        <p:nvSpPr>
          <p:cNvPr id="10243" name="Shape 19458"/>
          <p:cNvSpPr>
            <a:spLocks noGrp="1" noChangeArrowheads="1"/>
          </p:cNvSpPr>
          <p:nvPr>
            <p:ph type="body" idx="1"/>
          </p:nvPr>
        </p:nvSpPr>
        <p:spPr>
          <a:xfrm>
            <a:off x="762000" y="1066800"/>
            <a:ext cx="7696200" cy="5410200"/>
          </a:xfrm>
        </p:spPr>
        <p:txBody>
          <a:bodyPr/>
          <a:lstStyle/>
          <a:p>
            <a:pPr marL="741363" lvl="1" indent="-334963" defTabSz="914400">
              <a:lnSpc>
                <a:spcPct val="120000"/>
              </a:lnSpc>
              <a:spcBef>
                <a:spcPct val="50000"/>
              </a:spcBef>
              <a:spcAft>
                <a:spcPct val="20000"/>
              </a:spcAft>
            </a:pPr>
            <a:r>
              <a:rPr lang="en-US" sz="2200" smtClean="0"/>
              <a:t>Several workstations are interconnected by a communication network</a:t>
            </a:r>
          </a:p>
          <a:p>
            <a:pPr marL="741363" lvl="1" indent="-334963" defTabSz="914400">
              <a:lnSpc>
                <a:spcPct val="120000"/>
              </a:lnSpc>
              <a:spcBef>
                <a:spcPct val="50000"/>
              </a:spcBef>
              <a:spcAft>
                <a:spcPct val="20000"/>
              </a:spcAft>
            </a:pPr>
            <a:r>
              <a:rPr lang="en-US" sz="2200" smtClean="0"/>
              <a:t>User logs onto one of the workstations (“home”) and submits jobs for execution.</a:t>
            </a:r>
          </a:p>
          <a:p>
            <a:pPr marL="741363" lvl="1" indent="-334963" defTabSz="914400">
              <a:lnSpc>
                <a:spcPct val="120000"/>
              </a:lnSpc>
              <a:spcBef>
                <a:spcPct val="50000"/>
              </a:spcBef>
              <a:spcAft>
                <a:spcPct val="20000"/>
              </a:spcAft>
            </a:pPr>
            <a:r>
              <a:rPr lang="en-US" sz="2200" smtClean="0"/>
              <a:t>Each workstation is serving as a single user computer</a:t>
            </a:r>
          </a:p>
          <a:p>
            <a:pPr marL="741363" lvl="1" indent="-334963" defTabSz="914400">
              <a:lnSpc>
                <a:spcPct val="120000"/>
              </a:lnSpc>
              <a:spcBef>
                <a:spcPct val="50000"/>
              </a:spcBef>
              <a:spcAft>
                <a:spcPct val="20000"/>
              </a:spcAft>
            </a:pPr>
            <a:r>
              <a:rPr lang="en-US" sz="2200" smtClean="0"/>
              <a:t>If workstation does not have sufficient power for execution</a:t>
            </a:r>
          </a:p>
          <a:p>
            <a:pPr marL="1198563" lvl="2" indent="-342900" defTabSz="914400">
              <a:lnSpc>
                <a:spcPct val="120000"/>
              </a:lnSpc>
              <a:spcBef>
                <a:spcPct val="50000"/>
              </a:spcBef>
              <a:spcAft>
                <a:spcPct val="20000"/>
              </a:spcAft>
            </a:pPr>
            <a:r>
              <a:rPr lang="en-US" smtClean="0"/>
              <a:t>It transfers one or more processes from user’s workstation to some other workstation that is idle and gets work done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89089"/>
          <p:cNvSpPr>
            <a:spLocks noGrp="1" noChangeArrowheads="1"/>
          </p:cNvSpPr>
          <p:nvPr>
            <p:ph type="title"/>
          </p:nvPr>
        </p:nvSpPr>
        <p:spPr>
          <a:xfrm>
            <a:off x="533400" y="228600"/>
            <a:ext cx="8229600" cy="533400"/>
          </a:xfrm>
        </p:spPr>
        <p:txBody>
          <a:bodyPr anchor="b"/>
          <a:lstStyle/>
          <a:p>
            <a:pPr marL="0" indent="0" defTabSz="914400">
              <a:defRPr/>
            </a:pPr>
            <a:r>
              <a:rPr lang="en-US" smtClean="0"/>
              <a:t>Workstation model</a:t>
            </a:r>
          </a:p>
        </p:txBody>
      </p:sp>
      <p:grpSp>
        <p:nvGrpSpPr>
          <p:cNvPr id="11267" name="Group 20"/>
          <p:cNvGrpSpPr>
            <a:grpSpLocks/>
          </p:cNvGrpSpPr>
          <p:nvPr/>
        </p:nvGrpSpPr>
        <p:grpSpPr bwMode="auto">
          <a:xfrm>
            <a:off x="990600" y="914400"/>
            <a:ext cx="7162800" cy="5334000"/>
            <a:chOff x="624" y="576"/>
            <a:chExt cx="4512" cy="3360"/>
          </a:xfrm>
        </p:grpSpPr>
        <p:sp>
          <p:nvSpPr>
            <p:cNvPr id="11268" name="Oval 89092"/>
            <p:cNvSpPr>
              <a:spLocks noChangeArrowheads="1"/>
            </p:cNvSpPr>
            <p:nvPr/>
          </p:nvSpPr>
          <p:spPr bwMode="auto">
            <a:xfrm>
              <a:off x="1930" y="1453"/>
              <a:ext cx="1900" cy="1460"/>
            </a:xfrm>
            <a:prstGeom prst="ellipse">
              <a:avLst/>
            </a:prstGeom>
            <a:solidFill>
              <a:srgbClr val="FFFFFF"/>
            </a:solidFill>
            <a:ln w="9525" algn="ctr">
              <a:solidFill>
                <a:srgbClr val="000000"/>
              </a:solidFill>
              <a:round/>
              <a:headEnd/>
              <a:tailEnd/>
            </a:ln>
          </p:spPr>
          <p:txBody>
            <a:bodyPr/>
            <a:lstStyle/>
            <a:p>
              <a:pPr eaLnBrk="1" hangingPunct="1"/>
              <a:endParaRPr lang="en-US" sz="1800">
                <a:solidFill>
                  <a:srgbClr val="000000"/>
                </a:solidFill>
                <a:latin typeface="Arial" charset="0"/>
              </a:endParaRPr>
            </a:p>
          </p:txBody>
        </p:sp>
        <p:sp>
          <p:nvSpPr>
            <p:cNvPr id="11269" name="TextBox 89093"/>
            <p:cNvSpPr txBox="1">
              <a:spLocks noChangeArrowheads="1"/>
            </p:cNvSpPr>
            <p:nvPr/>
          </p:nvSpPr>
          <p:spPr bwMode="auto">
            <a:xfrm>
              <a:off x="2168" y="1891"/>
              <a:ext cx="1424" cy="584"/>
            </a:xfrm>
            <a:prstGeom prst="rect">
              <a:avLst/>
            </a:prstGeom>
            <a:solidFill>
              <a:srgbClr val="FFFFFF"/>
            </a:solidFill>
            <a:ln w="9525">
              <a:noFill/>
              <a:miter lim="800000"/>
              <a:headEnd/>
              <a:tailEnd/>
            </a:ln>
          </p:spPr>
          <p:txBody>
            <a:bodyPr/>
            <a:lstStyle/>
            <a:p>
              <a:pPr algn="ctr" eaLnBrk="1" hangingPunct="1"/>
              <a:r>
                <a:rPr lang="en-US" sz="1800" b="1"/>
                <a:t>Communication Network</a:t>
              </a:r>
              <a:endParaRPr lang="en-US" sz="1800" b="1">
                <a:latin typeface="Arial" charset="0"/>
              </a:endParaRPr>
            </a:p>
          </p:txBody>
        </p:sp>
        <p:sp>
          <p:nvSpPr>
            <p:cNvPr id="11270" name="TextBox 89094"/>
            <p:cNvSpPr txBox="1">
              <a:spLocks noChangeArrowheads="1"/>
            </p:cNvSpPr>
            <p:nvPr/>
          </p:nvSpPr>
          <p:spPr bwMode="auto">
            <a:xfrm>
              <a:off x="2286" y="576"/>
              <a:ext cx="1069" cy="438"/>
            </a:xfrm>
            <a:prstGeom prst="rect">
              <a:avLst/>
            </a:prstGeom>
            <a:solidFill>
              <a:srgbClr val="FFFFFF"/>
            </a:solidFill>
            <a:ln w="9525" algn="ctr">
              <a:solidFill>
                <a:srgbClr val="000000"/>
              </a:solidFill>
              <a:miter lim="800000"/>
              <a:headEnd/>
              <a:tailEnd/>
            </a:ln>
          </p:spPr>
          <p:txBody>
            <a:bodyPr/>
            <a:lstStyle/>
            <a:p>
              <a:pPr eaLnBrk="1" hangingPunct="1"/>
              <a:r>
                <a:rPr lang="en-US" sz="1800" b="1"/>
                <a:t>Workstation</a:t>
              </a:r>
            </a:p>
          </p:txBody>
        </p:sp>
        <p:sp>
          <p:nvSpPr>
            <p:cNvPr id="11271" name="TextBox 89095"/>
            <p:cNvSpPr txBox="1">
              <a:spLocks noChangeArrowheads="1"/>
            </p:cNvSpPr>
            <p:nvPr/>
          </p:nvSpPr>
          <p:spPr bwMode="auto">
            <a:xfrm>
              <a:off x="3949" y="1160"/>
              <a:ext cx="1068" cy="439"/>
            </a:xfrm>
            <a:prstGeom prst="rect">
              <a:avLst/>
            </a:prstGeom>
            <a:solidFill>
              <a:srgbClr val="FFFFFF"/>
            </a:solidFill>
            <a:ln w="9525" algn="ctr">
              <a:solidFill>
                <a:srgbClr val="000000"/>
              </a:solidFill>
              <a:miter lim="800000"/>
              <a:headEnd/>
              <a:tailEnd/>
            </a:ln>
          </p:spPr>
          <p:txBody>
            <a:bodyPr/>
            <a:lstStyle/>
            <a:p>
              <a:pPr eaLnBrk="1" hangingPunct="1"/>
              <a:r>
                <a:rPr lang="en-US" sz="1800" b="1"/>
                <a:t>Workstation</a:t>
              </a:r>
            </a:p>
          </p:txBody>
        </p:sp>
        <p:sp>
          <p:nvSpPr>
            <p:cNvPr id="11272" name="TextBox 89096"/>
            <p:cNvSpPr txBox="1">
              <a:spLocks noChangeArrowheads="1"/>
            </p:cNvSpPr>
            <p:nvPr/>
          </p:nvSpPr>
          <p:spPr bwMode="auto">
            <a:xfrm>
              <a:off x="4067" y="2913"/>
              <a:ext cx="1069" cy="439"/>
            </a:xfrm>
            <a:prstGeom prst="rect">
              <a:avLst/>
            </a:prstGeom>
            <a:solidFill>
              <a:srgbClr val="FFFFFF"/>
            </a:solidFill>
            <a:ln w="9525" algn="ctr">
              <a:solidFill>
                <a:srgbClr val="000000"/>
              </a:solidFill>
              <a:miter lim="800000"/>
              <a:headEnd/>
              <a:tailEnd/>
            </a:ln>
          </p:spPr>
          <p:txBody>
            <a:bodyPr/>
            <a:lstStyle/>
            <a:p>
              <a:pPr eaLnBrk="1" hangingPunct="1"/>
              <a:r>
                <a:rPr lang="en-US" sz="1800" b="1"/>
                <a:t>Workstation</a:t>
              </a:r>
            </a:p>
          </p:txBody>
        </p:sp>
        <p:sp>
          <p:nvSpPr>
            <p:cNvPr id="11273" name="TextBox 89097"/>
            <p:cNvSpPr txBox="1">
              <a:spLocks noChangeArrowheads="1"/>
            </p:cNvSpPr>
            <p:nvPr/>
          </p:nvSpPr>
          <p:spPr bwMode="auto">
            <a:xfrm>
              <a:off x="624" y="1306"/>
              <a:ext cx="1187" cy="439"/>
            </a:xfrm>
            <a:prstGeom prst="rect">
              <a:avLst/>
            </a:prstGeom>
            <a:solidFill>
              <a:srgbClr val="FFFFFF"/>
            </a:solidFill>
            <a:ln w="9525" algn="ctr">
              <a:solidFill>
                <a:srgbClr val="000000"/>
              </a:solidFill>
              <a:miter lim="800000"/>
              <a:headEnd/>
              <a:tailEnd/>
            </a:ln>
          </p:spPr>
          <p:txBody>
            <a:bodyPr/>
            <a:lstStyle/>
            <a:p>
              <a:pPr eaLnBrk="1" hangingPunct="1"/>
              <a:r>
                <a:rPr lang="en-US" sz="1800" b="1"/>
                <a:t>Workstation</a:t>
              </a:r>
            </a:p>
          </p:txBody>
        </p:sp>
        <p:sp>
          <p:nvSpPr>
            <p:cNvPr id="11274" name="TextBox 89098"/>
            <p:cNvSpPr txBox="1">
              <a:spLocks noChangeArrowheads="1"/>
            </p:cNvSpPr>
            <p:nvPr/>
          </p:nvSpPr>
          <p:spPr bwMode="auto">
            <a:xfrm>
              <a:off x="624" y="2767"/>
              <a:ext cx="1069" cy="439"/>
            </a:xfrm>
            <a:prstGeom prst="rect">
              <a:avLst/>
            </a:prstGeom>
            <a:solidFill>
              <a:srgbClr val="FFFFFF"/>
            </a:solidFill>
            <a:ln w="9525" algn="ctr">
              <a:solidFill>
                <a:srgbClr val="000000"/>
              </a:solidFill>
              <a:miter lim="800000"/>
              <a:headEnd/>
              <a:tailEnd/>
            </a:ln>
          </p:spPr>
          <p:txBody>
            <a:bodyPr/>
            <a:lstStyle/>
            <a:p>
              <a:pPr eaLnBrk="1" hangingPunct="1"/>
              <a:r>
                <a:rPr lang="en-US" sz="1800" b="1"/>
                <a:t>Workstation</a:t>
              </a:r>
            </a:p>
          </p:txBody>
        </p:sp>
        <p:sp>
          <p:nvSpPr>
            <p:cNvPr id="11275" name="TextBox 89099"/>
            <p:cNvSpPr txBox="1">
              <a:spLocks noChangeArrowheads="1"/>
            </p:cNvSpPr>
            <p:nvPr/>
          </p:nvSpPr>
          <p:spPr bwMode="auto">
            <a:xfrm>
              <a:off x="2405" y="3498"/>
              <a:ext cx="1069" cy="438"/>
            </a:xfrm>
            <a:prstGeom prst="rect">
              <a:avLst/>
            </a:prstGeom>
            <a:solidFill>
              <a:srgbClr val="FFFFFF"/>
            </a:solidFill>
            <a:ln w="9525" algn="ctr">
              <a:solidFill>
                <a:srgbClr val="000000"/>
              </a:solidFill>
              <a:miter lim="800000"/>
              <a:headEnd/>
              <a:tailEnd/>
            </a:ln>
          </p:spPr>
          <p:txBody>
            <a:bodyPr/>
            <a:lstStyle/>
            <a:p>
              <a:pPr eaLnBrk="1" hangingPunct="1"/>
              <a:r>
                <a:rPr lang="en-US" sz="1800" b="1"/>
                <a:t>Workstation</a:t>
              </a:r>
            </a:p>
          </p:txBody>
        </p:sp>
        <p:sp>
          <p:nvSpPr>
            <p:cNvPr id="11276" name="Straight Connector 89100"/>
            <p:cNvSpPr>
              <a:spLocks noChangeShapeType="1"/>
            </p:cNvSpPr>
            <p:nvPr/>
          </p:nvSpPr>
          <p:spPr bwMode="auto">
            <a:xfrm>
              <a:off x="2761" y="1014"/>
              <a:ext cx="0" cy="439"/>
            </a:xfrm>
            <a:prstGeom prst="line">
              <a:avLst/>
            </a:prstGeom>
            <a:noFill/>
            <a:ln w="9525" algn="ctr">
              <a:solidFill>
                <a:srgbClr val="000000"/>
              </a:solidFill>
              <a:round/>
              <a:headEnd/>
              <a:tailEnd/>
            </a:ln>
          </p:spPr>
          <p:txBody>
            <a:bodyPr/>
            <a:lstStyle/>
            <a:p>
              <a:endParaRPr lang="en-US"/>
            </a:p>
          </p:txBody>
        </p:sp>
        <p:sp>
          <p:nvSpPr>
            <p:cNvPr id="11277" name="Straight Connector 89101"/>
            <p:cNvSpPr>
              <a:spLocks noChangeShapeType="1"/>
            </p:cNvSpPr>
            <p:nvPr/>
          </p:nvSpPr>
          <p:spPr bwMode="auto">
            <a:xfrm>
              <a:off x="2880" y="2913"/>
              <a:ext cx="0" cy="585"/>
            </a:xfrm>
            <a:prstGeom prst="line">
              <a:avLst/>
            </a:prstGeom>
            <a:noFill/>
            <a:ln w="9525" algn="ctr">
              <a:solidFill>
                <a:srgbClr val="000000"/>
              </a:solidFill>
              <a:round/>
              <a:headEnd/>
              <a:tailEnd/>
            </a:ln>
          </p:spPr>
          <p:txBody>
            <a:bodyPr/>
            <a:lstStyle/>
            <a:p>
              <a:endParaRPr lang="en-US"/>
            </a:p>
          </p:txBody>
        </p:sp>
        <p:sp>
          <p:nvSpPr>
            <p:cNvPr id="11278" name="Straight Connector 89102"/>
            <p:cNvSpPr>
              <a:spLocks noChangeShapeType="1"/>
            </p:cNvSpPr>
            <p:nvPr/>
          </p:nvSpPr>
          <p:spPr bwMode="auto">
            <a:xfrm>
              <a:off x="1811" y="1599"/>
              <a:ext cx="253" cy="225"/>
            </a:xfrm>
            <a:prstGeom prst="line">
              <a:avLst/>
            </a:prstGeom>
            <a:noFill/>
            <a:ln w="9525" algn="ctr">
              <a:solidFill>
                <a:srgbClr val="000000"/>
              </a:solidFill>
              <a:round/>
              <a:headEnd/>
              <a:tailEnd/>
            </a:ln>
          </p:spPr>
          <p:txBody>
            <a:bodyPr/>
            <a:lstStyle/>
            <a:p>
              <a:endParaRPr lang="en-US"/>
            </a:p>
          </p:txBody>
        </p:sp>
        <p:sp>
          <p:nvSpPr>
            <p:cNvPr id="11279" name="Straight Connector 89103"/>
            <p:cNvSpPr>
              <a:spLocks noChangeShapeType="1"/>
            </p:cNvSpPr>
            <p:nvPr/>
          </p:nvSpPr>
          <p:spPr bwMode="auto">
            <a:xfrm flipH="1">
              <a:off x="1680" y="2544"/>
              <a:ext cx="384" cy="388"/>
            </a:xfrm>
            <a:prstGeom prst="line">
              <a:avLst/>
            </a:prstGeom>
            <a:noFill/>
            <a:ln w="9525" algn="ctr">
              <a:solidFill>
                <a:srgbClr val="000000"/>
              </a:solidFill>
              <a:round/>
              <a:headEnd/>
              <a:tailEnd/>
            </a:ln>
          </p:spPr>
          <p:txBody>
            <a:bodyPr/>
            <a:lstStyle/>
            <a:p>
              <a:endParaRPr lang="en-US"/>
            </a:p>
          </p:txBody>
        </p:sp>
        <p:sp>
          <p:nvSpPr>
            <p:cNvPr id="11280" name="Straight Connector 89104"/>
            <p:cNvSpPr>
              <a:spLocks noChangeShapeType="1"/>
            </p:cNvSpPr>
            <p:nvPr/>
          </p:nvSpPr>
          <p:spPr bwMode="auto">
            <a:xfrm flipV="1">
              <a:off x="3600" y="1453"/>
              <a:ext cx="349" cy="275"/>
            </a:xfrm>
            <a:prstGeom prst="line">
              <a:avLst/>
            </a:prstGeom>
            <a:noFill/>
            <a:ln w="9525" algn="ctr">
              <a:solidFill>
                <a:srgbClr val="000000"/>
              </a:solidFill>
              <a:round/>
              <a:headEnd/>
              <a:tailEnd/>
            </a:ln>
          </p:spPr>
          <p:txBody>
            <a:bodyPr/>
            <a:lstStyle/>
            <a:p>
              <a:endParaRPr lang="en-US"/>
            </a:p>
          </p:txBody>
        </p:sp>
        <p:sp>
          <p:nvSpPr>
            <p:cNvPr id="11281" name="Straight Connector 89105"/>
            <p:cNvSpPr>
              <a:spLocks noChangeShapeType="1"/>
            </p:cNvSpPr>
            <p:nvPr/>
          </p:nvSpPr>
          <p:spPr bwMode="auto">
            <a:xfrm>
              <a:off x="3696" y="2544"/>
              <a:ext cx="371" cy="515"/>
            </a:xfrm>
            <a:prstGeom prst="line">
              <a:avLst/>
            </a:prstGeom>
            <a:noFill/>
            <a:ln w="9525" algn="ctr">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0481"/>
          <p:cNvSpPr>
            <a:spLocks noGrp="1" noChangeArrowheads="1"/>
          </p:cNvSpPr>
          <p:nvPr>
            <p:ph type="title"/>
          </p:nvPr>
        </p:nvSpPr>
        <p:spPr>
          <a:xfrm>
            <a:off x="304800" y="152400"/>
            <a:ext cx="8483600" cy="625475"/>
          </a:xfrm>
        </p:spPr>
        <p:txBody>
          <a:bodyPr anchor="b"/>
          <a:lstStyle/>
          <a:p>
            <a:pPr marL="0" indent="0" defTabSz="914400">
              <a:defRPr/>
            </a:pPr>
            <a:r>
              <a:rPr lang="en-US" smtClean="0"/>
              <a:t>Workstation model( Contd…)</a:t>
            </a:r>
            <a:endParaRPr lang="en-US" sz="2900" b="0" smtClean="0"/>
          </a:p>
        </p:txBody>
      </p:sp>
      <p:sp>
        <p:nvSpPr>
          <p:cNvPr id="12291" name="Shape 20482"/>
          <p:cNvSpPr>
            <a:spLocks noGrp="1" noChangeArrowheads="1"/>
          </p:cNvSpPr>
          <p:nvPr>
            <p:ph type="body" idx="1"/>
          </p:nvPr>
        </p:nvSpPr>
        <p:spPr>
          <a:xfrm>
            <a:off x="228600" y="1066800"/>
            <a:ext cx="8458200" cy="4876800"/>
          </a:xfrm>
        </p:spPr>
        <p:txBody>
          <a:bodyPr/>
          <a:lstStyle/>
          <a:p>
            <a:pPr marL="292100" indent="-292100" defTabSz="914400">
              <a:lnSpc>
                <a:spcPct val="140000"/>
              </a:lnSpc>
            </a:pPr>
            <a:r>
              <a:rPr lang="en-US" smtClean="0"/>
              <a:t>Issues in Workstation model are</a:t>
            </a:r>
          </a:p>
          <a:p>
            <a:pPr marL="741363" lvl="1" indent="-334963" defTabSz="914400">
              <a:lnSpc>
                <a:spcPct val="140000"/>
              </a:lnSpc>
            </a:pPr>
            <a:r>
              <a:rPr lang="en-US" smtClean="0"/>
              <a:t>How does the system find an idle workstation?</a:t>
            </a:r>
          </a:p>
          <a:p>
            <a:pPr marL="741363" lvl="1" indent="-334963" defTabSz="914400">
              <a:lnSpc>
                <a:spcPct val="140000"/>
              </a:lnSpc>
            </a:pPr>
            <a:r>
              <a:rPr lang="en-US" smtClean="0"/>
              <a:t>How is a process transferred from one workstation to get it executed on another workstation?</a:t>
            </a:r>
          </a:p>
          <a:p>
            <a:pPr marL="741363" lvl="1" indent="-334963" defTabSz="914400">
              <a:lnSpc>
                <a:spcPct val="140000"/>
              </a:lnSpc>
            </a:pPr>
            <a:r>
              <a:rPr lang="en-US" smtClean="0"/>
              <a:t>What happens to a remote process if a user logs on a workstation that has idle until now and was being used to execute a process of another workstation?</a:t>
            </a:r>
          </a:p>
          <a:p>
            <a:pPr marL="741363" lvl="1" indent="-334963" defTabSz="914400">
              <a:lnSpc>
                <a:spcPct val="140000"/>
              </a:lnSpc>
            </a:pPr>
            <a:r>
              <a:rPr lang="en-US" smtClean="0"/>
              <a:t>Ex: Sprite system (1988) and Xerox PARC(1982).</a:t>
            </a:r>
          </a:p>
          <a:p>
            <a:pPr marL="292100" indent="-292100" defTabSz="914400">
              <a:lnSpc>
                <a:spcPct val="140000"/>
              </a:lnSpc>
              <a:buFont typeface="Wingdings" pitchFamily="2" charset="2"/>
              <a:buNone/>
            </a:pPr>
            <a:endParaRPr lang="en-US"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1505"/>
          <p:cNvSpPr>
            <a:spLocks noGrp="1" noChangeArrowheads="1"/>
          </p:cNvSpPr>
          <p:nvPr>
            <p:ph type="title"/>
          </p:nvPr>
        </p:nvSpPr>
        <p:spPr>
          <a:xfrm>
            <a:off x="533400" y="0"/>
            <a:ext cx="8229600" cy="533400"/>
          </a:xfrm>
        </p:spPr>
        <p:txBody>
          <a:bodyPr anchor="b"/>
          <a:lstStyle/>
          <a:p>
            <a:pPr marL="0" indent="0" defTabSz="914400">
              <a:defRPr/>
            </a:pPr>
            <a:r>
              <a:rPr lang="en-US" dirty="0" smtClean="0"/>
              <a:t>Workstation-Server model</a:t>
            </a:r>
          </a:p>
        </p:txBody>
      </p:sp>
      <p:sp>
        <p:nvSpPr>
          <p:cNvPr id="13315" name="Shape 21506"/>
          <p:cNvSpPr>
            <a:spLocks noGrp="1" noChangeArrowheads="1"/>
          </p:cNvSpPr>
          <p:nvPr>
            <p:ph type="body" idx="1"/>
          </p:nvPr>
        </p:nvSpPr>
        <p:spPr>
          <a:xfrm>
            <a:off x="0" y="381000"/>
            <a:ext cx="9144000" cy="6477000"/>
          </a:xfrm>
        </p:spPr>
        <p:txBody>
          <a:bodyPr/>
          <a:lstStyle/>
          <a:p>
            <a:pPr marL="914400" lvl="1" indent="-508000" defTabSz="914400">
              <a:lnSpc>
                <a:spcPct val="120000"/>
              </a:lnSpc>
              <a:spcBef>
                <a:spcPct val="40000"/>
              </a:spcBef>
              <a:spcAft>
                <a:spcPct val="10000"/>
              </a:spcAft>
            </a:pPr>
            <a:r>
              <a:rPr lang="en-US" sz="2400" dirty="0" smtClean="0"/>
              <a:t>Is a network of several personal workstations, each with its own disk and local file system and few minicomputers</a:t>
            </a:r>
          </a:p>
          <a:p>
            <a:pPr marL="914400" lvl="1" indent="-508000" defTabSz="914400">
              <a:lnSpc>
                <a:spcPct val="120000"/>
              </a:lnSpc>
              <a:spcBef>
                <a:spcPct val="40000"/>
              </a:spcBef>
              <a:spcAft>
                <a:spcPct val="10000"/>
              </a:spcAft>
            </a:pPr>
            <a:r>
              <a:rPr lang="en-US" sz="2400" dirty="0" smtClean="0"/>
              <a:t>User logs onto a workstation called his/her home workstation</a:t>
            </a:r>
          </a:p>
          <a:p>
            <a:pPr marL="914400" lvl="1" indent="-508000" defTabSz="914400">
              <a:lnSpc>
                <a:spcPct val="120000"/>
              </a:lnSpc>
              <a:spcBef>
                <a:spcPct val="40000"/>
              </a:spcBef>
              <a:spcAft>
                <a:spcPct val="10000"/>
              </a:spcAft>
            </a:pPr>
            <a:r>
              <a:rPr lang="en-US" sz="2400" dirty="0" smtClean="0"/>
              <a:t>Each minicomputer is used as a server machine to provide one or more types of service.</a:t>
            </a:r>
          </a:p>
          <a:p>
            <a:pPr marL="914400" lvl="1" indent="-508000" defTabSz="914400">
              <a:lnSpc>
                <a:spcPct val="120000"/>
              </a:lnSpc>
              <a:spcBef>
                <a:spcPct val="40000"/>
              </a:spcBef>
              <a:spcAft>
                <a:spcPct val="10000"/>
              </a:spcAft>
            </a:pPr>
            <a:r>
              <a:rPr lang="en-US" sz="2400" dirty="0" smtClean="0"/>
              <a:t>Normal computing activities required by the user’s processes are performed at user’s workstation</a:t>
            </a:r>
          </a:p>
          <a:p>
            <a:pPr marL="914400" lvl="1" indent="-508000" defTabSz="914400">
              <a:lnSpc>
                <a:spcPct val="120000"/>
              </a:lnSpc>
              <a:spcBef>
                <a:spcPct val="40000"/>
              </a:spcBef>
              <a:spcAft>
                <a:spcPct val="10000"/>
              </a:spcAft>
            </a:pPr>
            <a:r>
              <a:rPr lang="en-US" sz="2400" dirty="0" smtClean="0"/>
              <a:t>Requests for services provided by special servers are sent to servers providing that service</a:t>
            </a:r>
          </a:p>
          <a:p>
            <a:pPr marL="914400" lvl="1" indent="-508000" defTabSz="914400">
              <a:lnSpc>
                <a:spcPct val="120000"/>
              </a:lnSpc>
              <a:spcBef>
                <a:spcPct val="40000"/>
              </a:spcBef>
              <a:spcAft>
                <a:spcPct val="10000"/>
              </a:spcAft>
            </a:pPr>
            <a:r>
              <a:rPr lang="en-US" sz="2400" dirty="0" smtClean="0"/>
              <a:t>User’s process need not be migrated to the server m/c for getting work done by those machines. </a:t>
            </a:r>
          </a:p>
          <a:p>
            <a:pPr marL="914400" lvl="1" indent="-508000" defTabSz="914400">
              <a:lnSpc>
                <a:spcPct val="120000"/>
              </a:lnSpc>
              <a:spcBef>
                <a:spcPct val="40000"/>
              </a:spcBef>
              <a:spcAft>
                <a:spcPct val="10000"/>
              </a:spcAft>
            </a:pPr>
            <a:endParaRPr lang="en-US" sz="2400"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nnappa">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Annapp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anchor="t" compatLnSpc="1"/>
      <a:lstStyle>
        <a:defPPr marL="0" marR="0" indent="0" algn="l" defTabSz="914400" rtl="0" eaLnBrk="0" fontAlgn="base" latinLnBrk="0" hangingPunct="0">
          <a:lnSpc>
            <a:spcPct val="100000"/>
          </a:lnSpc>
          <a:spcBef>
            <a:spcPct val="0"/>
          </a:spcBef>
          <a:spcAft>
            <a:spcPct val="0"/>
          </a:spcAft>
          <a:buNone/>
          <a:tabLst/>
          <a:defRPr kumimoji="0" lang="en-US" sz="3600" b="0" i="0" u="none" strike="noStrike" baseline="0">
            <a:solidFill>
              <a:schemeClr val="tx1">
                <a:alpha val="100000"/>
              </a:schemeClr>
            </a:solidFill>
            <a:effectLst/>
            <a:latin typeface="Times New Roman"/>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anchor="t" compatLnSpc="1"/>
      <a:lstStyle>
        <a:defPPr marL="0" marR="0" indent="0" algn="l" defTabSz="914400" rtl="0" eaLnBrk="0" fontAlgn="base" latinLnBrk="0" hangingPunct="0">
          <a:lnSpc>
            <a:spcPct val="100000"/>
          </a:lnSpc>
          <a:spcBef>
            <a:spcPct val="0"/>
          </a:spcBef>
          <a:spcAft>
            <a:spcPct val="0"/>
          </a:spcAft>
          <a:buNone/>
          <a:tabLst/>
          <a:defRPr kumimoji="0" lang="en-US" sz="3600" b="0" i="0" u="none" strike="noStrike" baseline="0">
            <a:solidFill>
              <a:schemeClr val="tx1">
                <a:alpha val="100000"/>
              </a:schemeClr>
            </a:solidFill>
            <a:effectLst/>
            <a:latin typeface="Times New Roman"/>
          </a:defRPr>
        </a:defPPr>
      </a:lstStyle>
    </a:lnDef>
  </a:objectDefaults>
  <a:extraClrSchemeLst>
    <a:extraClrScheme>
      <a:clrScheme name="Annapp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Annapp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Annapp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nnappaNIT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AnnappaNITK">
      <a:majorFont>
        <a:latin typeface="Times New Roman"/>
        <a:ea typeface=""/>
        <a:cs typeface="Times New Roman"/>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anchor="t" compatLnSpc="1"/>
      <a:lstStyle>
        <a:defPPr marL="0" marR="0" indent="0" algn="l" defTabSz="914400" rtl="0" eaLnBrk="0" fontAlgn="base" latinLnBrk="0" hangingPunct="0">
          <a:lnSpc>
            <a:spcPct val="100000"/>
          </a:lnSpc>
          <a:spcBef>
            <a:spcPct val="0"/>
          </a:spcBef>
          <a:spcAft>
            <a:spcPct val="0"/>
          </a:spcAft>
          <a:buNone/>
          <a:tabLst/>
          <a:defRPr kumimoji="0" lang="en-US" sz="3600" b="0" i="0" u="none" strike="noStrike" baseline="0">
            <a:solidFill>
              <a:schemeClr val="tx1">
                <a:alpha val="100000"/>
              </a:schemeClr>
            </a:solidFill>
            <a:effectLst/>
            <a:latin typeface="Times New Roman"/>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anchor="t" compatLnSpc="1"/>
      <a:lstStyle>
        <a:defPPr marL="0" marR="0" indent="0" algn="l" defTabSz="914400" rtl="0" eaLnBrk="0" fontAlgn="base" latinLnBrk="0" hangingPunct="0">
          <a:lnSpc>
            <a:spcPct val="100000"/>
          </a:lnSpc>
          <a:spcBef>
            <a:spcPct val="0"/>
          </a:spcBef>
          <a:spcAft>
            <a:spcPct val="0"/>
          </a:spcAft>
          <a:buNone/>
          <a:tabLst/>
          <a:defRPr kumimoji="0" lang="en-US" sz="3600" b="0" i="0" u="none" strike="noStrike" baseline="0">
            <a:solidFill>
              <a:schemeClr val="tx1">
                <a:alpha val="100000"/>
              </a:schemeClr>
            </a:solidFill>
            <a:effectLst/>
            <a:latin typeface="Times New Roman"/>
          </a:defRPr>
        </a:defPPr>
      </a:lstStyle>
    </a:lnDef>
  </a:objectDefaults>
  <a:extraClrSchemeLst>
    <a:extraClrScheme>
      <a:clrScheme name="AnnappaNIT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AnnappaNIT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AnnappaNIT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Annappa</Template>
  <TotalTime>1509</TotalTime>
  <Words>2681</Words>
  <Application>Microsoft Office PowerPoint</Application>
  <PresentationFormat>On-screen Show (4:3)</PresentationFormat>
  <Paragraphs>362</Paragraphs>
  <Slides>45</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48" baseType="lpstr">
      <vt:lpstr>Annappa</vt:lpstr>
      <vt:lpstr>AnnappaNITK</vt:lpstr>
      <vt:lpstr>Clip</vt:lpstr>
      <vt:lpstr>Slide 1</vt:lpstr>
      <vt:lpstr>Distributed Computing System</vt:lpstr>
      <vt:lpstr>Distributed system models and architectures</vt:lpstr>
      <vt:lpstr>Minicomputer model</vt:lpstr>
      <vt:lpstr>Minicomputer model</vt:lpstr>
      <vt:lpstr>Workstation model</vt:lpstr>
      <vt:lpstr>Workstation model</vt:lpstr>
      <vt:lpstr>Workstation model( Contd…)</vt:lpstr>
      <vt:lpstr>Workstation-Server model</vt:lpstr>
      <vt:lpstr>Workstation-server model</vt:lpstr>
      <vt:lpstr>Workstation-Server vs Workstation model</vt:lpstr>
      <vt:lpstr>Processor-pool model</vt:lpstr>
      <vt:lpstr>Processor-pool model</vt:lpstr>
      <vt:lpstr>Hybrid Model</vt:lpstr>
      <vt:lpstr>Why are distributed systems gaining popularity?</vt:lpstr>
      <vt:lpstr>What is a Distributed Operating System? </vt:lpstr>
      <vt:lpstr>Comparison b/w NOS and DOS</vt:lpstr>
      <vt:lpstr>Definition of DOS</vt:lpstr>
      <vt:lpstr>Introduction to Distributed Computing Environment What is DCE? </vt:lpstr>
      <vt:lpstr>DCE components</vt:lpstr>
      <vt:lpstr>DCE cells</vt:lpstr>
      <vt:lpstr> Issues in Designing a Distributed Operating System  1. Transparency</vt:lpstr>
      <vt:lpstr>Issues in designing distributed O.S.</vt:lpstr>
      <vt:lpstr>Issues in designing distributed O.S. (contd…)</vt:lpstr>
      <vt:lpstr>Issues in designing distributed O.S. (contd…)</vt:lpstr>
      <vt:lpstr>Issues in designing distributed O.S. (contd…)</vt:lpstr>
      <vt:lpstr>Issues in designing distributed O.S. (contd…)</vt:lpstr>
      <vt:lpstr>Introduction to Distributed Systems</vt:lpstr>
      <vt:lpstr>What is distributed system?</vt:lpstr>
      <vt:lpstr>What is distributed system?</vt:lpstr>
      <vt:lpstr>What is distributed system?</vt:lpstr>
      <vt:lpstr>Characteristics of Distributed Systems</vt:lpstr>
      <vt:lpstr>Advantages of distributed systems over centralized systems</vt:lpstr>
      <vt:lpstr>Advantages of distributed systems over  centralized systems</vt:lpstr>
      <vt:lpstr>Advantages of distributed systems over independent PCs</vt:lpstr>
      <vt:lpstr>Disadvantages of Distributed Systems</vt:lpstr>
      <vt:lpstr>Significant Consequences of Distributed Systems</vt:lpstr>
      <vt:lpstr>Distributed Systems Challenges</vt:lpstr>
      <vt:lpstr>Heterogeneity</vt:lpstr>
      <vt:lpstr>Openness</vt:lpstr>
      <vt:lpstr>Security</vt:lpstr>
      <vt:lpstr>Scalability</vt:lpstr>
      <vt:lpstr>Failure handling</vt:lpstr>
      <vt:lpstr>Concurrency</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distributed operating sytems</dc:title>
  <dc:creator>MHRD</dc:creator>
  <cp:lastModifiedBy> </cp:lastModifiedBy>
  <cp:revision>108</cp:revision>
  <dcterms:created xsi:type="dcterms:W3CDTF">2006-12-18T04:41:11Z</dcterms:created>
  <dcterms:modified xsi:type="dcterms:W3CDTF">2013-08-24T05:00:24Z</dcterms:modified>
</cp:coreProperties>
</file>