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3"/>
  </p:notesMasterIdLst>
  <p:sldIdLst>
    <p:sldId id="256" r:id="rId2"/>
    <p:sldId id="257" r:id="rId3"/>
    <p:sldId id="258" r:id="rId4"/>
    <p:sldId id="259" r:id="rId5"/>
    <p:sldId id="260" r:id="rId6"/>
    <p:sldId id="265" r:id="rId7"/>
    <p:sldId id="266" r:id="rId8"/>
    <p:sldId id="261" r:id="rId9"/>
    <p:sldId id="262" r:id="rId10"/>
    <p:sldId id="263"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355" r:id="rId32"/>
    <p:sldId id="286" r:id="rId33"/>
    <p:sldId id="287" r:id="rId34"/>
    <p:sldId id="288" r:id="rId35"/>
    <p:sldId id="289" r:id="rId36"/>
    <p:sldId id="291" r:id="rId37"/>
    <p:sldId id="332" r:id="rId38"/>
    <p:sldId id="333" r:id="rId39"/>
    <p:sldId id="356" r:id="rId40"/>
    <p:sldId id="357" r:id="rId41"/>
    <p:sldId id="358" r:id="rId42"/>
    <p:sldId id="359" r:id="rId43"/>
    <p:sldId id="360" r:id="rId44"/>
    <p:sldId id="361" r:id="rId45"/>
    <p:sldId id="362" r:id="rId46"/>
    <p:sldId id="292" r:id="rId47"/>
    <p:sldId id="336" r:id="rId48"/>
    <p:sldId id="337" r:id="rId49"/>
    <p:sldId id="338" r:id="rId50"/>
    <p:sldId id="339" r:id="rId51"/>
    <p:sldId id="341" r:id="rId52"/>
    <p:sldId id="340" r:id="rId53"/>
    <p:sldId id="342" r:id="rId54"/>
    <p:sldId id="344" r:id="rId55"/>
    <p:sldId id="345" r:id="rId56"/>
    <p:sldId id="363" r:id="rId57"/>
    <p:sldId id="346" r:id="rId58"/>
    <p:sldId id="347" r:id="rId59"/>
    <p:sldId id="348" r:id="rId60"/>
    <p:sldId id="350" r:id="rId61"/>
    <p:sldId id="351" r:id="rId62"/>
    <p:sldId id="352" r:id="rId63"/>
    <p:sldId id="364" r:id="rId64"/>
    <p:sldId id="349" r:id="rId65"/>
    <p:sldId id="353" r:id="rId66"/>
    <p:sldId id="365" r:id="rId67"/>
    <p:sldId id="354" r:id="rId68"/>
    <p:sldId id="381" r:id="rId69"/>
    <p:sldId id="382" r:id="rId70"/>
    <p:sldId id="383" r:id="rId71"/>
    <p:sldId id="293" r:id="rId72"/>
    <p:sldId id="294" r:id="rId73"/>
    <p:sldId id="295" r:id="rId74"/>
    <p:sldId id="296" r:id="rId75"/>
    <p:sldId id="297" r:id="rId76"/>
    <p:sldId id="298" r:id="rId77"/>
    <p:sldId id="299" r:id="rId78"/>
    <p:sldId id="300" r:id="rId79"/>
    <p:sldId id="301" r:id="rId80"/>
    <p:sldId id="366" r:id="rId81"/>
    <p:sldId id="303" r:id="rId82"/>
    <p:sldId id="304" r:id="rId83"/>
    <p:sldId id="305" r:id="rId84"/>
    <p:sldId id="306" r:id="rId85"/>
    <p:sldId id="367" r:id="rId86"/>
    <p:sldId id="368" r:id="rId87"/>
    <p:sldId id="372" r:id="rId88"/>
    <p:sldId id="369" r:id="rId89"/>
    <p:sldId id="370" r:id="rId90"/>
    <p:sldId id="373" r:id="rId91"/>
    <p:sldId id="384" r:id="rId92"/>
    <p:sldId id="308" r:id="rId93"/>
    <p:sldId id="309" r:id="rId94"/>
    <p:sldId id="310" r:id="rId95"/>
    <p:sldId id="311" r:id="rId96"/>
    <p:sldId id="312" r:id="rId97"/>
    <p:sldId id="313" r:id="rId98"/>
    <p:sldId id="374" r:id="rId99"/>
    <p:sldId id="375" r:id="rId100"/>
    <p:sldId id="376" r:id="rId101"/>
    <p:sldId id="377" r:id="rId102"/>
    <p:sldId id="378" r:id="rId103"/>
    <p:sldId id="314" r:id="rId104"/>
    <p:sldId id="315" r:id="rId105"/>
    <p:sldId id="316" r:id="rId106"/>
    <p:sldId id="317" r:id="rId107"/>
    <p:sldId id="318" r:id="rId108"/>
    <p:sldId id="319" r:id="rId109"/>
    <p:sldId id="320" r:id="rId110"/>
    <p:sldId id="321" r:id="rId111"/>
    <p:sldId id="322" r:id="rId112"/>
    <p:sldId id="329" r:id="rId113"/>
    <p:sldId id="330" r:id="rId114"/>
    <p:sldId id="379" r:id="rId115"/>
    <p:sldId id="323" r:id="rId116"/>
    <p:sldId id="324" r:id="rId117"/>
    <p:sldId id="380" r:id="rId118"/>
    <p:sldId id="325" r:id="rId119"/>
    <p:sldId id="326" r:id="rId120"/>
    <p:sldId id="327" r:id="rId121"/>
    <p:sldId id="328" r:id="rId122"/>
  </p:sldIdLst>
  <p:sldSz cx="9144000" cy="6858000" type="screen4x3"/>
  <p:notesSz cx="6858000" cy="9144000"/>
  <p:defaultTextStyle>
    <a:defPPr>
      <a:defRPr lang="en-US"/>
    </a:defPPr>
    <a:lvl1pPr algn="l" rtl="0" eaLnBrk="0" fontAlgn="base" hangingPunct="0">
      <a:spcBef>
        <a:spcPct val="0"/>
      </a:spcBef>
      <a:spcAft>
        <a:spcPct val="0"/>
      </a:spcAft>
      <a:defRPr sz="3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3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3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3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CC"/>
    <a:srgbClr val="FF3300"/>
    <a:srgbClr val="FFFF00"/>
    <a:srgbClr val="FFFF66"/>
    <a:srgbClr val="FFFFFF"/>
    <a:srgbClr val="990033"/>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699" autoAdjust="0"/>
    <p:restoredTop sz="90507" autoAdjust="0"/>
  </p:normalViewPr>
  <p:slideViewPr>
    <p:cSldViewPr snapToGrid="0">
      <p:cViewPr varScale="1">
        <p:scale>
          <a:sx n="67" d="100"/>
          <a:sy n="67" d="100"/>
        </p:scale>
        <p:origin x="-121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0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D482544F-40B8-4294-AF5D-A7BE93B77C29}"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2B91C9-08AE-49C8-9382-EFA2DD9AEFAA}" type="slidenum">
              <a:rPr lang="en-US"/>
              <a:pPr/>
              <a:t>5</a:t>
            </a:fld>
            <a:endParaRPr 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r>
              <a:rPr lang="en-US" dirty="0"/>
              <a:t>Easy to use, clean and simple semantics of the IPC protocols of message passing system make it easier to build  distributed </a:t>
            </a:r>
            <a:r>
              <a:rPr lang="en-US" dirty="0" err="1"/>
              <a:t>applicaions</a:t>
            </a:r>
            <a:endParaRPr lang="en-US" dirty="0"/>
          </a:p>
          <a:p>
            <a:r>
              <a:rPr lang="en-US" dirty="0"/>
              <a:t>Semantics of remote communication should be as close as  possible to local communication</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80898" name="Freeform 2"/>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endParaRPr lang="en-US"/>
          </a:p>
        </p:txBody>
      </p:sp>
      <p:sp>
        <p:nvSpPr>
          <p:cNvPr id="80899" name="Rectangle 3"/>
          <p:cNvSpPr>
            <a:spLocks noGrp="1" noChangeArrowheads="1"/>
          </p:cNvSpPr>
          <p:nvPr>
            <p:ph type="ctrTitle"/>
          </p:nvPr>
        </p:nvSpPr>
        <p:spPr>
          <a:xfrm>
            <a:off x="685800" y="2286000"/>
            <a:ext cx="7772400" cy="1143000"/>
          </a:xfrm>
        </p:spPr>
        <p:txBody>
          <a:bodyPr/>
          <a:lstStyle>
            <a:lvl1pPr>
              <a:defRPr/>
            </a:lvl1pPr>
          </a:lstStyle>
          <a:p>
            <a:r>
              <a:rPr lang="en-US" altLang="zh-TW"/>
              <a:t>Click to edit Master title style</a:t>
            </a:r>
          </a:p>
        </p:txBody>
      </p:sp>
      <p:sp>
        <p:nvSpPr>
          <p:cNvPr id="80900" name="Rectangle 4"/>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TW"/>
              <a:t>Click to edit Master subtitle style</a:t>
            </a:r>
          </a:p>
        </p:txBody>
      </p:sp>
      <p:sp>
        <p:nvSpPr>
          <p:cNvPr id="80901" name="Rectangle 5"/>
          <p:cNvSpPr>
            <a:spLocks noGrp="1" noChangeArrowheads="1"/>
          </p:cNvSpPr>
          <p:nvPr>
            <p:ph type="dt" sz="half" idx="2"/>
          </p:nvPr>
        </p:nvSpPr>
        <p:spPr bwMode="auto">
          <a:xfrm>
            <a:off x="685800" y="624840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rgbClr val="578963"/>
                </a:solidFill>
                <a:ea typeface="PMingLiU" pitchFamily="18" charset="-120"/>
              </a:defRPr>
            </a:lvl1pPr>
          </a:lstStyle>
          <a:p>
            <a:endParaRPr lang="en-US" altLang="zh-TW"/>
          </a:p>
        </p:txBody>
      </p:sp>
      <p:sp>
        <p:nvSpPr>
          <p:cNvPr id="80902" name="Rectangle 6"/>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ea typeface="PMingLiU" pitchFamily="18" charset="-120"/>
              </a:defRPr>
            </a:lvl1pPr>
          </a:lstStyle>
          <a:p>
            <a:endParaRPr lang="en-US" altLang="zh-TW"/>
          </a:p>
        </p:txBody>
      </p:sp>
      <p:sp>
        <p:nvSpPr>
          <p:cNvPr id="80903" name="Rectangle 7"/>
          <p:cNvSpPr>
            <a:spLocks noGrp="1" noChangeArrowheads="1"/>
          </p:cNvSpPr>
          <p:nvPr>
            <p:ph type="sldNum" sz="quarter" idx="4"/>
          </p:nvPr>
        </p:nvSpPr>
        <p:spPr bwMode="auto">
          <a:xfrm>
            <a:off x="6553200" y="624840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578963"/>
                </a:solidFill>
                <a:ea typeface="PMingLiU" pitchFamily="18" charset="-120"/>
              </a:defRPr>
            </a:lvl1pPr>
          </a:lstStyle>
          <a:p>
            <a:fld id="{0DE4F8C3-80B1-4233-846D-1C7EF3AFE615}" type="slidenum">
              <a:rPr lang="zh-TW" altLang="en-US"/>
              <a:pPr/>
              <a:t>‹#›</a:t>
            </a:fld>
            <a:endParaRPr lang="en-US" altLang="zh-TW"/>
          </a:p>
        </p:txBody>
      </p:sp>
      <p:graphicFrame>
        <p:nvGraphicFramePr>
          <p:cNvPr id="80904" name="Rectangle 8"/>
          <p:cNvGraphicFramePr>
            <a:graphicFrameLocks/>
          </p:cNvGraphicFramePr>
          <p:nvPr/>
        </p:nvGraphicFramePr>
        <p:xfrm>
          <a:off x="1524000" y="1397000"/>
          <a:ext cx="6096000" cy="4064000"/>
        </p:xfrm>
        <a:graphic>
          <a:graphicData uri="http://schemas.openxmlformats.org/presentationml/2006/ole">
            <p:oleObj spid="_x0000_s80904" name="Clip" r:id="rId3" imgW="0" imgH="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80900">
                                            <p:txEl>
                                              <p:pRg st="0" end="0"/>
                                            </p:txEl>
                                          </p:spTgt>
                                        </p:tgtEl>
                                        <p:attrNameLst>
                                          <p:attrName>style.opacity</p:attrName>
                                        </p:attrNameLst>
                                      </p:cBhvr>
                                      <p:to>
                                        <p:strVal val="0.25"/>
                                      </p:to>
                                    </p:set>
                                    <p:animEffect filter="image" prLst="opacity: 0.25">
                                      <p:cBhvr rctx="IE">
                                        <p:cTn id="7" dur="indefinite"/>
                                        <p:tgtEl>
                                          <p:spTgt spid="809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1" nodeType="clickEffect">
                                  <p:stCondLst>
                                    <p:cond delay="0"/>
                                  </p:stCondLst>
                                  <p:endCondLst>
                                    <p:cond evt="onNext" delay="0">
                                      <p:tgtEl>
                                        <p:sldTgt/>
                                      </p:tgtEl>
                                    </p:cond>
                                  </p:endCondLst>
                                  <p:childTnLst>
                                    <p:set>
                                      <p:cBhvr rctx="PPT">
                                        <p:cTn id="11" dur="indefinite"/>
                                        <p:tgtEl>
                                          <p:spTgt spid="80900">
                                            <p:txEl>
                                              <p:pRg st="0" end="0"/>
                                            </p:txEl>
                                          </p:spTgt>
                                        </p:tgtEl>
                                        <p:attrNameLst>
                                          <p:attrName>style.opacity</p:attrName>
                                        </p:attrNameLst>
                                      </p:cBhvr>
                                      <p:to>
                                        <p:strVal val="1.0"/>
                                      </p:to>
                                    </p:set>
                                    <p:animEffect filter="image" prLst="opacity: 1.0">
                                      <p:cBhvr rctx="IE">
                                        <p:cTn id="12" dur="indefinite"/>
                                        <p:tgtEl>
                                          <p:spTgt spid="809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build="allAtOnce">
        <p:tmplLst>
          <p:tmpl lvl="1">
            <p:tnLst>
              <p:par>
                <p:cTn presetID="9" presetClass="emph" presetSubtype="0" nodeType="withEffect">
                  <p:stCondLst>
                    <p:cond delay="0"/>
                  </p:stCondLst>
                  <p:childTnLst>
                    <p:set>
                      <p:cBhvr rctx="PPT">
                        <p:cTn dur="indefinite"/>
                        <p:tgtEl>
                          <p:spTgt spid="80900"/>
                        </p:tgtEl>
                        <p:attrNameLst>
                          <p:attrName>style.opacity</p:attrName>
                        </p:attrNameLst>
                      </p:cBhvr>
                      <p:to>
                        <p:strVal val="0.25"/>
                      </p:to>
                    </p:set>
                    <p:animEffect filter="image" prLst="opacity: 0.25">
                      <p:cBhvr rctx="IE">
                        <p:cTn dur="indefinite"/>
                        <p:tgtEl>
                          <p:spTgt spid="80900"/>
                        </p:tgtEl>
                      </p:cBhvr>
                    </p:animEffect>
                  </p:childTnLst>
                </p:cTn>
              </p:par>
            </p:tnLst>
          </p:tmpl>
        </p:tmplLst>
      </p:bldP>
      <p:bldP spid="80900" grpId="1" build="p">
        <p:tmplLst>
          <p:tmpl lvl="1">
            <p:tnLst>
              <p:par>
                <p:cTn presetID="9" presetClass="emph" presetSubtype="0" nodeType="clickEffect">
                  <p:stCondLst>
                    <p:cond delay="0"/>
                  </p:stCondLst>
                  <p:endCondLst>
                    <p:cond evt="onNext" delay="0">
                      <p:tgtEl>
                        <p:sldTgt/>
                      </p:tgtEl>
                    </p:cond>
                  </p:endCondLst>
                  <p:childTnLst>
                    <p:set>
                      <p:cBhvr rctx="PPT">
                        <p:cTn dur="indefinite"/>
                        <p:tgtEl>
                          <p:spTgt spid="80900"/>
                        </p:tgtEl>
                        <p:attrNameLst>
                          <p:attrName>style.opacity</p:attrName>
                        </p:attrNameLst>
                      </p:cBhvr>
                      <p:to>
                        <p:strVal val="1.0"/>
                      </p:to>
                    </p:set>
                    <p:animEffect filter="image" prLst="opacity: 1.0">
                      <p:cBhvr rctx="IE">
                        <p:cTn dur="indefinite"/>
                        <p:tgtEl>
                          <p:spTgt spid="80900"/>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28600"/>
            <a:ext cx="20193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9055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077200"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143000"/>
            <a:ext cx="7848600" cy="48768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143000"/>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143000"/>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FFCC99"/>
            </a:gs>
          </a:gsLst>
          <a:lin ang="5400000" scaled="1"/>
        </a:gra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bwMode="auto">
          <a:xfrm>
            <a:off x="838200" y="1143000"/>
            <a:ext cx="7848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79875" name="Rectangle 3"/>
          <p:cNvSpPr>
            <a:spLocks noGrp="1" noChangeArrowheads="1"/>
          </p:cNvSpPr>
          <p:nvPr>
            <p:ph type="title"/>
          </p:nvPr>
        </p:nvSpPr>
        <p:spPr bwMode="auto">
          <a:xfrm>
            <a:off x="685800" y="22860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TW" smtClean="0"/>
              <a:t>Click to edit Master title style</a:t>
            </a:r>
          </a:p>
        </p:txBody>
      </p:sp>
      <p:sp>
        <p:nvSpPr>
          <p:cNvPr id="79876" name="Freeform 4"/>
          <p:cNvSpPr>
            <a:spLocks/>
          </p:cNvSpPr>
          <p:nvPr/>
        </p:nvSpPr>
        <p:spPr bwMode="auto">
          <a:xfrm rot="8361210" flipV="1">
            <a:off x="1609725" y="4962525"/>
            <a:ext cx="9525" cy="1588"/>
          </a:xfrm>
          <a:custGeom>
            <a:avLst/>
            <a:gdLst/>
            <a:ahLst/>
            <a:cxnLst>
              <a:cxn ang="0">
                <a:pos x="20" y="4"/>
              </a:cxn>
              <a:cxn ang="0">
                <a:pos x="0" y="0"/>
              </a:cxn>
              <a:cxn ang="0">
                <a:pos x="16" y="0"/>
              </a:cxn>
              <a:cxn ang="0">
                <a:pos x="20" y="4"/>
              </a:cxn>
            </a:cxnLst>
            <a:rect l="0" t="0" r="r" b="b"/>
            <a:pathLst>
              <a:path w="20" h="4">
                <a:moveTo>
                  <a:pt x="20" y="4"/>
                </a:moveTo>
                <a:lnTo>
                  <a:pt x="0" y="0"/>
                </a:lnTo>
                <a:lnTo>
                  <a:pt x="16" y="0"/>
                </a:lnTo>
                <a:lnTo>
                  <a:pt x="20" y="4"/>
                </a:lnTo>
                <a:close/>
              </a:path>
            </a:pathLst>
          </a:custGeom>
          <a:solidFill>
            <a:srgbClr val="000000"/>
          </a:solidFill>
          <a:ln w="9525">
            <a:noFill/>
            <a:round/>
            <a:headEnd/>
            <a:tailEnd/>
          </a:ln>
        </p:spPr>
        <p:txBody>
          <a:bodyPr/>
          <a:lstStyle/>
          <a:p>
            <a:endParaRPr lang="en-US"/>
          </a:p>
        </p:txBody>
      </p:sp>
      <p:sp>
        <p:nvSpPr>
          <p:cNvPr id="79877" name="Freeform 5"/>
          <p:cNvSpPr>
            <a:spLocks/>
          </p:cNvSpPr>
          <p:nvPr/>
        </p:nvSpPr>
        <p:spPr bwMode="auto">
          <a:xfrm rot="10665470" flipV="1">
            <a:off x="1189038" y="4205288"/>
            <a:ext cx="4762" cy="1587"/>
          </a:xfrm>
          <a:custGeom>
            <a:avLst/>
            <a:gdLst/>
            <a:ahLst/>
            <a:cxnLst>
              <a:cxn ang="0">
                <a:pos x="12" y="4"/>
              </a:cxn>
              <a:cxn ang="0">
                <a:pos x="0" y="0"/>
              </a:cxn>
              <a:cxn ang="0">
                <a:pos x="12" y="0"/>
              </a:cxn>
              <a:cxn ang="0">
                <a:pos x="12" y="4"/>
              </a:cxn>
            </a:cxnLst>
            <a:rect l="0" t="0" r="r" b="b"/>
            <a:pathLst>
              <a:path w="12" h="4">
                <a:moveTo>
                  <a:pt x="12" y="4"/>
                </a:moveTo>
                <a:lnTo>
                  <a:pt x="0" y="0"/>
                </a:lnTo>
                <a:lnTo>
                  <a:pt x="12" y="0"/>
                </a:lnTo>
                <a:lnTo>
                  <a:pt x="12" y="4"/>
                </a:lnTo>
                <a:close/>
              </a:path>
            </a:pathLst>
          </a:custGeom>
          <a:solidFill>
            <a:srgbClr val="000000"/>
          </a:solidFill>
          <a:ln w="9525">
            <a:noFill/>
            <a:round/>
            <a:headEnd/>
            <a:tailEnd/>
          </a:ln>
        </p:spPr>
        <p:txBody>
          <a:bodyPr/>
          <a:lstStyle/>
          <a:p>
            <a:endParaRPr lang="en-US"/>
          </a:p>
        </p:txBody>
      </p:sp>
      <p:sp>
        <p:nvSpPr>
          <p:cNvPr id="79878" name="Freeform 6"/>
          <p:cNvSpPr>
            <a:spLocks/>
          </p:cNvSpPr>
          <p:nvPr/>
        </p:nvSpPr>
        <p:spPr bwMode="auto">
          <a:xfrm>
            <a:off x="5164138" y="4206875"/>
            <a:ext cx="7937" cy="9525"/>
          </a:xfrm>
          <a:custGeom>
            <a:avLst/>
            <a:gdLst/>
            <a:ahLst/>
            <a:cxnLst>
              <a:cxn ang="0">
                <a:pos x="7" y="12"/>
              </a:cxn>
              <a:cxn ang="0">
                <a:pos x="0" y="10"/>
              </a:cxn>
              <a:cxn ang="0">
                <a:pos x="12" y="0"/>
              </a:cxn>
              <a:cxn ang="0">
                <a:pos x="7" y="12"/>
              </a:cxn>
            </a:cxnLst>
            <a:rect l="0" t="0" r="r" b="b"/>
            <a:pathLst>
              <a:path w="12" h="12">
                <a:moveTo>
                  <a:pt x="7" y="12"/>
                </a:moveTo>
                <a:lnTo>
                  <a:pt x="0" y="10"/>
                </a:lnTo>
                <a:lnTo>
                  <a:pt x="12" y="0"/>
                </a:lnTo>
                <a:lnTo>
                  <a:pt x="7" y="12"/>
                </a:lnTo>
                <a:close/>
              </a:path>
            </a:pathLst>
          </a:custGeom>
          <a:solidFill>
            <a:srgbClr val="000000"/>
          </a:solidFill>
          <a:ln w="9525">
            <a:no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79874">
                                            <p:txEl>
                                              <p:pRg st="0" end="0"/>
                                            </p:txEl>
                                          </p:spTgt>
                                        </p:tgtEl>
                                        <p:attrNameLst>
                                          <p:attrName>style.opacity</p:attrName>
                                        </p:attrNameLst>
                                      </p:cBhvr>
                                      <p:to>
                                        <p:strVal val="0.03"/>
                                      </p:to>
                                    </p:set>
                                    <p:animEffect filter="image" prLst="opacity: 0.03">
                                      <p:cBhvr rctx="IE">
                                        <p:cTn id="7" dur="indefinite"/>
                                        <p:tgtEl>
                                          <p:spTgt spid="798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rctx="PPT">
                                        <p:cTn id="11" dur="indefinite"/>
                                        <p:tgtEl>
                                          <p:spTgt spid="79874">
                                            <p:txEl>
                                              <p:pRg st="1" end="1"/>
                                            </p:txEl>
                                          </p:spTgt>
                                        </p:tgtEl>
                                        <p:attrNameLst>
                                          <p:attrName>style.opacity</p:attrName>
                                        </p:attrNameLst>
                                      </p:cBhvr>
                                      <p:to>
                                        <p:strVal val="0.03"/>
                                      </p:to>
                                    </p:set>
                                    <p:animEffect filter="image" prLst="opacity: 0.03">
                                      <p:cBhvr rctx="IE">
                                        <p:cTn id="12" dur="indefinite"/>
                                        <p:tgtEl>
                                          <p:spTgt spid="798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mph" presetSubtype="0" grpId="0" nodeType="clickEffect">
                                  <p:stCondLst>
                                    <p:cond delay="0"/>
                                  </p:stCondLst>
                                  <p:childTnLst>
                                    <p:set>
                                      <p:cBhvr rctx="PPT">
                                        <p:cTn id="16" dur="indefinite"/>
                                        <p:tgtEl>
                                          <p:spTgt spid="79874">
                                            <p:txEl>
                                              <p:pRg st="2" end="2"/>
                                            </p:txEl>
                                          </p:spTgt>
                                        </p:tgtEl>
                                        <p:attrNameLst>
                                          <p:attrName>style.opacity</p:attrName>
                                        </p:attrNameLst>
                                      </p:cBhvr>
                                      <p:to>
                                        <p:strVal val="0.03"/>
                                      </p:to>
                                    </p:set>
                                    <p:animEffect filter="image" prLst="opacity: 0.03">
                                      <p:cBhvr rctx="IE">
                                        <p:cTn id="17" dur="indefinite"/>
                                        <p:tgtEl>
                                          <p:spTgt spid="798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mph" presetSubtype="0" grpId="0" nodeType="clickEffect">
                                  <p:stCondLst>
                                    <p:cond delay="0"/>
                                  </p:stCondLst>
                                  <p:childTnLst>
                                    <p:set>
                                      <p:cBhvr rctx="PPT">
                                        <p:cTn id="21" dur="indefinite"/>
                                        <p:tgtEl>
                                          <p:spTgt spid="79874">
                                            <p:txEl>
                                              <p:pRg st="3" end="3"/>
                                            </p:txEl>
                                          </p:spTgt>
                                        </p:tgtEl>
                                        <p:attrNameLst>
                                          <p:attrName>style.opacity</p:attrName>
                                        </p:attrNameLst>
                                      </p:cBhvr>
                                      <p:to>
                                        <p:strVal val="0.03"/>
                                      </p:to>
                                    </p:set>
                                    <p:animEffect filter="image" prLst="opacity: 0.03">
                                      <p:cBhvr rctx="IE">
                                        <p:cTn id="22" dur="indefinite"/>
                                        <p:tgtEl>
                                          <p:spTgt spid="798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grpId="0" nodeType="clickEffect">
                                  <p:stCondLst>
                                    <p:cond delay="0"/>
                                  </p:stCondLst>
                                  <p:childTnLst>
                                    <p:set>
                                      <p:cBhvr rctx="PPT">
                                        <p:cTn id="26" dur="indefinite"/>
                                        <p:tgtEl>
                                          <p:spTgt spid="79874">
                                            <p:txEl>
                                              <p:pRg st="4" end="4"/>
                                            </p:txEl>
                                          </p:spTgt>
                                        </p:tgtEl>
                                        <p:attrNameLst>
                                          <p:attrName>style.opacity</p:attrName>
                                        </p:attrNameLst>
                                      </p:cBhvr>
                                      <p:to>
                                        <p:strVal val="0.03"/>
                                      </p:to>
                                    </p:set>
                                    <p:animEffect filter="image" prLst="opacity: 0.03">
                                      <p:cBhvr rctx="IE">
                                        <p:cTn id="27" dur="indefinite"/>
                                        <p:tgtEl>
                                          <p:spTgt spid="798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grpId="1" nodeType="clickEffect">
                                  <p:stCondLst>
                                    <p:cond delay="0"/>
                                  </p:stCondLst>
                                  <p:endCondLst>
                                    <p:cond evt="onNext" delay="0">
                                      <p:tgtEl>
                                        <p:sldTgt/>
                                      </p:tgtEl>
                                    </p:cond>
                                  </p:endCondLst>
                                  <p:childTnLst>
                                    <p:set>
                                      <p:cBhvr rctx="PPT">
                                        <p:cTn id="31" dur="indefinite"/>
                                        <p:tgtEl>
                                          <p:spTgt spid="79874">
                                            <p:txEl>
                                              <p:pRg st="0" end="0"/>
                                            </p:txEl>
                                          </p:spTgt>
                                        </p:tgtEl>
                                        <p:attrNameLst>
                                          <p:attrName>style.opacity</p:attrName>
                                        </p:attrNameLst>
                                      </p:cBhvr>
                                      <p:to>
                                        <p:strVal val="1.0"/>
                                      </p:to>
                                    </p:set>
                                    <p:animEffect filter="image" prLst="opacity: 1.0">
                                      <p:cBhvr rctx="IE">
                                        <p:cTn id="32" dur="indefinite"/>
                                        <p:tgtEl>
                                          <p:spTgt spid="7987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grpId="1" nodeType="clickEffect">
                                  <p:stCondLst>
                                    <p:cond delay="0"/>
                                  </p:stCondLst>
                                  <p:endCondLst>
                                    <p:cond evt="onNext" delay="0">
                                      <p:tgtEl>
                                        <p:sldTgt/>
                                      </p:tgtEl>
                                    </p:cond>
                                  </p:endCondLst>
                                  <p:childTnLst>
                                    <p:set>
                                      <p:cBhvr rctx="PPT">
                                        <p:cTn id="36" dur="indefinite"/>
                                        <p:tgtEl>
                                          <p:spTgt spid="79874">
                                            <p:txEl>
                                              <p:pRg st="1" end="1"/>
                                            </p:txEl>
                                          </p:spTgt>
                                        </p:tgtEl>
                                        <p:attrNameLst>
                                          <p:attrName>style.opacity</p:attrName>
                                        </p:attrNameLst>
                                      </p:cBhvr>
                                      <p:to>
                                        <p:strVal val="1.0"/>
                                      </p:to>
                                    </p:set>
                                    <p:animEffect filter="image" prLst="opacity: 1.0">
                                      <p:cBhvr rctx="IE">
                                        <p:cTn id="37" dur="indefinite"/>
                                        <p:tgtEl>
                                          <p:spTgt spid="7987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mph" presetSubtype="0" grpId="1" nodeType="clickEffect">
                                  <p:stCondLst>
                                    <p:cond delay="0"/>
                                  </p:stCondLst>
                                  <p:endCondLst>
                                    <p:cond evt="onNext" delay="0">
                                      <p:tgtEl>
                                        <p:sldTgt/>
                                      </p:tgtEl>
                                    </p:cond>
                                  </p:endCondLst>
                                  <p:childTnLst>
                                    <p:set>
                                      <p:cBhvr rctx="PPT">
                                        <p:cTn id="41" dur="indefinite"/>
                                        <p:tgtEl>
                                          <p:spTgt spid="79874">
                                            <p:txEl>
                                              <p:pRg st="2" end="2"/>
                                            </p:txEl>
                                          </p:spTgt>
                                        </p:tgtEl>
                                        <p:attrNameLst>
                                          <p:attrName>style.opacity</p:attrName>
                                        </p:attrNameLst>
                                      </p:cBhvr>
                                      <p:to>
                                        <p:strVal val="1.0"/>
                                      </p:to>
                                    </p:set>
                                    <p:animEffect filter="image" prLst="opacity: 1.0">
                                      <p:cBhvr rctx="IE">
                                        <p:cTn id="42" dur="indefinite"/>
                                        <p:tgtEl>
                                          <p:spTgt spid="79874">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mph" presetSubtype="0" grpId="1" nodeType="clickEffect">
                                  <p:stCondLst>
                                    <p:cond delay="0"/>
                                  </p:stCondLst>
                                  <p:endCondLst>
                                    <p:cond evt="onNext" delay="0">
                                      <p:tgtEl>
                                        <p:sldTgt/>
                                      </p:tgtEl>
                                    </p:cond>
                                  </p:endCondLst>
                                  <p:childTnLst>
                                    <p:set>
                                      <p:cBhvr rctx="PPT">
                                        <p:cTn id="46" dur="indefinite"/>
                                        <p:tgtEl>
                                          <p:spTgt spid="79874">
                                            <p:txEl>
                                              <p:pRg st="3" end="3"/>
                                            </p:txEl>
                                          </p:spTgt>
                                        </p:tgtEl>
                                        <p:attrNameLst>
                                          <p:attrName>style.opacity</p:attrName>
                                        </p:attrNameLst>
                                      </p:cBhvr>
                                      <p:to>
                                        <p:strVal val="1.0"/>
                                      </p:to>
                                    </p:set>
                                    <p:animEffect filter="image" prLst="opacity: 1.0">
                                      <p:cBhvr rctx="IE">
                                        <p:cTn id="47" dur="indefinite"/>
                                        <p:tgtEl>
                                          <p:spTgt spid="79874">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mph" presetSubtype="0" grpId="1" nodeType="clickEffect">
                                  <p:stCondLst>
                                    <p:cond delay="0"/>
                                  </p:stCondLst>
                                  <p:endCondLst>
                                    <p:cond evt="onNext" delay="0">
                                      <p:tgtEl>
                                        <p:sldTgt/>
                                      </p:tgtEl>
                                    </p:cond>
                                  </p:endCondLst>
                                  <p:childTnLst>
                                    <p:set>
                                      <p:cBhvr rctx="PPT">
                                        <p:cTn id="51" dur="indefinite"/>
                                        <p:tgtEl>
                                          <p:spTgt spid="79874">
                                            <p:txEl>
                                              <p:pRg st="4" end="4"/>
                                            </p:txEl>
                                          </p:spTgt>
                                        </p:tgtEl>
                                        <p:attrNameLst>
                                          <p:attrName>style.opacity</p:attrName>
                                        </p:attrNameLst>
                                      </p:cBhvr>
                                      <p:to>
                                        <p:strVal val="1.0"/>
                                      </p:to>
                                    </p:set>
                                    <p:animEffect filter="image" prLst="opacity: 1.0">
                                      <p:cBhvr rctx="IE">
                                        <p:cTn id="52" dur="indefinite"/>
                                        <p:tgtEl>
                                          <p:spTgt spid="798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uiExpand="1" build="allAtOnce">
        <p:tmplLst>
          <p:tmpl lvl="1">
            <p:tnLst>
              <p:par>
                <p:cTn presetID="9" presetClass="emph" presetSubtype="0" nodeType="withEffect">
                  <p:stCondLst>
                    <p:cond delay="0"/>
                  </p:stCondLst>
                  <p:childTnLst>
                    <p:set>
                      <p:cBhvr rctx="PPT">
                        <p:cTn dur="indefinite"/>
                        <p:tgtEl>
                          <p:spTgt spid="79874"/>
                        </p:tgtEl>
                        <p:attrNameLst>
                          <p:attrName>style.opacity</p:attrName>
                        </p:attrNameLst>
                      </p:cBhvr>
                      <p:to>
                        <p:strVal val="0.03"/>
                      </p:to>
                    </p:set>
                    <p:animEffect filter="image" prLst="opacity: 0.03">
                      <p:cBhvr rctx="IE">
                        <p:cTn dur="indefinite"/>
                        <p:tgtEl>
                          <p:spTgt spid="79874"/>
                        </p:tgtEl>
                      </p:cBhvr>
                    </p:animEffect>
                  </p:childTnLst>
                </p:cTn>
              </p:par>
            </p:tnLst>
          </p:tmpl>
          <p:tmpl lvl="2">
            <p:tnLst>
              <p:par>
                <p:cTn presetID="9" presetClass="emph" presetSubtype="0" nodeType="clickEffect">
                  <p:stCondLst>
                    <p:cond delay="0"/>
                  </p:stCondLst>
                  <p:childTnLst>
                    <p:set>
                      <p:cBhvr rctx="PPT">
                        <p:cTn dur="indefinite"/>
                        <p:tgtEl>
                          <p:spTgt spid="79874"/>
                        </p:tgtEl>
                        <p:attrNameLst>
                          <p:attrName>style.opacity</p:attrName>
                        </p:attrNameLst>
                      </p:cBhvr>
                      <p:to>
                        <p:strVal val="0.03"/>
                      </p:to>
                    </p:set>
                    <p:animEffect filter="image" prLst="opacity: 0.03">
                      <p:cBhvr rctx="IE">
                        <p:cTn dur="indefinite"/>
                        <p:tgtEl>
                          <p:spTgt spid="79874"/>
                        </p:tgtEl>
                      </p:cBhvr>
                    </p:animEffect>
                  </p:childTnLst>
                </p:cTn>
              </p:par>
            </p:tnLst>
          </p:tmpl>
          <p:tmpl lvl="3">
            <p:tnLst>
              <p:par>
                <p:cTn presetID="9" presetClass="emph" presetSubtype="0" nodeType="clickEffect">
                  <p:stCondLst>
                    <p:cond delay="0"/>
                  </p:stCondLst>
                  <p:childTnLst>
                    <p:set>
                      <p:cBhvr rctx="PPT">
                        <p:cTn dur="indefinite"/>
                        <p:tgtEl>
                          <p:spTgt spid="79874"/>
                        </p:tgtEl>
                        <p:attrNameLst>
                          <p:attrName>style.opacity</p:attrName>
                        </p:attrNameLst>
                      </p:cBhvr>
                      <p:to>
                        <p:strVal val="0.03"/>
                      </p:to>
                    </p:set>
                    <p:animEffect filter="image" prLst="opacity: 0.03">
                      <p:cBhvr rctx="IE">
                        <p:cTn dur="indefinite"/>
                        <p:tgtEl>
                          <p:spTgt spid="79874"/>
                        </p:tgtEl>
                      </p:cBhvr>
                    </p:animEffect>
                  </p:childTnLst>
                </p:cTn>
              </p:par>
            </p:tnLst>
          </p:tmpl>
          <p:tmpl lvl="4">
            <p:tnLst>
              <p:par>
                <p:cTn presetID="9" presetClass="emph" presetSubtype="0" nodeType="clickEffect">
                  <p:stCondLst>
                    <p:cond delay="0"/>
                  </p:stCondLst>
                  <p:childTnLst>
                    <p:set>
                      <p:cBhvr rctx="PPT">
                        <p:cTn dur="indefinite"/>
                        <p:tgtEl>
                          <p:spTgt spid="79874"/>
                        </p:tgtEl>
                        <p:attrNameLst>
                          <p:attrName>style.opacity</p:attrName>
                        </p:attrNameLst>
                      </p:cBhvr>
                      <p:to>
                        <p:strVal val="0.03"/>
                      </p:to>
                    </p:set>
                    <p:animEffect filter="image" prLst="opacity: 0.03">
                      <p:cBhvr rctx="IE">
                        <p:cTn dur="indefinite"/>
                        <p:tgtEl>
                          <p:spTgt spid="79874"/>
                        </p:tgtEl>
                      </p:cBhvr>
                    </p:animEffect>
                  </p:childTnLst>
                </p:cTn>
              </p:par>
            </p:tnLst>
          </p:tmpl>
          <p:tmpl lvl="5">
            <p:tnLst>
              <p:par>
                <p:cTn presetID="9" presetClass="emph" presetSubtype="0" nodeType="clickEffect">
                  <p:stCondLst>
                    <p:cond delay="0"/>
                  </p:stCondLst>
                  <p:childTnLst>
                    <p:set>
                      <p:cBhvr rctx="PPT">
                        <p:cTn dur="indefinite"/>
                        <p:tgtEl>
                          <p:spTgt spid="79874"/>
                        </p:tgtEl>
                        <p:attrNameLst>
                          <p:attrName>style.opacity</p:attrName>
                        </p:attrNameLst>
                      </p:cBhvr>
                      <p:to>
                        <p:strVal val="0.03"/>
                      </p:to>
                    </p:set>
                    <p:animEffect filter="image" prLst="opacity: 0.03">
                      <p:cBhvr rctx="IE">
                        <p:cTn dur="indefinite"/>
                        <p:tgtEl>
                          <p:spTgt spid="79874"/>
                        </p:tgtEl>
                      </p:cBhvr>
                    </p:animEffect>
                  </p:childTnLst>
                </p:cTn>
              </p:par>
            </p:tnLst>
          </p:tmpl>
        </p:tmplLst>
      </p:bldP>
      <p:bldP spid="79874" grpId="1" uiExpand="1" build="p">
        <p:tmplLst>
          <p:tmpl lvl="1">
            <p:tnLst>
              <p:par>
                <p:cTn presetID="9" presetClass="emph" presetSubtype="0" nodeType="clickEffect">
                  <p:stCondLst>
                    <p:cond delay="0"/>
                  </p:stCondLst>
                  <p:endCondLst>
                    <p:cond evt="onNext" delay="0">
                      <p:tgtEl>
                        <p:sldTgt/>
                      </p:tgtEl>
                    </p:cond>
                  </p:endCondLst>
                  <p:childTnLst>
                    <p:set>
                      <p:cBhvr rctx="PPT">
                        <p:cTn dur="indefinite"/>
                        <p:tgtEl>
                          <p:spTgt spid="79874"/>
                        </p:tgtEl>
                        <p:attrNameLst>
                          <p:attrName>style.opacity</p:attrName>
                        </p:attrNameLst>
                      </p:cBhvr>
                      <p:to>
                        <p:strVal val="1.0"/>
                      </p:to>
                    </p:set>
                    <p:animEffect filter="image" prLst="opacity: 1.0">
                      <p:cBhvr rctx="IE">
                        <p:cTn dur="indefinite"/>
                        <p:tgtEl>
                          <p:spTgt spid="79874"/>
                        </p:tgtEl>
                      </p:cBhvr>
                    </p:animEffect>
                  </p:childTnLst>
                </p:cTn>
              </p:par>
            </p:tnLst>
          </p:tmpl>
          <p:tmpl lvl="2">
            <p:tnLst>
              <p:par>
                <p:cTn presetID="9" presetClass="emph" presetSubtype="0" nodeType="clickEffect">
                  <p:stCondLst>
                    <p:cond delay="0"/>
                  </p:stCondLst>
                  <p:endCondLst>
                    <p:cond evt="onNext" delay="0">
                      <p:tgtEl>
                        <p:sldTgt/>
                      </p:tgtEl>
                    </p:cond>
                  </p:endCondLst>
                  <p:childTnLst>
                    <p:set>
                      <p:cBhvr rctx="PPT">
                        <p:cTn dur="indefinite"/>
                        <p:tgtEl>
                          <p:spTgt spid="79874"/>
                        </p:tgtEl>
                        <p:attrNameLst>
                          <p:attrName>style.opacity</p:attrName>
                        </p:attrNameLst>
                      </p:cBhvr>
                      <p:to>
                        <p:strVal val="1.0"/>
                      </p:to>
                    </p:set>
                    <p:animEffect filter="image" prLst="opacity: 1.0">
                      <p:cBhvr rctx="IE">
                        <p:cTn dur="indefinite"/>
                        <p:tgtEl>
                          <p:spTgt spid="79874"/>
                        </p:tgtEl>
                      </p:cBhvr>
                    </p:animEffect>
                  </p:childTnLst>
                </p:cTn>
              </p:par>
            </p:tnLst>
          </p:tmpl>
          <p:tmpl lvl="3">
            <p:tnLst>
              <p:par>
                <p:cTn presetID="9" presetClass="emph" presetSubtype="0" nodeType="clickEffect">
                  <p:stCondLst>
                    <p:cond delay="0"/>
                  </p:stCondLst>
                  <p:endCondLst>
                    <p:cond evt="onNext" delay="0">
                      <p:tgtEl>
                        <p:sldTgt/>
                      </p:tgtEl>
                    </p:cond>
                  </p:endCondLst>
                  <p:childTnLst>
                    <p:set>
                      <p:cBhvr rctx="PPT">
                        <p:cTn dur="indefinite"/>
                        <p:tgtEl>
                          <p:spTgt spid="79874"/>
                        </p:tgtEl>
                        <p:attrNameLst>
                          <p:attrName>style.opacity</p:attrName>
                        </p:attrNameLst>
                      </p:cBhvr>
                      <p:to>
                        <p:strVal val="1.0"/>
                      </p:to>
                    </p:set>
                    <p:animEffect filter="image" prLst="opacity: 1.0">
                      <p:cBhvr rctx="IE">
                        <p:cTn dur="indefinite"/>
                        <p:tgtEl>
                          <p:spTgt spid="79874"/>
                        </p:tgtEl>
                      </p:cBhvr>
                    </p:animEffect>
                  </p:childTnLst>
                </p:cTn>
              </p:par>
            </p:tnLst>
          </p:tmpl>
          <p:tmpl lvl="4">
            <p:tnLst>
              <p:par>
                <p:cTn presetID="9" presetClass="emph" presetSubtype="0" nodeType="clickEffect">
                  <p:stCondLst>
                    <p:cond delay="0"/>
                  </p:stCondLst>
                  <p:endCondLst>
                    <p:cond evt="onNext" delay="0">
                      <p:tgtEl>
                        <p:sldTgt/>
                      </p:tgtEl>
                    </p:cond>
                  </p:endCondLst>
                  <p:childTnLst>
                    <p:set>
                      <p:cBhvr rctx="PPT">
                        <p:cTn dur="indefinite"/>
                        <p:tgtEl>
                          <p:spTgt spid="79874"/>
                        </p:tgtEl>
                        <p:attrNameLst>
                          <p:attrName>style.opacity</p:attrName>
                        </p:attrNameLst>
                      </p:cBhvr>
                      <p:to>
                        <p:strVal val="1.0"/>
                      </p:to>
                    </p:set>
                    <p:animEffect filter="image" prLst="opacity: 1.0">
                      <p:cBhvr rctx="IE">
                        <p:cTn dur="indefinite"/>
                        <p:tgtEl>
                          <p:spTgt spid="79874"/>
                        </p:tgtEl>
                      </p:cBhvr>
                    </p:animEffect>
                  </p:childTnLst>
                </p:cTn>
              </p:par>
            </p:tnLst>
          </p:tmpl>
          <p:tmpl lvl="5">
            <p:tnLst>
              <p:par>
                <p:cTn presetID="9" presetClass="emph" presetSubtype="0" nodeType="clickEffect">
                  <p:stCondLst>
                    <p:cond delay="0"/>
                  </p:stCondLst>
                  <p:endCondLst>
                    <p:cond evt="onNext" delay="0">
                      <p:tgtEl>
                        <p:sldTgt/>
                      </p:tgtEl>
                    </p:cond>
                  </p:endCondLst>
                  <p:childTnLst>
                    <p:set>
                      <p:cBhvr rctx="PPT">
                        <p:cTn dur="indefinite"/>
                        <p:tgtEl>
                          <p:spTgt spid="79874"/>
                        </p:tgtEl>
                        <p:attrNameLst>
                          <p:attrName>style.opacity</p:attrName>
                        </p:attrNameLst>
                      </p:cBhvr>
                      <p:to>
                        <p:strVal val="1.0"/>
                      </p:to>
                    </p:set>
                    <p:animEffect filter="image" prLst="opacity: 1.0">
                      <p:cBhvr rctx="IE">
                        <p:cTn dur="indefinite"/>
                        <p:tgtEl>
                          <p:spTgt spid="79874"/>
                        </p:tgtEl>
                      </p:cBhvr>
                    </p:animEffect>
                  </p:childTnLst>
                </p:cTn>
              </p:par>
            </p:tnLst>
          </p:tmpl>
        </p:tmplLst>
      </p:bldP>
    </p:bldLst>
  </p:timing>
  <p:txStyles>
    <p:titleStyle>
      <a:lvl1pPr algn="l" rtl="0" eaLnBrk="0" fontAlgn="base" hangingPunct="0">
        <a:spcBef>
          <a:spcPct val="0"/>
        </a:spcBef>
        <a:spcAft>
          <a:spcPct val="0"/>
        </a:spcAft>
        <a:defRPr kumimoji="1" sz="3600" b="1">
          <a:solidFill>
            <a:srgbClr val="9933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3600" b="1">
          <a:solidFill>
            <a:srgbClr val="993300"/>
          </a:solidFill>
          <a:effectLst>
            <a:outerShdw blurRad="38100" dist="38100" dir="2700000" algn="tl">
              <a:srgbClr val="000000"/>
            </a:outerShdw>
          </a:effectLst>
          <a:latin typeface="Times New Roman" pitchFamily="18" charset="0"/>
        </a:defRPr>
      </a:lvl2pPr>
      <a:lvl3pPr algn="l" rtl="0" eaLnBrk="0" fontAlgn="base" hangingPunct="0">
        <a:spcBef>
          <a:spcPct val="0"/>
        </a:spcBef>
        <a:spcAft>
          <a:spcPct val="0"/>
        </a:spcAft>
        <a:defRPr kumimoji="1" sz="3600" b="1">
          <a:solidFill>
            <a:srgbClr val="993300"/>
          </a:solidFill>
          <a:effectLst>
            <a:outerShdw blurRad="38100" dist="38100" dir="2700000" algn="tl">
              <a:srgbClr val="000000"/>
            </a:outerShdw>
          </a:effectLst>
          <a:latin typeface="Times New Roman" pitchFamily="18" charset="0"/>
        </a:defRPr>
      </a:lvl3pPr>
      <a:lvl4pPr algn="l" rtl="0" eaLnBrk="0" fontAlgn="base" hangingPunct="0">
        <a:spcBef>
          <a:spcPct val="0"/>
        </a:spcBef>
        <a:spcAft>
          <a:spcPct val="0"/>
        </a:spcAft>
        <a:defRPr kumimoji="1" sz="3600" b="1">
          <a:solidFill>
            <a:srgbClr val="993300"/>
          </a:solidFill>
          <a:effectLst>
            <a:outerShdw blurRad="38100" dist="38100" dir="2700000" algn="tl">
              <a:srgbClr val="000000"/>
            </a:outerShdw>
          </a:effectLst>
          <a:latin typeface="Times New Roman" pitchFamily="18" charset="0"/>
        </a:defRPr>
      </a:lvl4pPr>
      <a:lvl5pPr algn="l" rtl="0" eaLnBrk="0" fontAlgn="base" hangingPunct="0">
        <a:spcBef>
          <a:spcPct val="0"/>
        </a:spcBef>
        <a:spcAft>
          <a:spcPct val="0"/>
        </a:spcAft>
        <a:defRPr kumimoji="1" sz="3600" b="1">
          <a:solidFill>
            <a:srgbClr val="993300"/>
          </a:solidFill>
          <a:effectLst>
            <a:outerShdw blurRad="38100" dist="38100" dir="2700000" algn="tl">
              <a:srgbClr val="000000"/>
            </a:outerShdw>
          </a:effectLst>
          <a:latin typeface="Times New Roman" pitchFamily="18" charset="0"/>
        </a:defRPr>
      </a:lvl5pPr>
      <a:lvl6pPr marL="457200" algn="l" rtl="0" eaLnBrk="0" fontAlgn="base" hangingPunct="0">
        <a:spcBef>
          <a:spcPct val="0"/>
        </a:spcBef>
        <a:spcAft>
          <a:spcPct val="0"/>
        </a:spcAft>
        <a:defRPr kumimoji="1" sz="3600" b="1">
          <a:solidFill>
            <a:srgbClr val="993300"/>
          </a:solidFill>
          <a:effectLst>
            <a:outerShdw blurRad="38100" dist="38100" dir="2700000" algn="tl">
              <a:srgbClr val="000000"/>
            </a:outerShdw>
          </a:effectLst>
          <a:latin typeface="Times New Roman" pitchFamily="18" charset="0"/>
        </a:defRPr>
      </a:lvl6pPr>
      <a:lvl7pPr marL="914400" algn="l" rtl="0" eaLnBrk="0" fontAlgn="base" hangingPunct="0">
        <a:spcBef>
          <a:spcPct val="0"/>
        </a:spcBef>
        <a:spcAft>
          <a:spcPct val="0"/>
        </a:spcAft>
        <a:defRPr kumimoji="1" sz="3600" b="1">
          <a:solidFill>
            <a:srgbClr val="993300"/>
          </a:solidFill>
          <a:effectLst>
            <a:outerShdw blurRad="38100" dist="38100" dir="2700000" algn="tl">
              <a:srgbClr val="000000"/>
            </a:outerShdw>
          </a:effectLst>
          <a:latin typeface="Times New Roman" pitchFamily="18" charset="0"/>
        </a:defRPr>
      </a:lvl7pPr>
      <a:lvl8pPr marL="1371600" algn="l" rtl="0" eaLnBrk="0" fontAlgn="base" hangingPunct="0">
        <a:spcBef>
          <a:spcPct val="0"/>
        </a:spcBef>
        <a:spcAft>
          <a:spcPct val="0"/>
        </a:spcAft>
        <a:defRPr kumimoji="1" sz="3600" b="1">
          <a:solidFill>
            <a:srgbClr val="993300"/>
          </a:solidFill>
          <a:effectLst>
            <a:outerShdw blurRad="38100" dist="38100" dir="2700000" algn="tl">
              <a:srgbClr val="000000"/>
            </a:outerShdw>
          </a:effectLst>
          <a:latin typeface="Times New Roman" pitchFamily="18" charset="0"/>
        </a:defRPr>
      </a:lvl8pPr>
      <a:lvl9pPr marL="1828800" algn="l" rtl="0" eaLnBrk="0" fontAlgn="base" hangingPunct="0">
        <a:spcBef>
          <a:spcPct val="0"/>
        </a:spcBef>
        <a:spcAft>
          <a:spcPct val="0"/>
        </a:spcAft>
        <a:defRPr kumimoji="1" sz="3600" b="1">
          <a:solidFill>
            <a:srgbClr val="993300"/>
          </a:solidFill>
          <a:effectLst>
            <a:outerShdw blurRad="38100" dist="38100" dir="2700000" algn="tl">
              <a:srgbClr val="000000"/>
            </a:outerShdw>
          </a:effectLst>
          <a:latin typeface="Times New Roman" pitchFamily="18" charset="0"/>
        </a:defRPr>
      </a:lvl9pPr>
    </p:titleStyle>
    <p:bodyStyle>
      <a:lvl1pPr marL="342900" indent="-342900" algn="just" rtl="0" eaLnBrk="0" fontAlgn="base" hangingPunct="0">
        <a:lnSpc>
          <a:spcPct val="125000"/>
        </a:lnSpc>
        <a:spcBef>
          <a:spcPct val="35000"/>
        </a:spcBef>
        <a:spcAft>
          <a:spcPct val="0"/>
        </a:spcAft>
        <a:buClr>
          <a:srgbClr val="993300"/>
        </a:buClr>
        <a:buSzPct val="90000"/>
        <a:buFont typeface="Wingdings" pitchFamily="2" charset="2"/>
        <a:buChar char="v"/>
        <a:defRPr kumimoji="1" sz="2400" b="1">
          <a:solidFill>
            <a:schemeClr val="tx1"/>
          </a:solidFill>
          <a:latin typeface="+mn-lt"/>
          <a:ea typeface="+mn-ea"/>
          <a:cs typeface="+mn-cs"/>
        </a:defRPr>
      </a:lvl1pPr>
      <a:lvl2pPr marL="742950" indent="-285750" algn="just" rtl="0" eaLnBrk="0" fontAlgn="base" hangingPunct="0">
        <a:lnSpc>
          <a:spcPct val="125000"/>
        </a:lnSpc>
        <a:spcBef>
          <a:spcPct val="35000"/>
        </a:spcBef>
        <a:spcAft>
          <a:spcPct val="0"/>
        </a:spcAft>
        <a:buClr>
          <a:srgbClr val="CC6600"/>
        </a:buClr>
        <a:buSzPct val="85000"/>
        <a:buFont typeface="Wingdings 3" pitchFamily="18" charset="2"/>
        <a:buChar char=""/>
        <a:defRPr kumimoji="1" sz="2400" b="1">
          <a:solidFill>
            <a:schemeClr val="tx1"/>
          </a:solidFill>
          <a:latin typeface="+mn-lt"/>
        </a:defRPr>
      </a:lvl2pPr>
      <a:lvl3pPr marL="1085850" indent="-228600" algn="just" rtl="0" eaLnBrk="0" fontAlgn="base" hangingPunct="0">
        <a:lnSpc>
          <a:spcPct val="125000"/>
        </a:lnSpc>
        <a:spcBef>
          <a:spcPct val="35000"/>
        </a:spcBef>
        <a:spcAft>
          <a:spcPct val="0"/>
        </a:spcAft>
        <a:buClr>
          <a:srgbClr val="000099"/>
        </a:buClr>
        <a:buSzPct val="80000"/>
        <a:buFont typeface="Wingdings 2" pitchFamily="18" charset="2"/>
        <a:buChar char="²"/>
        <a:defRPr kumimoji="1" sz="2400" b="1">
          <a:solidFill>
            <a:schemeClr val="tx1"/>
          </a:solidFill>
          <a:latin typeface="+mn-lt"/>
        </a:defRPr>
      </a:lvl3pPr>
      <a:lvl4pPr marL="1428750" indent="-228600" algn="just" rtl="0" eaLnBrk="0" fontAlgn="base" hangingPunct="0">
        <a:lnSpc>
          <a:spcPct val="125000"/>
        </a:lnSpc>
        <a:spcBef>
          <a:spcPct val="35000"/>
        </a:spcBef>
        <a:spcAft>
          <a:spcPct val="0"/>
        </a:spcAft>
        <a:buClr>
          <a:schemeClr val="hlink"/>
        </a:buClr>
        <a:buSzPct val="75000"/>
        <a:buFont typeface="Wingdings" pitchFamily="2" charset="2"/>
        <a:buChar char="¬"/>
        <a:defRPr kumimoji="1" sz="2400" b="1">
          <a:solidFill>
            <a:schemeClr val="tx1"/>
          </a:solidFill>
          <a:latin typeface="+mn-lt"/>
        </a:defRPr>
      </a:lvl4pPr>
      <a:lvl5pPr marL="1771650" indent="-228600" algn="just" rtl="0" eaLnBrk="0" fontAlgn="base" hangingPunct="0">
        <a:lnSpc>
          <a:spcPct val="125000"/>
        </a:lnSpc>
        <a:spcBef>
          <a:spcPct val="35000"/>
        </a:spcBef>
        <a:spcAft>
          <a:spcPct val="0"/>
        </a:spcAft>
        <a:buClr>
          <a:schemeClr val="tx2"/>
        </a:buClr>
        <a:buSzPct val="75000"/>
        <a:buFont typeface="Wingdings 3" pitchFamily="18" charset="2"/>
        <a:buChar char="Æ"/>
        <a:defRPr kumimoji="1" sz="2400" b="1">
          <a:solidFill>
            <a:schemeClr val="tx1"/>
          </a:solidFill>
          <a:latin typeface="+mn-lt"/>
        </a:defRPr>
      </a:lvl5pPr>
      <a:lvl6pPr marL="2228850" indent="-228600" algn="just" rtl="0" eaLnBrk="0" fontAlgn="base" hangingPunct="0">
        <a:lnSpc>
          <a:spcPct val="125000"/>
        </a:lnSpc>
        <a:spcBef>
          <a:spcPct val="35000"/>
        </a:spcBef>
        <a:spcAft>
          <a:spcPct val="0"/>
        </a:spcAft>
        <a:buClr>
          <a:schemeClr val="tx2"/>
        </a:buClr>
        <a:buSzPct val="75000"/>
        <a:buFont typeface="Wingdings 3" pitchFamily="18" charset="2"/>
        <a:buChar char="Æ"/>
        <a:defRPr kumimoji="1" sz="2400" b="1">
          <a:solidFill>
            <a:schemeClr val="tx1"/>
          </a:solidFill>
          <a:latin typeface="+mn-lt"/>
        </a:defRPr>
      </a:lvl6pPr>
      <a:lvl7pPr marL="2686050" indent="-228600" algn="just" rtl="0" eaLnBrk="0" fontAlgn="base" hangingPunct="0">
        <a:lnSpc>
          <a:spcPct val="125000"/>
        </a:lnSpc>
        <a:spcBef>
          <a:spcPct val="35000"/>
        </a:spcBef>
        <a:spcAft>
          <a:spcPct val="0"/>
        </a:spcAft>
        <a:buClr>
          <a:schemeClr val="tx2"/>
        </a:buClr>
        <a:buSzPct val="75000"/>
        <a:buFont typeface="Wingdings 3" pitchFamily="18" charset="2"/>
        <a:buChar char="Æ"/>
        <a:defRPr kumimoji="1" sz="2400" b="1">
          <a:solidFill>
            <a:schemeClr val="tx1"/>
          </a:solidFill>
          <a:latin typeface="+mn-lt"/>
        </a:defRPr>
      </a:lvl7pPr>
      <a:lvl8pPr marL="3143250" indent="-228600" algn="just" rtl="0" eaLnBrk="0" fontAlgn="base" hangingPunct="0">
        <a:lnSpc>
          <a:spcPct val="125000"/>
        </a:lnSpc>
        <a:spcBef>
          <a:spcPct val="35000"/>
        </a:spcBef>
        <a:spcAft>
          <a:spcPct val="0"/>
        </a:spcAft>
        <a:buClr>
          <a:schemeClr val="tx2"/>
        </a:buClr>
        <a:buSzPct val="75000"/>
        <a:buFont typeface="Wingdings 3" pitchFamily="18" charset="2"/>
        <a:buChar char="Æ"/>
        <a:defRPr kumimoji="1" sz="2400" b="1">
          <a:solidFill>
            <a:schemeClr val="tx1"/>
          </a:solidFill>
          <a:latin typeface="+mn-lt"/>
        </a:defRPr>
      </a:lvl8pPr>
      <a:lvl9pPr marL="3600450" indent="-228600" algn="just" rtl="0" eaLnBrk="0" fontAlgn="base" hangingPunct="0">
        <a:lnSpc>
          <a:spcPct val="125000"/>
        </a:lnSpc>
        <a:spcBef>
          <a:spcPct val="35000"/>
        </a:spcBef>
        <a:spcAft>
          <a:spcPct val="0"/>
        </a:spcAft>
        <a:buClr>
          <a:schemeClr val="tx2"/>
        </a:buClr>
        <a:buSzPct val="75000"/>
        <a:buFont typeface="Wingdings 3" pitchFamily="18" charset="2"/>
        <a:buChar char="Æ"/>
        <a:defRPr kumimoji="1" sz="2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457200"/>
            <a:ext cx="7772400" cy="609600"/>
          </a:xfrm>
        </p:spPr>
        <p:txBody>
          <a:bodyPr/>
          <a:lstStyle/>
          <a:p>
            <a:r>
              <a:rPr lang="en-US" sz="3200">
                <a:solidFill>
                  <a:srgbClr val="FFFFFF"/>
                </a:solidFill>
              </a:rPr>
              <a:t>Chapter 2</a:t>
            </a:r>
          </a:p>
        </p:txBody>
      </p:sp>
      <p:sp>
        <p:nvSpPr>
          <p:cNvPr id="2051" name="Rectangle 3"/>
          <p:cNvSpPr>
            <a:spLocks noGrp="1" noChangeArrowheads="1"/>
          </p:cNvSpPr>
          <p:nvPr>
            <p:ph type="subTitle" idx="1"/>
          </p:nvPr>
        </p:nvSpPr>
        <p:spPr>
          <a:xfrm>
            <a:off x="914400" y="3505200"/>
            <a:ext cx="6400800" cy="762000"/>
          </a:xfrm>
        </p:spPr>
        <p:txBody>
          <a:bodyPr/>
          <a:lstStyle/>
          <a:p>
            <a:pPr>
              <a:lnSpc>
                <a:spcPct val="115000"/>
              </a:lnSpc>
            </a:pPr>
            <a:r>
              <a:rPr lang="en-US" sz="8000" dirty="0">
                <a:solidFill>
                  <a:srgbClr val="FF0000"/>
                </a:solidFill>
              </a:rPr>
              <a:t>MESSAGE PASSING</a:t>
            </a:r>
          </a:p>
        </p:txBody>
      </p:sp>
      <p:pic>
        <p:nvPicPr>
          <p:cNvPr id="82946" name="Picture 2" descr="C:\Documents and Settings\Administrator\My Documents\My Pictures\nn.bmp"/>
          <p:cNvPicPr>
            <a:picLocks noChangeAspect="1" noChangeArrowheads="1"/>
          </p:cNvPicPr>
          <p:nvPr/>
        </p:nvPicPr>
        <p:blipFill>
          <a:blip r:embed="rId2"/>
          <a:srcRect/>
          <a:stretch>
            <a:fillRect/>
          </a:stretch>
        </p:blipFill>
        <p:spPr bwMode="auto">
          <a:xfrm>
            <a:off x="3133723" y="1081087"/>
            <a:ext cx="2695575" cy="231685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Issues in IPC (contd…)</a:t>
            </a:r>
          </a:p>
        </p:txBody>
      </p:sp>
      <p:sp>
        <p:nvSpPr>
          <p:cNvPr id="9219" name="Rectangle 3"/>
          <p:cNvSpPr>
            <a:spLocks noGrp="1" noChangeArrowheads="1"/>
          </p:cNvSpPr>
          <p:nvPr>
            <p:ph type="body" idx="1"/>
          </p:nvPr>
        </p:nvSpPr>
        <p:spPr>
          <a:xfrm>
            <a:off x="2286000" y="5943600"/>
            <a:ext cx="4724400" cy="533400"/>
          </a:xfrm>
        </p:spPr>
        <p:txBody>
          <a:bodyPr/>
          <a:lstStyle/>
          <a:p>
            <a:pPr algn="ctr">
              <a:lnSpc>
                <a:spcPct val="120000"/>
              </a:lnSpc>
              <a:buFont typeface="Wingdings" pitchFamily="2" charset="2"/>
              <a:buNone/>
            </a:pPr>
            <a:r>
              <a:rPr lang="en-US"/>
              <a:t>A typical message structure</a:t>
            </a:r>
          </a:p>
        </p:txBody>
      </p:sp>
      <p:grpSp>
        <p:nvGrpSpPr>
          <p:cNvPr id="9242" name="Group 26"/>
          <p:cNvGrpSpPr>
            <a:grpSpLocks/>
          </p:cNvGrpSpPr>
          <p:nvPr/>
        </p:nvGrpSpPr>
        <p:grpSpPr bwMode="auto">
          <a:xfrm>
            <a:off x="457200" y="1295400"/>
            <a:ext cx="8229600" cy="4818063"/>
            <a:chOff x="288" y="816"/>
            <a:chExt cx="5184" cy="3035"/>
          </a:xfrm>
        </p:grpSpPr>
        <p:sp>
          <p:nvSpPr>
            <p:cNvPr id="9235" name="Text Box 19"/>
            <p:cNvSpPr txBox="1">
              <a:spLocks noChangeArrowheads="1"/>
            </p:cNvSpPr>
            <p:nvPr/>
          </p:nvSpPr>
          <p:spPr bwMode="auto">
            <a:xfrm>
              <a:off x="480" y="3408"/>
              <a:ext cx="576" cy="231"/>
            </a:xfrm>
            <a:prstGeom prst="rect">
              <a:avLst/>
            </a:prstGeom>
            <a:noFill/>
            <a:ln w="9525">
              <a:noFill/>
              <a:miter lim="800000"/>
              <a:headEnd/>
              <a:tailEnd/>
            </a:ln>
            <a:effectLst/>
          </p:spPr>
          <p:txBody>
            <a:bodyPr>
              <a:spAutoFit/>
            </a:bodyPr>
            <a:lstStyle/>
            <a:p>
              <a:pPr eaLnBrk="1" hangingPunct="1">
                <a:spcBef>
                  <a:spcPct val="50000"/>
                </a:spcBef>
              </a:pPr>
              <a:endParaRPr lang="en-GB" sz="1800">
                <a:latin typeface="Arial" charset="0"/>
              </a:endParaRPr>
            </a:p>
          </p:txBody>
        </p:sp>
        <p:sp>
          <p:nvSpPr>
            <p:cNvPr id="9221" name="Rectangle 5"/>
            <p:cNvSpPr>
              <a:spLocks noChangeArrowheads="1"/>
            </p:cNvSpPr>
            <p:nvPr/>
          </p:nvSpPr>
          <p:spPr bwMode="auto">
            <a:xfrm>
              <a:off x="288" y="816"/>
              <a:ext cx="1056" cy="192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800" b="1">
                  <a:latin typeface="Arial" charset="0"/>
                </a:rPr>
                <a:t>Actual data</a:t>
              </a:r>
            </a:p>
            <a:p>
              <a:pPr algn="ctr" eaLnBrk="1" hangingPunct="1"/>
              <a:r>
                <a:rPr lang="en-US" sz="1800" b="1">
                  <a:latin typeface="Arial" charset="0"/>
                </a:rPr>
                <a:t>Or pointer</a:t>
              </a:r>
            </a:p>
            <a:p>
              <a:pPr algn="ctr" eaLnBrk="1" hangingPunct="1"/>
              <a:r>
                <a:rPr lang="en-US" sz="1800" b="1">
                  <a:latin typeface="Arial" charset="0"/>
                </a:rPr>
                <a:t>to the data</a:t>
              </a:r>
            </a:p>
          </p:txBody>
        </p:sp>
        <p:sp>
          <p:nvSpPr>
            <p:cNvPr id="9222" name="Rectangle 6"/>
            <p:cNvSpPr>
              <a:spLocks noChangeArrowheads="1"/>
            </p:cNvSpPr>
            <p:nvPr/>
          </p:nvSpPr>
          <p:spPr bwMode="auto">
            <a:xfrm>
              <a:off x="1296" y="816"/>
              <a:ext cx="1680" cy="336"/>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800" b="1">
                  <a:latin typeface="Arial" charset="0"/>
                </a:rPr>
                <a:t>Structural information</a:t>
              </a:r>
            </a:p>
          </p:txBody>
        </p:sp>
        <p:sp>
          <p:nvSpPr>
            <p:cNvPr id="9223" name="Rectangle 7"/>
            <p:cNvSpPr>
              <a:spLocks noChangeArrowheads="1"/>
            </p:cNvSpPr>
            <p:nvPr/>
          </p:nvSpPr>
          <p:spPr bwMode="auto">
            <a:xfrm>
              <a:off x="1296" y="1152"/>
              <a:ext cx="960" cy="15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800" b="1">
                  <a:latin typeface="Arial" charset="0"/>
                </a:rPr>
                <a:t>Number</a:t>
              </a:r>
            </a:p>
            <a:p>
              <a:pPr algn="ctr" eaLnBrk="1" hangingPunct="1"/>
              <a:r>
                <a:rPr lang="en-US" sz="1800" b="1">
                  <a:latin typeface="Arial" charset="0"/>
                </a:rPr>
                <a:t> of</a:t>
              </a:r>
            </a:p>
            <a:p>
              <a:pPr algn="ctr" eaLnBrk="1" hangingPunct="1"/>
              <a:r>
                <a:rPr lang="en-US" sz="1800" b="1">
                  <a:latin typeface="Arial" charset="0"/>
                </a:rPr>
                <a:t> bytes/</a:t>
              </a:r>
            </a:p>
            <a:p>
              <a:pPr algn="ctr" eaLnBrk="1" hangingPunct="1"/>
              <a:r>
                <a:rPr lang="en-US" sz="1800" b="1">
                  <a:latin typeface="Arial" charset="0"/>
                </a:rPr>
                <a:t>elements</a:t>
              </a:r>
            </a:p>
          </p:txBody>
        </p:sp>
        <p:sp>
          <p:nvSpPr>
            <p:cNvPr id="9224" name="Rectangle 8"/>
            <p:cNvSpPr>
              <a:spLocks noChangeArrowheads="1"/>
            </p:cNvSpPr>
            <p:nvPr/>
          </p:nvSpPr>
          <p:spPr bwMode="auto">
            <a:xfrm>
              <a:off x="2256" y="1152"/>
              <a:ext cx="720" cy="15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800" b="1">
                  <a:latin typeface="Arial" charset="0"/>
                </a:rPr>
                <a:t>Type </a:t>
              </a:r>
            </a:p>
          </p:txBody>
        </p:sp>
        <p:sp>
          <p:nvSpPr>
            <p:cNvPr id="9225" name="Rectangle 9"/>
            <p:cNvSpPr>
              <a:spLocks noChangeArrowheads="1"/>
            </p:cNvSpPr>
            <p:nvPr/>
          </p:nvSpPr>
          <p:spPr bwMode="auto">
            <a:xfrm>
              <a:off x="2976" y="816"/>
              <a:ext cx="1056" cy="192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800" b="1">
                  <a:latin typeface="Arial" charset="0"/>
                </a:rPr>
                <a:t>Sequence</a:t>
              </a:r>
            </a:p>
            <a:p>
              <a:pPr algn="ctr" eaLnBrk="1" hangingPunct="1"/>
              <a:r>
                <a:rPr lang="en-US" sz="1800" b="1">
                  <a:latin typeface="Arial" charset="0"/>
                </a:rPr>
                <a:t> number</a:t>
              </a:r>
            </a:p>
            <a:p>
              <a:pPr algn="ctr" eaLnBrk="1" hangingPunct="1"/>
              <a:r>
                <a:rPr lang="en-US" sz="1800" b="1">
                  <a:latin typeface="Arial" charset="0"/>
                </a:rPr>
                <a:t>Or</a:t>
              </a:r>
            </a:p>
            <a:p>
              <a:pPr algn="ctr" eaLnBrk="1" hangingPunct="1"/>
              <a:r>
                <a:rPr lang="en-US" sz="1800" b="1">
                  <a:latin typeface="Arial" charset="0"/>
                </a:rPr>
                <a:t>Message id</a:t>
              </a:r>
            </a:p>
          </p:txBody>
        </p:sp>
        <p:sp>
          <p:nvSpPr>
            <p:cNvPr id="9226" name="Rectangle 10"/>
            <p:cNvSpPr>
              <a:spLocks noChangeArrowheads="1"/>
            </p:cNvSpPr>
            <p:nvPr/>
          </p:nvSpPr>
          <p:spPr bwMode="auto">
            <a:xfrm>
              <a:off x="4032" y="816"/>
              <a:ext cx="1440" cy="528"/>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800" b="1">
                  <a:latin typeface="Arial" charset="0"/>
                </a:rPr>
                <a:t>Addresses </a:t>
              </a:r>
            </a:p>
          </p:txBody>
        </p:sp>
        <p:sp>
          <p:nvSpPr>
            <p:cNvPr id="9227" name="Rectangle 11"/>
            <p:cNvSpPr>
              <a:spLocks noChangeArrowheads="1"/>
            </p:cNvSpPr>
            <p:nvPr/>
          </p:nvSpPr>
          <p:spPr bwMode="auto">
            <a:xfrm>
              <a:off x="4032" y="1344"/>
              <a:ext cx="720" cy="1392"/>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800" b="1">
                  <a:latin typeface="Arial" charset="0"/>
                </a:rPr>
                <a:t>Receiving</a:t>
              </a:r>
            </a:p>
            <a:p>
              <a:pPr algn="ctr" eaLnBrk="1" hangingPunct="1"/>
              <a:r>
                <a:rPr lang="en-US" sz="1800" b="1">
                  <a:latin typeface="Arial" charset="0"/>
                </a:rPr>
                <a:t>Process</a:t>
              </a:r>
            </a:p>
            <a:p>
              <a:pPr algn="ctr" eaLnBrk="1" hangingPunct="1"/>
              <a:r>
                <a:rPr lang="en-US" sz="1800" b="1">
                  <a:latin typeface="Arial" charset="0"/>
                </a:rPr>
                <a:t>address</a:t>
              </a:r>
            </a:p>
          </p:txBody>
        </p:sp>
        <p:sp>
          <p:nvSpPr>
            <p:cNvPr id="9228" name="Rectangle 12"/>
            <p:cNvSpPr>
              <a:spLocks noChangeArrowheads="1"/>
            </p:cNvSpPr>
            <p:nvPr/>
          </p:nvSpPr>
          <p:spPr bwMode="auto">
            <a:xfrm>
              <a:off x="4752" y="1344"/>
              <a:ext cx="720" cy="1392"/>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800" b="1">
                  <a:latin typeface="Arial" charset="0"/>
                </a:rPr>
                <a:t>Sending</a:t>
              </a:r>
            </a:p>
            <a:p>
              <a:pPr algn="ctr" eaLnBrk="1" hangingPunct="1"/>
              <a:r>
                <a:rPr lang="en-US" sz="1800" b="1">
                  <a:latin typeface="Arial" charset="0"/>
                </a:rPr>
                <a:t> process</a:t>
              </a:r>
            </a:p>
            <a:p>
              <a:pPr algn="ctr" eaLnBrk="1" hangingPunct="1"/>
              <a:r>
                <a:rPr lang="en-US" sz="1800" b="1">
                  <a:latin typeface="Arial" charset="0"/>
                </a:rPr>
                <a:t>address</a:t>
              </a:r>
            </a:p>
          </p:txBody>
        </p:sp>
        <p:sp>
          <p:nvSpPr>
            <p:cNvPr id="9229" name="Line 13"/>
            <p:cNvSpPr>
              <a:spLocks noChangeShapeType="1"/>
            </p:cNvSpPr>
            <p:nvPr/>
          </p:nvSpPr>
          <p:spPr bwMode="auto">
            <a:xfrm>
              <a:off x="288" y="2832"/>
              <a:ext cx="0" cy="336"/>
            </a:xfrm>
            <a:prstGeom prst="line">
              <a:avLst/>
            </a:prstGeom>
            <a:noFill/>
            <a:ln w="9525">
              <a:solidFill>
                <a:schemeClr val="tx1"/>
              </a:solidFill>
              <a:round/>
              <a:headEnd/>
              <a:tailEnd/>
            </a:ln>
            <a:effectLst/>
          </p:spPr>
          <p:txBody>
            <a:bodyPr/>
            <a:lstStyle/>
            <a:p>
              <a:endParaRPr lang="en-US"/>
            </a:p>
          </p:txBody>
        </p:sp>
        <p:sp>
          <p:nvSpPr>
            <p:cNvPr id="9230" name="Line 14"/>
            <p:cNvSpPr>
              <a:spLocks noChangeShapeType="1"/>
            </p:cNvSpPr>
            <p:nvPr/>
          </p:nvSpPr>
          <p:spPr bwMode="auto">
            <a:xfrm>
              <a:off x="1296" y="2832"/>
              <a:ext cx="0" cy="336"/>
            </a:xfrm>
            <a:prstGeom prst="line">
              <a:avLst/>
            </a:prstGeom>
            <a:noFill/>
            <a:ln w="9525">
              <a:solidFill>
                <a:schemeClr val="tx1"/>
              </a:solidFill>
              <a:round/>
              <a:headEnd/>
              <a:tailEnd/>
            </a:ln>
            <a:effectLst/>
          </p:spPr>
          <p:txBody>
            <a:bodyPr/>
            <a:lstStyle/>
            <a:p>
              <a:endParaRPr lang="en-US"/>
            </a:p>
          </p:txBody>
        </p:sp>
        <p:sp>
          <p:nvSpPr>
            <p:cNvPr id="9231" name="Line 15"/>
            <p:cNvSpPr>
              <a:spLocks noChangeShapeType="1"/>
            </p:cNvSpPr>
            <p:nvPr/>
          </p:nvSpPr>
          <p:spPr bwMode="auto">
            <a:xfrm>
              <a:off x="5472" y="2832"/>
              <a:ext cx="0" cy="336"/>
            </a:xfrm>
            <a:prstGeom prst="line">
              <a:avLst/>
            </a:prstGeom>
            <a:noFill/>
            <a:ln w="9525">
              <a:solidFill>
                <a:schemeClr val="tx1"/>
              </a:solidFill>
              <a:round/>
              <a:headEnd/>
              <a:tailEnd/>
            </a:ln>
            <a:effectLst/>
          </p:spPr>
          <p:txBody>
            <a:bodyPr/>
            <a:lstStyle/>
            <a:p>
              <a:endParaRPr lang="en-US"/>
            </a:p>
          </p:txBody>
        </p:sp>
        <p:sp>
          <p:nvSpPr>
            <p:cNvPr id="9233" name="Text Box 17"/>
            <p:cNvSpPr txBox="1">
              <a:spLocks noChangeArrowheads="1"/>
            </p:cNvSpPr>
            <p:nvPr/>
          </p:nvSpPr>
          <p:spPr bwMode="auto">
            <a:xfrm>
              <a:off x="2544" y="2928"/>
              <a:ext cx="1920"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Fixed-length header</a:t>
              </a:r>
            </a:p>
          </p:txBody>
        </p:sp>
        <p:sp>
          <p:nvSpPr>
            <p:cNvPr id="9236" name="Text Box 20"/>
            <p:cNvSpPr txBox="1">
              <a:spLocks noChangeArrowheads="1"/>
            </p:cNvSpPr>
            <p:nvPr/>
          </p:nvSpPr>
          <p:spPr bwMode="auto">
            <a:xfrm>
              <a:off x="432" y="2928"/>
              <a:ext cx="816" cy="923"/>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Variable size collection of typed data</a:t>
              </a:r>
            </a:p>
          </p:txBody>
        </p:sp>
        <p:sp>
          <p:nvSpPr>
            <p:cNvPr id="9237" name="Line 21"/>
            <p:cNvSpPr>
              <a:spLocks noChangeShapeType="1"/>
            </p:cNvSpPr>
            <p:nvPr/>
          </p:nvSpPr>
          <p:spPr bwMode="auto">
            <a:xfrm>
              <a:off x="1104" y="3024"/>
              <a:ext cx="144" cy="0"/>
            </a:xfrm>
            <a:prstGeom prst="line">
              <a:avLst/>
            </a:prstGeom>
            <a:noFill/>
            <a:ln w="9525">
              <a:solidFill>
                <a:schemeClr val="tx1"/>
              </a:solidFill>
              <a:round/>
              <a:headEnd/>
              <a:tailEnd type="triangle" w="med" len="med"/>
            </a:ln>
            <a:effectLst/>
          </p:spPr>
          <p:txBody>
            <a:bodyPr/>
            <a:lstStyle/>
            <a:p>
              <a:endParaRPr lang="en-US"/>
            </a:p>
          </p:txBody>
        </p:sp>
        <p:sp>
          <p:nvSpPr>
            <p:cNvPr id="9238" name="Line 22"/>
            <p:cNvSpPr>
              <a:spLocks noChangeShapeType="1"/>
            </p:cNvSpPr>
            <p:nvPr/>
          </p:nvSpPr>
          <p:spPr bwMode="auto">
            <a:xfrm flipH="1">
              <a:off x="336" y="3024"/>
              <a:ext cx="144" cy="0"/>
            </a:xfrm>
            <a:prstGeom prst="line">
              <a:avLst/>
            </a:prstGeom>
            <a:noFill/>
            <a:ln w="9525">
              <a:solidFill>
                <a:schemeClr val="tx1"/>
              </a:solidFill>
              <a:round/>
              <a:headEnd/>
              <a:tailEnd type="triangle" w="med" len="med"/>
            </a:ln>
            <a:effectLst/>
          </p:spPr>
          <p:txBody>
            <a:bodyPr/>
            <a:lstStyle/>
            <a:p>
              <a:endParaRPr lang="en-US"/>
            </a:p>
          </p:txBody>
        </p:sp>
        <p:sp>
          <p:nvSpPr>
            <p:cNvPr id="9239" name="Line 23"/>
            <p:cNvSpPr>
              <a:spLocks noChangeShapeType="1"/>
            </p:cNvSpPr>
            <p:nvPr/>
          </p:nvSpPr>
          <p:spPr bwMode="auto">
            <a:xfrm>
              <a:off x="3936" y="3072"/>
              <a:ext cx="1488" cy="0"/>
            </a:xfrm>
            <a:prstGeom prst="line">
              <a:avLst/>
            </a:prstGeom>
            <a:noFill/>
            <a:ln w="9525">
              <a:solidFill>
                <a:schemeClr val="tx1"/>
              </a:solidFill>
              <a:round/>
              <a:headEnd/>
              <a:tailEnd type="triangle" w="med" len="med"/>
            </a:ln>
            <a:effectLst/>
          </p:spPr>
          <p:txBody>
            <a:bodyPr/>
            <a:lstStyle/>
            <a:p>
              <a:endParaRPr lang="en-US"/>
            </a:p>
          </p:txBody>
        </p:sp>
        <p:sp>
          <p:nvSpPr>
            <p:cNvPr id="9240" name="Line 24"/>
            <p:cNvSpPr>
              <a:spLocks noChangeShapeType="1"/>
            </p:cNvSpPr>
            <p:nvPr/>
          </p:nvSpPr>
          <p:spPr bwMode="auto">
            <a:xfrm flipH="1">
              <a:off x="1344" y="3024"/>
              <a:ext cx="1152" cy="0"/>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sz="3200"/>
              <a:t>Client Server Binding</a:t>
            </a:r>
          </a:p>
        </p:txBody>
      </p:sp>
      <p:sp>
        <p:nvSpPr>
          <p:cNvPr id="149507" name="Rectangle 3"/>
          <p:cNvSpPr>
            <a:spLocks noGrp="1" noChangeArrowheads="1"/>
          </p:cNvSpPr>
          <p:nvPr>
            <p:ph type="body" idx="1"/>
          </p:nvPr>
        </p:nvSpPr>
        <p:spPr>
          <a:xfrm>
            <a:off x="301625" y="1085850"/>
            <a:ext cx="8661400" cy="5465763"/>
          </a:xfrm>
        </p:spPr>
        <p:txBody>
          <a:bodyPr/>
          <a:lstStyle/>
          <a:p>
            <a:pPr>
              <a:lnSpc>
                <a:spcPct val="105000"/>
              </a:lnSpc>
              <a:buFont typeface="Wingdings" pitchFamily="2" charset="2"/>
              <a:buNone/>
            </a:pPr>
            <a:r>
              <a:rPr lang="en-US"/>
              <a:t>Advantages of using Binding Agent:</a:t>
            </a:r>
          </a:p>
          <a:p>
            <a:pPr>
              <a:lnSpc>
                <a:spcPct val="105000"/>
              </a:lnSpc>
            </a:pPr>
            <a:r>
              <a:rPr lang="en-US"/>
              <a:t>Can support Multiple Servers having  the same interface type so that any of the available server may be used to service the client’s request.</a:t>
            </a:r>
          </a:p>
          <a:p>
            <a:pPr>
              <a:lnSpc>
                <a:spcPct val="105000"/>
              </a:lnSpc>
            </a:pPr>
            <a:r>
              <a:rPr lang="en-US"/>
              <a:t>Binding agent can Balance the load evenly among the servers providing the same service.</a:t>
            </a:r>
          </a:p>
          <a:p>
            <a:pPr>
              <a:lnSpc>
                <a:spcPct val="105000"/>
              </a:lnSpc>
            </a:pPr>
            <a:r>
              <a:rPr lang="en-US"/>
              <a:t>User Authorization facility can be provided for binding</a:t>
            </a:r>
          </a:p>
          <a:p>
            <a:pPr>
              <a:lnSpc>
                <a:spcPct val="145000"/>
              </a:lnSpc>
              <a:spcBef>
                <a:spcPct val="45000"/>
              </a:spcBef>
              <a:buFont typeface="Wingdings" pitchFamily="2" charset="2"/>
              <a:buNone/>
            </a:pPr>
            <a:r>
              <a:rPr lang="en-US"/>
              <a:t>Disadvantages:</a:t>
            </a:r>
          </a:p>
          <a:p>
            <a:pPr>
              <a:lnSpc>
                <a:spcPct val="105000"/>
              </a:lnSpc>
            </a:pPr>
            <a:r>
              <a:rPr lang="en-US"/>
              <a:t>Overhead becomes large when many client processes are short lived.</a:t>
            </a:r>
          </a:p>
          <a:p>
            <a:pPr>
              <a:lnSpc>
                <a:spcPct val="105000"/>
              </a:lnSpc>
            </a:pPr>
            <a:r>
              <a:rPr lang="en-US"/>
              <a:t>Binding Agent may become a performance bottleneck</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sz="3200"/>
              <a:t>Client Server Binding</a:t>
            </a:r>
          </a:p>
        </p:txBody>
      </p:sp>
      <p:sp>
        <p:nvSpPr>
          <p:cNvPr id="150531" name="Rectangle 3"/>
          <p:cNvSpPr>
            <a:spLocks noGrp="1" noChangeArrowheads="1"/>
          </p:cNvSpPr>
          <p:nvPr>
            <p:ph type="body" idx="1"/>
          </p:nvPr>
        </p:nvSpPr>
        <p:spPr>
          <a:xfrm>
            <a:off x="258763" y="925513"/>
            <a:ext cx="8631237" cy="5645150"/>
          </a:xfrm>
        </p:spPr>
        <p:txBody>
          <a:bodyPr/>
          <a:lstStyle/>
          <a:p>
            <a:pPr marL="457200" indent="-457200">
              <a:lnSpc>
                <a:spcPct val="105000"/>
              </a:lnSpc>
              <a:spcBef>
                <a:spcPct val="20000"/>
              </a:spcBef>
              <a:buFont typeface="Wingdings" pitchFamily="2" charset="2"/>
              <a:buNone/>
            </a:pPr>
            <a:r>
              <a:rPr lang="en-US">
                <a:solidFill>
                  <a:srgbClr val="0000CC"/>
                </a:solidFill>
              </a:rPr>
              <a:t>Binding time: -</a:t>
            </a:r>
          </a:p>
          <a:p>
            <a:pPr marL="457200" indent="-457200">
              <a:lnSpc>
                <a:spcPct val="105000"/>
              </a:lnSpc>
              <a:spcBef>
                <a:spcPct val="20000"/>
              </a:spcBef>
              <a:buFont typeface="Wingdings" pitchFamily="2" charset="2"/>
              <a:buAutoNum type="arabicPeriod"/>
            </a:pPr>
            <a:r>
              <a:rPr lang="en-US">
                <a:solidFill>
                  <a:srgbClr val="0000CC"/>
                </a:solidFill>
              </a:rPr>
              <a:t>Compile time</a:t>
            </a:r>
            <a:r>
              <a:rPr lang="en-US"/>
              <a:t> </a:t>
            </a:r>
            <a:r>
              <a:rPr lang="en-US">
                <a:solidFill>
                  <a:srgbClr val="0000CC"/>
                </a:solidFill>
              </a:rPr>
              <a:t>Binding</a:t>
            </a:r>
            <a:r>
              <a:rPr lang="en-US"/>
              <a:t> → Hard coding of Server’s network addresses. Extremely Inflexible (if configuration changes)  </a:t>
            </a:r>
          </a:p>
          <a:p>
            <a:pPr marL="457200" indent="-457200">
              <a:lnSpc>
                <a:spcPct val="105000"/>
              </a:lnSpc>
              <a:spcBef>
                <a:spcPct val="20000"/>
              </a:spcBef>
              <a:buFont typeface="Wingdings" pitchFamily="2" charset="2"/>
              <a:buAutoNum type="arabicPeriod"/>
            </a:pPr>
            <a:r>
              <a:rPr lang="en-US">
                <a:solidFill>
                  <a:srgbClr val="0000CC"/>
                </a:solidFill>
              </a:rPr>
              <a:t>Link time</a:t>
            </a:r>
            <a:r>
              <a:rPr lang="en-US"/>
              <a:t> </a:t>
            </a:r>
            <a:r>
              <a:rPr lang="en-US">
                <a:solidFill>
                  <a:srgbClr val="0000CC"/>
                </a:solidFill>
              </a:rPr>
              <a:t>Binding</a:t>
            </a:r>
            <a:r>
              <a:rPr lang="en-US"/>
              <a:t> → Request B.A. before making call </a:t>
            </a:r>
          </a:p>
          <a:p>
            <a:pPr marL="914400" lvl="1" indent="-457200">
              <a:lnSpc>
                <a:spcPct val="105000"/>
              </a:lnSpc>
              <a:spcBef>
                <a:spcPct val="20000"/>
              </a:spcBef>
            </a:pPr>
            <a:r>
              <a:rPr lang="en-US"/>
              <a:t>Server process</a:t>
            </a:r>
            <a:r>
              <a:rPr lang="en-US">
                <a:solidFill>
                  <a:srgbClr val="0000CC"/>
                </a:solidFill>
              </a:rPr>
              <a:t> </a:t>
            </a:r>
            <a:r>
              <a:rPr lang="en-US"/>
              <a:t>exports its services by registering it</a:t>
            </a:r>
          </a:p>
          <a:p>
            <a:pPr marL="914400" lvl="1" indent="-457200">
              <a:lnSpc>
                <a:spcPct val="105000"/>
              </a:lnSpc>
              <a:spcBef>
                <a:spcPct val="20000"/>
              </a:spcBef>
            </a:pPr>
            <a:r>
              <a:rPr lang="en-US"/>
              <a:t>Client makes Import request to the binding agent for the service before making call</a:t>
            </a:r>
          </a:p>
          <a:p>
            <a:pPr marL="914400" lvl="1" indent="-457200">
              <a:lnSpc>
                <a:spcPct val="105000"/>
              </a:lnSpc>
              <a:spcBef>
                <a:spcPct val="20000"/>
              </a:spcBef>
            </a:pPr>
            <a:r>
              <a:rPr lang="en-US"/>
              <a:t>Binding Agent returns the server details to the client</a:t>
            </a:r>
          </a:p>
          <a:p>
            <a:pPr marL="914400" lvl="1" indent="-457200">
              <a:lnSpc>
                <a:spcPct val="105000"/>
              </a:lnSpc>
              <a:spcBef>
                <a:spcPct val="20000"/>
              </a:spcBef>
            </a:pPr>
            <a:r>
              <a:rPr lang="en-US"/>
              <a:t>Client caches it to avoid contacting the Binding agent for subsequent calls</a:t>
            </a:r>
          </a:p>
          <a:p>
            <a:pPr marL="457200" indent="-457200">
              <a:lnSpc>
                <a:spcPct val="105000"/>
              </a:lnSpc>
              <a:spcBef>
                <a:spcPct val="20000"/>
              </a:spcBef>
              <a:buFont typeface="Wingdings" pitchFamily="2" charset="2"/>
              <a:buAutoNum type="arabicPeriod"/>
            </a:pPr>
            <a:r>
              <a:rPr lang="en-US">
                <a:solidFill>
                  <a:srgbClr val="0000CC"/>
                </a:solidFill>
              </a:rPr>
              <a:t>Call time Binding</a:t>
            </a:r>
            <a:r>
              <a:rPr lang="en-US"/>
              <a:t> </a:t>
            </a:r>
          </a:p>
          <a:p>
            <a:pPr marL="914400" lvl="1" indent="-457200">
              <a:lnSpc>
                <a:spcPct val="105000"/>
              </a:lnSpc>
              <a:spcBef>
                <a:spcPct val="20000"/>
              </a:spcBef>
            </a:pPr>
            <a:r>
              <a:rPr lang="en-US"/>
              <a:t>Client is bound to a server at the time when it calls the server for the first time during its execution.</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sz="3200"/>
              <a:t>Client Server Binding - </a:t>
            </a:r>
            <a:r>
              <a:rPr lang="en-US" sz="3200">
                <a:solidFill>
                  <a:srgbClr val="0000CC"/>
                </a:solidFill>
                <a:effectLst/>
              </a:rPr>
              <a:t>Call time Binding</a:t>
            </a:r>
          </a:p>
        </p:txBody>
      </p:sp>
      <p:sp>
        <p:nvSpPr>
          <p:cNvPr id="151556" name="Text Box 4"/>
          <p:cNvSpPr txBox="1">
            <a:spLocks noChangeArrowheads="1"/>
          </p:cNvSpPr>
          <p:nvPr/>
        </p:nvSpPr>
        <p:spPr bwMode="auto">
          <a:xfrm rot="-4036995">
            <a:off x="2293938" y="3175000"/>
            <a:ext cx="2986087" cy="1046163"/>
          </a:xfrm>
          <a:prstGeom prst="rect">
            <a:avLst/>
          </a:prstGeom>
          <a:noFill/>
          <a:ln w="28575" algn="ctr">
            <a:noFill/>
            <a:miter lim="800000"/>
            <a:headEnd/>
            <a:tailEnd/>
          </a:ln>
          <a:effectLst/>
        </p:spPr>
        <p:txBody>
          <a:bodyPr/>
          <a:lstStyle/>
          <a:p>
            <a:r>
              <a:rPr lang="en-US" sz="2000" b="1"/>
              <a:t>Returns the results along with the Server’s Handle</a:t>
            </a:r>
          </a:p>
        </p:txBody>
      </p:sp>
      <p:sp>
        <p:nvSpPr>
          <p:cNvPr id="151557" name="Text Box 5"/>
          <p:cNvSpPr txBox="1">
            <a:spLocks noChangeArrowheads="1"/>
          </p:cNvSpPr>
          <p:nvPr/>
        </p:nvSpPr>
        <p:spPr bwMode="auto">
          <a:xfrm>
            <a:off x="3419475" y="5226050"/>
            <a:ext cx="2563813" cy="622300"/>
          </a:xfrm>
          <a:prstGeom prst="rect">
            <a:avLst/>
          </a:prstGeom>
          <a:noFill/>
          <a:ln w="28575" algn="ctr">
            <a:noFill/>
            <a:miter lim="800000"/>
            <a:headEnd/>
            <a:tailEnd/>
          </a:ln>
          <a:effectLst/>
        </p:spPr>
        <p:txBody>
          <a:bodyPr/>
          <a:lstStyle/>
          <a:p>
            <a:r>
              <a:rPr lang="en-US" sz="2000" b="1"/>
              <a:t>Subsequent calls are </a:t>
            </a:r>
          </a:p>
          <a:p>
            <a:r>
              <a:rPr lang="en-US" sz="2000" b="1"/>
              <a:t>Sent directly</a:t>
            </a:r>
          </a:p>
        </p:txBody>
      </p:sp>
      <p:sp>
        <p:nvSpPr>
          <p:cNvPr id="151558" name="Oval 6"/>
          <p:cNvSpPr>
            <a:spLocks noChangeArrowheads="1"/>
          </p:cNvSpPr>
          <p:nvPr/>
        </p:nvSpPr>
        <p:spPr bwMode="auto">
          <a:xfrm>
            <a:off x="4265613" y="4908550"/>
            <a:ext cx="581025" cy="593725"/>
          </a:xfrm>
          <a:prstGeom prst="ellipse">
            <a:avLst/>
          </a:prstGeom>
          <a:noFill/>
          <a:ln w="3175" algn="ctr">
            <a:noFill/>
            <a:round/>
            <a:headEnd/>
            <a:tailEnd/>
          </a:ln>
          <a:effectLst/>
        </p:spPr>
        <p:txBody>
          <a:bodyPr/>
          <a:lstStyle/>
          <a:p>
            <a:pPr algn="ctr"/>
            <a:r>
              <a:rPr lang="en-US" sz="2000" b="1"/>
              <a:t>5</a:t>
            </a:r>
          </a:p>
        </p:txBody>
      </p:sp>
      <p:sp>
        <p:nvSpPr>
          <p:cNvPr id="151559" name="Text Box 7"/>
          <p:cNvSpPr txBox="1">
            <a:spLocks noChangeArrowheads="1"/>
          </p:cNvSpPr>
          <p:nvPr/>
        </p:nvSpPr>
        <p:spPr bwMode="auto">
          <a:xfrm rot="4075702">
            <a:off x="5102225" y="3065463"/>
            <a:ext cx="3100387" cy="1004888"/>
          </a:xfrm>
          <a:prstGeom prst="rect">
            <a:avLst/>
          </a:prstGeom>
          <a:noFill/>
          <a:ln w="28575">
            <a:noFill/>
            <a:miter lim="800000"/>
            <a:headEnd/>
            <a:tailEnd/>
          </a:ln>
        </p:spPr>
        <p:txBody>
          <a:bodyPr/>
          <a:lstStyle/>
          <a:p>
            <a:pPr algn="ctr"/>
            <a:r>
              <a:rPr lang="en-US" sz="2000" b="1"/>
              <a:t>Sends a RPC call message </a:t>
            </a:r>
          </a:p>
        </p:txBody>
      </p:sp>
      <p:sp>
        <p:nvSpPr>
          <p:cNvPr id="151560" name="Text Box 8"/>
          <p:cNvSpPr txBox="1">
            <a:spLocks noChangeArrowheads="1"/>
          </p:cNvSpPr>
          <p:nvPr/>
        </p:nvSpPr>
        <p:spPr bwMode="auto">
          <a:xfrm rot="-3749913">
            <a:off x="620713" y="2687638"/>
            <a:ext cx="3736975" cy="1069975"/>
          </a:xfrm>
          <a:prstGeom prst="rect">
            <a:avLst/>
          </a:prstGeom>
          <a:noFill/>
          <a:ln w="28575" algn="ctr">
            <a:noFill/>
            <a:miter lim="800000"/>
            <a:headEnd/>
            <a:tailEnd/>
          </a:ln>
          <a:effectLst/>
        </p:spPr>
        <p:txBody>
          <a:bodyPr/>
          <a:lstStyle/>
          <a:p>
            <a:r>
              <a:rPr lang="en-US" sz="2000" b="1"/>
              <a:t>Client passes server’s interface name and arguments of RPC</a:t>
            </a:r>
          </a:p>
        </p:txBody>
      </p:sp>
      <p:sp>
        <p:nvSpPr>
          <p:cNvPr id="151561" name="Oval 9"/>
          <p:cNvSpPr>
            <a:spLocks noChangeArrowheads="1"/>
          </p:cNvSpPr>
          <p:nvPr/>
        </p:nvSpPr>
        <p:spPr bwMode="auto">
          <a:xfrm>
            <a:off x="3109913" y="884238"/>
            <a:ext cx="3198812" cy="1508125"/>
          </a:xfrm>
          <a:prstGeom prst="ellipse">
            <a:avLst/>
          </a:prstGeom>
          <a:solidFill>
            <a:srgbClr val="CC99FF"/>
          </a:solidFill>
          <a:ln w="28575">
            <a:solidFill>
              <a:srgbClr val="000000"/>
            </a:solidFill>
            <a:round/>
            <a:headEnd/>
            <a:tailEnd/>
          </a:ln>
        </p:spPr>
        <p:txBody>
          <a:bodyPr/>
          <a:lstStyle/>
          <a:p>
            <a:pPr algn="ctr"/>
            <a:endParaRPr lang="en-US" sz="2000" b="1"/>
          </a:p>
          <a:p>
            <a:pPr algn="ctr"/>
            <a:r>
              <a:rPr lang="en-US" sz="2400" b="1"/>
              <a:t>Binding Agent</a:t>
            </a:r>
          </a:p>
        </p:txBody>
      </p:sp>
      <p:sp>
        <p:nvSpPr>
          <p:cNvPr id="151562" name="AutoShape 10"/>
          <p:cNvSpPr>
            <a:spLocks noChangeArrowheads="1"/>
          </p:cNvSpPr>
          <p:nvPr/>
        </p:nvSpPr>
        <p:spPr bwMode="auto">
          <a:xfrm>
            <a:off x="990600" y="4979988"/>
            <a:ext cx="2312988" cy="1370012"/>
          </a:xfrm>
          <a:prstGeom prst="flowChartAlternateProcess">
            <a:avLst/>
          </a:prstGeom>
          <a:solidFill>
            <a:srgbClr val="00FFFF"/>
          </a:solidFill>
          <a:ln w="28575">
            <a:solidFill>
              <a:srgbClr val="000000"/>
            </a:solidFill>
            <a:miter lim="800000"/>
            <a:headEnd/>
            <a:tailEnd/>
          </a:ln>
        </p:spPr>
        <p:txBody>
          <a:bodyPr/>
          <a:lstStyle/>
          <a:p>
            <a:pPr algn="ctr"/>
            <a:endParaRPr lang="en-US" sz="2000" b="1"/>
          </a:p>
          <a:p>
            <a:pPr algn="ctr"/>
            <a:r>
              <a:rPr lang="en-US" sz="2400" b="1"/>
              <a:t>Client Process</a:t>
            </a:r>
          </a:p>
        </p:txBody>
      </p:sp>
      <p:sp>
        <p:nvSpPr>
          <p:cNvPr id="151563" name="Line 11"/>
          <p:cNvSpPr>
            <a:spLocks noChangeShapeType="1"/>
          </p:cNvSpPr>
          <p:nvPr/>
        </p:nvSpPr>
        <p:spPr bwMode="auto">
          <a:xfrm flipV="1">
            <a:off x="1800225" y="2001838"/>
            <a:ext cx="1533525" cy="2992437"/>
          </a:xfrm>
          <a:prstGeom prst="line">
            <a:avLst/>
          </a:prstGeom>
          <a:noFill/>
          <a:ln w="28575">
            <a:solidFill>
              <a:srgbClr val="000000"/>
            </a:solidFill>
            <a:round/>
            <a:headEnd/>
            <a:tailEnd type="triangle" w="lg" len="lg"/>
          </a:ln>
        </p:spPr>
        <p:txBody>
          <a:bodyPr/>
          <a:lstStyle/>
          <a:p>
            <a:endParaRPr lang="en-US"/>
          </a:p>
        </p:txBody>
      </p:sp>
      <p:sp>
        <p:nvSpPr>
          <p:cNvPr id="151564" name="Line 12"/>
          <p:cNvSpPr>
            <a:spLocks noChangeShapeType="1"/>
          </p:cNvSpPr>
          <p:nvPr/>
        </p:nvSpPr>
        <p:spPr bwMode="auto">
          <a:xfrm flipH="1">
            <a:off x="2455863" y="2249488"/>
            <a:ext cx="1309687" cy="2746375"/>
          </a:xfrm>
          <a:prstGeom prst="line">
            <a:avLst/>
          </a:prstGeom>
          <a:noFill/>
          <a:ln w="28575">
            <a:solidFill>
              <a:srgbClr val="000000"/>
            </a:solidFill>
            <a:round/>
            <a:headEnd/>
            <a:tailEnd type="triangle" w="lg" len="lg"/>
          </a:ln>
        </p:spPr>
        <p:txBody>
          <a:bodyPr/>
          <a:lstStyle/>
          <a:p>
            <a:endParaRPr lang="en-US"/>
          </a:p>
        </p:txBody>
      </p:sp>
      <p:sp>
        <p:nvSpPr>
          <p:cNvPr id="151565" name="Line 13"/>
          <p:cNvSpPr>
            <a:spLocks noChangeShapeType="1"/>
          </p:cNvSpPr>
          <p:nvPr/>
        </p:nvSpPr>
        <p:spPr bwMode="auto">
          <a:xfrm>
            <a:off x="5646738" y="2217738"/>
            <a:ext cx="1052512" cy="2743200"/>
          </a:xfrm>
          <a:prstGeom prst="line">
            <a:avLst/>
          </a:prstGeom>
          <a:noFill/>
          <a:ln w="28575">
            <a:solidFill>
              <a:srgbClr val="000000"/>
            </a:solidFill>
            <a:round/>
            <a:headEnd type="triangle" w="lg" len="lg"/>
            <a:tailEnd/>
          </a:ln>
        </p:spPr>
        <p:txBody>
          <a:bodyPr/>
          <a:lstStyle/>
          <a:p>
            <a:endParaRPr lang="en-US"/>
          </a:p>
        </p:txBody>
      </p:sp>
      <p:sp>
        <p:nvSpPr>
          <p:cNvPr id="151566" name="Line 14"/>
          <p:cNvSpPr>
            <a:spLocks noChangeShapeType="1"/>
          </p:cNvSpPr>
          <p:nvPr/>
        </p:nvSpPr>
        <p:spPr bwMode="auto">
          <a:xfrm>
            <a:off x="3322638" y="5602288"/>
            <a:ext cx="2620962" cy="0"/>
          </a:xfrm>
          <a:prstGeom prst="line">
            <a:avLst/>
          </a:prstGeom>
          <a:noFill/>
          <a:ln w="28575">
            <a:solidFill>
              <a:srgbClr val="000000"/>
            </a:solidFill>
            <a:round/>
            <a:headEnd/>
            <a:tailEnd type="triangle" w="lg" len="lg"/>
          </a:ln>
        </p:spPr>
        <p:txBody>
          <a:bodyPr/>
          <a:lstStyle/>
          <a:p>
            <a:endParaRPr lang="en-US"/>
          </a:p>
        </p:txBody>
      </p:sp>
      <p:sp>
        <p:nvSpPr>
          <p:cNvPr id="151567" name="Oval 15"/>
          <p:cNvSpPr>
            <a:spLocks noChangeArrowheads="1"/>
          </p:cNvSpPr>
          <p:nvPr/>
        </p:nvSpPr>
        <p:spPr bwMode="auto">
          <a:xfrm>
            <a:off x="7065963" y="2957513"/>
            <a:ext cx="520700" cy="577850"/>
          </a:xfrm>
          <a:prstGeom prst="ellipse">
            <a:avLst/>
          </a:prstGeom>
          <a:noFill/>
          <a:ln w="3175">
            <a:noFill/>
            <a:round/>
            <a:headEnd/>
            <a:tailEnd/>
          </a:ln>
        </p:spPr>
        <p:txBody>
          <a:bodyPr/>
          <a:lstStyle/>
          <a:p>
            <a:pPr algn="ctr"/>
            <a:r>
              <a:rPr lang="en-US" sz="2000" b="1"/>
              <a:t>2</a:t>
            </a:r>
          </a:p>
        </p:txBody>
      </p:sp>
      <p:sp>
        <p:nvSpPr>
          <p:cNvPr id="151568" name="Oval 16"/>
          <p:cNvSpPr>
            <a:spLocks noChangeArrowheads="1"/>
          </p:cNvSpPr>
          <p:nvPr/>
        </p:nvSpPr>
        <p:spPr bwMode="auto">
          <a:xfrm>
            <a:off x="1512888" y="2692400"/>
            <a:ext cx="577850" cy="592138"/>
          </a:xfrm>
          <a:prstGeom prst="ellipse">
            <a:avLst/>
          </a:prstGeom>
          <a:noFill/>
          <a:ln w="3175" algn="ctr">
            <a:noFill/>
            <a:round/>
            <a:headEnd/>
            <a:tailEnd/>
          </a:ln>
          <a:effectLst/>
        </p:spPr>
        <p:txBody>
          <a:bodyPr/>
          <a:lstStyle/>
          <a:p>
            <a:pPr algn="ctr"/>
            <a:r>
              <a:rPr lang="en-US" sz="2000" b="1"/>
              <a:t>1</a:t>
            </a:r>
          </a:p>
        </p:txBody>
      </p:sp>
      <p:sp>
        <p:nvSpPr>
          <p:cNvPr id="151569" name="Oval 17"/>
          <p:cNvSpPr>
            <a:spLocks noChangeArrowheads="1"/>
          </p:cNvSpPr>
          <p:nvPr/>
        </p:nvSpPr>
        <p:spPr bwMode="auto">
          <a:xfrm>
            <a:off x="3063875" y="3238500"/>
            <a:ext cx="539750" cy="568325"/>
          </a:xfrm>
          <a:prstGeom prst="ellipse">
            <a:avLst/>
          </a:prstGeom>
          <a:noFill/>
          <a:ln w="3175" algn="ctr">
            <a:noFill/>
            <a:round/>
            <a:headEnd/>
            <a:tailEnd/>
          </a:ln>
          <a:effectLst/>
        </p:spPr>
        <p:txBody>
          <a:bodyPr/>
          <a:lstStyle/>
          <a:p>
            <a:pPr algn="ctr"/>
            <a:r>
              <a:rPr lang="en-US" sz="2000" b="1"/>
              <a:t>4</a:t>
            </a:r>
          </a:p>
        </p:txBody>
      </p:sp>
      <p:sp>
        <p:nvSpPr>
          <p:cNvPr id="151570" name="AutoShape 18"/>
          <p:cNvSpPr>
            <a:spLocks noChangeArrowheads="1"/>
          </p:cNvSpPr>
          <p:nvPr/>
        </p:nvSpPr>
        <p:spPr bwMode="auto">
          <a:xfrm>
            <a:off x="5922963" y="4906963"/>
            <a:ext cx="2312987" cy="1423987"/>
          </a:xfrm>
          <a:prstGeom prst="flowChartAlternateProcess">
            <a:avLst/>
          </a:prstGeom>
          <a:solidFill>
            <a:srgbClr val="FF99CC"/>
          </a:solidFill>
          <a:ln w="28575">
            <a:solidFill>
              <a:srgbClr val="000000"/>
            </a:solidFill>
            <a:miter lim="800000"/>
            <a:headEnd/>
            <a:tailEnd/>
          </a:ln>
        </p:spPr>
        <p:txBody>
          <a:bodyPr/>
          <a:lstStyle/>
          <a:p>
            <a:pPr algn="ctr"/>
            <a:endParaRPr lang="en-US" sz="2000" b="1"/>
          </a:p>
          <a:p>
            <a:pPr algn="ctr"/>
            <a:r>
              <a:rPr lang="en-US" sz="2400" b="1"/>
              <a:t>Server Process</a:t>
            </a:r>
          </a:p>
        </p:txBody>
      </p:sp>
      <p:sp>
        <p:nvSpPr>
          <p:cNvPr id="151571" name="Line 19"/>
          <p:cNvSpPr>
            <a:spLocks noChangeShapeType="1"/>
          </p:cNvSpPr>
          <p:nvPr/>
        </p:nvSpPr>
        <p:spPr bwMode="auto">
          <a:xfrm>
            <a:off x="6119813" y="1989138"/>
            <a:ext cx="1173162" cy="2949575"/>
          </a:xfrm>
          <a:prstGeom prst="line">
            <a:avLst/>
          </a:prstGeom>
          <a:noFill/>
          <a:ln w="28575">
            <a:solidFill>
              <a:srgbClr val="000000"/>
            </a:solidFill>
            <a:round/>
            <a:headEnd/>
            <a:tailEnd type="triangle" w="lg" len="lg"/>
          </a:ln>
        </p:spPr>
        <p:txBody>
          <a:bodyPr/>
          <a:lstStyle/>
          <a:p>
            <a:endParaRPr lang="en-US"/>
          </a:p>
        </p:txBody>
      </p:sp>
      <p:sp>
        <p:nvSpPr>
          <p:cNvPr id="151572" name="Text Box 20"/>
          <p:cNvSpPr txBox="1">
            <a:spLocks noChangeArrowheads="1"/>
          </p:cNvSpPr>
          <p:nvPr/>
        </p:nvSpPr>
        <p:spPr bwMode="auto">
          <a:xfrm rot="4075702">
            <a:off x="4029075" y="3208338"/>
            <a:ext cx="3100387" cy="1004888"/>
          </a:xfrm>
          <a:prstGeom prst="rect">
            <a:avLst/>
          </a:prstGeom>
          <a:noFill/>
          <a:ln w="28575">
            <a:noFill/>
            <a:miter lim="800000"/>
            <a:headEnd/>
            <a:tailEnd/>
          </a:ln>
        </p:spPr>
        <p:txBody>
          <a:bodyPr/>
          <a:lstStyle/>
          <a:p>
            <a:pPr algn="ctr"/>
            <a:r>
              <a:rPr lang="en-US" sz="2000" b="1"/>
              <a:t>Server returns the result of request processing</a:t>
            </a:r>
          </a:p>
        </p:txBody>
      </p:sp>
      <p:sp>
        <p:nvSpPr>
          <p:cNvPr id="151573" name="Oval 21"/>
          <p:cNvSpPr>
            <a:spLocks noChangeArrowheads="1"/>
          </p:cNvSpPr>
          <p:nvPr/>
        </p:nvSpPr>
        <p:spPr bwMode="auto">
          <a:xfrm>
            <a:off x="5745163" y="3160713"/>
            <a:ext cx="520700" cy="577850"/>
          </a:xfrm>
          <a:prstGeom prst="ellipse">
            <a:avLst/>
          </a:prstGeom>
          <a:noFill/>
          <a:ln w="3175">
            <a:noFill/>
            <a:round/>
            <a:headEnd/>
            <a:tailEnd/>
          </a:ln>
        </p:spPr>
        <p:txBody>
          <a:bodyPr/>
          <a:lstStyle/>
          <a:p>
            <a:pPr algn="ctr"/>
            <a:r>
              <a:rPr lang="en-US" sz="2000" b="1"/>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1561"/>
                                        </p:tgtEl>
                                        <p:attrNameLst>
                                          <p:attrName>style.visibility</p:attrName>
                                        </p:attrNameLst>
                                      </p:cBhvr>
                                      <p:to>
                                        <p:strVal val="visible"/>
                                      </p:to>
                                    </p:set>
                                    <p:animEffect transition="in" filter="fade">
                                      <p:cBhvr>
                                        <p:cTn id="7" dur="2000"/>
                                        <p:tgtEl>
                                          <p:spTgt spid="1515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1562"/>
                                        </p:tgtEl>
                                        <p:attrNameLst>
                                          <p:attrName>style.visibility</p:attrName>
                                        </p:attrNameLst>
                                      </p:cBhvr>
                                      <p:to>
                                        <p:strVal val="visible"/>
                                      </p:to>
                                    </p:set>
                                    <p:animEffect transition="in" filter="fade">
                                      <p:cBhvr>
                                        <p:cTn id="10" dur="2000"/>
                                        <p:tgtEl>
                                          <p:spTgt spid="15156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1570"/>
                                        </p:tgtEl>
                                        <p:attrNameLst>
                                          <p:attrName>style.visibility</p:attrName>
                                        </p:attrNameLst>
                                      </p:cBhvr>
                                      <p:to>
                                        <p:strVal val="visible"/>
                                      </p:to>
                                    </p:set>
                                    <p:animEffect transition="in" filter="fade">
                                      <p:cBhvr>
                                        <p:cTn id="13" dur="2000"/>
                                        <p:tgtEl>
                                          <p:spTgt spid="151570"/>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iterate type="lt">
                                    <p:tmPct val="5000"/>
                                  </p:iterate>
                                  <p:childTnLst>
                                    <p:set>
                                      <p:cBhvr>
                                        <p:cTn id="17" dur="1" fill="hold">
                                          <p:stCondLst>
                                            <p:cond delay="0"/>
                                          </p:stCondLst>
                                        </p:cTn>
                                        <p:tgtEl>
                                          <p:spTgt spid="151568"/>
                                        </p:tgtEl>
                                        <p:attrNameLst>
                                          <p:attrName>style.visibility</p:attrName>
                                        </p:attrNameLst>
                                      </p:cBhvr>
                                      <p:to>
                                        <p:strVal val="visible"/>
                                      </p:to>
                                    </p:set>
                                    <p:anim calcmode="lin" valueType="num">
                                      <p:cBhvr>
                                        <p:cTn id="18" dur="1000" fill="hold"/>
                                        <p:tgtEl>
                                          <p:spTgt spid="151568"/>
                                        </p:tgtEl>
                                        <p:attrNameLst>
                                          <p:attrName>ppt_w</p:attrName>
                                        </p:attrNameLst>
                                      </p:cBhvr>
                                      <p:tavLst>
                                        <p:tav tm="0">
                                          <p:val>
                                            <p:fltVal val="0"/>
                                          </p:val>
                                        </p:tav>
                                        <p:tav tm="100000">
                                          <p:val>
                                            <p:strVal val="#ppt_w"/>
                                          </p:val>
                                        </p:tav>
                                      </p:tavLst>
                                    </p:anim>
                                    <p:anim calcmode="lin" valueType="num">
                                      <p:cBhvr>
                                        <p:cTn id="19" dur="1000" fill="hold"/>
                                        <p:tgtEl>
                                          <p:spTgt spid="151568"/>
                                        </p:tgtEl>
                                        <p:attrNameLst>
                                          <p:attrName>ppt_h</p:attrName>
                                        </p:attrNameLst>
                                      </p:cBhvr>
                                      <p:tavLst>
                                        <p:tav tm="0">
                                          <p:val>
                                            <p:fltVal val="0"/>
                                          </p:val>
                                        </p:tav>
                                        <p:tav tm="100000">
                                          <p:val>
                                            <p:strVal val="#ppt_h"/>
                                          </p:val>
                                        </p:tav>
                                      </p:tavLst>
                                    </p:anim>
                                    <p:anim calcmode="lin" valueType="num">
                                      <p:cBhvr>
                                        <p:cTn id="20" dur="1000" fill="hold"/>
                                        <p:tgtEl>
                                          <p:spTgt spid="151568"/>
                                        </p:tgtEl>
                                        <p:attrNameLst>
                                          <p:attrName>style.rotation</p:attrName>
                                        </p:attrNameLst>
                                      </p:cBhvr>
                                      <p:tavLst>
                                        <p:tav tm="0">
                                          <p:val>
                                            <p:fltVal val="90"/>
                                          </p:val>
                                        </p:tav>
                                        <p:tav tm="100000">
                                          <p:val>
                                            <p:fltVal val="0"/>
                                          </p:val>
                                        </p:tav>
                                      </p:tavLst>
                                    </p:anim>
                                    <p:animEffect transition="in" filter="fade">
                                      <p:cBhvr>
                                        <p:cTn id="21" dur="1000"/>
                                        <p:tgtEl>
                                          <p:spTgt spid="151568"/>
                                        </p:tgtEl>
                                      </p:cBhvr>
                                    </p:animEffect>
                                  </p:childTnLst>
                                </p:cTn>
                              </p:par>
                              <p:par>
                                <p:cTn id="22" presetID="31" presetClass="entr" presetSubtype="0" fill="hold" grpId="0" nodeType="withEffect">
                                  <p:stCondLst>
                                    <p:cond delay="0"/>
                                  </p:stCondLst>
                                  <p:iterate type="lt">
                                    <p:tmPct val="5000"/>
                                  </p:iterate>
                                  <p:childTnLst>
                                    <p:set>
                                      <p:cBhvr>
                                        <p:cTn id="23" dur="1" fill="hold">
                                          <p:stCondLst>
                                            <p:cond delay="0"/>
                                          </p:stCondLst>
                                        </p:cTn>
                                        <p:tgtEl>
                                          <p:spTgt spid="151560"/>
                                        </p:tgtEl>
                                        <p:attrNameLst>
                                          <p:attrName>style.visibility</p:attrName>
                                        </p:attrNameLst>
                                      </p:cBhvr>
                                      <p:to>
                                        <p:strVal val="visible"/>
                                      </p:to>
                                    </p:set>
                                    <p:anim calcmode="lin" valueType="num">
                                      <p:cBhvr>
                                        <p:cTn id="24" dur="1000" fill="hold"/>
                                        <p:tgtEl>
                                          <p:spTgt spid="151560"/>
                                        </p:tgtEl>
                                        <p:attrNameLst>
                                          <p:attrName>ppt_w</p:attrName>
                                        </p:attrNameLst>
                                      </p:cBhvr>
                                      <p:tavLst>
                                        <p:tav tm="0">
                                          <p:val>
                                            <p:fltVal val="0"/>
                                          </p:val>
                                        </p:tav>
                                        <p:tav tm="100000">
                                          <p:val>
                                            <p:strVal val="#ppt_w"/>
                                          </p:val>
                                        </p:tav>
                                      </p:tavLst>
                                    </p:anim>
                                    <p:anim calcmode="lin" valueType="num">
                                      <p:cBhvr>
                                        <p:cTn id="25" dur="1000" fill="hold"/>
                                        <p:tgtEl>
                                          <p:spTgt spid="151560"/>
                                        </p:tgtEl>
                                        <p:attrNameLst>
                                          <p:attrName>ppt_h</p:attrName>
                                        </p:attrNameLst>
                                      </p:cBhvr>
                                      <p:tavLst>
                                        <p:tav tm="0">
                                          <p:val>
                                            <p:fltVal val="0"/>
                                          </p:val>
                                        </p:tav>
                                        <p:tav tm="100000">
                                          <p:val>
                                            <p:strVal val="#ppt_h"/>
                                          </p:val>
                                        </p:tav>
                                      </p:tavLst>
                                    </p:anim>
                                    <p:anim calcmode="lin" valueType="num">
                                      <p:cBhvr>
                                        <p:cTn id="26" dur="1000" fill="hold"/>
                                        <p:tgtEl>
                                          <p:spTgt spid="151560"/>
                                        </p:tgtEl>
                                        <p:attrNameLst>
                                          <p:attrName>style.rotation</p:attrName>
                                        </p:attrNameLst>
                                      </p:cBhvr>
                                      <p:tavLst>
                                        <p:tav tm="0">
                                          <p:val>
                                            <p:fltVal val="90"/>
                                          </p:val>
                                        </p:tav>
                                        <p:tav tm="100000">
                                          <p:val>
                                            <p:fltVal val="0"/>
                                          </p:val>
                                        </p:tav>
                                      </p:tavLst>
                                    </p:anim>
                                    <p:animEffect transition="in" filter="fade">
                                      <p:cBhvr>
                                        <p:cTn id="27" dur="1000"/>
                                        <p:tgtEl>
                                          <p:spTgt spid="151560"/>
                                        </p:tgtEl>
                                      </p:cBhvr>
                                    </p:animEffect>
                                  </p:childTnLst>
                                </p:cTn>
                              </p:par>
                            </p:childTnLst>
                          </p:cTn>
                        </p:par>
                        <p:par>
                          <p:cTn id="28" fill="hold">
                            <p:stCondLst>
                              <p:cond delay="3450"/>
                            </p:stCondLst>
                            <p:childTnLst>
                              <p:par>
                                <p:cTn id="29" presetID="31" presetClass="entr" presetSubtype="0" fill="hold" grpId="0" nodeType="afterEffect">
                                  <p:stCondLst>
                                    <p:cond delay="0"/>
                                  </p:stCondLst>
                                  <p:iterate type="lt">
                                    <p:tmPct val="5000"/>
                                  </p:iterate>
                                  <p:childTnLst>
                                    <p:set>
                                      <p:cBhvr>
                                        <p:cTn id="30" dur="1" fill="hold">
                                          <p:stCondLst>
                                            <p:cond delay="0"/>
                                          </p:stCondLst>
                                        </p:cTn>
                                        <p:tgtEl>
                                          <p:spTgt spid="151563"/>
                                        </p:tgtEl>
                                        <p:attrNameLst>
                                          <p:attrName>style.visibility</p:attrName>
                                        </p:attrNameLst>
                                      </p:cBhvr>
                                      <p:to>
                                        <p:strVal val="visible"/>
                                      </p:to>
                                    </p:set>
                                    <p:anim calcmode="lin" valueType="num">
                                      <p:cBhvr>
                                        <p:cTn id="31" dur="1000" fill="hold"/>
                                        <p:tgtEl>
                                          <p:spTgt spid="151563"/>
                                        </p:tgtEl>
                                        <p:attrNameLst>
                                          <p:attrName>ppt_w</p:attrName>
                                        </p:attrNameLst>
                                      </p:cBhvr>
                                      <p:tavLst>
                                        <p:tav tm="0">
                                          <p:val>
                                            <p:fltVal val="0"/>
                                          </p:val>
                                        </p:tav>
                                        <p:tav tm="100000">
                                          <p:val>
                                            <p:strVal val="#ppt_w"/>
                                          </p:val>
                                        </p:tav>
                                      </p:tavLst>
                                    </p:anim>
                                    <p:anim calcmode="lin" valueType="num">
                                      <p:cBhvr>
                                        <p:cTn id="32" dur="1000" fill="hold"/>
                                        <p:tgtEl>
                                          <p:spTgt spid="151563"/>
                                        </p:tgtEl>
                                        <p:attrNameLst>
                                          <p:attrName>ppt_h</p:attrName>
                                        </p:attrNameLst>
                                      </p:cBhvr>
                                      <p:tavLst>
                                        <p:tav tm="0">
                                          <p:val>
                                            <p:fltVal val="0"/>
                                          </p:val>
                                        </p:tav>
                                        <p:tav tm="100000">
                                          <p:val>
                                            <p:strVal val="#ppt_h"/>
                                          </p:val>
                                        </p:tav>
                                      </p:tavLst>
                                    </p:anim>
                                    <p:anim calcmode="lin" valueType="num">
                                      <p:cBhvr>
                                        <p:cTn id="33" dur="1000" fill="hold"/>
                                        <p:tgtEl>
                                          <p:spTgt spid="151563"/>
                                        </p:tgtEl>
                                        <p:attrNameLst>
                                          <p:attrName>style.rotation</p:attrName>
                                        </p:attrNameLst>
                                      </p:cBhvr>
                                      <p:tavLst>
                                        <p:tav tm="0">
                                          <p:val>
                                            <p:fltVal val="90"/>
                                          </p:val>
                                        </p:tav>
                                        <p:tav tm="100000">
                                          <p:val>
                                            <p:fltVal val="0"/>
                                          </p:val>
                                        </p:tav>
                                      </p:tavLst>
                                    </p:anim>
                                    <p:animEffect transition="in" filter="fade">
                                      <p:cBhvr>
                                        <p:cTn id="34" dur="1000"/>
                                        <p:tgtEl>
                                          <p:spTgt spid="151563"/>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iterate type="lt">
                                    <p:tmPct val="5000"/>
                                  </p:iterate>
                                  <p:childTnLst>
                                    <p:set>
                                      <p:cBhvr>
                                        <p:cTn id="38" dur="1" fill="hold">
                                          <p:stCondLst>
                                            <p:cond delay="0"/>
                                          </p:stCondLst>
                                        </p:cTn>
                                        <p:tgtEl>
                                          <p:spTgt spid="151567"/>
                                        </p:tgtEl>
                                        <p:attrNameLst>
                                          <p:attrName>style.visibility</p:attrName>
                                        </p:attrNameLst>
                                      </p:cBhvr>
                                      <p:to>
                                        <p:strVal val="visible"/>
                                      </p:to>
                                    </p:set>
                                    <p:anim calcmode="lin" valueType="num">
                                      <p:cBhvr>
                                        <p:cTn id="39" dur="1000" fill="hold"/>
                                        <p:tgtEl>
                                          <p:spTgt spid="151567"/>
                                        </p:tgtEl>
                                        <p:attrNameLst>
                                          <p:attrName>ppt_w</p:attrName>
                                        </p:attrNameLst>
                                      </p:cBhvr>
                                      <p:tavLst>
                                        <p:tav tm="0">
                                          <p:val>
                                            <p:fltVal val="0"/>
                                          </p:val>
                                        </p:tav>
                                        <p:tav tm="100000">
                                          <p:val>
                                            <p:strVal val="#ppt_w"/>
                                          </p:val>
                                        </p:tav>
                                      </p:tavLst>
                                    </p:anim>
                                    <p:anim calcmode="lin" valueType="num">
                                      <p:cBhvr>
                                        <p:cTn id="40" dur="1000" fill="hold"/>
                                        <p:tgtEl>
                                          <p:spTgt spid="151567"/>
                                        </p:tgtEl>
                                        <p:attrNameLst>
                                          <p:attrName>ppt_h</p:attrName>
                                        </p:attrNameLst>
                                      </p:cBhvr>
                                      <p:tavLst>
                                        <p:tav tm="0">
                                          <p:val>
                                            <p:fltVal val="0"/>
                                          </p:val>
                                        </p:tav>
                                        <p:tav tm="100000">
                                          <p:val>
                                            <p:strVal val="#ppt_h"/>
                                          </p:val>
                                        </p:tav>
                                      </p:tavLst>
                                    </p:anim>
                                    <p:anim calcmode="lin" valueType="num">
                                      <p:cBhvr>
                                        <p:cTn id="41" dur="1000" fill="hold"/>
                                        <p:tgtEl>
                                          <p:spTgt spid="151567"/>
                                        </p:tgtEl>
                                        <p:attrNameLst>
                                          <p:attrName>style.rotation</p:attrName>
                                        </p:attrNameLst>
                                      </p:cBhvr>
                                      <p:tavLst>
                                        <p:tav tm="0">
                                          <p:val>
                                            <p:fltVal val="90"/>
                                          </p:val>
                                        </p:tav>
                                        <p:tav tm="100000">
                                          <p:val>
                                            <p:fltVal val="0"/>
                                          </p:val>
                                        </p:tav>
                                      </p:tavLst>
                                    </p:anim>
                                    <p:animEffect transition="in" filter="fade">
                                      <p:cBhvr>
                                        <p:cTn id="42" dur="1000"/>
                                        <p:tgtEl>
                                          <p:spTgt spid="151567"/>
                                        </p:tgtEl>
                                      </p:cBhvr>
                                    </p:animEffect>
                                  </p:childTnLst>
                                </p:cTn>
                              </p:par>
                              <p:par>
                                <p:cTn id="43" presetID="31" presetClass="entr" presetSubtype="0" fill="hold" grpId="0" nodeType="withEffect">
                                  <p:stCondLst>
                                    <p:cond delay="0"/>
                                  </p:stCondLst>
                                  <p:iterate type="lt">
                                    <p:tmPct val="5000"/>
                                  </p:iterate>
                                  <p:childTnLst>
                                    <p:set>
                                      <p:cBhvr>
                                        <p:cTn id="44" dur="1" fill="hold">
                                          <p:stCondLst>
                                            <p:cond delay="0"/>
                                          </p:stCondLst>
                                        </p:cTn>
                                        <p:tgtEl>
                                          <p:spTgt spid="151559"/>
                                        </p:tgtEl>
                                        <p:attrNameLst>
                                          <p:attrName>style.visibility</p:attrName>
                                        </p:attrNameLst>
                                      </p:cBhvr>
                                      <p:to>
                                        <p:strVal val="visible"/>
                                      </p:to>
                                    </p:set>
                                    <p:anim calcmode="lin" valueType="num">
                                      <p:cBhvr>
                                        <p:cTn id="45" dur="1000" fill="hold"/>
                                        <p:tgtEl>
                                          <p:spTgt spid="151559"/>
                                        </p:tgtEl>
                                        <p:attrNameLst>
                                          <p:attrName>ppt_w</p:attrName>
                                        </p:attrNameLst>
                                      </p:cBhvr>
                                      <p:tavLst>
                                        <p:tav tm="0">
                                          <p:val>
                                            <p:fltVal val="0"/>
                                          </p:val>
                                        </p:tav>
                                        <p:tav tm="100000">
                                          <p:val>
                                            <p:strVal val="#ppt_w"/>
                                          </p:val>
                                        </p:tav>
                                      </p:tavLst>
                                    </p:anim>
                                    <p:anim calcmode="lin" valueType="num">
                                      <p:cBhvr>
                                        <p:cTn id="46" dur="1000" fill="hold"/>
                                        <p:tgtEl>
                                          <p:spTgt spid="151559"/>
                                        </p:tgtEl>
                                        <p:attrNameLst>
                                          <p:attrName>ppt_h</p:attrName>
                                        </p:attrNameLst>
                                      </p:cBhvr>
                                      <p:tavLst>
                                        <p:tav tm="0">
                                          <p:val>
                                            <p:fltVal val="0"/>
                                          </p:val>
                                        </p:tav>
                                        <p:tav tm="100000">
                                          <p:val>
                                            <p:strVal val="#ppt_h"/>
                                          </p:val>
                                        </p:tav>
                                      </p:tavLst>
                                    </p:anim>
                                    <p:anim calcmode="lin" valueType="num">
                                      <p:cBhvr>
                                        <p:cTn id="47" dur="1000" fill="hold"/>
                                        <p:tgtEl>
                                          <p:spTgt spid="151559"/>
                                        </p:tgtEl>
                                        <p:attrNameLst>
                                          <p:attrName>style.rotation</p:attrName>
                                        </p:attrNameLst>
                                      </p:cBhvr>
                                      <p:tavLst>
                                        <p:tav tm="0">
                                          <p:val>
                                            <p:fltVal val="90"/>
                                          </p:val>
                                        </p:tav>
                                        <p:tav tm="100000">
                                          <p:val>
                                            <p:fltVal val="0"/>
                                          </p:val>
                                        </p:tav>
                                      </p:tavLst>
                                    </p:anim>
                                    <p:animEffect transition="in" filter="fade">
                                      <p:cBhvr>
                                        <p:cTn id="48" dur="1000"/>
                                        <p:tgtEl>
                                          <p:spTgt spid="151559"/>
                                        </p:tgtEl>
                                      </p:cBhvr>
                                    </p:animEffect>
                                  </p:childTnLst>
                                </p:cTn>
                              </p:par>
                            </p:childTnLst>
                          </p:cTn>
                        </p:par>
                        <p:par>
                          <p:cTn id="49" fill="hold">
                            <p:stCondLst>
                              <p:cond delay="1950"/>
                            </p:stCondLst>
                            <p:childTnLst>
                              <p:par>
                                <p:cTn id="50" presetID="31" presetClass="entr" presetSubtype="0" fill="hold" grpId="0" nodeType="afterEffect">
                                  <p:stCondLst>
                                    <p:cond delay="0"/>
                                  </p:stCondLst>
                                  <p:iterate type="lt">
                                    <p:tmPct val="5000"/>
                                  </p:iterate>
                                  <p:childTnLst>
                                    <p:set>
                                      <p:cBhvr>
                                        <p:cTn id="51" dur="1" fill="hold">
                                          <p:stCondLst>
                                            <p:cond delay="0"/>
                                          </p:stCondLst>
                                        </p:cTn>
                                        <p:tgtEl>
                                          <p:spTgt spid="151571"/>
                                        </p:tgtEl>
                                        <p:attrNameLst>
                                          <p:attrName>style.visibility</p:attrName>
                                        </p:attrNameLst>
                                      </p:cBhvr>
                                      <p:to>
                                        <p:strVal val="visible"/>
                                      </p:to>
                                    </p:set>
                                    <p:anim calcmode="lin" valueType="num">
                                      <p:cBhvr>
                                        <p:cTn id="52" dur="1000" fill="hold"/>
                                        <p:tgtEl>
                                          <p:spTgt spid="151571"/>
                                        </p:tgtEl>
                                        <p:attrNameLst>
                                          <p:attrName>ppt_w</p:attrName>
                                        </p:attrNameLst>
                                      </p:cBhvr>
                                      <p:tavLst>
                                        <p:tav tm="0">
                                          <p:val>
                                            <p:fltVal val="0"/>
                                          </p:val>
                                        </p:tav>
                                        <p:tav tm="100000">
                                          <p:val>
                                            <p:strVal val="#ppt_w"/>
                                          </p:val>
                                        </p:tav>
                                      </p:tavLst>
                                    </p:anim>
                                    <p:anim calcmode="lin" valueType="num">
                                      <p:cBhvr>
                                        <p:cTn id="53" dur="1000" fill="hold"/>
                                        <p:tgtEl>
                                          <p:spTgt spid="151571"/>
                                        </p:tgtEl>
                                        <p:attrNameLst>
                                          <p:attrName>ppt_h</p:attrName>
                                        </p:attrNameLst>
                                      </p:cBhvr>
                                      <p:tavLst>
                                        <p:tav tm="0">
                                          <p:val>
                                            <p:fltVal val="0"/>
                                          </p:val>
                                        </p:tav>
                                        <p:tav tm="100000">
                                          <p:val>
                                            <p:strVal val="#ppt_h"/>
                                          </p:val>
                                        </p:tav>
                                      </p:tavLst>
                                    </p:anim>
                                    <p:anim calcmode="lin" valueType="num">
                                      <p:cBhvr>
                                        <p:cTn id="54" dur="1000" fill="hold"/>
                                        <p:tgtEl>
                                          <p:spTgt spid="151571"/>
                                        </p:tgtEl>
                                        <p:attrNameLst>
                                          <p:attrName>style.rotation</p:attrName>
                                        </p:attrNameLst>
                                      </p:cBhvr>
                                      <p:tavLst>
                                        <p:tav tm="0">
                                          <p:val>
                                            <p:fltVal val="90"/>
                                          </p:val>
                                        </p:tav>
                                        <p:tav tm="100000">
                                          <p:val>
                                            <p:fltVal val="0"/>
                                          </p:val>
                                        </p:tav>
                                      </p:tavLst>
                                    </p:anim>
                                    <p:animEffect transition="in" filter="fade">
                                      <p:cBhvr>
                                        <p:cTn id="55" dur="1000"/>
                                        <p:tgtEl>
                                          <p:spTgt spid="151571"/>
                                        </p:tgtEl>
                                      </p:cBhvr>
                                    </p:animEffec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grpId="0" nodeType="clickEffect">
                                  <p:stCondLst>
                                    <p:cond delay="0"/>
                                  </p:stCondLst>
                                  <p:iterate type="lt">
                                    <p:tmPct val="5000"/>
                                  </p:iterate>
                                  <p:childTnLst>
                                    <p:set>
                                      <p:cBhvr>
                                        <p:cTn id="59" dur="1" fill="hold">
                                          <p:stCondLst>
                                            <p:cond delay="0"/>
                                          </p:stCondLst>
                                        </p:cTn>
                                        <p:tgtEl>
                                          <p:spTgt spid="151573"/>
                                        </p:tgtEl>
                                        <p:attrNameLst>
                                          <p:attrName>style.visibility</p:attrName>
                                        </p:attrNameLst>
                                      </p:cBhvr>
                                      <p:to>
                                        <p:strVal val="visible"/>
                                      </p:to>
                                    </p:set>
                                    <p:anim calcmode="lin" valueType="num">
                                      <p:cBhvr>
                                        <p:cTn id="60" dur="1000" fill="hold"/>
                                        <p:tgtEl>
                                          <p:spTgt spid="151573"/>
                                        </p:tgtEl>
                                        <p:attrNameLst>
                                          <p:attrName>ppt_w</p:attrName>
                                        </p:attrNameLst>
                                      </p:cBhvr>
                                      <p:tavLst>
                                        <p:tav tm="0">
                                          <p:val>
                                            <p:fltVal val="0"/>
                                          </p:val>
                                        </p:tav>
                                        <p:tav tm="100000">
                                          <p:val>
                                            <p:strVal val="#ppt_w"/>
                                          </p:val>
                                        </p:tav>
                                      </p:tavLst>
                                    </p:anim>
                                    <p:anim calcmode="lin" valueType="num">
                                      <p:cBhvr>
                                        <p:cTn id="61" dur="1000" fill="hold"/>
                                        <p:tgtEl>
                                          <p:spTgt spid="151573"/>
                                        </p:tgtEl>
                                        <p:attrNameLst>
                                          <p:attrName>ppt_h</p:attrName>
                                        </p:attrNameLst>
                                      </p:cBhvr>
                                      <p:tavLst>
                                        <p:tav tm="0">
                                          <p:val>
                                            <p:fltVal val="0"/>
                                          </p:val>
                                        </p:tav>
                                        <p:tav tm="100000">
                                          <p:val>
                                            <p:strVal val="#ppt_h"/>
                                          </p:val>
                                        </p:tav>
                                      </p:tavLst>
                                    </p:anim>
                                    <p:anim calcmode="lin" valueType="num">
                                      <p:cBhvr>
                                        <p:cTn id="62" dur="1000" fill="hold"/>
                                        <p:tgtEl>
                                          <p:spTgt spid="151573"/>
                                        </p:tgtEl>
                                        <p:attrNameLst>
                                          <p:attrName>style.rotation</p:attrName>
                                        </p:attrNameLst>
                                      </p:cBhvr>
                                      <p:tavLst>
                                        <p:tav tm="0">
                                          <p:val>
                                            <p:fltVal val="90"/>
                                          </p:val>
                                        </p:tav>
                                        <p:tav tm="100000">
                                          <p:val>
                                            <p:fltVal val="0"/>
                                          </p:val>
                                        </p:tav>
                                      </p:tavLst>
                                    </p:anim>
                                    <p:animEffect transition="in" filter="fade">
                                      <p:cBhvr>
                                        <p:cTn id="63" dur="1000"/>
                                        <p:tgtEl>
                                          <p:spTgt spid="151573"/>
                                        </p:tgtEl>
                                      </p:cBhvr>
                                    </p:animEffect>
                                  </p:childTnLst>
                                </p:cTn>
                              </p:par>
                              <p:par>
                                <p:cTn id="64" presetID="31" presetClass="entr" presetSubtype="0" fill="hold" grpId="0" nodeType="withEffect">
                                  <p:stCondLst>
                                    <p:cond delay="0"/>
                                  </p:stCondLst>
                                  <p:iterate type="lt">
                                    <p:tmPct val="5000"/>
                                  </p:iterate>
                                  <p:childTnLst>
                                    <p:set>
                                      <p:cBhvr>
                                        <p:cTn id="65" dur="1" fill="hold">
                                          <p:stCondLst>
                                            <p:cond delay="0"/>
                                          </p:stCondLst>
                                        </p:cTn>
                                        <p:tgtEl>
                                          <p:spTgt spid="151572"/>
                                        </p:tgtEl>
                                        <p:attrNameLst>
                                          <p:attrName>style.visibility</p:attrName>
                                        </p:attrNameLst>
                                      </p:cBhvr>
                                      <p:to>
                                        <p:strVal val="visible"/>
                                      </p:to>
                                    </p:set>
                                    <p:anim calcmode="lin" valueType="num">
                                      <p:cBhvr>
                                        <p:cTn id="66" dur="1000" fill="hold"/>
                                        <p:tgtEl>
                                          <p:spTgt spid="151572"/>
                                        </p:tgtEl>
                                        <p:attrNameLst>
                                          <p:attrName>ppt_w</p:attrName>
                                        </p:attrNameLst>
                                      </p:cBhvr>
                                      <p:tavLst>
                                        <p:tav tm="0">
                                          <p:val>
                                            <p:fltVal val="0"/>
                                          </p:val>
                                        </p:tav>
                                        <p:tav tm="100000">
                                          <p:val>
                                            <p:strVal val="#ppt_w"/>
                                          </p:val>
                                        </p:tav>
                                      </p:tavLst>
                                    </p:anim>
                                    <p:anim calcmode="lin" valueType="num">
                                      <p:cBhvr>
                                        <p:cTn id="67" dur="1000" fill="hold"/>
                                        <p:tgtEl>
                                          <p:spTgt spid="151572"/>
                                        </p:tgtEl>
                                        <p:attrNameLst>
                                          <p:attrName>ppt_h</p:attrName>
                                        </p:attrNameLst>
                                      </p:cBhvr>
                                      <p:tavLst>
                                        <p:tav tm="0">
                                          <p:val>
                                            <p:fltVal val="0"/>
                                          </p:val>
                                        </p:tav>
                                        <p:tav tm="100000">
                                          <p:val>
                                            <p:strVal val="#ppt_h"/>
                                          </p:val>
                                        </p:tav>
                                      </p:tavLst>
                                    </p:anim>
                                    <p:anim calcmode="lin" valueType="num">
                                      <p:cBhvr>
                                        <p:cTn id="68" dur="1000" fill="hold"/>
                                        <p:tgtEl>
                                          <p:spTgt spid="151572"/>
                                        </p:tgtEl>
                                        <p:attrNameLst>
                                          <p:attrName>style.rotation</p:attrName>
                                        </p:attrNameLst>
                                      </p:cBhvr>
                                      <p:tavLst>
                                        <p:tav tm="0">
                                          <p:val>
                                            <p:fltVal val="90"/>
                                          </p:val>
                                        </p:tav>
                                        <p:tav tm="100000">
                                          <p:val>
                                            <p:fltVal val="0"/>
                                          </p:val>
                                        </p:tav>
                                      </p:tavLst>
                                    </p:anim>
                                    <p:animEffect transition="in" filter="fade">
                                      <p:cBhvr>
                                        <p:cTn id="69" dur="1000"/>
                                        <p:tgtEl>
                                          <p:spTgt spid="151572"/>
                                        </p:tgtEl>
                                      </p:cBhvr>
                                    </p:animEffect>
                                  </p:childTnLst>
                                </p:cTn>
                              </p:par>
                            </p:childTnLst>
                          </p:cTn>
                        </p:par>
                        <p:par>
                          <p:cTn id="70" fill="hold">
                            <p:stCondLst>
                              <p:cond delay="3000"/>
                            </p:stCondLst>
                            <p:childTnLst>
                              <p:par>
                                <p:cTn id="71" presetID="31" presetClass="entr" presetSubtype="0" fill="hold" grpId="0" nodeType="afterEffect">
                                  <p:stCondLst>
                                    <p:cond delay="0"/>
                                  </p:stCondLst>
                                  <p:iterate type="lt">
                                    <p:tmPct val="5000"/>
                                  </p:iterate>
                                  <p:childTnLst>
                                    <p:set>
                                      <p:cBhvr>
                                        <p:cTn id="72" dur="1" fill="hold">
                                          <p:stCondLst>
                                            <p:cond delay="0"/>
                                          </p:stCondLst>
                                        </p:cTn>
                                        <p:tgtEl>
                                          <p:spTgt spid="151565"/>
                                        </p:tgtEl>
                                        <p:attrNameLst>
                                          <p:attrName>style.visibility</p:attrName>
                                        </p:attrNameLst>
                                      </p:cBhvr>
                                      <p:to>
                                        <p:strVal val="visible"/>
                                      </p:to>
                                    </p:set>
                                    <p:anim calcmode="lin" valueType="num">
                                      <p:cBhvr>
                                        <p:cTn id="73" dur="1000" fill="hold"/>
                                        <p:tgtEl>
                                          <p:spTgt spid="151565"/>
                                        </p:tgtEl>
                                        <p:attrNameLst>
                                          <p:attrName>ppt_w</p:attrName>
                                        </p:attrNameLst>
                                      </p:cBhvr>
                                      <p:tavLst>
                                        <p:tav tm="0">
                                          <p:val>
                                            <p:fltVal val="0"/>
                                          </p:val>
                                        </p:tav>
                                        <p:tav tm="100000">
                                          <p:val>
                                            <p:strVal val="#ppt_w"/>
                                          </p:val>
                                        </p:tav>
                                      </p:tavLst>
                                    </p:anim>
                                    <p:anim calcmode="lin" valueType="num">
                                      <p:cBhvr>
                                        <p:cTn id="74" dur="1000" fill="hold"/>
                                        <p:tgtEl>
                                          <p:spTgt spid="151565"/>
                                        </p:tgtEl>
                                        <p:attrNameLst>
                                          <p:attrName>ppt_h</p:attrName>
                                        </p:attrNameLst>
                                      </p:cBhvr>
                                      <p:tavLst>
                                        <p:tav tm="0">
                                          <p:val>
                                            <p:fltVal val="0"/>
                                          </p:val>
                                        </p:tav>
                                        <p:tav tm="100000">
                                          <p:val>
                                            <p:strVal val="#ppt_h"/>
                                          </p:val>
                                        </p:tav>
                                      </p:tavLst>
                                    </p:anim>
                                    <p:anim calcmode="lin" valueType="num">
                                      <p:cBhvr>
                                        <p:cTn id="75" dur="1000" fill="hold"/>
                                        <p:tgtEl>
                                          <p:spTgt spid="151565"/>
                                        </p:tgtEl>
                                        <p:attrNameLst>
                                          <p:attrName>style.rotation</p:attrName>
                                        </p:attrNameLst>
                                      </p:cBhvr>
                                      <p:tavLst>
                                        <p:tav tm="0">
                                          <p:val>
                                            <p:fltVal val="90"/>
                                          </p:val>
                                        </p:tav>
                                        <p:tav tm="100000">
                                          <p:val>
                                            <p:fltVal val="0"/>
                                          </p:val>
                                        </p:tav>
                                      </p:tavLst>
                                    </p:anim>
                                    <p:animEffect transition="in" filter="fade">
                                      <p:cBhvr>
                                        <p:cTn id="76" dur="1000"/>
                                        <p:tgtEl>
                                          <p:spTgt spid="151565"/>
                                        </p:tgtEl>
                                      </p:cBhvr>
                                    </p:animEffect>
                                  </p:childTnLst>
                                </p:cTn>
                              </p:par>
                            </p:childTnLst>
                          </p:cTn>
                        </p:par>
                      </p:childTnLst>
                    </p:cTn>
                  </p:par>
                  <p:par>
                    <p:cTn id="77" fill="hold">
                      <p:stCondLst>
                        <p:cond delay="indefinite"/>
                      </p:stCondLst>
                      <p:childTnLst>
                        <p:par>
                          <p:cTn id="78" fill="hold">
                            <p:stCondLst>
                              <p:cond delay="0"/>
                            </p:stCondLst>
                            <p:childTnLst>
                              <p:par>
                                <p:cTn id="79" presetID="31" presetClass="entr" presetSubtype="0" fill="hold" grpId="0" nodeType="clickEffect">
                                  <p:stCondLst>
                                    <p:cond delay="0"/>
                                  </p:stCondLst>
                                  <p:iterate type="lt">
                                    <p:tmPct val="5000"/>
                                  </p:iterate>
                                  <p:childTnLst>
                                    <p:set>
                                      <p:cBhvr>
                                        <p:cTn id="80" dur="1" fill="hold">
                                          <p:stCondLst>
                                            <p:cond delay="0"/>
                                          </p:stCondLst>
                                        </p:cTn>
                                        <p:tgtEl>
                                          <p:spTgt spid="151569"/>
                                        </p:tgtEl>
                                        <p:attrNameLst>
                                          <p:attrName>style.visibility</p:attrName>
                                        </p:attrNameLst>
                                      </p:cBhvr>
                                      <p:to>
                                        <p:strVal val="visible"/>
                                      </p:to>
                                    </p:set>
                                    <p:anim calcmode="lin" valueType="num">
                                      <p:cBhvr>
                                        <p:cTn id="81" dur="1000" fill="hold"/>
                                        <p:tgtEl>
                                          <p:spTgt spid="151569"/>
                                        </p:tgtEl>
                                        <p:attrNameLst>
                                          <p:attrName>ppt_w</p:attrName>
                                        </p:attrNameLst>
                                      </p:cBhvr>
                                      <p:tavLst>
                                        <p:tav tm="0">
                                          <p:val>
                                            <p:fltVal val="0"/>
                                          </p:val>
                                        </p:tav>
                                        <p:tav tm="100000">
                                          <p:val>
                                            <p:strVal val="#ppt_w"/>
                                          </p:val>
                                        </p:tav>
                                      </p:tavLst>
                                    </p:anim>
                                    <p:anim calcmode="lin" valueType="num">
                                      <p:cBhvr>
                                        <p:cTn id="82" dur="1000" fill="hold"/>
                                        <p:tgtEl>
                                          <p:spTgt spid="151569"/>
                                        </p:tgtEl>
                                        <p:attrNameLst>
                                          <p:attrName>ppt_h</p:attrName>
                                        </p:attrNameLst>
                                      </p:cBhvr>
                                      <p:tavLst>
                                        <p:tav tm="0">
                                          <p:val>
                                            <p:fltVal val="0"/>
                                          </p:val>
                                        </p:tav>
                                        <p:tav tm="100000">
                                          <p:val>
                                            <p:strVal val="#ppt_h"/>
                                          </p:val>
                                        </p:tav>
                                      </p:tavLst>
                                    </p:anim>
                                    <p:anim calcmode="lin" valueType="num">
                                      <p:cBhvr>
                                        <p:cTn id="83" dur="1000" fill="hold"/>
                                        <p:tgtEl>
                                          <p:spTgt spid="151569"/>
                                        </p:tgtEl>
                                        <p:attrNameLst>
                                          <p:attrName>style.rotation</p:attrName>
                                        </p:attrNameLst>
                                      </p:cBhvr>
                                      <p:tavLst>
                                        <p:tav tm="0">
                                          <p:val>
                                            <p:fltVal val="90"/>
                                          </p:val>
                                        </p:tav>
                                        <p:tav tm="100000">
                                          <p:val>
                                            <p:fltVal val="0"/>
                                          </p:val>
                                        </p:tav>
                                      </p:tavLst>
                                    </p:anim>
                                    <p:animEffect transition="in" filter="fade">
                                      <p:cBhvr>
                                        <p:cTn id="84" dur="1000"/>
                                        <p:tgtEl>
                                          <p:spTgt spid="151569"/>
                                        </p:tgtEl>
                                      </p:cBhvr>
                                    </p:animEffect>
                                  </p:childTnLst>
                                </p:cTn>
                              </p:par>
                              <p:par>
                                <p:cTn id="85" presetID="31" presetClass="entr" presetSubtype="0" fill="hold" grpId="0" nodeType="withEffect">
                                  <p:stCondLst>
                                    <p:cond delay="0"/>
                                  </p:stCondLst>
                                  <p:iterate type="lt">
                                    <p:tmPct val="5000"/>
                                  </p:iterate>
                                  <p:childTnLst>
                                    <p:set>
                                      <p:cBhvr>
                                        <p:cTn id="86" dur="1" fill="hold">
                                          <p:stCondLst>
                                            <p:cond delay="0"/>
                                          </p:stCondLst>
                                        </p:cTn>
                                        <p:tgtEl>
                                          <p:spTgt spid="151556"/>
                                        </p:tgtEl>
                                        <p:attrNameLst>
                                          <p:attrName>style.visibility</p:attrName>
                                        </p:attrNameLst>
                                      </p:cBhvr>
                                      <p:to>
                                        <p:strVal val="visible"/>
                                      </p:to>
                                    </p:set>
                                    <p:anim calcmode="lin" valueType="num">
                                      <p:cBhvr>
                                        <p:cTn id="87" dur="1000" fill="hold"/>
                                        <p:tgtEl>
                                          <p:spTgt spid="151556"/>
                                        </p:tgtEl>
                                        <p:attrNameLst>
                                          <p:attrName>ppt_w</p:attrName>
                                        </p:attrNameLst>
                                      </p:cBhvr>
                                      <p:tavLst>
                                        <p:tav tm="0">
                                          <p:val>
                                            <p:fltVal val="0"/>
                                          </p:val>
                                        </p:tav>
                                        <p:tav tm="100000">
                                          <p:val>
                                            <p:strVal val="#ppt_w"/>
                                          </p:val>
                                        </p:tav>
                                      </p:tavLst>
                                    </p:anim>
                                    <p:anim calcmode="lin" valueType="num">
                                      <p:cBhvr>
                                        <p:cTn id="88" dur="1000" fill="hold"/>
                                        <p:tgtEl>
                                          <p:spTgt spid="151556"/>
                                        </p:tgtEl>
                                        <p:attrNameLst>
                                          <p:attrName>ppt_h</p:attrName>
                                        </p:attrNameLst>
                                      </p:cBhvr>
                                      <p:tavLst>
                                        <p:tav tm="0">
                                          <p:val>
                                            <p:fltVal val="0"/>
                                          </p:val>
                                        </p:tav>
                                        <p:tav tm="100000">
                                          <p:val>
                                            <p:strVal val="#ppt_h"/>
                                          </p:val>
                                        </p:tav>
                                      </p:tavLst>
                                    </p:anim>
                                    <p:anim calcmode="lin" valueType="num">
                                      <p:cBhvr>
                                        <p:cTn id="89" dur="1000" fill="hold"/>
                                        <p:tgtEl>
                                          <p:spTgt spid="151556"/>
                                        </p:tgtEl>
                                        <p:attrNameLst>
                                          <p:attrName>style.rotation</p:attrName>
                                        </p:attrNameLst>
                                      </p:cBhvr>
                                      <p:tavLst>
                                        <p:tav tm="0">
                                          <p:val>
                                            <p:fltVal val="90"/>
                                          </p:val>
                                        </p:tav>
                                        <p:tav tm="100000">
                                          <p:val>
                                            <p:fltVal val="0"/>
                                          </p:val>
                                        </p:tav>
                                      </p:tavLst>
                                    </p:anim>
                                    <p:animEffect transition="in" filter="fade">
                                      <p:cBhvr>
                                        <p:cTn id="90" dur="1000"/>
                                        <p:tgtEl>
                                          <p:spTgt spid="151556"/>
                                        </p:tgtEl>
                                      </p:cBhvr>
                                    </p:animEffect>
                                  </p:childTnLst>
                                </p:cTn>
                              </p:par>
                            </p:childTnLst>
                          </p:cTn>
                        </p:par>
                        <p:par>
                          <p:cTn id="91" fill="hold">
                            <p:stCondLst>
                              <p:cond delay="3100"/>
                            </p:stCondLst>
                            <p:childTnLst>
                              <p:par>
                                <p:cTn id="92" presetID="31" presetClass="entr" presetSubtype="0" fill="hold" grpId="0" nodeType="afterEffect">
                                  <p:stCondLst>
                                    <p:cond delay="0"/>
                                  </p:stCondLst>
                                  <p:iterate type="lt">
                                    <p:tmPct val="5000"/>
                                  </p:iterate>
                                  <p:childTnLst>
                                    <p:set>
                                      <p:cBhvr>
                                        <p:cTn id="93" dur="1" fill="hold">
                                          <p:stCondLst>
                                            <p:cond delay="0"/>
                                          </p:stCondLst>
                                        </p:cTn>
                                        <p:tgtEl>
                                          <p:spTgt spid="151564"/>
                                        </p:tgtEl>
                                        <p:attrNameLst>
                                          <p:attrName>style.visibility</p:attrName>
                                        </p:attrNameLst>
                                      </p:cBhvr>
                                      <p:to>
                                        <p:strVal val="visible"/>
                                      </p:to>
                                    </p:set>
                                    <p:anim calcmode="lin" valueType="num">
                                      <p:cBhvr>
                                        <p:cTn id="94" dur="1000" fill="hold"/>
                                        <p:tgtEl>
                                          <p:spTgt spid="151564"/>
                                        </p:tgtEl>
                                        <p:attrNameLst>
                                          <p:attrName>ppt_w</p:attrName>
                                        </p:attrNameLst>
                                      </p:cBhvr>
                                      <p:tavLst>
                                        <p:tav tm="0">
                                          <p:val>
                                            <p:fltVal val="0"/>
                                          </p:val>
                                        </p:tav>
                                        <p:tav tm="100000">
                                          <p:val>
                                            <p:strVal val="#ppt_w"/>
                                          </p:val>
                                        </p:tav>
                                      </p:tavLst>
                                    </p:anim>
                                    <p:anim calcmode="lin" valueType="num">
                                      <p:cBhvr>
                                        <p:cTn id="95" dur="1000" fill="hold"/>
                                        <p:tgtEl>
                                          <p:spTgt spid="151564"/>
                                        </p:tgtEl>
                                        <p:attrNameLst>
                                          <p:attrName>ppt_h</p:attrName>
                                        </p:attrNameLst>
                                      </p:cBhvr>
                                      <p:tavLst>
                                        <p:tav tm="0">
                                          <p:val>
                                            <p:fltVal val="0"/>
                                          </p:val>
                                        </p:tav>
                                        <p:tav tm="100000">
                                          <p:val>
                                            <p:strVal val="#ppt_h"/>
                                          </p:val>
                                        </p:tav>
                                      </p:tavLst>
                                    </p:anim>
                                    <p:anim calcmode="lin" valueType="num">
                                      <p:cBhvr>
                                        <p:cTn id="96" dur="1000" fill="hold"/>
                                        <p:tgtEl>
                                          <p:spTgt spid="151564"/>
                                        </p:tgtEl>
                                        <p:attrNameLst>
                                          <p:attrName>style.rotation</p:attrName>
                                        </p:attrNameLst>
                                      </p:cBhvr>
                                      <p:tavLst>
                                        <p:tav tm="0">
                                          <p:val>
                                            <p:fltVal val="90"/>
                                          </p:val>
                                        </p:tav>
                                        <p:tav tm="100000">
                                          <p:val>
                                            <p:fltVal val="0"/>
                                          </p:val>
                                        </p:tav>
                                      </p:tavLst>
                                    </p:anim>
                                    <p:animEffect transition="in" filter="fade">
                                      <p:cBhvr>
                                        <p:cTn id="97" dur="1000"/>
                                        <p:tgtEl>
                                          <p:spTgt spid="151564"/>
                                        </p:tgtEl>
                                      </p:cBhvr>
                                    </p:animEffect>
                                  </p:childTnLst>
                                </p:cTn>
                              </p:par>
                            </p:childTnLst>
                          </p:cTn>
                        </p:par>
                      </p:childTnLst>
                    </p:cTn>
                  </p:par>
                  <p:par>
                    <p:cTn id="98" fill="hold">
                      <p:stCondLst>
                        <p:cond delay="indefinite"/>
                      </p:stCondLst>
                      <p:childTnLst>
                        <p:par>
                          <p:cTn id="99" fill="hold">
                            <p:stCondLst>
                              <p:cond delay="0"/>
                            </p:stCondLst>
                            <p:childTnLst>
                              <p:par>
                                <p:cTn id="100" presetID="31" presetClass="entr" presetSubtype="0" fill="hold" grpId="0" nodeType="clickEffect">
                                  <p:stCondLst>
                                    <p:cond delay="0"/>
                                  </p:stCondLst>
                                  <p:iterate type="lt">
                                    <p:tmPct val="5000"/>
                                  </p:iterate>
                                  <p:childTnLst>
                                    <p:set>
                                      <p:cBhvr>
                                        <p:cTn id="101" dur="1" fill="hold">
                                          <p:stCondLst>
                                            <p:cond delay="0"/>
                                          </p:stCondLst>
                                        </p:cTn>
                                        <p:tgtEl>
                                          <p:spTgt spid="151558"/>
                                        </p:tgtEl>
                                        <p:attrNameLst>
                                          <p:attrName>style.visibility</p:attrName>
                                        </p:attrNameLst>
                                      </p:cBhvr>
                                      <p:to>
                                        <p:strVal val="visible"/>
                                      </p:to>
                                    </p:set>
                                    <p:anim calcmode="lin" valueType="num">
                                      <p:cBhvr>
                                        <p:cTn id="102" dur="1000" fill="hold"/>
                                        <p:tgtEl>
                                          <p:spTgt spid="151558"/>
                                        </p:tgtEl>
                                        <p:attrNameLst>
                                          <p:attrName>ppt_w</p:attrName>
                                        </p:attrNameLst>
                                      </p:cBhvr>
                                      <p:tavLst>
                                        <p:tav tm="0">
                                          <p:val>
                                            <p:fltVal val="0"/>
                                          </p:val>
                                        </p:tav>
                                        <p:tav tm="100000">
                                          <p:val>
                                            <p:strVal val="#ppt_w"/>
                                          </p:val>
                                        </p:tav>
                                      </p:tavLst>
                                    </p:anim>
                                    <p:anim calcmode="lin" valueType="num">
                                      <p:cBhvr>
                                        <p:cTn id="103" dur="1000" fill="hold"/>
                                        <p:tgtEl>
                                          <p:spTgt spid="151558"/>
                                        </p:tgtEl>
                                        <p:attrNameLst>
                                          <p:attrName>ppt_h</p:attrName>
                                        </p:attrNameLst>
                                      </p:cBhvr>
                                      <p:tavLst>
                                        <p:tav tm="0">
                                          <p:val>
                                            <p:fltVal val="0"/>
                                          </p:val>
                                        </p:tav>
                                        <p:tav tm="100000">
                                          <p:val>
                                            <p:strVal val="#ppt_h"/>
                                          </p:val>
                                        </p:tav>
                                      </p:tavLst>
                                    </p:anim>
                                    <p:anim calcmode="lin" valueType="num">
                                      <p:cBhvr>
                                        <p:cTn id="104" dur="1000" fill="hold"/>
                                        <p:tgtEl>
                                          <p:spTgt spid="151558"/>
                                        </p:tgtEl>
                                        <p:attrNameLst>
                                          <p:attrName>style.rotation</p:attrName>
                                        </p:attrNameLst>
                                      </p:cBhvr>
                                      <p:tavLst>
                                        <p:tav tm="0">
                                          <p:val>
                                            <p:fltVal val="90"/>
                                          </p:val>
                                        </p:tav>
                                        <p:tav tm="100000">
                                          <p:val>
                                            <p:fltVal val="0"/>
                                          </p:val>
                                        </p:tav>
                                      </p:tavLst>
                                    </p:anim>
                                    <p:animEffect transition="in" filter="fade">
                                      <p:cBhvr>
                                        <p:cTn id="105" dur="1000"/>
                                        <p:tgtEl>
                                          <p:spTgt spid="151558"/>
                                        </p:tgtEl>
                                      </p:cBhvr>
                                    </p:animEffect>
                                  </p:childTnLst>
                                </p:cTn>
                              </p:par>
                              <p:par>
                                <p:cTn id="106" presetID="31" presetClass="entr" presetSubtype="0" fill="hold" grpId="0" nodeType="withEffect">
                                  <p:stCondLst>
                                    <p:cond delay="0"/>
                                  </p:stCondLst>
                                  <p:iterate type="lt">
                                    <p:tmPct val="5000"/>
                                  </p:iterate>
                                  <p:childTnLst>
                                    <p:set>
                                      <p:cBhvr>
                                        <p:cTn id="107" dur="1" fill="hold">
                                          <p:stCondLst>
                                            <p:cond delay="0"/>
                                          </p:stCondLst>
                                        </p:cTn>
                                        <p:tgtEl>
                                          <p:spTgt spid="151557"/>
                                        </p:tgtEl>
                                        <p:attrNameLst>
                                          <p:attrName>style.visibility</p:attrName>
                                        </p:attrNameLst>
                                      </p:cBhvr>
                                      <p:to>
                                        <p:strVal val="visible"/>
                                      </p:to>
                                    </p:set>
                                    <p:anim calcmode="lin" valueType="num">
                                      <p:cBhvr>
                                        <p:cTn id="108" dur="1000" fill="hold"/>
                                        <p:tgtEl>
                                          <p:spTgt spid="151557"/>
                                        </p:tgtEl>
                                        <p:attrNameLst>
                                          <p:attrName>ppt_w</p:attrName>
                                        </p:attrNameLst>
                                      </p:cBhvr>
                                      <p:tavLst>
                                        <p:tav tm="0">
                                          <p:val>
                                            <p:fltVal val="0"/>
                                          </p:val>
                                        </p:tav>
                                        <p:tav tm="100000">
                                          <p:val>
                                            <p:strVal val="#ppt_w"/>
                                          </p:val>
                                        </p:tav>
                                      </p:tavLst>
                                    </p:anim>
                                    <p:anim calcmode="lin" valueType="num">
                                      <p:cBhvr>
                                        <p:cTn id="109" dur="1000" fill="hold"/>
                                        <p:tgtEl>
                                          <p:spTgt spid="151557"/>
                                        </p:tgtEl>
                                        <p:attrNameLst>
                                          <p:attrName>ppt_h</p:attrName>
                                        </p:attrNameLst>
                                      </p:cBhvr>
                                      <p:tavLst>
                                        <p:tav tm="0">
                                          <p:val>
                                            <p:fltVal val="0"/>
                                          </p:val>
                                        </p:tav>
                                        <p:tav tm="100000">
                                          <p:val>
                                            <p:strVal val="#ppt_h"/>
                                          </p:val>
                                        </p:tav>
                                      </p:tavLst>
                                    </p:anim>
                                    <p:anim calcmode="lin" valueType="num">
                                      <p:cBhvr>
                                        <p:cTn id="110" dur="1000" fill="hold"/>
                                        <p:tgtEl>
                                          <p:spTgt spid="151557"/>
                                        </p:tgtEl>
                                        <p:attrNameLst>
                                          <p:attrName>style.rotation</p:attrName>
                                        </p:attrNameLst>
                                      </p:cBhvr>
                                      <p:tavLst>
                                        <p:tav tm="0">
                                          <p:val>
                                            <p:fltVal val="90"/>
                                          </p:val>
                                        </p:tav>
                                        <p:tav tm="100000">
                                          <p:val>
                                            <p:fltVal val="0"/>
                                          </p:val>
                                        </p:tav>
                                      </p:tavLst>
                                    </p:anim>
                                    <p:animEffect transition="in" filter="fade">
                                      <p:cBhvr>
                                        <p:cTn id="111" dur="1000"/>
                                        <p:tgtEl>
                                          <p:spTgt spid="151557"/>
                                        </p:tgtEl>
                                      </p:cBhvr>
                                    </p:animEffect>
                                  </p:childTnLst>
                                </p:cTn>
                              </p:par>
                            </p:childTnLst>
                          </p:cTn>
                        </p:par>
                        <p:par>
                          <p:cTn id="112" fill="hold">
                            <p:stCondLst>
                              <p:cond delay="2450"/>
                            </p:stCondLst>
                            <p:childTnLst>
                              <p:par>
                                <p:cTn id="113" presetID="31" presetClass="entr" presetSubtype="0" fill="hold" grpId="0" nodeType="afterEffect">
                                  <p:stCondLst>
                                    <p:cond delay="0"/>
                                  </p:stCondLst>
                                  <p:iterate type="lt">
                                    <p:tmPct val="5000"/>
                                  </p:iterate>
                                  <p:childTnLst>
                                    <p:set>
                                      <p:cBhvr>
                                        <p:cTn id="114" dur="1" fill="hold">
                                          <p:stCondLst>
                                            <p:cond delay="0"/>
                                          </p:stCondLst>
                                        </p:cTn>
                                        <p:tgtEl>
                                          <p:spTgt spid="151566"/>
                                        </p:tgtEl>
                                        <p:attrNameLst>
                                          <p:attrName>style.visibility</p:attrName>
                                        </p:attrNameLst>
                                      </p:cBhvr>
                                      <p:to>
                                        <p:strVal val="visible"/>
                                      </p:to>
                                    </p:set>
                                    <p:anim calcmode="lin" valueType="num">
                                      <p:cBhvr>
                                        <p:cTn id="115" dur="1000" fill="hold"/>
                                        <p:tgtEl>
                                          <p:spTgt spid="151566"/>
                                        </p:tgtEl>
                                        <p:attrNameLst>
                                          <p:attrName>ppt_w</p:attrName>
                                        </p:attrNameLst>
                                      </p:cBhvr>
                                      <p:tavLst>
                                        <p:tav tm="0">
                                          <p:val>
                                            <p:fltVal val="0"/>
                                          </p:val>
                                        </p:tav>
                                        <p:tav tm="100000">
                                          <p:val>
                                            <p:strVal val="#ppt_w"/>
                                          </p:val>
                                        </p:tav>
                                      </p:tavLst>
                                    </p:anim>
                                    <p:anim calcmode="lin" valueType="num">
                                      <p:cBhvr>
                                        <p:cTn id="116" dur="1000" fill="hold"/>
                                        <p:tgtEl>
                                          <p:spTgt spid="151566"/>
                                        </p:tgtEl>
                                        <p:attrNameLst>
                                          <p:attrName>ppt_h</p:attrName>
                                        </p:attrNameLst>
                                      </p:cBhvr>
                                      <p:tavLst>
                                        <p:tav tm="0">
                                          <p:val>
                                            <p:fltVal val="0"/>
                                          </p:val>
                                        </p:tav>
                                        <p:tav tm="100000">
                                          <p:val>
                                            <p:strVal val="#ppt_h"/>
                                          </p:val>
                                        </p:tav>
                                      </p:tavLst>
                                    </p:anim>
                                    <p:anim calcmode="lin" valueType="num">
                                      <p:cBhvr>
                                        <p:cTn id="117" dur="1000" fill="hold"/>
                                        <p:tgtEl>
                                          <p:spTgt spid="151566"/>
                                        </p:tgtEl>
                                        <p:attrNameLst>
                                          <p:attrName>style.rotation</p:attrName>
                                        </p:attrNameLst>
                                      </p:cBhvr>
                                      <p:tavLst>
                                        <p:tav tm="0">
                                          <p:val>
                                            <p:fltVal val="90"/>
                                          </p:val>
                                        </p:tav>
                                        <p:tav tm="100000">
                                          <p:val>
                                            <p:fltVal val="0"/>
                                          </p:val>
                                        </p:tav>
                                      </p:tavLst>
                                    </p:anim>
                                    <p:animEffect transition="in" filter="fade">
                                      <p:cBhvr>
                                        <p:cTn id="118" dur="1000"/>
                                        <p:tgtEl>
                                          <p:spTgt spid="151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p:bldP spid="151557" grpId="0"/>
      <p:bldP spid="151558" grpId="0"/>
      <p:bldP spid="151559" grpId="0"/>
      <p:bldP spid="151560" grpId="0"/>
      <p:bldP spid="151561" grpId="0" animBg="1"/>
      <p:bldP spid="151562" grpId="0" animBg="1"/>
      <p:bldP spid="151563" grpId="0" animBg="1"/>
      <p:bldP spid="151564" grpId="0" animBg="1"/>
      <p:bldP spid="151565" grpId="0" animBg="1"/>
      <p:bldP spid="151566" grpId="0" animBg="1"/>
      <p:bldP spid="151567" grpId="0"/>
      <p:bldP spid="151568" grpId="0"/>
      <p:bldP spid="151569" grpId="0"/>
      <p:bldP spid="151570" grpId="0" animBg="1"/>
      <p:bldP spid="151571" grpId="0" animBg="1"/>
      <p:bldP spid="151572" grpId="0"/>
      <p:bldP spid="15157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0"/>
            <a:ext cx="8077200" cy="609600"/>
          </a:xfrm>
        </p:spPr>
        <p:txBody>
          <a:bodyPr/>
          <a:lstStyle/>
          <a:p>
            <a:r>
              <a:rPr lang="en-US"/>
              <a:t>Complicated RPC’s</a:t>
            </a:r>
          </a:p>
        </p:txBody>
      </p:sp>
      <p:sp>
        <p:nvSpPr>
          <p:cNvPr id="62467" name="Rectangle 3"/>
          <p:cNvSpPr>
            <a:spLocks noGrp="1" noChangeArrowheads="1"/>
          </p:cNvSpPr>
          <p:nvPr>
            <p:ph type="body" idx="1"/>
          </p:nvPr>
        </p:nvSpPr>
        <p:spPr>
          <a:xfrm>
            <a:off x="228600" y="619125"/>
            <a:ext cx="8534400" cy="5988050"/>
          </a:xfrm>
        </p:spPr>
        <p:txBody>
          <a:bodyPr/>
          <a:lstStyle/>
          <a:p>
            <a:pPr marL="457200" indent="-457200"/>
            <a:r>
              <a:rPr lang="en-US"/>
              <a:t>2 types of complicated RPC’s are:</a:t>
            </a:r>
          </a:p>
          <a:p>
            <a:pPr marL="914400" lvl="1" indent="-457200">
              <a:buFont typeface="Wingdings 3" pitchFamily="18" charset="2"/>
              <a:buAutoNum type="arabicPeriod"/>
            </a:pPr>
            <a:r>
              <a:rPr lang="en-US">
                <a:solidFill>
                  <a:srgbClr val="0000CC"/>
                </a:solidFill>
              </a:rPr>
              <a:t>RPC’s involving long-duration calls or large gaps between calls</a:t>
            </a:r>
          </a:p>
          <a:p>
            <a:pPr marL="1314450" lvl="2" indent="-457200"/>
            <a:r>
              <a:rPr lang="en-US"/>
              <a:t>2 methods used to handle</a:t>
            </a:r>
          </a:p>
          <a:p>
            <a:pPr marL="1657350" lvl="3" indent="-457200"/>
            <a:r>
              <a:rPr lang="en-US"/>
              <a:t>Periodic probing of the server by the client</a:t>
            </a:r>
          </a:p>
          <a:p>
            <a:pPr marL="1657350" lvl="3" indent="-457200">
              <a:lnSpc>
                <a:spcPct val="120000"/>
              </a:lnSpc>
              <a:spcBef>
                <a:spcPct val="20000"/>
              </a:spcBef>
            </a:pPr>
            <a:r>
              <a:rPr lang="en-US"/>
              <a:t>Periodic generation of an acknowledgement by the server</a:t>
            </a:r>
          </a:p>
          <a:p>
            <a:pPr marL="914400" lvl="1" indent="-457200">
              <a:buFont typeface="Wingdings 3" pitchFamily="18" charset="2"/>
              <a:buAutoNum type="arabicPeriod"/>
            </a:pPr>
            <a:r>
              <a:rPr lang="en-US">
                <a:solidFill>
                  <a:srgbClr val="0000CC"/>
                </a:solidFill>
              </a:rPr>
              <a:t>RPC’s involving arguments and/or results that are too large to fit in a single-datagram packet</a:t>
            </a:r>
          </a:p>
          <a:p>
            <a:pPr marL="1314450" lvl="2" indent="-457200"/>
            <a:r>
              <a:rPr lang="en-US"/>
              <a:t>A long  RPC argument or result is fragmented and transmitted in multiple packets</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Special types of RPC’s</a:t>
            </a:r>
          </a:p>
        </p:txBody>
      </p:sp>
      <p:sp>
        <p:nvSpPr>
          <p:cNvPr id="63491" name="Rectangle 3"/>
          <p:cNvSpPr>
            <a:spLocks noGrp="1" noChangeArrowheads="1"/>
          </p:cNvSpPr>
          <p:nvPr>
            <p:ph type="body" idx="1"/>
          </p:nvPr>
        </p:nvSpPr>
        <p:spPr>
          <a:xfrm>
            <a:off x="228600" y="1016000"/>
            <a:ext cx="8591550" cy="5513388"/>
          </a:xfrm>
        </p:spPr>
        <p:txBody>
          <a:bodyPr/>
          <a:lstStyle/>
          <a:p>
            <a:pPr marL="1371600" lvl="2" indent="-514350">
              <a:lnSpc>
                <a:spcPct val="115000"/>
              </a:lnSpc>
              <a:buFont typeface="Wingdings" pitchFamily="2" charset="2"/>
              <a:buAutoNum type="arabicPeriod"/>
            </a:pPr>
            <a:r>
              <a:rPr lang="en-US">
                <a:solidFill>
                  <a:srgbClr val="0000CC"/>
                </a:solidFill>
              </a:rPr>
              <a:t>Call Back RPC</a:t>
            </a:r>
          </a:p>
          <a:p>
            <a:pPr marL="1371600" lvl="2" indent="-514350">
              <a:lnSpc>
                <a:spcPct val="115000"/>
              </a:lnSpc>
              <a:buFont typeface="Wingdings" pitchFamily="2" charset="2"/>
              <a:buAutoNum type="arabicPeriod"/>
            </a:pPr>
            <a:r>
              <a:rPr lang="en-US">
                <a:solidFill>
                  <a:srgbClr val="0000CC"/>
                </a:solidFill>
              </a:rPr>
              <a:t>Broadcast RPC </a:t>
            </a:r>
          </a:p>
          <a:p>
            <a:pPr marL="1371600" lvl="2" indent="-514350">
              <a:lnSpc>
                <a:spcPct val="115000"/>
              </a:lnSpc>
              <a:buFont typeface="Wingdings" pitchFamily="2" charset="2"/>
              <a:buAutoNum type="arabicPeriod"/>
            </a:pPr>
            <a:r>
              <a:rPr lang="en-US">
                <a:solidFill>
                  <a:srgbClr val="0000CC"/>
                </a:solidFill>
              </a:rPr>
              <a:t>Batch-mode RPC </a:t>
            </a:r>
          </a:p>
          <a:p>
            <a:pPr marL="457200" indent="-457200">
              <a:lnSpc>
                <a:spcPct val="115000"/>
              </a:lnSpc>
              <a:buFont typeface="Wingdings" pitchFamily="2" charset="2"/>
              <a:buAutoNum type="arabicPeriod"/>
            </a:pPr>
            <a:r>
              <a:rPr lang="en-US">
                <a:solidFill>
                  <a:srgbClr val="0000CC"/>
                </a:solidFill>
              </a:rPr>
              <a:t>Call Back RPC</a:t>
            </a:r>
          </a:p>
          <a:p>
            <a:pPr marL="457200" indent="-457200">
              <a:lnSpc>
                <a:spcPct val="115000"/>
              </a:lnSpc>
            </a:pPr>
            <a:r>
              <a:rPr lang="en-US"/>
              <a:t>In Normal RPC, the caller and callee processes have a client-server relationship, where as in call back RPC uses Peer-to-</a:t>
            </a:r>
            <a:br>
              <a:rPr lang="en-US"/>
            </a:br>
            <a:r>
              <a:rPr lang="en-US"/>
              <a:t>Peer paradigm where a node acts as both client and Server.</a:t>
            </a:r>
          </a:p>
          <a:p>
            <a:pPr marL="457200" indent="-457200">
              <a:lnSpc>
                <a:spcPct val="115000"/>
              </a:lnSpc>
            </a:pPr>
            <a:r>
              <a:rPr lang="en-US"/>
              <a:t>Call Back RPC is for interactive applications, which require user intermediate inputs</a:t>
            </a:r>
          </a:p>
          <a:p>
            <a:pPr marL="457200" indent="-457200">
              <a:lnSpc>
                <a:spcPct val="115000"/>
              </a:lnSpc>
            </a:pPr>
            <a:r>
              <a:rPr lang="en-US"/>
              <a:t>During procedure execution the server process makes a callback RPC to client process</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04800" y="603250"/>
            <a:ext cx="8610600" cy="474663"/>
          </a:xfrm>
        </p:spPr>
        <p:txBody>
          <a:bodyPr/>
          <a:lstStyle/>
          <a:p>
            <a:r>
              <a:rPr lang="en-US" sz="2000">
                <a:solidFill>
                  <a:srgbClr val="0000CC"/>
                </a:solidFill>
              </a:rPr>
              <a:t>Callback RPC</a:t>
            </a:r>
          </a:p>
        </p:txBody>
      </p:sp>
      <p:sp>
        <p:nvSpPr>
          <p:cNvPr id="64516" name="Rectangle 4"/>
          <p:cNvSpPr>
            <a:spLocks noGrp="1" noChangeArrowheads="1"/>
          </p:cNvSpPr>
          <p:nvPr>
            <p:ph type="title"/>
          </p:nvPr>
        </p:nvSpPr>
        <p:spPr>
          <a:xfrm>
            <a:off x="304800" y="0"/>
            <a:ext cx="8229600" cy="620713"/>
          </a:xfrm>
          <a:noFill/>
          <a:ln/>
        </p:spPr>
        <p:txBody>
          <a:bodyPr anchor="ctr"/>
          <a:lstStyle/>
          <a:p>
            <a:r>
              <a:rPr lang="en-US" sz="3200"/>
              <a:t>Special types of RPC’s</a:t>
            </a:r>
          </a:p>
        </p:txBody>
      </p:sp>
      <p:sp>
        <p:nvSpPr>
          <p:cNvPr id="64535" name="Text Box 23"/>
          <p:cNvSpPr txBox="1">
            <a:spLocks noChangeArrowheads="1"/>
          </p:cNvSpPr>
          <p:nvPr/>
        </p:nvSpPr>
        <p:spPr bwMode="auto">
          <a:xfrm>
            <a:off x="6553200" y="1952625"/>
            <a:ext cx="2590800" cy="641350"/>
          </a:xfrm>
          <a:prstGeom prst="rect">
            <a:avLst/>
          </a:prstGeom>
          <a:noFill/>
          <a:ln w="9525" algn="ctr">
            <a:noFill/>
            <a:miter lim="800000"/>
            <a:headEnd/>
            <a:tailEnd/>
          </a:ln>
          <a:effectLst/>
        </p:spPr>
        <p:txBody>
          <a:bodyPr>
            <a:spAutoFit/>
          </a:bodyPr>
          <a:lstStyle/>
          <a:p>
            <a:pPr eaLnBrk="1" hangingPunct="1">
              <a:spcBef>
                <a:spcPct val="50000"/>
              </a:spcBef>
            </a:pPr>
            <a:r>
              <a:rPr lang="en-US" sz="1800" b="1">
                <a:latin typeface="Arial" charset="0"/>
              </a:rPr>
              <a:t>Start procedure execution</a:t>
            </a:r>
          </a:p>
        </p:txBody>
      </p:sp>
      <p:sp>
        <p:nvSpPr>
          <p:cNvPr id="64536" name="Text Box 24"/>
          <p:cNvSpPr txBox="1">
            <a:spLocks noChangeArrowheads="1"/>
          </p:cNvSpPr>
          <p:nvPr/>
        </p:nvSpPr>
        <p:spPr bwMode="auto">
          <a:xfrm>
            <a:off x="6451600" y="2825750"/>
            <a:ext cx="2362200" cy="915988"/>
          </a:xfrm>
          <a:prstGeom prst="rect">
            <a:avLst/>
          </a:prstGeom>
          <a:noFill/>
          <a:ln w="9525" algn="ctr">
            <a:noFill/>
            <a:miter lim="800000"/>
            <a:headEnd/>
            <a:tailEnd/>
          </a:ln>
          <a:effectLst/>
        </p:spPr>
        <p:txBody>
          <a:bodyPr>
            <a:spAutoFit/>
          </a:bodyPr>
          <a:lstStyle/>
          <a:p>
            <a:pPr eaLnBrk="1" hangingPunct="1">
              <a:spcBef>
                <a:spcPct val="50000"/>
              </a:spcBef>
            </a:pPr>
            <a:r>
              <a:rPr lang="en-US" sz="1800" b="1">
                <a:latin typeface="Arial" charset="0"/>
              </a:rPr>
              <a:t>Stop procedure execution temporarily</a:t>
            </a:r>
          </a:p>
        </p:txBody>
      </p:sp>
      <p:sp>
        <p:nvSpPr>
          <p:cNvPr id="64537" name="Text Box 25"/>
          <p:cNvSpPr txBox="1">
            <a:spLocks noChangeArrowheads="1"/>
          </p:cNvSpPr>
          <p:nvPr/>
        </p:nvSpPr>
        <p:spPr bwMode="auto">
          <a:xfrm>
            <a:off x="6494463" y="4111625"/>
            <a:ext cx="2471737" cy="641350"/>
          </a:xfrm>
          <a:prstGeom prst="rect">
            <a:avLst/>
          </a:prstGeom>
          <a:noFill/>
          <a:ln w="9525" algn="ctr">
            <a:noFill/>
            <a:miter lim="800000"/>
            <a:headEnd/>
            <a:tailEnd/>
          </a:ln>
          <a:effectLst/>
        </p:spPr>
        <p:txBody>
          <a:bodyPr>
            <a:spAutoFit/>
          </a:bodyPr>
          <a:lstStyle/>
          <a:p>
            <a:pPr eaLnBrk="1" hangingPunct="1">
              <a:spcBef>
                <a:spcPct val="50000"/>
              </a:spcBef>
            </a:pPr>
            <a:r>
              <a:rPr lang="en-US" sz="1800" b="1">
                <a:latin typeface="Arial" charset="0"/>
              </a:rPr>
              <a:t>Resume procedure execution</a:t>
            </a:r>
          </a:p>
        </p:txBody>
      </p:sp>
      <p:sp>
        <p:nvSpPr>
          <p:cNvPr id="64538" name="Text Box 26"/>
          <p:cNvSpPr txBox="1">
            <a:spLocks noChangeArrowheads="1"/>
          </p:cNvSpPr>
          <p:nvPr/>
        </p:nvSpPr>
        <p:spPr bwMode="auto">
          <a:xfrm>
            <a:off x="6508750" y="5075238"/>
            <a:ext cx="2438400" cy="641350"/>
          </a:xfrm>
          <a:prstGeom prst="rect">
            <a:avLst/>
          </a:prstGeom>
          <a:noFill/>
          <a:ln w="9525" algn="ctr">
            <a:noFill/>
            <a:miter lim="800000"/>
            <a:headEnd/>
            <a:tailEnd/>
          </a:ln>
          <a:effectLst/>
        </p:spPr>
        <p:txBody>
          <a:bodyPr>
            <a:spAutoFit/>
          </a:bodyPr>
          <a:lstStyle/>
          <a:p>
            <a:pPr eaLnBrk="1" hangingPunct="1">
              <a:spcBef>
                <a:spcPct val="50000"/>
              </a:spcBef>
            </a:pPr>
            <a:r>
              <a:rPr lang="en-US" sz="1800" b="1">
                <a:latin typeface="Arial" charset="0"/>
              </a:rPr>
              <a:t>Procedure execution ends</a:t>
            </a:r>
          </a:p>
        </p:txBody>
      </p:sp>
      <p:sp>
        <p:nvSpPr>
          <p:cNvPr id="64518" name="Line 6"/>
          <p:cNvSpPr>
            <a:spLocks noChangeShapeType="1"/>
          </p:cNvSpPr>
          <p:nvPr/>
        </p:nvSpPr>
        <p:spPr bwMode="auto">
          <a:xfrm>
            <a:off x="3209925" y="1230313"/>
            <a:ext cx="0" cy="576262"/>
          </a:xfrm>
          <a:prstGeom prst="line">
            <a:avLst/>
          </a:prstGeom>
          <a:noFill/>
          <a:ln w="28575">
            <a:solidFill>
              <a:srgbClr val="000000"/>
            </a:solidFill>
            <a:round/>
            <a:headEnd/>
            <a:tailEnd type="triangle" w="lg" len="lg"/>
          </a:ln>
          <a:effectLst/>
        </p:spPr>
        <p:txBody>
          <a:bodyPr/>
          <a:lstStyle/>
          <a:p>
            <a:endParaRPr lang="en-US"/>
          </a:p>
        </p:txBody>
      </p:sp>
      <p:sp>
        <p:nvSpPr>
          <p:cNvPr id="64519" name="Line 7"/>
          <p:cNvSpPr>
            <a:spLocks noChangeShapeType="1"/>
          </p:cNvSpPr>
          <p:nvPr/>
        </p:nvSpPr>
        <p:spPr bwMode="auto">
          <a:xfrm>
            <a:off x="3209925" y="1806575"/>
            <a:ext cx="0" cy="1511300"/>
          </a:xfrm>
          <a:prstGeom prst="line">
            <a:avLst/>
          </a:prstGeom>
          <a:noFill/>
          <a:ln w="28575">
            <a:solidFill>
              <a:srgbClr val="000000"/>
            </a:solidFill>
            <a:prstDash val="dash"/>
            <a:round/>
            <a:headEnd/>
            <a:tailEnd/>
          </a:ln>
        </p:spPr>
        <p:txBody>
          <a:bodyPr/>
          <a:lstStyle/>
          <a:p>
            <a:endParaRPr lang="en-US"/>
          </a:p>
        </p:txBody>
      </p:sp>
      <p:sp>
        <p:nvSpPr>
          <p:cNvPr id="64520" name="Line 8"/>
          <p:cNvSpPr>
            <a:spLocks noChangeShapeType="1"/>
          </p:cNvSpPr>
          <p:nvPr/>
        </p:nvSpPr>
        <p:spPr bwMode="auto">
          <a:xfrm>
            <a:off x="6440488" y="1257300"/>
            <a:ext cx="0" cy="962025"/>
          </a:xfrm>
          <a:prstGeom prst="line">
            <a:avLst/>
          </a:prstGeom>
          <a:noFill/>
          <a:ln w="28575">
            <a:solidFill>
              <a:srgbClr val="000000"/>
            </a:solidFill>
            <a:prstDash val="dash"/>
            <a:round/>
            <a:headEnd/>
            <a:tailEnd/>
          </a:ln>
          <a:effectLst/>
        </p:spPr>
        <p:txBody>
          <a:bodyPr/>
          <a:lstStyle/>
          <a:p>
            <a:endParaRPr lang="en-US"/>
          </a:p>
        </p:txBody>
      </p:sp>
      <p:sp>
        <p:nvSpPr>
          <p:cNvPr id="64521" name="Line 9"/>
          <p:cNvSpPr>
            <a:spLocks noChangeShapeType="1"/>
          </p:cNvSpPr>
          <p:nvPr/>
        </p:nvSpPr>
        <p:spPr bwMode="auto">
          <a:xfrm>
            <a:off x="6440488" y="2219325"/>
            <a:ext cx="0" cy="823913"/>
          </a:xfrm>
          <a:prstGeom prst="line">
            <a:avLst/>
          </a:prstGeom>
          <a:noFill/>
          <a:ln w="28575">
            <a:solidFill>
              <a:srgbClr val="000000"/>
            </a:solidFill>
            <a:round/>
            <a:headEnd/>
            <a:tailEnd type="triangle" w="lg" len="lg"/>
          </a:ln>
          <a:effectLst/>
        </p:spPr>
        <p:txBody>
          <a:bodyPr/>
          <a:lstStyle/>
          <a:p>
            <a:endParaRPr lang="en-US"/>
          </a:p>
        </p:txBody>
      </p:sp>
      <p:sp>
        <p:nvSpPr>
          <p:cNvPr id="64522" name="Line 10"/>
          <p:cNvSpPr>
            <a:spLocks noChangeShapeType="1"/>
          </p:cNvSpPr>
          <p:nvPr/>
        </p:nvSpPr>
        <p:spPr bwMode="auto">
          <a:xfrm>
            <a:off x="3209925" y="3317875"/>
            <a:ext cx="0" cy="960438"/>
          </a:xfrm>
          <a:prstGeom prst="line">
            <a:avLst/>
          </a:prstGeom>
          <a:noFill/>
          <a:ln w="28575">
            <a:solidFill>
              <a:srgbClr val="000000"/>
            </a:solidFill>
            <a:round/>
            <a:headEnd/>
            <a:tailEnd type="triangle" w="lg" len="lg"/>
          </a:ln>
          <a:effectLst/>
        </p:spPr>
        <p:txBody>
          <a:bodyPr/>
          <a:lstStyle/>
          <a:p>
            <a:endParaRPr lang="en-US"/>
          </a:p>
        </p:txBody>
      </p:sp>
      <p:sp>
        <p:nvSpPr>
          <p:cNvPr id="64523" name="Line 11"/>
          <p:cNvSpPr>
            <a:spLocks noChangeShapeType="1"/>
          </p:cNvSpPr>
          <p:nvPr/>
        </p:nvSpPr>
        <p:spPr bwMode="auto">
          <a:xfrm>
            <a:off x="6440488" y="3043238"/>
            <a:ext cx="0" cy="1235075"/>
          </a:xfrm>
          <a:prstGeom prst="line">
            <a:avLst/>
          </a:prstGeom>
          <a:noFill/>
          <a:ln w="28575">
            <a:solidFill>
              <a:srgbClr val="000000"/>
            </a:solidFill>
            <a:prstDash val="dash"/>
            <a:round/>
            <a:headEnd/>
            <a:tailEnd/>
          </a:ln>
          <a:effectLst/>
        </p:spPr>
        <p:txBody>
          <a:bodyPr/>
          <a:lstStyle/>
          <a:p>
            <a:endParaRPr lang="en-US"/>
          </a:p>
        </p:txBody>
      </p:sp>
      <p:sp>
        <p:nvSpPr>
          <p:cNvPr id="64524" name="Line 12"/>
          <p:cNvSpPr>
            <a:spLocks noChangeShapeType="1"/>
          </p:cNvSpPr>
          <p:nvPr/>
        </p:nvSpPr>
        <p:spPr bwMode="auto">
          <a:xfrm>
            <a:off x="6440488" y="4278313"/>
            <a:ext cx="0" cy="962025"/>
          </a:xfrm>
          <a:prstGeom prst="line">
            <a:avLst/>
          </a:prstGeom>
          <a:noFill/>
          <a:ln w="28575">
            <a:solidFill>
              <a:srgbClr val="000000"/>
            </a:solidFill>
            <a:round/>
            <a:headEnd/>
            <a:tailEnd type="triangle" w="lg" len="lg"/>
          </a:ln>
          <a:effectLst/>
        </p:spPr>
        <p:txBody>
          <a:bodyPr/>
          <a:lstStyle/>
          <a:p>
            <a:endParaRPr lang="en-US"/>
          </a:p>
        </p:txBody>
      </p:sp>
      <p:sp>
        <p:nvSpPr>
          <p:cNvPr id="64525" name="Line 13"/>
          <p:cNvSpPr>
            <a:spLocks noChangeShapeType="1"/>
          </p:cNvSpPr>
          <p:nvPr/>
        </p:nvSpPr>
        <p:spPr bwMode="auto">
          <a:xfrm>
            <a:off x="3209925" y="4278313"/>
            <a:ext cx="0" cy="1373187"/>
          </a:xfrm>
          <a:prstGeom prst="line">
            <a:avLst/>
          </a:prstGeom>
          <a:noFill/>
          <a:ln w="28575">
            <a:solidFill>
              <a:srgbClr val="000000"/>
            </a:solidFill>
            <a:prstDash val="dash"/>
            <a:round/>
            <a:headEnd/>
            <a:tailEnd/>
          </a:ln>
          <a:effectLst/>
        </p:spPr>
        <p:txBody>
          <a:bodyPr/>
          <a:lstStyle/>
          <a:p>
            <a:endParaRPr lang="en-US"/>
          </a:p>
        </p:txBody>
      </p:sp>
      <p:sp>
        <p:nvSpPr>
          <p:cNvPr id="64526" name="Line 14"/>
          <p:cNvSpPr>
            <a:spLocks noChangeShapeType="1"/>
          </p:cNvSpPr>
          <p:nvPr/>
        </p:nvSpPr>
        <p:spPr bwMode="auto">
          <a:xfrm>
            <a:off x="3209925" y="5678488"/>
            <a:ext cx="0" cy="823912"/>
          </a:xfrm>
          <a:prstGeom prst="line">
            <a:avLst/>
          </a:prstGeom>
          <a:noFill/>
          <a:ln w="28575">
            <a:solidFill>
              <a:srgbClr val="000000"/>
            </a:solidFill>
            <a:round/>
            <a:headEnd/>
            <a:tailEnd type="triangle" w="lg" len="lg"/>
          </a:ln>
          <a:effectLst/>
        </p:spPr>
        <p:txBody>
          <a:bodyPr/>
          <a:lstStyle/>
          <a:p>
            <a:endParaRPr lang="en-US"/>
          </a:p>
        </p:txBody>
      </p:sp>
      <p:sp>
        <p:nvSpPr>
          <p:cNvPr id="64527" name="Line 15"/>
          <p:cNvSpPr>
            <a:spLocks noChangeShapeType="1"/>
          </p:cNvSpPr>
          <p:nvPr/>
        </p:nvSpPr>
        <p:spPr bwMode="auto">
          <a:xfrm>
            <a:off x="6440488" y="5102225"/>
            <a:ext cx="0" cy="1374775"/>
          </a:xfrm>
          <a:prstGeom prst="line">
            <a:avLst/>
          </a:prstGeom>
          <a:noFill/>
          <a:ln w="28575">
            <a:solidFill>
              <a:srgbClr val="000000"/>
            </a:solidFill>
            <a:prstDash val="dash"/>
            <a:round/>
            <a:headEnd/>
            <a:tailEnd/>
          </a:ln>
          <a:effectLst/>
        </p:spPr>
        <p:txBody>
          <a:bodyPr/>
          <a:lstStyle/>
          <a:p>
            <a:endParaRPr lang="en-US"/>
          </a:p>
        </p:txBody>
      </p:sp>
      <p:sp>
        <p:nvSpPr>
          <p:cNvPr id="64528" name="Line 16"/>
          <p:cNvSpPr>
            <a:spLocks noChangeShapeType="1"/>
          </p:cNvSpPr>
          <p:nvPr/>
        </p:nvSpPr>
        <p:spPr bwMode="auto">
          <a:xfrm>
            <a:off x="3209925" y="1806575"/>
            <a:ext cx="3230563" cy="412750"/>
          </a:xfrm>
          <a:prstGeom prst="line">
            <a:avLst/>
          </a:prstGeom>
          <a:noFill/>
          <a:ln w="28575">
            <a:solidFill>
              <a:srgbClr val="000000"/>
            </a:solidFill>
            <a:round/>
            <a:headEnd/>
            <a:tailEnd type="triangle" w="lg" len="lg"/>
          </a:ln>
          <a:effectLst/>
        </p:spPr>
        <p:txBody>
          <a:bodyPr/>
          <a:lstStyle/>
          <a:p>
            <a:endParaRPr lang="en-US"/>
          </a:p>
        </p:txBody>
      </p:sp>
      <p:sp>
        <p:nvSpPr>
          <p:cNvPr id="64529" name="Line 17"/>
          <p:cNvSpPr>
            <a:spLocks noChangeShapeType="1"/>
          </p:cNvSpPr>
          <p:nvPr/>
        </p:nvSpPr>
        <p:spPr bwMode="auto">
          <a:xfrm flipH="1">
            <a:off x="3209925" y="3043238"/>
            <a:ext cx="3230563" cy="274637"/>
          </a:xfrm>
          <a:prstGeom prst="line">
            <a:avLst/>
          </a:prstGeom>
          <a:noFill/>
          <a:ln w="28575">
            <a:solidFill>
              <a:srgbClr val="000000"/>
            </a:solidFill>
            <a:round/>
            <a:headEnd/>
            <a:tailEnd type="triangle" w="lg" len="lg"/>
          </a:ln>
          <a:effectLst/>
        </p:spPr>
        <p:txBody>
          <a:bodyPr/>
          <a:lstStyle/>
          <a:p>
            <a:endParaRPr lang="en-US"/>
          </a:p>
        </p:txBody>
      </p:sp>
      <p:sp>
        <p:nvSpPr>
          <p:cNvPr id="64530" name="Line 18"/>
          <p:cNvSpPr>
            <a:spLocks noChangeShapeType="1"/>
          </p:cNvSpPr>
          <p:nvPr/>
        </p:nvSpPr>
        <p:spPr bwMode="auto">
          <a:xfrm>
            <a:off x="3209925" y="4278313"/>
            <a:ext cx="3230563" cy="0"/>
          </a:xfrm>
          <a:prstGeom prst="line">
            <a:avLst/>
          </a:prstGeom>
          <a:noFill/>
          <a:ln w="28575">
            <a:solidFill>
              <a:srgbClr val="000000"/>
            </a:solidFill>
            <a:round/>
            <a:headEnd/>
            <a:tailEnd type="triangle" w="lg" len="lg"/>
          </a:ln>
          <a:effectLst/>
        </p:spPr>
        <p:txBody>
          <a:bodyPr/>
          <a:lstStyle/>
          <a:p>
            <a:endParaRPr lang="en-US"/>
          </a:p>
        </p:txBody>
      </p:sp>
      <p:sp>
        <p:nvSpPr>
          <p:cNvPr id="64531" name="Line 19"/>
          <p:cNvSpPr>
            <a:spLocks noChangeShapeType="1"/>
          </p:cNvSpPr>
          <p:nvPr/>
        </p:nvSpPr>
        <p:spPr bwMode="auto">
          <a:xfrm flipH="1">
            <a:off x="3209925" y="5240338"/>
            <a:ext cx="3230563" cy="411162"/>
          </a:xfrm>
          <a:prstGeom prst="line">
            <a:avLst/>
          </a:prstGeom>
          <a:noFill/>
          <a:ln w="28575">
            <a:solidFill>
              <a:srgbClr val="000000"/>
            </a:solidFill>
            <a:round/>
            <a:headEnd/>
            <a:tailEnd type="triangle" w="lg" len="lg"/>
          </a:ln>
          <a:effectLst/>
        </p:spPr>
        <p:txBody>
          <a:bodyPr/>
          <a:lstStyle/>
          <a:p>
            <a:endParaRPr lang="en-US"/>
          </a:p>
        </p:txBody>
      </p:sp>
      <p:sp>
        <p:nvSpPr>
          <p:cNvPr id="64532" name="Text Box 20"/>
          <p:cNvSpPr txBox="1">
            <a:spLocks noChangeArrowheads="1"/>
          </p:cNvSpPr>
          <p:nvPr/>
        </p:nvSpPr>
        <p:spPr bwMode="auto">
          <a:xfrm>
            <a:off x="2754313" y="750888"/>
            <a:ext cx="987425" cy="366712"/>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Client </a:t>
            </a:r>
          </a:p>
        </p:txBody>
      </p:sp>
      <p:sp>
        <p:nvSpPr>
          <p:cNvPr id="64533" name="Text Box 21"/>
          <p:cNvSpPr txBox="1">
            <a:spLocks noChangeArrowheads="1"/>
          </p:cNvSpPr>
          <p:nvPr/>
        </p:nvSpPr>
        <p:spPr bwMode="auto">
          <a:xfrm>
            <a:off x="5870575" y="750888"/>
            <a:ext cx="1444625" cy="366712"/>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Server </a:t>
            </a:r>
          </a:p>
        </p:txBody>
      </p:sp>
      <p:sp>
        <p:nvSpPr>
          <p:cNvPr id="64534" name="Text Box 22"/>
          <p:cNvSpPr txBox="1">
            <a:spLocks noChangeArrowheads="1"/>
          </p:cNvSpPr>
          <p:nvPr/>
        </p:nvSpPr>
        <p:spPr bwMode="auto">
          <a:xfrm>
            <a:off x="862013" y="3155950"/>
            <a:ext cx="2151062" cy="915988"/>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Process callback request and send reply</a:t>
            </a:r>
          </a:p>
        </p:txBody>
      </p:sp>
      <p:sp>
        <p:nvSpPr>
          <p:cNvPr id="64539" name="Text Box 27"/>
          <p:cNvSpPr txBox="1">
            <a:spLocks noChangeArrowheads="1"/>
          </p:cNvSpPr>
          <p:nvPr/>
        </p:nvSpPr>
        <p:spPr bwMode="auto">
          <a:xfrm rot="384003">
            <a:off x="3594100" y="1566863"/>
            <a:ext cx="2586038" cy="366712"/>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Call (parameter list)</a:t>
            </a:r>
          </a:p>
        </p:txBody>
      </p:sp>
      <p:sp>
        <p:nvSpPr>
          <p:cNvPr id="64540" name="Text Box 28"/>
          <p:cNvSpPr txBox="1">
            <a:spLocks noChangeArrowheads="1"/>
          </p:cNvSpPr>
          <p:nvPr/>
        </p:nvSpPr>
        <p:spPr bwMode="auto">
          <a:xfrm rot="-355692">
            <a:off x="3362325" y="2701925"/>
            <a:ext cx="2889250" cy="366713"/>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Callback (parameter list)</a:t>
            </a:r>
          </a:p>
        </p:txBody>
      </p:sp>
      <p:sp>
        <p:nvSpPr>
          <p:cNvPr id="64541" name="Text Box 29"/>
          <p:cNvSpPr txBox="1">
            <a:spLocks noChangeArrowheads="1"/>
          </p:cNvSpPr>
          <p:nvPr/>
        </p:nvSpPr>
        <p:spPr bwMode="auto">
          <a:xfrm>
            <a:off x="3362325" y="3865563"/>
            <a:ext cx="3044825" cy="366712"/>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Reply (result of callback)</a:t>
            </a:r>
          </a:p>
        </p:txBody>
      </p:sp>
      <p:sp>
        <p:nvSpPr>
          <p:cNvPr id="64542" name="Text Box 30"/>
          <p:cNvSpPr txBox="1">
            <a:spLocks noChangeArrowheads="1"/>
          </p:cNvSpPr>
          <p:nvPr/>
        </p:nvSpPr>
        <p:spPr bwMode="auto">
          <a:xfrm rot="-445269">
            <a:off x="3438525" y="4981575"/>
            <a:ext cx="2813050" cy="366713"/>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Reply (result of call)</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228600" y="990600"/>
            <a:ext cx="8686800" cy="5105400"/>
          </a:xfrm>
        </p:spPr>
        <p:txBody>
          <a:bodyPr/>
          <a:lstStyle/>
          <a:p>
            <a:pPr marL="457200" indent="-457200"/>
            <a:r>
              <a:rPr lang="en-US"/>
              <a:t>Implementation of callback RPC should address:</a:t>
            </a:r>
          </a:p>
          <a:p>
            <a:pPr marL="914400" lvl="1" indent="-457200"/>
            <a:r>
              <a:rPr lang="en-US"/>
              <a:t>Providing the server with the clients Handle</a:t>
            </a:r>
          </a:p>
          <a:p>
            <a:pPr marL="1371600" lvl="2" indent="-514350"/>
            <a:r>
              <a:rPr lang="en-US"/>
              <a:t>Server should have clients handle to call the client back. Clients handle uniquely identifies the client. Using handle server makes a normal RPC to client</a:t>
            </a:r>
          </a:p>
          <a:p>
            <a:pPr marL="914400" lvl="1" indent="-457200"/>
            <a:r>
              <a:rPr lang="en-US"/>
              <a:t>Making client process wait for the call back RPC</a:t>
            </a:r>
          </a:p>
          <a:p>
            <a:pPr marL="1371600" lvl="2" indent="-514350"/>
            <a:r>
              <a:rPr lang="en-US"/>
              <a:t>Call back RPC should not be mistaken for reply to the RPC</a:t>
            </a:r>
          </a:p>
          <a:p>
            <a:pPr marL="914400" lvl="1" indent="-457200"/>
            <a:r>
              <a:rPr lang="en-US"/>
              <a:t>Handling of call back Dead Backs</a:t>
            </a:r>
          </a:p>
          <a:p>
            <a:pPr marL="1371600" lvl="2" indent="-514350"/>
            <a:r>
              <a:rPr lang="en-US"/>
              <a:t>care must be taken to avoid call back dead locks will be discussed later</a:t>
            </a:r>
          </a:p>
        </p:txBody>
      </p:sp>
      <p:sp>
        <p:nvSpPr>
          <p:cNvPr id="65540" name="Rectangle 4"/>
          <p:cNvSpPr>
            <a:spLocks noGrp="1" noChangeArrowheads="1"/>
          </p:cNvSpPr>
          <p:nvPr>
            <p:ph type="title"/>
          </p:nvPr>
        </p:nvSpPr>
        <p:spPr>
          <a:xfrm>
            <a:off x="304800" y="0"/>
            <a:ext cx="8229600" cy="1143000"/>
          </a:xfrm>
          <a:noFill/>
          <a:ln/>
        </p:spPr>
        <p:txBody>
          <a:bodyPr anchor="ctr"/>
          <a:lstStyle/>
          <a:p>
            <a:r>
              <a:rPr lang="en-US"/>
              <a:t>Special types of RPC’s</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304800" y="1600200"/>
            <a:ext cx="8229600" cy="685800"/>
          </a:xfrm>
        </p:spPr>
        <p:txBody>
          <a:bodyPr/>
          <a:lstStyle/>
          <a:p>
            <a:r>
              <a:rPr lang="en-US"/>
              <a:t>Handling callback deadlocks</a:t>
            </a:r>
          </a:p>
        </p:txBody>
      </p:sp>
      <p:sp>
        <p:nvSpPr>
          <p:cNvPr id="66574" name="Rectangle 14"/>
          <p:cNvSpPr>
            <a:spLocks noGrp="1" noChangeArrowheads="1"/>
          </p:cNvSpPr>
          <p:nvPr>
            <p:ph type="title"/>
          </p:nvPr>
        </p:nvSpPr>
        <p:spPr>
          <a:noFill/>
          <a:ln/>
        </p:spPr>
        <p:txBody>
          <a:bodyPr anchor="ctr"/>
          <a:lstStyle/>
          <a:p>
            <a:r>
              <a:rPr lang="en-US"/>
              <a:t>Special types of RPC’s (Contd…)</a:t>
            </a:r>
          </a:p>
        </p:txBody>
      </p:sp>
      <p:grpSp>
        <p:nvGrpSpPr>
          <p:cNvPr id="66580" name="Group 20"/>
          <p:cNvGrpSpPr>
            <a:grpSpLocks/>
          </p:cNvGrpSpPr>
          <p:nvPr/>
        </p:nvGrpSpPr>
        <p:grpSpPr bwMode="auto">
          <a:xfrm>
            <a:off x="1752600" y="2743200"/>
            <a:ext cx="5029200" cy="2514600"/>
            <a:chOff x="1104" y="1920"/>
            <a:chExt cx="3168" cy="1584"/>
          </a:xfrm>
        </p:grpSpPr>
        <p:sp>
          <p:nvSpPr>
            <p:cNvPr id="66565" name="AutoShape 5"/>
            <p:cNvSpPr>
              <a:spLocks noChangeArrowheads="1"/>
            </p:cNvSpPr>
            <p:nvPr/>
          </p:nvSpPr>
          <p:spPr bwMode="auto">
            <a:xfrm>
              <a:off x="2160" y="1920"/>
              <a:ext cx="1056" cy="487"/>
            </a:xfrm>
            <a:prstGeom prst="roundRect">
              <a:avLst>
                <a:gd name="adj" fmla="val 37500"/>
              </a:avLst>
            </a:prstGeom>
            <a:solidFill>
              <a:srgbClr val="FFFFFF"/>
            </a:solidFill>
            <a:ln w="9525">
              <a:solidFill>
                <a:srgbClr val="000000"/>
              </a:solidFill>
              <a:round/>
              <a:headEnd/>
              <a:tailEnd/>
            </a:ln>
          </p:spPr>
          <p:txBody>
            <a:bodyPr/>
            <a:lstStyle/>
            <a:p>
              <a:pPr eaLnBrk="1" hangingPunct="1"/>
              <a:r>
                <a:rPr lang="en-US" sz="1800">
                  <a:latin typeface="Arial" charset="0"/>
                </a:rPr>
                <a:t>       P1 </a:t>
              </a:r>
            </a:p>
          </p:txBody>
        </p:sp>
        <p:sp>
          <p:nvSpPr>
            <p:cNvPr id="66566" name="AutoShape 6"/>
            <p:cNvSpPr>
              <a:spLocks noChangeArrowheads="1"/>
            </p:cNvSpPr>
            <p:nvPr/>
          </p:nvSpPr>
          <p:spPr bwMode="auto">
            <a:xfrm>
              <a:off x="1104" y="3017"/>
              <a:ext cx="1056" cy="487"/>
            </a:xfrm>
            <a:prstGeom prst="roundRect">
              <a:avLst>
                <a:gd name="adj" fmla="val 37500"/>
              </a:avLst>
            </a:prstGeom>
            <a:solidFill>
              <a:srgbClr val="FFFFFF"/>
            </a:solidFill>
            <a:ln w="9525">
              <a:solidFill>
                <a:srgbClr val="000000"/>
              </a:solidFill>
              <a:round/>
              <a:headEnd/>
              <a:tailEnd/>
            </a:ln>
          </p:spPr>
          <p:txBody>
            <a:bodyPr/>
            <a:lstStyle/>
            <a:p>
              <a:pPr eaLnBrk="1" hangingPunct="1"/>
              <a:r>
                <a:rPr lang="en-US" sz="1800">
                  <a:latin typeface="Arial" charset="0"/>
                </a:rPr>
                <a:t>        P2 </a:t>
              </a:r>
            </a:p>
          </p:txBody>
        </p:sp>
        <p:sp>
          <p:nvSpPr>
            <p:cNvPr id="66567" name="AutoShape 7"/>
            <p:cNvSpPr>
              <a:spLocks noChangeArrowheads="1"/>
            </p:cNvSpPr>
            <p:nvPr/>
          </p:nvSpPr>
          <p:spPr bwMode="auto">
            <a:xfrm>
              <a:off x="3216" y="3017"/>
              <a:ext cx="1056" cy="487"/>
            </a:xfrm>
            <a:prstGeom prst="roundRect">
              <a:avLst>
                <a:gd name="adj" fmla="val 37500"/>
              </a:avLst>
            </a:prstGeom>
            <a:solidFill>
              <a:srgbClr val="FFFFFF"/>
            </a:solidFill>
            <a:ln w="9525">
              <a:solidFill>
                <a:srgbClr val="000000"/>
              </a:solidFill>
              <a:round/>
              <a:headEnd/>
              <a:tailEnd/>
            </a:ln>
          </p:spPr>
          <p:txBody>
            <a:bodyPr/>
            <a:lstStyle/>
            <a:p>
              <a:pPr eaLnBrk="1" hangingPunct="1"/>
              <a:r>
                <a:rPr lang="en-US" sz="1800">
                  <a:latin typeface="Arial" charset="0"/>
                </a:rPr>
                <a:t>       P3</a:t>
              </a:r>
            </a:p>
          </p:txBody>
        </p:sp>
        <p:sp>
          <p:nvSpPr>
            <p:cNvPr id="66568" name="Line 8"/>
            <p:cNvSpPr>
              <a:spLocks noChangeShapeType="1"/>
            </p:cNvSpPr>
            <p:nvPr/>
          </p:nvSpPr>
          <p:spPr bwMode="auto">
            <a:xfrm flipH="1">
              <a:off x="1672" y="2286"/>
              <a:ext cx="480" cy="731"/>
            </a:xfrm>
            <a:prstGeom prst="line">
              <a:avLst/>
            </a:prstGeom>
            <a:noFill/>
            <a:ln w="9525">
              <a:solidFill>
                <a:srgbClr val="000000"/>
              </a:solidFill>
              <a:round/>
              <a:headEnd/>
              <a:tailEnd type="triangle" w="med" len="med"/>
            </a:ln>
          </p:spPr>
          <p:txBody>
            <a:bodyPr/>
            <a:lstStyle/>
            <a:p>
              <a:endParaRPr lang="en-US"/>
            </a:p>
          </p:txBody>
        </p:sp>
        <p:sp>
          <p:nvSpPr>
            <p:cNvPr id="66569" name="Line 9"/>
            <p:cNvSpPr>
              <a:spLocks noChangeShapeType="1"/>
            </p:cNvSpPr>
            <p:nvPr/>
          </p:nvSpPr>
          <p:spPr bwMode="auto">
            <a:xfrm>
              <a:off x="3024" y="2407"/>
              <a:ext cx="480" cy="610"/>
            </a:xfrm>
            <a:prstGeom prst="line">
              <a:avLst/>
            </a:prstGeom>
            <a:noFill/>
            <a:ln w="9525">
              <a:solidFill>
                <a:srgbClr val="000000"/>
              </a:solidFill>
              <a:prstDash val="dash"/>
              <a:round/>
              <a:headEnd/>
              <a:tailEnd type="triangle" w="med" len="med"/>
            </a:ln>
          </p:spPr>
          <p:txBody>
            <a:bodyPr/>
            <a:lstStyle/>
            <a:p>
              <a:endParaRPr lang="en-US"/>
            </a:p>
          </p:txBody>
        </p:sp>
        <p:sp>
          <p:nvSpPr>
            <p:cNvPr id="66570" name="Line 10"/>
            <p:cNvSpPr>
              <a:spLocks noChangeShapeType="1"/>
            </p:cNvSpPr>
            <p:nvPr/>
          </p:nvSpPr>
          <p:spPr bwMode="auto">
            <a:xfrm flipH="1" flipV="1">
              <a:off x="3216" y="2286"/>
              <a:ext cx="576" cy="731"/>
            </a:xfrm>
            <a:prstGeom prst="line">
              <a:avLst/>
            </a:prstGeom>
            <a:noFill/>
            <a:ln w="9525">
              <a:solidFill>
                <a:srgbClr val="000000"/>
              </a:solidFill>
              <a:round/>
              <a:headEnd/>
              <a:tailEnd type="triangle" w="med" len="med"/>
            </a:ln>
          </p:spPr>
          <p:txBody>
            <a:bodyPr/>
            <a:lstStyle/>
            <a:p>
              <a:endParaRPr lang="en-US"/>
            </a:p>
          </p:txBody>
        </p:sp>
        <p:sp>
          <p:nvSpPr>
            <p:cNvPr id="66571" name="Line 11"/>
            <p:cNvSpPr>
              <a:spLocks noChangeShapeType="1"/>
            </p:cNvSpPr>
            <p:nvPr/>
          </p:nvSpPr>
          <p:spPr bwMode="auto">
            <a:xfrm>
              <a:off x="2160" y="3382"/>
              <a:ext cx="1056" cy="0"/>
            </a:xfrm>
            <a:prstGeom prst="line">
              <a:avLst/>
            </a:prstGeom>
            <a:noFill/>
            <a:ln w="9525">
              <a:solidFill>
                <a:srgbClr val="000000"/>
              </a:solidFill>
              <a:round/>
              <a:headEnd/>
              <a:tailEnd type="triangle" w="med" len="med"/>
            </a:ln>
          </p:spPr>
          <p:txBody>
            <a:bodyPr/>
            <a:lstStyle/>
            <a:p>
              <a:endParaRPr lang="en-US"/>
            </a:p>
          </p:txBody>
        </p:sp>
        <p:sp>
          <p:nvSpPr>
            <p:cNvPr id="66572" name="Line 12"/>
            <p:cNvSpPr>
              <a:spLocks noChangeShapeType="1"/>
            </p:cNvSpPr>
            <p:nvPr/>
          </p:nvSpPr>
          <p:spPr bwMode="auto">
            <a:xfrm flipH="1">
              <a:off x="2160" y="3138"/>
              <a:ext cx="1056" cy="0"/>
            </a:xfrm>
            <a:prstGeom prst="line">
              <a:avLst/>
            </a:prstGeom>
            <a:noFill/>
            <a:ln w="9525">
              <a:solidFill>
                <a:srgbClr val="000000"/>
              </a:solidFill>
              <a:prstDash val="dash"/>
              <a:round/>
              <a:headEnd/>
              <a:tailEnd type="triangle" w="med" len="med"/>
            </a:ln>
          </p:spPr>
          <p:txBody>
            <a:bodyPr/>
            <a:lstStyle/>
            <a:p>
              <a:endParaRPr lang="en-US"/>
            </a:p>
          </p:txBody>
        </p:sp>
        <p:sp>
          <p:nvSpPr>
            <p:cNvPr id="66573" name="Line 13"/>
            <p:cNvSpPr>
              <a:spLocks noChangeShapeType="1"/>
            </p:cNvSpPr>
            <p:nvPr/>
          </p:nvSpPr>
          <p:spPr bwMode="auto">
            <a:xfrm flipV="1">
              <a:off x="1872" y="2405"/>
              <a:ext cx="384" cy="610"/>
            </a:xfrm>
            <a:prstGeom prst="line">
              <a:avLst/>
            </a:prstGeom>
            <a:noFill/>
            <a:ln w="9525">
              <a:solidFill>
                <a:srgbClr val="000000"/>
              </a:solidFill>
              <a:prstDash val="dash"/>
              <a:round/>
              <a:headEnd/>
              <a:tailEnd type="triangle" w="med" len="med"/>
            </a:ln>
          </p:spPr>
          <p:txBody>
            <a:bodyPr/>
            <a:lstStyle/>
            <a:p>
              <a:endParaRPr lang="en-US"/>
            </a:p>
          </p:txBody>
        </p:sp>
        <p:sp>
          <p:nvSpPr>
            <p:cNvPr id="66576" name="Text Box 16"/>
            <p:cNvSpPr txBox="1">
              <a:spLocks noChangeArrowheads="1"/>
            </p:cNvSpPr>
            <p:nvPr/>
          </p:nvSpPr>
          <p:spPr bwMode="auto">
            <a:xfrm>
              <a:off x="2160" y="2640"/>
              <a:ext cx="432" cy="231"/>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rPr>
                <a:t>R</a:t>
              </a:r>
              <a:r>
                <a:rPr lang="en-US" sz="1800" baseline="-25000">
                  <a:latin typeface="Arial" charset="0"/>
                </a:rPr>
                <a:t>21</a:t>
              </a:r>
              <a:r>
                <a:rPr lang="en-US" sz="1800">
                  <a:latin typeface="Arial" charset="0"/>
                </a:rPr>
                <a:t> </a:t>
              </a:r>
            </a:p>
          </p:txBody>
        </p:sp>
        <p:sp>
          <p:nvSpPr>
            <p:cNvPr id="66578" name="Text Box 18"/>
            <p:cNvSpPr txBox="1">
              <a:spLocks noChangeArrowheads="1"/>
            </p:cNvSpPr>
            <p:nvPr/>
          </p:nvSpPr>
          <p:spPr bwMode="auto">
            <a:xfrm>
              <a:off x="2928" y="2640"/>
              <a:ext cx="432" cy="231"/>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rPr>
                <a:t>R</a:t>
              </a:r>
              <a:r>
                <a:rPr lang="en-US" sz="1800" baseline="-25000">
                  <a:latin typeface="Arial" charset="0"/>
                </a:rPr>
                <a:t>13</a:t>
              </a:r>
              <a:r>
                <a:rPr lang="en-US" sz="1800">
                  <a:latin typeface="Arial" charset="0"/>
                </a:rPr>
                <a:t> </a:t>
              </a:r>
            </a:p>
          </p:txBody>
        </p:sp>
        <p:sp>
          <p:nvSpPr>
            <p:cNvPr id="66579" name="Text Box 19"/>
            <p:cNvSpPr txBox="1">
              <a:spLocks noChangeArrowheads="1"/>
            </p:cNvSpPr>
            <p:nvPr/>
          </p:nvSpPr>
          <p:spPr bwMode="auto">
            <a:xfrm>
              <a:off x="2544" y="2937"/>
              <a:ext cx="432" cy="231"/>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rPr>
                <a:t>R</a:t>
              </a:r>
              <a:r>
                <a:rPr lang="en-US" sz="1800" baseline="-25000">
                  <a:latin typeface="Arial" charset="0"/>
                </a:rPr>
                <a:t>32</a:t>
              </a:r>
              <a:r>
                <a:rPr lang="en-US" sz="1800">
                  <a:latin typeface="Arial" charset="0"/>
                </a:rPr>
                <a:t> </a:t>
              </a:r>
            </a:p>
          </p:txBody>
        </p:sp>
      </p:grpSp>
      <p:sp>
        <p:nvSpPr>
          <p:cNvPr id="66581" name="Text Box 21"/>
          <p:cNvSpPr txBox="1">
            <a:spLocks noChangeArrowheads="1"/>
          </p:cNvSpPr>
          <p:nvPr/>
        </p:nvSpPr>
        <p:spPr bwMode="auto">
          <a:xfrm>
            <a:off x="1143000" y="5562600"/>
            <a:ext cx="6705600" cy="1192213"/>
          </a:xfrm>
          <a:prstGeom prst="rect">
            <a:avLst/>
          </a:prstGeom>
          <a:noFill/>
          <a:ln w="9525">
            <a:noFill/>
            <a:miter lim="800000"/>
            <a:headEnd/>
            <a:tailEnd/>
          </a:ln>
          <a:effectLst/>
        </p:spPr>
        <p:txBody>
          <a:bodyPr>
            <a:spAutoFit/>
          </a:bodyPr>
          <a:lstStyle/>
          <a:p>
            <a:pPr algn="ctr" eaLnBrk="1" hangingPunct="1">
              <a:spcBef>
                <a:spcPct val="50000"/>
              </a:spcBef>
              <a:buFontTx/>
              <a:buChar char="•"/>
            </a:pPr>
            <a:r>
              <a:rPr lang="en-US" sz="1800">
                <a:latin typeface="Arial" charset="0"/>
              </a:rPr>
              <a:t>P1 is waiting for R21 (reply from P2 to P1)</a:t>
            </a:r>
          </a:p>
          <a:p>
            <a:pPr algn="ctr" eaLnBrk="1" hangingPunct="1">
              <a:spcBef>
                <a:spcPct val="50000"/>
              </a:spcBef>
              <a:buFontTx/>
              <a:buChar char="•"/>
            </a:pPr>
            <a:r>
              <a:rPr lang="en-US" sz="1800">
                <a:latin typeface="Arial" charset="0"/>
              </a:rPr>
              <a:t>P2 is waiting for R32 (reply from P3 to P2)</a:t>
            </a:r>
          </a:p>
          <a:p>
            <a:pPr algn="ctr" eaLnBrk="1" hangingPunct="1">
              <a:spcBef>
                <a:spcPct val="50000"/>
              </a:spcBef>
              <a:buFontTx/>
              <a:buChar char="•"/>
            </a:pPr>
            <a:r>
              <a:rPr lang="en-US" sz="1800">
                <a:latin typeface="Arial" charset="0"/>
              </a:rPr>
              <a:t>P3 is waiting for R13 (reply from P1 to P3)</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idx="1"/>
          </p:nvPr>
        </p:nvSpPr>
        <p:spPr>
          <a:xfrm>
            <a:off x="381000" y="892175"/>
            <a:ext cx="8382000" cy="5638800"/>
          </a:xfrm>
        </p:spPr>
        <p:txBody>
          <a:bodyPr/>
          <a:lstStyle/>
          <a:p>
            <a:pPr marL="457200" indent="-457200">
              <a:buFont typeface="Wingdings" pitchFamily="2" charset="2"/>
              <a:buAutoNum type="arabicPeriod" startAt="2"/>
            </a:pPr>
            <a:r>
              <a:rPr lang="en-US">
                <a:solidFill>
                  <a:srgbClr val="0000CC"/>
                </a:solidFill>
              </a:rPr>
              <a:t>Broadcast RPC</a:t>
            </a:r>
          </a:p>
          <a:p>
            <a:pPr marL="914400" lvl="1" indent="-457200"/>
            <a:r>
              <a:rPr lang="en-US"/>
              <a:t>Client request is Broadcast on Network &amp; processed by all the servers providing that service.</a:t>
            </a:r>
          </a:p>
          <a:p>
            <a:pPr marL="914400" lvl="1" indent="-457200"/>
            <a:r>
              <a:rPr lang="en-US"/>
              <a:t>Two ways</a:t>
            </a:r>
          </a:p>
          <a:p>
            <a:pPr marL="1314450" lvl="2" indent="-457200"/>
            <a:r>
              <a:rPr lang="en-US"/>
              <a:t>Using Binding Agent, which forwards the request to all Servers registered with it.</a:t>
            </a:r>
          </a:p>
          <a:p>
            <a:pPr marL="1314450" lvl="2" indent="-457200"/>
            <a:r>
              <a:rPr lang="en-US"/>
              <a:t>Using Broadcast Ports of servers.</a:t>
            </a:r>
          </a:p>
          <a:p>
            <a:pPr marL="1657350" lvl="3" indent="-457200"/>
            <a:r>
              <a:rPr lang="en-US"/>
              <a:t>Client process may wait for zero, one, m-out–of-n, all replies Depending  on reliability desired.</a:t>
            </a:r>
          </a:p>
        </p:txBody>
      </p:sp>
      <p:sp>
        <p:nvSpPr>
          <p:cNvPr id="67588" name="Rectangle 4"/>
          <p:cNvSpPr>
            <a:spLocks noGrp="1" noChangeArrowheads="1"/>
          </p:cNvSpPr>
          <p:nvPr>
            <p:ph type="title"/>
          </p:nvPr>
        </p:nvSpPr>
        <p:spPr>
          <a:noFill/>
          <a:ln/>
        </p:spPr>
        <p:txBody>
          <a:bodyPr anchor="ctr"/>
          <a:lstStyle/>
          <a:p>
            <a:r>
              <a:rPr lang="en-US"/>
              <a:t>Special types of RPC’s (Contd…)</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228600" y="528638"/>
            <a:ext cx="8686800" cy="6024562"/>
          </a:xfrm>
        </p:spPr>
        <p:txBody>
          <a:bodyPr/>
          <a:lstStyle/>
          <a:p>
            <a:pPr marL="457200" indent="-457200">
              <a:lnSpc>
                <a:spcPct val="120000"/>
              </a:lnSpc>
              <a:spcBef>
                <a:spcPct val="25000"/>
              </a:spcBef>
              <a:buFont typeface="Wingdings" pitchFamily="2" charset="2"/>
              <a:buAutoNum type="arabicPeriod" startAt="3"/>
            </a:pPr>
            <a:r>
              <a:rPr lang="en-US">
                <a:solidFill>
                  <a:srgbClr val="0000CC"/>
                </a:solidFill>
              </a:rPr>
              <a:t>Batch-mode RPC</a:t>
            </a:r>
          </a:p>
          <a:p>
            <a:pPr marL="914400" lvl="1" indent="-457200">
              <a:lnSpc>
                <a:spcPct val="120000"/>
              </a:lnSpc>
              <a:spcBef>
                <a:spcPct val="25000"/>
              </a:spcBef>
            </a:pPr>
            <a:r>
              <a:rPr lang="en-US"/>
              <a:t>Queue separate RPC request at client side in a transmission buffer &amp; send them over network in a batch.</a:t>
            </a:r>
          </a:p>
          <a:p>
            <a:pPr marL="1314450" lvl="2" indent="-457200">
              <a:lnSpc>
                <a:spcPct val="120000"/>
              </a:lnSpc>
              <a:spcBef>
                <a:spcPct val="25000"/>
              </a:spcBef>
            </a:pPr>
            <a:r>
              <a:rPr lang="en-US"/>
              <a:t>Reduces overhead of sending each RPC.</a:t>
            </a:r>
          </a:p>
          <a:p>
            <a:pPr marL="1314450" lvl="2" indent="-457200">
              <a:lnSpc>
                <a:spcPct val="120000"/>
              </a:lnSpc>
              <a:spcBef>
                <a:spcPct val="25000"/>
              </a:spcBef>
            </a:pPr>
            <a:r>
              <a:rPr lang="en-US"/>
              <a:t>Applications requiring higher RPC call rates (50-100 RPC/sec) can be implemented easily. </a:t>
            </a:r>
          </a:p>
          <a:p>
            <a:pPr marL="1314450" lvl="2" indent="-457200">
              <a:lnSpc>
                <a:spcPct val="120000"/>
              </a:lnSpc>
              <a:spcBef>
                <a:spcPct val="25000"/>
              </a:spcBef>
            </a:pPr>
            <a:r>
              <a:rPr lang="en-US"/>
              <a:t>Transmission Buffer is flushed when</a:t>
            </a:r>
          </a:p>
          <a:p>
            <a:pPr marL="1657350" lvl="3" indent="-457200">
              <a:lnSpc>
                <a:spcPct val="120000"/>
              </a:lnSpc>
              <a:spcBef>
                <a:spcPct val="25000"/>
              </a:spcBef>
            </a:pPr>
            <a:r>
              <a:rPr lang="en-US"/>
              <a:t>Predetermined interval lapses.</a:t>
            </a:r>
          </a:p>
          <a:p>
            <a:pPr marL="1657350" lvl="3" indent="-457200">
              <a:lnSpc>
                <a:spcPct val="120000"/>
              </a:lnSpc>
              <a:spcBef>
                <a:spcPct val="25000"/>
              </a:spcBef>
            </a:pPr>
            <a:r>
              <a:rPr lang="en-US"/>
              <a:t>Predetermined number of requests received.</a:t>
            </a:r>
          </a:p>
          <a:p>
            <a:pPr marL="1657350" lvl="3" indent="-457200">
              <a:lnSpc>
                <a:spcPct val="120000"/>
              </a:lnSpc>
              <a:spcBef>
                <a:spcPct val="25000"/>
              </a:spcBef>
            </a:pPr>
            <a:r>
              <a:rPr lang="en-US"/>
              <a:t>Amount of batch data exceeds the buffer size.</a:t>
            </a:r>
          </a:p>
          <a:p>
            <a:pPr marL="1657350" lvl="3" indent="-457200">
              <a:lnSpc>
                <a:spcPct val="120000"/>
              </a:lnSpc>
              <a:spcBef>
                <a:spcPct val="25000"/>
              </a:spcBef>
            </a:pPr>
            <a:r>
              <a:rPr lang="en-US"/>
              <a:t>A call is made to one of the server’s procedure for which result is expected. ( Nonqueuing RPC)</a:t>
            </a:r>
          </a:p>
        </p:txBody>
      </p:sp>
      <p:sp>
        <p:nvSpPr>
          <p:cNvPr id="68612" name="Rectangle 4"/>
          <p:cNvSpPr>
            <a:spLocks noGrp="1" noChangeArrowheads="1"/>
          </p:cNvSpPr>
          <p:nvPr>
            <p:ph type="title"/>
          </p:nvPr>
        </p:nvSpPr>
        <p:spPr>
          <a:xfrm>
            <a:off x="381000" y="0"/>
            <a:ext cx="8229600" cy="590550"/>
          </a:xfrm>
          <a:noFill/>
          <a:ln/>
        </p:spPr>
        <p:txBody>
          <a:bodyPr anchor="ctr"/>
          <a:lstStyle/>
          <a:p>
            <a:r>
              <a:rPr lang="en-US" sz="3200"/>
              <a:t>Special types of RPC’s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0"/>
            <a:ext cx="8229600" cy="685800"/>
          </a:xfrm>
        </p:spPr>
        <p:txBody>
          <a:bodyPr/>
          <a:lstStyle/>
          <a:p>
            <a:r>
              <a:rPr lang="en-US"/>
              <a:t>Issues in IPC (contd…)</a:t>
            </a:r>
          </a:p>
        </p:txBody>
      </p:sp>
      <p:sp>
        <p:nvSpPr>
          <p:cNvPr id="10243" name="Rectangle 3"/>
          <p:cNvSpPr>
            <a:spLocks noGrp="1" noChangeArrowheads="1"/>
          </p:cNvSpPr>
          <p:nvPr>
            <p:ph type="body" idx="1"/>
          </p:nvPr>
        </p:nvSpPr>
        <p:spPr>
          <a:xfrm>
            <a:off x="228600" y="609600"/>
            <a:ext cx="8458200" cy="5943600"/>
          </a:xfrm>
        </p:spPr>
        <p:txBody>
          <a:bodyPr/>
          <a:lstStyle/>
          <a:p>
            <a:pPr>
              <a:lnSpc>
                <a:spcPct val="120000"/>
              </a:lnSpc>
              <a:spcBef>
                <a:spcPct val="20000"/>
              </a:spcBef>
            </a:pPr>
            <a:r>
              <a:rPr lang="en-US" sz="2200"/>
              <a:t>In the design of an IPC protocol, following important issues need to be considered</a:t>
            </a:r>
          </a:p>
          <a:p>
            <a:pPr lvl="1">
              <a:lnSpc>
                <a:spcPct val="120000"/>
              </a:lnSpc>
              <a:spcBef>
                <a:spcPct val="20000"/>
              </a:spcBef>
            </a:pPr>
            <a:r>
              <a:rPr lang="en-US" sz="2200"/>
              <a:t>Who is the sender?</a:t>
            </a:r>
          </a:p>
          <a:p>
            <a:pPr lvl="1">
              <a:lnSpc>
                <a:spcPct val="120000"/>
              </a:lnSpc>
              <a:spcBef>
                <a:spcPct val="20000"/>
              </a:spcBef>
            </a:pPr>
            <a:r>
              <a:rPr lang="en-US" sz="2200"/>
              <a:t>Who is the receiver?</a:t>
            </a:r>
          </a:p>
          <a:p>
            <a:pPr lvl="1">
              <a:lnSpc>
                <a:spcPct val="120000"/>
              </a:lnSpc>
              <a:spcBef>
                <a:spcPct val="20000"/>
              </a:spcBef>
            </a:pPr>
            <a:r>
              <a:rPr lang="en-US" sz="2200"/>
              <a:t>Is there one receiver or many receivers?</a:t>
            </a:r>
          </a:p>
          <a:p>
            <a:pPr lvl="1">
              <a:lnSpc>
                <a:spcPct val="120000"/>
              </a:lnSpc>
              <a:spcBef>
                <a:spcPct val="20000"/>
              </a:spcBef>
            </a:pPr>
            <a:r>
              <a:rPr lang="en-US" sz="2200"/>
              <a:t>Is the message guaranteed to have been accepted by its receiver's?</a:t>
            </a:r>
          </a:p>
          <a:p>
            <a:pPr lvl="1">
              <a:lnSpc>
                <a:spcPct val="120000"/>
              </a:lnSpc>
              <a:spcBef>
                <a:spcPct val="20000"/>
              </a:spcBef>
            </a:pPr>
            <a:r>
              <a:rPr lang="en-US" sz="2200"/>
              <a:t>Does the sender need to wait for the reply?</a:t>
            </a:r>
          </a:p>
          <a:p>
            <a:pPr lvl="1">
              <a:lnSpc>
                <a:spcPct val="120000"/>
              </a:lnSpc>
              <a:spcBef>
                <a:spcPct val="20000"/>
              </a:spcBef>
            </a:pPr>
            <a:r>
              <a:rPr lang="en-US" sz="2200"/>
              <a:t>What should be done if a node crash or link failure occurs?</a:t>
            </a:r>
          </a:p>
          <a:p>
            <a:pPr lvl="1">
              <a:lnSpc>
                <a:spcPct val="120000"/>
              </a:lnSpc>
              <a:spcBef>
                <a:spcPct val="20000"/>
              </a:spcBef>
            </a:pPr>
            <a:r>
              <a:rPr lang="en-US" sz="2200"/>
              <a:t>What should be done if the receiver is not ready to accept the message?</a:t>
            </a:r>
          </a:p>
          <a:p>
            <a:pPr lvl="1">
              <a:lnSpc>
                <a:spcPct val="120000"/>
              </a:lnSpc>
              <a:spcBef>
                <a:spcPct val="20000"/>
              </a:spcBef>
            </a:pPr>
            <a:r>
              <a:rPr lang="en-US" sz="2200"/>
              <a:t>If there are several outstanding messages for a receiver, can it choose the order in which to service the outstanding messages?</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0"/>
            <a:ext cx="8229600" cy="765175"/>
          </a:xfrm>
        </p:spPr>
        <p:txBody>
          <a:bodyPr/>
          <a:lstStyle/>
          <a:p>
            <a:r>
              <a:rPr lang="en-US" sz="3200"/>
              <a:t>Optimizations in RPC for better performance</a:t>
            </a:r>
          </a:p>
        </p:txBody>
      </p:sp>
      <p:sp>
        <p:nvSpPr>
          <p:cNvPr id="69635" name="Rectangle 3"/>
          <p:cNvSpPr>
            <a:spLocks noGrp="1" noChangeArrowheads="1"/>
          </p:cNvSpPr>
          <p:nvPr>
            <p:ph type="body" idx="1"/>
          </p:nvPr>
        </p:nvSpPr>
        <p:spPr>
          <a:xfrm>
            <a:off x="228600" y="982663"/>
            <a:ext cx="8534400" cy="5570537"/>
          </a:xfrm>
        </p:spPr>
        <p:txBody>
          <a:bodyPr/>
          <a:lstStyle/>
          <a:p>
            <a:pPr marL="457200" indent="-457200">
              <a:lnSpc>
                <a:spcPct val="140000"/>
              </a:lnSpc>
              <a:spcBef>
                <a:spcPct val="40000"/>
              </a:spcBef>
              <a:buFont typeface="Wingdings" pitchFamily="2" charset="2"/>
              <a:buAutoNum type="arabicPeriod"/>
            </a:pPr>
            <a:r>
              <a:rPr lang="en-US">
                <a:solidFill>
                  <a:srgbClr val="0000CC"/>
                </a:solidFill>
              </a:rPr>
              <a:t>Concurrent Access to Multiple Servers</a:t>
            </a:r>
          </a:p>
          <a:p>
            <a:pPr marL="914400" lvl="1" indent="-457200">
              <a:lnSpc>
                <a:spcPct val="140000"/>
              </a:lnSpc>
              <a:spcBef>
                <a:spcPct val="40000"/>
              </a:spcBef>
              <a:buFont typeface="Wingdings 3" pitchFamily="18" charset="2"/>
              <a:buAutoNum type="alphaLcParenR"/>
            </a:pPr>
            <a:r>
              <a:rPr lang="en-US">
                <a:solidFill>
                  <a:srgbClr val="00CC00"/>
                </a:solidFill>
              </a:rPr>
              <a:t>Use of threads</a:t>
            </a:r>
            <a:r>
              <a:rPr lang="en-US"/>
              <a:t>: - Each thread can independently make calls to different servers.</a:t>
            </a:r>
          </a:p>
          <a:p>
            <a:pPr marL="914400" lvl="1" indent="-457200">
              <a:lnSpc>
                <a:spcPct val="140000"/>
              </a:lnSpc>
              <a:spcBef>
                <a:spcPct val="40000"/>
              </a:spcBef>
              <a:buSzTx/>
              <a:buFont typeface="Wingdings 3" pitchFamily="18" charset="2"/>
              <a:buAutoNum type="alphaLcParenR" startAt="2"/>
            </a:pPr>
            <a:r>
              <a:rPr lang="en-US">
                <a:solidFill>
                  <a:srgbClr val="00CC00"/>
                </a:solidFill>
              </a:rPr>
              <a:t>Early Reply Approach</a:t>
            </a:r>
            <a:r>
              <a:rPr lang="en-US"/>
              <a:t>: - </a:t>
            </a:r>
          </a:p>
          <a:p>
            <a:pPr marL="1371600" lvl="2" indent="-514350">
              <a:lnSpc>
                <a:spcPct val="140000"/>
              </a:lnSpc>
              <a:spcBef>
                <a:spcPct val="40000"/>
              </a:spcBef>
              <a:buSzTx/>
            </a:pPr>
            <a:r>
              <a:rPr lang="en-US"/>
              <a:t>RPC is split into 2 RPC calls</a:t>
            </a:r>
          </a:p>
          <a:p>
            <a:pPr marL="1828800" lvl="3" indent="-628650">
              <a:lnSpc>
                <a:spcPct val="140000"/>
              </a:lnSpc>
              <a:spcBef>
                <a:spcPct val="40000"/>
              </a:spcBef>
              <a:buSzTx/>
              <a:buFont typeface="Wingdings" pitchFamily="2" charset="2"/>
              <a:buAutoNum type="arabicPeriod"/>
            </a:pPr>
            <a:r>
              <a:rPr lang="en-US"/>
              <a:t>One RPC for Passing Parameters</a:t>
            </a:r>
          </a:p>
          <a:p>
            <a:pPr marL="1828800" lvl="3" indent="-628650">
              <a:lnSpc>
                <a:spcPct val="140000"/>
              </a:lnSpc>
              <a:spcBef>
                <a:spcPct val="40000"/>
              </a:spcBef>
              <a:buSzTx/>
              <a:buFont typeface="Wingdings" pitchFamily="2" charset="2"/>
              <a:buAutoNum type="arabicPeriod"/>
            </a:pPr>
            <a:r>
              <a:rPr lang="en-US"/>
              <a:t>One RPC for requesting result</a:t>
            </a:r>
          </a:p>
          <a:p>
            <a:pPr marL="914400" lvl="1" indent="-457200">
              <a:lnSpc>
                <a:spcPct val="140000"/>
              </a:lnSpc>
              <a:spcBef>
                <a:spcPct val="40000"/>
              </a:spcBef>
              <a:buFont typeface="Wingdings 3" pitchFamily="18" charset="2"/>
              <a:buAutoNum type="alphaLcParenR" startAt="3"/>
            </a:pPr>
            <a:r>
              <a:rPr lang="en-US">
                <a:solidFill>
                  <a:srgbClr val="00CC00"/>
                </a:solidFill>
              </a:rPr>
              <a:t>Call Buffering Approach</a:t>
            </a:r>
            <a:r>
              <a:rPr lang="en-US"/>
              <a:t> </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228600" y="881063"/>
            <a:ext cx="8610600" cy="874712"/>
          </a:xfrm>
        </p:spPr>
        <p:txBody>
          <a:bodyPr/>
          <a:lstStyle/>
          <a:p>
            <a:r>
              <a:rPr lang="en-US">
                <a:solidFill>
                  <a:srgbClr val="00CC00"/>
                </a:solidFill>
              </a:rPr>
              <a:t>Early Reply Approach</a:t>
            </a:r>
            <a:r>
              <a:rPr lang="en-US"/>
              <a:t>: - to provide concurrent access to multiple servers.</a:t>
            </a:r>
          </a:p>
        </p:txBody>
      </p:sp>
      <p:sp>
        <p:nvSpPr>
          <p:cNvPr id="70662" name="Line 6"/>
          <p:cNvSpPr>
            <a:spLocks noChangeShapeType="1"/>
          </p:cNvSpPr>
          <p:nvPr/>
        </p:nvSpPr>
        <p:spPr bwMode="auto">
          <a:xfrm>
            <a:off x="3705225" y="1906588"/>
            <a:ext cx="0" cy="763587"/>
          </a:xfrm>
          <a:prstGeom prst="line">
            <a:avLst/>
          </a:prstGeom>
          <a:noFill/>
          <a:ln w="28575">
            <a:solidFill>
              <a:srgbClr val="000000"/>
            </a:solidFill>
            <a:round/>
            <a:headEnd/>
            <a:tailEnd type="triangle" w="lg" len="lg"/>
          </a:ln>
          <a:effectLst/>
        </p:spPr>
        <p:txBody>
          <a:bodyPr/>
          <a:lstStyle/>
          <a:p>
            <a:endParaRPr lang="en-US"/>
          </a:p>
        </p:txBody>
      </p:sp>
      <p:sp>
        <p:nvSpPr>
          <p:cNvPr id="70663" name="Line 7"/>
          <p:cNvSpPr>
            <a:spLocks noChangeShapeType="1"/>
          </p:cNvSpPr>
          <p:nvPr/>
        </p:nvSpPr>
        <p:spPr bwMode="auto">
          <a:xfrm>
            <a:off x="6524625" y="1906588"/>
            <a:ext cx="0" cy="1144587"/>
          </a:xfrm>
          <a:prstGeom prst="line">
            <a:avLst/>
          </a:prstGeom>
          <a:noFill/>
          <a:ln w="28575">
            <a:solidFill>
              <a:srgbClr val="000000"/>
            </a:solidFill>
            <a:prstDash val="dash"/>
            <a:round/>
            <a:headEnd/>
            <a:tailEnd/>
          </a:ln>
        </p:spPr>
        <p:txBody>
          <a:bodyPr/>
          <a:lstStyle/>
          <a:p>
            <a:endParaRPr lang="en-US"/>
          </a:p>
        </p:txBody>
      </p:sp>
      <p:sp>
        <p:nvSpPr>
          <p:cNvPr id="70664" name="Line 8"/>
          <p:cNvSpPr>
            <a:spLocks noChangeShapeType="1"/>
          </p:cNvSpPr>
          <p:nvPr/>
        </p:nvSpPr>
        <p:spPr bwMode="auto">
          <a:xfrm>
            <a:off x="3705225" y="2670175"/>
            <a:ext cx="0" cy="762000"/>
          </a:xfrm>
          <a:prstGeom prst="line">
            <a:avLst/>
          </a:prstGeom>
          <a:noFill/>
          <a:ln w="28575">
            <a:solidFill>
              <a:srgbClr val="000000"/>
            </a:solidFill>
            <a:prstDash val="dash"/>
            <a:round/>
            <a:headEnd/>
            <a:tailEnd/>
          </a:ln>
          <a:effectLst/>
        </p:spPr>
        <p:txBody>
          <a:bodyPr/>
          <a:lstStyle/>
          <a:p>
            <a:endParaRPr lang="en-US"/>
          </a:p>
        </p:txBody>
      </p:sp>
      <p:sp>
        <p:nvSpPr>
          <p:cNvPr id="70665" name="Line 9"/>
          <p:cNvSpPr>
            <a:spLocks noChangeShapeType="1"/>
          </p:cNvSpPr>
          <p:nvPr/>
        </p:nvSpPr>
        <p:spPr bwMode="auto">
          <a:xfrm>
            <a:off x="3705225" y="3432175"/>
            <a:ext cx="0" cy="1398588"/>
          </a:xfrm>
          <a:prstGeom prst="line">
            <a:avLst/>
          </a:prstGeom>
          <a:noFill/>
          <a:ln w="28575">
            <a:solidFill>
              <a:srgbClr val="000000"/>
            </a:solidFill>
            <a:round/>
            <a:headEnd/>
            <a:tailEnd type="triangle" w="lg" len="lg"/>
          </a:ln>
          <a:effectLst/>
        </p:spPr>
        <p:txBody>
          <a:bodyPr/>
          <a:lstStyle/>
          <a:p>
            <a:endParaRPr lang="en-US"/>
          </a:p>
        </p:txBody>
      </p:sp>
      <p:sp>
        <p:nvSpPr>
          <p:cNvPr id="70666" name="Line 10"/>
          <p:cNvSpPr>
            <a:spLocks noChangeShapeType="1"/>
          </p:cNvSpPr>
          <p:nvPr/>
        </p:nvSpPr>
        <p:spPr bwMode="auto">
          <a:xfrm>
            <a:off x="3705225" y="4830763"/>
            <a:ext cx="0" cy="1017587"/>
          </a:xfrm>
          <a:prstGeom prst="line">
            <a:avLst/>
          </a:prstGeom>
          <a:noFill/>
          <a:ln w="28575">
            <a:solidFill>
              <a:srgbClr val="000000"/>
            </a:solidFill>
            <a:prstDash val="dash"/>
            <a:round/>
            <a:headEnd/>
            <a:tailEnd/>
          </a:ln>
          <a:effectLst/>
        </p:spPr>
        <p:txBody>
          <a:bodyPr/>
          <a:lstStyle/>
          <a:p>
            <a:endParaRPr lang="en-US"/>
          </a:p>
        </p:txBody>
      </p:sp>
      <p:sp>
        <p:nvSpPr>
          <p:cNvPr id="70667" name="Line 11"/>
          <p:cNvSpPr>
            <a:spLocks noChangeShapeType="1"/>
          </p:cNvSpPr>
          <p:nvPr/>
        </p:nvSpPr>
        <p:spPr bwMode="auto">
          <a:xfrm>
            <a:off x="3705225" y="5848350"/>
            <a:ext cx="0" cy="763588"/>
          </a:xfrm>
          <a:prstGeom prst="line">
            <a:avLst/>
          </a:prstGeom>
          <a:noFill/>
          <a:ln w="28575">
            <a:solidFill>
              <a:srgbClr val="000000"/>
            </a:solidFill>
            <a:round/>
            <a:headEnd/>
            <a:tailEnd type="triangle" w="lg" len="lg"/>
          </a:ln>
          <a:effectLst/>
        </p:spPr>
        <p:txBody>
          <a:bodyPr/>
          <a:lstStyle/>
          <a:p>
            <a:endParaRPr lang="en-US"/>
          </a:p>
        </p:txBody>
      </p:sp>
      <p:sp>
        <p:nvSpPr>
          <p:cNvPr id="70668" name="Line 12"/>
          <p:cNvSpPr>
            <a:spLocks noChangeShapeType="1"/>
          </p:cNvSpPr>
          <p:nvPr/>
        </p:nvSpPr>
        <p:spPr bwMode="auto">
          <a:xfrm>
            <a:off x="6524625" y="3051175"/>
            <a:ext cx="0" cy="1274763"/>
          </a:xfrm>
          <a:prstGeom prst="line">
            <a:avLst/>
          </a:prstGeom>
          <a:noFill/>
          <a:ln w="28575">
            <a:solidFill>
              <a:srgbClr val="000000"/>
            </a:solidFill>
            <a:round/>
            <a:headEnd/>
            <a:tailEnd type="triangle" w="lg" len="lg"/>
          </a:ln>
        </p:spPr>
        <p:txBody>
          <a:bodyPr/>
          <a:lstStyle/>
          <a:p>
            <a:endParaRPr lang="en-US"/>
          </a:p>
        </p:txBody>
      </p:sp>
      <p:sp>
        <p:nvSpPr>
          <p:cNvPr id="70669" name="Line 13"/>
          <p:cNvSpPr>
            <a:spLocks noChangeShapeType="1"/>
          </p:cNvSpPr>
          <p:nvPr/>
        </p:nvSpPr>
        <p:spPr bwMode="auto">
          <a:xfrm>
            <a:off x="6524625" y="4195763"/>
            <a:ext cx="0" cy="890587"/>
          </a:xfrm>
          <a:prstGeom prst="line">
            <a:avLst/>
          </a:prstGeom>
          <a:noFill/>
          <a:ln w="28575">
            <a:solidFill>
              <a:srgbClr val="000000"/>
            </a:solidFill>
            <a:prstDash val="dash"/>
            <a:round/>
            <a:headEnd/>
            <a:tailEnd/>
          </a:ln>
          <a:effectLst/>
        </p:spPr>
        <p:txBody>
          <a:bodyPr/>
          <a:lstStyle/>
          <a:p>
            <a:endParaRPr lang="en-US"/>
          </a:p>
        </p:txBody>
      </p:sp>
      <p:sp>
        <p:nvSpPr>
          <p:cNvPr id="70670" name="Line 14"/>
          <p:cNvSpPr>
            <a:spLocks noChangeShapeType="1"/>
          </p:cNvSpPr>
          <p:nvPr/>
        </p:nvSpPr>
        <p:spPr bwMode="auto">
          <a:xfrm>
            <a:off x="6524625" y="5086350"/>
            <a:ext cx="0" cy="381000"/>
          </a:xfrm>
          <a:prstGeom prst="line">
            <a:avLst/>
          </a:prstGeom>
          <a:noFill/>
          <a:ln w="28575">
            <a:solidFill>
              <a:srgbClr val="000000"/>
            </a:solidFill>
            <a:round/>
            <a:headEnd/>
            <a:tailEnd type="triangle" w="lg" len="lg"/>
          </a:ln>
          <a:effectLst/>
        </p:spPr>
        <p:txBody>
          <a:bodyPr/>
          <a:lstStyle/>
          <a:p>
            <a:endParaRPr lang="en-US"/>
          </a:p>
        </p:txBody>
      </p:sp>
      <p:sp>
        <p:nvSpPr>
          <p:cNvPr id="70671" name="Line 15"/>
          <p:cNvSpPr>
            <a:spLocks noChangeShapeType="1"/>
          </p:cNvSpPr>
          <p:nvPr/>
        </p:nvSpPr>
        <p:spPr bwMode="auto">
          <a:xfrm>
            <a:off x="6524625" y="5467350"/>
            <a:ext cx="0" cy="1144588"/>
          </a:xfrm>
          <a:prstGeom prst="line">
            <a:avLst/>
          </a:prstGeom>
          <a:noFill/>
          <a:ln w="28575">
            <a:solidFill>
              <a:srgbClr val="000000"/>
            </a:solidFill>
            <a:prstDash val="dash"/>
            <a:round/>
            <a:headEnd/>
            <a:tailEnd/>
          </a:ln>
          <a:effectLst/>
        </p:spPr>
        <p:txBody>
          <a:bodyPr/>
          <a:lstStyle/>
          <a:p>
            <a:endParaRPr lang="en-US"/>
          </a:p>
        </p:txBody>
      </p:sp>
      <p:sp>
        <p:nvSpPr>
          <p:cNvPr id="70672" name="Line 16"/>
          <p:cNvSpPr>
            <a:spLocks noChangeShapeType="1"/>
          </p:cNvSpPr>
          <p:nvPr/>
        </p:nvSpPr>
        <p:spPr bwMode="auto">
          <a:xfrm>
            <a:off x="3705225" y="2670175"/>
            <a:ext cx="2819400" cy="381000"/>
          </a:xfrm>
          <a:prstGeom prst="line">
            <a:avLst/>
          </a:prstGeom>
          <a:noFill/>
          <a:ln w="28575">
            <a:solidFill>
              <a:srgbClr val="000000"/>
            </a:solidFill>
            <a:round/>
            <a:headEnd/>
            <a:tailEnd type="triangle" w="lg" len="lg"/>
          </a:ln>
          <a:effectLst/>
        </p:spPr>
        <p:txBody>
          <a:bodyPr/>
          <a:lstStyle/>
          <a:p>
            <a:endParaRPr lang="en-US"/>
          </a:p>
        </p:txBody>
      </p:sp>
      <p:sp>
        <p:nvSpPr>
          <p:cNvPr id="70673" name="Line 17"/>
          <p:cNvSpPr>
            <a:spLocks noChangeShapeType="1"/>
          </p:cNvSpPr>
          <p:nvPr/>
        </p:nvSpPr>
        <p:spPr bwMode="auto">
          <a:xfrm flipH="1">
            <a:off x="3705225" y="3305175"/>
            <a:ext cx="2819400" cy="127000"/>
          </a:xfrm>
          <a:prstGeom prst="line">
            <a:avLst/>
          </a:prstGeom>
          <a:noFill/>
          <a:ln w="28575">
            <a:solidFill>
              <a:srgbClr val="000000"/>
            </a:solidFill>
            <a:round/>
            <a:headEnd/>
            <a:tailEnd type="triangle" w="lg" len="lg"/>
          </a:ln>
          <a:effectLst/>
        </p:spPr>
        <p:txBody>
          <a:bodyPr/>
          <a:lstStyle/>
          <a:p>
            <a:endParaRPr lang="en-US"/>
          </a:p>
        </p:txBody>
      </p:sp>
      <p:sp>
        <p:nvSpPr>
          <p:cNvPr id="70674" name="Line 18"/>
          <p:cNvSpPr>
            <a:spLocks noChangeShapeType="1"/>
          </p:cNvSpPr>
          <p:nvPr/>
        </p:nvSpPr>
        <p:spPr bwMode="auto">
          <a:xfrm>
            <a:off x="3705225" y="4830763"/>
            <a:ext cx="2819400" cy="255587"/>
          </a:xfrm>
          <a:prstGeom prst="line">
            <a:avLst/>
          </a:prstGeom>
          <a:noFill/>
          <a:ln w="28575">
            <a:solidFill>
              <a:srgbClr val="000000"/>
            </a:solidFill>
            <a:round/>
            <a:headEnd/>
            <a:tailEnd type="triangle" w="lg" len="lg"/>
          </a:ln>
          <a:effectLst/>
        </p:spPr>
        <p:txBody>
          <a:bodyPr/>
          <a:lstStyle/>
          <a:p>
            <a:endParaRPr lang="en-US"/>
          </a:p>
        </p:txBody>
      </p:sp>
      <p:sp>
        <p:nvSpPr>
          <p:cNvPr id="70675" name="Line 19"/>
          <p:cNvSpPr>
            <a:spLocks noChangeShapeType="1"/>
          </p:cNvSpPr>
          <p:nvPr/>
        </p:nvSpPr>
        <p:spPr bwMode="auto">
          <a:xfrm flipH="1">
            <a:off x="3705225" y="5467350"/>
            <a:ext cx="2819400" cy="381000"/>
          </a:xfrm>
          <a:prstGeom prst="line">
            <a:avLst/>
          </a:prstGeom>
          <a:noFill/>
          <a:ln w="28575">
            <a:solidFill>
              <a:srgbClr val="000000"/>
            </a:solidFill>
            <a:round/>
            <a:headEnd/>
            <a:tailEnd type="triangle" w="lg" len="lg"/>
          </a:ln>
          <a:effectLst/>
        </p:spPr>
        <p:txBody>
          <a:bodyPr/>
          <a:lstStyle/>
          <a:p>
            <a:endParaRPr lang="en-US"/>
          </a:p>
        </p:txBody>
      </p:sp>
      <p:sp>
        <p:nvSpPr>
          <p:cNvPr id="70677" name="Text Box 21"/>
          <p:cNvSpPr txBox="1">
            <a:spLocks noChangeArrowheads="1"/>
          </p:cNvSpPr>
          <p:nvPr/>
        </p:nvSpPr>
        <p:spPr bwMode="auto">
          <a:xfrm>
            <a:off x="3248025" y="1563688"/>
            <a:ext cx="914400" cy="366712"/>
          </a:xfrm>
          <a:prstGeom prst="rect">
            <a:avLst/>
          </a:prstGeom>
          <a:noFill/>
          <a:ln w="9525">
            <a:noFill/>
            <a:miter lim="800000"/>
            <a:headEnd/>
            <a:tailEnd/>
          </a:ln>
          <a:effectLst/>
        </p:spPr>
        <p:txBody>
          <a:bodyPr>
            <a:spAutoFit/>
          </a:bodyPr>
          <a:lstStyle/>
          <a:p>
            <a:pPr eaLnBrk="1" hangingPunct="1">
              <a:spcBef>
                <a:spcPct val="50000"/>
              </a:spcBef>
            </a:pPr>
            <a:endParaRPr lang="en-GB" sz="1800" b="1">
              <a:latin typeface="Arial" charset="0"/>
            </a:endParaRPr>
          </a:p>
        </p:txBody>
      </p:sp>
      <p:sp>
        <p:nvSpPr>
          <p:cNvPr id="70678" name="Text Box 22"/>
          <p:cNvSpPr txBox="1">
            <a:spLocks noChangeArrowheads="1"/>
          </p:cNvSpPr>
          <p:nvPr/>
        </p:nvSpPr>
        <p:spPr bwMode="auto">
          <a:xfrm>
            <a:off x="3324225" y="1563688"/>
            <a:ext cx="990600" cy="366712"/>
          </a:xfrm>
          <a:prstGeom prst="rect">
            <a:avLst/>
          </a:prstGeom>
          <a:noFill/>
          <a:ln w="9525">
            <a:noFill/>
            <a:miter lim="800000"/>
            <a:headEnd/>
            <a:tailEnd/>
          </a:ln>
          <a:effectLst/>
        </p:spPr>
        <p:txBody>
          <a:bodyPr>
            <a:spAutoFit/>
          </a:bodyPr>
          <a:lstStyle/>
          <a:p>
            <a:pPr eaLnBrk="1" hangingPunct="1">
              <a:spcBef>
                <a:spcPct val="50000"/>
              </a:spcBef>
            </a:pPr>
            <a:r>
              <a:rPr lang="en-US" sz="1800" b="1">
                <a:solidFill>
                  <a:srgbClr val="0000CC"/>
                </a:solidFill>
                <a:latin typeface="Arial" charset="0"/>
              </a:rPr>
              <a:t>Client </a:t>
            </a:r>
          </a:p>
        </p:txBody>
      </p:sp>
      <p:sp>
        <p:nvSpPr>
          <p:cNvPr id="70679" name="Text Box 23"/>
          <p:cNvSpPr txBox="1">
            <a:spLocks noChangeArrowheads="1"/>
          </p:cNvSpPr>
          <p:nvPr/>
        </p:nvSpPr>
        <p:spPr bwMode="auto">
          <a:xfrm>
            <a:off x="5915025" y="1563688"/>
            <a:ext cx="1219200" cy="366712"/>
          </a:xfrm>
          <a:prstGeom prst="rect">
            <a:avLst/>
          </a:prstGeom>
          <a:noFill/>
          <a:ln w="9525">
            <a:noFill/>
            <a:miter lim="800000"/>
            <a:headEnd/>
            <a:tailEnd/>
          </a:ln>
          <a:effectLst/>
        </p:spPr>
        <p:txBody>
          <a:bodyPr>
            <a:spAutoFit/>
          </a:bodyPr>
          <a:lstStyle/>
          <a:p>
            <a:pPr eaLnBrk="1" hangingPunct="1">
              <a:spcBef>
                <a:spcPct val="50000"/>
              </a:spcBef>
            </a:pPr>
            <a:r>
              <a:rPr lang="en-US" sz="1800" b="1">
                <a:solidFill>
                  <a:srgbClr val="0000CC"/>
                </a:solidFill>
                <a:latin typeface="Arial" charset="0"/>
              </a:rPr>
              <a:t>Server </a:t>
            </a:r>
          </a:p>
        </p:txBody>
      </p:sp>
      <p:sp>
        <p:nvSpPr>
          <p:cNvPr id="70680" name="Text Box 24"/>
          <p:cNvSpPr txBox="1">
            <a:spLocks noChangeArrowheads="1"/>
          </p:cNvSpPr>
          <p:nvPr/>
        </p:nvSpPr>
        <p:spPr bwMode="auto">
          <a:xfrm rot="465910">
            <a:off x="3644900" y="2378075"/>
            <a:ext cx="3175000" cy="350838"/>
          </a:xfrm>
          <a:prstGeom prst="rect">
            <a:avLst/>
          </a:prstGeom>
          <a:noFill/>
          <a:ln w="9525">
            <a:noFill/>
            <a:miter lim="800000"/>
            <a:headEnd/>
            <a:tailEnd/>
          </a:ln>
          <a:effectLst/>
        </p:spPr>
        <p:txBody>
          <a:bodyPr>
            <a:spAutoFit/>
          </a:bodyPr>
          <a:lstStyle/>
          <a:p>
            <a:pPr eaLnBrk="1" hangingPunct="1">
              <a:spcBef>
                <a:spcPct val="50000"/>
              </a:spcBef>
            </a:pPr>
            <a:r>
              <a:rPr lang="en-US" sz="1700" b="1">
                <a:latin typeface="Arial" charset="0"/>
              </a:rPr>
              <a:t>Call procedure (parameter)</a:t>
            </a:r>
          </a:p>
        </p:txBody>
      </p:sp>
      <p:sp>
        <p:nvSpPr>
          <p:cNvPr id="70681" name="Text Box 25"/>
          <p:cNvSpPr txBox="1">
            <a:spLocks noChangeArrowheads="1"/>
          </p:cNvSpPr>
          <p:nvPr/>
        </p:nvSpPr>
        <p:spPr bwMode="auto">
          <a:xfrm>
            <a:off x="4467225" y="3532188"/>
            <a:ext cx="1676400" cy="366712"/>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Reply (tag)</a:t>
            </a:r>
          </a:p>
        </p:txBody>
      </p:sp>
      <p:sp>
        <p:nvSpPr>
          <p:cNvPr id="70682" name="Text Box 26"/>
          <p:cNvSpPr txBox="1">
            <a:spLocks noChangeArrowheads="1"/>
          </p:cNvSpPr>
          <p:nvPr/>
        </p:nvSpPr>
        <p:spPr bwMode="auto">
          <a:xfrm>
            <a:off x="3933825" y="4473575"/>
            <a:ext cx="2438400" cy="366713"/>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Request result (tag)</a:t>
            </a:r>
          </a:p>
        </p:txBody>
      </p:sp>
      <p:sp>
        <p:nvSpPr>
          <p:cNvPr id="70683" name="Text Box 27"/>
          <p:cNvSpPr txBox="1">
            <a:spLocks noChangeArrowheads="1"/>
          </p:cNvSpPr>
          <p:nvPr/>
        </p:nvSpPr>
        <p:spPr bwMode="auto">
          <a:xfrm>
            <a:off x="4238625" y="5842000"/>
            <a:ext cx="1905000" cy="366713"/>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Reply (result)</a:t>
            </a:r>
          </a:p>
        </p:txBody>
      </p:sp>
      <p:sp>
        <p:nvSpPr>
          <p:cNvPr id="70684" name="Line 28"/>
          <p:cNvSpPr>
            <a:spLocks noChangeShapeType="1"/>
          </p:cNvSpPr>
          <p:nvPr/>
        </p:nvSpPr>
        <p:spPr bwMode="auto">
          <a:xfrm flipH="1">
            <a:off x="1952625" y="3446463"/>
            <a:ext cx="1600200" cy="0"/>
          </a:xfrm>
          <a:prstGeom prst="line">
            <a:avLst/>
          </a:prstGeom>
          <a:noFill/>
          <a:ln w="9525">
            <a:solidFill>
              <a:schemeClr val="tx1"/>
            </a:solidFill>
            <a:round/>
            <a:headEnd/>
            <a:tailEnd/>
          </a:ln>
          <a:effectLst/>
        </p:spPr>
        <p:txBody>
          <a:bodyPr/>
          <a:lstStyle/>
          <a:p>
            <a:endParaRPr lang="en-US"/>
          </a:p>
        </p:txBody>
      </p:sp>
      <p:sp>
        <p:nvSpPr>
          <p:cNvPr id="70685" name="Line 29"/>
          <p:cNvSpPr>
            <a:spLocks noChangeShapeType="1"/>
          </p:cNvSpPr>
          <p:nvPr/>
        </p:nvSpPr>
        <p:spPr bwMode="auto">
          <a:xfrm flipH="1">
            <a:off x="1952625" y="4814888"/>
            <a:ext cx="1600200" cy="0"/>
          </a:xfrm>
          <a:prstGeom prst="line">
            <a:avLst/>
          </a:prstGeom>
          <a:noFill/>
          <a:ln w="9525">
            <a:solidFill>
              <a:schemeClr val="tx1"/>
            </a:solidFill>
            <a:round/>
            <a:headEnd/>
            <a:tailEnd/>
          </a:ln>
          <a:effectLst/>
        </p:spPr>
        <p:txBody>
          <a:bodyPr/>
          <a:lstStyle/>
          <a:p>
            <a:endParaRPr lang="en-US"/>
          </a:p>
        </p:txBody>
      </p:sp>
      <p:sp>
        <p:nvSpPr>
          <p:cNvPr id="70686" name="Text Box 30"/>
          <p:cNvSpPr txBox="1">
            <a:spLocks noChangeArrowheads="1"/>
          </p:cNvSpPr>
          <p:nvPr/>
        </p:nvSpPr>
        <p:spPr bwMode="auto">
          <a:xfrm>
            <a:off x="1724025" y="3787775"/>
            <a:ext cx="2133600" cy="639763"/>
          </a:xfrm>
          <a:prstGeom prst="rect">
            <a:avLst/>
          </a:prstGeom>
          <a:noFill/>
          <a:ln w="9525" algn="ctr">
            <a:noFill/>
            <a:miter lim="800000"/>
            <a:headEnd/>
            <a:tailEnd type="none" w="lg" len="lg"/>
          </a:ln>
          <a:effectLst/>
        </p:spPr>
        <p:txBody>
          <a:bodyPr>
            <a:spAutoFit/>
          </a:bodyPr>
          <a:lstStyle/>
          <a:p>
            <a:pPr eaLnBrk="1" hangingPunct="1">
              <a:spcBef>
                <a:spcPct val="50000"/>
              </a:spcBef>
            </a:pPr>
            <a:r>
              <a:rPr lang="en-US" sz="1800" b="1">
                <a:latin typeface="Arial" charset="0"/>
              </a:rPr>
              <a:t>Carry out other activities</a:t>
            </a:r>
          </a:p>
        </p:txBody>
      </p:sp>
      <p:sp>
        <p:nvSpPr>
          <p:cNvPr id="70687" name="Line 31"/>
          <p:cNvSpPr>
            <a:spLocks noChangeShapeType="1"/>
          </p:cNvSpPr>
          <p:nvPr/>
        </p:nvSpPr>
        <p:spPr bwMode="auto">
          <a:xfrm>
            <a:off x="2562225" y="4473575"/>
            <a:ext cx="1588" cy="341313"/>
          </a:xfrm>
          <a:prstGeom prst="line">
            <a:avLst/>
          </a:prstGeom>
          <a:noFill/>
          <a:ln w="9525">
            <a:solidFill>
              <a:schemeClr val="tx1"/>
            </a:solidFill>
            <a:round/>
            <a:headEnd/>
            <a:tailEnd type="triangle" w="med" len="med"/>
          </a:ln>
          <a:effectLst/>
        </p:spPr>
        <p:txBody>
          <a:bodyPr/>
          <a:lstStyle/>
          <a:p>
            <a:endParaRPr lang="en-US"/>
          </a:p>
        </p:txBody>
      </p:sp>
      <p:sp>
        <p:nvSpPr>
          <p:cNvPr id="70688" name="Line 32"/>
          <p:cNvSpPr>
            <a:spLocks noChangeShapeType="1"/>
          </p:cNvSpPr>
          <p:nvPr/>
        </p:nvSpPr>
        <p:spPr bwMode="auto">
          <a:xfrm flipV="1">
            <a:off x="2562225" y="3446463"/>
            <a:ext cx="1588" cy="427037"/>
          </a:xfrm>
          <a:prstGeom prst="line">
            <a:avLst/>
          </a:prstGeom>
          <a:noFill/>
          <a:ln w="9525">
            <a:solidFill>
              <a:schemeClr val="tx1"/>
            </a:solidFill>
            <a:round/>
            <a:headEnd/>
            <a:tailEnd type="triangle" w="med" len="med"/>
          </a:ln>
          <a:effectLst/>
        </p:spPr>
        <p:txBody>
          <a:bodyPr/>
          <a:lstStyle/>
          <a:p>
            <a:endParaRPr lang="en-US"/>
          </a:p>
        </p:txBody>
      </p:sp>
      <p:sp>
        <p:nvSpPr>
          <p:cNvPr id="70689" name="Text Box 33"/>
          <p:cNvSpPr txBox="1">
            <a:spLocks noChangeArrowheads="1"/>
          </p:cNvSpPr>
          <p:nvPr/>
        </p:nvSpPr>
        <p:spPr bwMode="auto">
          <a:xfrm>
            <a:off x="6561138" y="3008313"/>
            <a:ext cx="1676400" cy="366712"/>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Return (tag)</a:t>
            </a:r>
          </a:p>
        </p:txBody>
      </p:sp>
      <p:sp>
        <p:nvSpPr>
          <p:cNvPr id="70690" name="Text Box 34"/>
          <p:cNvSpPr txBox="1">
            <a:spLocks noChangeArrowheads="1"/>
          </p:cNvSpPr>
          <p:nvPr/>
        </p:nvSpPr>
        <p:spPr bwMode="auto">
          <a:xfrm>
            <a:off x="6600825" y="3517900"/>
            <a:ext cx="2133600" cy="641350"/>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Execute the procedure</a:t>
            </a:r>
          </a:p>
        </p:txBody>
      </p:sp>
      <p:sp>
        <p:nvSpPr>
          <p:cNvPr id="70691" name="Text Box 35"/>
          <p:cNvSpPr txBox="1">
            <a:spLocks noChangeArrowheads="1"/>
          </p:cNvSpPr>
          <p:nvPr/>
        </p:nvSpPr>
        <p:spPr bwMode="auto">
          <a:xfrm>
            <a:off x="6572250" y="4116388"/>
            <a:ext cx="1828800" cy="366712"/>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Store (result)</a:t>
            </a:r>
          </a:p>
        </p:txBody>
      </p:sp>
      <p:sp>
        <p:nvSpPr>
          <p:cNvPr id="70692" name="Text Box 36"/>
          <p:cNvSpPr txBox="1">
            <a:spLocks noChangeArrowheads="1"/>
          </p:cNvSpPr>
          <p:nvPr/>
        </p:nvSpPr>
        <p:spPr bwMode="auto">
          <a:xfrm>
            <a:off x="6589713" y="5072063"/>
            <a:ext cx="1828800" cy="366712"/>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Return (result)</a:t>
            </a:r>
          </a:p>
        </p:txBody>
      </p:sp>
      <p:sp>
        <p:nvSpPr>
          <p:cNvPr id="70693" name="Rectangle 37"/>
          <p:cNvSpPr>
            <a:spLocks noChangeArrowheads="1"/>
          </p:cNvSpPr>
          <p:nvPr/>
        </p:nvSpPr>
        <p:spPr bwMode="auto">
          <a:xfrm>
            <a:off x="0" y="0"/>
            <a:ext cx="9144000" cy="722313"/>
          </a:xfrm>
          <a:prstGeom prst="rect">
            <a:avLst/>
          </a:prstGeom>
          <a:noFill/>
          <a:ln w="9525">
            <a:noFill/>
            <a:miter lim="800000"/>
            <a:headEnd/>
            <a:tailEnd/>
          </a:ln>
        </p:spPr>
        <p:txBody>
          <a:bodyPr anchor="b"/>
          <a:lstStyle/>
          <a:p>
            <a:r>
              <a:rPr kumimoji="1" lang="en-US" sz="3200" b="1">
                <a:solidFill>
                  <a:srgbClr val="993300"/>
                </a:solidFill>
                <a:effectLst>
                  <a:outerShdw blurRad="38100" dist="38100" dir="2700000" algn="tl">
                    <a:srgbClr val="000000"/>
                  </a:outerShdw>
                </a:effectLst>
              </a:rPr>
              <a:t>Optimizations in RPC for better performance***</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0" y="531813"/>
            <a:ext cx="9144000" cy="6013450"/>
          </a:xfrm>
        </p:spPr>
        <p:txBody>
          <a:bodyPr/>
          <a:lstStyle/>
          <a:p>
            <a:pPr marL="457200" indent="-457200">
              <a:lnSpc>
                <a:spcPct val="120000"/>
              </a:lnSpc>
              <a:spcBef>
                <a:spcPct val="20000"/>
              </a:spcBef>
            </a:pPr>
            <a:r>
              <a:rPr lang="en-US">
                <a:solidFill>
                  <a:srgbClr val="00CC00"/>
                </a:solidFill>
              </a:rPr>
              <a:t>Call buffering approach : </a:t>
            </a:r>
            <a:r>
              <a:rPr lang="en-US"/>
              <a:t>to provide concurrent access to multiple servers.</a:t>
            </a:r>
            <a:endParaRPr lang="en-US">
              <a:solidFill>
                <a:srgbClr val="00CC00"/>
              </a:solidFill>
            </a:endParaRPr>
          </a:p>
          <a:p>
            <a:pPr marL="914400" lvl="1" indent="-457200">
              <a:lnSpc>
                <a:spcPct val="120000"/>
              </a:lnSpc>
              <a:spcBef>
                <a:spcPct val="20000"/>
              </a:spcBef>
            </a:pPr>
            <a:r>
              <a:rPr lang="en-US"/>
              <a:t>Clients and servers do not interact directly with each other</a:t>
            </a:r>
          </a:p>
          <a:p>
            <a:pPr marL="914400" lvl="1" indent="-457200">
              <a:lnSpc>
                <a:spcPct val="120000"/>
              </a:lnSpc>
              <a:spcBef>
                <a:spcPct val="20000"/>
              </a:spcBef>
            </a:pPr>
            <a:r>
              <a:rPr lang="en-US"/>
              <a:t>Interact indirectly  via a call buffer sever</a:t>
            </a:r>
          </a:p>
          <a:p>
            <a:pPr marL="914400" lvl="1" indent="-457200">
              <a:lnSpc>
                <a:spcPct val="120000"/>
              </a:lnSpc>
              <a:spcBef>
                <a:spcPct val="20000"/>
              </a:spcBef>
            </a:pPr>
            <a:r>
              <a:rPr lang="en-US"/>
              <a:t>To make an RPC call</a:t>
            </a:r>
          </a:p>
          <a:p>
            <a:pPr marL="1314450" lvl="2" indent="-457200">
              <a:lnSpc>
                <a:spcPct val="120000"/>
              </a:lnSpc>
              <a:spcBef>
                <a:spcPct val="20000"/>
              </a:spcBef>
            </a:pPr>
            <a:r>
              <a:rPr lang="en-US"/>
              <a:t>A client sends its call request to the call buffer server</a:t>
            </a:r>
          </a:p>
          <a:p>
            <a:pPr marL="1314450" lvl="2" indent="-457200">
              <a:lnSpc>
                <a:spcPct val="120000"/>
              </a:lnSpc>
              <a:spcBef>
                <a:spcPct val="20000"/>
              </a:spcBef>
            </a:pPr>
            <a:r>
              <a:rPr lang="en-US"/>
              <a:t>Client then performs other activities until it needs the result</a:t>
            </a:r>
          </a:p>
          <a:p>
            <a:pPr marL="1314450" lvl="2" indent="-457200">
              <a:lnSpc>
                <a:spcPct val="120000"/>
              </a:lnSpc>
              <a:spcBef>
                <a:spcPct val="20000"/>
              </a:spcBef>
            </a:pPr>
            <a:r>
              <a:rPr lang="en-US"/>
              <a:t>Client periodically polls the call buffer server, when it needs the result</a:t>
            </a:r>
          </a:p>
          <a:p>
            <a:pPr marL="1314450" lvl="2" indent="-457200">
              <a:lnSpc>
                <a:spcPct val="120000"/>
              </a:lnSpc>
              <a:spcBef>
                <a:spcPct val="20000"/>
              </a:spcBef>
            </a:pPr>
            <a:r>
              <a:rPr lang="en-US"/>
              <a:t>If result is available it recovers the result</a:t>
            </a:r>
          </a:p>
          <a:p>
            <a:pPr marL="1314450" lvl="2" indent="-457200">
              <a:lnSpc>
                <a:spcPct val="120000"/>
              </a:lnSpc>
              <a:spcBef>
                <a:spcPct val="20000"/>
              </a:spcBef>
            </a:pPr>
            <a:endParaRPr lang="en-US"/>
          </a:p>
        </p:txBody>
      </p:sp>
      <p:sp>
        <p:nvSpPr>
          <p:cNvPr id="90120" name="Rectangle 8"/>
          <p:cNvSpPr>
            <a:spLocks noChangeArrowheads="1"/>
          </p:cNvSpPr>
          <p:nvPr/>
        </p:nvSpPr>
        <p:spPr bwMode="auto">
          <a:xfrm>
            <a:off x="457200" y="0"/>
            <a:ext cx="8229600" cy="519113"/>
          </a:xfrm>
          <a:prstGeom prst="rect">
            <a:avLst/>
          </a:prstGeom>
          <a:noFill/>
          <a:ln w="9525">
            <a:noFill/>
            <a:miter lim="800000"/>
            <a:headEnd/>
            <a:tailEnd/>
          </a:ln>
        </p:spPr>
        <p:txBody>
          <a:bodyPr anchor="b"/>
          <a:lstStyle/>
          <a:p>
            <a:r>
              <a:rPr kumimoji="1" lang="en-US" sz="3200" b="1">
                <a:solidFill>
                  <a:srgbClr val="993300"/>
                </a:solidFill>
                <a:effectLst>
                  <a:outerShdw blurRad="38100" dist="38100" dir="2700000" algn="tl">
                    <a:srgbClr val="000000"/>
                  </a:outerShdw>
                </a:effectLst>
              </a:rPr>
              <a:t>Optimizations in RPC for better performance</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457200" y="823913"/>
            <a:ext cx="8447088" cy="5834062"/>
          </a:xfrm>
        </p:spPr>
        <p:txBody>
          <a:bodyPr/>
          <a:lstStyle/>
          <a:p>
            <a:r>
              <a:rPr lang="en-US">
                <a:solidFill>
                  <a:srgbClr val="00CC00"/>
                </a:solidFill>
              </a:rPr>
              <a:t>Call buffering approach</a:t>
            </a:r>
          </a:p>
          <a:p>
            <a:pPr lvl="1"/>
            <a:r>
              <a:rPr lang="en-US"/>
              <a:t>On server side</a:t>
            </a:r>
          </a:p>
          <a:p>
            <a:pPr lvl="2"/>
            <a:r>
              <a:rPr lang="en-US"/>
              <a:t>When server is free, it periodically polls the call buffer server, if there is any call for it</a:t>
            </a:r>
          </a:p>
          <a:p>
            <a:pPr lvl="2"/>
            <a:r>
              <a:rPr lang="en-US"/>
              <a:t>If there is, it recovers the call request, executes it and makes a call back to the call buffer server</a:t>
            </a:r>
          </a:p>
          <a:p>
            <a:pPr lvl="2"/>
            <a:r>
              <a:rPr lang="en-US"/>
              <a:t>Returns the result of execution to the call buffer server</a:t>
            </a:r>
          </a:p>
        </p:txBody>
      </p:sp>
      <p:sp>
        <p:nvSpPr>
          <p:cNvPr id="91142" name="Rectangle 6"/>
          <p:cNvSpPr>
            <a:spLocks noChangeArrowheads="1"/>
          </p:cNvSpPr>
          <p:nvPr/>
        </p:nvSpPr>
        <p:spPr bwMode="auto">
          <a:xfrm>
            <a:off x="457200" y="0"/>
            <a:ext cx="8229600" cy="765175"/>
          </a:xfrm>
          <a:prstGeom prst="rect">
            <a:avLst/>
          </a:prstGeom>
          <a:noFill/>
          <a:ln w="9525">
            <a:noFill/>
            <a:miter lim="800000"/>
            <a:headEnd/>
            <a:tailEnd/>
          </a:ln>
        </p:spPr>
        <p:txBody>
          <a:bodyPr anchor="b"/>
          <a:lstStyle/>
          <a:p>
            <a:r>
              <a:rPr kumimoji="1" lang="en-US" sz="3200" b="1">
                <a:solidFill>
                  <a:srgbClr val="993300"/>
                </a:solidFill>
                <a:effectLst>
                  <a:outerShdw blurRad="38100" dist="38100" dir="2700000" algn="tl">
                    <a:srgbClr val="000000"/>
                  </a:outerShdw>
                </a:effectLst>
              </a:rPr>
              <a:t>Optimizations in RPC for better performance</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794" name="Rectangle 218"/>
          <p:cNvSpPr>
            <a:spLocks noChangeArrowheads="1"/>
          </p:cNvSpPr>
          <p:nvPr/>
        </p:nvSpPr>
        <p:spPr bwMode="auto">
          <a:xfrm>
            <a:off x="660400" y="2967038"/>
            <a:ext cx="1079500" cy="915987"/>
          </a:xfrm>
          <a:prstGeom prst="rect">
            <a:avLst/>
          </a:prstGeom>
          <a:noFill/>
          <a:ln w="9525" algn="ctr">
            <a:noFill/>
            <a:miter lim="800000"/>
            <a:headEnd/>
            <a:tailEnd/>
          </a:ln>
          <a:effectLst/>
        </p:spPr>
        <p:txBody>
          <a:bodyPr>
            <a:spAutoFit/>
          </a:bodyPr>
          <a:lstStyle/>
          <a:p>
            <a:r>
              <a:rPr lang="en-US" sz="1800" b="1">
                <a:cs typeface="Times New Roman" pitchFamily="18" charset="0"/>
              </a:rPr>
              <a:t>Carry</a:t>
            </a:r>
            <a:endParaRPr lang="en-GB" sz="1800" b="1">
              <a:cs typeface="Times New Roman" pitchFamily="18" charset="0"/>
            </a:endParaRPr>
          </a:p>
          <a:p>
            <a:r>
              <a:rPr lang="en-US" sz="1800" b="1">
                <a:cs typeface="Times New Roman" pitchFamily="18" charset="0"/>
              </a:rPr>
              <a:t>out other</a:t>
            </a:r>
            <a:endParaRPr lang="en-GB" sz="1800" b="1">
              <a:cs typeface="Times New Roman" pitchFamily="18" charset="0"/>
            </a:endParaRPr>
          </a:p>
          <a:p>
            <a:r>
              <a:rPr lang="en-US" sz="1800" b="1">
                <a:cs typeface="Times New Roman" pitchFamily="18" charset="0"/>
              </a:rPr>
              <a:t>activities</a:t>
            </a:r>
            <a:endParaRPr lang="en-GB" sz="1800" b="1">
              <a:cs typeface="Times New Roman" pitchFamily="18" charset="0"/>
            </a:endParaRPr>
          </a:p>
        </p:txBody>
      </p:sp>
      <p:sp>
        <p:nvSpPr>
          <p:cNvPr id="152824" name="Rectangle 248"/>
          <p:cNvSpPr>
            <a:spLocks noChangeArrowheads="1"/>
          </p:cNvSpPr>
          <p:nvPr/>
        </p:nvSpPr>
        <p:spPr bwMode="auto">
          <a:xfrm rot="592526">
            <a:off x="1857375" y="5094288"/>
            <a:ext cx="2814638" cy="366712"/>
          </a:xfrm>
          <a:prstGeom prst="rect">
            <a:avLst/>
          </a:prstGeom>
          <a:noFill/>
          <a:ln w="9525" algn="ctr">
            <a:noFill/>
            <a:miter lim="800000"/>
            <a:headEnd/>
            <a:tailEnd/>
          </a:ln>
          <a:effectLst/>
        </p:spPr>
        <p:txBody>
          <a:bodyPr>
            <a:spAutoFit/>
          </a:bodyPr>
          <a:lstStyle/>
          <a:p>
            <a:r>
              <a:rPr lang="en-US" sz="1800" b="1">
                <a:cs typeface="Times New Roman" pitchFamily="18" charset="0"/>
              </a:rPr>
              <a:t>Check for Result ( Tag)</a:t>
            </a:r>
            <a:endParaRPr lang="en-GB" sz="1800" b="1">
              <a:cs typeface="Times New Roman" pitchFamily="18" charset="0"/>
            </a:endParaRPr>
          </a:p>
        </p:txBody>
      </p:sp>
      <p:sp>
        <p:nvSpPr>
          <p:cNvPr id="152810" name="Rectangle 234"/>
          <p:cNvSpPr>
            <a:spLocks noChangeArrowheads="1"/>
          </p:cNvSpPr>
          <p:nvPr/>
        </p:nvSpPr>
        <p:spPr bwMode="auto">
          <a:xfrm rot="573060">
            <a:off x="1668463" y="1566863"/>
            <a:ext cx="3178175" cy="366712"/>
          </a:xfrm>
          <a:prstGeom prst="rect">
            <a:avLst/>
          </a:prstGeom>
          <a:noFill/>
          <a:ln w="9525" algn="ctr">
            <a:noFill/>
            <a:miter lim="800000"/>
            <a:headEnd/>
            <a:tailEnd/>
          </a:ln>
          <a:effectLst/>
        </p:spPr>
        <p:txBody>
          <a:bodyPr>
            <a:spAutoFit/>
          </a:bodyPr>
          <a:lstStyle/>
          <a:p>
            <a:r>
              <a:rPr lang="en-US" sz="1800" b="1">
                <a:cs typeface="Times New Roman" pitchFamily="18" charset="0"/>
              </a:rPr>
              <a:t>Call Procedure (parameter)</a:t>
            </a:r>
            <a:endParaRPr lang="en-GB" sz="1800" b="1">
              <a:cs typeface="Times New Roman" pitchFamily="18" charset="0"/>
            </a:endParaRPr>
          </a:p>
        </p:txBody>
      </p:sp>
      <p:sp>
        <p:nvSpPr>
          <p:cNvPr id="152818" name="Rectangle 242"/>
          <p:cNvSpPr>
            <a:spLocks noChangeArrowheads="1"/>
          </p:cNvSpPr>
          <p:nvPr/>
        </p:nvSpPr>
        <p:spPr bwMode="auto">
          <a:xfrm>
            <a:off x="1874838" y="3586163"/>
            <a:ext cx="2522537" cy="366712"/>
          </a:xfrm>
          <a:prstGeom prst="rect">
            <a:avLst/>
          </a:prstGeom>
          <a:noFill/>
          <a:ln w="9525" algn="ctr">
            <a:noFill/>
            <a:miter lim="800000"/>
            <a:headEnd/>
            <a:tailEnd/>
          </a:ln>
          <a:effectLst/>
        </p:spPr>
        <p:txBody>
          <a:bodyPr>
            <a:spAutoFit/>
          </a:bodyPr>
          <a:lstStyle/>
          <a:p>
            <a:r>
              <a:rPr lang="en-US" sz="1800" b="1">
                <a:cs typeface="Times New Roman" pitchFamily="18" charset="0"/>
              </a:rPr>
              <a:t>Check for result ( Tag)</a:t>
            </a:r>
            <a:endParaRPr lang="en-GB" sz="1800" b="1">
              <a:cs typeface="Times New Roman" pitchFamily="18" charset="0"/>
            </a:endParaRPr>
          </a:p>
        </p:txBody>
      </p:sp>
      <p:sp>
        <p:nvSpPr>
          <p:cNvPr id="152820" name="Rectangle 244"/>
          <p:cNvSpPr>
            <a:spLocks noChangeArrowheads="1"/>
          </p:cNvSpPr>
          <p:nvPr/>
        </p:nvSpPr>
        <p:spPr bwMode="auto">
          <a:xfrm rot="-328438">
            <a:off x="2119313" y="4078288"/>
            <a:ext cx="2233612" cy="366712"/>
          </a:xfrm>
          <a:prstGeom prst="rect">
            <a:avLst/>
          </a:prstGeom>
          <a:noFill/>
          <a:ln w="9525" algn="ctr">
            <a:noFill/>
            <a:miter lim="800000"/>
            <a:headEnd/>
            <a:tailEnd/>
          </a:ln>
          <a:effectLst/>
        </p:spPr>
        <p:txBody>
          <a:bodyPr>
            <a:spAutoFit/>
          </a:bodyPr>
          <a:lstStyle/>
          <a:p>
            <a:r>
              <a:rPr lang="en-US" sz="1800" b="1">
                <a:cs typeface="Times New Roman" pitchFamily="18" charset="0"/>
              </a:rPr>
              <a:t>Reply (not done)</a:t>
            </a:r>
            <a:endParaRPr lang="en-GB" sz="1800" b="1">
              <a:cs typeface="Times New Roman" pitchFamily="18" charset="0"/>
            </a:endParaRPr>
          </a:p>
        </p:txBody>
      </p:sp>
      <p:sp>
        <p:nvSpPr>
          <p:cNvPr id="152746" name="Line 170"/>
          <p:cNvSpPr>
            <a:spLocks noChangeShapeType="1"/>
          </p:cNvSpPr>
          <p:nvPr/>
        </p:nvSpPr>
        <p:spPr bwMode="auto">
          <a:xfrm>
            <a:off x="4476750" y="2651125"/>
            <a:ext cx="0" cy="457200"/>
          </a:xfrm>
          <a:prstGeom prst="line">
            <a:avLst/>
          </a:prstGeom>
          <a:noFill/>
          <a:ln w="28575">
            <a:solidFill>
              <a:srgbClr val="000000"/>
            </a:solidFill>
            <a:prstDash val="dash"/>
            <a:round/>
            <a:headEnd/>
            <a:tailEnd/>
          </a:ln>
          <a:effectLst/>
        </p:spPr>
        <p:txBody>
          <a:bodyPr/>
          <a:lstStyle/>
          <a:p>
            <a:endParaRPr lang="en-US"/>
          </a:p>
        </p:txBody>
      </p:sp>
      <p:sp>
        <p:nvSpPr>
          <p:cNvPr id="152742" name="Line 166"/>
          <p:cNvSpPr>
            <a:spLocks noChangeShapeType="1"/>
          </p:cNvSpPr>
          <p:nvPr/>
        </p:nvSpPr>
        <p:spPr bwMode="auto">
          <a:xfrm flipH="1">
            <a:off x="4478338" y="3567113"/>
            <a:ext cx="1587" cy="428625"/>
          </a:xfrm>
          <a:prstGeom prst="line">
            <a:avLst/>
          </a:prstGeom>
          <a:noFill/>
          <a:ln w="28575">
            <a:solidFill>
              <a:srgbClr val="000000"/>
            </a:solidFill>
            <a:prstDash val="dash"/>
            <a:round/>
            <a:headEnd/>
            <a:tailEnd/>
          </a:ln>
          <a:effectLst/>
        </p:spPr>
        <p:txBody>
          <a:bodyPr/>
          <a:lstStyle/>
          <a:p>
            <a:endParaRPr lang="en-US"/>
          </a:p>
        </p:txBody>
      </p:sp>
      <p:sp>
        <p:nvSpPr>
          <p:cNvPr id="152743" name="Line 167"/>
          <p:cNvSpPr>
            <a:spLocks noChangeShapeType="1"/>
          </p:cNvSpPr>
          <p:nvPr/>
        </p:nvSpPr>
        <p:spPr bwMode="auto">
          <a:xfrm flipH="1">
            <a:off x="7726363" y="2847975"/>
            <a:ext cx="12700" cy="857250"/>
          </a:xfrm>
          <a:prstGeom prst="line">
            <a:avLst/>
          </a:prstGeom>
          <a:noFill/>
          <a:ln w="28575">
            <a:solidFill>
              <a:srgbClr val="000000"/>
            </a:solidFill>
            <a:prstDash val="dash"/>
            <a:round/>
            <a:headEnd/>
            <a:tailEnd/>
          </a:ln>
        </p:spPr>
        <p:txBody>
          <a:bodyPr/>
          <a:lstStyle/>
          <a:p>
            <a:endParaRPr lang="en-US"/>
          </a:p>
        </p:txBody>
      </p:sp>
      <p:sp>
        <p:nvSpPr>
          <p:cNvPr id="152745" name="Line 169"/>
          <p:cNvSpPr>
            <a:spLocks noChangeShapeType="1"/>
          </p:cNvSpPr>
          <p:nvPr/>
        </p:nvSpPr>
        <p:spPr bwMode="auto">
          <a:xfrm flipH="1">
            <a:off x="1766888" y="2606675"/>
            <a:ext cx="2716212" cy="114300"/>
          </a:xfrm>
          <a:prstGeom prst="line">
            <a:avLst/>
          </a:prstGeom>
          <a:noFill/>
          <a:ln w="28575">
            <a:solidFill>
              <a:srgbClr val="000000"/>
            </a:solidFill>
            <a:round/>
            <a:headEnd/>
            <a:tailEnd type="triangle" w="med" len="med"/>
          </a:ln>
          <a:effectLst/>
        </p:spPr>
        <p:txBody>
          <a:bodyPr/>
          <a:lstStyle/>
          <a:p>
            <a:endParaRPr lang="en-US"/>
          </a:p>
        </p:txBody>
      </p:sp>
      <p:sp>
        <p:nvSpPr>
          <p:cNvPr id="152790" name="Line 214"/>
          <p:cNvSpPr>
            <a:spLocks noChangeShapeType="1"/>
          </p:cNvSpPr>
          <p:nvPr/>
        </p:nvSpPr>
        <p:spPr bwMode="auto">
          <a:xfrm flipH="1">
            <a:off x="1749425" y="457200"/>
            <a:ext cx="12700" cy="1263650"/>
          </a:xfrm>
          <a:prstGeom prst="line">
            <a:avLst/>
          </a:prstGeom>
          <a:noFill/>
          <a:ln w="38100">
            <a:solidFill>
              <a:srgbClr val="000000"/>
            </a:solidFill>
            <a:round/>
            <a:headEnd/>
            <a:tailEnd/>
          </a:ln>
          <a:effectLst/>
        </p:spPr>
        <p:txBody>
          <a:bodyPr/>
          <a:lstStyle/>
          <a:p>
            <a:endParaRPr lang="en-US"/>
          </a:p>
        </p:txBody>
      </p:sp>
      <p:sp>
        <p:nvSpPr>
          <p:cNvPr id="152789" name="Line 213"/>
          <p:cNvSpPr>
            <a:spLocks noChangeShapeType="1"/>
          </p:cNvSpPr>
          <p:nvPr/>
        </p:nvSpPr>
        <p:spPr bwMode="auto">
          <a:xfrm>
            <a:off x="4478338" y="457200"/>
            <a:ext cx="0" cy="363538"/>
          </a:xfrm>
          <a:prstGeom prst="line">
            <a:avLst/>
          </a:prstGeom>
          <a:noFill/>
          <a:ln w="28575">
            <a:solidFill>
              <a:srgbClr val="000000"/>
            </a:solidFill>
            <a:prstDash val="dash"/>
            <a:round/>
            <a:headEnd/>
            <a:tailEnd/>
          </a:ln>
        </p:spPr>
        <p:txBody>
          <a:bodyPr/>
          <a:lstStyle/>
          <a:p>
            <a:endParaRPr lang="en-US"/>
          </a:p>
        </p:txBody>
      </p:sp>
      <p:sp>
        <p:nvSpPr>
          <p:cNvPr id="152788" name="Line 212"/>
          <p:cNvSpPr>
            <a:spLocks noChangeShapeType="1"/>
          </p:cNvSpPr>
          <p:nvPr/>
        </p:nvSpPr>
        <p:spPr bwMode="auto">
          <a:xfrm>
            <a:off x="7737475" y="457200"/>
            <a:ext cx="0" cy="350838"/>
          </a:xfrm>
          <a:prstGeom prst="line">
            <a:avLst/>
          </a:prstGeom>
          <a:noFill/>
          <a:ln w="38100">
            <a:solidFill>
              <a:srgbClr val="000000"/>
            </a:solidFill>
            <a:round/>
            <a:headEnd/>
            <a:tailEnd/>
          </a:ln>
          <a:effectLst/>
        </p:spPr>
        <p:txBody>
          <a:bodyPr/>
          <a:lstStyle/>
          <a:p>
            <a:endParaRPr lang="en-US"/>
          </a:p>
        </p:txBody>
      </p:sp>
      <p:sp>
        <p:nvSpPr>
          <p:cNvPr id="152787" name="Line 211"/>
          <p:cNvSpPr>
            <a:spLocks noChangeShapeType="1"/>
          </p:cNvSpPr>
          <p:nvPr/>
        </p:nvSpPr>
        <p:spPr bwMode="auto">
          <a:xfrm>
            <a:off x="1749425" y="1711325"/>
            <a:ext cx="12700" cy="1031875"/>
          </a:xfrm>
          <a:prstGeom prst="line">
            <a:avLst/>
          </a:prstGeom>
          <a:noFill/>
          <a:ln w="28575">
            <a:solidFill>
              <a:srgbClr val="000000"/>
            </a:solidFill>
            <a:prstDash val="dash"/>
            <a:round/>
            <a:headEnd/>
            <a:tailEnd/>
          </a:ln>
          <a:effectLst/>
        </p:spPr>
        <p:txBody>
          <a:bodyPr/>
          <a:lstStyle/>
          <a:p>
            <a:endParaRPr lang="en-US"/>
          </a:p>
        </p:txBody>
      </p:sp>
      <p:sp>
        <p:nvSpPr>
          <p:cNvPr id="152786" name="Line 210"/>
          <p:cNvSpPr>
            <a:spLocks noChangeShapeType="1"/>
          </p:cNvSpPr>
          <p:nvPr/>
        </p:nvSpPr>
        <p:spPr bwMode="auto">
          <a:xfrm>
            <a:off x="4478338" y="820738"/>
            <a:ext cx="0" cy="420687"/>
          </a:xfrm>
          <a:prstGeom prst="line">
            <a:avLst/>
          </a:prstGeom>
          <a:noFill/>
          <a:ln w="38100">
            <a:solidFill>
              <a:srgbClr val="000000"/>
            </a:solidFill>
            <a:round/>
            <a:headEnd/>
            <a:tailEnd/>
          </a:ln>
          <a:effectLst/>
        </p:spPr>
        <p:txBody>
          <a:bodyPr/>
          <a:lstStyle/>
          <a:p>
            <a:endParaRPr lang="en-US"/>
          </a:p>
        </p:txBody>
      </p:sp>
      <p:sp>
        <p:nvSpPr>
          <p:cNvPr id="152785" name="Line 209"/>
          <p:cNvSpPr>
            <a:spLocks noChangeShapeType="1"/>
          </p:cNvSpPr>
          <p:nvPr/>
        </p:nvSpPr>
        <p:spPr bwMode="auto">
          <a:xfrm>
            <a:off x="7737475" y="820738"/>
            <a:ext cx="0" cy="604837"/>
          </a:xfrm>
          <a:prstGeom prst="line">
            <a:avLst/>
          </a:prstGeom>
          <a:noFill/>
          <a:ln w="28575">
            <a:solidFill>
              <a:srgbClr val="000000"/>
            </a:solidFill>
            <a:prstDash val="dash"/>
            <a:round/>
            <a:headEnd/>
            <a:tailEnd/>
          </a:ln>
          <a:effectLst/>
        </p:spPr>
        <p:txBody>
          <a:bodyPr/>
          <a:lstStyle/>
          <a:p>
            <a:endParaRPr lang="en-US"/>
          </a:p>
        </p:txBody>
      </p:sp>
      <p:sp>
        <p:nvSpPr>
          <p:cNvPr id="152784" name="Line 208"/>
          <p:cNvSpPr>
            <a:spLocks noChangeShapeType="1"/>
          </p:cNvSpPr>
          <p:nvPr/>
        </p:nvSpPr>
        <p:spPr bwMode="auto">
          <a:xfrm>
            <a:off x="4478338" y="1247775"/>
            <a:ext cx="0" cy="923925"/>
          </a:xfrm>
          <a:prstGeom prst="line">
            <a:avLst/>
          </a:prstGeom>
          <a:noFill/>
          <a:ln w="28575">
            <a:solidFill>
              <a:srgbClr val="000000"/>
            </a:solidFill>
            <a:prstDash val="dash"/>
            <a:round/>
            <a:headEnd/>
            <a:tailEnd/>
          </a:ln>
          <a:effectLst/>
        </p:spPr>
        <p:txBody>
          <a:bodyPr/>
          <a:lstStyle/>
          <a:p>
            <a:endParaRPr lang="en-US"/>
          </a:p>
        </p:txBody>
      </p:sp>
      <p:sp>
        <p:nvSpPr>
          <p:cNvPr id="152783" name="Line 207"/>
          <p:cNvSpPr>
            <a:spLocks noChangeShapeType="1"/>
          </p:cNvSpPr>
          <p:nvPr/>
        </p:nvSpPr>
        <p:spPr bwMode="auto">
          <a:xfrm>
            <a:off x="7737475" y="1425575"/>
            <a:ext cx="0" cy="1431925"/>
          </a:xfrm>
          <a:prstGeom prst="line">
            <a:avLst/>
          </a:prstGeom>
          <a:noFill/>
          <a:ln w="38100">
            <a:solidFill>
              <a:srgbClr val="000000"/>
            </a:solidFill>
            <a:round/>
            <a:headEnd/>
            <a:tailEnd/>
          </a:ln>
          <a:effectLst/>
        </p:spPr>
        <p:txBody>
          <a:bodyPr/>
          <a:lstStyle/>
          <a:p>
            <a:endParaRPr lang="en-US"/>
          </a:p>
        </p:txBody>
      </p:sp>
      <p:sp>
        <p:nvSpPr>
          <p:cNvPr id="152782" name="Line 206"/>
          <p:cNvSpPr>
            <a:spLocks noChangeShapeType="1"/>
          </p:cNvSpPr>
          <p:nvPr/>
        </p:nvSpPr>
        <p:spPr bwMode="auto">
          <a:xfrm>
            <a:off x="4478338" y="2171700"/>
            <a:ext cx="0" cy="457200"/>
          </a:xfrm>
          <a:prstGeom prst="line">
            <a:avLst/>
          </a:prstGeom>
          <a:noFill/>
          <a:ln w="38100">
            <a:solidFill>
              <a:srgbClr val="000000"/>
            </a:solidFill>
            <a:round/>
            <a:headEnd/>
            <a:tailEnd/>
          </a:ln>
          <a:effectLst/>
        </p:spPr>
        <p:txBody>
          <a:bodyPr/>
          <a:lstStyle/>
          <a:p>
            <a:endParaRPr lang="en-US"/>
          </a:p>
        </p:txBody>
      </p:sp>
      <p:sp>
        <p:nvSpPr>
          <p:cNvPr id="152781" name="Line 205"/>
          <p:cNvSpPr>
            <a:spLocks noChangeShapeType="1"/>
          </p:cNvSpPr>
          <p:nvPr/>
        </p:nvSpPr>
        <p:spPr bwMode="auto">
          <a:xfrm>
            <a:off x="1762125" y="2743200"/>
            <a:ext cx="0" cy="1250950"/>
          </a:xfrm>
          <a:prstGeom prst="line">
            <a:avLst/>
          </a:prstGeom>
          <a:noFill/>
          <a:ln w="28575">
            <a:solidFill>
              <a:srgbClr val="000000"/>
            </a:solidFill>
            <a:round/>
            <a:headEnd/>
            <a:tailEnd/>
          </a:ln>
        </p:spPr>
        <p:txBody>
          <a:bodyPr/>
          <a:lstStyle/>
          <a:p>
            <a:endParaRPr lang="en-US"/>
          </a:p>
        </p:txBody>
      </p:sp>
      <p:sp>
        <p:nvSpPr>
          <p:cNvPr id="152780" name="Line 204"/>
          <p:cNvSpPr>
            <a:spLocks noChangeShapeType="1"/>
          </p:cNvSpPr>
          <p:nvPr/>
        </p:nvSpPr>
        <p:spPr bwMode="auto">
          <a:xfrm>
            <a:off x="1762125" y="3892550"/>
            <a:ext cx="0" cy="604838"/>
          </a:xfrm>
          <a:prstGeom prst="line">
            <a:avLst/>
          </a:prstGeom>
          <a:noFill/>
          <a:ln w="28575">
            <a:solidFill>
              <a:srgbClr val="000000"/>
            </a:solidFill>
            <a:prstDash val="dash"/>
            <a:round/>
            <a:headEnd/>
            <a:tailEnd/>
          </a:ln>
          <a:effectLst/>
        </p:spPr>
        <p:txBody>
          <a:bodyPr/>
          <a:lstStyle/>
          <a:p>
            <a:endParaRPr lang="en-US"/>
          </a:p>
        </p:txBody>
      </p:sp>
      <p:sp>
        <p:nvSpPr>
          <p:cNvPr id="152779" name="Line 203"/>
          <p:cNvSpPr>
            <a:spLocks noChangeShapeType="1"/>
          </p:cNvSpPr>
          <p:nvPr/>
        </p:nvSpPr>
        <p:spPr bwMode="auto">
          <a:xfrm>
            <a:off x="1762125" y="4498975"/>
            <a:ext cx="1588" cy="758825"/>
          </a:xfrm>
          <a:prstGeom prst="line">
            <a:avLst/>
          </a:prstGeom>
          <a:noFill/>
          <a:ln w="38100">
            <a:solidFill>
              <a:srgbClr val="000000"/>
            </a:solidFill>
            <a:round/>
            <a:headEnd/>
            <a:tailEnd/>
          </a:ln>
          <a:effectLst/>
        </p:spPr>
        <p:txBody>
          <a:bodyPr/>
          <a:lstStyle/>
          <a:p>
            <a:endParaRPr lang="en-US"/>
          </a:p>
        </p:txBody>
      </p:sp>
      <p:sp>
        <p:nvSpPr>
          <p:cNvPr id="152778" name="Line 202"/>
          <p:cNvSpPr>
            <a:spLocks noChangeShapeType="1"/>
          </p:cNvSpPr>
          <p:nvPr/>
        </p:nvSpPr>
        <p:spPr bwMode="auto">
          <a:xfrm>
            <a:off x="1762125" y="5251450"/>
            <a:ext cx="0" cy="1103313"/>
          </a:xfrm>
          <a:prstGeom prst="line">
            <a:avLst/>
          </a:prstGeom>
          <a:noFill/>
          <a:ln w="28575">
            <a:solidFill>
              <a:srgbClr val="000000"/>
            </a:solidFill>
            <a:prstDash val="dash"/>
            <a:round/>
            <a:headEnd/>
            <a:tailEnd/>
          </a:ln>
          <a:effectLst/>
        </p:spPr>
        <p:txBody>
          <a:bodyPr/>
          <a:lstStyle/>
          <a:p>
            <a:endParaRPr lang="en-US"/>
          </a:p>
        </p:txBody>
      </p:sp>
      <p:sp>
        <p:nvSpPr>
          <p:cNvPr id="152777" name="Line 201"/>
          <p:cNvSpPr>
            <a:spLocks noChangeShapeType="1"/>
          </p:cNvSpPr>
          <p:nvPr/>
        </p:nvSpPr>
        <p:spPr bwMode="auto">
          <a:xfrm>
            <a:off x="1762125" y="6400800"/>
            <a:ext cx="0" cy="457200"/>
          </a:xfrm>
          <a:prstGeom prst="line">
            <a:avLst/>
          </a:prstGeom>
          <a:noFill/>
          <a:ln w="38100">
            <a:solidFill>
              <a:srgbClr val="000000"/>
            </a:solidFill>
            <a:round/>
            <a:headEnd/>
            <a:tailEnd/>
          </a:ln>
          <a:effectLst/>
        </p:spPr>
        <p:txBody>
          <a:bodyPr/>
          <a:lstStyle/>
          <a:p>
            <a:endParaRPr lang="en-US"/>
          </a:p>
        </p:txBody>
      </p:sp>
      <p:sp>
        <p:nvSpPr>
          <p:cNvPr id="152776" name="Line 200"/>
          <p:cNvSpPr>
            <a:spLocks noChangeShapeType="1"/>
          </p:cNvSpPr>
          <p:nvPr/>
        </p:nvSpPr>
        <p:spPr bwMode="auto">
          <a:xfrm>
            <a:off x="4478338" y="3086100"/>
            <a:ext cx="0" cy="457200"/>
          </a:xfrm>
          <a:prstGeom prst="line">
            <a:avLst/>
          </a:prstGeom>
          <a:noFill/>
          <a:ln w="38100">
            <a:solidFill>
              <a:srgbClr val="000000"/>
            </a:solidFill>
            <a:round/>
            <a:headEnd/>
            <a:tailEnd/>
          </a:ln>
          <a:effectLst/>
        </p:spPr>
        <p:txBody>
          <a:bodyPr/>
          <a:lstStyle/>
          <a:p>
            <a:endParaRPr lang="en-US"/>
          </a:p>
        </p:txBody>
      </p:sp>
      <p:sp>
        <p:nvSpPr>
          <p:cNvPr id="152775" name="Line 199"/>
          <p:cNvSpPr>
            <a:spLocks noChangeShapeType="1"/>
          </p:cNvSpPr>
          <p:nvPr/>
        </p:nvSpPr>
        <p:spPr bwMode="auto">
          <a:xfrm>
            <a:off x="4478338" y="4343400"/>
            <a:ext cx="0" cy="606425"/>
          </a:xfrm>
          <a:prstGeom prst="line">
            <a:avLst/>
          </a:prstGeom>
          <a:noFill/>
          <a:ln w="28575">
            <a:solidFill>
              <a:srgbClr val="000000"/>
            </a:solidFill>
            <a:prstDash val="dash"/>
            <a:round/>
            <a:headEnd/>
            <a:tailEnd/>
          </a:ln>
          <a:effectLst/>
        </p:spPr>
        <p:txBody>
          <a:bodyPr/>
          <a:lstStyle/>
          <a:p>
            <a:endParaRPr lang="en-US"/>
          </a:p>
        </p:txBody>
      </p:sp>
      <p:sp>
        <p:nvSpPr>
          <p:cNvPr id="152774" name="Line 198"/>
          <p:cNvSpPr>
            <a:spLocks noChangeShapeType="1"/>
          </p:cNvSpPr>
          <p:nvPr/>
        </p:nvSpPr>
        <p:spPr bwMode="auto">
          <a:xfrm>
            <a:off x="4478338" y="4914900"/>
            <a:ext cx="0" cy="342900"/>
          </a:xfrm>
          <a:prstGeom prst="line">
            <a:avLst/>
          </a:prstGeom>
          <a:noFill/>
          <a:ln w="38100">
            <a:solidFill>
              <a:srgbClr val="000000"/>
            </a:solidFill>
            <a:round/>
            <a:headEnd/>
            <a:tailEnd/>
          </a:ln>
          <a:effectLst/>
        </p:spPr>
        <p:txBody>
          <a:bodyPr/>
          <a:lstStyle/>
          <a:p>
            <a:endParaRPr lang="en-US"/>
          </a:p>
        </p:txBody>
      </p:sp>
      <p:sp>
        <p:nvSpPr>
          <p:cNvPr id="152773" name="Line 197"/>
          <p:cNvSpPr>
            <a:spLocks noChangeShapeType="1"/>
          </p:cNvSpPr>
          <p:nvPr/>
        </p:nvSpPr>
        <p:spPr bwMode="auto">
          <a:xfrm>
            <a:off x="4478338" y="5715000"/>
            <a:ext cx="0" cy="342900"/>
          </a:xfrm>
          <a:prstGeom prst="line">
            <a:avLst/>
          </a:prstGeom>
          <a:noFill/>
          <a:ln w="38100">
            <a:solidFill>
              <a:srgbClr val="000000"/>
            </a:solidFill>
            <a:round/>
            <a:headEnd/>
            <a:tailEnd/>
          </a:ln>
          <a:effectLst/>
        </p:spPr>
        <p:txBody>
          <a:bodyPr/>
          <a:lstStyle/>
          <a:p>
            <a:endParaRPr lang="en-US"/>
          </a:p>
        </p:txBody>
      </p:sp>
      <p:sp>
        <p:nvSpPr>
          <p:cNvPr id="152772" name="Line 196"/>
          <p:cNvSpPr>
            <a:spLocks noChangeShapeType="1"/>
          </p:cNvSpPr>
          <p:nvPr/>
        </p:nvSpPr>
        <p:spPr bwMode="auto">
          <a:xfrm>
            <a:off x="7727950" y="3663950"/>
            <a:ext cx="6350" cy="1028700"/>
          </a:xfrm>
          <a:prstGeom prst="line">
            <a:avLst/>
          </a:prstGeom>
          <a:noFill/>
          <a:ln w="38100">
            <a:solidFill>
              <a:srgbClr val="000000"/>
            </a:solidFill>
            <a:round/>
            <a:headEnd/>
            <a:tailEnd/>
          </a:ln>
          <a:effectLst/>
        </p:spPr>
        <p:txBody>
          <a:bodyPr/>
          <a:lstStyle/>
          <a:p>
            <a:endParaRPr lang="en-US"/>
          </a:p>
        </p:txBody>
      </p:sp>
      <p:sp>
        <p:nvSpPr>
          <p:cNvPr id="152771" name="Line 195"/>
          <p:cNvSpPr>
            <a:spLocks noChangeShapeType="1"/>
          </p:cNvSpPr>
          <p:nvPr/>
        </p:nvSpPr>
        <p:spPr bwMode="auto">
          <a:xfrm>
            <a:off x="7737475" y="4686300"/>
            <a:ext cx="0" cy="571500"/>
          </a:xfrm>
          <a:prstGeom prst="line">
            <a:avLst/>
          </a:prstGeom>
          <a:noFill/>
          <a:ln w="28575">
            <a:solidFill>
              <a:srgbClr val="000000"/>
            </a:solidFill>
            <a:prstDash val="dash"/>
            <a:round/>
            <a:headEnd/>
            <a:tailEnd/>
          </a:ln>
          <a:effectLst/>
        </p:spPr>
        <p:txBody>
          <a:bodyPr/>
          <a:lstStyle/>
          <a:p>
            <a:endParaRPr lang="en-US"/>
          </a:p>
        </p:txBody>
      </p:sp>
      <p:sp>
        <p:nvSpPr>
          <p:cNvPr id="152770" name="Line 194"/>
          <p:cNvSpPr>
            <a:spLocks noChangeShapeType="1"/>
          </p:cNvSpPr>
          <p:nvPr/>
        </p:nvSpPr>
        <p:spPr bwMode="auto">
          <a:xfrm>
            <a:off x="7737475" y="5257800"/>
            <a:ext cx="14288" cy="1600200"/>
          </a:xfrm>
          <a:prstGeom prst="line">
            <a:avLst/>
          </a:prstGeom>
          <a:noFill/>
          <a:ln w="38100">
            <a:solidFill>
              <a:srgbClr val="000000"/>
            </a:solidFill>
            <a:round/>
            <a:headEnd/>
            <a:tailEnd/>
          </a:ln>
          <a:effectLst/>
        </p:spPr>
        <p:txBody>
          <a:bodyPr/>
          <a:lstStyle/>
          <a:p>
            <a:endParaRPr lang="en-US"/>
          </a:p>
        </p:txBody>
      </p:sp>
      <p:sp>
        <p:nvSpPr>
          <p:cNvPr id="152769" name="Line 193"/>
          <p:cNvSpPr>
            <a:spLocks noChangeShapeType="1"/>
          </p:cNvSpPr>
          <p:nvPr/>
        </p:nvSpPr>
        <p:spPr bwMode="auto">
          <a:xfrm>
            <a:off x="1762125" y="1714500"/>
            <a:ext cx="2716213" cy="457200"/>
          </a:xfrm>
          <a:prstGeom prst="line">
            <a:avLst/>
          </a:prstGeom>
          <a:noFill/>
          <a:ln w="28575">
            <a:solidFill>
              <a:srgbClr val="000000"/>
            </a:solidFill>
            <a:round/>
            <a:headEnd/>
            <a:tailEnd type="triangle" w="med" len="med"/>
          </a:ln>
          <a:effectLst/>
        </p:spPr>
        <p:txBody>
          <a:bodyPr/>
          <a:lstStyle/>
          <a:p>
            <a:endParaRPr lang="en-US"/>
          </a:p>
        </p:txBody>
      </p:sp>
      <p:sp>
        <p:nvSpPr>
          <p:cNvPr id="152768" name="Line 192"/>
          <p:cNvSpPr>
            <a:spLocks noChangeShapeType="1"/>
          </p:cNvSpPr>
          <p:nvPr/>
        </p:nvSpPr>
        <p:spPr bwMode="auto">
          <a:xfrm>
            <a:off x="4478338" y="1257300"/>
            <a:ext cx="3259137" cy="228600"/>
          </a:xfrm>
          <a:prstGeom prst="line">
            <a:avLst/>
          </a:prstGeom>
          <a:noFill/>
          <a:ln w="28575">
            <a:solidFill>
              <a:srgbClr val="000000"/>
            </a:solidFill>
            <a:round/>
            <a:headEnd/>
            <a:tailEnd type="triangle" w="med" len="med"/>
          </a:ln>
          <a:effectLst/>
        </p:spPr>
        <p:txBody>
          <a:bodyPr/>
          <a:lstStyle/>
          <a:p>
            <a:endParaRPr lang="en-US"/>
          </a:p>
        </p:txBody>
      </p:sp>
      <p:sp>
        <p:nvSpPr>
          <p:cNvPr id="152767" name="Line 191"/>
          <p:cNvSpPr>
            <a:spLocks noChangeShapeType="1"/>
          </p:cNvSpPr>
          <p:nvPr/>
        </p:nvSpPr>
        <p:spPr bwMode="auto">
          <a:xfrm flipH="1">
            <a:off x="4478338" y="800100"/>
            <a:ext cx="3259137" cy="0"/>
          </a:xfrm>
          <a:prstGeom prst="line">
            <a:avLst/>
          </a:prstGeom>
          <a:noFill/>
          <a:ln w="28575">
            <a:solidFill>
              <a:srgbClr val="000000"/>
            </a:solidFill>
            <a:round/>
            <a:headEnd/>
            <a:tailEnd type="triangle" w="med" len="med"/>
          </a:ln>
        </p:spPr>
        <p:txBody>
          <a:bodyPr/>
          <a:lstStyle/>
          <a:p>
            <a:endParaRPr lang="en-US"/>
          </a:p>
        </p:txBody>
      </p:sp>
      <p:sp>
        <p:nvSpPr>
          <p:cNvPr id="152766" name="Line 190"/>
          <p:cNvSpPr>
            <a:spLocks noChangeShapeType="1"/>
          </p:cNvSpPr>
          <p:nvPr/>
        </p:nvSpPr>
        <p:spPr bwMode="auto">
          <a:xfrm flipH="1">
            <a:off x="4478338" y="2857500"/>
            <a:ext cx="3259137" cy="228600"/>
          </a:xfrm>
          <a:prstGeom prst="line">
            <a:avLst/>
          </a:prstGeom>
          <a:noFill/>
          <a:ln w="28575">
            <a:solidFill>
              <a:srgbClr val="000000"/>
            </a:solidFill>
            <a:round/>
            <a:headEnd/>
            <a:tailEnd type="triangle" w="med" len="med"/>
          </a:ln>
        </p:spPr>
        <p:txBody>
          <a:bodyPr/>
          <a:lstStyle/>
          <a:p>
            <a:endParaRPr lang="en-US"/>
          </a:p>
        </p:txBody>
      </p:sp>
      <p:sp>
        <p:nvSpPr>
          <p:cNvPr id="152765" name="Line 189"/>
          <p:cNvSpPr>
            <a:spLocks noChangeShapeType="1"/>
          </p:cNvSpPr>
          <p:nvPr/>
        </p:nvSpPr>
        <p:spPr bwMode="auto">
          <a:xfrm>
            <a:off x="4478338" y="3543300"/>
            <a:ext cx="3259137" cy="114300"/>
          </a:xfrm>
          <a:prstGeom prst="line">
            <a:avLst/>
          </a:prstGeom>
          <a:noFill/>
          <a:ln w="28575">
            <a:solidFill>
              <a:srgbClr val="000000"/>
            </a:solidFill>
            <a:round/>
            <a:headEnd/>
            <a:tailEnd type="triangle" w="med" len="med"/>
          </a:ln>
          <a:effectLst/>
        </p:spPr>
        <p:txBody>
          <a:bodyPr/>
          <a:lstStyle/>
          <a:p>
            <a:endParaRPr lang="en-US"/>
          </a:p>
        </p:txBody>
      </p:sp>
      <p:sp>
        <p:nvSpPr>
          <p:cNvPr id="152764" name="Line 188"/>
          <p:cNvSpPr>
            <a:spLocks noChangeShapeType="1"/>
          </p:cNvSpPr>
          <p:nvPr/>
        </p:nvSpPr>
        <p:spPr bwMode="auto">
          <a:xfrm>
            <a:off x="1762125" y="4000500"/>
            <a:ext cx="2716213" cy="0"/>
          </a:xfrm>
          <a:prstGeom prst="line">
            <a:avLst/>
          </a:prstGeom>
          <a:noFill/>
          <a:ln w="28575">
            <a:solidFill>
              <a:srgbClr val="000000"/>
            </a:solidFill>
            <a:round/>
            <a:headEnd/>
            <a:tailEnd type="triangle" w="med" len="med"/>
          </a:ln>
          <a:effectLst/>
        </p:spPr>
        <p:txBody>
          <a:bodyPr/>
          <a:lstStyle/>
          <a:p>
            <a:endParaRPr lang="en-US"/>
          </a:p>
        </p:txBody>
      </p:sp>
      <p:sp>
        <p:nvSpPr>
          <p:cNvPr id="152763" name="Line 187"/>
          <p:cNvSpPr>
            <a:spLocks noChangeShapeType="1"/>
          </p:cNvSpPr>
          <p:nvPr/>
        </p:nvSpPr>
        <p:spPr bwMode="auto">
          <a:xfrm flipH="1">
            <a:off x="1762125" y="4343400"/>
            <a:ext cx="2716213" cy="228600"/>
          </a:xfrm>
          <a:prstGeom prst="line">
            <a:avLst/>
          </a:prstGeom>
          <a:noFill/>
          <a:ln w="28575">
            <a:solidFill>
              <a:srgbClr val="000000"/>
            </a:solidFill>
            <a:round/>
            <a:headEnd/>
            <a:tailEnd type="triangle" w="med" len="med"/>
          </a:ln>
          <a:effectLst/>
        </p:spPr>
        <p:txBody>
          <a:bodyPr/>
          <a:lstStyle/>
          <a:p>
            <a:endParaRPr lang="en-US"/>
          </a:p>
        </p:txBody>
      </p:sp>
      <p:sp>
        <p:nvSpPr>
          <p:cNvPr id="152762" name="Line 186"/>
          <p:cNvSpPr>
            <a:spLocks noChangeShapeType="1"/>
          </p:cNvSpPr>
          <p:nvPr/>
        </p:nvSpPr>
        <p:spPr bwMode="auto">
          <a:xfrm flipH="1">
            <a:off x="4478338" y="4686300"/>
            <a:ext cx="3259137" cy="228600"/>
          </a:xfrm>
          <a:prstGeom prst="line">
            <a:avLst/>
          </a:prstGeom>
          <a:noFill/>
          <a:ln w="28575">
            <a:solidFill>
              <a:srgbClr val="000000"/>
            </a:solidFill>
            <a:round/>
            <a:headEnd/>
            <a:tailEnd type="triangle" w="med" len="med"/>
          </a:ln>
          <a:effectLst/>
        </p:spPr>
        <p:txBody>
          <a:bodyPr/>
          <a:lstStyle/>
          <a:p>
            <a:endParaRPr lang="en-US"/>
          </a:p>
        </p:txBody>
      </p:sp>
      <p:sp>
        <p:nvSpPr>
          <p:cNvPr id="152761" name="Line 185"/>
          <p:cNvSpPr>
            <a:spLocks noChangeShapeType="1"/>
          </p:cNvSpPr>
          <p:nvPr/>
        </p:nvSpPr>
        <p:spPr bwMode="auto">
          <a:xfrm>
            <a:off x="1762125" y="5257800"/>
            <a:ext cx="2716213" cy="457200"/>
          </a:xfrm>
          <a:prstGeom prst="line">
            <a:avLst/>
          </a:prstGeom>
          <a:noFill/>
          <a:ln w="28575">
            <a:solidFill>
              <a:srgbClr val="000000"/>
            </a:solidFill>
            <a:round/>
            <a:headEnd/>
            <a:tailEnd type="triangle" w="med" len="med"/>
          </a:ln>
          <a:effectLst/>
        </p:spPr>
        <p:txBody>
          <a:bodyPr/>
          <a:lstStyle/>
          <a:p>
            <a:endParaRPr lang="en-US"/>
          </a:p>
        </p:txBody>
      </p:sp>
      <p:sp>
        <p:nvSpPr>
          <p:cNvPr id="152760" name="Line 184"/>
          <p:cNvSpPr>
            <a:spLocks noChangeShapeType="1"/>
          </p:cNvSpPr>
          <p:nvPr/>
        </p:nvSpPr>
        <p:spPr bwMode="auto">
          <a:xfrm>
            <a:off x="4478338" y="5257800"/>
            <a:ext cx="3259137" cy="0"/>
          </a:xfrm>
          <a:prstGeom prst="line">
            <a:avLst/>
          </a:prstGeom>
          <a:noFill/>
          <a:ln w="28575">
            <a:solidFill>
              <a:srgbClr val="000000"/>
            </a:solidFill>
            <a:round/>
            <a:headEnd/>
            <a:tailEnd type="triangle" w="med" len="med"/>
          </a:ln>
          <a:effectLst/>
        </p:spPr>
        <p:txBody>
          <a:bodyPr/>
          <a:lstStyle/>
          <a:p>
            <a:endParaRPr lang="en-US"/>
          </a:p>
        </p:txBody>
      </p:sp>
      <p:sp>
        <p:nvSpPr>
          <p:cNvPr id="152759" name="Line 183"/>
          <p:cNvSpPr>
            <a:spLocks noChangeShapeType="1"/>
          </p:cNvSpPr>
          <p:nvPr/>
        </p:nvSpPr>
        <p:spPr bwMode="auto">
          <a:xfrm flipH="1">
            <a:off x="1762125" y="6057900"/>
            <a:ext cx="2716213" cy="342900"/>
          </a:xfrm>
          <a:prstGeom prst="line">
            <a:avLst/>
          </a:prstGeom>
          <a:noFill/>
          <a:ln w="28575">
            <a:solidFill>
              <a:srgbClr val="000000"/>
            </a:solidFill>
            <a:round/>
            <a:headEnd/>
            <a:tailEnd type="triangle" w="med" len="med"/>
          </a:ln>
          <a:effectLst/>
        </p:spPr>
        <p:txBody>
          <a:bodyPr/>
          <a:lstStyle/>
          <a:p>
            <a:endParaRPr lang="en-US"/>
          </a:p>
        </p:txBody>
      </p:sp>
      <p:sp>
        <p:nvSpPr>
          <p:cNvPr id="152757" name="Line 181"/>
          <p:cNvSpPr>
            <a:spLocks noChangeShapeType="1"/>
          </p:cNvSpPr>
          <p:nvPr/>
        </p:nvSpPr>
        <p:spPr bwMode="auto">
          <a:xfrm flipH="1">
            <a:off x="660400" y="2714625"/>
            <a:ext cx="1085850" cy="0"/>
          </a:xfrm>
          <a:prstGeom prst="line">
            <a:avLst/>
          </a:prstGeom>
          <a:noFill/>
          <a:ln w="38100">
            <a:solidFill>
              <a:srgbClr val="000000"/>
            </a:solidFill>
            <a:round/>
            <a:headEnd/>
            <a:tailEnd/>
          </a:ln>
          <a:effectLst/>
        </p:spPr>
        <p:txBody>
          <a:bodyPr/>
          <a:lstStyle/>
          <a:p>
            <a:endParaRPr lang="en-US"/>
          </a:p>
        </p:txBody>
      </p:sp>
      <p:sp>
        <p:nvSpPr>
          <p:cNvPr id="152756" name="Line 180"/>
          <p:cNvSpPr>
            <a:spLocks noChangeShapeType="1"/>
          </p:cNvSpPr>
          <p:nvPr/>
        </p:nvSpPr>
        <p:spPr bwMode="auto">
          <a:xfrm flipH="1">
            <a:off x="660400" y="4000500"/>
            <a:ext cx="1085850" cy="0"/>
          </a:xfrm>
          <a:prstGeom prst="line">
            <a:avLst/>
          </a:prstGeom>
          <a:noFill/>
          <a:ln w="38100">
            <a:solidFill>
              <a:srgbClr val="000000"/>
            </a:solidFill>
            <a:round/>
            <a:headEnd/>
            <a:tailEnd/>
          </a:ln>
          <a:effectLst/>
        </p:spPr>
        <p:txBody>
          <a:bodyPr/>
          <a:lstStyle/>
          <a:p>
            <a:endParaRPr lang="en-US"/>
          </a:p>
        </p:txBody>
      </p:sp>
      <p:sp>
        <p:nvSpPr>
          <p:cNvPr id="152755" name="Line 179"/>
          <p:cNvSpPr>
            <a:spLocks noChangeShapeType="1"/>
          </p:cNvSpPr>
          <p:nvPr/>
        </p:nvSpPr>
        <p:spPr bwMode="auto">
          <a:xfrm flipH="1">
            <a:off x="660400" y="6400800"/>
            <a:ext cx="1085850" cy="0"/>
          </a:xfrm>
          <a:prstGeom prst="line">
            <a:avLst/>
          </a:prstGeom>
          <a:noFill/>
          <a:ln w="38100">
            <a:solidFill>
              <a:srgbClr val="000000"/>
            </a:solidFill>
            <a:round/>
            <a:headEnd/>
            <a:tailEnd/>
          </a:ln>
          <a:effectLst/>
        </p:spPr>
        <p:txBody>
          <a:bodyPr/>
          <a:lstStyle/>
          <a:p>
            <a:endParaRPr lang="en-US"/>
          </a:p>
        </p:txBody>
      </p:sp>
      <p:sp>
        <p:nvSpPr>
          <p:cNvPr id="152754" name="Line 178"/>
          <p:cNvSpPr>
            <a:spLocks noChangeShapeType="1"/>
          </p:cNvSpPr>
          <p:nvPr/>
        </p:nvSpPr>
        <p:spPr bwMode="auto">
          <a:xfrm flipH="1">
            <a:off x="7723188" y="800100"/>
            <a:ext cx="1085850" cy="0"/>
          </a:xfrm>
          <a:prstGeom prst="line">
            <a:avLst/>
          </a:prstGeom>
          <a:noFill/>
          <a:ln w="38100">
            <a:solidFill>
              <a:srgbClr val="000000"/>
            </a:solidFill>
            <a:round/>
            <a:headEnd/>
            <a:tailEnd/>
          </a:ln>
          <a:effectLst/>
        </p:spPr>
        <p:txBody>
          <a:bodyPr/>
          <a:lstStyle/>
          <a:p>
            <a:endParaRPr lang="en-US"/>
          </a:p>
        </p:txBody>
      </p:sp>
      <p:sp>
        <p:nvSpPr>
          <p:cNvPr id="152752" name="Line 176"/>
          <p:cNvSpPr>
            <a:spLocks noChangeShapeType="1"/>
          </p:cNvSpPr>
          <p:nvPr/>
        </p:nvSpPr>
        <p:spPr bwMode="auto">
          <a:xfrm>
            <a:off x="1203325" y="3771900"/>
            <a:ext cx="0" cy="228600"/>
          </a:xfrm>
          <a:prstGeom prst="line">
            <a:avLst/>
          </a:prstGeom>
          <a:noFill/>
          <a:ln w="9525">
            <a:solidFill>
              <a:srgbClr val="000000"/>
            </a:solidFill>
            <a:round/>
            <a:headEnd/>
            <a:tailEnd type="triangle" w="med" len="med"/>
          </a:ln>
        </p:spPr>
        <p:txBody>
          <a:bodyPr/>
          <a:lstStyle/>
          <a:p>
            <a:endParaRPr lang="en-US"/>
          </a:p>
        </p:txBody>
      </p:sp>
      <p:sp>
        <p:nvSpPr>
          <p:cNvPr id="152751" name="Line 175"/>
          <p:cNvSpPr>
            <a:spLocks noChangeShapeType="1"/>
          </p:cNvSpPr>
          <p:nvPr/>
        </p:nvSpPr>
        <p:spPr bwMode="auto">
          <a:xfrm flipV="1">
            <a:off x="1203325" y="2743200"/>
            <a:ext cx="0" cy="342900"/>
          </a:xfrm>
          <a:prstGeom prst="line">
            <a:avLst/>
          </a:prstGeom>
          <a:noFill/>
          <a:ln w="9525">
            <a:solidFill>
              <a:srgbClr val="000000"/>
            </a:solidFill>
            <a:round/>
            <a:headEnd/>
            <a:tailEnd type="triangle" w="med" len="med"/>
          </a:ln>
        </p:spPr>
        <p:txBody>
          <a:bodyPr/>
          <a:lstStyle/>
          <a:p>
            <a:endParaRPr lang="en-US"/>
          </a:p>
        </p:txBody>
      </p:sp>
      <p:sp>
        <p:nvSpPr>
          <p:cNvPr id="152750" name="Line 174"/>
          <p:cNvSpPr>
            <a:spLocks noChangeShapeType="1"/>
          </p:cNvSpPr>
          <p:nvPr/>
        </p:nvSpPr>
        <p:spPr bwMode="auto">
          <a:xfrm flipV="1">
            <a:off x="1203325" y="4000500"/>
            <a:ext cx="0" cy="739775"/>
          </a:xfrm>
          <a:prstGeom prst="line">
            <a:avLst/>
          </a:prstGeom>
          <a:noFill/>
          <a:ln w="9525">
            <a:solidFill>
              <a:srgbClr val="000000"/>
            </a:solidFill>
            <a:round/>
            <a:headEnd/>
            <a:tailEnd type="triangle" w="med" len="med"/>
          </a:ln>
        </p:spPr>
        <p:txBody>
          <a:bodyPr/>
          <a:lstStyle/>
          <a:p>
            <a:endParaRPr lang="en-US"/>
          </a:p>
        </p:txBody>
      </p:sp>
      <p:sp>
        <p:nvSpPr>
          <p:cNvPr id="152749" name="Line 173"/>
          <p:cNvSpPr>
            <a:spLocks noChangeShapeType="1"/>
          </p:cNvSpPr>
          <p:nvPr/>
        </p:nvSpPr>
        <p:spPr bwMode="auto">
          <a:xfrm>
            <a:off x="1203325" y="5646738"/>
            <a:ext cx="0" cy="754062"/>
          </a:xfrm>
          <a:prstGeom prst="line">
            <a:avLst/>
          </a:prstGeom>
          <a:noFill/>
          <a:ln w="9525">
            <a:solidFill>
              <a:srgbClr val="000000"/>
            </a:solidFill>
            <a:round/>
            <a:headEnd/>
            <a:tailEnd type="triangle" w="med" len="med"/>
          </a:ln>
        </p:spPr>
        <p:txBody>
          <a:bodyPr/>
          <a:lstStyle/>
          <a:p>
            <a:endParaRPr lang="en-US"/>
          </a:p>
        </p:txBody>
      </p:sp>
      <p:sp>
        <p:nvSpPr>
          <p:cNvPr id="152791" name="Rectangle 215"/>
          <p:cNvSpPr>
            <a:spLocks noChangeArrowheads="1"/>
          </p:cNvSpPr>
          <p:nvPr/>
        </p:nvSpPr>
        <p:spPr bwMode="auto">
          <a:xfrm>
            <a:off x="1004888" y="0"/>
            <a:ext cx="1404937" cy="320675"/>
          </a:xfrm>
          <a:prstGeom prst="rect">
            <a:avLst/>
          </a:prstGeom>
          <a:noFill/>
          <a:ln w="9525" algn="ctr">
            <a:noFill/>
            <a:miter lim="800000"/>
            <a:headEnd/>
            <a:tailEnd/>
          </a:ln>
          <a:effectLst/>
        </p:spPr>
        <p:txBody>
          <a:bodyPr bIns="0" anchor="ctr">
            <a:spAutoFit/>
          </a:bodyPr>
          <a:lstStyle/>
          <a:p>
            <a:pPr eaLnBrk="1" hangingPunct="1"/>
            <a:r>
              <a:rPr lang="en-US" sz="1800" b="1">
                <a:cs typeface="Times New Roman" pitchFamily="18" charset="0"/>
              </a:rPr>
              <a:t>        </a:t>
            </a:r>
            <a:r>
              <a:rPr lang="en-US" sz="1800" b="1">
                <a:solidFill>
                  <a:srgbClr val="0000CC"/>
                </a:solidFill>
                <a:cs typeface="Times New Roman" pitchFamily="18" charset="0"/>
              </a:rPr>
              <a:t>Client </a:t>
            </a:r>
            <a:endParaRPr lang="en-US" sz="1800">
              <a:solidFill>
                <a:srgbClr val="0000CC"/>
              </a:solidFill>
              <a:latin typeface="Arial" charset="0"/>
            </a:endParaRPr>
          </a:p>
        </p:txBody>
      </p:sp>
      <p:sp>
        <p:nvSpPr>
          <p:cNvPr id="152792" name="Rectangle 216"/>
          <p:cNvSpPr>
            <a:spLocks noChangeArrowheads="1"/>
          </p:cNvSpPr>
          <p:nvPr/>
        </p:nvSpPr>
        <p:spPr bwMode="auto">
          <a:xfrm>
            <a:off x="7810500" y="1554163"/>
            <a:ext cx="1144588" cy="1190625"/>
          </a:xfrm>
          <a:prstGeom prst="rect">
            <a:avLst/>
          </a:prstGeom>
          <a:noFill/>
          <a:ln w="9525" algn="ctr">
            <a:noFill/>
            <a:miter lim="800000"/>
            <a:headEnd/>
            <a:tailEnd/>
          </a:ln>
          <a:effectLst/>
        </p:spPr>
        <p:txBody>
          <a:bodyPr>
            <a:spAutoFit/>
          </a:bodyPr>
          <a:lstStyle/>
          <a:p>
            <a:r>
              <a:rPr lang="en-US" sz="1800" b="1">
                <a:cs typeface="Times New Roman" pitchFamily="18" charset="0"/>
              </a:rPr>
              <a:t>Polling for                                                                                                             Waiting request </a:t>
            </a:r>
            <a:endParaRPr lang="en-GB" sz="1800" b="1">
              <a:cs typeface="Times New Roman" pitchFamily="18" charset="0"/>
            </a:endParaRPr>
          </a:p>
        </p:txBody>
      </p:sp>
      <p:sp>
        <p:nvSpPr>
          <p:cNvPr id="152793" name="Rectangle 217"/>
          <p:cNvSpPr>
            <a:spLocks noChangeArrowheads="1"/>
          </p:cNvSpPr>
          <p:nvPr/>
        </p:nvSpPr>
        <p:spPr bwMode="auto">
          <a:xfrm>
            <a:off x="-355600" y="1452563"/>
            <a:ext cx="1011238" cy="641350"/>
          </a:xfrm>
          <a:prstGeom prst="rect">
            <a:avLst/>
          </a:prstGeom>
          <a:noFill/>
          <a:ln w="9525" algn="ctr">
            <a:noFill/>
            <a:miter lim="800000"/>
            <a:headEnd/>
            <a:tailEnd/>
          </a:ln>
          <a:effectLst/>
        </p:spPr>
        <p:txBody>
          <a:bodyPr>
            <a:spAutoFit/>
          </a:bodyPr>
          <a:lstStyle/>
          <a:p>
            <a:r>
              <a:rPr lang="en-US" sz="1800" b="1">
                <a:cs typeface="Times New Roman" pitchFamily="18" charset="0"/>
              </a:rPr>
              <a:t>                                                                                                                            </a:t>
            </a:r>
            <a:endParaRPr lang="en-GB" sz="1800" b="1"/>
          </a:p>
          <a:p>
            <a:endParaRPr lang="en-GB" sz="1800" b="1"/>
          </a:p>
        </p:txBody>
      </p:sp>
      <p:sp>
        <p:nvSpPr>
          <p:cNvPr id="152795" name="Rectangle 219"/>
          <p:cNvSpPr>
            <a:spLocks noChangeArrowheads="1"/>
          </p:cNvSpPr>
          <p:nvPr/>
        </p:nvSpPr>
        <p:spPr bwMode="auto">
          <a:xfrm>
            <a:off x="7739063" y="3841750"/>
            <a:ext cx="1404937" cy="641350"/>
          </a:xfrm>
          <a:prstGeom prst="rect">
            <a:avLst/>
          </a:prstGeom>
          <a:noFill/>
          <a:ln w="9525" algn="ctr">
            <a:noFill/>
            <a:miter lim="800000"/>
            <a:headEnd/>
            <a:tailEnd/>
          </a:ln>
          <a:effectLst/>
        </p:spPr>
        <p:txBody>
          <a:bodyPr>
            <a:spAutoFit/>
          </a:bodyPr>
          <a:lstStyle/>
          <a:p>
            <a:r>
              <a:rPr lang="en-US" sz="1800" b="1">
                <a:cs typeface="Times New Roman" pitchFamily="18" charset="0"/>
              </a:rPr>
              <a:t>Execute the </a:t>
            </a:r>
            <a:endParaRPr lang="en-GB" sz="1800" b="1">
              <a:cs typeface="Times New Roman" pitchFamily="18" charset="0"/>
            </a:endParaRPr>
          </a:p>
          <a:p>
            <a:r>
              <a:rPr lang="en-US" sz="1800" b="1">
                <a:cs typeface="Times New Roman" pitchFamily="18" charset="0"/>
              </a:rPr>
              <a:t>Procedure</a:t>
            </a:r>
            <a:endParaRPr lang="en-GB" sz="1800" b="1">
              <a:cs typeface="Times New Roman" pitchFamily="18" charset="0"/>
            </a:endParaRPr>
          </a:p>
        </p:txBody>
      </p:sp>
      <p:sp>
        <p:nvSpPr>
          <p:cNvPr id="152796" name="Rectangle 220"/>
          <p:cNvSpPr>
            <a:spLocks noChangeArrowheads="1"/>
          </p:cNvSpPr>
          <p:nvPr/>
        </p:nvSpPr>
        <p:spPr bwMode="auto">
          <a:xfrm>
            <a:off x="642938" y="4760913"/>
            <a:ext cx="1139825" cy="915987"/>
          </a:xfrm>
          <a:prstGeom prst="rect">
            <a:avLst/>
          </a:prstGeom>
          <a:noFill/>
          <a:ln w="9525" algn="ctr">
            <a:noFill/>
            <a:miter lim="800000"/>
            <a:headEnd/>
            <a:tailEnd/>
          </a:ln>
          <a:effectLst/>
        </p:spPr>
        <p:txBody>
          <a:bodyPr>
            <a:spAutoFit/>
          </a:bodyPr>
          <a:lstStyle/>
          <a:p>
            <a:pPr algn="ctr"/>
            <a:r>
              <a:rPr lang="en-US" sz="1800" b="1">
                <a:cs typeface="Times New Roman" pitchFamily="18" charset="0"/>
              </a:rPr>
              <a:t>Polling for </a:t>
            </a:r>
            <a:endParaRPr lang="en-GB" sz="1800" b="1"/>
          </a:p>
          <a:p>
            <a:pPr algn="ctr"/>
            <a:r>
              <a:rPr lang="en-US" sz="1800" b="1">
                <a:cs typeface="Times New Roman" pitchFamily="18" charset="0"/>
              </a:rPr>
              <a:t>result</a:t>
            </a:r>
            <a:endParaRPr lang="en-GB" sz="1800" b="1">
              <a:cs typeface="Times New Roman" pitchFamily="18" charset="0"/>
            </a:endParaRPr>
          </a:p>
        </p:txBody>
      </p:sp>
      <p:sp>
        <p:nvSpPr>
          <p:cNvPr id="152797" name="Rectangle 221"/>
          <p:cNvSpPr>
            <a:spLocks noChangeArrowheads="1"/>
          </p:cNvSpPr>
          <p:nvPr/>
        </p:nvSpPr>
        <p:spPr bwMode="auto">
          <a:xfrm rot="-596379">
            <a:off x="2151063" y="5810250"/>
            <a:ext cx="1971675" cy="366713"/>
          </a:xfrm>
          <a:prstGeom prst="rect">
            <a:avLst/>
          </a:prstGeom>
          <a:noFill/>
          <a:ln w="9525" algn="ctr">
            <a:noFill/>
            <a:miter lim="800000"/>
            <a:headEnd/>
            <a:tailEnd/>
          </a:ln>
          <a:effectLst/>
        </p:spPr>
        <p:txBody>
          <a:bodyPr>
            <a:spAutoFit/>
          </a:bodyPr>
          <a:lstStyle/>
          <a:p>
            <a:r>
              <a:rPr lang="en-US" sz="1800" b="1">
                <a:cs typeface="Times New Roman" pitchFamily="18" charset="0"/>
              </a:rPr>
              <a:t> Reply ( Result)</a:t>
            </a:r>
            <a:endParaRPr lang="en-GB" sz="1800" b="1"/>
          </a:p>
        </p:txBody>
      </p:sp>
      <p:sp>
        <p:nvSpPr>
          <p:cNvPr id="152799" name="Rectangle 223"/>
          <p:cNvSpPr>
            <a:spLocks noChangeArrowheads="1"/>
          </p:cNvSpPr>
          <p:nvPr/>
        </p:nvSpPr>
        <p:spPr bwMode="auto">
          <a:xfrm>
            <a:off x="4730750" y="455613"/>
            <a:ext cx="2889250" cy="366712"/>
          </a:xfrm>
          <a:prstGeom prst="rect">
            <a:avLst/>
          </a:prstGeom>
          <a:noFill/>
          <a:ln w="9525" algn="ctr">
            <a:noFill/>
            <a:miter lim="800000"/>
            <a:headEnd/>
            <a:tailEnd/>
          </a:ln>
          <a:effectLst/>
        </p:spPr>
        <p:txBody>
          <a:bodyPr>
            <a:spAutoFit/>
          </a:bodyPr>
          <a:lstStyle/>
          <a:p>
            <a:r>
              <a:rPr lang="en-US" sz="1800" b="1">
                <a:cs typeface="Times New Roman" pitchFamily="18" charset="0"/>
              </a:rPr>
              <a:t>Check for a waiting request</a:t>
            </a:r>
            <a:endParaRPr lang="en-GB" sz="1800" b="1">
              <a:cs typeface="Times New Roman" pitchFamily="18" charset="0"/>
            </a:endParaRPr>
          </a:p>
        </p:txBody>
      </p:sp>
      <p:sp>
        <p:nvSpPr>
          <p:cNvPr id="152804" name="Rectangle 228"/>
          <p:cNvSpPr>
            <a:spLocks noChangeArrowheads="1"/>
          </p:cNvSpPr>
          <p:nvPr/>
        </p:nvSpPr>
        <p:spPr bwMode="auto">
          <a:xfrm>
            <a:off x="7386638" y="-60325"/>
            <a:ext cx="831850" cy="366713"/>
          </a:xfrm>
          <a:prstGeom prst="rect">
            <a:avLst/>
          </a:prstGeom>
          <a:noFill/>
          <a:ln w="9525" algn="ctr">
            <a:noFill/>
            <a:miter lim="800000"/>
            <a:headEnd/>
            <a:tailEnd/>
          </a:ln>
          <a:effectLst/>
        </p:spPr>
        <p:txBody>
          <a:bodyPr wrap="none">
            <a:spAutoFit/>
          </a:bodyPr>
          <a:lstStyle/>
          <a:p>
            <a:pPr eaLnBrk="1" hangingPunct="1"/>
            <a:r>
              <a:rPr lang="en-US" sz="1800" b="1">
                <a:solidFill>
                  <a:srgbClr val="0000CC"/>
                </a:solidFill>
                <a:cs typeface="Times New Roman" pitchFamily="18" charset="0"/>
              </a:rPr>
              <a:t>Server</a:t>
            </a:r>
          </a:p>
        </p:txBody>
      </p:sp>
      <p:sp>
        <p:nvSpPr>
          <p:cNvPr id="152806" name="Rectangle 230"/>
          <p:cNvSpPr>
            <a:spLocks noChangeArrowheads="1"/>
          </p:cNvSpPr>
          <p:nvPr/>
        </p:nvSpPr>
        <p:spPr bwMode="auto">
          <a:xfrm>
            <a:off x="3468688" y="0"/>
            <a:ext cx="1987550" cy="366713"/>
          </a:xfrm>
          <a:prstGeom prst="rect">
            <a:avLst/>
          </a:prstGeom>
          <a:noFill/>
          <a:ln w="9525" algn="ctr">
            <a:noFill/>
            <a:miter lim="800000"/>
            <a:headEnd/>
            <a:tailEnd/>
          </a:ln>
          <a:effectLst/>
        </p:spPr>
        <p:txBody>
          <a:bodyPr wrap="none">
            <a:spAutoFit/>
          </a:bodyPr>
          <a:lstStyle/>
          <a:p>
            <a:r>
              <a:rPr lang="en-US" sz="1800" b="1">
                <a:solidFill>
                  <a:srgbClr val="000066"/>
                </a:solidFill>
                <a:cs typeface="Times New Roman" pitchFamily="18" charset="0"/>
              </a:rPr>
              <a:t>Call Buffer Server</a:t>
            </a:r>
            <a:endParaRPr lang="en-GB" sz="1800" b="1">
              <a:solidFill>
                <a:srgbClr val="000066"/>
              </a:solidFill>
              <a:cs typeface="Times New Roman" pitchFamily="18" charset="0"/>
            </a:endParaRPr>
          </a:p>
        </p:txBody>
      </p:sp>
      <p:sp>
        <p:nvSpPr>
          <p:cNvPr id="152808" name="Rectangle 232"/>
          <p:cNvSpPr>
            <a:spLocks noChangeArrowheads="1"/>
          </p:cNvSpPr>
          <p:nvPr/>
        </p:nvSpPr>
        <p:spPr bwMode="auto">
          <a:xfrm rot="207199">
            <a:off x="5080000" y="996950"/>
            <a:ext cx="2216150" cy="366713"/>
          </a:xfrm>
          <a:prstGeom prst="rect">
            <a:avLst/>
          </a:prstGeom>
          <a:noFill/>
          <a:ln w="9525" algn="ctr">
            <a:noFill/>
            <a:miter lim="800000"/>
            <a:headEnd/>
            <a:tailEnd/>
          </a:ln>
          <a:effectLst/>
        </p:spPr>
        <p:txBody>
          <a:bodyPr>
            <a:spAutoFit/>
          </a:bodyPr>
          <a:lstStyle/>
          <a:p>
            <a:r>
              <a:rPr lang="en-US" sz="1800" b="1">
                <a:cs typeface="Times New Roman" pitchFamily="18" charset="0"/>
              </a:rPr>
              <a:t>Reply (No request)</a:t>
            </a:r>
            <a:endParaRPr lang="en-GB" sz="1800" b="1">
              <a:cs typeface="Times New Roman" pitchFamily="18" charset="0"/>
            </a:endParaRPr>
          </a:p>
        </p:txBody>
      </p:sp>
      <p:sp>
        <p:nvSpPr>
          <p:cNvPr id="152812" name="Rectangle 236"/>
          <p:cNvSpPr>
            <a:spLocks noChangeArrowheads="1"/>
          </p:cNvSpPr>
          <p:nvPr/>
        </p:nvSpPr>
        <p:spPr bwMode="auto">
          <a:xfrm>
            <a:off x="2147888" y="2263775"/>
            <a:ext cx="1757362" cy="366713"/>
          </a:xfrm>
          <a:prstGeom prst="rect">
            <a:avLst/>
          </a:prstGeom>
          <a:noFill/>
          <a:ln w="9525" algn="ctr">
            <a:noFill/>
            <a:miter lim="800000"/>
            <a:headEnd/>
            <a:tailEnd/>
          </a:ln>
          <a:effectLst/>
        </p:spPr>
        <p:txBody>
          <a:bodyPr>
            <a:spAutoFit/>
          </a:bodyPr>
          <a:lstStyle/>
          <a:p>
            <a:r>
              <a:rPr lang="en-US" sz="1800" b="1">
                <a:cs typeface="Times New Roman" pitchFamily="18" charset="0"/>
              </a:rPr>
              <a:t>Reply ( Tag)</a:t>
            </a:r>
            <a:endParaRPr lang="en-GB" sz="1800" b="1">
              <a:cs typeface="Times New Roman" pitchFamily="18" charset="0"/>
            </a:endParaRPr>
          </a:p>
        </p:txBody>
      </p:sp>
      <p:sp>
        <p:nvSpPr>
          <p:cNvPr id="152814" name="Rectangle 238"/>
          <p:cNvSpPr>
            <a:spLocks noChangeArrowheads="1"/>
          </p:cNvSpPr>
          <p:nvPr/>
        </p:nvSpPr>
        <p:spPr bwMode="auto">
          <a:xfrm rot="-325021">
            <a:off x="4737100" y="2509838"/>
            <a:ext cx="2719388" cy="366712"/>
          </a:xfrm>
          <a:prstGeom prst="rect">
            <a:avLst/>
          </a:prstGeom>
          <a:noFill/>
          <a:ln w="9525" algn="ctr">
            <a:noFill/>
            <a:miter lim="800000"/>
            <a:headEnd/>
            <a:tailEnd/>
          </a:ln>
          <a:effectLst/>
        </p:spPr>
        <p:txBody>
          <a:bodyPr>
            <a:spAutoFit/>
          </a:bodyPr>
          <a:lstStyle/>
          <a:p>
            <a:r>
              <a:rPr lang="en-US" sz="1800" b="1">
                <a:cs typeface="Times New Roman" pitchFamily="18" charset="0"/>
              </a:rPr>
              <a:t>Check for waiting request</a:t>
            </a:r>
            <a:endParaRPr lang="en-GB" sz="1800" b="1">
              <a:cs typeface="Times New Roman" pitchFamily="18" charset="0"/>
            </a:endParaRPr>
          </a:p>
        </p:txBody>
      </p:sp>
      <p:sp>
        <p:nvSpPr>
          <p:cNvPr id="152816" name="Rectangle 240"/>
          <p:cNvSpPr>
            <a:spLocks noChangeArrowheads="1"/>
          </p:cNvSpPr>
          <p:nvPr/>
        </p:nvSpPr>
        <p:spPr bwMode="auto">
          <a:xfrm>
            <a:off x="4948238" y="3251200"/>
            <a:ext cx="2643187" cy="366713"/>
          </a:xfrm>
          <a:prstGeom prst="rect">
            <a:avLst/>
          </a:prstGeom>
          <a:noFill/>
          <a:ln w="9525" algn="ctr">
            <a:noFill/>
            <a:miter lim="800000"/>
            <a:headEnd/>
            <a:tailEnd/>
          </a:ln>
          <a:effectLst/>
        </p:spPr>
        <p:txBody>
          <a:bodyPr>
            <a:spAutoFit/>
          </a:bodyPr>
          <a:lstStyle/>
          <a:p>
            <a:r>
              <a:rPr lang="en-US" sz="1800" b="1">
                <a:cs typeface="Times New Roman" pitchFamily="18" charset="0"/>
              </a:rPr>
              <a:t>Reply ( Tag, Parameter)</a:t>
            </a:r>
            <a:endParaRPr lang="en-GB" sz="1800" b="1">
              <a:cs typeface="Times New Roman" pitchFamily="18" charset="0"/>
            </a:endParaRPr>
          </a:p>
        </p:txBody>
      </p:sp>
      <p:sp>
        <p:nvSpPr>
          <p:cNvPr id="152822" name="Rectangle 246"/>
          <p:cNvSpPr>
            <a:spLocks noChangeArrowheads="1"/>
          </p:cNvSpPr>
          <p:nvPr/>
        </p:nvSpPr>
        <p:spPr bwMode="auto">
          <a:xfrm rot="-325021">
            <a:off x="4889500" y="4398963"/>
            <a:ext cx="2600325" cy="366712"/>
          </a:xfrm>
          <a:prstGeom prst="rect">
            <a:avLst/>
          </a:prstGeom>
          <a:noFill/>
          <a:ln w="9525" algn="ctr">
            <a:noFill/>
            <a:miter lim="800000"/>
            <a:headEnd/>
            <a:tailEnd/>
          </a:ln>
          <a:effectLst/>
        </p:spPr>
        <p:txBody>
          <a:bodyPr>
            <a:spAutoFit/>
          </a:bodyPr>
          <a:lstStyle/>
          <a:p>
            <a:r>
              <a:rPr lang="en-US" sz="1800" b="1">
                <a:cs typeface="Times New Roman" pitchFamily="18" charset="0"/>
              </a:rPr>
              <a:t>Reply (Tag, Result)</a:t>
            </a:r>
            <a:endParaRPr lang="en-GB" sz="1800" b="1">
              <a:cs typeface="Times New Roman" pitchFamily="18" charset="0"/>
            </a:endParaRPr>
          </a:p>
        </p:txBody>
      </p:sp>
      <p:sp>
        <p:nvSpPr>
          <p:cNvPr id="152826" name="Rectangle 250"/>
          <p:cNvSpPr>
            <a:spLocks noChangeArrowheads="1"/>
          </p:cNvSpPr>
          <p:nvPr/>
        </p:nvSpPr>
        <p:spPr bwMode="auto">
          <a:xfrm>
            <a:off x="5122863" y="4962525"/>
            <a:ext cx="2039937" cy="366713"/>
          </a:xfrm>
          <a:prstGeom prst="rect">
            <a:avLst/>
          </a:prstGeom>
          <a:noFill/>
          <a:ln w="9525" algn="ctr">
            <a:noFill/>
            <a:miter lim="800000"/>
            <a:headEnd/>
            <a:tailEnd/>
          </a:ln>
          <a:effectLst/>
        </p:spPr>
        <p:txBody>
          <a:bodyPr>
            <a:spAutoFit/>
          </a:bodyPr>
          <a:lstStyle/>
          <a:p>
            <a:r>
              <a:rPr lang="en-US" sz="1800" b="1">
                <a:cs typeface="Times New Roman" pitchFamily="18" charset="0"/>
              </a:rPr>
              <a:t>Acknowledgement</a:t>
            </a:r>
            <a:endParaRPr lang="en-GB" sz="1800" b="1">
              <a:cs typeface="Times New Roman" pitchFamily="18" charset="0"/>
            </a:endParaRPr>
          </a:p>
        </p:txBody>
      </p:sp>
      <p:sp>
        <p:nvSpPr>
          <p:cNvPr id="152827" name="Line 251"/>
          <p:cNvSpPr>
            <a:spLocks noChangeShapeType="1"/>
          </p:cNvSpPr>
          <p:nvPr/>
        </p:nvSpPr>
        <p:spPr bwMode="auto">
          <a:xfrm flipV="1">
            <a:off x="8288338" y="825500"/>
            <a:ext cx="0" cy="769938"/>
          </a:xfrm>
          <a:prstGeom prst="line">
            <a:avLst/>
          </a:prstGeom>
          <a:noFill/>
          <a:ln w="38100">
            <a:solidFill>
              <a:srgbClr val="000000"/>
            </a:solidFill>
            <a:round/>
            <a:headEnd/>
            <a:tailEnd type="triangle" w="med" len="med"/>
          </a:ln>
          <a:effectLst/>
        </p:spPr>
        <p:txBody>
          <a:bodyPr/>
          <a:lstStyle/>
          <a:p>
            <a:endParaRPr lang="en-US"/>
          </a:p>
        </p:txBody>
      </p:sp>
      <p:sp>
        <p:nvSpPr>
          <p:cNvPr id="152828" name="Line 252"/>
          <p:cNvSpPr>
            <a:spLocks noChangeShapeType="1"/>
          </p:cNvSpPr>
          <p:nvPr/>
        </p:nvSpPr>
        <p:spPr bwMode="auto">
          <a:xfrm flipH="1">
            <a:off x="7729538" y="3638550"/>
            <a:ext cx="1085850" cy="0"/>
          </a:xfrm>
          <a:prstGeom prst="line">
            <a:avLst/>
          </a:prstGeom>
          <a:noFill/>
          <a:ln w="28575">
            <a:solidFill>
              <a:srgbClr val="000000"/>
            </a:solidFill>
            <a:round/>
            <a:headEnd/>
            <a:tailEnd/>
          </a:ln>
          <a:effectLst/>
        </p:spPr>
        <p:txBody>
          <a:bodyPr/>
          <a:lstStyle/>
          <a:p>
            <a:endParaRPr lang="en-US"/>
          </a:p>
        </p:txBody>
      </p:sp>
      <p:sp>
        <p:nvSpPr>
          <p:cNvPr id="152829" name="Line 253"/>
          <p:cNvSpPr>
            <a:spLocks noChangeShapeType="1"/>
          </p:cNvSpPr>
          <p:nvPr/>
        </p:nvSpPr>
        <p:spPr bwMode="auto">
          <a:xfrm>
            <a:off x="8315325" y="2713038"/>
            <a:ext cx="0" cy="895350"/>
          </a:xfrm>
          <a:prstGeom prst="line">
            <a:avLst/>
          </a:prstGeom>
          <a:noFill/>
          <a:ln w="38100">
            <a:solidFill>
              <a:srgbClr val="000000"/>
            </a:solidFill>
            <a:round/>
            <a:headEnd/>
            <a:tailEnd type="triangle" w="med" len="med"/>
          </a:ln>
          <a:effectLst/>
        </p:spPr>
        <p:txBody>
          <a:bodyPr/>
          <a:lstStyle/>
          <a:p>
            <a:endParaRPr lang="en-US"/>
          </a:p>
        </p:txBody>
      </p:sp>
      <p:sp>
        <p:nvSpPr>
          <p:cNvPr id="152830" name="Line 254"/>
          <p:cNvSpPr>
            <a:spLocks noChangeShapeType="1"/>
          </p:cNvSpPr>
          <p:nvPr/>
        </p:nvSpPr>
        <p:spPr bwMode="auto">
          <a:xfrm>
            <a:off x="4478338" y="4014788"/>
            <a:ext cx="0" cy="312737"/>
          </a:xfrm>
          <a:prstGeom prst="line">
            <a:avLst/>
          </a:prstGeom>
          <a:noFill/>
          <a:ln w="38100">
            <a:solidFill>
              <a:srgbClr val="000000"/>
            </a:solidFill>
            <a:round/>
            <a:headEnd/>
            <a:tailEnd/>
          </a:ln>
          <a:effectLst/>
        </p:spPr>
        <p:txBody>
          <a:bodyPr/>
          <a:lstStyle/>
          <a:p>
            <a:endParaRPr lang="en-US"/>
          </a:p>
        </p:txBody>
      </p:sp>
      <p:sp>
        <p:nvSpPr>
          <p:cNvPr id="152831" name="Line 255"/>
          <p:cNvSpPr>
            <a:spLocks noChangeShapeType="1"/>
          </p:cNvSpPr>
          <p:nvPr/>
        </p:nvSpPr>
        <p:spPr bwMode="auto">
          <a:xfrm flipH="1">
            <a:off x="4478338" y="5257800"/>
            <a:ext cx="0" cy="446088"/>
          </a:xfrm>
          <a:prstGeom prst="line">
            <a:avLst/>
          </a:prstGeom>
          <a:noFill/>
          <a:ln w="28575">
            <a:solidFill>
              <a:srgbClr val="000000"/>
            </a:solidFill>
            <a:prstDash val="dash"/>
            <a:round/>
            <a:headEnd/>
            <a:tailEnd/>
          </a:ln>
          <a:effectLst/>
        </p:spPr>
        <p:txBody>
          <a:bodyPr/>
          <a:lstStyle/>
          <a:p>
            <a:endParaRPr lang="en-US"/>
          </a:p>
        </p:txBody>
      </p:sp>
      <p:sp>
        <p:nvSpPr>
          <p:cNvPr id="152833" name="Line 257"/>
          <p:cNvSpPr>
            <a:spLocks noChangeShapeType="1"/>
          </p:cNvSpPr>
          <p:nvPr/>
        </p:nvSpPr>
        <p:spPr bwMode="auto">
          <a:xfrm>
            <a:off x="4476750" y="6067425"/>
            <a:ext cx="0" cy="790575"/>
          </a:xfrm>
          <a:prstGeom prst="line">
            <a:avLst/>
          </a:prstGeom>
          <a:noFill/>
          <a:ln w="38100">
            <a:solidFill>
              <a:srgbClr val="000000"/>
            </a:solidFill>
            <a:round/>
            <a:headEnd/>
            <a:tailEn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7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8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280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27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27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7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152799"/>
                                        </p:tgtEl>
                                        <p:attrNameLst>
                                          <p:attrName>style.visibility</p:attrName>
                                        </p:attrNameLst>
                                      </p:cBhvr>
                                      <p:to>
                                        <p:strVal val="visible"/>
                                      </p:to>
                                    </p:set>
                                    <p:animEffect transition="in" filter="strips(downLeft)">
                                      <p:cBhvr>
                                        <p:cTn id="25" dur="1000"/>
                                        <p:tgtEl>
                                          <p:spTgt spid="152799"/>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152767"/>
                                        </p:tgtEl>
                                        <p:attrNameLst>
                                          <p:attrName>style.visibility</p:attrName>
                                        </p:attrNameLst>
                                      </p:cBhvr>
                                      <p:to>
                                        <p:strVal val="visible"/>
                                      </p:to>
                                    </p:set>
                                    <p:animEffect transition="in" filter="strips(downLeft)">
                                      <p:cBhvr>
                                        <p:cTn id="28" dur="500"/>
                                        <p:tgtEl>
                                          <p:spTgt spid="152767"/>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152786"/>
                                        </p:tgtEl>
                                        <p:attrNameLst>
                                          <p:attrName>style.visibility</p:attrName>
                                        </p:attrNameLst>
                                      </p:cBhvr>
                                      <p:to>
                                        <p:strVal val="visible"/>
                                      </p:to>
                                    </p:set>
                                    <p:animEffect transition="in" filter="strips(downLeft)">
                                      <p:cBhvr>
                                        <p:cTn id="33" dur="500"/>
                                        <p:tgtEl>
                                          <p:spTgt spid="152786"/>
                                        </p:tgtEl>
                                      </p:cBhvr>
                                    </p:animEffect>
                                  </p:childTnLst>
                                </p:cTn>
                              </p:par>
                              <p:par>
                                <p:cTn id="34" presetID="18" presetClass="entr" presetSubtype="6" fill="hold" grpId="0" nodeType="withEffect">
                                  <p:stCondLst>
                                    <p:cond delay="0"/>
                                  </p:stCondLst>
                                  <p:childTnLst>
                                    <p:set>
                                      <p:cBhvr>
                                        <p:cTn id="35" dur="1" fill="hold">
                                          <p:stCondLst>
                                            <p:cond delay="0"/>
                                          </p:stCondLst>
                                        </p:cTn>
                                        <p:tgtEl>
                                          <p:spTgt spid="152785"/>
                                        </p:tgtEl>
                                        <p:attrNameLst>
                                          <p:attrName>style.visibility</p:attrName>
                                        </p:attrNameLst>
                                      </p:cBhvr>
                                      <p:to>
                                        <p:strVal val="visible"/>
                                      </p:to>
                                    </p:set>
                                    <p:animEffect transition="in" filter="strips(downRight)">
                                      <p:cBhvr>
                                        <p:cTn id="36" dur="500"/>
                                        <p:tgtEl>
                                          <p:spTgt spid="152785"/>
                                        </p:tgtEl>
                                      </p:cBhvr>
                                    </p:animEffect>
                                  </p:childTnLst>
                                </p:cTn>
                              </p:par>
                              <p:par>
                                <p:cTn id="37" presetID="18" presetClass="entr" presetSubtype="6" fill="hold" grpId="0" nodeType="withEffect">
                                  <p:stCondLst>
                                    <p:cond delay="0"/>
                                  </p:stCondLst>
                                  <p:childTnLst>
                                    <p:set>
                                      <p:cBhvr>
                                        <p:cTn id="38" dur="1" fill="hold">
                                          <p:stCondLst>
                                            <p:cond delay="0"/>
                                          </p:stCondLst>
                                        </p:cTn>
                                        <p:tgtEl>
                                          <p:spTgt spid="152768"/>
                                        </p:tgtEl>
                                        <p:attrNameLst>
                                          <p:attrName>style.visibility</p:attrName>
                                        </p:attrNameLst>
                                      </p:cBhvr>
                                      <p:to>
                                        <p:strVal val="visible"/>
                                      </p:to>
                                    </p:set>
                                    <p:animEffect transition="in" filter="strips(downRight)">
                                      <p:cBhvr>
                                        <p:cTn id="39" dur="500"/>
                                        <p:tgtEl>
                                          <p:spTgt spid="152768"/>
                                        </p:tgtEl>
                                      </p:cBhvr>
                                    </p:animEffect>
                                  </p:childTnLst>
                                </p:cTn>
                              </p:par>
                              <p:par>
                                <p:cTn id="40" presetID="18" presetClass="entr" presetSubtype="6" fill="hold" grpId="0" nodeType="withEffect">
                                  <p:stCondLst>
                                    <p:cond delay="0"/>
                                  </p:stCondLst>
                                  <p:childTnLst>
                                    <p:set>
                                      <p:cBhvr>
                                        <p:cTn id="41" dur="1" fill="hold">
                                          <p:stCondLst>
                                            <p:cond delay="0"/>
                                          </p:stCondLst>
                                        </p:cTn>
                                        <p:tgtEl>
                                          <p:spTgt spid="152808"/>
                                        </p:tgtEl>
                                        <p:attrNameLst>
                                          <p:attrName>style.visibility</p:attrName>
                                        </p:attrNameLst>
                                      </p:cBhvr>
                                      <p:to>
                                        <p:strVal val="visible"/>
                                      </p:to>
                                    </p:set>
                                    <p:animEffect transition="in" filter="strips(downRight)">
                                      <p:cBhvr>
                                        <p:cTn id="42" dur="1000"/>
                                        <p:tgtEl>
                                          <p:spTgt spid="152808"/>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grpId="0" nodeType="clickEffect">
                                  <p:stCondLst>
                                    <p:cond delay="0"/>
                                  </p:stCondLst>
                                  <p:childTnLst>
                                    <p:set>
                                      <p:cBhvr>
                                        <p:cTn id="46" dur="1" fill="hold">
                                          <p:stCondLst>
                                            <p:cond delay="0"/>
                                          </p:stCondLst>
                                        </p:cTn>
                                        <p:tgtEl>
                                          <p:spTgt spid="152784"/>
                                        </p:tgtEl>
                                        <p:attrNameLst>
                                          <p:attrName>style.visibility</p:attrName>
                                        </p:attrNameLst>
                                      </p:cBhvr>
                                      <p:to>
                                        <p:strVal val="visible"/>
                                      </p:to>
                                    </p:set>
                                    <p:animEffect transition="in" filter="strips(downLeft)">
                                      <p:cBhvr>
                                        <p:cTn id="47" dur="500"/>
                                        <p:tgtEl>
                                          <p:spTgt spid="152784"/>
                                        </p:tgtEl>
                                      </p:cBhvr>
                                    </p:animEffect>
                                  </p:childTnLst>
                                </p:cTn>
                              </p:par>
                              <p:par>
                                <p:cTn id="48" presetID="18" presetClass="entr" presetSubtype="12" fill="hold" grpId="0" nodeType="withEffect">
                                  <p:stCondLst>
                                    <p:cond delay="0"/>
                                  </p:stCondLst>
                                  <p:childTnLst>
                                    <p:set>
                                      <p:cBhvr>
                                        <p:cTn id="49" dur="1" fill="hold">
                                          <p:stCondLst>
                                            <p:cond delay="0"/>
                                          </p:stCondLst>
                                        </p:cTn>
                                        <p:tgtEl>
                                          <p:spTgt spid="152783"/>
                                        </p:tgtEl>
                                        <p:attrNameLst>
                                          <p:attrName>style.visibility</p:attrName>
                                        </p:attrNameLst>
                                      </p:cBhvr>
                                      <p:to>
                                        <p:strVal val="visible"/>
                                      </p:to>
                                    </p:set>
                                    <p:animEffect transition="in" filter="strips(downLeft)">
                                      <p:cBhvr>
                                        <p:cTn id="50" dur="500"/>
                                        <p:tgtEl>
                                          <p:spTgt spid="152783"/>
                                        </p:tgtEl>
                                      </p:cBhvr>
                                    </p:animEffect>
                                  </p:childTnLst>
                                </p:cTn>
                              </p:par>
                              <p:par>
                                <p:cTn id="51" presetID="18" presetClass="entr" presetSubtype="6" fill="hold" grpId="0" nodeType="withEffect">
                                  <p:stCondLst>
                                    <p:cond delay="0"/>
                                  </p:stCondLst>
                                  <p:childTnLst>
                                    <p:set>
                                      <p:cBhvr>
                                        <p:cTn id="52" dur="1" fill="hold">
                                          <p:stCondLst>
                                            <p:cond delay="0"/>
                                          </p:stCondLst>
                                        </p:cTn>
                                        <p:tgtEl>
                                          <p:spTgt spid="152769"/>
                                        </p:tgtEl>
                                        <p:attrNameLst>
                                          <p:attrName>style.visibility</p:attrName>
                                        </p:attrNameLst>
                                      </p:cBhvr>
                                      <p:to>
                                        <p:strVal val="visible"/>
                                      </p:to>
                                    </p:set>
                                    <p:animEffect transition="in" filter="strips(downRight)">
                                      <p:cBhvr>
                                        <p:cTn id="53" dur="500"/>
                                        <p:tgtEl>
                                          <p:spTgt spid="152769"/>
                                        </p:tgtEl>
                                      </p:cBhvr>
                                    </p:animEffect>
                                  </p:childTnLst>
                                </p:cTn>
                              </p:par>
                              <p:par>
                                <p:cTn id="54" presetID="18" presetClass="entr" presetSubtype="6" fill="hold" grpId="0" nodeType="withEffect">
                                  <p:stCondLst>
                                    <p:cond delay="0"/>
                                  </p:stCondLst>
                                  <p:childTnLst>
                                    <p:set>
                                      <p:cBhvr>
                                        <p:cTn id="55" dur="1" fill="hold">
                                          <p:stCondLst>
                                            <p:cond delay="0"/>
                                          </p:stCondLst>
                                        </p:cTn>
                                        <p:tgtEl>
                                          <p:spTgt spid="152810"/>
                                        </p:tgtEl>
                                        <p:attrNameLst>
                                          <p:attrName>style.visibility</p:attrName>
                                        </p:attrNameLst>
                                      </p:cBhvr>
                                      <p:to>
                                        <p:strVal val="visible"/>
                                      </p:to>
                                    </p:set>
                                    <p:animEffect transition="in" filter="strips(downRight)">
                                      <p:cBhvr>
                                        <p:cTn id="56" dur="1000"/>
                                        <p:tgtEl>
                                          <p:spTgt spid="152810"/>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12" fill="hold" grpId="0" nodeType="clickEffect">
                                  <p:stCondLst>
                                    <p:cond delay="0"/>
                                  </p:stCondLst>
                                  <p:childTnLst>
                                    <p:set>
                                      <p:cBhvr>
                                        <p:cTn id="60" dur="1" fill="hold">
                                          <p:stCondLst>
                                            <p:cond delay="0"/>
                                          </p:stCondLst>
                                        </p:cTn>
                                        <p:tgtEl>
                                          <p:spTgt spid="152782"/>
                                        </p:tgtEl>
                                        <p:attrNameLst>
                                          <p:attrName>style.visibility</p:attrName>
                                        </p:attrNameLst>
                                      </p:cBhvr>
                                      <p:to>
                                        <p:strVal val="visible"/>
                                      </p:to>
                                    </p:set>
                                    <p:animEffect transition="in" filter="strips(downLeft)">
                                      <p:cBhvr>
                                        <p:cTn id="61" dur="500"/>
                                        <p:tgtEl>
                                          <p:spTgt spid="152782"/>
                                        </p:tgtEl>
                                      </p:cBhvr>
                                    </p:animEffect>
                                  </p:childTnLst>
                                </p:cTn>
                              </p:par>
                              <p:par>
                                <p:cTn id="62" presetID="18" presetClass="entr" presetSubtype="12" fill="hold" grpId="0" nodeType="withEffect">
                                  <p:stCondLst>
                                    <p:cond delay="0"/>
                                  </p:stCondLst>
                                  <p:childTnLst>
                                    <p:set>
                                      <p:cBhvr>
                                        <p:cTn id="63" dur="1" fill="hold">
                                          <p:stCondLst>
                                            <p:cond delay="0"/>
                                          </p:stCondLst>
                                        </p:cTn>
                                        <p:tgtEl>
                                          <p:spTgt spid="152787"/>
                                        </p:tgtEl>
                                        <p:attrNameLst>
                                          <p:attrName>style.visibility</p:attrName>
                                        </p:attrNameLst>
                                      </p:cBhvr>
                                      <p:to>
                                        <p:strVal val="visible"/>
                                      </p:to>
                                    </p:set>
                                    <p:animEffect transition="in" filter="strips(downLeft)">
                                      <p:cBhvr>
                                        <p:cTn id="64" dur="500"/>
                                        <p:tgtEl>
                                          <p:spTgt spid="152787"/>
                                        </p:tgtEl>
                                      </p:cBhvr>
                                    </p:animEffect>
                                  </p:childTnLst>
                                </p:cTn>
                              </p:par>
                              <p:par>
                                <p:cTn id="65" presetID="18" presetClass="entr" presetSubtype="12" fill="hold" grpId="0" nodeType="withEffect">
                                  <p:stCondLst>
                                    <p:cond delay="0"/>
                                  </p:stCondLst>
                                  <p:childTnLst>
                                    <p:set>
                                      <p:cBhvr>
                                        <p:cTn id="66" dur="1" fill="hold">
                                          <p:stCondLst>
                                            <p:cond delay="0"/>
                                          </p:stCondLst>
                                        </p:cTn>
                                        <p:tgtEl>
                                          <p:spTgt spid="152745"/>
                                        </p:tgtEl>
                                        <p:attrNameLst>
                                          <p:attrName>style.visibility</p:attrName>
                                        </p:attrNameLst>
                                      </p:cBhvr>
                                      <p:to>
                                        <p:strVal val="visible"/>
                                      </p:to>
                                    </p:set>
                                    <p:animEffect transition="in" filter="strips(downLeft)">
                                      <p:cBhvr>
                                        <p:cTn id="67" dur="500"/>
                                        <p:tgtEl>
                                          <p:spTgt spid="152745"/>
                                        </p:tgtEl>
                                      </p:cBhvr>
                                    </p:animEffect>
                                  </p:childTnLst>
                                </p:cTn>
                              </p:par>
                              <p:par>
                                <p:cTn id="68" presetID="18" presetClass="entr" presetSubtype="12" fill="hold" grpId="0" nodeType="withEffect">
                                  <p:stCondLst>
                                    <p:cond delay="0"/>
                                  </p:stCondLst>
                                  <p:childTnLst>
                                    <p:set>
                                      <p:cBhvr>
                                        <p:cTn id="69" dur="1" fill="hold">
                                          <p:stCondLst>
                                            <p:cond delay="0"/>
                                          </p:stCondLst>
                                        </p:cTn>
                                        <p:tgtEl>
                                          <p:spTgt spid="152812"/>
                                        </p:tgtEl>
                                        <p:attrNameLst>
                                          <p:attrName>style.visibility</p:attrName>
                                        </p:attrNameLst>
                                      </p:cBhvr>
                                      <p:to>
                                        <p:strVal val="visible"/>
                                      </p:to>
                                    </p:set>
                                    <p:animEffect transition="in" filter="strips(downLeft)">
                                      <p:cBhvr>
                                        <p:cTn id="70" dur="1000"/>
                                        <p:tgtEl>
                                          <p:spTgt spid="152812"/>
                                        </p:tgtEl>
                                      </p:cBhvr>
                                    </p:animEffec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grpId="0" nodeType="clickEffect">
                                  <p:stCondLst>
                                    <p:cond delay="0"/>
                                  </p:stCondLst>
                                  <p:childTnLst>
                                    <p:set>
                                      <p:cBhvr>
                                        <p:cTn id="74" dur="1" fill="hold">
                                          <p:stCondLst>
                                            <p:cond delay="0"/>
                                          </p:stCondLst>
                                        </p:cTn>
                                        <p:tgtEl>
                                          <p:spTgt spid="152746"/>
                                        </p:tgtEl>
                                        <p:attrNameLst>
                                          <p:attrName>style.visibility</p:attrName>
                                        </p:attrNameLst>
                                      </p:cBhvr>
                                      <p:to>
                                        <p:strVal val="visible"/>
                                      </p:to>
                                    </p:set>
                                    <p:animEffect transition="in" filter="strips(downLeft)">
                                      <p:cBhvr>
                                        <p:cTn id="75" dur="500"/>
                                        <p:tgtEl>
                                          <p:spTgt spid="152746"/>
                                        </p:tgtEl>
                                      </p:cBhvr>
                                    </p:animEffect>
                                  </p:childTnLst>
                                </p:cTn>
                              </p:par>
                              <p:par>
                                <p:cTn id="76" presetID="18" presetClass="entr" presetSubtype="12" fill="hold" grpId="1" nodeType="withEffect">
                                  <p:stCondLst>
                                    <p:cond delay="0"/>
                                  </p:stCondLst>
                                  <p:childTnLst>
                                    <p:set>
                                      <p:cBhvr>
                                        <p:cTn id="77" dur="1" fill="hold">
                                          <p:stCondLst>
                                            <p:cond delay="0"/>
                                          </p:stCondLst>
                                        </p:cTn>
                                        <p:tgtEl>
                                          <p:spTgt spid="152783"/>
                                        </p:tgtEl>
                                        <p:attrNameLst>
                                          <p:attrName>style.visibility</p:attrName>
                                        </p:attrNameLst>
                                      </p:cBhvr>
                                      <p:to>
                                        <p:strVal val="visible"/>
                                      </p:to>
                                    </p:set>
                                    <p:animEffect transition="in" filter="strips(downLeft)">
                                      <p:cBhvr>
                                        <p:cTn id="78" dur="500"/>
                                        <p:tgtEl>
                                          <p:spTgt spid="152783"/>
                                        </p:tgtEl>
                                      </p:cBhvr>
                                    </p:animEffect>
                                  </p:childTnLst>
                                </p:cTn>
                              </p:par>
                              <p:par>
                                <p:cTn id="79" presetID="18" presetClass="entr" presetSubtype="12" fill="hold" grpId="0" nodeType="withEffect">
                                  <p:stCondLst>
                                    <p:cond delay="0"/>
                                  </p:stCondLst>
                                  <p:childTnLst>
                                    <p:set>
                                      <p:cBhvr>
                                        <p:cTn id="80" dur="1" fill="hold">
                                          <p:stCondLst>
                                            <p:cond delay="0"/>
                                          </p:stCondLst>
                                        </p:cTn>
                                        <p:tgtEl>
                                          <p:spTgt spid="152766"/>
                                        </p:tgtEl>
                                        <p:attrNameLst>
                                          <p:attrName>style.visibility</p:attrName>
                                        </p:attrNameLst>
                                      </p:cBhvr>
                                      <p:to>
                                        <p:strVal val="visible"/>
                                      </p:to>
                                    </p:set>
                                    <p:animEffect transition="in" filter="strips(downLeft)">
                                      <p:cBhvr>
                                        <p:cTn id="81" dur="500"/>
                                        <p:tgtEl>
                                          <p:spTgt spid="152766"/>
                                        </p:tgtEl>
                                      </p:cBhvr>
                                    </p:animEffect>
                                  </p:childTnLst>
                                </p:cTn>
                              </p:par>
                              <p:par>
                                <p:cTn id="82" presetID="18" presetClass="entr" presetSubtype="12" fill="hold" grpId="0" nodeType="withEffect">
                                  <p:stCondLst>
                                    <p:cond delay="0"/>
                                  </p:stCondLst>
                                  <p:childTnLst>
                                    <p:set>
                                      <p:cBhvr>
                                        <p:cTn id="83" dur="1" fill="hold">
                                          <p:stCondLst>
                                            <p:cond delay="0"/>
                                          </p:stCondLst>
                                        </p:cTn>
                                        <p:tgtEl>
                                          <p:spTgt spid="152814"/>
                                        </p:tgtEl>
                                        <p:attrNameLst>
                                          <p:attrName>style.visibility</p:attrName>
                                        </p:attrNameLst>
                                      </p:cBhvr>
                                      <p:to>
                                        <p:strVal val="visible"/>
                                      </p:to>
                                    </p:set>
                                    <p:animEffect transition="in" filter="strips(downLeft)">
                                      <p:cBhvr>
                                        <p:cTn id="84" dur="1000"/>
                                        <p:tgtEl>
                                          <p:spTgt spid="152814"/>
                                        </p:tgtEl>
                                      </p:cBhvr>
                                    </p:animEffect>
                                  </p:childTnLst>
                                </p:cTn>
                              </p:par>
                            </p:childTnLst>
                          </p:cTn>
                        </p:par>
                      </p:childTnLst>
                    </p:cTn>
                  </p:par>
                  <p:par>
                    <p:cTn id="85" fill="hold">
                      <p:stCondLst>
                        <p:cond delay="indefinite"/>
                      </p:stCondLst>
                      <p:childTnLst>
                        <p:par>
                          <p:cTn id="86" fill="hold">
                            <p:stCondLst>
                              <p:cond delay="0"/>
                            </p:stCondLst>
                            <p:childTnLst>
                              <p:par>
                                <p:cTn id="87" presetID="18" presetClass="entr" presetSubtype="12" fill="hold" grpId="0" nodeType="clickEffect">
                                  <p:stCondLst>
                                    <p:cond delay="0"/>
                                  </p:stCondLst>
                                  <p:childTnLst>
                                    <p:set>
                                      <p:cBhvr>
                                        <p:cTn id="88" dur="1" fill="hold">
                                          <p:stCondLst>
                                            <p:cond delay="0"/>
                                          </p:stCondLst>
                                        </p:cTn>
                                        <p:tgtEl>
                                          <p:spTgt spid="152776"/>
                                        </p:tgtEl>
                                        <p:attrNameLst>
                                          <p:attrName>style.visibility</p:attrName>
                                        </p:attrNameLst>
                                      </p:cBhvr>
                                      <p:to>
                                        <p:strVal val="visible"/>
                                      </p:to>
                                    </p:set>
                                    <p:animEffect transition="in" filter="strips(downLeft)">
                                      <p:cBhvr>
                                        <p:cTn id="89" dur="500"/>
                                        <p:tgtEl>
                                          <p:spTgt spid="152776"/>
                                        </p:tgtEl>
                                      </p:cBhvr>
                                    </p:animEffect>
                                  </p:childTnLst>
                                </p:cTn>
                              </p:par>
                              <p:par>
                                <p:cTn id="90" presetID="18" presetClass="entr" presetSubtype="6" fill="hold" grpId="0" nodeType="withEffect">
                                  <p:stCondLst>
                                    <p:cond delay="0"/>
                                  </p:stCondLst>
                                  <p:childTnLst>
                                    <p:set>
                                      <p:cBhvr>
                                        <p:cTn id="91" dur="1" fill="hold">
                                          <p:stCondLst>
                                            <p:cond delay="0"/>
                                          </p:stCondLst>
                                        </p:cTn>
                                        <p:tgtEl>
                                          <p:spTgt spid="152765"/>
                                        </p:tgtEl>
                                        <p:attrNameLst>
                                          <p:attrName>style.visibility</p:attrName>
                                        </p:attrNameLst>
                                      </p:cBhvr>
                                      <p:to>
                                        <p:strVal val="visible"/>
                                      </p:to>
                                    </p:set>
                                    <p:animEffect transition="in" filter="strips(downRight)">
                                      <p:cBhvr>
                                        <p:cTn id="92" dur="1000"/>
                                        <p:tgtEl>
                                          <p:spTgt spid="152765"/>
                                        </p:tgtEl>
                                      </p:cBhvr>
                                    </p:animEffect>
                                  </p:childTnLst>
                                </p:cTn>
                              </p:par>
                              <p:par>
                                <p:cTn id="93" presetID="18" presetClass="entr" presetSubtype="12" fill="hold" grpId="0" nodeType="withEffect">
                                  <p:stCondLst>
                                    <p:cond delay="0"/>
                                  </p:stCondLst>
                                  <p:childTnLst>
                                    <p:set>
                                      <p:cBhvr>
                                        <p:cTn id="94" dur="1" fill="hold">
                                          <p:stCondLst>
                                            <p:cond delay="0"/>
                                          </p:stCondLst>
                                        </p:cTn>
                                        <p:tgtEl>
                                          <p:spTgt spid="152743"/>
                                        </p:tgtEl>
                                        <p:attrNameLst>
                                          <p:attrName>style.visibility</p:attrName>
                                        </p:attrNameLst>
                                      </p:cBhvr>
                                      <p:to>
                                        <p:strVal val="visible"/>
                                      </p:to>
                                    </p:set>
                                    <p:animEffect transition="in" filter="strips(downLeft)">
                                      <p:cBhvr>
                                        <p:cTn id="95" dur="500"/>
                                        <p:tgtEl>
                                          <p:spTgt spid="152743"/>
                                        </p:tgtEl>
                                      </p:cBhvr>
                                    </p:animEffect>
                                  </p:childTnLst>
                                </p:cTn>
                              </p:par>
                              <p:par>
                                <p:cTn id="96" presetID="18" presetClass="entr" presetSubtype="6" fill="hold" grpId="0" nodeType="withEffect">
                                  <p:stCondLst>
                                    <p:cond delay="0"/>
                                  </p:stCondLst>
                                  <p:childTnLst>
                                    <p:set>
                                      <p:cBhvr>
                                        <p:cTn id="97" dur="1" fill="hold">
                                          <p:stCondLst>
                                            <p:cond delay="0"/>
                                          </p:stCondLst>
                                        </p:cTn>
                                        <p:tgtEl>
                                          <p:spTgt spid="152816"/>
                                        </p:tgtEl>
                                        <p:attrNameLst>
                                          <p:attrName>style.visibility</p:attrName>
                                        </p:attrNameLst>
                                      </p:cBhvr>
                                      <p:to>
                                        <p:strVal val="visible"/>
                                      </p:to>
                                    </p:set>
                                    <p:animEffect transition="in" filter="strips(downRight)">
                                      <p:cBhvr>
                                        <p:cTn id="98" dur="1000"/>
                                        <p:tgtEl>
                                          <p:spTgt spid="152816"/>
                                        </p:tgtEl>
                                      </p:cBhvr>
                                    </p:animEffect>
                                  </p:childTnLst>
                                </p:cTn>
                              </p:par>
                            </p:childTnLst>
                          </p:cTn>
                        </p:par>
                      </p:childTnLst>
                    </p:cTn>
                  </p:par>
                  <p:par>
                    <p:cTn id="99" fill="hold">
                      <p:stCondLst>
                        <p:cond delay="indefinite"/>
                      </p:stCondLst>
                      <p:childTnLst>
                        <p:par>
                          <p:cTn id="100" fill="hold">
                            <p:stCondLst>
                              <p:cond delay="0"/>
                            </p:stCondLst>
                            <p:childTnLst>
                              <p:par>
                                <p:cTn id="101" presetID="18" presetClass="entr" presetSubtype="3" fill="hold" grpId="0" nodeType="clickEffect">
                                  <p:stCondLst>
                                    <p:cond delay="0"/>
                                  </p:stCondLst>
                                  <p:childTnLst>
                                    <p:set>
                                      <p:cBhvr>
                                        <p:cTn id="102" dur="1" fill="hold">
                                          <p:stCondLst>
                                            <p:cond delay="0"/>
                                          </p:stCondLst>
                                        </p:cTn>
                                        <p:tgtEl>
                                          <p:spTgt spid="152754"/>
                                        </p:tgtEl>
                                        <p:attrNameLst>
                                          <p:attrName>style.visibility</p:attrName>
                                        </p:attrNameLst>
                                      </p:cBhvr>
                                      <p:to>
                                        <p:strVal val="visible"/>
                                      </p:to>
                                    </p:set>
                                    <p:animEffect transition="in" filter="strips(upRight)">
                                      <p:cBhvr>
                                        <p:cTn id="103" dur="500"/>
                                        <p:tgtEl>
                                          <p:spTgt spid="152754"/>
                                        </p:tgtEl>
                                      </p:cBhvr>
                                    </p:animEffect>
                                  </p:childTnLst>
                                </p:cTn>
                              </p:par>
                              <p:par>
                                <p:cTn id="104" presetID="18" presetClass="entr" presetSubtype="3" fill="hold" grpId="0" nodeType="withEffect">
                                  <p:stCondLst>
                                    <p:cond delay="0"/>
                                  </p:stCondLst>
                                  <p:childTnLst>
                                    <p:set>
                                      <p:cBhvr>
                                        <p:cTn id="105" dur="1" fill="hold">
                                          <p:stCondLst>
                                            <p:cond delay="0"/>
                                          </p:stCondLst>
                                        </p:cTn>
                                        <p:tgtEl>
                                          <p:spTgt spid="152828"/>
                                        </p:tgtEl>
                                        <p:attrNameLst>
                                          <p:attrName>style.visibility</p:attrName>
                                        </p:attrNameLst>
                                      </p:cBhvr>
                                      <p:to>
                                        <p:strVal val="visible"/>
                                      </p:to>
                                    </p:set>
                                    <p:animEffect transition="in" filter="strips(upRight)">
                                      <p:cBhvr>
                                        <p:cTn id="106" dur="500"/>
                                        <p:tgtEl>
                                          <p:spTgt spid="152828"/>
                                        </p:tgtEl>
                                      </p:cBhvr>
                                    </p:animEffect>
                                  </p:childTnLst>
                                </p:cTn>
                              </p:par>
                              <p:par>
                                <p:cTn id="107" presetID="18" presetClass="entr" presetSubtype="3" fill="hold" grpId="0" nodeType="withEffect">
                                  <p:stCondLst>
                                    <p:cond delay="0"/>
                                  </p:stCondLst>
                                  <p:childTnLst>
                                    <p:set>
                                      <p:cBhvr>
                                        <p:cTn id="108" dur="1" fill="hold">
                                          <p:stCondLst>
                                            <p:cond delay="0"/>
                                          </p:stCondLst>
                                        </p:cTn>
                                        <p:tgtEl>
                                          <p:spTgt spid="152827"/>
                                        </p:tgtEl>
                                        <p:attrNameLst>
                                          <p:attrName>style.visibility</p:attrName>
                                        </p:attrNameLst>
                                      </p:cBhvr>
                                      <p:to>
                                        <p:strVal val="visible"/>
                                      </p:to>
                                    </p:set>
                                    <p:animEffect transition="in" filter="strips(upRight)">
                                      <p:cBhvr>
                                        <p:cTn id="109" dur="500"/>
                                        <p:tgtEl>
                                          <p:spTgt spid="152827"/>
                                        </p:tgtEl>
                                      </p:cBhvr>
                                    </p:animEffect>
                                  </p:childTnLst>
                                </p:cTn>
                              </p:par>
                              <p:par>
                                <p:cTn id="110" presetID="18" presetClass="entr" presetSubtype="12" fill="hold" grpId="0" nodeType="withEffect">
                                  <p:stCondLst>
                                    <p:cond delay="0"/>
                                  </p:stCondLst>
                                  <p:childTnLst>
                                    <p:set>
                                      <p:cBhvr>
                                        <p:cTn id="111" dur="1" fill="hold">
                                          <p:stCondLst>
                                            <p:cond delay="0"/>
                                          </p:stCondLst>
                                        </p:cTn>
                                        <p:tgtEl>
                                          <p:spTgt spid="152829"/>
                                        </p:tgtEl>
                                        <p:attrNameLst>
                                          <p:attrName>style.visibility</p:attrName>
                                        </p:attrNameLst>
                                      </p:cBhvr>
                                      <p:to>
                                        <p:strVal val="visible"/>
                                      </p:to>
                                    </p:set>
                                    <p:animEffect transition="in" filter="strips(downLeft)">
                                      <p:cBhvr>
                                        <p:cTn id="112" dur="500"/>
                                        <p:tgtEl>
                                          <p:spTgt spid="152829"/>
                                        </p:tgtEl>
                                      </p:cBhvr>
                                    </p:animEffect>
                                  </p:childTnLst>
                                </p:cTn>
                              </p:par>
                              <p:par>
                                <p:cTn id="113" presetID="18" presetClass="entr" presetSubtype="6" fill="hold" grpId="0" nodeType="withEffect">
                                  <p:stCondLst>
                                    <p:cond delay="0"/>
                                  </p:stCondLst>
                                  <p:childTnLst>
                                    <p:set>
                                      <p:cBhvr>
                                        <p:cTn id="114" dur="1" fill="hold">
                                          <p:stCondLst>
                                            <p:cond delay="0"/>
                                          </p:stCondLst>
                                        </p:cTn>
                                        <p:tgtEl>
                                          <p:spTgt spid="152792"/>
                                        </p:tgtEl>
                                        <p:attrNameLst>
                                          <p:attrName>style.visibility</p:attrName>
                                        </p:attrNameLst>
                                      </p:cBhvr>
                                      <p:to>
                                        <p:strVal val="visible"/>
                                      </p:to>
                                    </p:set>
                                    <p:animEffect transition="in" filter="strips(downRight)">
                                      <p:cBhvr>
                                        <p:cTn id="115" dur="2000"/>
                                        <p:tgtEl>
                                          <p:spTgt spid="152792"/>
                                        </p:tgtEl>
                                      </p:cBhvr>
                                    </p:animEffect>
                                  </p:childTnLst>
                                </p:cTn>
                              </p:par>
                            </p:childTnLst>
                          </p:cTn>
                        </p:par>
                      </p:childTnLst>
                    </p:cTn>
                  </p:par>
                  <p:par>
                    <p:cTn id="116" fill="hold">
                      <p:stCondLst>
                        <p:cond delay="indefinite"/>
                      </p:stCondLst>
                      <p:childTnLst>
                        <p:par>
                          <p:cTn id="117" fill="hold">
                            <p:stCondLst>
                              <p:cond delay="0"/>
                            </p:stCondLst>
                            <p:childTnLst>
                              <p:par>
                                <p:cTn id="118" presetID="18" presetClass="entr" presetSubtype="12" fill="hold" grpId="0" nodeType="clickEffect">
                                  <p:stCondLst>
                                    <p:cond delay="0"/>
                                  </p:stCondLst>
                                  <p:childTnLst>
                                    <p:set>
                                      <p:cBhvr>
                                        <p:cTn id="119" dur="1" fill="hold">
                                          <p:stCondLst>
                                            <p:cond delay="0"/>
                                          </p:stCondLst>
                                        </p:cTn>
                                        <p:tgtEl>
                                          <p:spTgt spid="152772"/>
                                        </p:tgtEl>
                                        <p:attrNameLst>
                                          <p:attrName>style.visibility</p:attrName>
                                        </p:attrNameLst>
                                      </p:cBhvr>
                                      <p:to>
                                        <p:strVal val="visible"/>
                                      </p:to>
                                    </p:set>
                                    <p:animEffect transition="in" filter="strips(downLeft)">
                                      <p:cBhvr>
                                        <p:cTn id="120" dur="2000"/>
                                        <p:tgtEl>
                                          <p:spTgt spid="152772"/>
                                        </p:tgtEl>
                                      </p:cBhvr>
                                    </p:animEffect>
                                  </p:childTnLst>
                                </p:cTn>
                              </p:par>
                              <p:par>
                                <p:cTn id="121" presetID="18" presetClass="entr" presetSubtype="12" fill="hold" grpId="0" nodeType="withEffect">
                                  <p:stCondLst>
                                    <p:cond delay="0"/>
                                  </p:stCondLst>
                                  <p:childTnLst>
                                    <p:set>
                                      <p:cBhvr>
                                        <p:cTn id="122" dur="1" fill="hold">
                                          <p:stCondLst>
                                            <p:cond delay="0"/>
                                          </p:stCondLst>
                                        </p:cTn>
                                        <p:tgtEl>
                                          <p:spTgt spid="152795"/>
                                        </p:tgtEl>
                                        <p:attrNameLst>
                                          <p:attrName>style.visibility</p:attrName>
                                        </p:attrNameLst>
                                      </p:cBhvr>
                                      <p:to>
                                        <p:strVal val="visible"/>
                                      </p:to>
                                    </p:set>
                                    <p:animEffect transition="in" filter="strips(downLeft)">
                                      <p:cBhvr>
                                        <p:cTn id="123" dur="2000"/>
                                        <p:tgtEl>
                                          <p:spTgt spid="152795"/>
                                        </p:tgtEl>
                                      </p:cBhvr>
                                    </p:animEffect>
                                  </p:childTnLst>
                                </p:cTn>
                              </p:par>
                            </p:childTnLst>
                          </p:cTn>
                        </p:par>
                      </p:childTnLst>
                    </p:cTn>
                  </p:par>
                  <p:par>
                    <p:cTn id="124" fill="hold">
                      <p:stCondLst>
                        <p:cond delay="indefinite"/>
                      </p:stCondLst>
                      <p:childTnLst>
                        <p:par>
                          <p:cTn id="125" fill="hold">
                            <p:stCondLst>
                              <p:cond delay="0"/>
                            </p:stCondLst>
                            <p:childTnLst>
                              <p:par>
                                <p:cTn id="126" presetID="18" presetClass="entr" presetSubtype="12" fill="hold" grpId="0" nodeType="clickEffect">
                                  <p:stCondLst>
                                    <p:cond delay="0"/>
                                  </p:stCondLst>
                                  <p:childTnLst>
                                    <p:set>
                                      <p:cBhvr>
                                        <p:cTn id="127" dur="1" fill="hold">
                                          <p:stCondLst>
                                            <p:cond delay="0"/>
                                          </p:stCondLst>
                                        </p:cTn>
                                        <p:tgtEl>
                                          <p:spTgt spid="152756"/>
                                        </p:tgtEl>
                                        <p:attrNameLst>
                                          <p:attrName>style.visibility</p:attrName>
                                        </p:attrNameLst>
                                      </p:cBhvr>
                                      <p:to>
                                        <p:strVal val="visible"/>
                                      </p:to>
                                    </p:set>
                                    <p:animEffect transition="in" filter="strips(downLeft)">
                                      <p:cBhvr>
                                        <p:cTn id="128" dur="1000"/>
                                        <p:tgtEl>
                                          <p:spTgt spid="152756"/>
                                        </p:tgtEl>
                                      </p:cBhvr>
                                    </p:animEffect>
                                  </p:childTnLst>
                                </p:cTn>
                              </p:par>
                              <p:par>
                                <p:cTn id="129" presetID="18" presetClass="entr" presetSubtype="12" fill="hold" grpId="0" nodeType="withEffect">
                                  <p:stCondLst>
                                    <p:cond delay="0"/>
                                  </p:stCondLst>
                                  <p:childTnLst>
                                    <p:set>
                                      <p:cBhvr>
                                        <p:cTn id="130" dur="1" fill="hold">
                                          <p:stCondLst>
                                            <p:cond delay="0"/>
                                          </p:stCondLst>
                                        </p:cTn>
                                        <p:tgtEl>
                                          <p:spTgt spid="152757"/>
                                        </p:tgtEl>
                                        <p:attrNameLst>
                                          <p:attrName>style.visibility</p:attrName>
                                        </p:attrNameLst>
                                      </p:cBhvr>
                                      <p:to>
                                        <p:strVal val="visible"/>
                                      </p:to>
                                    </p:set>
                                    <p:animEffect transition="in" filter="strips(downLeft)">
                                      <p:cBhvr>
                                        <p:cTn id="131" dur="1000"/>
                                        <p:tgtEl>
                                          <p:spTgt spid="152757"/>
                                        </p:tgtEl>
                                      </p:cBhvr>
                                    </p:animEffect>
                                  </p:childTnLst>
                                </p:cTn>
                              </p:par>
                              <p:par>
                                <p:cTn id="132" presetID="18" presetClass="entr" presetSubtype="9" fill="hold" grpId="0" nodeType="withEffect">
                                  <p:stCondLst>
                                    <p:cond delay="0"/>
                                  </p:stCondLst>
                                  <p:childTnLst>
                                    <p:set>
                                      <p:cBhvr>
                                        <p:cTn id="133" dur="1" fill="hold">
                                          <p:stCondLst>
                                            <p:cond delay="0"/>
                                          </p:stCondLst>
                                        </p:cTn>
                                        <p:tgtEl>
                                          <p:spTgt spid="152751"/>
                                        </p:tgtEl>
                                        <p:attrNameLst>
                                          <p:attrName>style.visibility</p:attrName>
                                        </p:attrNameLst>
                                      </p:cBhvr>
                                      <p:to>
                                        <p:strVal val="visible"/>
                                      </p:to>
                                    </p:set>
                                    <p:animEffect transition="in" filter="strips(upLeft)">
                                      <p:cBhvr>
                                        <p:cTn id="134" dur="1000"/>
                                        <p:tgtEl>
                                          <p:spTgt spid="152751"/>
                                        </p:tgtEl>
                                      </p:cBhvr>
                                    </p:animEffect>
                                  </p:childTnLst>
                                </p:cTn>
                              </p:par>
                              <p:par>
                                <p:cTn id="135" presetID="18" presetClass="entr" presetSubtype="12" fill="hold" grpId="0" nodeType="withEffect">
                                  <p:stCondLst>
                                    <p:cond delay="0"/>
                                  </p:stCondLst>
                                  <p:childTnLst>
                                    <p:set>
                                      <p:cBhvr>
                                        <p:cTn id="136" dur="1" fill="hold">
                                          <p:stCondLst>
                                            <p:cond delay="0"/>
                                          </p:stCondLst>
                                        </p:cTn>
                                        <p:tgtEl>
                                          <p:spTgt spid="152752"/>
                                        </p:tgtEl>
                                        <p:attrNameLst>
                                          <p:attrName>style.visibility</p:attrName>
                                        </p:attrNameLst>
                                      </p:cBhvr>
                                      <p:to>
                                        <p:strVal val="visible"/>
                                      </p:to>
                                    </p:set>
                                    <p:animEffect transition="in" filter="strips(downLeft)">
                                      <p:cBhvr>
                                        <p:cTn id="137" dur="1000"/>
                                        <p:tgtEl>
                                          <p:spTgt spid="152752"/>
                                        </p:tgtEl>
                                      </p:cBhvr>
                                    </p:animEffect>
                                  </p:childTnLst>
                                </p:cTn>
                              </p:par>
                              <p:par>
                                <p:cTn id="138" presetID="18" presetClass="entr" presetSubtype="12" fill="hold" grpId="0" nodeType="withEffect">
                                  <p:stCondLst>
                                    <p:cond delay="0"/>
                                  </p:stCondLst>
                                  <p:childTnLst>
                                    <p:set>
                                      <p:cBhvr>
                                        <p:cTn id="139" dur="1" fill="hold">
                                          <p:stCondLst>
                                            <p:cond delay="0"/>
                                          </p:stCondLst>
                                        </p:cTn>
                                        <p:tgtEl>
                                          <p:spTgt spid="152781"/>
                                        </p:tgtEl>
                                        <p:attrNameLst>
                                          <p:attrName>style.visibility</p:attrName>
                                        </p:attrNameLst>
                                      </p:cBhvr>
                                      <p:to>
                                        <p:strVal val="visible"/>
                                      </p:to>
                                    </p:set>
                                    <p:animEffect transition="in" filter="strips(downLeft)">
                                      <p:cBhvr>
                                        <p:cTn id="140" dur="500"/>
                                        <p:tgtEl>
                                          <p:spTgt spid="152781"/>
                                        </p:tgtEl>
                                      </p:cBhvr>
                                    </p:animEffect>
                                  </p:childTnLst>
                                </p:cTn>
                              </p:par>
                              <p:par>
                                <p:cTn id="141" presetID="18" presetClass="entr" presetSubtype="12" fill="hold" grpId="0" nodeType="withEffect">
                                  <p:stCondLst>
                                    <p:cond delay="0"/>
                                  </p:stCondLst>
                                  <p:childTnLst>
                                    <p:set>
                                      <p:cBhvr>
                                        <p:cTn id="142" dur="1" fill="hold">
                                          <p:stCondLst>
                                            <p:cond delay="0"/>
                                          </p:stCondLst>
                                        </p:cTn>
                                        <p:tgtEl>
                                          <p:spTgt spid="152794"/>
                                        </p:tgtEl>
                                        <p:attrNameLst>
                                          <p:attrName>style.visibility</p:attrName>
                                        </p:attrNameLst>
                                      </p:cBhvr>
                                      <p:to>
                                        <p:strVal val="visible"/>
                                      </p:to>
                                    </p:set>
                                    <p:animEffect transition="in" filter="strips(downLeft)">
                                      <p:cBhvr>
                                        <p:cTn id="143" dur="1000"/>
                                        <p:tgtEl>
                                          <p:spTgt spid="152794"/>
                                        </p:tgtEl>
                                      </p:cBhvr>
                                    </p:animEffect>
                                  </p:childTnLst>
                                </p:cTn>
                              </p:par>
                            </p:childTnLst>
                          </p:cTn>
                        </p:par>
                      </p:childTnLst>
                    </p:cTn>
                  </p:par>
                  <p:par>
                    <p:cTn id="144" fill="hold">
                      <p:stCondLst>
                        <p:cond delay="indefinite"/>
                      </p:stCondLst>
                      <p:childTnLst>
                        <p:par>
                          <p:cTn id="145" fill="hold">
                            <p:stCondLst>
                              <p:cond delay="0"/>
                            </p:stCondLst>
                            <p:childTnLst>
                              <p:par>
                                <p:cTn id="146" presetID="18" presetClass="entr" presetSubtype="12" fill="hold" grpId="0" nodeType="clickEffect">
                                  <p:stCondLst>
                                    <p:cond delay="0"/>
                                  </p:stCondLst>
                                  <p:childTnLst>
                                    <p:set>
                                      <p:cBhvr>
                                        <p:cTn id="147" dur="1" fill="hold">
                                          <p:stCondLst>
                                            <p:cond delay="0"/>
                                          </p:stCondLst>
                                        </p:cTn>
                                        <p:tgtEl>
                                          <p:spTgt spid="152764"/>
                                        </p:tgtEl>
                                        <p:attrNameLst>
                                          <p:attrName>style.visibility</p:attrName>
                                        </p:attrNameLst>
                                      </p:cBhvr>
                                      <p:to>
                                        <p:strVal val="visible"/>
                                      </p:to>
                                    </p:set>
                                    <p:animEffect transition="in" filter="strips(downLeft)">
                                      <p:cBhvr>
                                        <p:cTn id="148" dur="500"/>
                                        <p:tgtEl>
                                          <p:spTgt spid="152764"/>
                                        </p:tgtEl>
                                      </p:cBhvr>
                                    </p:animEffect>
                                  </p:childTnLst>
                                </p:cTn>
                              </p:par>
                              <p:par>
                                <p:cTn id="149" presetID="18" presetClass="entr" presetSubtype="12" fill="hold" grpId="0" nodeType="withEffect">
                                  <p:stCondLst>
                                    <p:cond delay="0"/>
                                  </p:stCondLst>
                                  <p:childTnLst>
                                    <p:set>
                                      <p:cBhvr>
                                        <p:cTn id="150" dur="1" fill="hold">
                                          <p:stCondLst>
                                            <p:cond delay="0"/>
                                          </p:stCondLst>
                                        </p:cTn>
                                        <p:tgtEl>
                                          <p:spTgt spid="152742"/>
                                        </p:tgtEl>
                                        <p:attrNameLst>
                                          <p:attrName>style.visibility</p:attrName>
                                        </p:attrNameLst>
                                      </p:cBhvr>
                                      <p:to>
                                        <p:strVal val="visible"/>
                                      </p:to>
                                    </p:set>
                                    <p:animEffect transition="in" filter="strips(downLeft)">
                                      <p:cBhvr>
                                        <p:cTn id="151" dur="500"/>
                                        <p:tgtEl>
                                          <p:spTgt spid="152742"/>
                                        </p:tgtEl>
                                      </p:cBhvr>
                                    </p:animEffect>
                                  </p:childTnLst>
                                </p:cTn>
                              </p:par>
                              <p:par>
                                <p:cTn id="152" presetID="18" presetClass="entr" presetSubtype="12" fill="hold" grpId="0" nodeType="withEffect">
                                  <p:stCondLst>
                                    <p:cond delay="0"/>
                                  </p:stCondLst>
                                  <p:childTnLst>
                                    <p:set>
                                      <p:cBhvr>
                                        <p:cTn id="153" dur="1" fill="hold">
                                          <p:stCondLst>
                                            <p:cond delay="0"/>
                                          </p:stCondLst>
                                        </p:cTn>
                                        <p:tgtEl>
                                          <p:spTgt spid="152818"/>
                                        </p:tgtEl>
                                        <p:attrNameLst>
                                          <p:attrName>style.visibility</p:attrName>
                                        </p:attrNameLst>
                                      </p:cBhvr>
                                      <p:to>
                                        <p:strVal val="visible"/>
                                      </p:to>
                                    </p:set>
                                    <p:animEffect transition="in" filter="strips(downLeft)">
                                      <p:cBhvr>
                                        <p:cTn id="154" dur="500"/>
                                        <p:tgtEl>
                                          <p:spTgt spid="152818"/>
                                        </p:tgtEl>
                                      </p:cBhvr>
                                    </p:animEffect>
                                  </p:childTnLst>
                                </p:cTn>
                              </p:par>
                            </p:childTnLst>
                          </p:cTn>
                        </p:par>
                      </p:childTnLst>
                    </p:cTn>
                  </p:par>
                  <p:par>
                    <p:cTn id="155" fill="hold">
                      <p:stCondLst>
                        <p:cond delay="indefinite"/>
                      </p:stCondLst>
                      <p:childTnLst>
                        <p:par>
                          <p:cTn id="156" fill="hold">
                            <p:stCondLst>
                              <p:cond delay="0"/>
                            </p:stCondLst>
                            <p:childTnLst>
                              <p:par>
                                <p:cTn id="157" presetID="18" presetClass="entr" presetSubtype="12" fill="hold" grpId="0" nodeType="clickEffect">
                                  <p:stCondLst>
                                    <p:cond delay="0"/>
                                  </p:stCondLst>
                                  <p:childTnLst>
                                    <p:set>
                                      <p:cBhvr>
                                        <p:cTn id="158" dur="1" fill="hold">
                                          <p:stCondLst>
                                            <p:cond delay="0"/>
                                          </p:stCondLst>
                                        </p:cTn>
                                        <p:tgtEl>
                                          <p:spTgt spid="152830"/>
                                        </p:tgtEl>
                                        <p:attrNameLst>
                                          <p:attrName>style.visibility</p:attrName>
                                        </p:attrNameLst>
                                      </p:cBhvr>
                                      <p:to>
                                        <p:strVal val="visible"/>
                                      </p:to>
                                    </p:set>
                                    <p:animEffect transition="in" filter="strips(downLeft)">
                                      <p:cBhvr>
                                        <p:cTn id="159" dur="1000"/>
                                        <p:tgtEl>
                                          <p:spTgt spid="152830"/>
                                        </p:tgtEl>
                                      </p:cBhvr>
                                    </p:animEffect>
                                  </p:childTnLst>
                                </p:cTn>
                              </p:par>
                              <p:par>
                                <p:cTn id="160" presetID="18" presetClass="entr" presetSubtype="12" fill="hold" grpId="0" nodeType="withEffect">
                                  <p:stCondLst>
                                    <p:cond delay="0"/>
                                  </p:stCondLst>
                                  <p:childTnLst>
                                    <p:set>
                                      <p:cBhvr>
                                        <p:cTn id="161" dur="1" fill="hold">
                                          <p:stCondLst>
                                            <p:cond delay="0"/>
                                          </p:stCondLst>
                                        </p:cTn>
                                        <p:tgtEl>
                                          <p:spTgt spid="152780"/>
                                        </p:tgtEl>
                                        <p:attrNameLst>
                                          <p:attrName>style.visibility</p:attrName>
                                        </p:attrNameLst>
                                      </p:cBhvr>
                                      <p:to>
                                        <p:strVal val="visible"/>
                                      </p:to>
                                    </p:set>
                                    <p:animEffect transition="in" filter="strips(downLeft)">
                                      <p:cBhvr>
                                        <p:cTn id="162" dur="1000"/>
                                        <p:tgtEl>
                                          <p:spTgt spid="152780"/>
                                        </p:tgtEl>
                                      </p:cBhvr>
                                    </p:animEffect>
                                  </p:childTnLst>
                                </p:cTn>
                              </p:par>
                              <p:par>
                                <p:cTn id="163" presetID="18" presetClass="entr" presetSubtype="12" fill="hold" grpId="0" nodeType="withEffect">
                                  <p:stCondLst>
                                    <p:cond delay="0"/>
                                  </p:stCondLst>
                                  <p:childTnLst>
                                    <p:set>
                                      <p:cBhvr>
                                        <p:cTn id="164" dur="1" fill="hold">
                                          <p:stCondLst>
                                            <p:cond delay="0"/>
                                          </p:stCondLst>
                                        </p:cTn>
                                        <p:tgtEl>
                                          <p:spTgt spid="152763"/>
                                        </p:tgtEl>
                                        <p:attrNameLst>
                                          <p:attrName>style.visibility</p:attrName>
                                        </p:attrNameLst>
                                      </p:cBhvr>
                                      <p:to>
                                        <p:strVal val="visible"/>
                                      </p:to>
                                    </p:set>
                                    <p:animEffect transition="in" filter="strips(downLeft)">
                                      <p:cBhvr>
                                        <p:cTn id="165" dur="1000"/>
                                        <p:tgtEl>
                                          <p:spTgt spid="152763"/>
                                        </p:tgtEl>
                                      </p:cBhvr>
                                    </p:animEffect>
                                  </p:childTnLst>
                                </p:cTn>
                              </p:par>
                              <p:par>
                                <p:cTn id="166" presetID="18" presetClass="entr" presetSubtype="12" fill="hold" grpId="0" nodeType="withEffect">
                                  <p:stCondLst>
                                    <p:cond delay="0"/>
                                  </p:stCondLst>
                                  <p:childTnLst>
                                    <p:set>
                                      <p:cBhvr>
                                        <p:cTn id="167" dur="1" fill="hold">
                                          <p:stCondLst>
                                            <p:cond delay="0"/>
                                          </p:stCondLst>
                                        </p:cTn>
                                        <p:tgtEl>
                                          <p:spTgt spid="152820"/>
                                        </p:tgtEl>
                                        <p:attrNameLst>
                                          <p:attrName>style.visibility</p:attrName>
                                        </p:attrNameLst>
                                      </p:cBhvr>
                                      <p:to>
                                        <p:strVal val="visible"/>
                                      </p:to>
                                    </p:set>
                                    <p:animEffect transition="in" filter="strips(downLeft)">
                                      <p:cBhvr>
                                        <p:cTn id="168" dur="1000"/>
                                        <p:tgtEl>
                                          <p:spTgt spid="152820"/>
                                        </p:tgtEl>
                                      </p:cBhvr>
                                    </p:animEffect>
                                  </p:childTnLst>
                                </p:cTn>
                              </p:par>
                            </p:childTnLst>
                          </p:cTn>
                        </p:par>
                      </p:childTnLst>
                    </p:cTn>
                  </p:par>
                  <p:par>
                    <p:cTn id="169" fill="hold">
                      <p:stCondLst>
                        <p:cond delay="indefinite"/>
                      </p:stCondLst>
                      <p:childTnLst>
                        <p:par>
                          <p:cTn id="170" fill="hold">
                            <p:stCondLst>
                              <p:cond delay="0"/>
                            </p:stCondLst>
                            <p:childTnLst>
                              <p:par>
                                <p:cTn id="171" presetID="18" presetClass="entr" presetSubtype="12" fill="hold" grpId="1" nodeType="clickEffect">
                                  <p:stCondLst>
                                    <p:cond delay="0"/>
                                  </p:stCondLst>
                                  <p:childTnLst>
                                    <p:set>
                                      <p:cBhvr>
                                        <p:cTn id="172" dur="1" fill="hold">
                                          <p:stCondLst>
                                            <p:cond delay="0"/>
                                          </p:stCondLst>
                                        </p:cTn>
                                        <p:tgtEl>
                                          <p:spTgt spid="152772"/>
                                        </p:tgtEl>
                                        <p:attrNameLst>
                                          <p:attrName>style.visibility</p:attrName>
                                        </p:attrNameLst>
                                      </p:cBhvr>
                                      <p:to>
                                        <p:strVal val="visible"/>
                                      </p:to>
                                    </p:set>
                                    <p:animEffect transition="in" filter="strips(downLeft)">
                                      <p:cBhvr>
                                        <p:cTn id="173" dur="500"/>
                                        <p:tgtEl>
                                          <p:spTgt spid="152772"/>
                                        </p:tgtEl>
                                      </p:cBhvr>
                                    </p:animEffect>
                                  </p:childTnLst>
                                </p:cTn>
                              </p:par>
                              <p:par>
                                <p:cTn id="174" presetID="18" presetClass="entr" presetSubtype="12" fill="hold" grpId="1" nodeType="withEffect">
                                  <p:stCondLst>
                                    <p:cond delay="0"/>
                                  </p:stCondLst>
                                  <p:childTnLst>
                                    <p:set>
                                      <p:cBhvr>
                                        <p:cTn id="175" dur="1" fill="hold">
                                          <p:stCondLst>
                                            <p:cond delay="0"/>
                                          </p:stCondLst>
                                        </p:cTn>
                                        <p:tgtEl>
                                          <p:spTgt spid="152795"/>
                                        </p:tgtEl>
                                        <p:attrNameLst>
                                          <p:attrName>style.visibility</p:attrName>
                                        </p:attrNameLst>
                                      </p:cBhvr>
                                      <p:to>
                                        <p:strVal val="visible"/>
                                      </p:to>
                                    </p:set>
                                    <p:animEffect transition="in" filter="strips(downLeft)">
                                      <p:cBhvr>
                                        <p:cTn id="176" dur="500"/>
                                        <p:tgtEl>
                                          <p:spTgt spid="152795"/>
                                        </p:tgtEl>
                                      </p:cBhvr>
                                    </p:animEffect>
                                  </p:childTnLst>
                                </p:cTn>
                              </p:par>
                            </p:childTnLst>
                          </p:cTn>
                        </p:par>
                      </p:childTnLst>
                    </p:cTn>
                  </p:par>
                  <p:par>
                    <p:cTn id="177" fill="hold">
                      <p:stCondLst>
                        <p:cond delay="indefinite"/>
                      </p:stCondLst>
                      <p:childTnLst>
                        <p:par>
                          <p:cTn id="178" fill="hold">
                            <p:stCondLst>
                              <p:cond delay="0"/>
                            </p:stCondLst>
                            <p:childTnLst>
                              <p:par>
                                <p:cTn id="179" presetID="18" presetClass="entr" presetSubtype="12" fill="hold" grpId="0" nodeType="clickEffect">
                                  <p:stCondLst>
                                    <p:cond delay="0"/>
                                  </p:stCondLst>
                                  <p:childTnLst>
                                    <p:set>
                                      <p:cBhvr>
                                        <p:cTn id="180" dur="1" fill="hold">
                                          <p:stCondLst>
                                            <p:cond delay="0"/>
                                          </p:stCondLst>
                                        </p:cTn>
                                        <p:tgtEl>
                                          <p:spTgt spid="152822"/>
                                        </p:tgtEl>
                                        <p:attrNameLst>
                                          <p:attrName>style.visibility</p:attrName>
                                        </p:attrNameLst>
                                      </p:cBhvr>
                                      <p:to>
                                        <p:strVal val="visible"/>
                                      </p:to>
                                    </p:set>
                                    <p:animEffect transition="in" filter="strips(downLeft)">
                                      <p:cBhvr>
                                        <p:cTn id="181" dur="1000"/>
                                        <p:tgtEl>
                                          <p:spTgt spid="152822"/>
                                        </p:tgtEl>
                                      </p:cBhvr>
                                    </p:animEffect>
                                  </p:childTnLst>
                                </p:cTn>
                              </p:par>
                              <p:par>
                                <p:cTn id="182" presetID="18" presetClass="entr" presetSubtype="12" fill="hold" grpId="0" nodeType="withEffect">
                                  <p:stCondLst>
                                    <p:cond delay="0"/>
                                  </p:stCondLst>
                                  <p:childTnLst>
                                    <p:set>
                                      <p:cBhvr>
                                        <p:cTn id="183" dur="1" fill="hold">
                                          <p:stCondLst>
                                            <p:cond delay="0"/>
                                          </p:stCondLst>
                                        </p:cTn>
                                        <p:tgtEl>
                                          <p:spTgt spid="152762"/>
                                        </p:tgtEl>
                                        <p:attrNameLst>
                                          <p:attrName>style.visibility</p:attrName>
                                        </p:attrNameLst>
                                      </p:cBhvr>
                                      <p:to>
                                        <p:strVal val="visible"/>
                                      </p:to>
                                    </p:set>
                                    <p:animEffect transition="in" filter="strips(downLeft)">
                                      <p:cBhvr>
                                        <p:cTn id="184" dur="1000"/>
                                        <p:tgtEl>
                                          <p:spTgt spid="152762"/>
                                        </p:tgtEl>
                                      </p:cBhvr>
                                    </p:animEffect>
                                  </p:childTnLst>
                                </p:cTn>
                              </p:par>
                              <p:par>
                                <p:cTn id="185" presetID="18" presetClass="entr" presetSubtype="12" fill="hold" grpId="0" nodeType="withEffect">
                                  <p:stCondLst>
                                    <p:cond delay="0"/>
                                  </p:stCondLst>
                                  <p:childTnLst>
                                    <p:set>
                                      <p:cBhvr>
                                        <p:cTn id="186" dur="1" fill="hold">
                                          <p:stCondLst>
                                            <p:cond delay="0"/>
                                          </p:stCondLst>
                                        </p:cTn>
                                        <p:tgtEl>
                                          <p:spTgt spid="152775"/>
                                        </p:tgtEl>
                                        <p:attrNameLst>
                                          <p:attrName>style.visibility</p:attrName>
                                        </p:attrNameLst>
                                      </p:cBhvr>
                                      <p:to>
                                        <p:strVal val="visible"/>
                                      </p:to>
                                    </p:set>
                                    <p:animEffect transition="in" filter="strips(downLeft)">
                                      <p:cBhvr>
                                        <p:cTn id="187" dur="1000"/>
                                        <p:tgtEl>
                                          <p:spTgt spid="152775"/>
                                        </p:tgtEl>
                                      </p:cBhvr>
                                    </p:animEffect>
                                  </p:childTnLst>
                                </p:cTn>
                              </p:par>
                            </p:childTnLst>
                          </p:cTn>
                        </p:par>
                      </p:childTnLst>
                    </p:cTn>
                  </p:par>
                  <p:par>
                    <p:cTn id="188" fill="hold">
                      <p:stCondLst>
                        <p:cond delay="indefinite"/>
                      </p:stCondLst>
                      <p:childTnLst>
                        <p:par>
                          <p:cTn id="189" fill="hold">
                            <p:stCondLst>
                              <p:cond delay="0"/>
                            </p:stCondLst>
                            <p:childTnLst>
                              <p:par>
                                <p:cTn id="190" presetID="18" presetClass="entr" presetSubtype="6" fill="hold" grpId="0" nodeType="clickEffect">
                                  <p:stCondLst>
                                    <p:cond delay="0"/>
                                  </p:stCondLst>
                                  <p:childTnLst>
                                    <p:set>
                                      <p:cBhvr>
                                        <p:cTn id="191" dur="1" fill="hold">
                                          <p:stCondLst>
                                            <p:cond delay="0"/>
                                          </p:stCondLst>
                                        </p:cTn>
                                        <p:tgtEl>
                                          <p:spTgt spid="152774"/>
                                        </p:tgtEl>
                                        <p:attrNameLst>
                                          <p:attrName>style.visibility</p:attrName>
                                        </p:attrNameLst>
                                      </p:cBhvr>
                                      <p:to>
                                        <p:strVal val="visible"/>
                                      </p:to>
                                    </p:set>
                                    <p:animEffect transition="in" filter="strips(downRight)">
                                      <p:cBhvr>
                                        <p:cTn id="192" dur="1000"/>
                                        <p:tgtEl>
                                          <p:spTgt spid="152774"/>
                                        </p:tgtEl>
                                      </p:cBhvr>
                                    </p:animEffect>
                                  </p:childTnLst>
                                </p:cTn>
                              </p:par>
                              <p:par>
                                <p:cTn id="193" presetID="18" presetClass="entr" presetSubtype="6" fill="hold" grpId="0" nodeType="withEffect">
                                  <p:stCondLst>
                                    <p:cond delay="0"/>
                                  </p:stCondLst>
                                  <p:childTnLst>
                                    <p:set>
                                      <p:cBhvr>
                                        <p:cTn id="194" dur="1" fill="hold">
                                          <p:stCondLst>
                                            <p:cond delay="0"/>
                                          </p:stCondLst>
                                        </p:cTn>
                                        <p:tgtEl>
                                          <p:spTgt spid="152760"/>
                                        </p:tgtEl>
                                        <p:attrNameLst>
                                          <p:attrName>style.visibility</p:attrName>
                                        </p:attrNameLst>
                                      </p:cBhvr>
                                      <p:to>
                                        <p:strVal val="visible"/>
                                      </p:to>
                                    </p:set>
                                    <p:animEffect transition="in" filter="strips(downRight)">
                                      <p:cBhvr>
                                        <p:cTn id="195" dur="1000"/>
                                        <p:tgtEl>
                                          <p:spTgt spid="152760"/>
                                        </p:tgtEl>
                                      </p:cBhvr>
                                    </p:animEffect>
                                  </p:childTnLst>
                                </p:cTn>
                              </p:par>
                              <p:par>
                                <p:cTn id="196" presetID="18" presetClass="entr" presetSubtype="6" fill="hold" grpId="0" nodeType="withEffect">
                                  <p:stCondLst>
                                    <p:cond delay="0"/>
                                  </p:stCondLst>
                                  <p:childTnLst>
                                    <p:set>
                                      <p:cBhvr>
                                        <p:cTn id="197" dur="1" fill="hold">
                                          <p:stCondLst>
                                            <p:cond delay="0"/>
                                          </p:stCondLst>
                                        </p:cTn>
                                        <p:tgtEl>
                                          <p:spTgt spid="152771"/>
                                        </p:tgtEl>
                                        <p:attrNameLst>
                                          <p:attrName>style.visibility</p:attrName>
                                        </p:attrNameLst>
                                      </p:cBhvr>
                                      <p:to>
                                        <p:strVal val="visible"/>
                                      </p:to>
                                    </p:set>
                                    <p:animEffect transition="in" filter="strips(downRight)">
                                      <p:cBhvr>
                                        <p:cTn id="198" dur="1000"/>
                                        <p:tgtEl>
                                          <p:spTgt spid="152771"/>
                                        </p:tgtEl>
                                      </p:cBhvr>
                                    </p:animEffect>
                                  </p:childTnLst>
                                </p:cTn>
                              </p:par>
                              <p:par>
                                <p:cTn id="199" presetID="18" presetClass="entr" presetSubtype="6" fill="hold" grpId="0" nodeType="withEffect">
                                  <p:stCondLst>
                                    <p:cond delay="0"/>
                                  </p:stCondLst>
                                  <p:childTnLst>
                                    <p:set>
                                      <p:cBhvr>
                                        <p:cTn id="200" dur="1" fill="hold">
                                          <p:stCondLst>
                                            <p:cond delay="0"/>
                                          </p:stCondLst>
                                        </p:cTn>
                                        <p:tgtEl>
                                          <p:spTgt spid="152826"/>
                                        </p:tgtEl>
                                        <p:attrNameLst>
                                          <p:attrName>style.visibility</p:attrName>
                                        </p:attrNameLst>
                                      </p:cBhvr>
                                      <p:to>
                                        <p:strVal val="visible"/>
                                      </p:to>
                                    </p:set>
                                    <p:animEffect transition="in" filter="strips(downRight)">
                                      <p:cBhvr>
                                        <p:cTn id="201" dur="1000"/>
                                        <p:tgtEl>
                                          <p:spTgt spid="152826"/>
                                        </p:tgtEl>
                                      </p:cBhvr>
                                    </p:animEffect>
                                  </p:childTnLst>
                                </p:cTn>
                              </p:par>
                            </p:childTnLst>
                          </p:cTn>
                        </p:par>
                      </p:childTnLst>
                    </p:cTn>
                  </p:par>
                  <p:par>
                    <p:cTn id="202" fill="hold">
                      <p:stCondLst>
                        <p:cond delay="indefinite"/>
                      </p:stCondLst>
                      <p:childTnLst>
                        <p:par>
                          <p:cTn id="203" fill="hold">
                            <p:stCondLst>
                              <p:cond delay="0"/>
                            </p:stCondLst>
                            <p:childTnLst>
                              <p:par>
                                <p:cTn id="204" presetID="18" presetClass="entr" presetSubtype="6" fill="hold" grpId="0" nodeType="clickEffect">
                                  <p:stCondLst>
                                    <p:cond delay="0"/>
                                  </p:stCondLst>
                                  <p:childTnLst>
                                    <p:set>
                                      <p:cBhvr>
                                        <p:cTn id="205" dur="1" fill="hold">
                                          <p:stCondLst>
                                            <p:cond delay="0"/>
                                          </p:stCondLst>
                                        </p:cTn>
                                        <p:tgtEl>
                                          <p:spTgt spid="152779"/>
                                        </p:tgtEl>
                                        <p:attrNameLst>
                                          <p:attrName>style.visibility</p:attrName>
                                        </p:attrNameLst>
                                      </p:cBhvr>
                                      <p:to>
                                        <p:strVal val="visible"/>
                                      </p:to>
                                    </p:set>
                                    <p:animEffect transition="in" filter="strips(downRight)">
                                      <p:cBhvr>
                                        <p:cTn id="206" dur="1000"/>
                                        <p:tgtEl>
                                          <p:spTgt spid="152779"/>
                                        </p:tgtEl>
                                      </p:cBhvr>
                                    </p:animEffect>
                                  </p:childTnLst>
                                </p:cTn>
                              </p:par>
                              <p:par>
                                <p:cTn id="207" presetID="18" presetClass="entr" presetSubtype="6" fill="hold" grpId="0" nodeType="withEffect">
                                  <p:stCondLst>
                                    <p:cond delay="0"/>
                                  </p:stCondLst>
                                  <p:childTnLst>
                                    <p:set>
                                      <p:cBhvr>
                                        <p:cTn id="208" dur="1" fill="hold">
                                          <p:stCondLst>
                                            <p:cond delay="0"/>
                                          </p:stCondLst>
                                        </p:cTn>
                                        <p:tgtEl>
                                          <p:spTgt spid="152761"/>
                                        </p:tgtEl>
                                        <p:attrNameLst>
                                          <p:attrName>style.visibility</p:attrName>
                                        </p:attrNameLst>
                                      </p:cBhvr>
                                      <p:to>
                                        <p:strVal val="visible"/>
                                      </p:to>
                                    </p:set>
                                    <p:animEffect transition="in" filter="strips(downRight)">
                                      <p:cBhvr>
                                        <p:cTn id="209" dur="1000"/>
                                        <p:tgtEl>
                                          <p:spTgt spid="152761"/>
                                        </p:tgtEl>
                                      </p:cBhvr>
                                    </p:animEffect>
                                  </p:childTnLst>
                                </p:cTn>
                              </p:par>
                              <p:par>
                                <p:cTn id="210" presetID="18" presetClass="entr" presetSubtype="6" fill="hold" grpId="0" nodeType="withEffect">
                                  <p:stCondLst>
                                    <p:cond delay="0"/>
                                  </p:stCondLst>
                                  <p:childTnLst>
                                    <p:set>
                                      <p:cBhvr>
                                        <p:cTn id="211" dur="1" fill="hold">
                                          <p:stCondLst>
                                            <p:cond delay="0"/>
                                          </p:stCondLst>
                                        </p:cTn>
                                        <p:tgtEl>
                                          <p:spTgt spid="152824"/>
                                        </p:tgtEl>
                                        <p:attrNameLst>
                                          <p:attrName>style.visibility</p:attrName>
                                        </p:attrNameLst>
                                      </p:cBhvr>
                                      <p:to>
                                        <p:strVal val="visible"/>
                                      </p:to>
                                    </p:set>
                                    <p:animEffect transition="in" filter="strips(downRight)">
                                      <p:cBhvr>
                                        <p:cTn id="212" dur="1000"/>
                                        <p:tgtEl>
                                          <p:spTgt spid="152824"/>
                                        </p:tgtEl>
                                      </p:cBhvr>
                                    </p:animEffect>
                                  </p:childTnLst>
                                </p:cTn>
                              </p:par>
                              <p:par>
                                <p:cTn id="213" presetID="18" presetClass="entr" presetSubtype="6" fill="hold" grpId="0" nodeType="withEffect">
                                  <p:stCondLst>
                                    <p:cond delay="0"/>
                                  </p:stCondLst>
                                  <p:childTnLst>
                                    <p:set>
                                      <p:cBhvr>
                                        <p:cTn id="214" dur="1" fill="hold">
                                          <p:stCondLst>
                                            <p:cond delay="0"/>
                                          </p:stCondLst>
                                        </p:cTn>
                                        <p:tgtEl>
                                          <p:spTgt spid="152831"/>
                                        </p:tgtEl>
                                        <p:attrNameLst>
                                          <p:attrName>style.visibility</p:attrName>
                                        </p:attrNameLst>
                                      </p:cBhvr>
                                      <p:to>
                                        <p:strVal val="visible"/>
                                      </p:to>
                                    </p:set>
                                    <p:animEffect transition="in" filter="strips(downRight)">
                                      <p:cBhvr>
                                        <p:cTn id="215" dur="1000"/>
                                        <p:tgtEl>
                                          <p:spTgt spid="152831"/>
                                        </p:tgtEl>
                                      </p:cBhvr>
                                    </p:animEffect>
                                  </p:childTnLst>
                                </p:cTn>
                              </p:par>
                            </p:childTnLst>
                          </p:cTn>
                        </p:par>
                      </p:childTnLst>
                    </p:cTn>
                  </p:par>
                  <p:par>
                    <p:cTn id="216" fill="hold">
                      <p:stCondLst>
                        <p:cond delay="indefinite"/>
                      </p:stCondLst>
                      <p:childTnLst>
                        <p:par>
                          <p:cTn id="217" fill="hold">
                            <p:stCondLst>
                              <p:cond delay="0"/>
                            </p:stCondLst>
                            <p:childTnLst>
                              <p:par>
                                <p:cTn id="218" presetID="18" presetClass="entr" presetSubtype="12" fill="hold" grpId="0" nodeType="clickEffect">
                                  <p:stCondLst>
                                    <p:cond delay="0"/>
                                  </p:stCondLst>
                                  <p:childTnLst>
                                    <p:set>
                                      <p:cBhvr>
                                        <p:cTn id="219" dur="1" fill="hold">
                                          <p:stCondLst>
                                            <p:cond delay="0"/>
                                          </p:stCondLst>
                                        </p:cTn>
                                        <p:tgtEl>
                                          <p:spTgt spid="152773"/>
                                        </p:tgtEl>
                                        <p:attrNameLst>
                                          <p:attrName>style.visibility</p:attrName>
                                        </p:attrNameLst>
                                      </p:cBhvr>
                                      <p:to>
                                        <p:strVal val="visible"/>
                                      </p:to>
                                    </p:set>
                                    <p:animEffect transition="in" filter="strips(downLeft)">
                                      <p:cBhvr>
                                        <p:cTn id="220" dur="500"/>
                                        <p:tgtEl>
                                          <p:spTgt spid="152773"/>
                                        </p:tgtEl>
                                      </p:cBhvr>
                                    </p:animEffect>
                                  </p:childTnLst>
                                </p:cTn>
                              </p:par>
                              <p:par>
                                <p:cTn id="221" presetID="18" presetClass="entr" presetSubtype="12" fill="hold" grpId="0" nodeType="withEffect">
                                  <p:stCondLst>
                                    <p:cond delay="0"/>
                                  </p:stCondLst>
                                  <p:childTnLst>
                                    <p:set>
                                      <p:cBhvr>
                                        <p:cTn id="222" dur="1" fill="hold">
                                          <p:stCondLst>
                                            <p:cond delay="0"/>
                                          </p:stCondLst>
                                        </p:cTn>
                                        <p:tgtEl>
                                          <p:spTgt spid="152778"/>
                                        </p:tgtEl>
                                        <p:attrNameLst>
                                          <p:attrName>style.visibility</p:attrName>
                                        </p:attrNameLst>
                                      </p:cBhvr>
                                      <p:to>
                                        <p:strVal val="visible"/>
                                      </p:to>
                                    </p:set>
                                    <p:animEffect transition="in" filter="strips(downLeft)">
                                      <p:cBhvr>
                                        <p:cTn id="223" dur="500"/>
                                        <p:tgtEl>
                                          <p:spTgt spid="152778"/>
                                        </p:tgtEl>
                                      </p:cBhvr>
                                    </p:animEffect>
                                  </p:childTnLst>
                                </p:cTn>
                              </p:par>
                              <p:par>
                                <p:cTn id="224" presetID="18" presetClass="entr" presetSubtype="12" fill="hold" grpId="0" nodeType="withEffect">
                                  <p:stCondLst>
                                    <p:cond delay="0"/>
                                  </p:stCondLst>
                                  <p:childTnLst>
                                    <p:set>
                                      <p:cBhvr>
                                        <p:cTn id="225" dur="1" fill="hold">
                                          <p:stCondLst>
                                            <p:cond delay="0"/>
                                          </p:stCondLst>
                                        </p:cTn>
                                        <p:tgtEl>
                                          <p:spTgt spid="152759"/>
                                        </p:tgtEl>
                                        <p:attrNameLst>
                                          <p:attrName>style.visibility</p:attrName>
                                        </p:attrNameLst>
                                      </p:cBhvr>
                                      <p:to>
                                        <p:strVal val="visible"/>
                                      </p:to>
                                    </p:set>
                                    <p:animEffect transition="in" filter="strips(downLeft)">
                                      <p:cBhvr>
                                        <p:cTn id="226" dur="500"/>
                                        <p:tgtEl>
                                          <p:spTgt spid="152759"/>
                                        </p:tgtEl>
                                      </p:cBhvr>
                                    </p:animEffect>
                                  </p:childTnLst>
                                </p:cTn>
                              </p:par>
                              <p:par>
                                <p:cTn id="227" presetID="18" presetClass="entr" presetSubtype="12" fill="hold" grpId="0" nodeType="withEffect">
                                  <p:stCondLst>
                                    <p:cond delay="0"/>
                                  </p:stCondLst>
                                  <p:childTnLst>
                                    <p:set>
                                      <p:cBhvr>
                                        <p:cTn id="228" dur="1" fill="hold">
                                          <p:stCondLst>
                                            <p:cond delay="0"/>
                                          </p:stCondLst>
                                        </p:cTn>
                                        <p:tgtEl>
                                          <p:spTgt spid="152797"/>
                                        </p:tgtEl>
                                        <p:attrNameLst>
                                          <p:attrName>style.visibility</p:attrName>
                                        </p:attrNameLst>
                                      </p:cBhvr>
                                      <p:to>
                                        <p:strVal val="visible"/>
                                      </p:to>
                                    </p:set>
                                    <p:animEffect transition="in" filter="strips(downLeft)">
                                      <p:cBhvr>
                                        <p:cTn id="229" dur="500"/>
                                        <p:tgtEl>
                                          <p:spTgt spid="152797"/>
                                        </p:tgtEl>
                                      </p:cBhvr>
                                    </p:animEffect>
                                  </p:childTnLst>
                                </p:cTn>
                              </p:par>
                              <p:par>
                                <p:cTn id="230" presetID="18" presetClass="entr" presetSubtype="12" fill="hold" grpId="0" nodeType="withEffect">
                                  <p:stCondLst>
                                    <p:cond delay="0"/>
                                  </p:stCondLst>
                                  <p:childTnLst>
                                    <p:set>
                                      <p:cBhvr>
                                        <p:cTn id="231" dur="1" fill="hold">
                                          <p:stCondLst>
                                            <p:cond delay="0"/>
                                          </p:stCondLst>
                                        </p:cTn>
                                        <p:tgtEl>
                                          <p:spTgt spid="152777"/>
                                        </p:tgtEl>
                                        <p:attrNameLst>
                                          <p:attrName>style.visibility</p:attrName>
                                        </p:attrNameLst>
                                      </p:cBhvr>
                                      <p:to>
                                        <p:strVal val="visible"/>
                                      </p:to>
                                    </p:set>
                                    <p:animEffect transition="in" filter="strips(downLeft)">
                                      <p:cBhvr>
                                        <p:cTn id="232" dur="500"/>
                                        <p:tgtEl>
                                          <p:spTgt spid="152777"/>
                                        </p:tgtEl>
                                      </p:cBhvr>
                                    </p:animEffect>
                                  </p:childTnLst>
                                </p:cTn>
                              </p:par>
                              <p:par>
                                <p:cTn id="233" presetID="18" presetClass="entr" presetSubtype="12" fill="hold" grpId="0" nodeType="withEffect">
                                  <p:stCondLst>
                                    <p:cond delay="0"/>
                                  </p:stCondLst>
                                  <p:childTnLst>
                                    <p:set>
                                      <p:cBhvr>
                                        <p:cTn id="234" dur="1" fill="hold">
                                          <p:stCondLst>
                                            <p:cond delay="0"/>
                                          </p:stCondLst>
                                        </p:cTn>
                                        <p:tgtEl>
                                          <p:spTgt spid="152833"/>
                                        </p:tgtEl>
                                        <p:attrNameLst>
                                          <p:attrName>style.visibility</p:attrName>
                                        </p:attrNameLst>
                                      </p:cBhvr>
                                      <p:to>
                                        <p:strVal val="visible"/>
                                      </p:to>
                                    </p:set>
                                    <p:animEffect transition="in" filter="strips(downLeft)">
                                      <p:cBhvr>
                                        <p:cTn id="235" dur="500"/>
                                        <p:tgtEl>
                                          <p:spTgt spid="152833"/>
                                        </p:tgtEl>
                                      </p:cBhvr>
                                    </p:animEffect>
                                  </p:childTnLst>
                                </p:cTn>
                              </p:par>
                              <p:par>
                                <p:cTn id="236" presetID="18" presetClass="entr" presetSubtype="12" fill="hold" grpId="0" nodeType="withEffect">
                                  <p:stCondLst>
                                    <p:cond delay="0"/>
                                  </p:stCondLst>
                                  <p:childTnLst>
                                    <p:set>
                                      <p:cBhvr>
                                        <p:cTn id="237" dur="1" fill="hold">
                                          <p:stCondLst>
                                            <p:cond delay="0"/>
                                          </p:stCondLst>
                                        </p:cTn>
                                        <p:tgtEl>
                                          <p:spTgt spid="152770"/>
                                        </p:tgtEl>
                                        <p:attrNameLst>
                                          <p:attrName>style.visibility</p:attrName>
                                        </p:attrNameLst>
                                      </p:cBhvr>
                                      <p:to>
                                        <p:strVal val="visible"/>
                                      </p:to>
                                    </p:set>
                                    <p:animEffect transition="in" filter="strips(downLeft)">
                                      <p:cBhvr>
                                        <p:cTn id="238" dur="500"/>
                                        <p:tgtEl>
                                          <p:spTgt spid="152770"/>
                                        </p:tgtEl>
                                      </p:cBhvr>
                                    </p:animEffect>
                                  </p:childTnLst>
                                </p:cTn>
                              </p:par>
                            </p:childTnLst>
                          </p:cTn>
                        </p:par>
                      </p:childTnLst>
                    </p:cTn>
                  </p:par>
                  <p:par>
                    <p:cTn id="239" fill="hold">
                      <p:stCondLst>
                        <p:cond delay="indefinite"/>
                      </p:stCondLst>
                      <p:childTnLst>
                        <p:par>
                          <p:cTn id="240" fill="hold">
                            <p:stCondLst>
                              <p:cond delay="0"/>
                            </p:stCondLst>
                            <p:childTnLst>
                              <p:par>
                                <p:cTn id="241" presetID="18" presetClass="entr" presetSubtype="12" fill="hold" grpId="0" nodeType="clickEffect">
                                  <p:stCondLst>
                                    <p:cond delay="0"/>
                                  </p:stCondLst>
                                  <p:childTnLst>
                                    <p:set>
                                      <p:cBhvr>
                                        <p:cTn id="242" dur="1" fill="hold">
                                          <p:stCondLst>
                                            <p:cond delay="0"/>
                                          </p:stCondLst>
                                        </p:cTn>
                                        <p:tgtEl>
                                          <p:spTgt spid="152755"/>
                                        </p:tgtEl>
                                        <p:attrNameLst>
                                          <p:attrName>style.visibility</p:attrName>
                                        </p:attrNameLst>
                                      </p:cBhvr>
                                      <p:to>
                                        <p:strVal val="visible"/>
                                      </p:to>
                                    </p:set>
                                    <p:animEffect transition="in" filter="strips(downLeft)">
                                      <p:cBhvr>
                                        <p:cTn id="243" dur="1000"/>
                                        <p:tgtEl>
                                          <p:spTgt spid="152755"/>
                                        </p:tgtEl>
                                      </p:cBhvr>
                                    </p:animEffect>
                                  </p:childTnLst>
                                </p:cTn>
                              </p:par>
                              <p:par>
                                <p:cTn id="244" presetID="18" presetClass="entr" presetSubtype="12" fill="hold" grpId="1" nodeType="withEffect">
                                  <p:stCondLst>
                                    <p:cond delay="0"/>
                                  </p:stCondLst>
                                  <p:childTnLst>
                                    <p:set>
                                      <p:cBhvr>
                                        <p:cTn id="245" dur="1" fill="hold">
                                          <p:stCondLst>
                                            <p:cond delay="0"/>
                                          </p:stCondLst>
                                        </p:cTn>
                                        <p:tgtEl>
                                          <p:spTgt spid="152756"/>
                                        </p:tgtEl>
                                        <p:attrNameLst>
                                          <p:attrName>style.visibility</p:attrName>
                                        </p:attrNameLst>
                                      </p:cBhvr>
                                      <p:to>
                                        <p:strVal val="visible"/>
                                      </p:to>
                                    </p:set>
                                    <p:animEffect transition="in" filter="strips(downLeft)">
                                      <p:cBhvr>
                                        <p:cTn id="246" dur="1000"/>
                                        <p:tgtEl>
                                          <p:spTgt spid="152756"/>
                                        </p:tgtEl>
                                      </p:cBhvr>
                                    </p:animEffect>
                                  </p:childTnLst>
                                </p:cTn>
                              </p:par>
                              <p:par>
                                <p:cTn id="247" presetID="18" presetClass="entr" presetSubtype="12" fill="hold" grpId="0" nodeType="withEffect">
                                  <p:stCondLst>
                                    <p:cond delay="0"/>
                                  </p:stCondLst>
                                  <p:childTnLst>
                                    <p:set>
                                      <p:cBhvr>
                                        <p:cTn id="248" dur="1" fill="hold">
                                          <p:stCondLst>
                                            <p:cond delay="0"/>
                                          </p:stCondLst>
                                        </p:cTn>
                                        <p:tgtEl>
                                          <p:spTgt spid="152750"/>
                                        </p:tgtEl>
                                        <p:attrNameLst>
                                          <p:attrName>style.visibility</p:attrName>
                                        </p:attrNameLst>
                                      </p:cBhvr>
                                      <p:to>
                                        <p:strVal val="visible"/>
                                      </p:to>
                                    </p:set>
                                    <p:animEffect transition="in" filter="strips(downLeft)">
                                      <p:cBhvr>
                                        <p:cTn id="249" dur="1000"/>
                                        <p:tgtEl>
                                          <p:spTgt spid="152750"/>
                                        </p:tgtEl>
                                      </p:cBhvr>
                                    </p:animEffect>
                                  </p:childTnLst>
                                </p:cTn>
                              </p:par>
                              <p:par>
                                <p:cTn id="250" presetID="18" presetClass="entr" presetSubtype="12" fill="hold" grpId="0" nodeType="withEffect">
                                  <p:stCondLst>
                                    <p:cond delay="0"/>
                                  </p:stCondLst>
                                  <p:childTnLst>
                                    <p:set>
                                      <p:cBhvr>
                                        <p:cTn id="251" dur="1" fill="hold">
                                          <p:stCondLst>
                                            <p:cond delay="0"/>
                                          </p:stCondLst>
                                        </p:cTn>
                                        <p:tgtEl>
                                          <p:spTgt spid="152749"/>
                                        </p:tgtEl>
                                        <p:attrNameLst>
                                          <p:attrName>style.visibility</p:attrName>
                                        </p:attrNameLst>
                                      </p:cBhvr>
                                      <p:to>
                                        <p:strVal val="visible"/>
                                      </p:to>
                                    </p:set>
                                    <p:animEffect transition="in" filter="strips(downLeft)">
                                      <p:cBhvr>
                                        <p:cTn id="252" dur="1000"/>
                                        <p:tgtEl>
                                          <p:spTgt spid="152749"/>
                                        </p:tgtEl>
                                      </p:cBhvr>
                                    </p:animEffect>
                                  </p:childTnLst>
                                </p:cTn>
                              </p:par>
                              <p:par>
                                <p:cTn id="253" presetID="18" presetClass="entr" presetSubtype="12" fill="hold" grpId="0" nodeType="withEffect">
                                  <p:stCondLst>
                                    <p:cond delay="0"/>
                                  </p:stCondLst>
                                  <p:childTnLst>
                                    <p:set>
                                      <p:cBhvr>
                                        <p:cTn id="254" dur="1" fill="hold">
                                          <p:stCondLst>
                                            <p:cond delay="0"/>
                                          </p:stCondLst>
                                        </p:cTn>
                                        <p:tgtEl>
                                          <p:spTgt spid="152796"/>
                                        </p:tgtEl>
                                        <p:attrNameLst>
                                          <p:attrName>style.visibility</p:attrName>
                                        </p:attrNameLst>
                                      </p:cBhvr>
                                      <p:to>
                                        <p:strVal val="visible"/>
                                      </p:to>
                                    </p:set>
                                    <p:animEffect transition="in" filter="strips(downLeft)">
                                      <p:cBhvr>
                                        <p:cTn id="255" dur="1000"/>
                                        <p:tgtEl>
                                          <p:spTgt spid="152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794" grpId="0"/>
      <p:bldP spid="152824" grpId="0"/>
      <p:bldP spid="152810" grpId="0"/>
      <p:bldP spid="152818" grpId="0"/>
      <p:bldP spid="152820" grpId="0"/>
      <p:bldP spid="152746" grpId="0" animBg="1"/>
      <p:bldP spid="152742" grpId="0" animBg="1"/>
      <p:bldP spid="152743" grpId="0" animBg="1"/>
      <p:bldP spid="152745" grpId="0" animBg="1"/>
      <p:bldP spid="152790" grpId="0" animBg="1"/>
      <p:bldP spid="152789" grpId="0" animBg="1"/>
      <p:bldP spid="152788" grpId="0" animBg="1"/>
      <p:bldP spid="152787" grpId="0" animBg="1"/>
      <p:bldP spid="152786" grpId="0" animBg="1"/>
      <p:bldP spid="152785" grpId="0" animBg="1"/>
      <p:bldP spid="152784" grpId="0" animBg="1"/>
      <p:bldP spid="152783" grpId="0" animBg="1"/>
      <p:bldP spid="152783" grpId="1" animBg="1"/>
      <p:bldP spid="152782" grpId="0" animBg="1"/>
      <p:bldP spid="152781" grpId="0" animBg="1"/>
      <p:bldP spid="152780" grpId="0" animBg="1"/>
      <p:bldP spid="152779" grpId="0" animBg="1"/>
      <p:bldP spid="152778" grpId="0" animBg="1"/>
      <p:bldP spid="152777" grpId="0" animBg="1"/>
      <p:bldP spid="152776" grpId="0" animBg="1"/>
      <p:bldP spid="152775" grpId="0" animBg="1"/>
      <p:bldP spid="152774" grpId="0" animBg="1"/>
      <p:bldP spid="152773" grpId="0" animBg="1"/>
      <p:bldP spid="152772" grpId="0" animBg="1"/>
      <p:bldP spid="152772" grpId="1" animBg="1"/>
      <p:bldP spid="152771" grpId="0" animBg="1"/>
      <p:bldP spid="152770" grpId="0" animBg="1"/>
      <p:bldP spid="152769" grpId="0" animBg="1"/>
      <p:bldP spid="152768" grpId="0" animBg="1"/>
      <p:bldP spid="152767" grpId="0" animBg="1"/>
      <p:bldP spid="152766" grpId="0" animBg="1"/>
      <p:bldP spid="152765" grpId="0" animBg="1"/>
      <p:bldP spid="152764" grpId="0" animBg="1"/>
      <p:bldP spid="152763" grpId="0" animBg="1"/>
      <p:bldP spid="152762" grpId="0" animBg="1"/>
      <p:bldP spid="152761" grpId="0" animBg="1"/>
      <p:bldP spid="152760" grpId="0" animBg="1"/>
      <p:bldP spid="152759" grpId="0" animBg="1"/>
      <p:bldP spid="152757" grpId="0" animBg="1"/>
      <p:bldP spid="152756" grpId="0" animBg="1"/>
      <p:bldP spid="152756" grpId="1" animBg="1"/>
      <p:bldP spid="152755" grpId="0" animBg="1"/>
      <p:bldP spid="152754" grpId="0" animBg="1"/>
      <p:bldP spid="152752" grpId="0" animBg="1"/>
      <p:bldP spid="152751" grpId="0" animBg="1"/>
      <p:bldP spid="152750" grpId="0" animBg="1"/>
      <p:bldP spid="152749" grpId="0" animBg="1"/>
      <p:bldP spid="152791" grpId="0"/>
      <p:bldP spid="152792" grpId="0"/>
      <p:bldP spid="152795" grpId="0"/>
      <p:bldP spid="152795" grpId="1"/>
      <p:bldP spid="152796" grpId="0"/>
      <p:bldP spid="152797" grpId="0"/>
      <p:bldP spid="152799" grpId="0"/>
      <p:bldP spid="152804" grpId="0"/>
      <p:bldP spid="152806" grpId="0"/>
      <p:bldP spid="152808" grpId="0"/>
      <p:bldP spid="152812" grpId="0"/>
      <p:bldP spid="152814" grpId="0"/>
      <p:bldP spid="152816" grpId="0"/>
      <p:bldP spid="152822" grpId="0"/>
      <p:bldP spid="152826" grpId="0"/>
      <p:bldP spid="152827" grpId="0" animBg="1"/>
      <p:bldP spid="152828" grpId="0" animBg="1"/>
      <p:bldP spid="152829" grpId="0" animBg="1"/>
      <p:bldP spid="152830" grpId="0" animBg="1"/>
      <p:bldP spid="152831" grpId="0" animBg="1"/>
      <p:bldP spid="152833"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228600" y="762000"/>
            <a:ext cx="8610600" cy="5883275"/>
          </a:xfrm>
        </p:spPr>
        <p:txBody>
          <a:bodyPr/>
          <a:lstStyle/>
          <a:p>
            <a:pPr marL="457200" indent="-457200">
              <a:lnSpc>
                <a:spcPct val="120000"/>
              </a:lnSpc>
              <a:spcBef>
                <a:spcPct val="25000"/>
              </a:spcBef>
              <a:buFont typeface="Wingdings" pitchFamily="2" charset="2"/>
              <a:buAutoNum type="arabicPeriod" startAt="2"/>
            </a:pPr>
            <a:r>
              <a:rPr lang="en-US">
                <a:solidFill>
                  <a:srgbClr val="0000CC"/>
                </a:solidFill>
              </a:rPr>
              <a:t>Serving multiple requests simultaneously</a:t>
            </a:r>
          </a:p>
          <a:p>
            <a:pPr marL="914400" lvl="1" indent="-457200">
              <a:lnSpc>
                <a:spcPct val="120000"/>
              </a:lnSpc>
              <a:spcBef>
                <a:spcPct val="25000"/>
              </a:spcBef>
            </a:pPr>
            <a:r>
              <a:rPr lang="en-US"/>
              <a:t>Delays encountered in RPC systems :</a:t>
            </a:r>
          </a:p>
          <a:p>
            <a:pPr marL="1314450" lvl="2" indent="-457200">
              <a:lnSpc>
                <a:spcPct val="120000"/>
              </a:lnSpc>
              <a:spcBef>
                <a:spcPct val="25000"/>
              </a:spcBef>
            </a:pPr>
            <a:r>
              <a:rPr lang="en-US"/>
              <a:t>Delay caused while a server waits for a resource that is temporarily unavailable</a:t>
            </a:r>
          </a:p>
          <a:p>
            <a:pPr marL="1314450" lvl="2" indent="-457200">
              <a:lnSpc>
                <a:spcPct val="120000"/>
              </a:lnSpc>
              <a:spcBef>
                <a:spcPct val="25000"/>
              </a:spcBef>
            </a:pPr>
            <a:r>
              <a:rPr lang="en-US"/>
              <a:t>A delay can occur when a server calls a remote function that involves a considerable amount of computation to complete  or involves considerable transmission delay</a:t>
            </a:r>
          </a:p>
          <a:p>
            <a:pPr marL="914400" lvl="1" indent="-457200">
              <a:lnSpc>
                <a:spcPct val="120000"/>
              </a:lnSpc>
              <a:spcBef>
                <a:spcPct val="25000"/>
              </a:spcBef>
            </a:pPr>
            <a:r>
              <a:rPr lang="en-US"/>
              <a:t>Use of Multi-threaded server with dynamic thread creation facility allow the server to accept and process other requests, instead of being idle while waiting will provide better performance</a:t>
            </a:r>
          </a:p>
        </p:txBody>
      </p:sp>
      <p:sp>
        <p:nvSpPr>
          <p:cNvPr id="71687" name="Rectangle 7"/>
          <p:cNvSpPr>
            <a:spLocks noChangeArrowheads="1"/>
          </p:cNvSpPr>
          <p:nvPr/>
        </p:nvSpPr>
        <p:spPr bwMode="auto">
          <a:xfrm>
            <a:off x="457200" y="0"/>
            <a:ext cx="8229600" cy="765175"/>
          </a:xfrm>
          <a:prstGeom prst="rect">
            <a:avLst/>
          </a:prstGeom>
          <a:noFill/>
          <a:ln w="9525">
            <a:noFill/>
            <a:miter lim="800000"/>
            <a:headEnd/>
            <a:tailEnd/>
          </a:ln>
        </p:spPr>
        <p:txBody>
          <a:bodyPr anchor="b"/>
          <a:lstStyle/>
          <a:p>
            <a:r>
              <a:rPr kumimoji="1" lang="en-US" sz="3200" b="1">
                <a:solidFill>
                  <a:srgbClr val="993300"/>
                </a:solidFill>
                <a:effectLst>
                  <a:outerShdw blurRad="38100" dist="38100" dir="2700000" algn="tl">
                    <a:srgbClr val="000000"/>
                  </a:outerShdw>
                </a:effectLst>
              </a:rPr>
              <a:t>Optimizations in RPC for better performance</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a:xfrm>
            <a:off x="242888" y="993775"/>
            <a:ext cx="8672512" cy="5676900"/>
          </a:xfrm>
        </p:spPr>
        <p:txBody>
          <a:bodyPr/>
          <a:lstStyle/>
          <a:p>
            <a:pPr>
              <a:lnSpc>
                <a:spcPct val="135000"/>
              </a:lnSpc>
              <a:spcBef>
                <a:spcPct val="40000"/>
              </a:spcBef>
              <a:buFont typeface="Wingdings" pitchFamily="2" charset="2"/>
              <a:buAutoNum type="arabicPeriod" startAt="3"/>
            </a:pPr>
            <a:r>
              <a:rPr lang="en-US"/>
              <a:t>Reducing per-call workload of servers</a:t>
            </a:r>
          </a:p>
          <a:p>
            <a:pPr marL="762000" lvl="1" indent="-304800">
              <a:lnSpc>
                <a:spcPct val="135000"/>
              </a:lnSpc>
              <a:spcBef>
                <a:spcPct val="40000"/>
              </a:spcBef>
            </a:pPr>
            <a:r>
              <a:rPr lang="en-US"/>
              <a:t>One way to achieve this improvement is to use stateless servers</a:t>
            </a:r>
          </a:p>
          <a:p>
            <a:pPr>
              <a:lnSpc>
                <a:spcPct val="135000"/>
              </a:lnSpc>
              <a:spcBef>
                <a:spcPct val="40000"/>
              </a:spcBef>
              <a:buFont typeface="Wingdings" pitchFamily="2" charset="2"/>
              <a:buAutoNum type="arabicPeriod" startAt="4"/>
            </a:pPr>
            <a:r>
              <a:rPr lang="en-US"/>
              <a:t>Reply caching of idempotent remote procedures</a:t>
            </a:r>
          </a:p>
          <a:p>
            <a:pPr marL="762000" lvl="1" indent="-304800">
              <a:lnSpc>
                <a:spcPct val="135000"/>
              </a:lnSpc>
              <a:spcBef>
                <a:spcPct val="40000"/>
              </a:spcBef>
            </a:pPr>
            <a:r>
              <a:rPr lang="en-US"/>
              <a:t>Proper selection of timeout values</a:t>
            </a:r>
          </a:p>
          <a:p>
            <a:pPr marL="1162050" lvl="2" indent="-304800">
              <a:lnSpc>
                <a:spcPct val="135000"/>
              </a:lnSpc>
              <a:spcBef>
                <a:spcPct val="40000"/>
              </a:spcBef>
            </a:pPr>
            <a:r>
              <a:rPr lang="en-US"/>
              <a:t>Too small timeout value will cause timers to expire too often, resulting in unnecessary retransmissions</a:t>
            </a:r>
          </a:p>
          <a:p>
            <a:pPr marL="1162050" lvl="2" indent="-304800">
              <a:lnSpc>
                <a:spcPct val="135000"/>
              </a:lnSpc>
              <a:spcBef>
                <a:spcPct val="40000"/>
              </a:spcBef>
            </a:pPr>
            <a:r>
              <a:rPr lang="en-US"/>
              <a:t>Too large timeout value will cause a needlessly long delay in the event that a message is actually lost</a:t>
            </a:r>
          </a:p>
        </p:txBody>
      </p:sp>
      <p:sp>
        <p:nvSpPr>
          <p:cNvPr id="72710" name="Rectangle 6"/>
          <p:cNvSpPr>
            <a:spLocks noChangeArrowheads="1"/>
          </p:cNvSpPr>
          <p:nvPr/>
        </p:nvSpPr>
        <p:spPr bwMode="auto">
          <a:xfrm>
            <a:off x="457200" y="0"/>
            <a:ext cx="8229600" cy="765175"/>
          </a:xfrm>
          <a:prstGeom prst="rect">
            <a:avLst/>
          </a:prstGeom>
          <a:noFill/>
          <a:ln w="9525">
            <a:noFill/>
            <a:miter lim="800000"/>
            <a:headEnd/>
            <a:tailEnd/>
          </a:ln>
        </p:spPr>
        <p:txBody>
          <a:bodyPr anchor="b"/>
          <a:lstStyle/>
          <a:p>
            <a:r>
              <a:rPr kumimoji="1" lang="en-US" sz="3200" b="1">
                <a:solidFill>
                  <a:srgbClr val="993300"/>
                </a:solidFill>
                <a:effectLst>
                  <a:outerShdw blurRad="38100" dist="38100" dir="2700000" algn="tl">
                    <a:srgbClr val="000000"/>
                  </a:outerShdw>
                </a:effectLst>
              </a:rPr>
              <a:t>Optimizations in RPC for better performance</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body" idx="1"/>
          </p:nvPr>
        </p:nvSpPr>
        <p:spPr>
          <a:xfrm>
            <a:off x="242888" y="747713"/>
            <a:ext cx="8672512" cy="5922962"/>
          </a:xfrm>
        </p:spPr>
        <p:txBody>
          <a:bodyPr/>
          <a:lstStyle/>
          <a:p>
            <a:pPr marL="1162050" lvl="2" indent="-304800">
              <a:lnSpc>
                <a:spcPct val="105000"/>
              </a:lnSpc>
            </a:pPr>
            <a:r>
              <a:rPr lang="en-US"/>
              <a:t>Servers are likely to take varying amounts of time to service individual requests, depending on various factors like server load, network routing and network  congestion</a:t>
            </a:r>
          </a:p>
          <a:p>
            <a:pPr marL="1162050" lvl="2" indent="-304800">
              <a:lnSpc>
                <a:spcPct val="105000"/>
              </a:lnSpc>
            </a:pPr>
            <a:r>
              <a:rPr lang="en-US"/>
              <a:t>If the clients continue to retry sending requests, the server loading and network congestion problem will become worse</a:t>
            </a:r>
          </a:p>
          <a:p>
            <a:pPr marL="1162050" lvl="2" indent="-304800">
              <a:lnSpc>
                <a:spcPct val="105000"/>
              </a:lnSpc>
            </a:pPr>
            <a:r>
              <a:rPr lang="en-US"/>
              <a:t>One method for proper selection of  timeout values is to use some back-off strategy or exponentially increasing timeout values</a:t>
            </a:r>
          </a:p>
          <a:p>
            <a:pPr>
              <a:lnSpc>
                <a:spcPct val="105000"/>
              </a:lnSpc>
              <a:buFont typeface="Wingdings" pitchFamily="2" charset="2"/>
              <a:buAutoNum type="arabicPeriod" startAt="5"/>
            </a:pPr>
            <a:r>
              <a:rPr lang="en-US"/>
              <a:t>Proper design of RPC protocol specification</a:t>
            </a:r>
          </a:p>
        </p:txBody>
      </p:sp>
      <p:sp>
        <p:nvSpPr>
          <p:cNvPr id="153603" name="Rectangle 3"/>
          <p:cNvSpPr>
            <a:spLocks noChangeArrowheads="1"/>
          </p:cNvSpPr>
          <p:nvPr/>
        </p:nvSpPr>
        <p:spPr bwMode="auto">
          <a:xfrm>
            <a:off x="457200" y="0"/>
            <a:ext cx="8229600" cy="765175"/>
          </a:xfrm>
          <a:prstGeom prst="rect">
            <a:avLst/>
          </a:prstGeom>
          <a:noFill/>
          <a:ln w="9525">
            <a:noFill/>
            <a:miter lim="800000"/>
            <a:headEnd/>
            <a:tailEnd/>
          </a:ln>
        </p:spPr>
        <p:txBody>
          <a:bodyPr anchor="b"/>
          <a:lstStyle/>
          <a:p>
            <a:r>
              <a:rPr kumimoji="1" lang="en-US" sz="3200" b="1">
                <a:solidFill>
                  <a:srgbClr val="993300"/>
                </a:solidFill>
                <a:effectLst>
                  <a:outerShdw blurRad="38100" dist="38100" dir="2700000" algn="tl">
                    <a:srgbClr val="000000"/>
                  </a:outerShdw>
                </a:effectLst>
              </a:rPr>
              <a:t>Optimizations in RPC for better performance</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228600"/>
            <a:ext cx="8229600" cy="1143000"/>
          </a:xfrm>
        </p:spPr>
        <p:txBody>
          <a:bodyPr/>
          <a:lstStyle/>
          <a:p>
            <a:r>
              <a:rPr lang="en-US"/>
              <a:t>Case studies</a:t>
            </a:r>
          </a:p>
        </p:txBody>
      </p:sp>
      <p:sp>
        <p:nvSpPr>
          <p:cNvPr id="73731" name="Rectangle 3"/>
          <p:cNvSpPr>
            <a:spLocks noGrp="1" noChangeArrowheads="1"/>
          </p:cNvSpPr>
          <p:nvPr>
            <p:ph type="body" idx="1"/>
          </p:nvPr>
        </p:nvSpPr>
        <p:spPr>
          <a:xfrm>
            <a:off x="304800" y="914400"/>
            <a:ext cx="8610600" cy="5715000"/>
          </a:xfrm>
        </p:spPr>
        <p:txBody>
          <a:bodyPr/>
          <a:lstStyle/>
          <a:p>
            <a:r>
              <a:rPr lang="en-US"/>
              <a:t>Sun RPC</a:t>
            </a:r>
          </a:p>
          <a:p>
            <a:pPr lvl="1"/>
            <a:r>
              <a:rPr lang="en-US"/>
              <a:t>Steps in creating an RPC application in Sun RPC</a:t>
            </a:r>
          </a:p>
          <a:p>
            <a:pPr lvl="2"/>
            <a:r>
              <a:rPr lang="en-US"/>
              <a:t>Application programmer manually writes the client program and server program for the application</a:t>
            </a:r>
          </a:p>
          <a:p>
            <a:pPr lvl="2"/>
            <a:r>
              <a:rPr lang="en-US"/>
              <a:t>The client program file is compiled to get a client object file</a:t>
            </a:r>
          </a:p>
          <a:p>
            <a:pPr lvl="2"/>
            <a:r>
              <a:rPr lang="en-US"/>
              <a:t>The server program file is compiled to get a server object file</a:t>
            </a:r>
          </a:p>
          <a:p>
            <a:pPr lvl="2"/>
            <a:r>
              <a:rPr lang="en-US"/>
              <a:t>The server stub file and the XDR filters file are compiled to get a client stub object file </a:t>
            </a: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p:txBody>
          <a:bodyPr/>
          <a:lstStyle/>
          <a:p>
            <a:pPr>
              <a:lnSpc>
                <a:spcPct val="120000"/>
              </a:lnSpc>
            </a:pPr>
            <a:r>
              <a:rPr lang="en-US"/>
              <a:t>Sun RPC</a:t>
            </a:r>
          </a:p>
          <a:p>
            <a:pPr lvl="1">
              <a:lnSpc>
                <a:spcPct val="120000"/>
              </a:lnSpc>
            </a:pPr>
            <a:r>
              <a:rPr lang="en-US"/>
              <a:t>The server stub file and the XDR filters file are compiled to get a server stub object file</a:t>
            </a:r>
          </a:p>
          <a:p>
            <a:pPr lvl="1">
              <a:lnSpc>
                <a:spcPct val="120000"/>
              </a:lnSpc>
            </a:pPr>
            <a:r>
              <a:rPr lang="en-US"/>
              <a:t>The client object file, the client stub file, and the client-side RPCRuntime library are linked together to get the client executable file</a:t>
            </a:r>
          </a:p>
          <a:p>
            <a:pPr lvl="1">
              <a:lnSpc>
                <a:spcPct val="120000"/>
              </a:lnSpc>
            </a:pPr>
            <a:r>
              <a:rPr lang="en-US"/>
              <a:t>The server object file, the server stub object file, and the server-side RPCRuntime library are linked together to get the server executable file</a:t>
            </a:r>
          </a:p>
        </p:txBody>
      </p:sp>
      <p:sp>
        <p:nvSpPr>
          <p:cNvPr id="74756" name="Rectangle 4"/>
          <p:cNvSpPr>
            <a:spLocks noGrp="1" noChangeArrowheads="1"/>
          </p:cNvSpPr>
          <p:nvPr>
            <p:ph type="title"/>
          </p:nvPr>
        </p:nvSpPr>
        <p:spPr>
          <a:noFill/>
          <a:ln/>
        </p:spPr>
        <p:txBody>
          <a:bodyPr anchor="ctr"/>
          <a:lstStyle/>
          <a:p>
            <a:r>
              <a:rPr lang="en-US"/>
              <a:t>Case studies ( Contd…)</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p:txBody>
          <a:bodyPr/>
          <a:lstStyle/>
          <a:p>
            <a:r>
              <a:rPr lang="en-US" dirty="0"/>
              <a:t>Issues in IPC are addressed by:</a:t>
            </a:r>
          </a:p>
          <a:p>
            <a:pPr lvl="1"/>
            <a:r>
              <a:rPr lang="en-US" dirty="0"/>
              <a:t>Synchronization	</a:t>
            </a:r>
          </a:p>
          <a:p>
            <a:pPr lvl="1"/>
            <a:r>
              <a:rPr lang="en-US" dirty="0"/>
              <a:t>Buffering</a:t>
            </a:r>
          </a:p>
          <a:p>
            <a:pPr lvl="1"/>
            <a:r>
              <a:rPr lang="en-US" dirty="0"/>
              <a:t>Multi Data gram Messages</a:t>
            </a:r>
          </a:p>
          <a:p>
            <a:pPr lvl="1"/>
            <a:r>
              <a:rPr lang="en-US" dirty="0"/>
              <a:t>Encoding and Decoding</a:t>
            </a:r>
          </a:p>
          <a:p>
            <a:pPr lvl="1"/>
            <a:r>
              <a:rPr lang="en-US" dirty="0"/>
              <a:t>Process Addressing</a:t>
            </a:r>
          </a:p>
          <a:p>
            <a:pPr lvl="1"/>
            <a:r>
              <a:rPr lang="en-US" dirty="0"/>
              <a:t>Failure Handling</a:t>
            </a:r>
          </a:p>
          <a:p>
            <a:pPr lvl="1"/>
            <a:r>
              <a:rPr lang="en-US" dirty="0"/>
              <a:t>Group </a:t>
            </a:r>
            <a:r>
              <a:rPr lang="en-US" dirty="0" smtClean="0"/>
              <a:t>Communication </a:t>
            </a:r>
            <a:endParaRPr lang="en-US" dirty="0"/>
          </a:p>
        </p:txBody>
      </p:sp>
      <p:sp>
        <p:nvSpPr>
          <p:cNvPr id="13316" name="Rectangle 4"/>
          <p:cNvSpPr>
            <a:spLocks noGrp="1" noChangeArrowheads="1"/>
          </p:cNvSpPr>
          <p:nvPr>
            <p:ph type="title"/>
          </p:nvPr>
        </p:nvSpPr>
        <p:spPr>
          <a:xfrm>
            <a:off x="457200" y="0"/>
            <a:ext cx="8229600" cy="1143000"/>
          </a:xfrm>
          <a:noFill/>
          <a:ln/>
        </p:spPr>
        <p:txBody>
          <a:bodyPr anchor="ctr"/>
          <a:lstStyle/>
          <a:p>
            <a:r>
              <a:rPr lang="en-US"/>
              <a:t>Issues in IPC (contd…)</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5833" name="Picture 57" descr="3"/>
          <p:cNvPicPr>
            <a:picLocks noChangeAspect="1" noChangeArrowheads="1"/>
          </p:cNvPicPr>
          <p:nvPr/>
        </p:nvPicPr>
        <p:blipFill>
          <a:blip r:embed="rId2"/>
          <a:srcRect/>
          <a:stretch>
            <a:fillRect/>
          </a:stretch>
        </p:blipFill>
        <p:spPr bwMode="auto">
          <a:xfrm>
            <a:off x="381000" y="304800"/>
            <a:ext cx="8458200" cy="6357938"/>
          </a:xfrm>
          <a:prstGeom prst="rect">
            <a:avLst/>
          </a:prstGeom>
          <a:noFill/>
        </p:spPr>
      </p:pic>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533400" y="2667000"/>
            <a:ext cx="8229600" cy="1143000"/>
          </a:xfrm>
        </p:spPr>
        <p:txBody>
          <a:bodyPr/>
          <a:lstStyle/>
          <a:p>
            <a:r>
              <a:rPr lang="en-US"/>
              <a:t>End of chapter 2</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04800" y="0"/>
            <a:ext cx="8229600" cy="685800"/>
          </a:xfrm>
        </p:spPr>
        <p:txBody>
          <a:bodyPr/>
          <a:lstStyle/>
          <a:p>
            <a:r>
              <a:rPr lang="en-US"/>
              <a:t>Synchronization </a:t>
            </a:r>
          </a:p>
        </p:txBody>
      </p:sp>
      <p:sp>
        <p:nvSpPr>
          <p:cNvPr id="14339" name="Rectangle 3"/>
          <p:cNvSpPr>
            <a:spLocks noGrp="1" noChangeArrowheads="1"/>
          </p:cNvSpPr>
          <p:nvPr>
            <p:ph type="body" idx="1"/>
          </p:nvPr>
        </p:nvSpPr>
        <p:spPr>
          <a:xfrm>
            <a:off x="152400" y="685800"/>
            <a:ext cx="8763000" cy="5867400"/>
          </a:xfrm>
        </p:spPr>
        <p:txBody>
          <a:bodyPr/>
          <a:lstStyle/>
          <a:p>
            <a:pPr>
              <a:lnSpc>
                <a:spcPct val="115000"/>
              </a:lnSpc>
              <a:spcBef>
                <a:spcPct val="30000"/>
              </a:spcBef>
            </a:pPr>
            <a:r>
              <a:rPr lang="en-US"/>
              <a:t>Semantics used for synchronization may be broadly classified as</a:t>
            </a:r>
          </a:p>
          <a:p>
            <a:pPr lvl="1">
              <a:lnSpc>
                <a:spcPct val="115000"/>
              </a:lnSpc>
              <a:spcBef>
                <a:spcPct val="30000"/>
              </a:spcBef>
            </a:pPr>
            <a:r>
              <a:rPr lang="en-US"/>
              <a:t>Blocking – its invocation blocks the execution of its invoker</a:t>
            </a:r>
          </a:p>
          <a:p>
            <a:pPr lvl="1">
              <a:lnSpc>
                <a:spcPct val="115000"/>
              </a:lnSpc>
              <a:spcBef>
                <a:spcPct val="30000"/>
              </a:spcBef>
            </a:pPr>
            <a:r>
              <a:rPr lang="en-US"/>
              <a:t>Nonblocking - Its invocation does not block the execution of its invoker</a:t>
            </a:r>
          </a:p>
          <a:p>
            <a:pPr lvl="1">
              <a:lnSpc>
                <a:spcPct val="115000"/>
              </a:lnSpc>
              <a:spcBef>
                <a:spcPct val="30000"/>
              </a:spcBef>
            </a:pPr>
            <a:r>
              <a:rPr lang="en-US"/>
              <a:t>How non blocking RECEIVING process knows message arrival?</a:t>
            </a:r>
          </a:p>
          <a:p>
            <a:pPr marL="1149350" lvl="2" indent="-292100">
              <a:lnSpc>
                <a:spcPct val="115000"/>
              </a:lnSpc>
              <a:spcBef>
                <a:spcPct val="30000"/>
              </a:spcBef>
            </a:pPr>
            <a:r>
              <a:rPr lang="en-US"/>
              <a:t>Polling : Periodically poll the Kernal to check the Buffer status.</a:t>
            </a:r>
          </a:p>
          <a:p>
            <a:pPr marL="1149350" lvl="2" indent="-292100">
              <a:lnSpc>
                <a:spcPct val="115000"/>
              </a:lnSpc>
              <a:spcBef>
                <a:spcPct val="30000"/>
              </a:spcBef>
            </a:pPr>
            <a:r>
              <a:rPr lang="en-US"/>
              <a:t>Interrupts: When message is filled in the buffer, a s/w interrupts is used to notify the receiving process.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91" name="Group 31"/>
          <p:cNvGrpSpPr>
            <a:grpSpLocks/>
          </p:cNvGrpSpPr>
          <p:nvPr/>
        </p:nvGrpSpPr>
        <p:grpSpPr bwMode="auto">
          <a:xfrm>
            <a:off x="228600" y="1295400"/>
            <a:ext cx="8686800" cy="5260975"/>
            <a:chOff x="144" y="816"/>
            <a:chExt cx="5616" cy="3506"/>
          </a:xfrm>
        </p:grpSpPr>
        <p:sp>
          <p:nvSpPr>
            <p:cNvPr id="15365" name="Line 5"/>
            <p:cNvSpPr>
              <a:spLocks noChangeShapeType="1"/>
            </p:cNvSpPr>
            <p:nvPr/>
          </p:nvSpPr>
          <p:spPr bwMode="auto">
            <a:xfrm>
              <a:off x="1776" y="1104"/>
              <a:ext cx="0" cy="863"/>
            </a:xfrm>
            <a:prstGeom prst="line">
              <a:avLst/>
            </a:prstGeom>
            <a:noFill/>
            <a:ln w="9525">
              <a:solidFill>
                <a:srgbClr val="000000"/>
              </a:solidFill>
              <a:round/>
              <a:headEnd/>
              <a:tailEnd/>
            </a:ln>
          </p:spPr>
          <p:txBody>
            <a:bodyPr/>
            <a:lstStyle/>
            <a:p>
              <a:endParaRPr lang="en-US"/>
            </a:p>
          </p:txBody>
        </p:sp>
        <p:sp>
          <p:nvSpPr>
            <p:cNvPr id="15366" name="Line 6"/>
            <p:cNvSpPr>
              <a:spLocks noChangeShapeType="1"/>
            </p:cNvSpPr>
            <p:nvPr/>
          </p:nvSpPr>
          <p:spPr bwMode="auto">
            <a:xfrm>
              <a:off x="1776" y="2090"/>
              <a:ext cx="0" cy="863"/>
            </a:xfrm>
            <a:prstGeom prst="line">
              <a:avLst/>
            </a:prstGeom>
            <a:noFill/>
            <a:ln w="9525">
              <a:solidFill>
                <a:srgbClr val="000000"/>
              </a:solidFill>
              <a:prstDash val="dash"/>
              <a:round/>
              <a:headEnd/>
              <a:tailEnd/>
            </a:ln>
          </p:spPr>
          <p:txBody>
            <a:bodyPr/>
            <a:lstStyle/>
            <a:p>
              <a:endParaRPr lang="en-US"/>
            </a:p>
          </p:txBody>
        </p:sp>
        <p:sp>
          <p:nvSpPr>
            <p:cNvPr id="15367" name="Line 7"/>
            <p:cNvSpPr>
              <a:spLocks noChangeShapeType="1"/>
            </p:cNvSpPr>
            <p:nvPr/>
          </p:nvSpPr>
          <p:spPr bwMode="auto">
            <a:xfrm>
              <a:off x="1776" y="3265"/>
              <a:ext cx="0" cy="863"/>
            </a:xfrm>
            <a:prstGeom prst="line">
              <a:avLst/>
            </a:prstGeom>
            <a:noFill/>
            <a:ln w="9525">
              <a:solidFill>
                <a:srgbClr val="000000"/>
              </a:solidFill>
              <a:round/>
              <a:headEnd/>
              <a:tailEnd/>
            </a:ln>
          </p:spPr>
          <p:txBody>
            <a:bodyPr/>
            <a:lstStyle/>
            <a:p>
              <a:endParaRPr lang="en-US"/>
            </a:p>
          </p:txBody>
        </p:sp>
        <p:grpSp>
          <p:nvGrpSpPr>
            <p:cNvPr id="15368" name="Group 8"/>
            <p:cNvGrpSpPr>
              <a:grpSpLocks/>
            </p:cNvGrpSpPr>
            <p:nvPr/>
          </p:nvGrpSpPr>
          <p:grpSpPr bwMode="auto">
            <a:xfrm>
              <a:off x="3696" y="1104"/>
              <a:ext cx="48" cy="2976"/>
              <a:chOff x="8100" y="9180"/>
              <a:chExt cx="0" cy="4140"/>
            </a:xfrm>
          </p:grpSpPr>
          <p:sp>
            <p:nvSpPr>
              <p:cNvPr id="15369" name="Line 9"/>
              <p:cNvSpPr>
                <a:spLocks noChangeShapeType="1"/>
              </p:cNvSpPr>
              <p:nvPr/>
            </p:nvSpPr>
            <p:spPr bwMode="auto">
              <a:xfrm>
                <a:off x="8100" y="9180"/>
                <a:ext cx="0" cy="720"/>
              </a:xfrm>
              <a:prstGeom prst="line">
                <a:avLst/>
              </a:prstGeom>
              <a:noFill/>
              <a:ln w="9525">
                <a:solidFill>
                  <a:srgbClr val="000000"/>
                </a:solidFill>
                <a:round/>
                <a:headEnd/>
                <a:tailEnd/>
              </a:ln>
            </p:spPr>
            <p:txBody>
              <a:bodyPr/>
              <a:lstStyle/>
              <a:p>
                <a:endParaRPr lang="en-US"/>
              </a:p>
            </p:txBody>
          </p:sp>
          <p:sp>
            <p:nvSpPr>
              <p:cNvPr id="15370" name="Line 10"/>
              <p:cNvSpPr>
                <a:spLocks noChangeShapeType="1"/>
              </p:cNvSpPr>
              <p:nvPr/>
            </p:nvSpPr>
            <p:spPr bwMode="auto">
              <a:xfrm>
                <a:off x="8100" y="10080"/>
                <a:ext cx="0" cy="1260"/>
              </a:xfrm>
              <a:prstGeom prst="line">
                <a:avLst/>
              </a:prstGeom>
              <a:noFill/>
              <a:ln w="9525">
                <a:solidFill>
                  <a:srgbClr val="000000"/>
                </a:solidFill>
                <a:prstDash val="dash"/>
                <a:round/>
                <a:headEnd/>
                <a:tailEnd/>
              </a:ln>
            </p:spPr>
            <p:txBody>
              <a:bodyPr/>
              <a:lstStyle/>
              <a:p>
                <a:endParaRPr lang="en-US"/>
              </a:p>
            </p:txBody>
          </p:sp>
          <p:sp>
            <p:nvSpPr>
              <p:cNvPr id="15371" name="Line 11"/>
              <p:cNvSpPr>
                <a:spLocks noChangeShapeType="1"/>
              </p:cNvSpPr>
              <p:nvPr/>
            </p:nvSpPr>
            <p:spPr bwMode="auto">
              <a:xfrm>
                <a:off x="8100" y="11520"/>
                <a:ext cx="0" cy="1800"/>
              </a:xfrm>
              <a:prstGeom prst="line">
                <a:avLst/>
              </a:prstGeom>
              <a:noFill/>
              <a:ln w="9525">
                <a:solidFill>
                  <a:srgbClr val="000000"/>
                </a:solidFill>
                <a:round/>
                <a:headEnd/>
                <a:tailEnd/>
              </a:ln>
            </p:spPr>
            <p:txBody>
              <a:bodyPr/>
              <a:lstStyle/>
              <a:p>
                <a:endParaRPr lang="en-US"/>
              </a:p>
            </p:txBody>
          </p:sp>
        </p:grpSp>
        <p:sp>
          <p:nvSpPr>
            <p:cNvPr id="15372" name="Line 12"/>
            <p:cNvSpPr>
              <a:spLocks noChangeShapeType="1"/>
            </p:cNvSpPr>
            <p:nvPr/>
          </p:nvSpPr>
          <p:spPr bwMode="auto">
            <a:xfrm>
              <a:off x="1776" y="1967"/>
              <a:ext cx="1920" cy="739"/>
            </a:xfrm>
            <a:prstGeom prst="line">
              <a:avLst/>
            </a:prstGeom>
            <a:noFill/>
            <a:ln w="9525">
              <a:solidFill>
                <a:srgbClr val="000000"/>
              </a:solidFill>
              <a:round/>
              <a:headEnd/>
              <a:tailEnd type="triangle" w="med" len="med"/>
            </a:ln>
          </p:spPr>
          <p:txBody>
            <a:bodyPr/>
            <a:lstStyle/>
            <a:p>
              <a:endParaRPr lang="en-US"/>
            </a:p>
          </p:txBody>
        </p:sp>
        <p:sp>
          <p:nvSpPr>
            <p:cNvPr id="15373" name="Line 13"/>
            <p:cNvSpPr>
              <a:spLocks noChangeShapeType="1"/>
            </p:cNvSpPr>
            <p:nvPr/>
          </p:nvSpPr>
          <p:spPr bwMode="auto">
            <a:xfrm flipH="1">
              <a:off x="1776" y="3199"/>
              <a:ext cx="1920" cy="66"/>
            </a:xfrm>
            <a:prstGeom prst="line">
              <a:avLst/>
            </a:prstGeom>
            <a:noFill/>
            <a:ln w="9525">
              <a:solidFill>
                <a:srgbClr val="000000"/>
              </a:solidFill>
              <a:round/>
              <a:headEnd/>
              <a:tailEnd type="triangle" w="med" len="med"/>
            </a:ln>
          </p:spPr>
          <p:txBody>
            <a:bodyPr/>
            <a:lstStyle/>
            <a:p>
              <a:endParaRPr lang="en-US"/>
            </a:p>
          </p:txBody>
        </p:sp>
        <p:sp>
          <p:nvSpPr>
            <p:cNvPr id="15375" name="Text Box 15"/>
            <p:cNvSpPr txBox="1">
              <a:spLocks noChangeArrowheads="1"/>
            </p:cNvSpPr>
            <p:nvPr/>
          </p:nvSpPr>
          <p:spPr bwMode="auto">
            <a:xfrm>
              <a:off x="912" y="816"/>
              <a:ext cx="1536" cy="244"/>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Sender’s execution</a:t>
              </a:r>
            </a:p>
          </p:txBody>
        </p:sp>
        <p:sp>
          <p:nvSpPr>
            <p:cNvPr id="15376" name="Text Box 16"/>
            <p:cNvSpPr txBox="1">
              <a:spLocks noChangeArrowheads="1"/>
            </p:cNvSpPr>
            <p:nvPr/>
          </p:nvSpPr>
          <p:spPr bwMode="auto">
            <a:xfrm>
              <a:off x="2928" y="816"/>
              <a:ext cx="1728" cy="244"/>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Receiver’s execution</a:t>
              </a:r>
            </a:p>
          </p:txBody>
        </p:sp>
        <p:sp>
          <p:nvSpPr>
            <p:cNvPr id="15377" name="Text Box 17"/>
            <p:cNvSpPr txBox="1">
              <a:spLocks noChangeArrowheads="1"/>
            </p:cNvSpPr>
            <p:nvPr/>
          </p:nvSpPr>
          <p:spPr bwMode="auto">
            <a:xfrm>
              <a:off x="2352" y="2016"/>
              <a:ext cx="1152" cy="244"/>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Message </a:t>
              </a:r>
            </a:p>
          </p:txBody>
        </p:sp>
        <p:sp>
          <p:nvSpPr>
            <p:cNvPr id="15379" name="Text Box 19"/>
            <p:cNvSpPr txBox="1">
              <a:spLocks noChangeArrowheads="1"/>
            </p:cNvSpPr>
            <p:nvPr/>
          </p:nvSpPr>
          <p:spPr bwMode="auto">
            <a:xfrm>
              <a:off x="2064" y="3360"/>
              <a:ext cx="1392" cy="233"/>
            </a:xfrm>
            <a:prstGeom prst="rect">
              <a:avLst/>
            </a:prstGeom>
            <a:noFill/>
            <a:ln w="9525">
              <a:noFill/>
              <a:miter lim="800000"/>
              <a:headEnd/>
              <a:tailEnd/>
            </a:ln>
            <a:effectLst/>
          </p:spPr>
          <p:txBody>
            <a:bodyPr>
              <a:spAutoFit/>
            </a:bodyPr>
            <a:lstStyle/>
            <a:p>
              <a:pPr eaLnBrk="1" hangingPunct="1">
                <a:spcBef>
                  <a:spcPct val="50000"/>
                </a:spcBef>
              </a:pPr>
              <a:r>
                <a:rPr lang="en-US" sz="1700" b="1">
                  <a:latin typeface="Arial" charset="0"/>
                </a:rPr>
                <a:t>Acknowledgement </a:t>
              </a:r>
            </a:p>
          </p:txBody>
        </p:sp>
        <p:sp>
          <p:nvSpPr>
            <p:cNvPr id="15380" name="Text Box 20"/>
            <p:cNvSpPr txBox="1">
              <a:spLocks noChangeArrowheads="1"/>
            </p:cNvSpPr>
            <p:nvPr/>
          </p:nvSpPr>
          <p:spPr bwMode="auto">
            <a:xfrm>
              <a:off x="336" y="3216"/>
              <a:ext cx="1536" cy="244"/>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Execution resumed</a:t>
              </a:r>
            </a:p>
          </p:txBody>
        </p:sp>
        <p:sp>
          <p:nvSpPr>
            <p:cNvPr id="15381" name="Text Box 21"/>
            <p:cNvSpPr txBox="1">
              <a:spLocks noChangeArrowheads="1"/>
            </p:cNvSpPr>
            <p:nvPr/>
          </p:nvSpPr>
          <p:spPr bwMode="auto">
            <a:xfrm>
              <a:off x="3696" y="3024"/>
              <a:ext cx="1920" cy="245"/>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Send (acknowledgement)</a:t>
              </a:r>
            </a:p>
          </p:txBody>
        </p:sp>
        <p:sp>
          <p:nvSpPr>
            <p:cNvPr id="15383" name="Text Box 23"/>
            <p:cNvSpPr txBox="1">
              <a:spLocks noChangeArrowheads="1"/>
            </p:cNvSpPr>
            <p:nvPr/>
          </p:nvSpPr>
          <p:spPr bwMode="auto">
            <a:xfrm>
              <a:off x="3744" y="2592"/>
              <a:ext cx="1536" cy="245"/>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Execution resumed</a:t>
              </a:r>
            </a:p>
          </p:txBody>
        </p:sp>
        <p:sp>
          <p:nvSpPr>
            <p:cNvPr id="15384" name="Text Box 24"/>
            <p:cNvSpPr txBox="1">
              <a:spLocks noChangeArrowheads="1"/>
            </p:cNvSpPr>
            <p:nvPr/>
          </p:nvSpPr>
          <p:spPr bwMode="auto">
            <a:xfrm>
              <a:off x="144" y="1776"/>
              <a:ext cx="1728" cy="519"/>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Send (message)</a:t>
              </a:r>
            </a:p>
            <a:p>
              <a:pPr eaLnBrk="1" hangingPunct="1">
                <a:spcBef>
                  <a:spcPct val="50000"/>
                </a:spcBef>
              </a:pPr>
              <a:r>
                <a:rPr lang="en-US" sz="1800" b="1">
                  <a:latin typeface="Arial" charset="0"/>
                </a:rPr>
                <a:t>Execution suspended</a:t>
              </a:r>
            </a:p>
          </p:txBody>
        </p:sp>
        <p:sp>
          <p:nvSpPr>
            <p:cNvPr id="15385" name="Text Box 25"/>
            <p:cNvSpPr txBox="1">
              <a:spLocks noChangeArrowheads="1"/>
            </p:cNvSpPr>
            <p:nvPr/>
          </p:nvSpPr>
          <p:spPr bwMode="auto">
            <a:xfrm>
              <a:off x="3792" y="1296"/>
              <a:ext cx="1728" cy="520"/>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Receive (message);</a:t>
              </a:r>
            </a:p>
            <a:p>
              <a:pPr eaLnBrk="1" hangingPunct="1">
                <a:spcBef>
                  <a:spcPct val="50000"/>
                </a:spcBef>
              </a:pPr>
              <a:r>
                <a:rPr lang="en-US" sz="1800" b="1">
                  <a:latin typeface="Arial" charset="0"/>
                </a:rPr>
                <a:t>Execution suspended</a:t>
              </a:r>
            </a:p>
          </p:txBody>
        </p:sp>
        <p:sp>
          <p:nvSpPr>
            <p:cNvPr id="15386" name="Line 26"/>
            <p:cNvSpPr>
              <a:spLocks noChangeShapeType="1"/>
            </p:cNvSpPr>
            <p:nvPr/>
          </p:nvSpPr>
          <p:spPr bwMode="auto">
            <a:xfrm>
              <a:off x="3936" y="4176"/>
              <a:ext cx="576" cy="0"/>
            </a:xfrm>
            <a:prstGeom prst="line">
              <a:avLst/>
            </a:prstGeom>
            <a:noFill/>
            <a:ln w="9525">
              <a:solidFill>
                <a:schemeClr val="tx1"/>
              </a:solidFill>
              <a:round/>
              <a:headEnd/>
              <a:tailEnd/>
            </a:ln>
            <a:effectLst/>
          </p:spPr>
          <p:txBody>
            <a:bodyPr/>
            <a:lstStyle/>
            <a:p>
              <a:endParaRPr lang="en-US"/>
            </a:p>
          </p:txBody>
        </p:sp>
        <p:sp>
          <p:nvSpPr>
            <p:cNvPr id="15387" name="Line 27"/>
            <p:cNvSpPr>
              <a:spLocks noChangeShapeType="1"/>
            </p:cNvSpPr>
            <p:nvPr/>
          </p:nvSpPr>
          <p:spPr bwMode="auto">
            <a:xfrm>
              <a:off x="3936" y="3936"/>
              <a:ext cx="576" cy="0"/>
            </a:xfrm>
            <a:prstGeom prst="line">
              <a:avLst/>
            </a:prstGeom>
            <a:noFill/>
            <a:ln w="9525">
              <a:solidFill>
                <a:schemeClr val="tx1"/>
              </a:solidFill>
              <a:prstDash val="dash"/>
              <a:round/>
              <a:headEnd/>
              <a:tailEnd/>
            </a:ln>
            <a:effectLst/>
          </p:spPr>
          <p:txBody>
            <a:bodyPr/>
            <a:lstStyle/>
            <a:p>
              <a:endParaRPr lang="en-US"/>
            </a:p>
          </p:txBody>
        </p:sp>
        <p:sp>
          <p:nvSpPr>
            <p:cNvPr id="15388" name="Text Box 28"/>
            <p:cNvSpPr txBox="1">
              <a:spLocks noChangeArrowheads="1"/>
            </p:cNvSpPr>
            <p:nvPr/>
          </p:nvSpPr>
          <p:spPr bwMode="auto">
            <a:xfrm>
              <a:off x="4512" y="3792"/>
              <a:ext cx="1104" cy="245"/>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Blocked state</a:t>
              </a:r>
            </a:p>
          </p:txBody>
        </p:sp>
        <p:sp>
          <p:nvSpPr>
            <p:cNvPr id="15389" name="Text Box 29"/>
            <p:cNvSpPr txBox="1">
              <a:spLocks noChangeArrowheads="1"/>
            </p:cNvSpPr>
            <p:nvPr/>
          </p:nvSpPr>
          <p:spPr bwMode="auto">
            <a:xfrm>
              <a:off x="4560" y="4089"/>
              <a:ext cx="1200" cy="233"/>
            </a:xfrm>
            <a:prstGeom prst="rect">
              <a:avLst/>
            </a:prstGeom>
            <a:noFill/>
            <a:ln w="9525">
              <a:noFill/>
              <a:miter lim="800000"/>
              <a:headEnd/>
              <a:tailEnd/>
            </a:ln>
            <a:effectLst/>
          </p:spPr>
          <p:txBody>
            <a:bodyPr>
              <a:spAutoFit/>
            </a:bodyPr>
            <a:lstStyle/>
            <a:p>
              <a:pPr eaLnBrk="1" hangingPunct="1">
                <a:spcBef>
                  <a:spcPct val="50000"/>
                </a:spcBef>
              </a:pPr>
              <a:r>
                <a:rPr lang="en-US" sz="1700" b="1">
                  <a:latin typeface="Arial" charset="0"/>
                </a:rPr>
                <a:t>Executing</a:t>
              </a:r>
              <a:r>
                <a:rPr lang="en-US" sz="1700">
                  <a:latin typeface="Arial" charset="0"/>
                </a:rPr>
                <a:t> </a:t>
              </a:r>
              <a:r>
                <a:rPr lang="en-US" sz="1700" b="1">
                  <a:latin typeface="Arial" charset="0"/>
                </a:rPr>
                <a:t>state</a:t>
              </a:r>
            </a:p>
          </p:txBody>
        </p:sp>
      </p:grpSp>
      <p:sp>
        <p:nvSpPr>
          <p:cNvPr id="15390" name="Text Box 30"/>
          <p:cNvSpPr txBox="1">
            <a:spLocks noChangeArrowheads="1"/>
          </p:cNvSpPr>
          <p:nvPr/>
        </p:nvSpPr>
        <p:spPr bwMode="auto">
          <a:xfrm>
            <a:off x="381000" y="152400"/>
            <a:ext cx="8458200" cy="822325"/>
          </a:xfrm>
          <a:prstGeom prst="rect">
            <a:avLst/>
          </a:prstGeom>
          <a:noFill/>
          <a:ln w="9525">
            <a:noFill/>
            <a:miter lim="800000"/>
            <a:headEnd/>
            <a:tailEnd/>
          </a:ln>
          <a:effectLst/>
        </p:spPr>
        <p:txBody>
          <a:bodyPr>
            <a:spAutoFit/>
          </a:bodyPr>
          <a:lstStyle/>
          <a:p>
            <a:pPr algn="ctr" eaLnBrk="1" hangingPunct="1">
              <a:spcBef>
                <a:spcPct val="50000"/>
              </a:spcBef>
            </a:pPr>
            <a:r>
              <a:rPr lang="en-US" sz="2400" b="1">
                <a:solidFill>
                  <a:srgbClr val="990033"/>
                </a:solidFill>
              </a:rPr>
              <a:t>Synchronous mode of communication with both </a:t>
            </a:r>
            <a:r>
              <a:rPr lang="en-US" sz="2400" b="1" i="1">
                <a:solidFill>
                  <a:srgbClr val="990033"/>
                </a:solidFill>
              </a:rPr>
              <a:t>send</a:t>
            </a:r>
            <a:r>
              <a:rPr lang="en-US" sz="2400" b="1">
                <a:solidFill>
                  <a:srgbClr val="990033"/>
                </a:solidFill>
              </a:rPr>
              <a:t> and </a:t>
            </a:r>
            <a:r>
              <a:rPr lang="en-US" sz="2400" b="1" i="1">
                <a:solidFill>
                  <a:srgbClr val="990033"/>
                </a:solidFill>
              </a:rPr>
              <a:t>receive </a:t>
            </a:r>
            <a:r>
              <a:rPr lang="en-US" sz="2400" b="1">
                <a:solidFill>
                  <a:srgbClr val="990033"/>
                </a:solidFill>
              </a:rPr>
              <a:t>primitives having blocking-type semantics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685800"/>
          </a:xfrm>
        </p:spPr>
        <p:txBody>
          <a:bodyPr/>
          <a:lstStyle/>
          <a:p>
            <a:r>
              <a:rPr lang="en-US"/>
              <a:t>Buffering </a:t>
            </a:r>
          </a:p>
        </p:txBody>
      </p:sp>
      <p:sp>
        <p:nvSpPr>
          <p:cNvPr id="16387" name="Rectangle 3"/>
          <p:cNvSpPr>
            <a:spLocks noGrp="1" noChangeArrowheads="1"/>
          </p:cNvSpPr>
          <p:nvPr>
            <p:ph type="body" idx="1"/>
          </p:nvPr>
        </p:nvSpPr>
        <p:spPr>
          <a:xfrm>
            <a:off x="381000" y="685800"/>
            <a:ext cx="8534400" cy="5791200"/>
          </a:xfrm>
        </p:spPr>
        <p:txBody>
          <a:bodyPr/>
          <a:lstStyle/>
          <a:p>
            <a:r>
              <a:rPr lang="en-US"/>
              <a:t>Messages can be transmitted from one process to another by copying the body of the message from the address space of sending process to the address space of the receiving process</a:t>
            </a:r>
          </a:p>
          <a:p>
            <a:r>
              <a:rPr lang="en-US"/>
              <a:t>The message buffering strategy in IPC is strongly related to synchronization strategy</a:t>
            </a:r>
          </a:p>
          <a:p>
            <a:r>
              <a:rPr lang="en-US"/>
              <a:t>Four types of buffering strategy are:</a:t>
            </a:r>
          </a:p>
          <a:p>
            <a:pPr lvl="1"/>
            <a:r>
              <a:rPr lang="en-US">
                <a:solidFill>
                  <a:srgbClr val="0000CC"/>
                </a:solidFill>
              </a:rPr>
              <a:t>Null buffer ( or no buffering)</a:t>
            </a:r>
          </a:p>
          <a:p>
            <a:pPr lvl="1"/>
            <a:r>
              <a:rPr lang="en-US">
                <a:solidFill>
                  <a:srgbClr val="0000CC"/>
                </a:solidFill>
              </a:rPr>
              <a:t>Single message buffer</a:t>
            </a:r>
          </a:p>
          <a:p>
            <a:pPr lvl="1"/>
            <a:r>
              <a:rPr lang="en-US">
                <a:solidFill>
                  <a:srgbClr val="0000CC"/>
                </a:solidFill>
              </a:rPr>
              <a:t>Buffer with unbounded capacity</a:t>
            </a:r>
          </a:p>
          <a:p>
            <a:pPr lvl="1"/>
            <a:r>
              <a:rPr lang="en-US">
                <a:solidFill>
                  <a:srgbClr val="0000CC"/>
                </a:solidFill>
              </a:rPr>
              <a:t>Finite-bound (or multiple-message) buffer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304800" y="1143000"/>
            <a:ext cx="8458200" cy="5334000"/>
          </a:xfrm>
        </p:spPr>
        <p:txBody>
          <a:bodyPr/>
          <a:lstStyle/>
          <a:p>
            <a:r>
              <a:rPr lang="en-US">
                <a:solidFill>
                  <a:srgbClr val="0000CC"/>
                </a:solidFill>
              </a:rPr>
              <a:t>Null buffer (or No buffering)</a:t>
            </a:r>
          </a:p>
          <a:p>
            <a:pPr lvl="1"/>
            <a:r>
              <a:rPr lang="en-US"/>
              <a:t>There is no place to temporarily store the message</a:t>
            </a:r>
          </a:p>
          <a:p>
            <a:pPr lvl="1"/>
            <a:r>
              <a:rPr lang="en-US"/>
              <a:t>Strategies used are:</a:t>
            </a:r>
          </a:p>
          <a:p>
            <a:pPr marL="1204913" lvl="2" indent="-347663"/>
            <a:r>
              <a:rPr lang="en-US"/>
              <a:t>The message remains in the senders process’s address space and the execution of the send is delayed until the receiver executes the corresponding receive</a:t>
            </a:r>
          </a:p>
          <a:p>
            <a:pPr marL="1204913" lvl="2" indent="-347663"/>
            <a:r>
              <a:rPr lang="en-US"/>
              <a:t>The message is simply discarded and the timeout mechanism is used to resend the message after a timeout period</a:t>
            </a:r>
          </a:p>
        </p:txBody>
      </p:sp>
      <p:sp>
        <p:nvSpPr>
          <p:cNvPr id="17412" name="Rectangle 4"/>
          <p:cNvSpPr>
            <a:spLocks noGrp="1" noChangeArrowheads="1"/>
          </p:cNvSpPr>
          <p:nvPr>
            <p:ph type="title"/>
          </p:nvPr>
        </p:nvSpPr>
        <p:spPr>
          <a:xfrm>
            <a:off x="381000" y="0"/>
            <a:ext cx="8229600" cy="1143000"/>
          </a:xfrm>
          <a:noFill/>
          <a:ln/>
        </p:spPr>
        <p:txBody>
          <a:bodyPr anchor="ctr"/>
          <a:lstStyle/>
          <a:p>
            <a:r>
              <a:rPr lang="en-US"/>
              <a:t>Buffering (contd…)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304800" y="1447800"/>
            <a:ext cx="8153400" cy="1524000"/>
          </a:xfrm>
        </p:spPr>
        <p:txBody>
          <a:bodyPr/>
          <a:lstStyle/>
          <a:p>
            <a:pPr>
              <a:lnSpc>
                <a:spcPct val="110000"/>
              </a:lnSpc>
            </a:pPr>
            <a:r>
              <a:rPr lang="en-US"/>
              <a:t>The logical path of message transfer is directly from the sender’s address space to the receiver’s address space, involving single copy operation</a:t>
            </a:r>
          </a:p>
        </p:txBody>
      </p:sp>
      <p:sp>
        <p:nvSpPr>
          <p:cNvPr id="18438" name="Text Box 6"/>
          <p:cNvSpPr txBox="1">
            <a:spLocks noChangeArrowheads="1"/>
          </p:cNvSpPr>
          <p:nvPr/>
        </p:nvSpPr>
        <p:spPr bwMode="auto">
          <a:xfrm>
            <a:off x="533400" y="5614988"/>
            <a:ext cx="8229600" cy="946150"/>
          </a:xfrm>
          <a:prstGeom prst="rect">
            <a:avLst/>
          </a:prstGeom>
          <a:noFill/>
          <a:ln w="9525">
            <a:noFill/>
            <a:miter lim="800000"/>
            <a:headEnd/>
            <a:tailEnd/>
          </a:ln>
          <a:effectLst/>
        </p:spPr>
        <p:txBody>
          <a:bodyPr>
            <a:spAutoFit/>
          </a:bodyPr>
          <a:lstStyle/>
          <a:p>
            <a:pPr algn="ctr" eaLnBrk="1" hangingPunct="1">
              <a:lnSpc>
                <a:spcPct val="130000"/>
              </a:lnSpc>
              <a:spcBef>
                <a:spcPct val="20000"/>
              </a:spcBef>
            </a:pPr>
            <a:r>
              <a:rPr lang="en-US" sz="2000" b="1">
                <a:solidFill>
                  <a:srgbClr val="0000CC"/>
                </a:solidFill>
                <a:latin typeface="Arial" charset="0"/>
              </a:rPr>
              <a:t>Message transfer in synchronous send with no buffering strategy</a:t>
            </a:r>
          </a:p>
          <a:p>
            <a:pPr algn="ctr" eaLnBrk="1" hangingPunct="1">
              <a:spcBef>
                <a:spcPct val="50000"/>
              </a:spcBef>
            </a:pPr>
            <a:endParaRPr lang="en-US" sz="2000">
              <a:solidFill>
                <a:srgbClr val="0000CC"/>
              </a:solidFill>
              <a:latin typeface="Arial" charset="0"/>
            </a:endParaRPr>
          </a:p>
        </p:txBody>
      </p:sp>
      <p:grpSp>
        <p:nvGrpSpPr>
          <p:cNvPr id="18448" name="Group 16"/>
          <p:cNvGrpSpPr>
            <a:grpSpLocks/>
          </p:cNvGrpSpPr>
          <p:nvPr/>
        </p:nvGrpSpPr>
        <p:grpSpPr bwMode="auto">
          <a:xfrm>
            <a:off x="1066800" y="3276600"/>
            <a:ext cx="6400800" cy="1752600"/>
            <a:chOff x="672" y="1632"/>
            <a:chExt cx="4032" cy="1104"/>
          </a:xfrm>
        </p:grpSpPr>
        <p:grpSp>
          <p:nvGrpSpPr>
            <p:cNvPr id="18439" name="Group 7"/>
            <p:cNvGrpSpPr>
              <a:grpSpLocks/>
            </p:cNvGrpSpPr>
            <p:nvPr/>
          </p:nvGrpSpPr>
          <p:grpSpPr bwMode="auto">
            <a:xfrm>
              <a:off x="936" y="2016"/>
              <a:ext cx="3528" cy="720"/>
              <a:chOff x="2880" y="5580"/>
              <a:chExt cx="4860" cy="1080"/>
            </a:xfrm>
          </p:grpSpPr>
          <p:sp>
            <p:nvSpPr>
              <p:cNvPr id="18440" name="Oval 8"/>
              <p:cNvSpPr>
                <a:spLocks noChangeArrowheads="1"/>
              </p:cNvSpPr>
              <p:nvPr/>
            </p:nvSpPr>
            <p:spPr bwMode="auto">
              <a:xfrm>
                <a:off x="2880" y="5580"/>
                <a:ext cx="1260" cy="1080"/>
              </a:xfrm>
              <a:prstGeom prst="ellipse">
                <a:avLst/>
              </a:prstGeom>
              <a:solidFill>
                <a:srgbClr val="FFFFFF"/>
              </a:solidFill>
              <a:ln w="9525">
                <a:solidFill>
                  <a:srgbClr val="000000"/>
                </a:solidFill>
                <a:round/>
                <a:headEnd/>
                <a:tailEnd/>
              </a:ln>
            </p:spPr>
            <p:txBody>
              <a:bodyPr/>
              <a:lstStyle/>
              <a:p>
                <a:endParaRPr lang="en-GB" sz="1600" b="1"/>
              </a:p>
            </p:txBody>
          </p:sp>
          <p:grpSp>
            <p:nvGrpSpPr>
              <p:cNvPr id="18441" name="Group 9"/>
              <p:cNvGrpSpPr>
                <a:grpSpLocks/>
              </p:cNvGrpSpPr>
              <p:nvPr/>
            </p:nvGrpSpPr>
            <p:grpSpPr bwMode="auto">
              <a:xfrm>
                <a:off x="6480" y="5580"/>
                <a:ext cx="1260" cy="1080"/>
                <a:chOff x="6480" y="5400"/>
                <a:chExt cx="1260" cy="1260"/>
              </a:xfrm>
            </p:grpSpPr>
            <p:sp>
              <p:nvSpPr>
                <p:cNvPr id="18442" name="Oval 10"/>
                <p:cNvSpPr>
                  <a:spLocks noChangeArrowheads="1"/>
                </p:cNvSpPr>
                <p:nvPr/>
              </p:nvSpPr>
              <p:spPr bwMode="auto">
                <a:xfrm>
                  <a:off x="6480" y="5400"/>
                  <a:ext cx="1260" cy="1260"/>
                </a:xfrm>
                <a:prstGeom prst="ellipse">
                  <a:avLst/>
                </a:prstGeom>
                <a:solidFill>
                  <a:srgbClr val="FFFFFF"/>
                </a:solidFill>
                <a:ln w="9525">
                  <a:solidFill>
                    <a:srgbClr val="000000"/>
                  </a:solidFill>
                  <a:round/>
                  <a:headEnd/>
                  <a:tailEnd/>
                </a:ln>
              </p:spPr>
              <p:txBody>
                <a:bodyPr/>
                <a:lstStyle/>
                <a:p>
                  <a:endParaRPr lang="en-US"/>
                </a:p>
              </p:txBody>
            </p:sp>
            <p:sp>
              <p:nvSpPr>
                <p:cNvPr id="18443" name="Rectangle 11"/>
                <p:cNvSpPr>
                  <a:spLocks noChangeArrowheads="1"/>
                </p:cNvSpPr>
                <p:nvPr/>
              </p:nvSpPr>
              <p:spPr bwMode="auto">
                <a:xfrm>
                  <a:off x="6660" y="5940"/>
                  <a:ext cx="900" cy="180"/>
                </a:xfrm>
                <a:prstGeom prst="rect">
                  <a:avLst/>
                </a:prstGeom>
                <a:solidFill>
                  <a:srgbClr val="FFFFFF"/>
                </a:solidFill>
                <a:ln w="9525">
                  <a:solidFill>
                    <a:srgbClr val="000000"/>
                  </a:solidFill>
                  <a:miter lim="800000"/>
                  <a:headEnd/>
                  <a:tailEnd/>
                </a:ln>
              </p:spPr>
              <p:txBody>
                <a:bodyPr/>
                <a:lstStyle/>
                <a:p>
                  <a:endParaRPr lang="en-US"/>
                </a:p>
              </p:txBody>
            </p:sp>
          </p:grpSp>
          <p:sp>
            <p:nvSpPr>
              <p:cNvPr id="18444" name="Line 12"/>
              <p:cNvSpPr>
                <a:spLocks noChangeShapeType="1"/>
              </p:cNvSpPr>
              <p:nvPr/>
            </p:nvSpPr>
            <p:spPr bwMode="auto">
              <a:xfrm>
                <a:off x="4140" y="6120"/>
                <a:ext cx="2340" cy="0"/>
              </a:xfrm>
              <a:prstGeom prst="line">
                <a:avLst/>
              </a:prstGeom>
              <a:noFill/>
              <a:ln w="9525">
                <a:solidFill>
                  <a:srgbClr val="000000"/>
                </a:solidFill>
                <a:round/>
                <a:headEnd/>
                <a:tailEnd type="triangle" w="med" len="med"/>
              </a:ln>
            </p:spPr>
            <p:txBody>
              <a:bodyPr/>
              <a:lstStyle/>
              <a:p>
                <a:endParaRPr lang="en-US"/>
              </a:p>
            </p:txBody>
          </p:sp>
          <p:sp>
            <p:nvSpPr>
              <p:cNvPr id="18445" name="Text Box 13"/>
              <p:cNvSpPr txBox="1">
                <a:spLocks noChangeArrowheads="1"/>
              </p:cNvSpPr>
              <p:nvPr/>
            </p:nvSpPr>
            <p:spPr bwMode="auto">
              <a:xfrm>
                <a:off x="3060" y="5940"/>
                <a:ext cx="900" cy="360"/>
              </a:xfrm>
              <a:prstGeom prst="rect">
                <a:avLst/>
              </a:prstGeom>
              <a:solidFill>
                <a:srgbClr val="FFFFFF"/>
              </a:solidFill>
              <a:ln w="9525">
                <a:solidFill>
                  <a:srgbClr val="000000"/>
                </a:solidFill>
                <a:miter lim="800000"/>
                <a:headEnd/>
                <a:tailEnd/>
              </a:ln>
            </p:spPr>
            <p:txBody>
              <a:bodyPr/>
              <a:lstStyle/>
              <a:p>
                <a:pPr eaLnBrk="1" hangingPunct="1"/>
                <a:r>
                  <a:rPr lang="en-US" sz="1600" b="1">
                    <a:latin typeface="Arial" charset="0"/>
                  </a:rPr>
                  <a:t>MSG</a:t>
                </a:r>
              </a:p>
            </p:txBody>
          </p:sp>
        </p:grpSp>
        <p:sp>
          <p:nvSpPr>
            <p:cNvPr id="18446" name="Text Box 14"/>
            <p:cNvSpPr txBox="1">
              <a:spLocks noChangeArrowheads="1"/>
            </p:cNvSpPr>
            <p:nvPr/>
          </p:nvSpPr>
          <p:spPr bwMode="auto">
            <a:xfrm>
              <a:off x="672" y="1632"/>
              <a:ext cx="1488" cy="212"/>
            </a:xfrm>
            <a:prstGeom prst="rect">
              <a:avLst/>
            </a:prstGeom>
            <a:noFill/>
            <a:ln w="9525">
              <a:noFill/>
              <a:miter lim="800000"/>
              <a:headEnd/>
              <a:tailEnd/>
            </a:ln>
            <a:effectLst/>
          </p:spPr>
          <p:txBody>
            <a:bodyPr>
              <a:spAutoFit/>
            </a:bodyPr>
            <a:lstStyle/>
            <a:p>
              <a:pPr eaLnBrk="1" hangingPunct="1">
                <a:spcBef>
                  <a:spcPct val="50000"/>
                </a:spcBef>
              </a:pPr>
              <a:r>
                <a:rPr lang="en-US" sz="1600" b="1">
                  <a:latin typeface="Arial" charset="0"/>
                </a:rPr>
                <a:t>Sending process</a:t>
              </a:r>
            </a:p>
          </p:txBody>
        </p:sp>
        <p:sp>
          <p:nvSpPr>
            <p:cNvPr id="18447" name="Text Box 15"/>
            <p:cNvSpPr txBox="1">
              <a:spLocks noChangeArrowheads="1"/>
            </p:cNvSpPr>
            <p:nvPr/>
          </p:nvSpPr>
          <p:spPr bwMode="auto">
            <a:xfrm>
              <a:off x="3168" y="1632"/>
              <a:ext cx="1536" cy="212"/>
            </a:xfrm>
            <a:prstGeom prst="rect">
              <a:avLst/>
            </a:prstGeom>
            <a:noFill/>
            <a:ln w="9525">
              <a:noFill/>
              <a:miter lim="800000"/>
              <a:headEnd/>
              <a:tailEnd/>
            </a:ln>
            <a:effectLst/>
          </p:spPr>
          <p:txBody>
            <a:bodyPr>
              <a:spAutoFit/>
            </a:bodyPr>
            <a:lstStyle/>
            <a:p>
              <a:pPr eaLnBrk="1" hangingPunct="1">
                <a:spcBef>
                  <a:spcPct val="50000"/>
                </a:spcBef>
              </a:pPr>
              <a:r>
                <a:rPr lang="en-US" sz="1600" b="1">
                  <a:latin typeface="Arial" charset="0"/>
                </a:rPr>
                <a:t>Receiving process</a:t>
              </a:r>
            </a:p>
          </p:txBody>
        </p:sp>
      </p:grpSp>
      <p:sp>
        <p:nvSpPr>
          <p:cNvPr id="18449" name="Rectangle 17"/>
          <p:cNvSpPr>
            <a:spLocks noGrp="1" noChangeArrowheads="1"/>
          </p:cNvSpPr>
          <p:nvPr>
            <p:ph type="title"/>
          </p:nvPr>
        </p:nvSpPr>
        <p:spPr>
          <a:xfrm>
            <a:off x="381000" y="0"/>
            <a:ext cx="8229600" cy="1143000"/>
          </a:xfrm>
          <a:noFill/>
          <a:ln/>
        </p:spPr>
        <p:txBody>
          <a:bodyPr anchor="ctr"/>
          <a:lstStyle/>
          <a:p>
            <a:r>
              <a:rPr lang="en-US"/>
              <a:t>Buffering (contd…)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381000" y="990600"/>
            <a:ext cx="8534400" cy="5410200"/>
          </a:xfrm>
        </p:spPr>
        <p:txBody>
          <a:bodyPr/>
          <a:lstStyle/>
          <a:p>
            <a:r>
              <a:rPr lang="en-US">
                <a:solidFill>
                  <a:srgbClr val="0000CC"/>
                </a:solidFill>
              </a:rPr>
              <a:t>Single-message buffer</a:t>
            </a:r>
          </a:p>
          <a:p>
            <a:pPr lvl="1"/>
            <a:r>
              <a:rPr lang="en-US"/>
              <a:t>Null buffer strategy is not suitable for synchronous  communication</a:t>
            </a:r>
          </a:p>
          <a:p>
            <a:pPr lvl="2"/>
            <a:r>
              <a:rPr lang="en-US"/>
              <a:t>A message has to transferred two or more times, and receiver of the message has to wait for the entire time taken to transfer the message across the network</a:t>
            </a:r>
          </a:p>
          <a:p>
            <a:pPr lvl="1"/>
            <a:r>
              <a:rPr lang="en-US"/>
              <a:t>Synchronous communication mechanisms in Distributed systems use a single-message buffer strategy</a:t>
            </a:r>
          </a:p>
          <a:p>
            <a:pPr lvl="1"/>
            <a:r>
              <a:rPr lang="en-US"/>
              <a:t>A buffer having a capacity to store a single-message is used on the receiver’s node</a:t>
            </a:r>
          </a:p>
        </p:txBody>
      </p:sp>
      <p:sp>
        <p:nvSpPr>
          <p:cNvPr id="19460" name="Rectangle 4"/>
          <p:cNvSpPr>
            <a:spLocks noGrp="1" noChangeArrowheads="1"/>
          </p:cNvSpPr>
          <p:nvPr>
            <p:ph type="title"/>
          </p:nvPr>
        </p:nvSpPr>
        <p:spPr>
          <a:xfrm>
            <a:off x="457200" y="0"/>
            <a:ext cx="8229600" cy="762000"/>
          </a:xfrm>
          <a:noFill/>
          <a:ln/>
        </p:spPr>
        <p:txBody>
          <a:bodyPr anchor="ctr"/>
          <a:lstStyle/>
          <a:p>
            <a:r>
              <a:rPr lang="en-US"/>
              <a:t>Buffering (contd…)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381000" y="609600"/>
            <a:ext cx="8229600" cy="4830763"/>
          </a:xfrm>
        </p:spPr>
        <p:txBody>
          <a:bodyPr/>
          <a:lstStyle/>
          <a:p>
            <a:pPr>
              <a:lnSpc>
                <a:spcPct val="110000"/>
              </a:lnSpc>
            </a:pPr>
            <a:r>
              <a:rPr lang="en-US" sz="2200"/>
              <a:t>Idea is to keep the message ready for use at location of the receiver</a:t>
            </a:r>
          </a:p>
          <a:p>
            <a:pPr>
              <a:lnSpc>
                <a:spcPct val="110000"/>
              </a:lnSpc>
            </a:pPr>
            <a:r>
              <a:rPr lang="en-US" sz="2200"/>
              <a:t>The request message is buffered on the receiver’s node if the receiver is not ready to receive the message</a:t>
            </a:r>
          </a:p>
          <a:p>
            <a:pPr>
              <a:lnSpc>
                <a:spcPct val="110000"/>
              </a:lnSpc>
            </a:pPr>
            <a:r>
              <a:rPr lang="en-US" sz="2200"/>
              <a:t>The message buffer may be either in kernel’s address space or in the receiver’s process’s address space</a:t>
            </a:r>
          </a:p>
        </p:txBody>
      </p:sp>
      <p:sp>
        <p:nvSpPr>
          <p:cNvPr id="20484" name="Rectangle 4"/>
          <p:cNvSpPr>
            <a:spLocks noGrp="1" noChangeArrowheads="1"/>
          </p:cNvSpPr>
          <p:nvPr>
            <p:ph type="title"/>
          </p:nvPr>
        </p:nvSpPr>
        <p:spPr>
          <a:xfrm>
            <a:off x="457200" y="0"/>
            <a:ext cx="8229600" cy="685800"/>
          </a:xfrm>
          <a:noFill/>
          <a:ln/>
        </p:spPr>
        <p:txBody>
          <a:bodyPr anchor="ctr"/>
          <a:lstStyle/>
          <a:p>
            <a:r>
              <a:rPr lang="en-US"/>
              <a:t>Buffering (contd…)</a:t>
            </a:r>
          </a:p>
        </p:txBody>
      </p:sp>
      <p:grpSp>
        <p:nvGrpSpPr>
          <p:cNvPr id="20501" name="Group 21"/>
          <p:cNvGrpSpPr>
            <a:grpSpLocks/>
          </p:cNvGrpSpPr>
          <p:nvPr/>
        </p:nvGrpSpPr>
        <p:grpSpPr bwMode="auto">
          <a:xfrm>
            <a:off x="1143000" y="3352800"/>
            <a:ext cx="7086600" cy="2414588"/>
            <a:chOff x="720" y="2553"/>
            <a:chExt cx="4464" cy="1234"/>
          </a:xfrm>
        </p:grpSpPr>
        <p:grpSp>
          <p:nvGrpSpPr>
            <p:cNvPr id="20485" name="Group 5"/>
            <p:cNvGrpSpPr>
              <a:grpSpLocks/>
            </p:cNvGrpSpPr>
            <p:nvPr/>
          </p:nvGrpSpPr>
          <p:grpSpPr bwMode="auto">
            <a:xfrm>
              <a:off x="960" y="2784"/>
              <a:ext cx="3552" cy="816"/>
              <a:chOff x="2880" y="7020"/>
              <a:chExt cx="4860" cy="1260"/>
            </a:xfrm>
          </p:grpSpPr>
          <p:grpSp>
            <p:nvGrpSpPr>
              <p:cNvPr id="20486" name="Group 6"/>
              <p:cNvGrpSpPr>
                <a:grpSpLocks/>
              </p:cNvGrpSpPr>
              <p:nvPr/>
            </p:nvGrpSpPr>
            <p:grpSpPr bwMode="auto">
              <a:xfrm>
                <a:off x="6480" y="7020"/>
                <a:ext cx="1260" cy="1080"/>
                <a:chOff x="6480" y="5400"/>
                <a:chExt cx="1260" cy="1260"/>
              </a:xfrm>
            </p:grpSpPr>
            <p:sp>
              <p:nvSpPr>
                <p:cNvPr id="20487" name="Oval 7"/>
                <p:cNvSpPr>
                  <a:spLocks noChangeArrowheads="1"/>
                </p:cNvSpPr>
                <p:nvPr/>
              </p:nvSpPr>
              <p:spPr bwMode="auto">
                <a:xfrm>
                  <a:off x="6480" y="5400"/>
                  <a:ext cx="1260" cy="1260"/>
                </a:xfrm>
                <a:prstGeom prst="ellipse">
                  <a:avLst/>
                </a:prstGeom>
                <a:solidFill>
                  <a:srgbClr val="FFFFFF"/>
                </a:solidFill>
                <a:ln w="9525">
                  <a:solidFill>
                    <a:srgbClr val="000000"/>
                  </a:solidFill>
                  <a:round/>
                  <a:headEnd/>
                  <a:tailEnd/>
                </a:ln>
              </p:spPr>
              <p:txBody>
                <a:bodyPr/>
                <a:lstStyle/>
                <a:p>
                  <a:endParaRPr lang="en-US"/>
                </a:p>
              </p:txBody>
            </p:sp>
            <p:sp>
              <p:nvSpPr>
                <p:cNvPr id="20488" name="Rectangle 8"/>
                <p:cNvSpPr>
                  <a:spLocks noChangeArrowheads="1"/>
                </p:cNvSpPr>
                <p:nvPr/>
              </p:nvSpPr>
              <p:spPr bwMode="auto">
                <a:xfrm>
                  <a:off x="6660" y="5940"/>
                  <a:ext cx="900" cy="180"/>
                </a:xfrm>
                <a:prstGeom prst="rect">
                  <a:avLst/>
                </a:prstGeom>
                <a:solidFill>
                  <a:srgbClr val="FFFFFF"/>
                </a:solidFill>
                <a:ln w="9525">
                  <a:solidFill>
                    <a:srgbClr val="000000"/>
                  </a:solidFill>
                  <a:miter lim="800000"/>
                  <a:headEnd/>
                  <a:tailEnd/>
                </a:ln>
              </p:spPr>
              <p:txBody>
                <a:bodyPr/>
                <a:lstStyle/>
                <a:p>
                  <a:endParaRPr lang="en-US"/>
                </a:p>
              </p:txBody>
            </p:sp>
          </p:grpSp>
          <p:grpSp>
            <p:nvGrpSpPr>
              <p:cNvPr id="20489" name="Group 9"/>
              <p:cNvGrpSpPr>
                <a:grpSpLocks/>
              </p:cNvGrpSpPr>
              <p:nvPr/>
            </p:nvGrpSpPr>
            <p:grpSpPr bwMode="auto">
              <a:xfrm>
                <a:off x="2880" y="7020"/>
                <a:ext cx="1260" cy="1080"/>
                <a:chOff x="6480" y="5400"/>
                <a:chExt cx="1260" cy="1260"/>
              </a:xfrm>
            </p:grpSpPr>
            <p:sp>
              <p:nvSpPr>
                <p:cNvPr id="20490" name="Oval 10"/>
                <p:cNvSpPr>
                  <a:spLocks noChangeArrowheads="1"/>
                </p:cNvSpPr>
                <p:nvPr/>
              </p:nvSpPr>
              <p:spPr bwMode="auto">
                <a:xfrm>
                  <a:off x="6480" y="5400"/>
                  <a:ext cx="1260" cy="1260"/>
                </a:xfrm>
                <a:prstGeom prst="ellipse">
                  <a:avLst/>
                </a:prstGeom>
                <a:solidFill>
                  <a:srgbClr val="FFFFFF"/>
                </a:solidFill>
                <a:ln w="9525">
                  <a:solidFill>
                    <a:srgbClr val="000000"/>
                  </a:solidFill>
                  <a:round/>
                  <a:headEnd/>
                  <a:tailEnd/>
                </a:ln>
              </p:spPr>
              <p:txBody>
                <a:bodyPr/>
                <a:lstStyle/>
                <a:p>
                  <a:endParaRPr lang="en-US"/>
                </a:p>
              </p:txBody>
            </p:sp>
            <p:sp>
              <p:nvSpPr>
                <p:cNvPr id="20491" name="Rectangle 11"/>
                <p:cNvSpPr>
                  <a:spLocks noChangeArrowheads="1"/>
                </p:cNvSpPr>
                <p:nvPr/>
              </p:nvSpPr>
              <p:spPr bwMode="auto">
                <a:xfrm>
                  <a:off x="6660" y="5940"/>
                  <a:ext cx="900" cy="180"/>
                </a:xfrm>
                <a:prstGeom prst="rect">
                  <a:avLst/>
                </a:prstGeom>
                <a:solidFill>
                  <a:srgbClr val="FFFFFF"/>
                </a:solidFill>
                <a:ln w="9525">
                  <a:solidFill>
                    <a:srgbClr val="000000"/>
                  </a:solidFill>
                  <a:miter lim="800000"/>
                  <a:headEnd/>
                  <a:tailEnd/>
                </a:ln>
              </p:spPr>
              <p:txBody>
                <a:bodyPr/>
                <a:lstStyle/>
                <a:p>
                  <a:endParaRPr lang="en-US"/>
                </a:p>
              </p:txBody>
            </p:sp>
          </p:grpSp>
          <p:sp>
            <p:nvSpPr>
              <p:cNvPr id="20492" name="Rectangle 12"/>
              <p:cNvSpPr>
                <a:spLocks noChangeArrowheads="1"/>
              </p:cNvSpPr>
              <p:nvPr/>
            </p:nvSpPr>
            <p:spPr bwMode="auto">
              <a:xfrm>
                <a:off x="4860" y="7200"/>
                <a:ext cx="1080" cy="540"/>
              </a:xfrm>
              <a:prstGeom prst="rect">
                <a:avLst/>
              </a:prstGeom>
              <a:solidFill>
                <a:srgbClr val="FFFFFF"/>
              </a:solidFill>
              <a:ln w="9525">
                <a:solidFill>
                  <a:srgbClr val="000000"/>
                </a:solidFill>
                <a:miter lim="800000"/>
                <a:headEnd/>
                <a:tailEnd/>
              </a:ln>
            </p:spPr>
            <p:txBody>
              <a:bodyPr/>
              <a:lstStyle/>
              <a:p>
                <a:endParaRPr lang="en-US"/>
              </a:p>
            </p:txBody>
          </p:sp>
          <p:sp>
            <p:nvSpPr>
              <p:cNvPr id="20493" name="Rectangle 13"/>
              <p:cNvSpPr>
                <a:spLocks noChangeArrowheads="1"/>
              </p:cNvSpPr>
              <p:nvPr/>
            </p:nvSpPr>
            <p:spPr bwMode="auto">
              <a:xfrm>
                <a:off x="5040" y="7380"/>
                <a:ext cx="720" cy="180"/>
              </a:xfrm>
              <a:prstGeom prst="rect">
                <a:avLst/>
              </a:prstGeom>
              <a:solidFill>
                <a:srgbClr val="FFFFFF"/>
              </a:solidFill>
              <a:ln w="9525">
                <a:solidFill>
                  <a:srgbClr val="000000"/>
                </a:solidFill>
                <a:miter lim="800000"/>
                <a:headEnd/>
                <a:tailEnd/>
              </a:ln>
            </p:spPr>
            <p:txBody>
              <a:bodyPr/>
              <a:lstStyle/>
              <a:p>
                <a:endParaRPr lang="en-US"/>
              </a:p>
            </p:txBody>
          </p:sp>
          <p:sp>
            <p:nvSpPr>
              <p:cNvPr id="20494" name="Line 14"/>
              <p:cNvSpPr>
                <a:spLocks noChangeShapeType="1"/>
              </p:cNvSpPr>
              <p:nvPr/>
            </p:nvSpPr>
            <p:spPr bwMode="auto">
              <a:xfrm>
                <a:off x="4140" y="7560"/>
                <a:ext cx="720" cy="0"/>
              </a:xfrm>
              <a:prstGeom prst="line">
                <a:avLst/>
              </a:prstGeom>
              <a:noFill/>
              <a:ln w="9525">
                <a:solidFill>
                  <a:srgbClr val="000000"/>
                </a:solidFill>
                <a:round/>
                <a:headEnd/>
                <a:tailEnd type="triangle" w="med" len="med"/>
              </a:ln>
            </p:spPr>
            <p:txBody>
              <a:bodyPr/>
              <a:lstStyle/>
              <a:p>
                <a:endParaRPr lang="en-US"/>
              </a:p>
            </p:txBody>
          </p:sp>
          <p:sp>
            <p:nvSpPr>
              <p:cNvPr id="20495" name="Line 15"/>
              <p:cNvSpPr>
                <a:spLocks noChangeShapeType="1"/>
              </p:cNvSpPr>
              <p:nvPr/>
            </p:nvSpPr>
            <p:spPr bwMode="auto">
              <a:xfrm>
                <a:off x="5940" y="7560"/>
                <a:ext cx="540" cy="0"/>
              </a:xfrm>
              <a:prstGeom prst="line">
                <a:avLst/>
              </a:prstGeom>
              <a:noFill/>
              <a:ln w="9525">
                <a:solidFill>
                  <a:srgbClr val="000000"/>
                </a:solidFill>
                <a:round/>
                <a:headEnd/>
                <a:tailEnd type="triangle" w="med" len="med"/>
              </a:ln>
            </p:spPr>
            <p:txBody>
              <a:bodyPr/>
              <a:lstStyle/>
              <a:p>
                <a:endParaRPr lang="en-US"/>
              </a:p>
            </p:txBody>
          </p:sp>
          <p:sp>
            <p:nvSpPr>
              <p:cNvPr id="20496" name="Line 16"/>
              <p:cNvSpPr>
                <a:spLocks noChangeShapeType="1"/>
              </p:cNvSpPr>
              <p:nvPr/>
            </p:nvSpPr>
            <p:spPr bwMode="auto">
              <a:xfrm>
                <a:off x="4320" y="7020"/>
                <a:ext cx="0" cy="1260"/>
              </a:xfrm>
              <a:prstGeom prst="line">
                <a:avLst/>
              </a:prstGeom>
              <a:noFill/>
              <a:ln w="9525">
                <a:solidFill>
                  <a:srgbClr val="000000"/>
                </a:solidFill>
                <a:prstDash val="dash"/>
                <a:round/>
                <a:headEnd/>
                <a:tailEnd/>
              </a:ln>
            </p:spPr>
            <p:txBody>
              <a:bodyPr/>
              <a:lstStyle/>
              <a:p>
                <a:endParaRPr lang="en-US"/>
              </a:p>
            </p:txBody>
          </p:sp>
        </p:grpSp>
        <p:sp>
          <p:nvSpPr>
            <p:cNvPr id="20497" name="Text Box 17"/>
            <p:cNvSpPr txBox="1">
              <a:spLocks noChangeArrowheads="1"/>
            </p:cNvSpPr>
            <p:nvPr/>
          </p:nvSpPr>
          <p:spPr bwMode="auto">
            <a:xfrm>
              <a:off x="720" y="2592"/>
              <a:ext cx="1584" cy="187"/>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Sending process</a:t>
              </a:r>
            </a:p>
          </p:txBody>
        </p:sp>
        <p:sp>
          <p:nvSpPr>
            <p:cNvPr id="20498" name="Text Box 18"/>
            <p:cNvSpPr txBox="1">
              <a:spLocks noChangeArrowheads="1"/>
            </p:cNvSpPr>
            <p:nvPr/>
          </p:nvSpPr>
          <p:spPr bwMode="auto">
            <a:xfrm>
              <a:off x="3264" y="2553"/>
              <a:ext cx="1920" cy="187"/>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Receiving process</a:t>
              </a:r>
            </a:p>
          </p:txBody>
        </p:sp>
        <p:sp>
          <p:nvSpPr>
            <p:cNvPr id="20499" name="Text Box 19"/>
            <p:cNvSpPr txBox="1">
              <a:spLocks noChangeArrowheads="1"/>
            </p:cNvSpPr>
            <p:nvPr/>
          </p:nvSpPr>
          <p:spPr bwMode="auto">
            <a:xfrm>
              <a:off x="2304" y="3312"/>
              <a:ext cx="1344" cy="328"/>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Single-message buffer</a:t>
              </a:r>
            </a:p>
          </p:txBody>
        </p:sp>
        <p:sp>
          <p:nvSpPr>
            <p:cNvPr id="20500" name="Text Box 20"/>
            <p:cNvSpPr txBox="1">
              <a:spLocks noChangeArrowheads="1"/>
            </p:cNvSpPr>
            <p:nvPr/>
          </p:nvSpPr>
          <p:spPr bwMode="auto">
            <a:xfrm>
              <a:off x="1200" y="3600"/>
              <a:ext cx="1440" cy="187"/>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Node boundary</a:t>
              </a:r>
            </a:p>
          </p:txBody>
        </p:sp>
      </p:grpSp>
      <p:sp>
        <p:nvSpPr>
          <p:cNvPr id="20502" name="Text Box 22"/>
          <p:cNvSpPr txBox="1">
            <a:spLocks noChangeArrowheads="1"/>
          </p:cNvSpPr>
          <p:nvPr/>
        </p:nvSpPr>
        <p:spPr bwMode="auto">
          <a:xfrm>
            <a:off x="533400" y="5867400"/>
            <a:ext cx="8458200" cy="641350"/>
          </a:xfrm>
          <a:prstGeom prst="rect">
            <a:avLst/>
          </a:prstGeom>
          <a:noFill/>
          <a:ln w="9525">
            <a:noFill/>
            <a:miter lim="800000"/>
            <a:headEnd/>
            <a:tailEnd/>
          </a:ln>
          <a:effectLst/>
        </p:spPr>
        <p:txBody>
          <a:bodyPr>
            <a:spAutoFit/>
          </a:bodyPr>
          <a:lstStyle/>
          <a:p>
            <a:pPr algn="ctr" eaLnBrk="1" hangingPunct="1">
              <a:spcBef>
                <a:spcPct val="50000"/>
              </a:spcBef>
            </a:pPr>
            <a:r>
              <a:rPr lang="en-US" sz="1800" b="1">
                <a:solidFill>
                  <a:srgbClr val="0000CC"/>
                </a:solidFill>
                <a:latin typeface="Arial" charset="0"/>
              </a:rPr>
              <a:t>Message transfer in synchronous send with single-message buffering strategy (two copy operations needed)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Message passing</a:t>
            </a:r>
          </a:p>
        </p:txBody>
      </p:sp>
      <p:sp>
        <p:nvSpPr>
          <p:cNvPr id="3075" name="Rectangle 3"/>
          <p:cNvSpPr>
            <a:spLocks noGrp="1" noChangeArrowheads="1"/>
          </p:cNvSpPr>
          <p:nvPr>
            <p:ph type="body" idx="1"/>
          </p:nvPr>
        </p:nvSpPr>
        <p:spPr/>
        <p:txBody>
          <a:bodyPr/>
          <a:lstStyle/>
          <a:p>
            <a:pPr>
              <a:lnSpc>
                <a:spcPct val="175000"/>
              </a:lnSpc>
            </a:pPr>
            <a:r>
              <a:rPr lang="en-US"/>
              <a:t>Key concepts</a:t>
            </a:r>
          </a:p>
          <a:p>
            <a:pPr lvl="1">
              <a:lnSpc>
                <a:spcPct val="175000"/>
              </a:lnSpc>
            </a:pPr>
            <a:r>
              <a:rPr lang="en-US"/>
              <a:t>Introduction</a:t>
            </a:r>
          </a:p>
          <a:p>
            <a:pPr lvl="1">
              <a:lnSpc>
                <a:spcPct val="175000"/>
              </a:lnSpc>
            </a:pPr>
            <a:r>
              <a:rPr lang="en-US"/>
              <a:t>IPC</a:t>
            </a:r>
          </a:p>
          <a:p>
            <a:pPr lvl="1">
              <a:lnSpc>
                <a:spcPct val="175000"/>
              </a:lnSpc>
            </a:pPr>
            <a:r>
              <a:rPr lang="en-US"/>
              <a:t>Remote Procedure Calls</a:t>
            </a:r>
          </a:p>
          <a:p>
            <a:pPr lvl="1">
              <a:lnSpc>
                <a:spcPct val="175000"/>
              </a:lnSpc>
            </a:pPr>
            <a:r>
              <a:rPr lang="en-US"/>
              <a:t>Group communication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228600" y="990600"/>
            <a:ext cx="8534400" cy="5562600"/>
          </a:xfrm>
        </p:spPr>
        <p:txBody>
          <a:bodyPr/>
          <a:lstStyle/>
          <a:p>
            <a:r>
              <a:rPr lang="en-US">
                <a:solidFill>
                  <a:srgbClr val="0000CC"/>
                </a:solidFill>
              </a:rPr>
              <a:t>Unbounded-capacity buffer</a:t>
            </a:r>
            <a:endParaRPr lang="en-US" b="0">
              <a:solidFill>
                <a:srgbClr val="0000CC"/>
              </a:solidFill>
            </a:endParaRPr>
          </a:p>
          <a:p>
            <a:pPr lvl="1"/>
            <a:r>
              <a:rPr lang="en-US"/>
              <a:t>In asynchronous mode of communication, since a sender does not wait for the receiver to be ready, there may be several pending messages that have not yet been accepted by the receiver</a:t>
            </a:r>
          </a:p>
          <a:p>
            <a:pPr lvl="1"/>
            <a:r>
              <a:rPr lang="en-US"/>
              <a:t>An unbounded-capacity buffer is needed that can store all unreceived messages to support asynchronous communication </a:t>
            </a:r>
          </a:p>
          <a:p>
            <a:pPr lvl="2"/>
            <a:r>
              <a:rPr lang="en-US"/>
              <a:t>With assurance that all the messages sent to the receiver will be delivered</a:t>
            </a:r>
          </a:p>
        </p:txBody>
      </p:sp>
      <p:sp>
        <p:nvSpPr>
          <p:cNvPr id="21508" name="Rectangle 4"/>
          <p:cNvSpPr>
            <a:spLocks noGrp="1" noChangeArrowheads="1"/>
          </p:cNvSpPr>
          <p:nvPr>
            <p:ph type="title"/>
          </p:nvPr>
        </p:nvSpPr>
        <p:spPr>
          <a:xfrm>
            <a:off x="533400" y="0"/>
            <a:ext cx="8229600" cy="914400"/>
          </a:xfrm>
          <a:noFill/>
          <a:ln/>
        </p:spPr>
        <p:txBody>
          <a:bodyPr anchor="ctr"/>
          <a:lstStyle/>
          <a:p>
            <a:r>
              <a:rPr lang="en-US"/>
              <a:t>Buffering (contd…)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228600" y="609600"/>
            <a:ext cx="8534400" cy="5943600"/>
          </a:xfrm>
        </p:spPr>
        <p:txBody>
          <a:bodyPr/>
          <a:lstStyle/>
          <a:p>
            <a:pPr>
              <a:lnSpc>
                <a:spcPct val="110000"/>
              </a:lnSpc>
            </a:pPr>
            <a:r>
              <a:rPr lang="en-US">
                <a:solidFill>
                  <a:srgbClr val="0000CC"/>
                </a:solidFill>
              </a:rPr>
              <a:t>Finite-bound (or multiple-message) buffer</a:t>
            </a:r>
          </a:p>
          <a:p>
            <a:pPr lvl="1">
              <a:lnSpc>
                <a:spcPct val="110000"/>
              </a:lnSpc>
            </a:pPr>
            <a:r>
              <a:rPr lang="en-US"/>
              <a:t>Unbounded capacity of a buffer is practically impossible</a:t>
            </a:r>
          </a:p>
          <a:p>
            <a:pPr lvl="1">
              <a:lnSpc>
                <a:spcPct val="110000"/>
              </a:lnSpc>
            </a:pPr>
            <a:r>
              <a:rPr lang="en-US"/>
              <a:t>When buffer has finite-bound - problem is buffer overflow</a:t>
            </a:r>
          </a:p>
          <a:p>
            <a:pPr lvl="1">
              <a:lnSpc>
                <a:spcPct val="110000"/>
              </a:lnSpc>
            </a:pPr>
            <a:r>
              <a:rPr lang="en-US"/>
              <a:t>The buffer overflow can be dealt with one of 2 ways:</a:t>
            </a:r>
          </a:p>
          <a:p>
            <a:pPr marL="1149350" lvl="2" indent="-292100">
              <a:lnSpc>
                <a:spcPct val="110000"/>
              </a:lnSpc>
            </a:pPr>
            <a:r>
              <a:rPr lang="en-US"/>
              <a:t>Unsuccessful communication</a:t>
            </a:r>
          </a:p>
          <a:p>
            <a:pPr marL="1431925" lvl="3" indent="-168275">
              <a:lnSpc>
                <a:spcPct val="110000"/>
              </a:lnSpc>
            </a:pPr>
            <a:r>
              <a:rPr lang="en-US"/>
              <a:t>Message transfers simply fail whenever there is no more buffer space</a:t>
            </a:r>
          </a:p>
          <a:p>
            <a:pPr marL="1149350" lvl="2" indent="-292100">
              <a:lnSpc>
                <a:spcPct val="110000"/>
              </a:lnSpc>
            </a:pPr>
            <a:r>
              <a:rPr lang="en-US"/>
              <a:t>Flow-controlled communication</a:t>
            </a:r>
          </a:p>
          <a:p>
            <a:pPr marL="1431925" lvl="3" indent="-168275">
              <a:lnSpc>
                <a:spcPct val="110000"/>
              </a:lnSpc>
            </a:pPr>
            <a:r>
              <a:rPr lang="en-US"/>
              <a:t>The sender is blocked until the receiver accepts some messages, thus creating space in the buffer for new messages</a:t>
            </a:r>
          </a:p>
        </p:txBody>
      </p:sp>
      <p:sp>
        <p:nvSpPr>
          <p:cNvPr id="22533" name="Rectangle 5"/>
          <p:cNvSpPr>
            <a:spLocks noGrp="1" noChangeArrowheads="1"/>
          </p:cNvSpPr>
          <p:nvPr>
            <p:ph type="title"/>
          </p:nvPr>
        </p:nvSpPr>
        <p:spPr>
          <a:xfrm>
            <a:off x="457200" y="0"/>
            <a:ext cx="8229600" cy="609600"/>
          </a:xfrm>
          <a:noFill/>
          <a:ln/>
        </p:spPr>
        <p:txBody>
          <a:bodyPr anchor="ctr"/>
          <a:lstStyle/>
          <a:p>
            <a:r>
              <a:rPr lang="en-US" sz="3200"/>
              <a:t>Buffering (contd…)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228600" y="4648200"/>
            <a:ext cx="8610600" cy="1905000"/>
          </a:xfrm>
        </p:spPr>
        <p:txBody>
          <a:bodyPr/>
          <a:lstStyle/>
          <a:p>
            <a:pPr>
              <a:lnSpc>
                <a:spcPct val="110000"/>
              </a:lnSpc>
            </a:pPr>
            <a:r>
              <a:rPr lang="en-US"/>
              <a:t>The message is first copied from the sending process’s memory into the receiving process’s mailbox</a:t>
            </a:r>
          </a:p>
          <a:p>
            <a:pPr>
              <a:lnSpc>
                <a:spcPct val="110000"/>
              </a:lnSpc>
            </a:pPr>
            <a:r>
              <a:rPr lang="en-US"/>
              <a:t>Then message is copied from the mailbox to the receiver’s memory when the receiver calls for the message</a:t>
            </a:r>
          </a:p>
        </p:txBody>
      </p:sp>
      <p:sp>
        <p:nvSpPr>
          <p:cNvPr id="23556" name="Rectangle 4"/>
          <p:cNvSpPr>
            <a:spLocks noGrp="1" noChangeArrowheads="1"/>
          </p:cNvSpPr>
          <p:nvPr>
            <p:ph type="title"/>
          </p:nvPr>
        </p:nvSpPr>
        <p:spPr>
          <a:xfrm>
            <a:off x="457200" y="0"/>
            <a:ext cx="8229600" cy="715963"/>
          </a:xfrm>
          <a:noFill/>
          <a:ln/>
        </p:spPr>
        <p:txBody>
          <a:bodyPr anchor="ctr"/>
          <a:lstStyle/>
          <a:p>
            <a:r>
              <a:rPr lang="en-US"/>
              <a:t>Buffering (contd…)</a:t>
            </a:r>
          </a:p>
        </p:txBody>
      </p:sp>
      <p:grpSp>
        <p:nvGrpSpPr>
          <p:cNvPr id="23574" name="Group 22"/>
          <p:cNvGrpSpPr>
            <a:grpSpLocks/>
          </p:cNvGrpSpPr>
          <p:nvPr/>
        </p:nvGrpSpPr>
        <p:grpSpPr bwMode="auto">
          <a:xfrm>
            <a:off x="2057400" y="882650"/>
            <a:ext cx="4816475" cy="3232150"/>
            <a:chOff x="1536" y="864"/>
            <a:chExt cx="3034" cy="2036"/>
          </a:xfrm>
        </p:grpSpPr>
        <p:grpSp>
          <p:nvGrpSpPr>
            <p:cNvPr id="23557" name="Group 5"/>
            <p:cNvGrpSpPr>
              <a:grpSpLocks/>
            </p:cNvGrpSpPr>
            <p:nvPr/>
          </p:nvGrpSpPr>
          <p:grpSpPr bwMode="auto">
            <a:xfrm>
              <a:off x="1584" y="864"/>
              <a:ext cx="2640" cy="1584"/>
              <a:chOff x="2520" y="9000"/>
              <a:chExt cx="6120" cy="2340"/>
            </a:xfrm>
          </p:grpSpPr>
          <p:sp>
            <p:nvSpPr>
              <p:cNvPr id="23558" name="Oval 6"/>
              <p:cNvSpPr>
                <a:spLocks noChangeArrowheads="1"/>
              </p:cNvSpPr>
              <p:nvPr/>
            </p:nvSpPr>
            <p:spPr bwMode="auto">
              <a:xfrm>
                <a:off x="2520" y="10260"/>
                <a:ext cx="1260" cy="1080"/>
              </a:xfrm>
              <a:prstGeom prst="ellipse">
                <a:avLst/>
              </a:prstGeom>
              <a:solidFill>
                <a:srgbClr val="FFFFFF"/>
              </a:solidFill>
              <a:ln w="9525">
                <a:solidFill>
                  <a:srgbClr val="000000"/>
                </a:solidFill>
                <a:round/>
                <a:headEnd/>
                <a:tailEnd/>
              </a:ln>
            </p:spPr>
            <p:txBody>
              <a:bodyPr/>
              <a:lstStyle/>
              <a:p>
                <a:endParaRPr lang="en-US"/>
              </a:p>
            </p:txBody>
          </p:sp>
          <p:sp>
            <p:nvSpPr>
              <p:cNvPr id="23559" name="Text Box 7"/>
              <p:cNvSpPr txBox="1">
                <a:spLocks noChangeArrowheads="1"/>
              </p:cNvSpPr>
              <p:nvPr/>
            </p:nvSpPr>
            <p:spPr bwMode="auto">
              <a:xfrm>
                <a:off x="2700" y="10620"/>
                <a:ext cx="900" cy="360"/>
              </a:xfrm>
              <a:prstGeom prst="rect">
                <a:avLst/>
              </a:prstGeom>
              <a:solidFill>
                <a:srgbClr val="FFFFFF"/>
              </a:solidFill>
              <a:ln w="9525">
                <a:solidFill>
                  <a:srgbClr val="000000"/>
                </a:solidFill>
                <a:miter lim="800000"/>
                <a:headEnd/>
                <a:tailEnd/>
              </a:ln>
            </p:spPr>
            <p:txBody>
              <a:bodyPr/>
              <a:lstStyle/>
              <a:p>
                <a:pPr eaLnBrk="1" hangingPunct="1"/>
                <a:r>
                  <a:rPr lang="en-US" sz="1000" b="1">
                    <a:latin typeface="Arial" charset="0"/>
                  </a:rPr>
                  <a:t>MSG</a:t>
                </a:r>
                <a:endParaRPr lang="en-US" sz="1800">
                  <a:latin typeface="Arial" charset="0"/>
                </a:endParaRPr>
              </a:p>
            </p:txBody>
          </p:sp>
          <p:sp>
            <p:nvSpPr>
              <p:cNvPr id="23560" name="Rectangle 8"/>
              <p:cNvSpPr>
                <a:spLocks noChangeArrowheads="1"/>
              </p:cNvSpPr>
              <p:nvPr/>
            </p:nvSpPr>
            <p:spPr bwMode="auto">
              <a:xfrm>
                <a:off x="4500" y="9000"/>
                <a:ext cx="1980" cy="2340"/>
              </a:xfrm>
              <a:prstGeom prst="rect">
                <a:avLst/>
              </a:prstGeom>
              <a:solidFill>
                <a:srgbClr val="FFFFFF"/>
              </a:solidFill>
              <a:ln w="9525">
                <a:solidFill>
                  <a:srgbClr val="000000"/>
                </a:solidFill>
                <a:miter lim="800000"/>
                <a:headEnd/>
                <a:tailEnd/>
              </a:ln>
            </p:spPr>
            <p:txBody>
              <a:bodyPr/>
              <a:lstStyle/>
              <a:p>
                <a:endParaRPr lang="en-US"/>
              </a:p>
            </p:txBody>
          </p:sp>
          <p:sp>
            <p:nvSpPr>
              <p:cNvPr id="23561" name="Rectangle 9"/>
              <p:cNvSpPr>
                <a:spLocks noChangeArrowheads="1"/>
              </p:cNvSpPr>
              <p:nvPr/>
            </p:nvSpPr>
            <p:spPr bwMode="auto">
              <a:xfrm>
                <a:off x="4860" y="9180"/>
                <a:ext cx="1260" cy="360"/>
              </a:xfrm>
              <a:prstGeom prst="rect">
                <a:avLst/>
              </a:prstGeom>
              <a:solidFill>
                <a:srgbClr val="FFFFFF"/>
              </a:solidFill>
              <a:ln w="9525">
                <a:solidFill>
                  <a:srgbClr val="000000"/>
                </a:solidFill>
                <a:miter lim="800000"/>
                <a:headEnd/>
                <a:tailEnd/>
              </a:ln>
            </p:spPr>
            <p:txBody>
              <a:bodyPr/>
              <a:lstStyle/>
              <a:p>
                <a:endParaRPr lang="en-US"/>
              </a:p>
            </p:txBody>
          </p:sp>
          <p:sp>
            <p:nvSpPr>
              <p:cNvPr id="23562" name="Rectangle 10"/>
              <p:cNvSpPr>
                <a:spLocks noChangeArrowheads="1"/>
              </p:cNvSpPr>
              <p:nvPr/>
            </p:nvSpPr>
            <p:spPr bwMode="auto">
              <a:xfrm>
                <a:off x="4860" y="9720"/>
                <a:ext cx="1260" cy="360"/>
              </a:xfrm>
              <a:prstGeom prst="rect">
                <a:avLst/>
              </a:prstGeom>
              <a:solidFill>
                <a:srgbClr val="FFFFFF"/>
              </a:solidFill>
              <a:ln w="9525">
                <a:solidFill>
                  <a:srgbClr val="000000"/>
                </a:solidFill>
                <a:miter lim="800000"/>
                <a:headEnd/>
                <a:tailEnd/>
              </a:ln>
            </p:spPr>
            <p:txBody>
              <a:bodyPr/>
              <a:lstStyle/>
              <a:p>
                <a:endParaRPr lang="en-US"/>
              </a:p>
            </p:txBody>
          </p:sp>
          <p:sp>
            <p:nvSpPr>
              <p:cNvPr id="23563" name="Rectangle 11"/>
              <p:cNvSpPr>
                <a:spLocks noChangeArrowheads="1"/>
              </p:cNvSpPr>
              <p:nvPr/>
            </p:nvSpPr>
            <p:spPr bwMode="auto">
              <a:xfrm>
                <a:off x="4860" y="10260"/>
                <a:ext cx="1260" cy="360"/>
              </a:xfrm>
              <a:prstGeom prst="rect">
                <a:avLst/>
              </a:prstGeom>
              <a:solidFill>
                <a:srgbClr val="FFFFFF"/>
              </a:solidFill>
              <a:ln w="9525">
                <a:solidFill>
                  <a:srgbClr val="000000"/>
                </a:solidFill>
                <a:miter lim="800000"/>
                <a:headEnd/>
                <a:tailEnd/>
              </a:ln>
            </p:spPr>
            <p:txBody>
              <a:bodyPr/>
              <a:lstStyle/>
              <a:p>
                <a:endParaRPr lang="en-US"/>
              </a:p>
            </p:txBody>
          </p:sp>
          <p:sp>
            <p:nvSpPr>
              <p:cNvPr id="23564" name="Rectangle 12"/>
              <p:cNvSpPr>
                <a:spLocks noChangeArrowheads="1"/>
              </p:cNvSpPr>
              <p:nvPr/>
            </p:nvSpPr>
            <p:spPr bwMode="auto">
              <a:xfrm>
                <a:off x="4860" y="10800"/>
                <a:ext cx="1260" cy="360"/>
              </a:xfrm>
              <a:prstGeom prst="rect">
                <a:avLst/>
              </a:prstGeom>
              <a:solidFill>
                <a:srgbClr val="FFFFFF"/>
              </a:solidFill>
              <a:ln w="9525">
                <a:solidFill>
                  <a:srgbClr val="000000"/>
                </a:solidFill>
                <a:miter lim="800000"/>
                <a:headEnd/>
                <a:tailEnd/>
              </a:ln>
            </p:spPr>
            <p:txBody>
              <a:bodyPr/>
              <a:lstStyle/>
              <a:p>
                <a:endParaRPr lang="en-US"/>
              </a:p>
            </p:txBody>
          </p:sp>
          <p:grpSp>
            <p:nvGrpSpPr>
              <p:cNvPr id="23565" name="Group 13"/>
              <p:cNvGrpSpPr>
                <a:grpSpLocks/>
              </p:cNvGrpSpPr>
              <p:nvPr/>
            </p:nvGrpSpPr>
            <p:grpSpPr bwMode="auto">
              <a:xfrm>
                <a:off x="7380" y="10080"/>
                <a:ext cx="1260" cy="1080"/>
                <a:chOff x="6480" y="5400"/>
                <a:chExt cx="1260" cy="1260"/>
              </a:xfrm>
            </p:grpSpPr>
            <p:sp>
              <p:nvSpPr>
                <p:cNvPr id="23566" name="Oval 14"/>
                <p:cNvSpPr>
                  <a:spLocks noChangeArrowheads="1"/>
                </p:cNvSpPr>
                <p:nvPr/>
              </p:nvSpPr>
              <p:spPr bwMode="auto">
                <a:xfrm>
                  <a:off x="6480" y="5400"/>
                  <a:ext cx="1260" cy="1260"/>
                </a:xfrm>
                <a:prstGeom prst="ellipse">
                  <a:avLst/>
                </a:prstGeom>
                <a:solidFill>
                  <a:srgbClr val="FFFFFF"/>
                </a:solidFill>
                <a:ln w="9525">
                  <a:solidFill>
                    <a:srgbClr val="000000"/>
                  </a:solidFill>
                  <a:round/>
                  <a:headEnd/>
                  <a:tailEnd/>
                </a:ln>
              </p:spPr>
              <p:txBody>
                <a:bodyPr/>
                <a:lstStyle/>
                <a:p>
                  <a:endParaRPr lang="en-US"/>
                </a:p>
              </p:txBody>
            </p:sp>
            <p:sp>
              <p:nvSpPr>
                <p:cNvPr id="23567" name="Rectangle 15"/>
                <p:cNvSpPr>
                  <a:spLocks noChangeArrowheads="1"/>
                </p:cNvSpPr>
                <p:nvPr/>
              </p:nvSpPr>
              <p:spPr bwMode="auto">
                <a:xfrm>
                  <a:off x="6660" y="5940"/>
                  <a:ext cx="900" cy="180"/>
                </a:xfrm>
                <a:prstGeom prst="rect">
                  <a:avLst/>
                </a:prstGeom>
                <a:solidFill>
                  <a:srgbClr val="FFFFFF"/>
                </a:solidFill>
                <a:ln w="9525">
                  <a:solidFill>
                    <a:srgbClr val="000000"/>
                  </a:solidFill>
                  <a:miter lim="800000"/>
                  <a:headEnd/>
                  <a:tailEnd/>
                </a:ln>
              </p:spPr>
              <p:txBody>
                <a:bodyPr/>
                <a:lstStyle/>
                <a:p>
                  <a:endParaRPr lang="en-US"/>
                </a:p>
              </p:txBody>
            </p:sp>
          </p:grpSp>
          <p:sp>
            <p:nvSpPr>
              <p:cNvPr id="23568" name="Line 16"/>
              <p:cNvSpPr>
                <a:spLocks noChangeShapeType="1"/>
              </p:cNvSpPr>
              <p:nvPr/>
            </p:nvSpPr>
            <p:spPr bwMode="auto">
              <a:xfrm>
                <a:off x="3780" y="10800"/>
                <a:ext cx="1080" cy="180"/>
              </a:xfrm>
              <a:prstGeom prst="line">
                <a:avLst/>
              </a:prstGeom>
              <a:noFill/>
              <a:ln w="9525">
                <a:solidFill>
                  <a:srgbClr val="000000"/>
                </a:solidFill>
                <a:round/>
                <a:headEnd/>
                <a:tailEnd/>
              </a:ln>
            </p:spPr>
            <p:txBody>
              <a:bodyPr/>
              <a:lstStyle/>
              <a:p>
                <a:endParaRPr lang="en-US"/>
              </a:p>
            </p:txBody>
          </p:sp>
          <p:sp>
            <p:nvSpPr>
              <p:cNvPr id="23569" name="Line 17"/>
              <p:cNvSpPr>
                <a:spLocks noChangeShapeType="1"/>
              </p:cNvSpPr>
              <p:nvPr/>
            </p:nvSpPr>
            <p:spPr bwMode="auto">
              <a:xfrm>
                <a:off x="6120" y="9360"/>
                <a:ext cx="1260" cy="1080"/>
              </a:xfrm>
              <a:prstGeom prst="line">
                <a:avLst/>
              </a:prstGeom>
              <a:noFill/>
              <a:ln w="9525">
                <a:solidFill>
                  <a:srgbClr val="000000"/>
                </a:solidFill>
                <a:round/>
                <a:headEnd/>
                <a:tailEnd/>
              </a:ln>
            </p:spPr>
            <p:txBody>
              <a:bodyPr/>
              <a:lstStyle/>
              <a:p>
                <a:endParaRPr lang="en-US"/>
              </a:p>
            </p:txBody>
          </p:sp>
        </p:grpSp>
        <p:sp>
          <p:nvSpPr>
            <p:cNvPr id="23570" name="Text Box 18"/>
            <p:cNvSpPr txBox="1">
              <a:spLocks noChangeArrowheads="1"/>
            </p:cNvSpPr>
            <p:nvPr/>
          </p:nvSpPr>
          <p:spPr bwMode="auto">
            <a:xfrm>
              <a:off x="1536" y="1440"/>
              <a:ext cx="720"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Send </a:t>
              </a:r>
            </a:p>
          </p:txBody>
        </p:sp>
        <p:sp>
          <p:nvSpPr>
            <p:cNvPr id="23571" name="Text Box 19"/>
            <p:cNvSpPr txBox="1">
              <a:spLocks noChangeArrowheads="1"/>
            </p:cNvSpPr>
            <p:nvPr/>
          </p:nvSpPr>
          <p:spPr bwMode="auto">
            <a:xfrm>
              <a:off x="3648" y="1296"/>
              <a:ext cx="922" cy="231"/>
            </a:xfrm>
            <a:prstGeom prst="rect">
              <a:avLst/>
            </a:prstGeom>
            <a:noFill/>
            <a:ln w="9525">
              <a:noFill/>
              <a:miter lim="800000"/>
              <a:headEnd/>
              <a:tailEnd/>
            </a:ln>
            <a:effectLst/>
          </p:spPr>
          <p:txBody>
            <a:bodyPr>
              <a:spAutoFit/>
            </a:bodyPr>
            <a:lstStyle/>
            <a:p>
              <a:pPr eaLnBrk="1" hangingPunct="1"/>
              <a:r>
                <a:rPr lang="en-US" sz="1800" b="1">
                  <a:latin typeface="Arial" charset="0"/>
                </a:rPr>
                <a:t>Receive </a:t>
              </a:r>
            </a:p>
          </p:txBody>
        </p:sp>
        <p:sp>
          <p:nvSpPr>
            <p:cNvPr id="23572" name="Text Box 20"/>
            <p:cNvSpPr txBox="1">
              <a:spLocks noChangeArrowheads="1"/>
            </p:cNvSpPr>
            <p:nvPr/>
          </p:nvSpPr>
          <p:spPr bwMode="auto">
            <a:xfrm>
              <a:off x="2112" y="2496"/>
              <a:ext cx="1680" cy="404"/>
            </a:xfrm>
            <a:prstGeom prst="rect">
              <a:avLst/>
            </a:prstGeom>
            <a:noFill/>
            <a:ln w="9525">
              <a:noFill/>
              <a:miter lim="800000"/>
              <a:headEnd/>
              <a:tailEnd/>
            </a:ln>
            <a:effectLst/>
          </p:spPr>
          <p:txBody>
            <a:bodyPr>
              <a:spAutoFit/>
            </a:bodyPr>
            <a:lstStyle/>
            <a:p>
              <a:pPr algn="ctr" eaLnBrk="1" hangingPunct="1">
                <a:spcBef>
                  <a:spcPct val="50000"/>
                </a:spcBef>
              </a:pPr>
              <a:r>
                <a:rPr lang="en-US" sz="1800" b="1">
                  <a:latin typeface="Arial" charset="0"/>
                </a:rPr>
                <a:t>Multiple-message buffer/mailbox port</a:t>
              </a:r>
            </a:p>
          </p:txBody>
        </p:sp>
      </p:grpSp>
      <p:sp>
        <p:nvSpPr>
          <p:cNvPr id="23573" name="Text Box 21"/>
          <p:cNvSpPr txBox="1">
            <a:spLocks noChangeArrowheads="1"/>
          </p:cNvSpPr>
          <p:nvPr/>
        </p:nvSpPr>
        <p:spPr bwMode="auto">
          <a:xfrm>
            <a:off x="0" y="4191000"/>
            <a:ext cx="9144000" cy="366713"/>
          </a:xfrm>
          <a:prstGeom prst="rect">
            <a:avLst/>
          </a:prstGeom>
          <a:noFill/>
          <a:ln w="9525">
            <a:noFill/>
            <a:miter lim="800000"/>
            <a:headEnd/>
            <a:tailEnd/>
          </a:ln>
          <a:effectLst/>
        </p:spPr>
        <p:txBody>
          <a:bodyPr>
            <a:spAutoFit/>
          </a:bodyPr>
          <a:lstStyle/>
          <a:p>
            <a:pPr eaLnBrk="1" hangingPunct="1">
              <a:spcBef>
                <a:spcPct val="50000"/>
              </a:spcBef>
            </a:pPr>
            <a:r>
              <a:rPr lang="en-US" sz="1800" b="1">
                <a:solidFill>
                  <a:srgbClr val="0000CC"/>
                </a:solidFill>
                <a:latin typeface="Arial" charset="0"/>
              </a:rPr>
              <a:t>Message transfer in asynchronous send with multiple-message buffering strategy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0"/>
            <a:ext cx="8229600" cy="685800"/>
          </a:xfrm>
        </p:spPr>
        <p:txBody>
          <a:bodyPr/>
          <a:lstStyle/>
          <a:p>
            <a:r>
              <a:rPr lang="en-US"/>
              <a:t>Multidatagram messages</a:t>
            </a:r>
          </a:p>
        </p:txBody>
      </p:sp>
      <p:sp>
        <p:nvSpPr>
          <p:cNvPr id="24579" name="Rectangle 3"/>
          <p:cNvSpPr>
            <a:spLocks noGrp="1" noChangeArrowheads="1"/>
          </p:cNvSpPr>
          <p:nvPr>
            <p:ph type="body" idx="1"/>
          </p:nvPr>
        </p:nvSpPr>
        <p:spPr>
          <a:xfrm>
            <a:off x="228600" y="685800"/>
            <a:ext cx="8610600" cy="5867400"/>
          </a:xfrm>
        </p:spPr>
        <p:txBody>
          <a:bodyPr/>
          <a:lstStyle/>
          <a:p>
            <a:pPr>
              <a:lnSpc>
                <a:spcPct val="110000"/>
              </a:lnSpc>
              <a:spcBef>
                <a:spcPct val="25000"/>
              </a:spcBef>
            </a:pPr>
            <a:r>
              <a:rPr lang="en-US"/>
              <a:t>Maximum transfer unit (MTU)</a:t>
            </a:r>
          </a:p>
          <a:p>
            <a:pPr lvl="1">
              <a:lnSpc>
                <a:spcPct val="110000"/>
              </a:lnSpc>
              <a:spcBef>
                <a:spcPct val="25000"/>
              </a:spcBef>
            </a:pPr>
            <a:r>
              <a:rPr lang="en-US"/>
              <a:t>Upper bound on the size of data that can be transmitted at a time</a:t>
            </a:r>
          </a:p>
          <a:p>
            <a:pPr>
              <a:lnSpc>
                <a:spcPct val="110000"/>
              </a:lnSpc>
              <a:spcBef>
                <a:spcPct val="25000"/>
              </a:spcBef>
            </a:pPr>
            <a:r>
              <a:rPr lang="en-US"/>
              <a:t>Message whose size is greater than MTU has to be fragmented  into multiples of MTU and sent separately</a:t>
            </a:r>
          </a:p>
          <a:p>
            <a:pPr>
              <a:lnSpc>
                <a:spcPct val="110000"/>
              </a:lnSpc>
              <a:spcBef>
                <a:spcPct val="25000"/>
              </a:spcBef>
            </a:pPr>
            <a:r>
              <a:rPr lang="en-US"/>
              <a:t>Each fragment is sent in a packet (known as datagram)</a:t>
            </a:r>
          </a:p>
          <a:p>
            <a:pPr>
              <a:lnSpc>
                <a:spcPct val="110000"/>
              </a:lnSpc>
              <a:spcBef>
                <a:spcPct val="25000"/>
              </a:spcBef>
            </a:pPr>
            <a:r>
              <a:rPr lang="en-US"/>
              <a:t>Messages smaller than MTU can be sent in a single packet (known as single-datagram messages)</a:t>
            </a:r>
          </a:p>
          <a:p>
            <a:pPr>
              <a:lnSpc>
                <a:spcPct val="110000"/>
              </a:lnSpc>
              <a:spcBef>
                <a:spcPct val="25000"/>
              </a:spcBef>
            </a:pPr>
            <a:r>
              <a:rPr lang="en-US"/>
              <a:t>Messages larger than MTU have to separated and sent in multiple packets (known as Multidatagram messages)</a:t>
            </a:r>
          </a:p>
          <a:p>
            <a:pPr>
              <a:lnSpc>
                <a:spcPct val="110000"/>
              </a:lnSpc>
              <a:spcBef>
                <a:spcPct val="25000"/>
              </a:spcBef>
            </a:pPr>
            <a:r>
              <a:rPr lang="en-US"/>
              <a:t>The disassembling and reassembling of messages on sender and receiver side is the responsibility of message passing system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609600"/>
          </a:xfrm>
        </p:spPr>
        <p:txBody>
          <a:bodyPr/>
          <a:lstStyle/>
          <a:p>
            <a:r>
              <a:rPr lang="en-US" sz="3200"/>
              <a:t>Encoding and Decoding of message data</a:t>
            </a:r>
          </a:p>
        </p:txBody>
      </p:sp>
      <p:sp>
        <p:nvSpPr>
          <p:cNvPr id="25603" name="Rectangle 3"/>
          <p:cNvSpPr>
            <a:spLocks noGrp="1" noChangeArrowheads="1"/>
          </p:cNvSpPr>
          <p:nvPr>
            <p:ph type="body" idx="1"/>
          </p:nvPr>
        </p:nvSpPr>
        <p:spPr>
          <a:xfrm>
            <a:off x="228600" y="609600"/>
            <a:ext cx="8534400" cy="6019800"/>
          </a:xfrm>
        </p:spPr>
        <p:txBody>
          <a:bodyPr/>
          <a:lstStyle/>
          <a:p>
            <a:pPr>
              <a:lnSpc>
                <a:spcPct val="120000"/>
              </a:lnSpc>
              <a:spcBef>
                <a:spcPct val="30000"/>
              </a:spcBef>
            </a:pPr>
            <a:r>
              <a:rPr lang="en-US"/>
              <a:t>The structure of the message data should be preserved between the sending and receiving processes</a:t>
            </a:r>
          </a:p>
          <a:p>
            <a:pPr>
              <a:lnSpc>
                <a:spcPct val="120000"/>
              </a:lnSpc>
              <a:spcBef>
                <a:spcPct val="30000"/>
              </a:spcBef>
            </a:pPr>
            <a:r>
              <a:rPr lang="en-US"/>
              <a:t>It is very difficult to achieve this goal in both heterogeneous and homogenous systems</a:t>
            </a:r>
          </a:p>
          <a:p>
            <a:pPr lvl="1">
              <a:lnSpc>
                <a:spcPct val="120000"/>
              </a:lnSpc>
              <a:spcBef>
                <a:spcPct val="30000"/>
              </a:spcBef>
            </a:pPr>
            <a:r>
              <a:rPr lang="en-US"/>
              <a:t>2 reasons</a:t>
            </a:r>
          </a:p>
          <a:p>
            <a:pPr marL="1260475" lvl="2" indent="-403225">
              <a:lnSpc>
                <a:spcPct val="120000"/>
              </a:lnSpc>
              <a:spcBef>
                <a:spcPct val="30000"/>
              </a:spcBef>
            </a:pPr>
            <a:r>
              <a:rPr lang="en-US"/>
              <a:t>An absolute pointer value loses its meaning when transferred from one process address space to another</a:t>
            </a:r>
          </a:p>
          <a:p>
            <a:pPr marL="1260475" lvl="2" indent="-403225">
              <a:lnSpc>
                <a:spcPct val="120000"/>
              </a:lnSpc>
              <a:spcBef>
                <a:spcPct val="30000"/>
              </a:spcBef>
            </a:pPr>
            <a:r>
              <a:rPr lang="en-US"/>
              <a:t>Different program objects occupy varying amount of storage space</a:t>
            </a:r>
          </a:p>
          <a:p>
            <a:pPr marL="1603375" lvl="3">
              <a:lnSpc>
                <a:spcPct val="120000"/>
              </a:lnSpc>
              <a:spcBef>
                <a:spcPct val="30000"/>
              </a:spcBef>
            </a:pPr>
            <a:r>
              <a:rPr lang="en-US"/>
              <a:t>A message must normally contain several types of program objects, such as long integers, short int, variable length characters and so 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228600" y="685800"/>
            <a:ext cx="8763000" cy="5943600"/>
          </a:xfrm>
        </p:spPr>
        <p:txBody>
          <a:bodyPr/>
          <a:lstStyle/>
          <a:p>
            <a:pPr>
              <a:lnSpc>
                <a:spcPct val="105000"/>
              </a:lnSpc>
              <a:spcBef>
                <a:spcPct val="15000"/>
              </a:spcBef>
            </a:pPr>
            <a:r>
              <a:rPr lang="en-US"/>
              <a:t>Two representation for encoding and decoding of message data:</a:t>
            </a:r>
          </a:p>
          <a:p>
            <a:pPr lvl="1">
              <a:lnSpc>
                <a:spcPct val="105000"/>
              </a:lnSpc>
              <a:spcBef>
                <a:spcPct val="15000"/>
              </a:spcBef>
            </a:pPr>
            <a:r>
              <a:rPr lang="en-US">
                <a:solidFill>
                  <a:srgbClr val="0000CC"/>
                </a:solidFill>
              </a:rPr>
              <a:t>Tagged representation</a:t>
            </a:r>
          </a:p>
          <a:p>
            <a:pPr lvl="2">
              <a:lnSpc>
                <a:spcPct val="105000"/>
              </a:lnSpc>
              <a:spcBef>
                <a:spcPct val="15000"/>
              </a:spcBef>
            </a:pPr>
            <a:r>
              <a:rPr lang="en-US"/>
              <a:t>The type of each program object along with its value is encoded in the message</a:t>
            </a:r>
          </a:p>
          <a:p>
            <a:pPr lvl="2">
              <a:lnSpc>
                <a:spcPct val="105000"/>
              </a:lnSpc>
              <a:spcBef>
                <a:spcPct val="15000"/>
              </a:spcBef>
            </a:pPr>
            <a:r>
              <a:rPr lang="en-US"/>
              <a:t>Because of self-describing nature of the coded data format</a:t>
            </a:r>
          </a:p>
          <a:p>
            <a:pPr lvl="3">
              <a:lnSpc>
                <a:spcPct val="105000"/>
              </a:lnSpc>
              <a:spcBef>
                <a:spcPct val="15000"/>
              </a:spcBef>
            </a:pPr>
            <a:r>
              <a:rPr lang="en-US"/>
              <a:t>Receiving process does not need prior knowledge</a:t>
            </a:r>
          </a:p>
          <a:p>
            <a:pPr lvl="1">
              <a:lnSpc>
                <a:spcPct val="105000"/>
              </a:lnSpc>
              <a:spcBef>
                <a:spcPct val="15000"/>
              </a:spcBef>
            </a:pPr>
            <a:r>
              <a:rPr lang="en-US">
                <a:solidFill>
                  <a:srgbClr val="0000CC"/>
                </a:solidFill>
              </a:rPr>
              <a:t>Untagged representation</a:t>
            </a:r>
          </a:p>
          <a:p>
            <a:pPr lvl="2">
              <a:lnSpc>
                <a:spcPct val="105000"/>
              </a:lnSpc>
              <a:spcBef>
                <a:spcPct val="15000"/>
              </a:spcBef>
            </a:pPr>
            <a:r>
              <a:rPr lang="en-US"/>
              <a:t>Message data only contains program objects</a:t>
            </a:r>
          </a:p>
          <a:p>
            <a:pPr lvl="2">
              <a:lnSpc>
                <a:spcPct val="105000"/>
              </a:lnSpc>
              <a:spcBef>
                <a:spcPct val="15000"/>
              </a:spcBef>
            </a:pPr>
            <a:r>
              <a:rPr lang="en-US"/>
              <a:t>No information is included in the message data to specify the type of each program object</a:t>
            </a:r>
          </a:p>
          <a:p>
            <a:pPr lvl="3">
              <a:lnSpc>
                <a:spcPct val="105000"/>
              </a:lnSpc>
              <a:spcBef>
                <a:spcPct val="15000"/>
              </a:spcBef>
            </a:pPr>
            <a:r>
              <a:rPr lang="en-US"/>
              <a:t>Receiving process must have prior knowledge of how to decode the received data</a:t>
            </a:r>
          </a:p>
        </p:txBody>
      </p:sp>
      <p:sp>
        <p:nvSpPr>
          <p:cNvPr id="26628" name="Rectangle 4"/>
          <p:cNvSpPr>
            <a:spLocks noGrp="1" noChangeArrowheads="1"/>
          </p:cNvSpPr>
          <p:nvPr>
            <p:ph type="title"/>
          </p:nvPr>
        </p:nvSpPr>
        <p:spPr>
          <a:xfrm>
            <a:off x="0" y="0"/>
            <a:ext cx="9144000" cy="533400"/>
          </a:xfrm>
          <a:noFill/>
          <a:ln/>
        </p:spPr>
        <p:txBody>
          <a:bodyPr anchor="ctr"/>
          <a:lstStyle/>
          <a:p>
            <a:r>
              <a:rPr lang="en-US" sz="3200"/>
              <a:t>Encoding and decoding of message data (contd…)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0"/>
            <a:ext cx="8229600" cy="609600"/>
          </a:xfrm>
        </p:spPr>
        <p:txBody>
          <a:bodyPr/>
          <a:lstStyle/>
          <a:p>
            <a:r>
              <a:rPr lang="en-US" sz="3200"/>
              <a:t>Process addressing</a:t>
            </a:r>
          </a:p>
        </p:txBody>
      </p:sp>
      <p:sp>
        <p:nvSpPr>
          <p:cNvPr id="27651" name="Rectangle 3"/>
          <p:cNvSpPr>
            <a:spLocks noGrp="1" noChangeArrowheads="1"/>
          </p:cNvSpPr>
          <p:nvPr>
            <p:ph type="body" idx="1"/>
          </p:nvPr>
        </p:nvSpPr>
        <p:spPr>
          <a:xfrm>
            <a:off x="152400" y="533400"/>
            <a:ext cx="8839200" cy="6172200"/>
          </a:xfrm>
        </p:spPr>
        <p:txBody>
          <a:bodyPr/>
          <a:lstStyle/>
          <a:p>
            <a:pPr marL="457200" indent="-457200">
              <a:lnSpc>
                <a:spcPct val="110000"/>
              </a:lnSpc>
            </a:pPr>
            <a:r>
              <a:rPr lang="en-US"/>
              <a:t>Message passing system usually supports 2 types of process addressing</a:t>
            </a:r>
          </a:p>
          <a:p>
            <a:pPr marL="914400" lvl="1" indent="-457200">
              <a:lnSpc>
                <a:spcPct val="110000"/>
              </a:lnSpc>
            </a:pPr>
            <a:r>
              <a:rPr lang="en-US">
                <a:solidFill>
                  <a:srgbClr val="0000CC"/>
                </a:solidFill>
              </a:rPr>
              <a:t>Explicit addressing</a:t>
            </a:r>
          </a:p>
          <a:p>
            <a:pPr marL="1371600" lvl="2" indent="-514350">
              <a:lnSpc>
                <a:spcPct val="110000"/>
              </a:lnSpc>
            </a:pPr>
            <a:r>
              <a:rPr lang="en-US"/>
              <a:t>The process with which communication is desired is explicitly named as a parameter in the communication primitive used</a:t>
            </a:r>
          </a:p>
          <a:p>
            <a:pPr marL="1828800" lvl="3" indent="-628650">
              <a:lnSpc>
                <a:spcPct val="110000"/>
              </a:lnSpc>
            </a:pPr>
            <a:r>
              <a:rPr lang="en-US"/>
              <a:t>Send (Process-id, Message)</a:t>
            </a:r>
          </a:p>
          <a:p>
            <a:pPr marL="1828800" lvl="3" indent="-628650">
              <a:lnSpc>
                <a:spcPct val="95000"/>
              </a:lnSpc>
              <a:buFont typeface="Wingdings" pitchFamily="2" charset="2"/>
              <a:buNone/>
            </a:pPr>
            <a:r>
              <a:rPr lang="en-US" sz="1200"/>
              <a:t>           </a:t>
            </a:r>
          </a:p>
          <a:p>
            <a:pPr marL="1828800" lvl="3" indent="-628650">
              <a:lnSpc>
                <a:spcPct val="110000"/>
              </a:lnSpc>
              <a:buFont typeface="Wingdings" pitchFamily="2" charset="2"/>
              <a:buNone/>
            </a:pPr>
            <a:r>
              <a:rPr lang="en-US"/>
              <a:t>              To the process</a:t>
            </a:r>
          </a:p>
          <a:p>
            <a:pPr marL="1828800" lvl="3" indent="-628650">
              <a:lnSpc>
                <a:spcPct val="110000"/>
              </a:lnSpc>
            </a:pPr>
            <a:r>
              <a:rPr lang="en-US"/>
              <a:t>Receive (Process_id, Message)</a:t>
            </a:r>
          </a:p>
          <a:p>
            <a:pPr marL="1371600" lvl="2" indent="-514350">
              <a:lnSpc>
                <a:spcPct val="110000"/>
              </a:lnSpc>
              <a:buFont typeface="Wingdings 2" pitchFamily="18" charset="2"/>
              <a:buNone/>
            </a:pPr>
            <a:r>
              <a:rPr lang="en-US"/>
              <a:t>                     </a:t>
            </a:r>
          </a:p>
          <a:p>
            <a:pPr marL="1371600" lvl="2" indent="-514350">
              <a:lnSpc>
                <a:spcPct val="110000"/>
              </a:lnSpc>
              <a:buFont typeface="Wingdings 2" pitchFamily="18" charset="2"/>
              <a:buNone/>
            </a:pPr>
            <a:r>
              <a:rPr lang="en-US"/>
              <a:t>                     From the process</a:t>
            </a:r>
          </a:p>
        </p:txBody>
      </p:sp>
      <p:sp>
        <p:nvSpPr>
          <p:cNvPr id="27652" name="Line 4"/>
          <p:cNvSpPr>
            <a:spLocks noChangeShapeType="1"/>
          </p:cNvSpPr>
          <p:nvPr/>
        </p:nvSpPr>
        <p:spPr bwMode="auto">
          <a:xfrm>
            <a:off x="3352800" y="3810000"/>
            <a:ext cx="0" cy="457200"/>
          </a:xfrm>
          <a:prstGeom prst="line">
            <a:avLst/>
          </a:prstGeom>
          <a:noFill/>
          <a:ln w="9525">
            <a:solidFill>
              <a:schemeClr val="tx1"/>
            </a:solidFill>
            <a:round/>
            <a:headEnd/>
            <a:tailEnd type="triangle" w="med" len="med"/>
          </a:ln>
          <a:effectLst/>
        </p:spPr>
        <p:txBody>
          <a:bodyPr/>
          <a:lstStyle/>
          <a:p>
            <a:endParaRPr lang="en-US"/>
          </a:p>
        </p:txBody>
      </p:sp>
      <p:sp>
        <p:nvSpPr>
          <p:cNvPr id="27653" name="Line 5"/>
          <p:cNvSpPr>
            <a:spLocks noChangeShapeType="1"/>
          </p:cNvSpPr>
          <p:nvPr/>
        </p:nvSpPr>
        <p:spPr bwMode="auto">
          <a:xfrm>
            <a:off x="3429000" y="5105400"/>
            <a:ext cx="0" cy="6858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152400" y="838200"/>
            <a:ext cx="8610600" cy="5486400"/>
          </a:xfrm>
        </p:spPr>
        <p:txBody>
          <a:bodyPr/>
          <a:lstStyle/>
          <a:p>
            <a:pPr lvl="1"/>
            <a:r>
              <a:rPr lang="en-US">
                <a:solidFill>
                  <a:srgbClr val="0000CC"/>
                </a:solidFill>
              </a:rPr>
              <a:t>Implicit addressing</a:t>
            </a:r>
          </a:p>
          <a:p>
            <a:pPr lvl="2"/>
            <a:r>
              <a:rPr lang="en-US"/>
              <a:t>Process willing to communicate does not explicitly  name a process for communication </a:t>
            </a:r>
          </a:p>
          <a:p>
            <a:pPr lvl="3"/>
            <a:r>
              <a:rPr lang="en-US"/>
              <a:t>Send-any (service_id, Message)</a:t>
            </a:r>
          </a:p>
          <a:p>
            <a:pPr lvl="2">
              <a:buFont typeface="Wingdings 2" pitchFamily="18" charset="2"/>
              <a:buNone/>
            </a:pPr>
            <a:r>
              <a:rPr lang="en-US"/>
              <a:t>                    Send a message to any process that provides the service of type “service id”</a:t>
            </a:r>
          </a:p>
          <a:p>
            <a:pPr lvl="3"/>
            <a:r>
              <a:rPr lang="en-US"/>
              <a:t>Receive any (Process_id, Message)</a:t>
            </a:r>
          </a:p>
          <a:p>
            <a:pPr lvl="2">
              <a:buFont typeface="Wingdings 2" pitchFamily="18" charset="2"/>
              <a:buNone/>
            </a:pPr>
            <a:r>
              <a:rPr lang="en-US"/>
              <a:t>                     Receive a message from any process &amp; return the “process_id” of the process from which message was received.</a:t>
            </a:r>
          </a:p>
        </p:txBody>
      </p:sp>
      <p:sp>
        <p:nvSpPr>
          <p:cNvPr id="28676" name="Rectangle 4"/>
          <p:cNvSpPr>
            <a:spLocks noGrp="1" noChangeArrowheads="1"/>
          </p:cNvSpPr>
          <p:nvPr>
            <p:ph type="title"/>
          </p:nvPr>
        </p:nvSpPr>
        <p:spPr>
          <a:noFill/>
          <a:ln/>
        </p:spPr>
        <p:txBody>
          <a:bodyPr anchor="ctr"/>
          <a:lstStyle/>
          <a:p>
            <a:r>
              <a:rPr lang="en-US"/>
              <a:t>Process addressing (contd…)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0" y="762000"/>
            <a:ext cx="8915400" cy="5867400"/>
          </a:xfrm>
        </p:spPr>
        <p:txBody>
          <a:bodyPr/>
          <a:lstStyle/>
          <a:p>
            <a:pPr>
              <a:lnSpc>
                <a:spcPct val="120000"/>
              </a:lnSpc>
              <a:spcBef>
                <a:spcPct val="25000"/>
              </a:spcBef>
            </a:pPr>
            <a:r>
              <a:rPr lang="en-US"/>
              <a:t>Processes can be identified by the combination of three fields:</a:t>
            </a:r>
          </a:p>
          <a:p>
            <a:pPr lvl="1">
              <a:lnSpc>
                <a:spcPct val="120000"/>
              </a:lnSpc>
              <a:spcBef>
                <a:spcPct val="25000"/>
              </a:spcBef>
            </a:pPr>
            <a:r>
              <a:rPr lang="en-US">
                <a:solidFill>
                  <a:srgbClr val="0000CC"/>
                </a:solidFill>
              </a:rPr>
              <a:t>Machine_id, local_id, machine_id</a:t>
            </a:r>
          </a:p>
          <a:p>
            <a:pPr lvl="2">
              <a:lnSpc>
                <a:spcPct val="120000"/>
              </a:lnSpc>
              <a:spcBef>
                <a:spcPct val="25000"/>
              </a:spcBef>
            </a:pPr>
            <a:r>
              <a:rPr lang="en-US"/>
              <a:t>First field identifies the node on which process is created</a:t>
            </a:r>
          </a:p>
          <a:p>
            <a:pPr lvl="2">
              <a:lnSpc>
                <a:spcPct val="120000"/>
              </a:lnSpc>
              <a:spcBef>
                <a:spcPct val="25000"/>
              </a:spcBef>
            </a:pPr>
            <a:r>
              <a:rPr lang="en-US"/>
              <a:t>Second field is a local identifier generated by the node on which processes is created</a:t>
            </a:r>
          </a:p>
          <a:p>
            <a:pPr lvl="2">
              <a:lnSpc>
                <a:spcPct val="120000"/>
              </a:lnSpc>
              <a:spcBef>
                <a:spcPct val="25000"/>
              </a:spcBef>
            </a:pPr>
            <a:r>
              <a:rPr lang="en-US"/>
              <a:t>Third filed identifies the last known location (node) of the process</a:t>
            </a:r>
          </a:p>
          <a:p>
            <a:pPr lvl="1">
              <a:lnSpc>
                <a:spcPct val="120000"/>
              </a:lnSpc>
              <a:spcBef>
                <a:spcPct val="25000"/>
              </a:spcBef>
            </a:pPr>
            <a:r>
              <a:rPr lang="en-US"/>
              <a:t>The value of the first 2 fields of its identifier never change; the third field, however, may</a:t>
            </a:r>
          </a:p>
          <a:p>
            <a:pPr lvl="2">
              <a:lnSpc>
                <a:spcPct val="120000"/>
              </a:lnSpc>
              <a:spcBef>
                <a:spcPct val="25000"/>
              </a:spcBef>
            </a:pPr>
            <a:r>
              <a:rPr lang="en-US"/>
              <a:t>This method of addressing is known as </a:t>
            </a:r>
            <a:r>
              <a:rPr lang="en-US" i="1">
                <a:solidFill>
                  <a:srgbClr val="0000CC"/>
                </a:solidFill>
              </a:rPr>
              <a:t>link-based</a:t>
            </a:r>
            <a:r>
              <a:rPr lang="en-US" i="1"/>
              <a:t> </a:t>
            </a:r>
            <a:r>
              <a:rPr lang="en-US" i="1">
                <a:solidFill>
                  <a:srgbClr val="0000CC"/>
                </a:solidFill>
              </a:rPr>
              <a:t>addressing</a:t>
            </a:r>
            <a:endParaRPr lang="en-US">
              <a:solidFill>
                <a:srgbClr val="0000CC"/>
              </a:solidFill>
            </a:endParaRPr>
          </a:p>
        </p:txBody>
      </p:sp>
      <p:sp>
        <p:nvSpPr>
          <p:cNvPr id="29700" name="Rectangle 4"/>
          <p:cNvSpPr>
            <a:spLocks noGrp="1" noChangeArrowheads="1"/>
          </p:cNvSpPr>
          <p:nvPr>
            <p:ph type="title"/>
          </p:nvPr>
        </p:nvSpPr>
        <p:spPr>
          <a:xfrm>
            <a:off x="685800" y="228600"/>
            <a:ext cx="8077200" cy="422275"/>
          </a:xfrm>
          <a:noFill/>
          <a:ln/>
        </p:spPr>
        <p:txBody>
          <a:bodyPr anchor="ctr"/>
          <a:lstStyle/>
          <a:p>
            <a:r>
              <a:rPr lang="en-US"/>
              <a:t>Process addressing (contd…)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228600" y="838200"/>
            <a:ext cx="8686800" cy="5638800"/>
          </a:xfrm>
        </p:spPr>
        <p:txBody>
          <a:bodyPr/>
          <a:lstStyle/>
          <a:p>
            <a:r>
              <a:rPr lang="en-US"/>
              <a:t>Link-based addressing:</a:t>
            </a:r>
          </a:p>
          <a:p>
            <a:pPr lvl="1"/>
            <a:r>
              <a:rPr lang="en-US"/>
              <a:t>When a process is migrated from its current node to a new node, a link information {process id, networks M/c id} is left on its previous node and on a new node, </a:t>
            </a:r>
          </a:p>
          <a:p>
            <a:pPr lvl="1"/>
            <a:r>
              <a:rPr lang="en-US"/>
              <a:t>a new local id is assigned to a process, and its process identifier and the new local-id is entered in a mapping table maintained by the kernel of the new node for all processes created on another node but running on their node.</a:t>
            </a:r>
          </a:p>
          <a:p>
            <a:pPr lvl="1"/>
            <a:r>
              <a:rPr lang="en-US"/>
              <a:t>If the value of the third field is equal to the first field, the message will be sent to the node on which the process was created</a:t>
            </a:r>
          </a:p>
        </p:txBody>
      </p:sp>
      <p:sp>
        <p:nvSpPr>
          <p:cNvPr id="30724" name="Rectangle 4"/>
          <p:cNvSpPr>
            <a:spLocks noGrp="1" noChangeArrowheads="1"/>
          </p:cNvSpPr>
          <p:nvPr>
            <p:ph type="title"/>
          </p:nvPr>
        </p:nvSpPr>
        <p:spPr>
          <a:xfrm>
            <a:off x="457200" y="152400"/>
            <a:ext cx="8229600" cy="639763"/>
          </a:xfrm>
          <a:noFill/>
          <a:ln/>
        </p:spPr>
        <p:txBody>
          <a:bodyPr anchor="ctr"/>
          <a:lstStyle/>
          <a:p>
            <a:r>
              <a:rPr lang="en-US"/>
              <a:t>Process addressing (contd…)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Introduction</a:t>
            </a:r>
          </a:p>
        </p:txBody>
      </p:sp>
      <p:sp>
        <p:nvSpPr>
          <p:cNvPr id="4099" name="Rectangle 3"/>
          <p:cNvSpPr>
            <a:spLocks noGrp="1" noChangeArrowheads="1"/>
          </p:cNvSpPr>
          <p:nvPr>
            <p:ph type="body" idx="1"/>
          </p:nvPr>
        </p:nvSpPr>
        <p:spPr>
          <a:xfrm>
            <a:off x="533400" y="1066800"/>
            <a:ext cx="8153400" cy="5257800"/>
          </a:xfrm>
        </p:spPr>
        <p:txBody>
          <a:bodyPr/>
          <a:lstStyle/>
          <a:p>
            <a:pPr marL="457200" indent="-457200">
              <a:lnSpc>
                <a:spcPct val="140000"/>
              </a:lnSpc>
              <a:spcBef>
                <a:spcPct val="40000"/>
              </a:spcBef>
              <a:spcAft>
                <a:spcPct val="5000"/>
              </a:spcAft>
            </a:pPr>
            <a:r>
              <a:rPr lang="en-US"/>
              <a:t>In distributed system, processes executing on different computers often need to communicate with each other to achieve some common goal</a:t>
            </a:r>
          </a:p>
          <a:p>
            <a:pPr marL="457200" indent="-457200">
              <a:lnSpc>
                <a:spcPct val="140000"/>
              </a:lnSpc>
              <a:spcBef>
                <a:spcPct val="40000"/>
              </a:spcBef>
              <a:spcAft>
                <a:spcPct val="5000"/>
              </a:spcAft>
            </a:pPr>
            <a:r>
              <a:rPr lang="en-US"/>
              <a:t>Inter process communication (I.P.C.) requires information sharing among two or more processes</a:t>
            </a:r>
          </a:p>
          <a:p>
            <a:pPr marL="457200" indent="-457200">
              <a:lnSpc>
                <a:spcPct val="140000"/>
              </a:lnSpc>
              <a:spcBef>
                <a:spcPct val="40000"/>
              </a:spcBef>
              <a:spcAft>
                <a:spcPct val="5000"/>
              </a:spcAft>
            </a:pPr>
            <a:r>
              <a:rPr lang="en-US"/>
              <a:t>2 basic methods for information sharing are</a:t>
            </a:r>
          </a:p>
          <a:p>
            <a:pPr marL="914400" lvl="1" indent="-457200">
              <a:lnSpc>
                <a:spcPct val="140000"/>
              </a:lnSpc>
              <a:spcBef>
                <a:spcPct val="40000"/>
              </a:spcBef>
              <a:spcAft>
                <a:spcPct val="5000"/>
              </a:spcAft>
              <a:buFont typeface="Wingdings 3" pitchFamily="18" charset="2"/>
              <a:buAutoNum type="arabicPeriod"/>
            </a:pPr>
            <a:r>
              <a:rPr lang="en-US"/>
              <a:t>Original sharing or shared-Memory approach</a:t>
            </a:r>
          </a:p>
          <a:p>
            <a:pPr marL="914400" lvl="1" indent="-457200">
              <a:lnSpc>
                <a:spcPct val="140000"/>
              </a:lnSpc>
              <a:spcBef>
                <a:spcPct val="40000"/>
              </a:spcBef>
              <a:spcAft>
                <a:spcPct val="5000"/>
              </a:spcAft>
              <a:buFont typeface="Wingdings 3" pitchFamily="18" charset="2"/>
              <a:buAutoNum type="arabicPeriod"/>
            </a:pPr>
            <a:r>
              <a:rPr lang="en-US"/>
              <a:t>Copy sharing or message-passing approach</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381000" y="1143000"/>
            <a:ext cx="8382000" cy="5257800"/>
          </a:xfrm>
        </p:spPr>
        <p:txBody>
          <a:bodyPr/>
          <a:lstStyle/>
          <a:p>
            <a:r>
              <a:rPr lang="en-US"/>
              <a:t>Drawbacks: Eventhough it supports migration facility, it suffers from 2 main drawbacks</a:t>
            </a:r>
          </a:p>
          <a:p>
            <a:pPr lvl="2"/>
            <a:r>
              <a:rPr lang="en-US"/>
              <a:t>The overhead of locating a process may be large if the process has migrated several times during its lifetime</a:t>
            </a:r>
          </a:p>
          <a:p>
            <a:pPr lvl="2"/>
            <a:r>
              <a:rPr lang="en-US"/>
              <a:t>It may not be possible to locate a process if an intermediate node on which the process once resided during its lifetime is down</a:t>
            </a:r>
          </a:p>
          <a:p>
            <a:r>
              <a:rPr lang="en-US"/>
              <a:t>Both process addressing methods are nontransparent due to the need to specify the machine identifier</a:t>
            </a:r>
          </a:p>
          <a:p>
            <a:r>
              <a:rPr lang="en-US"/>
              <a:t>What are the alternatives?</a:t>
            </a:r>
          </a:p>
        </p:txBody>
      </p:sp>
      <p:sp>
        <p:nvSpPr>
          <p:cNvPr id="31748" name="Rectangle 4"/>
          <p:cNvSpPr>
            <a:spLocks noGrp="1" noChangeArrowheads="1"/>
          </p:cNvSpPr>
          <p:nvPr>
            <p:ph type="title"/>
          </p:nvPr>
        </p:nvSpPr>
        <p:spPr>
          <a:xfrm>
            <a:off x="457200" y="228600"/>
            <a:ext cx="8229600" cy="685800"/>
          </a:xfrm>
          <a:noFill/>
          <a:ln/>
        </p:spPr>
        <p:txBody>
          <a:bodyPr anchor="ctr"/>
          <a:lstStyle/>
          <a:p>
            <a:r>
              <a:rPr lang="en-US"/>
              <a:t>Process addressing (contd…)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sz="3200"/>
              <a:t>Process addressing (contd…)</a:t>
            </a:r>
          </a:p>
        </p:txBody>
      </p:sp>
      <p:sp>
        <p:nvSpPr>
          <p:cNvPr id="119811" name="Rectangle 3"/>
          <p:cNvSpPr>
            <a:spLocks noGrp="1" noChangeArrowheads="1"/>
          </p:cNvSpPr>
          <p:nvPr>
            <p:ph type="body" idx="1"/>
          </p:nvPr>
        </p:nvSpPr>
        <p:spPr>
          <a:xfrm>
            <a:off x="381000" y="838200"/>
            <a:ext cx="8305800" cy="5791200"/>
          </a:xfrm>
        </p:spPr>
        <p:txBody>
          <a:bodyPr/>
          <a:lstStyle/>
          <a:p>
            <a:pPr marL="457200" indent="-457200">
              <a:lnSpc>
                <a:spcPct val="115000"/>
              </a:lnSpc>
              <a:buFont typeface="Wingdings" pitchFamily="2" charset="2"/>
              <a:buAutoNum type="arabicPeriod"/>
            </a:pPr>
            <a:r>
              <a:rPr lang="en-US">
                <a:solidFill>
                  <a:srgbClr val="0000CC"/>
                </a:solidFill>
              </a:rPr>
              <a:t>Centralized process identifier allocator</a:t>
            </a:r>
          </a:p>
          <a:p>
            <a:pPr marL="457200" indent="-457200">
              <a:lnSpc>
                <a:spcPct val="115000"/>
              </a:lnSpc>
              <a:buFont typeface="Wingdings" pitchFamily="2" charset="2"/>
              <a:buNone/>
            </a:pPr>
            <a:r>
              <a:rPr lang="en-US">
                <a:solidFill>
                  <a:srgbClr val="0000CC"/>
                </a:solidFill>
              </a:rPr>
              <a:t>      </a:t>
            </a:r>
            <a:r>
              <a:rPr lang="en-US"/>
              <a:t>Maintains a counter. When it receives a request for identifier, it returns the current value of the counter and increments the counter </a:t>
            </a:r>
          </a:p>
          <a:p>
            <a:pPr marL="457200" indent="-457200">
              <a:lnSpc>
                <a:spcPct val="115000"/>
              </a:lnSpc>
              <a:buFont typeface="Wingdings" pitchFamily="2" charset="2"/>
              <a:buNone/>
            </a:pPr>
            <a:r>
              <a:rPr lang="en-US"/>
              <a:t>      It suffers from poor reliability and scalability</a:t>
            </a:r>
          </a:p>
          <a:p>
            <a:pPr marL="457200" indent="-457200">
              <a:lnSpc>
                <a:spcPct val="115000"/>
              </a:lnSpc>
              <a:buFont typeface="Wingdings" pitchFamily="2" charset="2"/>
              <a:buAutoNum type="arabicPeriod" startAt="2"/>
            </a:pPr>
            <a:r>
              <a:rPr lang="en-US">
                <a:solidFill>
                  <a:srgbClr val="0000CC"/>
                </a:solidFill>
              </a:rPr>
              <a:t>Two level naming scheme for processes</a:t>
            </a:r>
          </a:p>
          <a:p>
            <a:pPr marL="457200" indent="-457200">
              <a:lnSpc>
                <a:spcPct val="115000"/>
              </a:lnSpc>
              <a:buFont typeface="Wingdings" pitchFamily="2" charset="2"/>
              <a:buNone/>
            </a:pPr>
            <a:r>
              <a:rPr lang="en-US">
                <a:solidFill>
                  <a:srgbClr val="0000CC"/>
                </a:solidFill>
              </a:rPr>
              <a:t>       </a:t>
            </a:r>
            <a:r>
              <a:rPr lang="en-US"/>
              <a:t>1. Machine independent high level name</a:t>
            </a:r>
          </a:p>
          <a:p>
            <a:pPr marL="457200" indent="-457200">
              <a:lnSpc>
                <a:spcPct val="115000"/>
              </a:lnSpc>
              <a:buFont typeface="Wingdings" pitchFamily="2" charset="2"/>
              <a:buNone/>
            </a:pPr>
            <a:r>
              <a:rPr lang="en-US"/>
              <a:t>       2. Machine dependent low level name</a:t>
            </a:r>
          </a:p>
          <a:p>
            <a:pPr marL="457200" indent="-457200">
              <a:lnSpc>
                <a:spcPct val="115000"/>
              </a:lnSpc>
              <a:buFont typeface="Wingdings" pitchFamily="2" charset="2"/>
              <a:buNone/>
            </a:pPr>
            <a:r>
              <a:rPr lang="en-US"/>
              <a:t>      with a centralized( or replicated/distributed)  name server maintaining the map table that maps high level name to the low level name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0"/>
            <a:ext cx="8229600" cy="533400"/>
          </a:xfrm>
        </p:spPr>
        <p:txBody>
          <a:bodyPr/>
          <a:lstStyle/>
          <a:p>
            <a:r>
              <a:rPr lang="en-US" sz="3200"/>
              <a:t>Failure handling</a:t>
            </a:r>
          </a:p>
        </p:txBody>
      </p:sp>
      <p:sp>
        <p:nvSpPr>
          <p:cNvPr id="33795" name="Rectangle 3"/>
          <p:cNvSpPr>
            <a:spLocks noGrp="1" noChangeArrowheads="1"/>
          </p:cNvSpPr>
          <p:nvPr>
            <p:ph type="body" idx="1"/>
          </p:nvPr>
        </p:nvSpPr>
        <p:spPr>
          <a:xfrm>
            <a:off x="228600" y="609600"/>
            <a:ext cx="8763000" cy="5867400"/>
          </a:xfrm>
        </p:spPr>
        <p:txBody>
          <a:bodyPr/>
          <a:lstStyle/>
          <a:p>
            <a:pPr>
              <a:lnSpc>
                <a:spcPct val="115000"/>
              </a:lnSpc>
            </a:pPr>
            <a:r>
              <a:rPr lang="en-US"/>
              <a:t>Possible problems in IPC due to different types of system failures</a:t>
            </a:r>
          </a:p>
          <a:p>
            <a:pPr lvl="1">
              <a:lnSpc>
                <a:spcPct val="115000"/>
              </a:lnSpc>
            </a:pPr>
            <a:r>
              <a:rPr lang="en-US">
                <a:solidFill>
                  <a:srgbClr val="0000CC"/>
                </a:solidFill>
              </a:rPr>
              <a:t>Loss of request message</a:t>
            </a:r>
          </a:p>
          <a:p>
            <a:pPr lvl="2">
              <a:lnSpc>
                <a:spcPct val="115000"/>
              </a:lnSpc>
            </a:pPr>
            <a:r>
              <a:rPr lang="en-US"/>
              <a:t>Failure of communication link between sender and receiver or receiver’s node is down at time the request reaches there</a:t>
            </a:r>
          </a:p>
          <a:p>
            <a:pPr lvl="1">
              <a:lnSpc>
                <a:spcPct val="115000"/>
              </a:lnSpc>
            </a:pPr>
            <a:r>
              <a:rPr lang="en-US">
                <a:solidFill>
                  <a:srgbClr val="0000CC"/>
                </a:solidFill>
              </a:rPr>
              <a:t>Loss of response message</a:t>
            </a:r>
          </a:p>
          <a:p>
            <a:pPr lvl="2">
              <a:lnSpc>
                <a:spcPct val="115000"/>
              </a:lnSpc>
            </a:pPr>
            <a:r>
              <a:rPr lang="en-US"/>
              <a:t>Failure of communication link or Sender’s node is down at the time the response message reaches there</a:t>
            </a:r>
          </a:p>
          <a:p>
            <a:pPr lvl="1">
              <a:lnSpc>
                <a:spcPct val="115000"/>
              </a:lnSpc>
            </a:pPr>
            <a:r>
              <a:rPr lang="en-US">
                <a:solidFill>
                  <a:srgbClr val="0000CC"/>
                </a:solidFill>
              </a:rPr>
              <a:t>Unsuccessful execution of the request</a:t>
            </a:r>
          </a:p>
          <a:p>
            <a:pPr lvl="2">
              <a:lnSpc>
                <a:spcPct val="115000"/>
              </a:lnSpc>
            </a:pPr>
            <a:r>
              <a:rPr lang="en-US"/>
              <a:t>Receiver’s node crashing while request is being processed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a:xfrm>
            <a:off x="381000" y="-304800"/>
            <a:ext cx="8229600" cy="1143000"/>
          </a:xfrm>
          <a:noFill/>
          <a:ln/>
        </p:spPr>
        <p:txBody>
          <a:bodyPr anchor="ctr"/>
          <a:lstStyle/>
          <a:p>
            <a:r>
              <a:rPr lang="en-US"/>
              <a:t>Failure handling (contd…)</a:t>
            </a:r>
          </a:p>
        </p:txBody>
      </p:sp>
      <p:sp>
        <p:nvSpPr>
          <p:cNvPr id="34824" name="Line 8"/>
          <p:cNvSpPr>
            <a:spLocks noChangeShapeType="1"/>
          </p:cNvSpPr>
          <p:nvPr/>
        </p:nvSpPr>
        <p:spPr bwMode="auto">
          <a:xfrm>
            <a:off x="3657600" y="4953000"/>
            <a:ext cx="0" cy="1676400"/>
          </a:xfrm>
          <a:prstGeom prst="line">
            <a:avLst/>
          </a:prstGeom>
          <a:noFill/>
          <a:ln w="9525">
            <a:solidFill>
              <a:schemeClr val="tx1"/>
            </a:solidFill>
            <a:round/>
            <a:headEnd/>
            <a:tailEnd/>
          </a:ln>
          <a:effectLst/>
        </p:spPr>
        <p:txBody>
          <a:bodyPr/>
          <a:lstStyle/>
          <a:p>
            <a:endParaRPr lang="en-US"/>
          </a:p>
        </p:txBody>
      </p:sp>
      <p:grpSp>
        <p:nvGrpSpPr>
          <p:cNvPr id="34857" name="Group 41"/>
          <p:cNvGrpSpPr>
            <a:grpSpLocks/>
          </p:cNvGrpSpPr>
          <p:nvPr/>
        </p:nvGrpSpPr>
        <p:grpSpPr bwMode="auto">
          <a:xfrm>
            <a:off x="457200" y="609600"/>
            <a:ext cx="8686800" cy="5867400"/>
            <a:chOff x="288" y="432"/>
            <a:chExt cx="5472" cy="3696"/>
          </a:xfrm>
        </p:grpSpPr>
        <p:sp>
          <p:nvSpPr>
            <p:cNvPr id="34828" name="Line 12"/>
            <p:cNvSpPr>
              <a:spLocks noChangeShapeType="1"/>
            </p:cNvSpPr>
            <p:nvPr/>
          </p:nvSpPr>
          <p:spPr bwMode="auto">
            <a:xfrm>
              <a:off x="2304" y="2160"/>
              <a:ext cx="1200" cy="240"/>
            </a:xfrm>
            <a:prstGeom prst="line">
              <a:avLst/>
            </a:prstGeom>
            <a:noFill/>
            <a:ln w="9525">
              <a:solidFill>
                <a:schemeClr val="tx1"/>
              </a:solidFill>
              <a:round/>
              <a:headEnd/>
              <a:tailEnd type="triangle" w="med" len="med"/>
            </a:ln>
            <a:effectLst/>
          </p:spPr>
          <p:txBody>
            <a:bodyPr/>
            <a:lstStyle/>
            <a:p>
              <a:endParaRPr lang="en-US"/>
            </a:p>
          </p:txBody>
        </p:sp>
        <p:sp>
          <p:nvSpPr>
            <p:cNvPr id="34829" name="Line 13"/>
            <p:cNvSpPr>
              <a:spLocks noChangeShapeType="1"/>
            </p:cNvSpPr>
            <p:nvPr/>
          </p:nvSpPr>
          <p:spPr bwMode="auto">
            <a:xfrm flipH="1">
              <a:off x="2688" y="2640"/>
              <a:ext cx="816" cy="192"/>
            </a:xfrm>
            <a:prstGeom prst="line">
              <a:avLst/>
            </a:prstGeom>
            <a:noFill/>
            <a:ln w="9525">
              <a:solidFill>
                <a:schemeClr val="tx1"/>
              </a:solidFill>
              <a:round/>
              <a:headEnd/>
              <a:tailEnd type="triangle" w="med" len="med"/>
            </a:ln>
            <a:effectLst/>
          </p:spPr>
          <p:txBody>
            <a:bodyPr/>
            <a:lstStyle/>
            <a:p>
              <a:endParaRPr lang="en-US"/>
            </a:p>
          </p:txBody>
        </p:sp>
        <p:sp>
          <p:nvSpPr>
            <p:cNvPr id="34835" name="Freeform 19"/>
            <p:cNvSpPr>
              <a:spLocks/>
            </p:cNvSpPr>
            <p:nvPr/>
          </p:nvSpPr>
          <p:spPr bwMode="auto">
            <a:xfrm>
              <a:off x="2640" y="2832"/>
              <a:ext cx="64" cy="256"/>
            </a:xfrm>
            <a:custGeom>
              <a:avLst/>
              <a:gdLst/>
              <a:ahLst/>
              <a:cxnLst>
                <a:cxn ang="0">
                  <a:pos x="46" y="0"/>
                </a:cxn>
                <a:cxn ang="0">
                  <a:pos x="0" y="137"/>
                </a:cxn>
                <a:cxn ang="0">
                  <a:pos x="9" y="211"/>
                </a:cxn>
                <a:cxn ang="0">
                  <a:pos x="64" y="256"/>
                </a:cxn>
              </a:cxnLst>
              <a:rect l="0" t="0" r="r" b="b"/>
              <a:pathLst>
                <a:path w="64" h="256">
                  <a:moveTo>
                    <a:pt x="46" y="0"/>
                  </a:moveTo>
                  <a:cubicBezTo>
                    <a:pt x="31" y="46"/>
                    <a:pt x="15" y="91"/>
                    <a:pt x="0" y="137"/>
                  </a:cubicBezTo>
                  <a:cubicBezTo>
                    <a:pt x="3" y="162"/>
                    <a:pt x="2" y="187"/>
                    <a:pt x="9" y="211"/>
                  </a:cubicBezTo>
                  <a:cubicBezTo>
                    <a:pt x="15" y="230"/>
                    <a:pt x="50" y="242"/>
                    <a:pt x="64" y="256"/>
                  </a:cubicBezTo>
                </a:path>
              </a:pathLst>
            </a:custGeom>
            <a:noFill/>
            <a:ln w="9525">
              <a:solidFill>
                <a:schemeClr val="tx1"/>
              </a:solidFill>
              <a:round/>
              <a:headEnd/>
              <a:tailEnd/>
            </a:ln>
            <a:effectLst/>
          </p:spPr>
          <p:txBody>
            <a:bodyPr/>
            <a:lstStyle/>
            <a:p>
              <a:endParaRPr lang="en-US"/>
            </a:p>
          </p:txBody>
        </p:sp>
        <p:sp>
          <p:nvSpPr>
            <p:cNvPr id="34821" name="Line 5"/>
            <p:cNvSpPr>
              <a:spLocks noChangeShapeType="1"/>
            </p:cNvSpPr>
            <p:nvPr/>
          </p:nvSpPr>
          <p:spPr bwMode="auto">
            <a:xfrm>
              <a:off x="2304" y="624"/>
              <a:ext cx="0" cy="960"/>
            </a:xfrm>
            <a:prstGeom prst="line">
              <a:avLst/>
            </a:prstGeom>
            <a:noFill/>
            <a:ln w="19050">
              <a:solidFill>
                <a:schemeClr val="tx1"/>
              </a:solidFill>
              <a:round/>
              <a:headEnd/>
              <a:tailEnd/>
            </a:ln>
            <a:effectLst/>
          </p:spPr>
          <p:txBody>
            <a:bodyPr/>
            <a:lstStyle/>
            <a:p>
              <a:endParaRPr lang="en-US"/>
            </a:p>
          </p:txBody>
        </p:sp>
        <p:sp>
          <p:nvSpPr>
            <p:cNvPr id="34822" name="Line 6"/>
            <p:cNvSpPr>
              <a:spLocks noChangeShapeType="1"/>
            </p:cNvSpPr>
            <p:nvPr/>
          </p:nvSpPr>
          <p:spPr bwMode="auto">
            <a:xfrm>
              <a:off x="3504" y="624"/>
              <a:ext cx="0" cy="960"/>
            </a:xfrm>
            <a:prstGeom prst="line">
              <a:avLst/>
            </a:prstGeom>
            <a:noFill/>
            <a:ln w="9525">
              <a:solidFill>
                <a:schemeClr val="tx1"/>
              </a:solidFill>
              <a:round/>
              <a:headEnd/>
              <a:tailEnd/>
            </a:ln>
            <a:effectLst/>
          </p:spPr>
          <p:txBody>
            <a:bodyPr/>
            <a:lstStyle/>
            <a:p>
              <a:endParaRPr lang="en-US"/>
            </a:p>
          </p:txBody>
        </p:sp>
        <p:sp>
          <p:nvSpPr>
            <p:cNvPr id="34823" name="Line 7"/>
            <p:cNvSpPr>
              <a:spLocks noChangeShapeType="1"/>
            </p:cNvSpPr>
            <p:nvPr/>
          </p:nvSpPr>
          <p:spPr bwMode="auto">
            <a:xfrm>
              <a:off x="2304" y="1920"/>
              <a:ext cx="0" cy="960"/>
            </a:xfrm>
            <a:prstGeom prst="line">
              <a:avLst/>
            </a:prstGeom>
            <a:noFill/>
            <a:ln w="9525">
              <a:solidFill>
                <a:schemeClr val="tx1"/>
              </a:solidFill>
              <a:round/>
              <a:headEnd/>
              <a:tailEnd/>
            </a:ln>
            <a:effectLst/>
          </p:spPr>
          <p:txBody>
            <a:bodyPr/>
            <a:lstStyle/>
            <a:p>
              <a:endParaRPr lang="en-US"/>
            </a:p>
          </p:txBody>
        </p:sp>
        <p:sp>
          <p:nvSpPr>
            <p:cNvPr id="34825" name="Line 9"/>
            <p:cNvSpPr>
              <a:spLocks noChangeShapeType="1"/>
            </p:cNvSpPr>
            <p:nvPr/>
          </p:nvSpPr>
          <p:spPr bwMode="auto">
            <a:xfrm>
              <a:off x="3504" y="1920"/>
              <a:ext cx="0" cy="960"/>
            </a:xfrm>
            <a:prstGeom prst="line">
              <a:avLst/>
            </a:prstGeom>
            <a:noFill/>
            <a:ln w="9525">
              <a:solidFill>
                <a:schemeClr val="tx1"/>
              </a:solidFill>
              <a:round/>
              <a:headEnd/>
              <a:tailEnd/>
            </a:ln>
            <a:effectLst/>
          </p:spPr>
          <p:txBody>
            <a:bodyPr/>
            <a:lstStyle/>
            <a:p>
              <a:endParaRPr lang="en-US"/>
            </a:p>
          </p:txBody>
        </p:sp>
        <p:sp>
          <p:nvSpPr>
            <p:cNvPr id="34826" name="Line 10"/>
            <p:cNvSpPr>
              <a:spLocks noChangeShapeType="1"/>
            </p:cNvSpPr>
            <p:nvPr/>
          </p:nvSpPr>
          <p:spPr bwMode="auto">
            <a:xfrm>
              <a:off x="3504" y="3120"/>
              <a:ext cx="0" cy="528"/>
            </a:xfrm>
            <a:prstGeom prst="line">
              <a:avLst/>
            </a:prstGeom>
            <a:noFill/>
            <a:ln w="9525">
              <a:solidFill>
                <a:schemeClr val="tx1"/>
              </a:solidFill>
              <a:round/>
              <a:headEnd/>
              <a:tailEnd/>
            </a:ln>
            <a:effectLst/>
          </p:spPr>
          <p:txBody>
            <a:bodyPr/>
            <a:lstStyle/>
            <a:p>
              <a:endParaRPr lang="en-US"/>
            </a:p>
          </p:txBody>
        </p:sp>
        <p:sp>
          <p:nvSpPr>
            <p:cNvPr id="34827" name="Line 11"/>
            <p:cNvSpPr>
              <a:spLocks noChangeShapeType="1"/>
            </p:cNvSpPr>
            <p:nvPr/>
          </p:nvSpPr>
          <p:spPr bwMode="auto">
            <a:xfrm>
              <a:off x="2304" y="1008"/>
              <a:ext cx="720" cy="432"/>
            </a:xfrm>
            <a:prstGeom prst="line">
              <a:avLst/>
            </a:prstGeom>
            <a:noFill/>
            <a:ln w="9525">
              <a:solidFill>
                <a:schemeClr val="tx1"/>
              </a:solidFill>
              <a:round/>
              <a:headEnd/>
              <a:tailEnd type="triangle" w="med" len="med"/>
            </a:ln>
            <a:effectLst/>
          </p:spPr>
          <p:txBody>
            <a:bodyPr/>
            <a:lstStyle/>
            <a:p>
              <a:endParaRPr lang="en-US"/>
            </a:p>
          </p:txBody>
        </p:sp>
        <p:sp>
          <p:nvSpPr>
            <p:cNvPr id="34830" name="Line 14"/>
            <p:cNvSpPr>
              <a:spLocks noChangeShapeType="1"/>
            </p:cNvSpPr>
            <p:nvPr/>
          </p:nvSpPr>
          <p:spPr bwMode="auto">
            <a:xfrm>
              <a:off x="2304" y="3216"/>
              <a:ext cx="1200" cy="240"/>
            </a:xfrm>
            <a:prstGeom prst="line">
              <a:avLst/>
            </a:prstGeom>
            <a:noFill/>
            <a:ln w="9525">
              <a:solidFill>
                <a:schemeClr val="tx1"/>
              </a:solidFill>
              <a:round/>
              <a:headEnd/>
              <a:tailEnd type="triangle" w="med" len="med"/>
            </a:ln>
            <a:effectLst/>
          </p:spPr>
          <p:txBody>
            <a:bodyPr/>
            <a:lstStyle/>
            <a:p>
              <a:endParaRPr lang="en-US"/>
            </a:p>
          </p:txBody>
        </p:sp>
        <p:sp>
          <p:nvSpPr>
            <p:cNvPr id="34831" name="Line 15"/>
            <p:cNvSpPr>
              <a:spLocks noChangeShapeType="1"/>
            </p:cNvSpPr>
            <p:nvPr/>
          </p:nvSpPr>
          <p:spPr bwMode="auto">
            <a:xfrm>
              <a:off x="3504" y="3936"/>
              <a:ext cx="0" cy="192"/>
            </a:xfrm>
            <a:prstGeom prst="line">
              <a:avLst/>
            </a:prstGeom>
            <a:noFill/>
            <a:ln w="9525">
              <a:solidFill>
                <a:schemeClr val="tx1"/>
              </a:solidFill>
              <a:round/>
              <a:headEnd/>
              <a:tailEnd/>
            </a:ln>
            <a:effectLst/>
          </p:spPr>
          <p:txBody>
            <a:bodyPr/>
            <a:lstStyle/>
            <a:p>
              <a:endParaRPr lang="en-US"/>
            </a:p>
          </p:txBody>
        </p:sp>
        <p:sp>
          <p:nvSpPr>
            <p:cNvPr id="34833" name="Freeform 17"/>
            <p:cNvSpPr>
              <a:spLocks/>
            </p:cNvSpPr>
            <p:nvPr/>
          </p:nvSpPr>
          <p:spPr bwMode="auto">
            <a:xfrm>
              <a:off x="3216" y="3552"/>
              <a:ext cx="445" cy="339"/>
            </a:xfrm>
            <a:custGeom>
              <a:avLst/>
              <a:gdLst/>
              <a:ahLst/>
              <a:cxnLst>
                <a:cxn ang="0">
                  <a:pos x="340" y="27"/>
                </a:cxn>
                <a:cxn ang="0">
                  <a:pos x="138" y="54"/>
                </a:cxn>
                <a:cxn ang="0">
                  <a:pos x="93" y="100"/>
                </a:cxn>
                <a:cxn ang="0">
                  <a:pos x="20" y="164"/>
                </a:cxn>
                <a:cxn ang="0">
                  <a:pos x="20" y="256"/>
                </a:cxn>
                <a:cxn ang="0">
                  <a:pos x="47" y="265"/>
                </a:cxn>
                <a:cxn ang="0">
                  <a:pos x="111" y="292"/>
                </a:cxn>
                <a:cxn ang="0">
                  <a:pos x="321" y="301"/>
                </a:cxn>
                <a:cxn ang="0">
                  <a:pos x="404" y="283"/>
                </a:cxn>
                <a:cxn ang="0">
                  <a:pos x="431" y="146"/>
                </a:cxn>
                <a:cxn ang="0">
                  <a:pos x="376" y="0"/>
                </a:cxn>
                <a:cxn ang="0">
                  <a:pos x="340" y="9"/>
                </a:cxn>
                <a:cxn ang="0">
                  <a:pos x="330" y="36"/>
                </a:cxn>
                <a:cxn ang="0">
                  <a:pos x="340" y="27"/>
                </a:cxn>
              </a:cxnLst>
              <a:rect l="0" t="0" r="r" b="b"/>
              <a:pathLst>
                <a:path w="445" h="339">
                  <a:moveTo>
                    <a:pt x="340" y="27"/>
                  </a:moveTo>
                  <a:cubicBezTo>
                    <a:pt x="272" y="37"/>
                    <a:pt x="207" y="47"/>
                    <a:pt x="138" y="54"/>
                  </a:cubicBezTo>
                  <a:cubicBezTo>
                    <a:pt x="89" y="89"/>
                    <a:pt x="130" y="54"/>
                    <a:pt x="93" y="100"/>
                  </a:cubicBezTo>
                  <a:cubicBezTo>
                    <a:pt x="73" y="125"/>
                    <a:pt x="43" y="141"/>
                    <a:pt x="20" y="164"/>
                  </a:cubicBezTo>
                  <a:cubicBezTo>
                    <a:pt x="13" y="194"/>
                    <a:pt x="0" y="226"/>
                    <a:pt x="20" y="256"/>
                  </a:cubicBezTo>
                  <a:cubicBezTo>
                    <a:pt x="25" y="264"/>
                    <a:pt x="39" y="261"/>
                    <a:pt x="47" y="265"/>
                  </a:cubicBezTo>
                  <a:cubicBezTo>
                    <a:pt x="109" y="296"/>
                    <a:pt x="35" y="273"/>
                    <a:pt x="111" y="292"/>
                  </a:cubicBezTo>
                  <a:cubicBezTo>
                    <a:pt x="195" y="286"/>
                    <a:pt x="246" y="276"/>
                    <a:pt x="321" y="301"/>
                  </a:cubicBezTo>
                  <a:cubicBezTo>
                    <a:pt x="359" y="339"/>
                    <a:pt x="378" y="320"/>
                    <a:pt x="404" y="283"/>
                  </a:cubicBezTo>
                  <a:cubicBezTo>
                    <a:pt x="431" y="202"/>
                    <a:pt x="420" y="247"/>
                    <a:pt x="431" y="146"/>
                  </a:cubicBezTo>
                  <a:cubicBezTo>
                    <a:pt x="425" y="73"/>
                    <a:pt x="445" y="22"/>
                    <a:pt x="376" y="0"/>
                  </a:cubicBezTo>
                  <a:cubicBezTo>
                    <a:pt x="364" y="3"/>
                    <a:pt x="350" y="1"/>
                    <a:pt x="340" y="9"/>
                  </a:cubicBezTo>
                  <a:cubicBezTo>
                    <a:pt x="332" y="15"/>
                    <a:pt x="330" y="26"/>
                    <a:pt x="330" y="36"/>
                  </a:cubicBezTo>
                  <a:cubicBezTo>
                    <a:pt x="330" y="40"/>
                    <a:pt x="337" y="30"/>
                    <a:pt x="340" y="27"/>
                  </a:cubicBezTo>
                  <a:close/>
                </a:path>
              </a:pathLst>
            </a:custGeom>
            <a:solidFill>
              <a:schemeClr val="accent1"/>
            </a:solidFill>
            <a:ln w="9525">
              <a:solidFill>
                <a:schemeClr val="tx1"/>
              </a:solidFill>
              <a:round/>
              <a:headEnd/>
              <a:tailEnd/>
            </a:ln>
            <a:effectLst/>
          </p:spPr>
          <p:txBody>
            <a:bodyPr/>
            <a:lstStyle/>
            <a:p>
              <a:endParaRPr lang="en-US"/>
            </a:p>
          </p:txBody>
        </p:sp>
        <p:sp>
          <p:nvSpPr>
            <p:cNvPr id="34834" name="Freeform 18"/>
            <p:cNvSpPr>
              <a:spLocks/>
            </p:cNvSpPr>
            <p:nvPr/>
          </p:nvSpPr>
          <p:spPr bwMode="auto">
            <a:xfrm>
              <a:off x="3015" y="1449"/>
              <a:ext cx="119" cy="327"/>
            </a:xfrm>
            <a:custGeom>
              <a:avLst/>
              <a:gdLst/>
              <a:ahLst/>
              <a:cxnLst>
                <a:cxn ang="0">
                  <a:pos x="0" y="0"/>
                </a:cxn>
                <a:cxn ang="0">
                  <a:pos x="64" y="10"/>
                </a:cxn>
                <a:cxn ang="0">
                  <a:pos x="119" y="83"/>
                </a:cxn>
                <a:cxn ang="0">
                  <a:pos x="110" y="192"/>
                </a:cxn>
                <a:cxn ang="0">
                  <a:pos x="91" y="284"/>
                </a:cxn>
              </a:cxnLst>
              <a:rect l="0" t="0" r="r" b="b"/>
              <a:pathLst>
                <a:path w="119" h="327">
                  <a:moveTo>
                    <a:pt x="0" y="0"/>
                  </a:moveTo>
                  <a:cubicBezTo>
                    <a:pt x="21" y="3"/>
                    <a:pt x="44" y="2"/>
                    <a:pt x="64" y="10"/>
                  </a:cubicBezTo>
                  <a:cubicBezTo>
                    <a:pt x="93" y="22"/>
                    <a:pt x="98" y="62"/>
                    <a:pt x="119" y="83"/>
                  </a:cubicBezTo>
                  <a:cubicBezTo>
                    <a:pt x="116" y="119"/>
                    <a:pt x="116" y="156"/>
                    <a:pt x="110" y="192"/>
                  </a:cubicBezTo>
                  <a:cubicBezTo>
                    <a:pt x="87" y="327"/>
                    <a:pt x="91" y="184"/>
                    <a:pt x="91" y="284"/>
                  </a:cubicBezTo>
                </a:path>
              </a:pathLst>
            </a:custGeom>
            <a:noFill/>
            <a:ln w="9525">
              <a:solidFill>
                <a:schemeClr val="tx1"/>
              </a:solidFill>
              <a:round/>
              <a:headEnd/>
              <a:tailEnd/>
            </a:ln>
            <a:effectLst/>
          </p:spPr>
          <p:txBody>
            <a:bodyPr/>
            <a:lstStyle/>
            <a:p>
              <a:endParaRPr lang="en-US"/>
            </a:p>
          </p:txBody>
        </p:sp>
        <p:sp>
          <p:nvSpPr>
            <p:cNvPr id="34836" name="Text Box 20"/>
            <p:cNvSpPr txBox="1">
              <a:spLocks noChangeArrowheads="1"/>
            </p:cNvSpPr>
            <p:nvPr/>
          </p:nvSpPr>
          <p:spPr bwMode="auto">
            <a:xfrm>
              <a:off x="1968" y="432"/>
              <a:ext cx="1152" cy="212"/>
            </a:xfrm>
            <a:prstGeom prst="rect">
              <a:avLst/>
            </a:prstGeom>
            <a:noFill/>
            <a:ln w="9525">
              <a:noFill/>
              <a:miter lim="800000"/>
              <a:headEnd/>
              <a:tailEnd/>
            </a:ln>
            <a:effectLst/>
          </p:spPr>
          <p:txBody>
            <a:bodyPr>
              <a:spAutoFit/>
            </a:bodyPr>
            <a:lstStyle/>
            <a:p>
              <a:pPr eaLnBrk="1" hangingPunct="1">
                <a:spcBef>
                  <a:spcPct val="50000"/>
                </a:spcBef>
              </a:pPr>
              <a:r>
                <a:rPr lang="en-US" sz="1600" b="1">
                  <a:latin typeface="Arial" charset="0"/>
                </a:rPr>
                <a:t>Sender </a:t>
              </a:r>
            </a:p>
          </p:txBody>
        </p:sp>
        <p:sp>
          <p:nvSpPr>
            <p:cNvPr id="34837" name="Text Box 21"/>
            <p:cNvSpPr txBox="1">
              <a:spLocks noChangeArrowheads="1"/>
            </p:cNvSpPr>
            <p:nvPr/>
          </p:nvSpPr>
          <p:spPr bwMode="auto">
            <a:xfrm>
              <a:off x="3072" y="432"/>
              <a:ext cx="1114" cy="212"/>
            </a:xfrm>
            <a:prstGeom prst="rect">
              <a:avLst/>
            </a:prstGeom>
            <a:noFill/>
            <a:ln w="9525">
              <a:noFill/>
              <a:miter lim="800000"/>
              <a:headEnd/>
              <a:tailEnd/>
            </a:ln>
            <a:effectLst/>
          </p:spPr>
          <p:txBody>
            <a:bodyPr>
              <a:spAutoFit/>
            </a:bodyPr>
            <a:lstStyle/>
            <a:p>
              <a:pPr eaLnBrk="1" hangingPunct="1"/>
              <a:r>
                <a:rPr lang="en-US" sz="1600" b="1">
                  <a:latin typeface="Arial" charset="0"/>
                </a:rPr>
                <a:t>Receiver </a:t>
              </a:r>
            </a:p>
          </p:txBody>
        </p:sp>
        <p:sp>
          <p:nvSpPr>
            <p:cNvPr id="34838" name="Text Box 22"/>
            <p:cNvSpPr txBox="1">
              <a:spLocks noChangeArrowheads="1"/>
            </p:cNvSpPr>
            <p:nvPr/>
          </p:nvSpPr>
          <p:spPr bwMode="auto">
            <a:xfrm>
              <a:off x="1680" y="768"/>
              <a:ext cx="912" cy="366"/>
            </a:xfrm>
            <a:prstGeom prst="rect">
              <a:avLst/>
            </a:prstGeom>
            <a:noFill/>
            <a:ln w="9525">
              <a:noFill/>
              <a:miter lim="800000"/>
              <a:headEnd/>
              <a:tailEnd/>
            </a:ln>
            <a:effectLst/>
          </p:spPr>
          <p:txBody>
            <a:bodyPr>
              <a:spAutoFit/>
            </a:bodyPr>
            <a:lstStyle/>
            <a:p>
              <a:pPr eaLnBrk="1" hangingPunct="1">
                <a:spcBef>
                  <a:spcPct val="50000"/>
                </a:spcBef>
              </a:pPr>
              <a:r>
                <a:rPr lang="en-US" sz="1600" b="1">
                  <a:latin typeface="Arial" charset="0"/>
                </a:rPr>
                <a:t>Send request</a:t>
              </a:r>
            </a:p>
          </p:txBody>
        </p:sp>
        <p:sp>
          <p:nvSpPr>
            <p:cNvPr id="34839" name="Text Box 23"/>
            <p:cNvSpPr txBox="1">
              <a:spLocks noChangeArrowheads="1"/>
            </p:cNvSpPr>
            <p:nvPr/>
          </p:nvSpPr>
          <p:spPr bwMode="auto">
            <a:xfrm>
              <a:off x="1680" y="1900"/>
              <a:ext cx="912" cy="366"/>
            </a:xfrm>
            <a:prstGeom prst="rect">
              <a:avLst/>
            </a:prstGeom>
            <a:noFill/>
            <a:ln w="9525">
              <a:noFill/>
              <a:miter lim="800000"/>
              <a:headEnd/>
              <a:tailEnd/>
            </a:ln>
            <a:effectLst/>
          </p:spPr>
          <p:txBody>
            <a:bodyPr>
              <a:spAutoFit/>
            </a:bodyPr>
            <a:lstStyle/>
            <a:p>
              <a:pPr eaLnBrk="1" hangingPunct="1">
                <a:spcBef>
                  <a:spcPct val="50000"/>
                </a:spcBef>
              </a:pPr>
              <a:r>
                <a:rPr lang="en-US" sz="1600" b="1">
                  <a:latin typeface="Arial" charset="0"/>
                </a:rPr>
                <a:t>Send request</a:t>
              </a:r>
            </a:p>
          </p:txBody>
        </p:sp>
        <p:sp>
          <p:nvSpPr>
            <p:cNvPr id="34840" name="Text Box 24"/>
            <p:cNvSpPr txBox="1">
              <a:spLocks noChangeArrowheads="1"/>
            </p:cNvSpPr>
            <p:nvPr/>
          </p:nvSpPr>
          <p:spPr bwMode="auto">
            <a:xfrm>
              <a:off x="1680" y="3052"/>
              <a:ext cx="912" cy="366"/>
            </a:xfrm>
            <a:prstGeom prst="rect">
              <a:avLst/>
            </a:prstGeom>
            <a:noFill/>
            <a:ln w="9525">
              <a:noFill/>
              <a:miter lim="800000"/>
              <a:headEnd/>
              <a:tailEnd/>
            </a:ln>
            <a:effectLst/>
          </p:spPr>
          <p:txBody>
            <a:bodyPr>
              <a:spAutoFit/>
            </a:bodyPr>
            <a:lstStyle/>
            <a:p>
              <a:pPr eaLnBrk="1" hangingPunct="1">
                <a:spcBef>
                  <a:spcPct val="50000"/>
                </a:spcBef>
              </a:pPr>
              <a:r>
                <a:rPr lang="en-US" sz="1600" b="1">
                  <a:latin typeface="Arial" charset="0"/>
                </a:rPr>
                <a:t>Send request</a:t>
              </a:r>
            </a:p>
          </p:txBody>
        </p:sp>
        <p:sp>
          <p:nvSpPr>
            <p:cNvPr id="34841" name="Text Box 25"/>
            <p:cNvSpPr txBox="1">
              <a:spLocks noChangeArrowheads="1"/>
            </p:cNvSpPr>
            <p:nvPr/>
          </p:nvSpPr>
          <p:spPr bwMode="auto">
            <a:xfrm>
              <a:off x="2592" y="816"/>
              <a:ext cx="1152" cy="366"/>
            </a:xfrm>
            <a:prstGeom prst="rect">
              <a:avLst/>
            </a:prstGeom>
            <a:noFill/>
            <a:ln w="9525">
              <a:noFill/>
              <a:miter lim="800000"/>
              <a:headEnd/>
              <a:tailEnd/>
            </a:ln>
            <a:effectLst/>
          </p:spPr>
          <p:txBody>
            <a:bodyPr>
              <a:spAutoFit/>
            </a:bodyPr>
            <a:lstStyle/>
            <a:p>
              <a:pPr eaLnBrk="1" hangingPunct="1">
                <a:spcBef>
                  <a:spcPct val="50000"/>
                </a:spcBef>
              </a:pPr>
              <a:r>
                <a:rPr lang="en-US" sz="1600" b="1">
                  <a:latin typeface="Arial" charset="0"/>
                </a:rPr>
                <a:t>Request message</a:t>
              </a:r>
            </a:p>
          </p:txBody>
        </p:sp>
        <p:sp>
          <p:nvSpPr>
            <p:cNvPr id="34842" name="Text Box 26"/>
            <p:cNvSpPr txBox="1">
              <a:spLocks noChangeArrowheads="1"/>
            </p:cNvSpPr>
            <p:nvPr/>
          </p:nvSpPr>
          <p:spPr bwMode="auto">
            <a:xfrm>
              <a:off x="2448" y="1900"/>
              <a:ext cx="1152" cy="366"/>
            </a:xfrm>
            <a:prstGeom prst="rect">
              <a:avLst/>
            </a:prstGeom>
            <a:noFill/>
            <a:ln w="9525">
              <a:noFill/>
              <a:miter lim="800000"/>
              <a:headEnd/>
              <a:tailEnd/>
            </a:ln>
            <a:effectLst/>
          </p:spPr>
          <p:txBody>
            <a:bodyPr>
              <a:spAutoFit/>
            </a:bodyPr>
            <a:lstStyle/>
            <a:p>
              <a:pPr eaLnBrk="1" hangingPunct="1">
                <a:spcBef>
                  <a:spcPct val="50000"/>
                </a:spcBef>
              </a:pPr>
              <a:r>
                <a:rPr lang="en-US" sz="1600" b="1">
                  <a:latin typeface="Arial" charset="0"/>
                </a:rPr>
                <a:t>Request message</a:t>
              </a:r>
            </a:p>
          </p:txBody>
        </p:sp>
        <p:sp>
          <p:nvSpPr>
            <p:cNvPr id="34843" name="Text Box 27"/>
            <p:cNvSpPr txBox="1">
              <a:spLocks noChangeArrowheads="1"/>
            </p:cNvSpPr>
            <p:nvPr/>
          </p:nvSpPr>
          <p:spPr bwMode="auto">
            <a:xfrm>
              <a:off x="2496" y="3120"/>
              <a:ext cx="1152" cy="366"/>
            </a:xfrm>
            <a:prstGeom prst="rect">
              <a:avLst/>
            </a:prstGeom>
            <a:noFill/>
            <a:ln w="9525">
              <a:noFill/>
              <a:miter lim="800000"/>
              <a:headEnd/>
              <a:tailEnd/>
            </a:ln>
            <a:effectLst/>
          </p:spPr>
          <p:txBody>
            <a:bodyPr>
              <a:spAutoFit/>
            </a:bodyPr>
            <a:lstStyle/>
            <a:p>
              <a:pPr eaLnBrk="1" hangingPunct="1">
                <a:spcBef>
                  <a:spcPct val="50000"/>
                </a:spcBef>
              </a:pPr>
              <a:r>
                <a:rPr lang="en-US" sz="1600" b="1">
                  <a:latin typeface="Arial" charset="0"/>
                </a:rPr>
                <a:t>Request message</a:t>
              </a:r>
            </a:p>
          </p:txBody>
        </p:sp>
        <p:sp>
          <p:nvSpPr>
            <p:cNvPr id="34844" name="Text Box 28"/>
            <p:cNvSpPr txBox="1">
              <a:spLocks noChangeArrowheads="1"/>
            </p:cNvSpPr>
            <p:nvPr/>
          </p:nvSpPr>
          <p:spPr bwMode="auto">
            <a:xfrm>
              <a:off x="2736" y="1584"/>
              <a:ext cx="576" cy="212"/>
            </a:xfrm>
            <a:prstGeom prst="rect">
              <a:avLst/>
            </a:prstGeom>
            <a:noFill/>
            <a:ln w="9525">
              <a:noFill/>
              <a:miter lim="800000"/>
              <a:headEnd/>
              <a:tailEnd/>
            </a:ln>
            <a:effectLst/>
          </p:spPr>
          <p:txBody>
            <a:bodyPr>
              <a:spAutoFit/>
            </a:bodyPr>
            <a:lstStyle/>
            <a:p>
              <a:pPr eaLnBrk="1" hangingPunct="1">
                <a:spcBef>
                  <a:spcPct val="50000"/>
                </a:spcBef>
              </a:pPr>
              <a:r>
                <a:rPr lang="en-US" sz="1600" b="1">
                  <a:latin typeface="Arial" charset="0"/>
                </a:rPr>
                <a:t>Lost </a:t>
              </a:r>
            </a:p>
          </p:txBody>
        </p:sp>
        <p:sp>
          <p:nvSpPr>
            <p:cNvPr id="34845" name="Text Box 29"/>
            <p:cNvSpPr txBox="1">
              <a:spLocks noChangeArrowheads="1"/>
            </p:cNvSpPr>
            <p:nvPr/>
          </p:nvSpPr>
          <p:spPr bwMode="auto">
            <a:xfrm>
              <a:off x="2640" y="2832"/>
              <a:ext cx="576" cy="212"/>
            </a:xfrm>
            <a:prstGeom prst="rect">
              <a:avLst/>
            </a:prstGeom>
            <a:noFill/>
            <a:ln w="9525">
              <a:noFill/>
              <a:miter lim="800000"/>
              <a:headEnd/>
              <a:tailEnd/>
            </a:ln>
            <a:effectLst/>
          </p:spPr>
          <p:txBody>
            <a:bodyPr>
              <a:spAutoFit/>
            </a:bodyPr>
            <a:lstStyle/>
            <a:p>
              <a:pPr eaLnBrk="1" hangingPunct="1">
                <a:spcBef>
                  <a:spcPct val="50000"/>
                </a:spcBef>
              </a:pPr>
              <a:r>
                <a:rPr lang="en-US" sz="1600" b="1">
                  <a:latin typeface="Arial" charset="0"/>
                </a:rPr>
                <a:t>Lost </a:t>
              </a:r>
            </a:p>
          </p:txBody>
        </p:sp>
        <p:sp>
          <p:nvSpPr>
            <p:cNvPr id="34846" name="Text Box 30"/>
            <p:cNvSpPr txBox="1">
              <a:spLocks noChangeArrowheads="1"/>
            </p:cNvSpPr>
            <p:nvPr/>
          </p:nvSpPr>
          <p:spPr bwMode="auto">
            <a:xfrm>
              <a:off x="2688" y="2400"/>
              <a:ext cx="960" cy="366"/>
            </a:xfrm>
            <a:prstGeom prst="rect">
              <a:avLst/>
            </a:prstGeom>
            <a:noFill/>
            <a:ln w="9525">
              <a:noFill/>
              <a:miter lim="800000"/>
              <a:headEnd/>
              <a:tailEnd/>
            </a:ln>
            <a:effectLst/>
          </p:spPr>
          <p:txBody>
            <a:bodyPr>
              <a:spAutoFit/>
            </a:bodyPr>
            <a:lstStyle/>
            <a:p>
              <a:pPr eaLnBrk="1" hangingPunct="1">
                <a:spcBef>
                  <a:spcPct val="50000"/>
                </a:spcBef>
              </a:pPr>
              <a:r>
                <a:rPr lang="en-US" sz="1600" b="1">
                  <a:latin typeface="Arial" charset="0"/>
                </a:rPr>
                <a:t>Response message</a:t>
              </a:r>
            </a:p>
          </p:txBody>
        </p:sp>
        <p:sp>
          <p:nvSpPr>
            <p:cNvPr id="34847" name="Text Box 31"/>
            <p:cNvSpPr txBox="1">
              <a:spLocks noChangeArrowheads="1"/>
            </p:cNvSpPr>
            <p:nvPr/>
          </p:nvSpPr>
          <p:spPr bwMode="auto">
            <a:xfrm>
              <a:off x="3552" y="2160"/>
              <a:ext cx="2208" cy="212"/>
            </a:xfrm>
            <a:prstGeom prst="rect">
              <a:avLst/>
            </a:prstGeom>
            <a:noFill/>
            <a:ln w="9525">
              <a:noFill/>
              <a:miter lim="800000"/>
              <a:headEnd/>
              <a:tailEnd/>
            </a:ln>
            <a:effectLst/>
          </p:spPr>
          <p:txBody>
            <a:bodyPr>
              <a:spAutoFit/>
            </a:bodyPr>
            <a:lstStyle/>
            <a:p>
              <a:pPr eaLnBrk="1" hangingPunct="1">
                <a:spcBef>
                  <a:spcPct val="50000"/>
                </a:spcBef>
              </a:pPr>
              <a:r>
                <a:rPr lang="en-US" sz="1600" b="1">
                  <a:latin typeface="Arial" charset="0"/>
                </a:rPr>
                <a:t>Successful request execution</a:t>
              </a:r>
            </a:p>
          </p:txBody>
        </p:sp>
        <p:sp>
          <p:nvSpPr>
            <p:cNvPr id="34848" name="Text Box 32"/>
            <p:cNvSpPr txBox="1">
              <a:spLocks noChangeArrowheads="1"/>
            </p:cNvSpPr>
            <p:nvPr/>
          </p:nvSpPr>
          <p:spPr bwMode="auto">
            <a:xfrm>
              <a:off x="3648" y="3340"/>
              <a:ext cx="1344" cy="366"/>
            </a:xfrm>
            <a:prstGeom prst="rect">
              <a:avLst/>
            </a:prstGeom>
            <a:noFill/>
            <a:ln w="9525">
              <a:noFill/>
              <a:miter lim="800000"/>
              <a:headEnd/>
              <a:tailEnd/>
            </a:ln>
            <a:effectLst/>
          </p:spPr>
          <p:txBody>
            <a:bodyPr>
              <a:spAutoFit/>
            </a:bodyPr>
            <a:lstStyle/>
            <a:p>
              <a:pPr eaLnBrk="1" hangingPunct="1">
                <a:spcBef>
                  <a:spcPct val="50000"/>
                </a:spcBef>
              </a:pPr>
              <a:r>
                <a:rPr lang="en-US" sz="1600" b="1">
                  <a:latin typeface="Arial" charset="0"/>
                </a:rPr>
                <a:t>Successful request execution</a:t>
              </a:r>
            </a:p>
          </p:txBody>
        </p:sp>
        <p:sp>
          <p:nvSpPr>
            <p:cNvPr id="34849" name="Line 33"/>
            <p:cNvSpPr>
              <a:spLocks noChangeShapeType="1"/>
            </p:cNvSpPr>
            <p:nvPr/>
          </p:nvSpPr>
          <p:spPr bwMode="auto">
            <a:xfrm>
              <a:off x="3456" y="3744"/>
              <a:ext cx="864" cy="0"/>
            </a:xfrm>
            <a:prstGeom prst="line">
              <a:avLst/>
            </a:prstGeom>
            <a:noFill/>
            <a:ln w="9525">
              <a:solidFill>
                <a:schemeClr val="tx1"/>
              </a:solidFill>
              <a:round/>
              <a:headEnd/>
              <a:tailEnd type="triangle" w="med" len="med"/>
            </a:ln>
            <a:effectLst/>
          </p:spPr>
          <p:txBody>
            <a:bodyPr/>
            <a:lstStyle/>
            <a:p>
              <a:endParaRPr lang="en-US"/>
            </a:p>
          </p:txBody>
        </p:sp>
        <p:sp>
          <p:nvSpPr>
            <p:cNvPr id="34850" name="Text Box 34"/>
            <p:cNvSpPr txBox="1">
              <a:spLocks noChangeArrowheads="1"/>
            </p:cNvSpPr>
            <p:nvPr/>
          </p:nvSpPr>
          <p:spPr bwMode="auto">
            <a:xfrm>
              <a:off x="4224" y="3648"/>
              <a:ext cx="768" cy="212"/>
            </a:xfrm>
            <a:prstGeom prst="rect">
              <a:avLst/>
            </a:prstGeom>
            <a:noFill/>
            <a:ln w="9525">
              <a:noFill/>
              <a:miter lim="800000"/>
              <a:headEnd/>
              <a:tailEnd/>
            </a:ln>
            <a:effectLst/>
          </p:spPr>
          <p:txBody>
            <a:bodyPr>
              <a:spAutoFit/>
            </a:bodyPr>
            <a:lstStyle/>
            <a:p>
              <a:pPr eaLnBrk="1" hangingPunct="1">
                <a:spcBef>
                  <a:spcPct val="50000"/>
                </a:spcBef>
              </a:pPr>
              <a:r>
                <a:rPr lang="en-US" sz="1600" b="1">
                  <a:latin typeface="Arial" charset="0"/>
                </a:rPr>
                <a:t>Crash </a:t>
              </a:r>
            </a:p>
          </p:txBody>
        </p:sp>
        <p:sp>
          <p:nvSpPr>
            <p:cNvPr id="34851" name="Text Box 35"/>
            <p:cNvSpPr txBox="1">
              <a:spLocks noChangeArrowheads="1"/>
            </p:cNvSpPr>
            <p:nvPr/>
          </p:nvSpPr>
          <p:spPr bwMode="auto">
            <a:xfrm>
              <a:off x="3552" y="3888"/>
              <a:ext cx="1008" cy="212"/>
            </a:xfrm>
            <a:prstGeom prst="rect">
              <a:avLst/>
            </a:prstGeom>
            <a:noFill/>
            <a:ln w="9525">
              <a:noFill/>
              <a:miter lim="800000"/>
              <a:headEnd/>
              <a:tailEnd/>
            </a:ln>
            <a:effectLst/>
          </p:spPr>
          <p:txBody>
            <a:bodyPr>
              <a:spAutoFit/>
            </a:bodyPr>
            <a:lstStyle/>
            <a:p>
              <a:pPr eaLnBrk="1" hangingPunct="1">
                <a:spcBef>
                  <a:spcPct val="50000"/>
                </a:spcBef>
              </a:pPr>
              <a:r>
                <a:rPr lang="en-US" sz="1600" b="1">
                  <a:latin typeface="Arial" charset="0"/>
                </a:rPr>
                <a:t>Restarted </a:t>
              </a:r>
            </a:p>
          </p:txBody>
        </p:sp>
        <p:sp>
          <p:nvSpPr>
            <p:cNvPr id="34852" name="Text Box 36"/>
            <p:cNvSpPr txBox="1">
              <a:spLocks noChangeArrowheads="1"/>
            </p:cNvSpPr>
            <p:nvPr/>
          </p:nvSpPr>
          <p:spPr bwMode="auto">
            <a:xfrm>
              <a:off x="3552" y="2592"/>
              <a:ext cx="1200" cy="212"/>
            </a:xfrm>
            <a:prstGeom prst="rect">
              <a:avLst/>
            </a:prstGeom>
            <a:noFill/>
            <a:ln w="9525">
              <a:noFill/>
              <a:miter lim="800000"/>
              <a:headEnd/>
              <a:tailEnd/>
            </a:ln>
            <a:effectLst/>
          </p:spPr>
          <p:txBody>
            <a:bodyPr>
              <a:spAutoFit/>
            </a:bodyPr>
            <a:lstStyle/>
            <a:p>
              <a:pPr eaLnBrk="1" hangingPunct="1">
                <a:spcBef>
                  <a:spcPct val="50000"/>
                </a:spcBef>
              </a:pPr>
              <a:r>
                <a:rPr lang="en-US" sz="1600" b="1">
                  <a:latin typeface="Arial" charset="0"/>
                </a:rPr>
                <a:t>Send response</a:t>
              </a:r>
            </a:p>
          </p:txBody>
        </p:sp>
        <p:sp>
          <p:nvSpPr>
            <p:cNvPr id="34853" name="Text Box 37"/>
            <p:cNvSpPr txBox="1">
              <a:spLocks noChangeArrowheads="1"/>
            </p:cNvSpPr>
            <p:nvPr/>
          </p:nvSpPr>
          <p:spPr bwMode="auto">
            <a:xfrm>
              <a:off x="288" y="912"/>
              <a:ext cx="1344" cy="366"/>
            </a:xfrm>
            <a:prstGeom prst="rect">
              <a:avLst/>
            </a:prstGeom>
            <a:noFill/>
            <a:ln w="9525">
              <a:noFill/>
              <a:miter lim="800000"/>
              <a:headEnd/>
              <a:tailEnd/>
            </a:ln>
            <a:effectLst/>
          </p:spPr>
          <p:txBody>
            <a:bodyPr>
              <a:spAutoFit/>
            </a:bodyPr>
            <a:lstStyle/>
            <a:p>
              <a:pPr eaLnBrk="1" hangingPunct="1">
                <a:spcBef>
                  <a:spcPct val="50000"/>
                </a:spcBef>
              </a:pPr>
              <a:r>
                <a:rPr lang="en-US" sz="1600" b="1">
                  <a:latin typeface="Arial" charset="0"/>
                </a:rPr>
                <a:t>a) </a:t>
              </a:r>
              <a:r>
                <a:rPr lang="en-US" sz="1600" b="1">
                  <a:solidFill>
                    <a:srgbClr val="0000CC"/>
                  </a:solidFill>
                  <a:latin typeface="Arial" charset="0"/>
                </a:rPr>
                <a:t>Request message is lost</a:t>
              </a:r>
            </a:p>
          </p:txBody>
        </p:sp>
        <p:sp>
          <p:nvSpPr>
            <p:cNvPr id="34854" name="Text Box 38"/>
            <p:cNvSpPr txBox="1">
              <a:spLocks noChangeArrowheads="1"/>
            </p:cNvSpPr>
            <p:nvPr/>
          </p:nvSpPr>
          <p:spPr bwMode="auto">
            <a:xfrm>
              <a:off x="288" y="2064"/>
              <a:ext cx="1200" cy="366"/>
            </a:xfrm>
            <a:prstGeom prst="rect">
              <a:avLst/>
            </a:prstGeom>
            <a:noFill/>
            <a:ln w="9525">
              <a:noFill/>
              <a:miter lim="800000"/>
              <a:headEnd/>
              <a:tailEnd/>
            </a:ln>
            <a:effectLst/>
          </p:spPr>
          <p:txBody>
            <a:bodyPr>
              <a:spAutoFit/>
            </a:bodyPr>
            <a:lstStyle/>
            <a:p>
              <a:pPr eaLnBrk="1" hangingPunct="1">
                <a:spcBef>
                  <a:spcPct val="50000"/>
                </a:spcBef>
              </a:pPr>
              <a:r>
                <a:rPr lang="en-US" sz="1600" b="1">
                  <a:latin typeface="Arial" charset="0"/>
                </a:rPr>
                <a:t>b) </a:t>
              </a:r>
              <a:r>
                <a:rPr lang="en-US" sz="1600" b="1">
                  <a:solidFill>
                    <a:srgbClr val="0000CC"/>
                  </a:solidFill>
                  <a:latin typeface="Arial" charset="0"/>
                </a:rPr>
                <a:t>Response message is lost </a:t>
              </a:r>
            </a:p>
          </p:txBody>
        </p:sp>
        <p:sp>
          <p:nvSpPr>
            <p:cNvPr id="34855" name="Text Box 39"/>
            <p:cNvSpPr txBox="1">
              <a:spLocks noChangeArrowheads="1"/>
            </p:cNvSpPr>
            <p:nvPr/>
          </p:nvSpPr>
          <p:spPr bwMode="auto">
            <a:xfrm>
              <a:off x="336" y="3168"/>
              <a:ext cx="1248" cy="366"/>
            </a:xfrm>
            <a:prstGeom prst="rect">
              <a:avLst/>
            </a:prstGeom>
            <a:noFill/>
            <a:ln w="9525">
              <a:noFill/>
              <a:miter lim="800000"/>
              <a:headEnd/>
              <a:tailEnd/>
            </a:ln>
            <a:effectLst/>
          </p:spPr>
          <p:txBody>
            <a:bodyPr>
              <a:spAutoFit/>
            </a:bodyPr>
            <a:lstStyle/>
            <a:p>
              <a:pPr eaLnBrk="1" hangingPunct="1">
                <a:spcBef>
                  <a:spcPct val="50000"/>
                </a:spcBef>
              </a:pPr>
              <a:r>
                <a:rPr lang="en-US" sz="1600" b="1">
                  <a:latin typeface="Arial" charset="0"/>
                </a:rPr>
                <a:t>c) </a:t>
              </a:r>
              <a:r>
                <a:rPr lang="en-US" sz="1600" b="1">
                  <a:solidFill>
                    <a:srgbClr val="0000CC"/>
                  </a:solidFill>
                  <a:latin typeface="Arial" charset="0"/>
                </a:rPr>
                <a:t>Receiver’s computer crashed</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304800" y="838200"/>
            <a:ext cx="8534400" cy="1066800"/>
          </a:xfrm>
        </p:spPr>
        <p:txBody>
          <a:bodyPr/>
          <a:lstStyle/>
          <a:p>
            <a:r>
              <a:rPr lang="en-US"/>
              <a:t>Four-message reliable IPC protocol for client-server communication between  two processes</a:t>
            </a:r>
          </a:p>
        </p:txBody>
      </p:sp>
      <p:sp>
        <p:nvSpPr>
          <p:cNvPr id="35844" name="Rectangle 4"/>
          <p:cNvSpPr>
            <a:spLocks noGrp="1" noChangeArrowheads="1"/>
          </p:cNvSpPr>
          <p:nvPr>
            <p:ph type="title"/>
          </p:nvPr>
        </p:nvSpPr>
        <p:spPr>
          <a:xfrm>
            <a:off x="457200" y="0"/>
            <a:ext cx="8229600" cy="685800"/>
          </a:xfrm>
          <a:noFill/>
          <a:ln/>
        </p:spPr>
        <p:txBody>
          <a:bodyPr anchor="ctr"/>
          <a:lstStyle/>
          <a:p>
            <a:r>
              <a:rPr lang="en-US" sz="3200"/>
              <a:t>Failure handling (</a:t>
            </a:r>
            <a:r>
              <a:rPr lang="en-US"/>
              <a:t>c</a:t>
            </a:r>
            <a:r>
              <a:rPr lang="en-US" sz="3200"/>
              <a:t>ontd…)</a:t>
            </a:r>
          </a:p>
        </p:txBody>
      </p:sp>
      <p:grpSp>
        <p:nvGrpSpPr>
          <p:cNvPr id="35867" name="Group 27"/>
          <p:cNvGrpSpPr>
            <a:grpSpLocks/>
          </p:cNvGrpSpPr>
          <p:nvPr/>
        </p:nvGrpSpPr>
        <p:grpSpPr bwMode="auto">
          <a:xfrm>
            <a:off x="2362200" y="1905000"/>
            <a:ext cx="6553200" cy="4572000"/>
            <a:chOff x="1632" y="1440"/>
            <a:chExt cx="4128" cy="2880"/>
          </a:xfrm>
        </p:grpSpPr>
        <p:sp>
          <p:nvSpPr>
            <p:cNvPr id="35845" name="Line 5"/>
            <p:cNvSpPr>
              <a:spLocks noChangeShapeType="1"/>
            </p:cNvSpPr>
            <p:nvPr/>
          </p:nvSpPr>
          <p:spPr bwMode="auto">
            <a:xfrm>
              <a:off x="1920" y="1632"/>
              <a:ext cx="0" cy="288"/>
            </a:xfrm>
            <a:prstGeom prst="line">
              <a:avLst/>
            </a:prstGeom>
            <a:noFill/>
            <a:ln w="9525">
              <a:solidFill>
                <a:schemeClr val="tx1"/>
              </a:solidFill>
              <a:round/>
              <a:headEnd/>
              <a:tailEnd/>
            </a:ln>
            <a:effectLst/>
          </p:spPr>
          <p:txBody>
            <a:bodyPr/>
            <a:lstStyle/>
            <a:p>
              <a:endParaRPr lang="en-US"/>
            </a:p>
          </p:txBody>
        </p:sp>
        <p:sp>
          <p:nvSpPr>
            <p:cNvPr id="35846" name="Line 6"/>
            <p:cNvSpPr>
              <a:spLocks noChangeShapeType="1"/>
            </p:cNvSpPr>
            <p:nvPr/>
          </p:nvSpPr>
          <p:spPr bwMode="auto">
            <a:xfrm>
              <a:off x="3648" y="1536"/>
              <a:ext cx="0" cy="1824"/>
            </a:xfrm>
            <a:prstGeom prst="line">
              <a:avLst/>
            </a:prstGeom>
            <a:noFill/>
            <a:ln w="9525">
              <a:solidFill>
                <a:schemeClr val="tx1"/>
              </a:solidFill>
              <a:round/>
              <a:headEnd/>
              <a:tailEnd/>
            </a:ln>
            <a:effectLst/>
          </p:spPr>
          <p:txBody>
            <a:bodyPr/>
            <a:lstStyle/>
            <a:p>
              <a:endParaRPr lang="en-US"/>
            </a:p>
          </p:txBody>
        </p:sp>
        <p:sp>
          <p:nvSpPr>
            <p:cNvPr id="35847" name="Line 7"/>
            <p:cNvSpPr>
              <a:spLocks noChangeShapeType="1"/>
            </p:cNvSpPr>
            <p:nvPr/>
          </p:nvSpPr>
          <p:spPr bwMode="auto">
            <a:xfrm>
              <a:off x="3648" y="3888"/>
              <a:ext cx="0" cy="432"/>
            </a:xfrm>
            <a:prstGeom prst="line">
              <a:avLst/>
            </a:prstGeom>
            <a:noFill/>
            <a:ln w="9525">
              <a:solidFill>
                <a:schemeClr val="tx1"/>
              </a:solidFill>
              <a:round/>
              <a:headEnd/>
              <a:tailEnd/>
            </a:ln>
            <a:effectLst/>
          </p:spPr>
          <p:txBody>
            <a:bodyPr/>
            <a:lstStyle/>
            <a:p>
              <a:endParaRPr lang="en-US"/>
            </a:p>
          </p:txBody>
        </p:sp>
        <p:sp>
          <p:nvSpPr>
            <p:cNvPr id="35848" name="Line 8"/>
            <p:cNvSpPr>
              <a:spLocks noChangeShapeType="1"/>
            </p:cNvSpPr>
            <p:nvPr/>
          </p:nvSpPr>
          <p:spPr bwMode="auto">
            <a:xfrm>
              <a:off x="1920" y="2448"/>
              <a:ext cx="0" cy="1872"/>
            </a:xfrm>
            <a:prstGeom prst="line">
              <a:avLst/>
            </a:prstGeom>
            <a:noFill/>
            <a:ln w="9525">
              <a:solidFill>
                <a:schemeClr val="tx1"/>
              </a:solidFill>
              <a:round/>
              <a:headEnd/>
              <a:tailEnd/>
            </a:ln>
            <a:effectLst/>
          </p:spPr>
          <p:txBody>
            <a:bodyPr/>
            <a:lstStyle/>
            <a:p>
              <a:endParaRPr lang="en-US"/>
            </a:p>
          </p:txBody>
        </p:sp>
        <p:sp>
          <p:nvSpPr>
            <p:cNvPr id="35849" name="Line 9"/>
            <p:cNvSpPr>
              <a:spLocks noChangeShapeType="1"/>
            </p:cNvSpPr>
            <p:nvPr/>
          </p:nvSpPr>
          <p:spPr bwMode="auto">
            <a:xfrm>
              <a:off x="1920" y="1920"/>
              <a:ext cx="1728" cy="96"/>
            </a:xfrm>
            <a:prstGeom prst="line">
              <a:avLst/>
            </a:prstGeom>
            <a:noFill/>
            <a:ln w="9525">
              <a:solidFill>
                <a:schemeClr val="tx1"/>
              </a:solidFill>
              <a:round/>
              <a:headEnd/>
              <a:tailEnd type="triangle" w="med" len="med"/>
            </a:ln>
            <a:effectLst/>
          </p:spPr>
          <p:txBody>
            <a:bodyPr/>
            <a:lstStyle/>
            <a:p>
              <a:endParaRPr lang="en-US"/>
            </a:p>
          </p:txBody>
        </p:sp>
        <p:sp>
          <p:nvSpPr>
            <p:cNvPr id="35850" name="Line 10"/>
            <p:cNvSpPr>
              <a:spLocks noChangeShapeType="1"/>
            </p:cNvSpPr>
            <p:nvPr/>
          </p:nvSpPr>
          <p:spPr bwMode="auto">
            <a:xfrm flipH="1">
              <a:off x="1920" y="2160"/>
              <a:ext cx="1728" cy="288"/>
            </a:xfrm>
            <a:prstGeom prst="line">
              <a:avLst/>
            </a:prstGeom>
            <a:noFill/>
            <a:ln w="9525">
              <a:solidFill>
                <a:schemeClr val="tx1"/>
              </a:solidFill>
              <a:round/>
              <a:headEnd/>
              <a:tailEnd type="triangle" w="med" len="med"/>
            </a:ln>
            <a:effectLst/>
          </p:spPr>
          <p:txBody>
            <a:bodyPr/>
            <a:lstStyle/>
            <a:p>
              <a:endParaRPr lang="en-US"/>
            </a:p>
          </p:txBody>
        </p:sp>
        <p:sp>
          <p:nvSpPr>
            <p:cNvPr id="35851" name="Line 11"/>
            <p:cNvSpPr>
              <a:spLocks noChangeShapeType="1"/>
            </p:cNvSpPr>
            <p:nvPr/>
          </p:nvSpPr>
          <p:spPr bwMode="auto">
            <a:xfrm flipH="1">
              <a:off x="1920" y="3360"/>
              <a:ext cx="1728" cy="288"/>
            </a:xfrm>
            <a:prstGeom prst="line">
              <a:avLst/>
            </a:prstGeom>
            <a:noFill/>
            <a:ln w="9525">
              <a:solidFill>
                <a:schemeClr val="tx1"/>
              </a:solidFill>
              <a:round/>
              <a:headEnd/>
              <a:tailEnd type="triangle" w="med" len="med"/>
            </a:ln>
            <a:effectLst/>
          </p:spPr>
          <p:txBody>
            <a:bodyPr/>
            <a:lstStyle/>
            <a:p>
              <a:endParaRPr lang="en-US"/>
            </a:p>
          </p:txBody>
        </p:sp>
        <p:sp>
          <p:nvSpPr>
            <p:cNvPr id="35852" name="Line 12"/>
            <p:cNvSpPr>
              <a:spLocks noChangeShapeType="1"/>
            </p:cNvSpPr>
            <p:nvPr/>
          </p:nvSpPr>
          <p:spPr bwMode="auto">
            <a:xfrm>
              <a:off x="1920" y="3744"/>
              <a:ext cx="1728" cy="144"/>
            </a:xfrm>
            <a:prstGeom prst="line">
              <a:avLst/>
            </a:prstGeom>
            <a:noFill/>
            <a:ln w="9525">
              <a:solidFill>
                <a:schemeClr val="tx1"/>
              </a:solidFill>
              <a:round/>
              <a:headEnd/>
              <a:tailEnd type="triangle" w="med" len="med"/>
            </a:ln>
            <a:effectLst/>
          </p:spPr>
          <p:txBody>
            <a:bodyPr/>
            <a:lstStyle/>
            <a:p>
              <a:endParaRPr lang="en-US"/>
            </a:p>
          </p:txBody>
        </p:sp>
        <p:sp>
          <p:nvSpPr>
            <p:cNvPr id="35853" name="Line 13"/>
            <p:cNvSpPr>
              <a:spLocks noChangeShapeType="1"/>
            </p:cNvSpPr>
            <p:nvPr/>
          </p:nvSpPr>
          <p:spPr bwMode="auto">
            <a:xfrm>
              <a:off x="1920" y="1920"/>
              <a:ext cx="0" cy="528"/>
            </a:xfrm>
            <a:prstGeom prst="line">
              <a:avLst/>
            </a:prstGeom>
            <a:noFill/>
            <a:ln w="9525">
              <a:solidFill>
                <a:schemeClr val="tx1"/>
              </a:solidFill>
              <a:prstDash val="dash"/>
              <a:round/>
              <a:headEnd/>
              <a:tailEnd/>
            </a:ln>
            <a:effectLst/>
          </p:spPr>
          <p:txBody>
            <a:bodyPr/>
            <a:lstStyle/>
            <a:p>
              <a:endParaRPr lang="en-US"/>
            </a:p>
          </p:txBody>
        </p:sp>
        <p:sp>
          <p:nvSpPr>
            <p:cNvPr id="35854" name="Line 14"/>
            <p:cNvSpPr>
              <a:spLocks noChangeShapeType="1"/>
            </p:cNvSpPr>
            <p:nvPr/>
          </p:nvSpPr>
          <p:spPr bwMode="auto">
            <a:xfrm>
              <a:off x="3648" y="3360"/>
              <a:ext cx="0" cy="528"/>
            </a:xfrm>
            <a:prstGeom prst="line">
              <a:avLst/>
            </a:prstGeom>
            <a:noFill/>
            <a:ln w="9525">
              <a:solidFill>
                <a:schemeClr val="tx1"/>
              </a:solidFill>
              <a:prstDash val="dash"/>
              <a:round/>
              <a:headEnd/>
              <a:tailEnd/>
            </a:ln>
            <a:effectLst/>
          </p:spPr>
          <p:txBody>
            <a:bodyPr/>
            <a:lstStyle/>
            <a:p>
              <a:endParaRPr lang="en-US"/>
            </a:p>
          </p:txBody>
        </p:sp>
        <p:sp>
          <p:nvSpPr>
            <p:cNvPr id="35855" name="Text Box 15"/>
            <p:cNvSpPr txBox="1">
              <a:spLocks noChangeArrowheads="1"/>
            </p:cNvSpPr>
            <p:nvPr/>
          </p:nvSpPr>
          <p:spPr bwMode="auto">
            <a:xfrm>
              <a:off x="1632" y="1488"/>
              <a:ext cx="720"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Client </a:t>
              </a:r>
            </a:p>
          </p:txBody>
        </p:sp>
        <p:sp>
          <p:nvSpPr>
            <p:cNvPr id="35856" name="Text Box 16"/>
            <p:cNvSpPr txBox="1">
              <a:spLocks noChangeArrowheads="1"/>
            </p:cNvSpPr>
            <p:nvPr/>
          </p:nvSpPr>
          <p:spPr bwMode="auto">
            <a:xfrm>
              <a:off x="3360" y="1440"/>
              <a:ext cx="912"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Server </a:t>
              </a:r>
            </a:p>
          </p:txBody>
        </p:sp>
        <p:sp>
          <p:nvSpPr>
            <p:cNvPr id="35857" name="Text Box 17"/>
            <p:cNvSpPr txBox="1">
              <a:spLocks noChangeArrowheads="1"/>
            </p:cNvSpPr>
            <p:nvPr/>
          </p:nvSpPr>
          <p:spPr bwMode="auto">
            <a:xfrm>
              <a:off x="2448" y="1728"/>
              <a:ext cx="1200"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Request </a:t>
              </a:r>
            </a:p>
          </p:txBody>
        </p:sp>
        <p:sp>
          <p:nvSpPr>
            <p:cNvPr id="35858" name="Text Box 18"/>
            <p:cNvSpPr txBox="1">
              <a:spLocks noChangeArrowheads="1"/>
            </p:cNvSpPr>
            <p:nvPr/>
          </p:nvSpPr>
          <p:spPr bwMode="auto">
            <a:xfrm>
              <a:off x="2208" y="2400"/>
              <a:ext cx="1392"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Acknowledgement </a:t>
              </a:r>
            </a:p>
          </p:txBody>
        </p:sp>
        <p:sp>
          <p:nvSpPr>
            <p:cNvPr id="35859" name="Text Box 19"/>
            <p:cNvSpPr txBox="1">
              <a:spLocks noChangeArrowheads="1"/>
            </p:cNvSpPr>
            <p:nvPr/>
          </p:nvSpPr>
          <p:spPr bwMode="auto">
            <a:xfrm>
              <a:off x="2352" y="3312"/>
              <a:ext cx="864"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Reply </a:t>
              </a:r>
            </a:p>
          </p:txBody>
        </p:sp>
        <p:sp>
          <p:nvSpPr>
            <p:cNvPr id="35862" name="Text Box 22"/>
            <p:cNvSpPr txBox="1">
              <a:spLocks noChangeArrowheads="1"/>
            </p:cNvSpPr>
            <p:nvPr/>
          </p:nvSpPr>
          <p:spPr bwMode="auto">
            <a:xfrm>
              <a:off x="2064" y="3849"/>
              <a:ext cx="1392"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Acknowledgement </a:t>
              </a:r>
            </a:p>
          </p:txBody>
        </p:sp>
        <p:sp>
          <p:nvSpPr>
            <p:cNvPr id="35863" name="Line 23"/>
            <p:cNvSpPr>
              <a:spLocks noChangeShapeType="1"/>
            </p:cNvSpPr>
            <p:nvPr/>
          </p:nvSpPr>
          <p:spPr bwMode="auto">
            <a:xfrm>
              <a:off x="3936" y="3456"/>
              <a:ext cx="576" cy="0"/>
            </a:xfrm>
            <a:prstGeom prst="line">
              <a:avLst/>
            </a:prstGeom>
            <a:noFill/>
            <a:ln w="9525">
              <a:solidFill>
                <a:schemeClr val="tx1"/>
              </a:solidFill>
              <a:round/>
              <a:headEnd/>
              <a:tailEnd/>
            </a:ln>
            <a:effectLst/>
          </p:spPr>
          <p:txBody>
            <a:bodyPr/>
            <a:lstStyle/>
            <a:p>
              <a:endParaRPr lang="en-US"/>
            </a:p>
          </p:txBody>
        </p:sp>
        <p:sp>
          <p:nvSpPr>
            <p:cNvPr id="35864" name="Line 24"/>
            <p:cNvSpPr>
              <a:spLocks noChangeShapeType="1"/>
            </p:cNvSpPr>
            <p:nvPr/>
          </p:nvSpPr>
          <p:spPr bwMode="auto">
            <a:xfrm>
              <a:off x="3984" y="3888"/>
              <a:ext cx="624" cy="0"/>
            </a:xfrm>
            <a:prstGeom prst="line">
              <a:avLst/>
            </a:prstGeom>
            <a:noFill/>
            <a:ln w="9525">
              <a:solidFill>
                <a:schemeClr val="tx1"/>
              </a:solidFill>
              <a:prstDash val="dash"/>
              <a:round/>
              <a:headEnd/>
              <a:tailEnd/>
            </a:ln>
            <a:effectLst/>
          </p:spPr>
          <p:txBody>
            <a:bodyPr/>
            <a:lstStyle/>
            <a:p>
              <a:endParaRPr lang="en-US"/>
            </a:p>
          </p:txBody>
        </p:sp>
        <p:sp>
          <p:nvSpPr>
            <p:cNvPr id="35865" name="Text Box 25"/>
            <p:cNvSpPr txBox="1">
              <a:spLocks noChangeArrowheads="1"/>
            </p:cNvSpPr>
            <p:nvPr/>
          </p:nvSpPr>
          <p:spPr bwMode="auto">
            <a:xfrm>
              <a:off x="4608" y="3744"/>
              <a:ext cx="1056"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Blocked state</a:t>
              </a:r>
            </a:p>
          </p:txBody>
        </p:sp>
        <p:sp>
          <p:nvSpPr>
            <p:cNvPr id="35866" name="Text Box 26"/>
            <p:cNvSpPr txBox="1">
              <a:spLocks noChangeArrowheads="1"/>
            </p:cNvSpPr>
            <p:nvPr/>
          </p:nvSpPr>
          <p:spPr bwMode="auto">
            <a:xfrm>
              <a:off x="4512" y="3360"/>
              <a:ext cx="1248"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Executing state</a:t>
              </a: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304800" y="914400"/>
            <a:ext cx="8534400" cy="1066800"/>
          </a:xfrm>
        </p:spPr>
        <p:txBody>
          <a:bodyPr/>
          <a:lstStyle/>
          <a:p>
            <a:r>
              <a:rPr lang="en-US"/>
              <a:t>Three-message reliable IPC protocol for client-server communication between  two processes</a:t>
            </a:r>
          </a:p>
        </p:txBody>
      </p:sp>
      <p:sp>
        <p:nvSpPr>
          <p:cNvPr id="36867" name="Rectangle 3"/>
          <p:cNvSpPr>
            <a:spLocks noGrp="1" noChangeArrowheads="1"/>
          </p:cNvSpPr>
          <p:nvPr>
            <p:ph type="title"/>
          </p:nvPr>
        </p:nvSpPr>
        <p:spPr>
          <a:xfrm>
            <a:off x="457200" y="0"/>
            <a:ext cx="8229600" cy="1143000"/>
          </a:xfrm>
          <a:noFill/>
          <a:ln/>
        </p:spPr>
        <p:txBody>
          <a:bodyPr anchor="ctr"/>
          <a:lstStyle/>
          <a:p>
            <a:r>
              <a:rPr lang="en-US"/>
              <a:t>Failure handling (contd…)</a:t>
            </a:r>
          </a:p>
        </p:txBody>
      </p:sp>
      <p:grpSp>
        <p:nvGrpSpPr>
          <p:cNvPr id="36889" name="Group 25"/>
          <p:cNvGrpSpPr>
            <a:grpSpLocks/>
          </p:cNvGrpSpPr>
          <p:nvPr/>
        </p:nvGrpSpPr>
        <p:grpSpPr bwMode="auto">
          <a:xfrm>
            <a:off x="2362200" y="1905000"/>
            <a:ext cx="6553200" cy="4572000"/>
            <a:chOff x="1632" y="1440"/>
            <a:chExt cx="4128" cy="2880"/>
          </a:xfrm>
        </p:grpSpPr>
        <p:sp>
          <p:nvSpPr>
            <p:cNvPr id="36869" name="Line 5"/>
            <p:cNvSpPr>
              <a:spLocks noChangeShapeType="1"/>
            </p:cNvSpPr>
            <p:nvPr/>
          </p:nvSpPr>
          <p:spPr bwMode="auto">
            <a:xfrm>
              <a:off x="1920" y="1632"/>
              <a:ext cx="0" cy="288"/>
            </a:xfrm>
            <a:prstGeom prst="line">
              <a:avLst/>
            </a:prstGeom>
            <a:noFill/>
            <a:ln w="9525">
              <a:solidFill>
                <a:schemeClr val="tx1"/>
              </a:solidFill>
              <a:round/>
              <a:headEnd/>
              <a:tailEnd/>
            </a:ln>
            <a:effectLst/>
          </p:spPr>
          <p:txBody>
            <a:bodyPr/>
            <a:lstStyle/>
            <a:p>
              <a:endParaRPr lang="en-US"/>
            </a:p>
          </p:txBody>
        </p:sp>
        <p:sp>
          <p:nvSpPr>
            <p:cNvPr id="36870" name="Line 6"/>
            <p:cNvSpPr>
              <a:spLocks noChangeShapeType="1"/>
            </p:cNvSpPr>
            <p:nvPr/>
          </p:nvSpPr>
          <p:spPr bwMode="auto">
            <a:xfrm>
              <a:off x="3648" y="1536"/>
              <a:ext cx="0" cy="1824"/>
            </a:xfrm>
            <a:prstGeom prst="line">
              <a:avLst/>
            </a:prstGeom>
            <a:noFill/>
            <a:ln w="9525">
              <a:solidFill>
                <a:schemeClr val="tx1"/>
              </a:solidFill>
              <a:round/>
              <a:headEnd/>
              <a:tailEnd/>
            </a:ln>
            <a:effectLst/>
          </p:spPr>
          <p:txBody>
            <a:bodyPr/>
            <a:lstStyle/>
            <a:p>
              <a:endParaRPr lang="en-US"/>
            </a:p>
          </p:txBody>
        </p:sp>
        <p:sp>
          <p:nvSpPr>
            <p:cNvPr id="36871" name="Line 7"/>
            <p:cNvSpPr>
              <a:spLocks noChangeShapeType="1"/>
            </p:cNvSpPr>
            <p:nvPr/>
          </p:nvSpPr>
          <p:spPr bwMode="auto">
            <a:xfrm>
              <a:off x="3648" y="3888"/>
              <a:ext cx="0" cy="432"/>
            </a:xfrm>
            <a:prstGeom prst="line">
              <a:avLst/>
            </a:prstGeom>
            <a:noFill/>
            <a:ln w="9525">
              <a:solidFill>
                <a:schemeClr val="tx1"/>
              </a:solidFill>
              <a:round/>
              <a:headEnd/>
              <a:tailEnd/>
            </a:ln>
            <a:effectLst/>
          </p:spPr>
          <p:txBody>
            <a:bodyPr/>
            <a:lstStyle/>
            <a:p>
              <a:endParaRPr lang="en-US"/>
            </a:p>
          </p:txBody>
        </p:sp>
        <p:sp>
          <p:nvSpPr>
            <p:cNvPr id="36872" name="Line 8"/>
            <p:cNvSpPr>
              <a:spLocks noChangeShapeType="1"/>
            </p:cNvSpPr>
            <p:nvPr/>
          </p:nvSpPr>
          <p:spPr bwMode="auto">
            <a:xfrm>
              <a:off x="1920" y="3600"/>
              <a:ext cx="0" cy="720"/>
            </a:xfrm>
            <a:prstGeom prst="line">
              <a:avLst/>
            </a:prstGeom>
            <a:noFill/>
            <a:ln w="9525">
              <a:solidFill>
                <a:schemeClr val="tx1"/>
              </a:solidFill>
              <a:round/>
              <a:headEnd/>
              <a:tailEnd/>
            </a:ln>
            <a:effectLst/>
          </p:spPr>
          <p:txBody>
            <a:bodyPr/>
            <a:lstStyle/>
            <a:p>
              <a:endParaRPr lang="en-US"/>
            </a:p>
          </p:txBody>
        </p:sp>
        <p:sp>
          <p:nvSpPr>
            <p:cNvPr id="36873" name="Line 9"/>
            <p:cNvSpPr>
              <a:spLocks noChangeShapeType="1"/>
            </p:cNvSpPr>
            <p:nvPr/>
          </p:nvSpPr>
          <p:spPr bwMode="auto">
            <a:xfrm>
              <a:off x="1920" y="1920"/>
              <a:ext cx="1728" cy="96"/>
            </a:xfrm>
            <a:prstGeom prst="line">
              <a:avLst/>
            </a:prstGeom>
            <a:noFill/>
            <a:ln w="9525">
              <a:solidFill>
                <a:schemeClr val="tx1"/>
              </a:solidFill>
              <a:round/>
              <a:headEnd/>
              <a:tailEnd type="triangle" w="med" len="med"/>
            </a:ln>
            <a:effectLst/>
          </p:spPr>
          <p:txBody>
            <a:bodyPr/>
            <a:lstStyle/>
            <a:p>
              <a:endParaRPr lang="en-US"/>
            </a:p>
          </p:txBody>
        </p:sp>
        <p:sp>
          <p:nvSpPr>
            <p:cNvPr id="36875" name="Line 11"/>
            <p:cNvSpPr>
              <a:spLocks noChangeShapeType="1"/>
            </p:cNvSpPr>
            <p:nvPr/>
          </p:nvSpPr>
          <p:spPr bwMode="auto">
            <a:xfrm flipH="1">
              <a:off x="1920" y="3360"/>
              <a:ext cx="1728" cy="288"/>
            </a:xfrm>
            <a:prstGeom prst="line">
              <a:avLst/>
            </a:prstGeom>
            <a:noFill/>
            <a:ln w="9525">
              <a:solidFill>
                <a:schemeClr val="tx1"/>
              </a:solidFill>
              <a:round/>
              <a:headEnd/>
              <a:tailEnd type="triangle" w="med" len="med"/>
            </a:ln>
            <a:effectLst/>
          </p:spPr>
          <p:txBody>
            <a:bodyPr/>
            <a:lstStyle/>
            <a:p>
              <a:endParaRPr lang="en-US"/>
            </a:p>
          </p:txBody>
        </p:sp>
        <p:sp>
          <p:nvSpPr>
            <p:cNvPr id="36876" name="Line 12"/>
            <p:cNvSpPr>
              <a:spLocks noChangeShapeType="1"/>
            </p:cNvSpPr>
            <p:nvPr/>
          </p:nvSpPr>
          <p:spPr bwMode="auto">
            <a:xfrm>
              <a:off x="1920" y="3744"/>
              <a:ext cx="1728" cy="144"/>
            </a:xfrm>
            <a:prstGeom prst="line">
              <a:avLst/>
            </a:prstGeom>
            <a:noFill/>
            <a:ln w="9525">
              <a:solidFill>
                <a:schemeClr val="tx1"/>
              </a:solidFill>
              <a:round/>
              <a:headEnd/>
              <a:tailEnd type="triangle" w="med" len="med"/>
            </a:ln>
            <a:effectLst/>
          </p:spPr>
          <p:txBody>
            <a:bodyPr/>
            <a:lstStyle/>
            <a:p>
              <a:endParaRPr lang="en-US"/>
            </a:p>
          </p:txBody>
        </p:sp>
        <p:sp>
          <p:nvSpPr>
            <p:cNvPr id="36877" name="Line 13"/>
            <p:cNvSpPr>
              <a:spLocks noChangeShapeType="1"/>
            </p:cNvSpPr>
            <p:nvPr/>
          </p:nvSpPr>
          <p:spPr bwMode="auto">
            <a:xfrm>
              <a:off x="1920" y="1920"/>
              <a:ext cx="0" cy="1632"/>
            </a:xfrm>
            <a:prstGeom prst="line">
              <a:avLst/>
            </a:prstGeom>
            <a:noFill/>
            <a:ln w="9525">
              <a:solidFill>
                <a:schemeClr val="tx1"/>
              </a:solidFill>
              <a:prstDash val="dash"/>
              <a:round/>
              <a:headEnd/>
              <a:tailEnd/>
            </a:ln>
            <a:effectLst/>
          </p:spPr>
          <p:txBody>
            <a:bodyPr/>
            <a:lstStyle/>
            <a:p>
              <a:endParaRPr lang="en-US"/>
            </a:p>
          </p:txBody>
        </p:sp>
        <p:sp>
          <p:nvSpPr>
            <p:cNvPr id="36878" name="Line 14"/>
            <p:cNvSpPr>
              <a:spLocks noChangeShapeType="1"/>
            </p:cNvSpPr>
            <p:nvPr/>
          </p:nvSpPr>
          <p:spPr bwMode="auto">
            <a:xfrm>
              <a:off x="3648" y="3360"/>
              <a:ext cx="0" cy="528"/>
            </a:xfrm>
            <a:prstGeom prst="line">
              <a:avLst/>
            </a:prstGeom>
            <a:noFill/>
            <a:ln w="9525">
              <a:solidFill>
                <a:schemeClr val="tx1"/>
              </a:solidFill>
              <a:prstDash val="dash"/>
              <a:round/>
              <a:headEnd/>
              <a:tailEnd/>
            </a:ln>
            <a:effectLst/>
          </p:spPr>
          <p:txBody>
            <a:bodyPr/>
            <a:lstStyle/>
            <a:p>
              <a:endParaRPr lang="en-US"/>
            </a:p>
          </p:txBody>
        </p:sp>
        <p:sp>
          <p:nvSpPr>
            <p:cNvPr id="36879" name="Text Box 15"/>
            <p:cNvSpPr txBox="1">
              <a:spLocks noChangeArrowheads="1"/>
            </p:cNvSpPr>
            <p:nvPr/>
          </p:nvSpPr>
          <p:spPr bwMode="auto">
            <a:xfrm>
              <a:off x="1632" y="1488"/>
              <a:ext cx="720"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Client </a:t>
              </a:r>
            </a:p>
          </p:txBody>
        </p:sp>
        <p:sp>
          <p:nvSpPr>
            <p:cNvPr id="36880" name="Text Box 16"/>
            <p:cNvSpPr txBox="1">
              <a:spLocks noChangeArrowheads="1"/>
            </p:cNvSpPr>
            <p:nvPr/>
          </p:nvSpPr>
          <p:spPr bwMode="auto">
            <a:xfrm>
              <a:off x="3360" y="1440"/>
              <a:ext cx="912"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Server </a:t>
              </a:r>
            </a:p>
          </p:txBody>
        </p:sp>
        <p:sp>
          <p:nvSpPr>
            <p:cNvPr id="36881" name="Text Box 17"/>
            <p:cNvSpPr txBox="1">
              <a:spLocks noChangeArrowheads="1"/>
            </p:cNvSpPr>
            <p:nvPr/>
          </p:nvSpPr>
          <p:spPr bwMode="auto">
            <a:xfrm>
              <a:off x="2448" y="1728"/>
              <a:ext cx="1200"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Request </a:t>
              </a:r>
            </a:p>
          </p:txBody>
        </p:sp>
        <p:sp>
          <p:nvSpPr>
            <p:cNvPr id="36883" name="Text Box 19"/>
            <p:cNvSpPr txBox="1">
              <a:spLocks noChangeArrowheads="1"/>
            </p:cNvSpPr>
            <p:nvPr/>
          </p:nvSpPr>
          <p:spPr bwMode="auto">
            <a:xfrm>
              <a:off x="2352" y="3312"/>
              <a:ext cx="864"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Reply </a:t>
              </a:r>
            </a:p>
          </p:txBody>
        </p:sp>
        <p:sp>
          <p:nvSpPr>
            <p:cNvPr id="36884" name="Text Box 20"/>
            <p:cNvSpPr txBox="1">
              <a:spLocks noChangeArrowheads="1"/>
            </p:cNvSpPr>
            <p:nvPr/>
          </p:nvSpPr>
          <p:spPr bwMode="auto">
            <a:xfrm>
              <a:off x="2064" y="3849"/>
              <a:ext cx="1392"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Acknowledgement </a:t>
              </a:r>
            </a:p>
          </p:txBody>
        </p:sp>
        <p:sp>
          <p:nvSpPr>
            <p:cNvPr id="36885" name="Line 21"/>
            <p:cNvSpPr>
              <a:spLocks noChangeShapeType="1"/>
            </p:cNvSpPr>
            <p:nvPr/>
          </p:nvSpPr>
          <p:spPr bwMode="auto">
            <a:xfrm>
              <a:off x="3936" y="3456"/>
              <a:ext cx="576" cy="0"/>
            </a:xfrm>
            <a:prstGeom prst="line">
              <a:avLst/>
            </a:prstGeom>
            <a:noFill/>
            <a:ln w="9525">
              <a:solidFill>
                <a:schemeClr val="tx1"/>
              </a:solidFill>
              <a:round/>
              <a:headEnd/>
              <a:tailEnd/>
            </a:ln>
            <a:effectLst/>
          </p:spPr>
          <p:txBody>
            <a:bodyPr/>
            <a:lstStyle/>
            <a:p>
              <a:endParaRPr lang="en-US"/>
            </a:p>
          </p:txBody>
        </p:sp>
        <p:sp>
          <p:nvSpPr>
            <p:cNvPr id="36886" name="Line 22"/>
            <p:cNvSpPr>
              <a:spLocks noChangeShapeType="1"/>
            </p:cNvSpPr>
            <p:nvPr/>
          </p:nvSpPr>
          <p:spPr bwMode="auto">
            <a:xfrm>
              <a:off x="3984" y="3888"/>
              <a:ext cx="624" cy="0"/>
            </a:xfrm>
            <a:prstGeom prst="line">
              <a:avLst/>
            </a:prstGeom>
            <a:noFill/>
            <a:ln w="9525">
              <a:solidFill>
                <a:schemeClr val="tx1"/>
              </a:solidFill>
              <a:prstDash val="dash"/>
              <a:round/>
              <a:headEnd/>
              <a:tailEnd/>
            </a:ln>
            <a:effectLst/>
          </p:spPr>
          <p:txBody>
            <a:bodyPr/>
            <a:lstStyle/>
            <a:p>
              <a:endParaRPr lang="en-US"/>
            </a:p>
          </p:txBody>
        </p:sp>
        <p:sp>
          <p:nvSpPr>
            <p:cNvPr id="36887" name="Text Box 23"/>
            <p:cNvSpPr txBox="1">
              <a:spLocks noChangeArrowheads="1"/>
            </p:cNvSpPr>
            <p:nvPr/>
          </p:nvSpPr>
          <p:spPr bwMode="auto">
            <a:xfrm>
              <a:off x="4608" y="3744"/>
              <a:ext cx="1056"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Blocked state</a:t>
              </a:r>
            </a:p>
          </p:txBody>
        </p:sp>
        <p:sp>
          <p:nvSpPr>
            <p:cNvPr id="36888" name="Text Box 24"/>
            <p:cNvSpPr txBox="1">
              <a:spLocks noChangeArrowheads="1"/>
            </p:cNvSpPr>
            <p:nvPr/>
          </p:nvSpPr>
          <p:spPr bwMode="auto">
            <a:xfrm>
              <a:off x="4512" y="3360"/>
              <a:ext cx="1248"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Executing state</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228600" y="990600"/>
            <a:ext cx="8534400" cy="1066800"/>
          </a:xfrm>
        </p:spPr>
        <p:txBody>
          <a:bodyPr/>
          <a:lstStyle/>
          <a:p>
            <a:r>
              <a:rPr lang="en-US"/>
              <a:t>Two-message reliable IPC protocol for client-server communication between  two processes</a:t>
            </a:r>
          </a:p>
        </p:txBody>
      </p:sp>
      <p:sp>
        <p:nvSpPr>
          <p:cNvPr id="38915" name="Rectangle 3"/>
          <p:cNvSpPr>
            <a:spLocks noGrp="1" noChangeArrowheads="1"/>
          </p:cNvSpPr>
          <p:nvPr>
            <p:ph type="title"/>
          </p:nvPr>
        </p:nvSpPr>
        <p:spPr>
          <a:xfrm>
            <a:off x="457200" y="0"/>
            <a:ext cx="8229600" cy="1143000"/>
          </a:xfrm>
          <a:noFill/>
          <a:ln/>
        </p:spPr>
        <p:txBody>
          <a:bodyPr anchor="ctr"/>
          <a:lstStyle/>
          <a:p>
            <a:r>
              <a:rPr lang="en-US"/>
              <a:t>Failure handling (contd…)</a:t>
            </a:r>
          </a:p>
        </p:txBody>
      </p:sp>
      <p:grpSp>
        <p:nvGrpSpPr>
          <p:cNvPr id="38937" name="Group 25"/>
          <p:cNvGrpSpPr>
            <a:grpSpLocks/>
          </p:cNvGrpSpPr>
          <p:nvPr/>
        </p:nvGrpSpPr>
        <p:grpSpPr bwMode="auto">
          <a:xfrm>
            <a:off x="2514600" y="2209800"/>
            <a:ext cx="6553200" cy="4572000"/>
            <a:chOff x="1632" y="1440"/>
            <a:chExt cx="4128" cy="2880"/>
          </a:xfrm>
        </p:grpSpPr>
        <p:sp>
          <p:nvSpPr>
            <p:cNvPr id="38917" name="Line 5"/>
            <p:cNvSpPr>
              <a:spLocks noChangeShapeType="1"/>
            </p:cNvSpPr>
            <p:nvPr/>
          </p:nvSpPr>
          <p:spPr bwMode="auto">
            <a:xfrm>
              <a:off x="1920" y="1632"/>
              <a:ext cx="0" cy="288"/>
            </a:xfrm>
            <a:prstGeom prst="line">
              <a:avLst/>
            </a:prstGeom>
            <a:noFill/>
            <a:ln w="9525">
              <a:solidFill>
                <a:schemeClr val="tx1"/>
              </a:solidFill>
              <a:round/>
              <a:headEnd/>
              <a:tailEnd/>
            </a:ln>
            <a:effectLst/>
          </p:spPr>
          <p:txBody>
            <a:bodyPr/>
            <a:lstStyle/>
            <a:p>
              <a:endParaRPr lang="en-US"/>
            </a:p>
          </p:txBody>
        </p:sp>
        <p:sp>
          <p:nvSpPr>
            <p:cNvPr id="38918" name="Line 6"/>
            <p:cNvSpPr>
              <a:spLocks noChangeShapeType="1"/>
            </p:cNvSpPr>
            <p:nvPr/>
          </p:nvSpPr>
          <p:spPr bwMode="auto">
            <a:xfrm>
              <a:off x="3648" y="1536"/>
              <a:ext cx="0" cy="2784"/>
            </a:xfrm>
            <a:prstGeom prst="line">
              <a:avLst/>
            </a:prstGeom>
            <a:noFill/>
            <a:ln w="9525">
              <a:solidFill>
                <a:schemeClr val="tx1"/>
              </a:solidFill>
              <a:round/>
              <a:headEnd/>
              <a:tailEnd/>
            </a:ln>
            <a:effectLst/>
          </p:spPr>
          <p:txBody>
            <a:bodyPr/>
            <a:lstStyle/>
            <a:p>
              <a:endParaRPr lang="en-US"/>
            </a:p>
          </p:txBody>
        </p:sp>
        <p:sp>
          <p:nvSpPr>
            <p:cNvPr id="38920" name="Line 8"/>
            <p:cNvSpPr>
              <a:spLocks noChangeShapeType="1"/>
            </p:cNvSpPr>
            <p:nvPr/>
          </p:nvSpPr>
          <p:spPr bwMode="auto">
            <a:xfrm>
              <a:off x="1920" y="3600"/>
              <a:ext cx="0" cy="720"/>
            </a:xfrm>
            <a:prstGeom prst="line">
              <a:avLst/>
            </a:prstGeom>
            <a:noFill/>
            <a:ln w="9525">
              <a:solidFill>
                <a:schemeClr val="tx1"/>
              </a:solidFill>
              <a:round/>
              <a:headEnd/>
              <a:tailEnd/>
            </a:ln>
            <a:effectLst/>
          </p:spPr>
          <p:txBody>
            <a:bodyPr/>
            <a:lstStyle/>
            <a:p>
              <a:endParaRPr lang="en-US"/>
            </a:p>
          </p:txBody>
        </p:sp>
        <p:sp>
          <p:nvSpPr>
            <p:cNvPr id="38921" name="Line 9"/>
            <p:cNvSpPr>
              <a:spLocks noChangeShapeType="1"/>
            </p:cNvSpPr>
            <p:nvPr/>
          </p:nvSpPr>
          <p:spPr bwMode="auto">
            <a:xfrm>
              <a:off x="1920" y="1920"/>
              <a:ext cx="1728" cy="96"/>
            </a:xfrm>
            <a:prstGeom prst="line">
              <a:avLst/>
            </a:prstGeom>
            <a:noFill/>
            <a:ln w="9525">
              <a:solidFill>
                <a:schemeClr val="tx1"/>
              </a:solidFill>
              <a:round/>
              <a:headEnd/>
              <a:tailEnd type="triangle" w="med" len="med"/>
            </a:ln>
            <a:effectLst/>
          </p:spPr>
          <p:txBody>
            <a:bodyPr/>
            <a:lstStyle/>
            <a:p>
              <a:endParaRPr lang="en-US"/>
            </a:p>
          </p:txBody>
        </p:sp>
        <p:sp>
          <p:nvSpPr>
            <p:cNvPr id="38923" name="Line 11"/>
            <p:cNvSpPr>
              <a:spLocks noChangeShapeType="1"/>
            </p:cNvSpPr>
            <p:nvPr/>
          </p:nvSpPr>
          <p:spPr bwMode="auto">
            <a:xfrm flipH="1">
              <a:off x="1920" y="3360"/>
              <a:ext cx="1728" cy="288"/>
            </a:xfrm>
            <a:prstGeom prst="line">
              <a:avLst/>
            </a:prstGeom>
            <a:noFill/>
            <a:ln w="9525">
              <a:solidFill>
                <a:schemeClr val="tx1"/>
              </a:solidFill>
              <a:round/>
              <a:headEnd/>
              <a:tailEnd type="triangle" w="med" len="med"/>
            </a:ln>
            <a:effectLst/>
          </p:spPr>
          <p:txBody>
            <a:bodyPr/>
            <a:lstStyle/>
            <a:p>
              <a:endParaRPr lang="en-US"/>
            </a:p>
          </p:txBody>
        </p:sp>
        <p:sp>
          <p:nvSpPr>
            <p:cNvPr id="38925" name="Line 13"/>
            <p:cNvSpPr>
              <a:spLocks noChangeShapeType="1"/>
            </p:cNvSpPr>
            <p:nvPr/>
          </p:nvSpPr>
          <p:spPr bwMode="auto">
            <a:xfrm>
              <a:off x="1920" y="1920"/>
              <a:ext cx="0" cy="1632"/>
            </a:xfrm>
            <a:prstGeom prst="line">
              <a:avLst/>
            </a:prstGeom>
            <a:noFill/>
            <a:ln w="9525">
              <a:solidFill>
                <a:schemeClr val="tx1"/>
              </a:solidFill>
              <a:prstDash val="dash"/>
              <a:round/>
              <a:headEnd/>
              <a:tailEnd/>
            </a:ln>
            <a:effectLst/>
          </p:spPr>
          <p:txBody>
            <a:bodyPr/>
            <a:lstStyle/>
            <a:p>
              <a:endParaRPr lang="en-US"/>
            </a:p>
          </p:txBody>
        </p:sp>
        <p:sp>
          <p:nvSpPr>
            <p:cNvPr id="38927" name="Text Box 15"/>
            <p:cNvSpPr txBox="1">
              <a:spLocks noChangeArrowheads="1"/>
            </p:cNvSpPr>
            <p:nvPr/>
          </p:nvSpPr>
          <p:spPr bwMode="auto">
            <a:xfrm>
              <a:off x="1632" y="1488"/>
              <a:ext cx="720"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Client </a:t>
              </a:r>
            </a:p>
          </p:txBody>
        </p:sp>
        <p:sp>
          <p:nvSpPr>
            <p:cNvPr id="38928" name="Text Box 16"/>
            <p:cNvSpPr txBox="1">
              <a:spLocks noChangeArrowheads="1"/>
            </p:cNvSpPr>
            <p:nvPr/>
          </p:nvSpPr>
          <p:spPr bwMode="auto">
            <a:xfrm>
              <a:off x="3360" y="1440"/>
              <a:ext cx="912"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Server </a:t>
              </a:r>
            </a:p>
          </p:txBody>
        </p:sp>
        <p:sp>
          <p:nvSpPr>
            <p:cNvPr id="38929" name="Text Box 17"/>
            <p:cNvSpPr txBox="1">
              <a:spLocks noChangeArrowheads="1"/>
            </p:cNvSpPr>
            <p:nvPr/>
          </p:nvSpPr>
          <p:spPr bwMode="auto">
            <a:xfrm>
              <a:off x="2448" y="1728"/>
              <a:ext cx="1200"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Request </a:t>
              </a:r>
            </a:p>
          </p:txBody>
        </p:sp>
        <p:sp>
          <p:nvSpPr>
            <p:cNvPr id="38931" name="Text Box 19"/>
            <p:cNvSpPr txBox="1">
              <a:spLocks noChangeArrowheads="1"/>
            </p:cNvSpPr>
            <p:nvPr/>
          </p:nvSpPr>
          <p:spPr bwMode="auto">
            <a:xfrm>
              <a:off x="2352" y="3312"/>
              <a:ext cx="864"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Reply </a:t>
              </a:r>
            </a:p>
          </p:txBody>
        </p:sp>
        <p:sp>
          <p:nvSpPr>
            <p:cNvPr id="38933" name="Line 21"/>
            <p:cNvSpPr>
              <a:spLocks noChangeShapeType="1"/>
            </p:cNvSpPr>
            <p:nvPr/>
          </p:nvSpPr>
          <p:spPr bwMode="auto">
            <a:xfrm>
              <a:off x="3936" y="3456"/>
              <a:ext cx="576" cy="0"/>
            </a:xfrm>
            <a:prstGeom prst="line">
              <a:avLst/>
            </a:prstGeom>
            <a:noFill/>
            <a:ln w="9525">
              <a:solidFill>
                <a:schemeClr val="tx1"/>
              </a:solidFill>
              <a:round/>
              <a:headEnd/>
              <a:tailEnd/>
            </a:ln>
            <a:effectLst/>
          </p:spPr>
          <p:txBody>
            <a:bodyPr/>
            <a:lstStyle/>
            <a:p>
              <a:endParaRPr lang="en-US"/>
            </a:p>
          </p:txBody>
        </p:sp>
        <p:sp>
          <p:nvSpPr>
            <p:cNvPr id="38934" name="Line 22"/>
            <p:cNvSpPr>
              <a:spLocks noChangeShapeType="1"/>
            </p:cNvSpPr>
            <p:nvPr/>
          </p:nvSpPr>
          <p:spPr bwMode="auto">
            <a:xfrm>
              <a:off x="3984" y="3888"/>
              <a:ext cx="624" cy="0"/>
            </a:xfrm>
            <a:prstGeom prst="line">
              <a:avLst/>
            </a:prstGeom>
            <a:noFill/>
            <a:ln w="9525">
              <a:solidFill>
                <a:schemeClr val="tx1"/>
              </a:solidFill>
              <a:prstDash val="dash"/>
              <a:round/>
              <a:headEnd/>
              <a:tailEnd/>
            </a:ln>
            <a:effectLst/>
          </p:spPr>
          <p:txBody>
            <a:bodyPr/>
            <a:lstStyle/>
            <a:p>
              <a:endParaRPr lang="en-US"/>
            </a:p>
          </p:txBody>
        </p:sp>
        <p:sp>
          <p:nvSpPr>
            <p:cNvPr id="38935" name="Text Box 23"/>
            <p:cNvSpPr txBox="1">
              <a:spLocks noChangeArrowheads="1"/>
            </p:cNvSpPr>
            <p:nvPr/>
          </p:nvSpPr>
          <p:spPr bwMode="auto">
            <a:xfrm>
              <a:off x="4608" y="3744"/>
              <a:ext cx="1056"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Blocked state</a:t>
              </a:r>
            </a:p>
          </p:txBody>
        </p:sp>
        <p:sp>
          <p:nvSpPr>
            <p:cNvPr id="38936" name="Text Box 24"/>
            <p:cNvSpPr txBox="1">
              <a:spLocks noChangeArrowheads="1"/>
            </p:cNvSpPr>
            <p:nvPr/>
          </p:nvSpPr>
          <p:spPr bwMode="auto">
            <a:xfrm>
              <a:off x="4512" y="3360"/>
              <a:ext cx="1248"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Executing state</a:t>
              </a: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body" idx="1"/>
          </p:nvPr>
        </p:nvSpPr>
        <p:spPr>
          <a:xfrm>
            <a:off x="228600" y="609600"/>
            <a:ext cx="8686800" cy="533400"/>
          </a:xfrm>
        </p:spPr>
        <p:txBody>
          <a:bodyPr/>
          <a:lstStyle/>
          <a:p>
            <a:pPr>
              <a:lnSpc>
                <a:spcPct val="115000"/>
              </a:lnSpc>
            </a:pPr>
            <a:r>
              <a:rPr lang="en-US"/>
              <a:t>Fault tolerant communication between a client and a server</a:t>
            </a:r>
          </a:p>
        </p:txBody>
      </p:sp>
      <p:sp>
        <p:nvSpPr>
          <p:cNvPr id="93188" name="Rectangle 4"/>
          <p:cNvSpPr>
            <a:spLocks noGrp="1" noChangeArrowheads="1"/>
          </p:cNvSpPr>
          <p:nvPr>
            <p:ph type="title"/>
          </p:nvPr>
        </p:nvSpPr>
        <p:spPr>
          <a:xfrm>
            <a:off x="685800" y="0"/>
            <a:ext cx="8077200" cy="609600"/>
          </a:xfrm>
          <a:noFill/>
          <a:ln/>
        </p:spPr>
        <p:txBody>
          <a:bodyPr/>
          <a:lstStyle/>
          <a:p>
            <a:r>
              <a:rPr lang="en-US"/>
              <a:t>Failure handling (contd…)</a:t>
            </a:r>
          </a:p>
        </p:txBody>
      </p:sp>
      <p:grpSp>
        <p:nvGrpSpPr>
          <p:cNvPr id="93238" name="Group 54"/>
          <p:cNvGrpSpPr>
            <a:grpSpLocks/>
          </p:cNvGrpSpPr>
          <p:nvPr/>
        </p:nvGrpSpPr>
        <p:grpSpPr bwMode="auto">
          <a:xfrm>
            <a:off x="914400" y="1066800"/>
            <a:ext cx="6561138" cy="5257800"/>
            <a:chOff x="576" y="384"/>
            <a:chExt cx="4133" cy="3312"/>
          </a:xfrm>
        </p:grpSpPr>
        <p:sp>
          <p:nvSpPr>
            <p:cNvPr id="93239" name="Text Box 55"/>
            <p:cNvSpPr txBox="1">
              <a:spLocks noChangeArrowheads="1"/>
            </p:cNvSpPr>
            <p:nvPr/>
          </p:nvSpPr>
          <p:spPr bwMode="auto">
            <a:xfrm>
              <a:off x="3504" y="3157"/>
              <a:ext cx="1098" cy="224"/>
            </a:xfrm>
            <a:prstGeom prst="rect">
              <a:avLst/>
            </a:prstGeom>
            <a:noFill/>
            <a:ln w="9525" algn="ctr">
              <a:noFill/>
              <a:miter lim="800000"/>
              <a:headEnd/>
              <a:tailEnd/>
            </a:ln>
            <a:effectLst/>
          </p:spPr>
          <p:txBody>
            <a:bodyPr/>
            <a:lstStyle/>
            <a:p>
              <a:pPr algn="ctr"/>
              <a:r>
                <a:rPr lang="en-US" sz="1200" b="1"/>
                <a:t>Successful Execution</a:t>
              </a:r>
            </a:p>
          </p:txBody>
        </p:sp>
        <p:sp>
          <p:nvSpPr>
            <p:cNvPr id="93240" name="Text Box 56"/>
            <p:cNvSpPr txBox="1">
              <a:spLocks noChangeArrowheads="1"/>
            </p:cNvSpPr>
            <p:nvPr/>
          </p:nvSpPr>
          <p:spPr bwMode="auto">
            <a:xfrm>
              <a:off x="1872" y="2736"/>
              <a:ext cx="1536" cy="167"/>
            </a:xfrm>
            <a:prstGeom prst="rect">
              <a:avLst/>
            </a:prstGeom>
            <a:noFill/>
            <a:ln w="9525" algn="ctr">
              <a:noFill/>
              <a:miter lim="800000"/>
              <a:headEnd/>
              <a:tailEnd/>
            </a:ln>
            <a:effectLst/>
          </p:spPr>
          <p:txBody>
            <a:bodyPr/>
            <a:lstStyle/>
            <a:p>
              <a:pPr algn="ctr"/>
              <a:r>
                <a:rPr lang="en-US" sz="1200" b="1"/>
                <a:t>Retransmit REQUEST Message</a:t>
              </a:r>
            </a:p>
          </p:txBody>
        </p:sp>
        <p:sp>
          <p:nvSpPr>
            <p:cNvPr id="93241" name="Text Box 57"/>
            <p:cNvSpPr txBox="1">
              <a:spLocks noChangeArrowheads="1"/>
            </p:cNvSpPr>
            <p:nvPr/>
          </p:nvSpPr>
          <p:spPr bwMode="auto">
            <a:xfrm>
              <a:off x="2552" y="2314"/>
              <a:ext cx="1098" cy="223"/>
            </a:xfrm>
            <a:prstGeom prst="rect">
              <a:avLst/>
            </a:prstGeom>
            <a:noFill/>
            <a:ln w="9525" algn="ctr">
              <a:noFill/>
              <a:miter lim="800000"/>
              <a:headEnd/>
              <a:tailEnd/>
            </a:ln>
            <a:effectLst/>
          </p:spPr>
          <p:txBody>
            <a:bodyPr/>
            <a:lstStyle/>
            <a:p>
              <a:pPr algn="ctr"/>
              <a:r>
                <a:rPr lang="en-US" sz="1200" b="1"/>
                <a:t>Send Response</a:t>
              </a:r>
            </a:p>
          </p:txBody>
        </p:sp>
        <p:sp>
          <p:nvSpPr>
            <p:cNvPr id="93242" name="Text Box 58"/>
            <p:cNvSpPr txBox="1">
              <a:spLocks noChangeArrowheads="1"/>
            </p:cNvSpPr>
            <p:nvPr/>
          </p:nvSpPr>
          <p:spPr bwMode="auto">
            <a:xfrm>
              <a:off x="3408" y="2208"/>
              <a:ext cx="1098" cy="224"/>
            </a:xfrm>
            <a:prstGeom prst="rect">
              <a:avLst/>
            </a:prstGeom>
            <a:noFill/>
            <a:ln w="9525" algn="ctr">
              <a:noFill/>
              <a:miter lim="800000"/>
              <a:headEnd/>
              <a:tailEnd/>
            </a:ln>
            <a:effectLst/>
          </p:spPr>
          <p:txBody>
            <a:bodyPr/>
            <a:lstStyle/>
            <a:p>
              <a:pPr algn="ctr"/>
              <a:r>
                <a:rPr lang="en-US" sz="1200" b="1"/>
                <a:t>Successful Execution</a:t>
              </a:r>
            </a:p>
          </p:txBody>
        </p:sp>
        <p:sp>
          <p:nvSpPr>
            <p:cNvPr id="93243" name="Text Box 59"/>
            <p:cNvSpPr txBox="1">
              <a:spLocks noChangeArrowheads="1"/>
            </p:cNvSpPr>
            <p:nvPr/>
          </p:nvSpPr>
          <p:spPr bwMode="auto">
            <a:xfrm>
              <a:off x="3431" y="1943"/>
              <a:ext cx="585" cy="191"/>
            </a:xfrm>
            <a:prstGeom prst="rect">
              <a:avLst/>
            </a:prstGeom>
            <a:noFill/>
            <a:ln w="9525" algn="ctr">
              <a:noFill/>
              <a:miter lim="800000"/>
              <a:headEnd/>
              <a:tailEnd/>
            </a:ln>
            <a:effectLst/>
          </p:spPr>
          <p:txBody>
            <a:bodyPr/>
            <a:lstStyle/>
            <a:p>
              <a:pPr algn="ctr"/>
              <a:r>
                <a:rPr lang="en-US" sz="1200" b="1"/>
                <a:t>Restarted</a:t>
              </a:r>
            </a:p>
          </p:txBody>
        </p:sp>
        <p:sp>
          <p:nvSpPr>
            <p:cNvPr id="93244" name="Text Box 60"/>
            <p:cNvSpPr txBox="1">
              <a:spLocks noChangeArrowheads="1"/>
            </p:cNvSpPr>
            <p:nvPr/>
          </p:nvSpPr>
          <p:spPr bwMode="auto">
            <a:xfrm>
              <a:off x="2845" y="942"/>
              <a:ext cx="439" cy="149"/>
            </a:xfrm>
            <a:prstGeom prst="rect">
              <a:avLst/>
            </a:prstGeom>
            <a:noFill/>
            <a:ln w="9525" algn="ctr">
              <a:noFill/>
              <a:miter lim="800000"/>
              <a:headEnd/>
              <a:tailEnd/>
            </a:ln>
            <a:effectLst/>
          </p:spPr>
          <p:txBody>
            <a:bodyPr/>
            <a:lstStyle/>
            <a:p>
              <a:pPr algn="ctr"/>
              <a:r>
                <a:rPr lang="en-US" sz="1200" b="1"/>
                <a:t>Lost</a:t>
              </a:r>
            </a:p>
            <a:p>
              <a:pPr algn="ctr"/>
              <a:endParaRPr lang="en-US" sz="1200" b="1"/>
            </a:p>
            <a:p>
              <a:pPr algn="ctr"/>
              <a:endParaRPr lang="en-US" sz="1200" b="1"/>
            </a:p>
          </p:txBody>
        </p:sp>
        <p:sp>
          <p:nvSpPr>
            <p:cNvPr id="93245" name="Text Box 61"/>
            <p:cNvSpPr txBox="1">
              <a:spLocks noChangeArrowheads="1"/>
            </p:cNvSpPr>
            <p:nvPr/>
          </p:nvSpPr>
          <p:spPr bwMode="auto">
            <a:xfrm>
              <a:off x="1601" y="384"/>
              <a:ext cx="2269" cy="186"/>
            </a:xfrm>
            <a:prstGeom prst="rect">
              <a:avLst/>
            </a:prstGeom>
            <a:noFill/>
            <a:ln w="9525">
              <a:noFill/>
              <a:miter lim="800000"/>
              <a:headEnd/>
              <a:tailEnd/>
            </a:ln>
          </p:spPr>
          <p:txBody>
            <a:bodyPr/>
            <a:lstStyle/>
            <a:p>
              <a:r>
                <a:rPr lang="en-US" sz="1600" b="1">
                  <a:solidFill>
                    <a:srgbClr val="0000FF"/>
                  </a:solidFill>
                </a:rPr>
                <a:t>Client                                           Server</a:t>
              </a:r>
              <a:endParaRPr lang="en-US" sz="1600"/>
            </a:p>
          </p:txBody>
        </p:sp>
        <p:sp>
          <p:nvSpPr>
            <p:cNvPr id="93246" name="Text Box 62"/>
            <p:cNvSpPr txBox="1">
              <a:spLocks noChangeArrowheads="1"/>
            </p:cNvSpPr>
            <p:nvPr/>
          </p:nvSpPr>
          <p:spPr bwMode="auto">
            <a:xfrm>
              <a:off x="2113" y="645"/>
              <a:ext cx="1025" cy="198"/>
            </a:xfrm>
            <a:prstGeom prst="rect">
              <a:avLst/>
            </a:prstGeom>
            <a:noFill/>
            <a:ln w="9525">
              <a:noFill/>
              <a:miter lim="800000"/>
              <a:headEnd/>
              <a:tailEnd/>
            </a:ln>
          </p:spPr>
          <p:txBody>
            <a:bodyPr/>
            <a:lstStyle/>
            <a:p>
              <a:pPr algn="ctr"/>
              <a:r>
                <a:rPr lang="en-US" sz="1200" b="1"/>
                <a:t>REQUEST Message</a:t>
              </a:r>
              <a:endParaRPr lang="en-US" sz="1200"/>
            </a:p>
          </p:txBody>
        </p:sp>
        <p:sp>
          <p:nvSpPr>
            <p:cNvPr id="93247" name="Text Box 63"/>
            <p:cNvSpPr txBox="1">
              <a:spLocks noChangeArrowheads="1"/>
            </p:cNvSpPr>
            <p:nvPr/>
          </p:nvSpPr>
          <p:spPr bwMode="auto">
            <a:xfrm>
              <a:off x="1872" y="1152"/>
              <a:ext cx="1584" cy="200"/>
            </a:xfrm>
            <a:prstGeom prst="rect">
              <a:avLst/>
            </a:prstGeom>
            <a:noFill/>
            <a:ln w="9525" algn="ctr">
              <a:noFill/>
              <a:miter lim="800000"/>
              <a:headEnd/>
              <a:tailEnd/>
            </a:ln>
            <a:effectLst/>
          </p:spPr>
          <p:txBody>
            <a:bodyPr/>
            <a:lstStyle/>
            <a:p>
              <a:r>
                <a:rPr lang="en-US" sz="1200" b="1"/>
                <a:t>Retransmit REQUEST Message</a:t>
              </a:r>
            </a:p>
            <a:p>
              <a:endParaRPr lang="en-US" sz="1200" b="1"/>
            </a:p>
          </p:txBody>
        </p:sp>
        <p:sp>
          <p:nvSpPr>
            <p:cNvPr id="93248" name="Text Box 64"/>
            <p:cNvSpPr txBox="1">
              <a:spLocks noChangeArrowheads="1"/>
            </p:cNvSpPr>
            <p:nvPr/>
          </p:nvSpPr>
          <p:spPr bwMode="auto">
            <a:xfrm>
              <a:off x="1900" y="1898"/>
              <a:ext cx="1460" cy="166"/>
            </a:xfrm>
            <a:prstGeom prst="rect">
              <a:avLst/>
            </a:prstGeom>
            <a:noFill/>
            <a:ln w="9525" algn="ctr">
              <a:noFill/>
              <a:miter lim="800000"/>
              <a:headEnd/>
              <a:tailEnd/>
            </a:ln>
            <a:effectLst/>
          </p:spPr>
          <p:txBody>
            <a:bodyPr/>
            <a:lstStyle/>
            <a:p>
              <a:pPr algn="ctr"/>
              <a:r>
                <a:rPr lang="en-US" sz="1200" b="1"/>
                <a:t>Retransmit REQUEST Message</a:t>
              </a:r>
            </a:p>
          </p:txBody>
        </p:sp>
        <p:sp>
          <p:nvSpPr>
            <p:cNvPr id="93249" name="Text Box 65"/>
            <p:cNvSpPr txBox="1">
              <a:spLocks noChangeArrowheads="1"/>
            </p:cNvSpPr>
            <p:nvPr/>
          </p:nvSpPr>
          <p:spPr bwMode="auto">
            <a:xfrm>
              <a:off x="2406" y="2537"/>
              <a:ext cx="366" cy="149"/>
            </a:xfrm>
            <a:prstGeom prst="rect">
              <a:avLst/>
            </a:prstGeom>
            <a:noFill/>
            <a:ln w="9525" algn="ctr">
              <a:noFill/>
              <a:miter lim="800000"/>
              <a:headEnd/>
              <a:tailEnd/>
            </a:ln>
            <a:effectLst/>
          </p:spPr>
          <p:txBody>
            <a:bodyPr/>
            <a:lstStyle/>
            <a:p>
              <a:pPr algn="ctr"/>
              <a:r>
                <a:rPr lang="en-US" sz="1200" b="1"/>
                <a:t>Lost</a:t>
              </a:r>
            </a:p>
          </p:txBody>
        </p:sp>
        <p:sp>
          <p:nvSpPr>
            <p:cNvPr id="93250" name="Text Box 66"/>
            <p:cNvSpPr txBox="1">
              <a:spLocks noChangeArrowheads="1"/>
            </p:cNvSpPr>
            <p:nvPr/>
          </p:nvSpPr>
          <p:spPr bwMode="auto">
            <a:xfrm>
              <a:off x="2040" y="3251"/>
              <a:ext cx="952" cy="148"/>
            </a:xfrm>
            <a:prstGeom prst="rect">
              <a:avLst/>
            </a:prstGeom>
            <a:noFill/>
            <a:ln w="9525" algn="ctr">
              <a:noFill/>
              <a:miter lim="800000"/>
              <a:headEnd/>
              <a:tailEnd/>
            </a:ln>
            <a:effectLst/>
          </p:spPr>
          <p:txBody>
            <a:bodyPr/>
            <a:lstStyle/>
            <a:p>
              <a:pPr algn="ctr"/>
              <a:r>
                <a:rPr lang="en-US" sz="1200" b="1"/>
                <a:t>Response</a:t>
              </a:r>
            </a:p>
          </p:txBody>
        </p:sp>
        <p:sp>
          <p:nvSpPr>
            <p:cNvPr id="93251" name="Line 67"/>
            <p:cNvSpPr>
              <a:spLocks noChangeShapeType="1"/>
            </p:cNvSpPr>
            <p:nvPr/>
          </p:nvSpPr>
          <p:spPr bwMode="auto">
            <a:xfrm flipH="1">
              <a:off x="942" y="719"/>
              <a:ext cx="409" cy="0"/>
            </a:xfrm>
            <a:prstGeom prst="line">
              <a:avLst/>
            </a:prstGeom>
            <a:noFill/>
            <a:ln w="9525">
              <a:solidFill>
                <a:srgbClr val="000000"/>
              </a:solidFill>
              <a:round/>
              <a:headEnd/>
              <a:tailEnd/>
            </a:ln>
          </p:spPr>
          <p:txBody>
            <a:bodyPr/>
            <a:lstStyle/>
            <a:p>
              <a:endParaRPr lang="en-US"/>
            </a:p>
          </p:txBody>
        </p:sp>
        <p:sp>
          <p:nvSpPr>
            <p:cNvPr id="93252" name="Line 68"/>
            <p:cNvSpPr>
              <a:spLocks noChangeShapeType="1"/>
            </p:cNvSpPr>
            <p:nvPr/>
          </p:nvSpPr>
          <p:spPr bwMode="auto">
            <a:xfrm flipH="1">
              <a:off x="942" y="1315"/>
              <a:ext cx="439" cy="0"/>
            </a:xfrm>
            <a:prstGeom prst="line">
              <a:avLst/>
            </a:prstGeom>
            <a:noFill/>
            <a:ln w="9525">
              <a:solidFill>
                <a:srgbClr val="000000"/>
              </a:solidFill>
              <a:round/>
              <a:headEnd/>
              <a:tailEnd/>
            </a:ln>
          </p:spPr>
          <p:txBody>
            <a:bodyPr/>
            <a:lstStyle/>
            <a:p>
              <a:endParaRPr lang="en-US"/>
            </a:p>
          </p:txBody>
        </p:sp>
        <p:sp>
          <p:nvSpPr>
            <p:cNvPr id="93253" name="Line 69"/>
            <p:cNvSpPr>
              <a:spLocks noChangeShapeType="1"/>
            </p:cNvSpPr>
            <p:nvPr/>
          </p:nvSpPr>
          <p:spPr bwMode="auto">
            <a:xfrm flipH="1">
              <a:off x="942" y="1761"/>
              <a:ext cx="409" cy="0"/>
            </a:xfrm>
            <a:prstGeom prst="line">
              <a:avLst/>
            </a:prstGeom>
            <a:noFill/>
            <a:ln w="9525">
              <a:solidFill>
                <a:srgbClr val="000000"/>
              </a:solidFill>
              <a:round/>
              <a:headEnd/>
              <a:tailEnd/>
            </a:ln>
          </p:spPr>
          <p:txBody>
            <a:bodyPr/>
            <a:lstStyle/>
            <a:p>
              <a:endParaRPr lang="en-US"/>
            </a:p>
          </p:txBody>
        </p:sp>
        <p:sp>
          <p:nvSpPr>
            <p:cNvPr id="93254" name="Line 70"/>
            <p:cNvSpPr>
              <a:spLocks noChangeShapeType="1"/>
            </p:cNvSpPr>
            <p:nvPr/>
          </p:nvSpPr>
          <p:spPr bwMode="auto">
            <a:xfrm flipH="1">
              <a:off x="942" y="2804"/>
              <a:ext cx="366" cy="0"/>
            </a:xfrm>
            <a:prstGeom prst="line">
              <a:avLst/>
            </a:prstGeom>
            <a:noFill/>
            <a:ln w="9525">
              <a:solidFill>
                <a:srgbClr val="000000"/>
              </a:solidFill>
              <a:round/>
              <a:headEnd/>
              <a:tailEnd/>
            </a:ln>
          </p:spPr>
          <p:txBody>
            <a:bodyPr/>
            <a:lstStyle/>
            <a:p>
              <a:endParaRPr lang="en-US"/>
            </a:p>
          </p:txBody>
        </p:sp>
        <p:sp>
          <p:nvSpPr>
            <p:cNvPr id="93255" name="Text Box 71"/>
            <p:cNvSpPr txBox="1">
              <a:spLocks noChangeArrowheads="1"/>
            </p:cNvSpPr>
            <p:nvPr/>
          </p:nvSpPr>
          <p:spPr bwMode="auto">
            <a:xfrm>
              <a:off x="1344" y="521"/>
              <a:ext cx="476" cy="285"/>
            </a:xfrm>
            <a:prstGeom prst="rect">
              <a:avLst/>
            </a:prstGeom>
            <a:noFill/>
            <a:ln w="9525">
              <a:noFill/>
              <a:miter lim="800000"/>
              <a:headEnd/>
              <a:tailEnd/>
            </a:ln>
          </p:spPr>
          <p:txBody>
            <a:bodyPr/>
            <a:lstStyle/>
            <a:p>
              <a:pPr algn="ctr"/>
              <a:r>
                <a:rPr lang="en-US" sz="1200" b="1"/>
                <a:t>Send Request</a:t>
              </a:r>
              <a:endParaRPr lang="en-US" sz="1200"/>
            </a:p>
          </p:txBody>
        </p:sp>
        <p:sp>
          <p:nvSpPr>
            <p:cNvPr id="93256" name="Line 72"/>
            <p:cNvSpPr>
              <a:spLocks noChangeShapeType="1"/>
            </p:cNvSpPr>
            <p:nvPr/>
          </p:nvSpPr>
          <p:spPr bwMode="auto">
            <a:xfrm>
              <a:off x="1015" y="719"/>
              <a:ext cx="0" cy="149"/>
            </a:xfrm>
            <a:prstGeom prst="line">
              <a:avLst/>
            </a:prstGeom>
            <a:noFill/>
            <a:ln w="9525">
              <a:solidFill>
                <a:srgbClr val="000000"/>
              </a:solidFill>
              <a:round/>
              <a:headEnd type="triangle" w="med" len="med"/>
              <a:tailEnd/>
            </a:ln>
          </p:spPr>
          <p:txBody>
            <a:bodyPr/>
            <a:lstStyle/>
            <a:p>
              <a:endParaRPr lang="en-US"/>
            </a:p>
          </p:txBody>
        </p:sp>
        <p:sp>
          <p:nvSpPr>
            <p:cNvPr id="93257" name="Line 73"/>
            <p:cNvSpPr>
              <a:spLocks noChangeShapeType="1"/>
            </p:cNvSpPr>
            <p:nvPr/>
          </p:nvSpPr>
          <p:spPr bwMode="auto">
            <a:xfrm>
              <a:off x="1015" y="1166"/>
              <a:ext cx="0" cy="149"/>
            </a:xfrm>
            <a:prstGeom prst="line">
              <a:avLst/>
            </a:prstGeom>
            <a:noFill/>
            <a:ln w="9525">
              <a:solidFill>
                <a:srgbClr val="000000"/>
              </a:solidFill>
              <a:round/>
              <a:headEnd/>
              <a:tailEnd type="triangle" w="med" len="med"/>
            </a:ln>
          </p:spPr>
          <p:txBody>
            <a:bodyPr/>
            <a:lstStyle/>
            <a:p>
              <a:endParaRPr lang="en-US"/>
            </a:p>
          </p:txBody>
        </p:sp>
        <p:sp>
          <p:nvSpPr>
            <p:cNvPr id="93258" name="Line 74"/>
            <p:cNvSpPr>
              <a:spLocks noChangeShapeType="1"/>
            </p:cNvSpPr>
            <p:nvPr/>
          </p:nvSpPr>
          <p:spPr bwMode="auto">
            <a:xfrm>
              <a:off x="1015" y="1761"/>
              <a:ext cx="0" cy="373"/>
            </a:xfrm>
            <a:prstGeom prst="line">
              <a:avLst/>
            </a:prstGeom>
            <a:noFill/>
            <a:ln w="9525">
              <a:solidFill>
                <a:srgbClr val="000000"/>
              </a:solidFill>
              <a:round/>
              <a:headEnd type="triangle" w="med" len="med"/>
              <a:tailEnd/>
            </a:ln>
          </p:spPr>
          <p:txBody>
            <a:bodyPr/>
            <a:lstStyle/>
            <a:p>
              <a:endParaRPr lang="en-US"/>
            </a:p>
          </p:txBody>
        </p:sp>
        <p:sp>
          <p:nvSpPr>
            <p:cNvPr id="93259" name="Line 75"/>
            <p:cNvSpPr>
              <a:spLocks noChangeShapeType="1"/>
            </p:cNvSpPr>
            <p:nvPr/>
          </p:nvSpPr>
          <p:spPr bwMode="auto">
            <a:xfrm>
              <a:off x="1015" y="2357"/>
              <a:ext cx="0" cy="447"/>
            </a:xfrm>
            <a:prstGeom prst="line">
              <a:avLst/>
            </a:prstGeom>
            <a:noFill/>
            <a:ln w="9525">
              <a:solidFill>
                <a:srgbClr val="000000"/>
              </a:solidFill>
              <a:round/>
              <a:headEnd/>
              <a:tailEnd type="triangle" w="med" len="med"/>
            </a:ln>
          </p:spPr>
          <p:txBody>
            <a:bodyPr/>
            <a:lstStyle/>
            <a:p>
              <a:endParaRPr lang="en-US"/>
            </a:p>
          </p:txBody>
        </p:sp>
        <p:sp>
          <p:nvSpPr>
            <p:cNvPr id="93260" name="Line 76"/>
            <p:cNvSpPr>
              <a:spLocks noChangeShapeType="1"/>
            </p:cNvSpPr>
            <p:nvPr/>
          </p:nvSpPr>
          <p:spPr bwMode="auto">
            <a:xfrm>
              <a:off x="1015" y="1315"/>
              <a:ext cx="0" cy="149"/>
            </a:xfrm>
            <a:prstGeom prst="line">
              <a:avLst/>
            </a:prstGeom>
            <a:noFill/>
            <a:ln w="9525">
              <a:solidFill>
                <a:srgbClr val="000000"/>
              </a:solidFill>
              <a:round/>
              <a:headEnd type="triangle" w="med" len="med"/>
              <a:tailEnd/>
            </a:ln>
          </p:spPr>
          <p:txBody>
            <a:bodyPr/>
            <a:lstStyle/>
            <a:p>
              <a:endParaRPr lang="en-US"/>
            </a:p>
          </p:txBody>
        </p:sp>
        <p:sp>
          <p:nvSpPr>
            <p:cNvPr id="93261" name="Line 77"/>
            <p:cNvSpPr>
              <a:spLocks noChangeShapeType="1"/>
            </p:cNvSpPr>
            <p:nvPr/>
          </p:nvSpPr>
          <p:spPr bwMode="auto">
            <a:xfrm>
              <a:off x="1015" y="1613"/>
              <a:ext cx="0" cy="148"/>
            </a:xfrm>
            <a:prstGeom prst="line">
              <a:avLst/>
            </a:prstGeom>
            <a:noFill/>
            <a:ln w="9525">
              <a:solidFill>
                <a:srgbClr val="000000"/>
              </a:solidFill>
              <a:round/>
              <a:headEnd/>
              <a:tailEnd type="triangle" w="med" len="med"/>
            </a:ln>
          </p:spPr>
          <p:txBody>
            <a:bodyPr/>
            <a:lstStyle/>
            <a:p>
              <a:endParaRPr lang="en-US"/>
            </a:p>
          </p:txBody>
        </p:sp>
        <p:sp>
          <p:nvSpPr>
            <p:cNvPr id="93262" name="Text Box 78"/>
            <p:cNvSpPr txBox="1">
              <a:spLocks noChangeArrowheads="1"/>
            </p:cNvSpPr>
            <p:nvPr/>
          </p:nvSpPr>
          <p:spPr bwMode="auto">
            <a:xfrm>
              <a:off x="576" y="942"/>
              <a:ext cx="732" cy="149"/>
            </a:xfrm>
            <a:prstGeom prst="rect">
              <a:avLst/>
            </a:prstGeom>
            <a:noFill/>
            <a:ln w="9525">
              <a:noFill/>
              <a:miter lim="800000"/>
              <a:headEnd/>
              <a:tailEnd/>
            </a:ln>
          </p:spPr>
          <p:txBody>
            <a:bodyPr/>
            <a:lstStyle/>
            <a:p>
              <a:pPr algn="ctr"/>
              <a:r>
                <a:rPr lang="en-US" sz="1200" b="1"/>
                <a:t>    Time Out</a:t>
              </a:r>
              <a:endParaRPr lang="en-US" sz="1200"/>
            </a:p>
          </p:txBody>
        </p:sp>
        <p:sp>
          <p:nvSpPr>
            <p:cNvPr id="93263" name="Text Box 79"/>
            <p:cNvSpPr txBox="1">
              <a:spLocks noChangeArrowheads="1"/>
            </p:cNvSpPr>
            <p:nvPr/>
          </p:nvSpPr>
          <p:spPr bwMode="auto">
            <a:xfrm>
              <a:off x="649" y="1464"/>
              <a:ext cx="659" cy="149"/>
            </a:xfrm>
            <a:prstGeom prst="rect">
              <a:avLst/>
            </a:prstGeom>
            <a:noFill/>
            <a:ln w="9525" algn="ctr">
              <a:noFill/>
              <a:miter lim="800000"/>
              <a:headEnd/>
              <a:tailEnd/>
            </a:ln>
            <a:effectLst/>
          </p:spPr>
          <p:txBody>
            <a:bodyPr/>
            <a:lstStyle/>
            <a:p>
              <a:pPr algn="ctr"/>
              <a:r>
                <a:rPr lang="en-US" sz="1200" b="1"/>
                <a:t>Time Out</a:t>
              </a:r>
            </a:p>
          </p:txBody>
        </p:sp>
        <p:sp>
          <p:nvSpPr>
            <p:cNvPr id="93264" name="Text Box 80"/>
            <p:cNvSpPr txBox="1">
              <a:spLocks noChangeArrowheads="1"/>
            </p:cNvSpPr>
            <p:nvPr/>
          </p:nvSpPr>
          <p:spPr bwMode="auto">
            <a:xfrm>
              <a:off x="649" y="2134"/>
              <a:ext cx="805" cy="223"/>
            </a:xfrm>
            <a:prstGeom prst="rect">
              <a:avLst/>
            </a:prstGeom>
            <a:noFill/>
            <a:ln w="9525">
              <a:noFill/>
              <a:miter lim="800000"/>
              <a:headEnd/>
              <a:tailEnd/>
            </a:ln>
          </p:spPr>
          <p:txBody>
            <a:bodyPr/>
            <a:lstStyle/>
            <a:p>
              <a:pPr algn="ctr"/>
              <a:r>
                <a:rPr lang="en-US" sz="1200" b="1"/>
                <a:t>Time Out</a:t>
              </a:r>
              <a:endParaRPr lang="en-US" sz="1200"/>
            </a:p>
          </p:txBody>
        </p:sp>
        <p:sp>
          <p:nvSpPr>
            <p:cNvPr id="93265" name="Freeform 81"/>
            <p:cNvSpPr>
              <a:spLocks/>
            </p:cNvSpPr>
            <p:nvPr/>
          </p:nvSpPr>
          <p:spPr bwMode="auto">
            <a:xfrm>
              <a:off x="2688" y="2496"/>
              <a:ext cx="132" cy="192"/>
            </a:xfrm>
            <a:custGeom>
              <a:avLst/>
              <a:gdLst/>
              <a:ahLst/>
              <a:cxnLst>
                <a:cxn ang="0">
                  <a:pos x="241" y="0"/>
                </a:cxn>
                <a:cxn ang="0">
                  <a:pos x="166" y="135"/>
                </a:cxn>
                <a:cxn ang="0">
                  <a:pos x="151" y="225"/>
                </a:cxn>
                <a:cxn ang="0">
                  <a:pos x="106" y="195"/>
                </a:cxn>
                <a:cxn ang="0">
                  <a:pos x="76" y="285"/>
                </a:cxn>
                <a:cxn ang="0">
                  <a:pos x="61" y="330"/>
                </a:cxn>
                <a:cxn ang="0">
                  <a:pos x="16" y="360"/>
                </a:cxn>
                <a:cxn ang="0">
                  <a:pos x="1" y="405"/>
                </a:cxn>
                <a:cxn ang="0">
                  <a:pos x="31" y="450"/>
                </a:cxn>
              </a:cxnLst>
              <a:rect l="0" t="0" r="r" b="b"/>
              <a:pathLst>
                <a:path w="241" h="455">
                  <a:moveTo>
                    <a:pt x="241" y="0"/>
                  </a:moveTo>
                  <a:cubicBezTo>
                    <a:pt x="211" y="45"/>
                    <a:pt x="196" y="90"/>
                    <a:pt x="166" y="135"/>
                  </a:cubicBezTo>
                  <a:cubicBezTo>
                    <a:pt x="161" y="165"/>
                    <a:pt x="173" y="203"/>
                    <a:pt x="151" y="225"/>
                  </a:cubicBezTo>
                  <a:cubicBezTo>
                    <a:pt x="138" y="238"/>
                    <a:pt x="120" y="184"/>
                    <a:pt x="106" y="195"/>
                  </a:cubicBezTo>
                  <a:cubicBezTo>
                    <a:pt x="81" y="215"/>
                    <a:pt x="86" y="255"/>
                    <a:pt x="76" y="285"/>
                  </a:cubicBezTo>
                  <a:cubicBezTo>
                    <a:pt x="71" y="300"/>
                    <a:pt x="61" y="330"/>
                    <a:pt x="61" y="330"/>
                  </a:cubicBezTo>
                  <a:cubicBezTo>
                    <a:pt x="124" y="425"/>
                    <a:pt x="82" y="338"/>
                    <a:pt x="16" y="360"/>
                  </a:cubicBezTo>
                  <a:cubicBezTo>
                    <a:pt x="1" y="365"/>
                    <a:pt x="6" y="390"/>
                    <a:pt x="1" y="405"/>
                  </a:cubicBezTo>
                  <a:cubicBezTo>
                    <a:pt x="18" y="455"/>
                    <a:pt x="0" y="450"/>
                    <a:pt x="31" y="450"/>
                  </a:cubicBezTo>
                </a:path>
              </a:pathLst>
            </a:custGeom>
            <a:noFill/>
            <a:ln w="19050" cmpd="sng">
              <a:solidFill>
                <a:srgbClr val="000000"/>
              </a:solidFill>
              <a:round/>
              <a:headEnd/>
              <a:tailEnd/>
            </a:ln>
          </p:spPr>
          <p:txBody>
            <a:bodyPr/>
            <a:lstStyle/>
            <a:p>
              <a:endParaRPr lang="en-US"/>
            </a:p>
          </p:txBody>
        </p:sp>
        <p:sp>
          <p:nvSpPr>
            <p:cNvPr id="93266" name="Line 82"/>
            <p:cNvSpPr>
              <a:spLocks noChangeShapeType="1"/>
            </p:cNvSpPr>
            <p:nvPr/>
          </p:nvSpPr>
          <p:spPr bwMode="auto">
            <a:xfrm>
              <a:off x="1820" y="645"/>
              <a:ext cx="4" cy="3051"/>
            </a:xfrm>
            <a:prstGeom prst="line">
              <a:avLst/>
            </a:prstGeom>
            <a:noFill/>
            <a:ln w="19050">
              <a:solidFill>
                <a:srgbClr val="000000"/>
              </a:solidFill>
              <a:round/>
              <a:headEnd/>
              <a:tailEnd/>
            </a:ln>
          </p:spPr>
          <p:txBody>
            <a:bodyPr/>
            <a:lstStyle/>
            <a:p>
              <a:endParaRPr lang="en-US"/>
            </a:p>
          </p:txBody>
        </p:sp>
        <p:sp>
          <p:nvSpPr>
            <p:cNvPr id="93267" name="Line 83"/>
            <p:cNvSpPr>
              <a:spLocks noChangeShapeType="1"/>
            </p:cNvSpPr>
            <p:nvPr/>
          </p:nvSpPr>
          <p:spPr bwMode="auto">
            <a:xfrm>
              <a:off x="3504" y="645"/>
              <a:ext cx="0" cy="3003"/>
            </a:xfrm>
            <a:prstGeom prst="line">
              <a:avLst/>
            </a:prstGeom>
            <a:noFill/>
            <a:ln w="19050">
              <a:solidFill>
                <a:srgbClr val="000000"/>
              </a:solidFill>
              <a:round/>
              <a:headEnd/>
              <a:tailEnd/>
            </a:ln>
          </p:spPr>
          <p:txBody>
            <a:bodyPr/>
            <a:lstStyle/>
            <a:p>
              <a:endParaRPr lang="en-US"/>
            </a:p>
          </p:txBody>
        </p:sp>
        <p:sp>
          <p:nvSpPr>
            <p:cNvPr id="93268" name="Line 84"/>
            <p:cNvSpPr>
              <a:spLocks noChangeShapeType="1"/>
            </p:cNvSpPr>
            <p:nvPr/>
          </p:nvSpPr>
          <p:spPr bwMode="auto">
            <a:xfrm>
              <a:off x="1820" y="719"/>
              <a:ext cx="952" cy="149"/>
            </a:xfrm>
            <a:prstGeom prst="line">
              <a:avLst/>
            </a:prstGeom>
            <a:noFill/>
            <a:ln w="19050">
              <a:solidFill>
                <a:srgbClr val="000000"/>
              </a:solidFill>
              <a:round/>
              <a:headEnd/>
              <a:tailEnd type="triangle" w="med" len="med"/>
            </a:ln>
          </p:spPr>
          <p:txBody>
            <a:bodyPr/>
            <a:lstStyle/>
            <a:p>
              <a:endParaRPr lang="en-US"/>
            </a:p>
          </p:txBody>
        </p:sp>
        <p:sp>
          <p:nvSpPr>
            <p:cNvPr id="93269" name="Freeform 85"/>
            <p:cNvSpPr>
              <a:spLocks/>
            </p:cNvSpPr>
            <p:nvPr/>
          </p:nvSpPr>
          <p:spPr bwMode="auto">
            <a:xfrm>
              <a:off x="2772" y="868"/>
              <a:ext cx="177" cy="149"/>
            </a:xfrm>
            <a:custGeom>
              <a:avLst/>
              <a:gdLst/>
              <a:ahLst/>
              <a:cxnLst>
                <a:cxn ang="0">
                  <a:pos x="0" y="0"/>
                </a:cxn>
                <a:cxn ang="0">
                  <a:pos x="105" y="30"/>
                </a:cxn>
                <a:cxn ang="0">
                  <a:pos x="180" y="225"/>
                </a:cxn>
                <a:cxn ang="0">
                  <a:pos x="270" y="270"/>
                </a:cxn>
                <a:cxn ang="0">
                  <a:pos x="345" y="330"/>
                </a:cxn>
                <a:cxn ang="0">
                  <a:pos x="375" y="375"/>
                </a:cxn>
                <a:cxn ang="0">
                  <a:pos x="390" y="420"/>
                </a:cxn>
                <a:cxn ang="0">
                  <a:pos x="450" y="435"/>
                </a:cxn>
                <a:cxn ang="0">
                  <a:pos x="465" y="495"/>
                </a:cxn>
                <a:cxn ang="0">
                  <a:pos x="525" y="480"/>
                </a:cxn>
                <a:cxn ang="0">
                  <a:pos x="555" y="525"/>
                </a:cxn>
              </a:cxnLst>
              <a:rect l="0" t="0" r="r" b="b"/>
              <a:pathLst>
                <a:path w="577" h="567">
                  <a:moveTo>
                    <a:pt x="0" y="0"/>
                  </a:moveTo>
                  <a:cubicBezTo>
                    <a:pt x="4" y="1"/>
                    <a:pt x="95" y="22"/>
                    <a:pt x="105" y="30"/>
                  </a:cubicBezTo>
                  <a:cubicBezTo>
                    <a:pt x="166" y="79"/>
                    <a:pt x="145" y="173"/>
                    <a:pt x="180" y="225"/>
                  </a:cubicBezTo>
                  <a:cubicBezTo>
                    <a:pt x="197" y="250"/>
                    <a:pt x="244" y="261"/>
                    <a:pt x="270" y="270"/>
                  </a:cubicBezTo>
                  <a:cubicBezTo>
                    <a:pt x="356" y="399"/>
                    <a:pt x="241" y="247"/>
                    <a:pt x="345" y="330"/>
                  </a:cubicBezTo>
                  <a:cubicBezTo>
                    <a:pt x="359" y="341"/>
                    <a:pt x="367" y="359"/>
                    <a:pt x="375" y="375"/>
                  </a:cubicBezTo>
                  <a:cubicBezTo>
                    <a:pt x="382" y="389"/>
                    <a:pt x="378" y="410"/>
                    <a:pt x="390" y="420"/>
                  </a:cubicBezTo>
                  <a:cubicBezTo>
                    <a:pt x="406" y="433"/>
                    <a:pt x="430" y="430"/>
                    <a:pt x="450" y="435"/>
                  </a:cubicBezTo>
                  <a:cubicBezTo>
                    <a:pt x="455" y="455"/>
                    <a:pt x="447" y="484"/>
                    <a:pt x="465" y="495"/>
                  </a:cubicBezTo>
                  <a:cubicBezTo>
                    <a:pt x="483" y="506"/>
                    <a:pt x="507" y="469"/>
                    <a:pt x="525" y="480"/>
                  </a:cubicBezTo>
                  <a:cubicBezTo>
                    <a:pt x="577" y="511"/>
                    <a:pt x="513" y="567"/>
                    <a:pt x="555" y="525"/>
                  </a:cubicBezTo>
                </a:path>
              </a:pathLst>
            </a:custGeom>
            <a:noFill/>
            <a:ln w="19050" cmpd="sng">
              <a:solidFill>
                <a:srgbClr val="000000"/>
              </a:solidFill>
              <a:round/>
              <a:headEnd/>
              <a:tailEnd/>
            </a:ln>
          </p:spPr>
          <p:txBody>
            <a:bodyPr/>
            <a:lstStyle/>
            <a:p>
              <a:endParaRPr lang="en-US"/>
            </a:p>
          </p:txBody>
        </p:sp>
        <p:sp>
          <p:nvSpPr>
            <p:cNvPr id="93270" name="Line 86"/>
            <p:cNvSpPr>
              <a:spLocks noChangeShapeType="1"/>
            </p:cNvSpPr>
            <p:nvPr/>
          </p:nvSpPr>
          <p:spPr bwMode="auto">
            <a:xfrm>
              <a:off x="1820" y="1315"/>
              <a:ext cx="1684" cy="149"/>
            </a:xfrm>
            <a:prstGeom prst="line">
              <a:avLst/>
            </a:prstGeom>
            <a:noFill/>
            <a:ln w="19050">
              <a:solidFill>
                <a:srgbClr val="000000"/>
              </a:solidFill>
              <a:round/>
              <a:headEnd/>
              <a:tailEnd type="triangle" w="med" len="med"/>
            </a:ln>
          </p:spPr>
          <p:txBody>
            <a:bodyPr/>
            <a:lstStyle/>
            <a:p>
              <a:endParaRPr lang="en-US"/>
            </a:p>
          </p:txBody>
        </p:sp>
        <p:sp>
          <p:nvSpPr>
            <p:cNvPr id="93271" name="Line 87"/>
            <p:cNvSpPr>
              <a:spLocks noChangeShapeType="1"/>
            </p:cNvSpPr>
            <p:nvPr/>
          </p:nvSpPr>
          <p:spPr bwMode="auto">
            <a:xfrm>
              <a:off x="1820" y="2027"/>
              <a:ext cx="1684" cy="181"/>
            </a:xfrm>
            <a:prstGeom prst="line">
              <a:avLst/>
            </a:prstGeom>
            <a:noFill/>
            <a:ln w="19050">
              <a:solidFill>
                <a:srgbClr val="000000"/>
              </a:solidFill>
              <a:round/>
              <a:headEnd/>
              <a:tailEnd type="triangle" w="med" len="med"/>
            </a:ln>
          </p:spPr>
          <p:txBody>
            <a:bodyPr/>
            <a:lstStyle/>
            <a:p>
              <a:endParaRPr lang="en-US"/>
            </a:p>
          </p:txBody>
        </p:sp>
        <p:sp>
          <p:nvSpPr>
            <p:cNvPr id="93272" name="Line 88"/>
            <p:cNvSpPr>
              <a:spLocks noChangeShapeType="1"/>
            </p:cNvSpPr>
            <p:nvPr/>
          </p:nvSpPr>
          <p:spPr bwMode="auto">
            <a:xfrm flipH="1">
              <a:off x="2784" y="2400"/>
              <a:ext cx="732" cy="111"/>
            </a:xfrm>
            <a:prstGeom prst="line">
              <a:avLst/>
            </a:prstGeom>
            <a:noFill/>
            <a:ln w="19050">
              <a:solidFill>
                <a:srgbClr val="000000"/>
              </a:solidFill>
              <a:round/>
              <a:headEnd/>
              <a:tailEnd type="triangle" w="med" len="med"/>
            </a:ln>
          </p:spPr>
          <p:txBody>
            <a:bodyPr/>
            <a:lstStyle/>
            <a:p>
              <a:endParaRPr lang="en-US"/>
            </a:p>
          </p:txBody>
        </p:sp>
        <p:sp>
          <p:nvSpPr>
            <p:cNvPr id="93273" name="Line 89"/>
            <p:cNvSpPr>
              <a:spLocks noChangeShapeType="1"/>
            </p:cNvSpPr>
            <p:nvPr/>
          </p:nvSpPr>
          <p:spPr bwMode="auto">
            <a:xfrm>
              <a:off x="1820" y="2875"/>
              <a:ext cx="1684" cy="122"/>
            </a:xfrm>
            <a:prstGeom prst="line">
              <a:avLst/>
            </a:prstGeom>
            <a:noFill/>
            <a:ln w="19050">
              <a:solidFill>
                <a:srgbClr val="000000"/>
              </a:solidFill>
              <a:round/>
              <a:headEnd/>
              <a:tailEnd type="triangle" w="med" len="med"/>
            </a:ln>
          </p:spPr>
          <p:txBody>
            <a:bodyPr/>
            <a:lstStyle/>
            <a:p>
              <a:endParaRPr lang="en-US"/>
            </a:p>
          </p:txBody>
        </p:sp>
        <p:sp>
          <p:nvSpPr>
            <p:cNvPr id="93274" name="Line 90"/>
            <p:cNvSpPr>
              <a:spLocks noChangeShapeType="1"/>
            </p:cNvSpPr>
            <p:nvPr/>
          </p:nvSpPr>
          <p:spPr bwMode="auto">
            <a:xfrm flipH="1">
              <a:off x="1820" y="3288"/>
              <a:ext cx="1684" cy="229"/>
            </a:xfrm>
            <a:prstGeom prst="line">
              <a:avLst/>
            </a:prstGeom>
            <a:noFill/>
            <a:ln w="19050">
              <a:solidFill>
                <a:srgbClr val="000000"/>
              </a:solidFill>
              <a:round/>
              <a:headEnd/>
              <a:tailEnd type="triangle" w="med" len="med"/>
            </a:ln>
          </p:spPr>
          <p:txBody>
            <a:bodyPr/>
            <a:lstStyle/>
            <a:p>
              <a:endParaRPr lang="en-US"/>
            </a:p>
          </p:txBody>
        </p:sp>
        <p:sp>
          <p:nvSpPr>
            <p:cNvPr id="93275" name="Text Box 91"/>
            <p:cNvSpPr txBox="1">
              <a:spLocks noChangeArrowheads="1"/>
            </p:cNvSpPr>
            <p:nvPr/>
          </p:nvSpPr>
          <p:spPr bwMode="auto">
            <a:xfrm>
              <a:off x="3577" y="1464"/>
              <a:ext cx="659" cy="297"/>
            </a:xfrm>
            <a:prstGeom prst="rect">
              <a:avLst/>
            </a:prstGeom>
            <a:noFill/>
            <a:ln w="9525" algn="ctr">
              <a:noFill/>
              <a:miter lim="800000"/>
              <a:headEnd/>
              <a:tailEnd/>
            </a:ln>
            <a:effectLst/>
          </p:spPr>
          <p:txBody>
            <a:bodyPr/>
            <a:lstStyle/>
            <a:p>
              <a:pPr algn="ctr"/>
              <a:r>
                <a:rPr lang="en-US" sz="1200" b="1"/>
                <a:t>Unsuccessful Execution</a:t>
              </a:r>
            </a:p>
          </p:txBody>
        </p:sp>
        <p:grpSp>
          <p:nvGrpSpPr>
            <p:cNvPr id="93276" name="Group 92"/>
            <p:cNvGrpSpPr>
              <a:grpSpLocks/>
            </p:cNvGrpSpPr>
            <p:nvPr/>
          </p:nvGrpSpPr>
          <p:grpSpPr bwMode="auto">
            <a:xfrm>
              <a:off x="3650" y="2357"/>
              <a:ext cx="232" cy="800"/>
              <a:chOff x="9180" y="7740"/>
              <a:chExt cx="900" cy="1800"/>
            </a:xfrm>
          </p:grpSpPr>
          <p:sp>
            <p:nvSpPr>
              <p:cNvPr id="93277" name="Line 93"/>
              <p:cNvSpPr>
                <a:spLocks noChangeShapeType="1"/>
              </p:cNvSpPr>
              <p:nvPr/>
            </p:nvSpPr>
            <p:spPr bwMode="auto">
              <a:xfrm>
                <a:off x="9180" y="7740"/>
                <a:ext cx="900" cy="720"/>
              </a:xfrm>
              <a:prstGeom prst="line">
                <a:avLst/>
              </a:prstGeom>
              <a:noFill/>
              <a:ln w="19050">
                <a:solidFill>
                  <a:srgbClr val="000000"/>
                </a:solidFill>
                <a:round/>
                <a:headEnd/>
                <a:tailEnd/>
              </a:ln>
            </p:spPr>
            <p:txBody>
              <a:bodyPr/>
              <a:lstStyle/>
              <a:p>
                <a:endParaRPr lang="en-US"/>
              </a:p>
            </p:txBody>
          </p:sp>
          <p:sp>
            <p:nvSpPr>
              <p:cNvPr id="93278" name="Line 94"/>
              <p:cNvSpPr>
                <a:spLocks noChangeShapeType="1"/>
              </p:cNvSpPr>
              <p:nvPr/>
            </p:nvSpPr>
            <p:spPr bwMode="auto">
              <a:xfrm flipH="1">
                <a:off x="9360" y="8460"/>
                <a:ext cx="720" cy="1080"/>
              </a:xfrm>
              <a:prstGeom prst="line">
                <a:avLst/>
              </a:prstGeom>
              <a:noFill/>
              <a:ln w="19050">
                <a:solidFill>
                  <a:srgbClr val="000000"/>
                </a:solidFill>
                <a:round/>
                <a:headEnd/>
                <a:tailEnd/>
              </a:ln>
            </p:spPr>
            <p:txBody>
              <a:bodyPr/>
              <a:lstStyle/>
              <a:p>
                <a:endParaRPr lang="en-US"/>
              </a:p>
            </p:txBody>
          </p:sp>
        </p:grpSp>
        <p:grpSp>
          <p:nvGrpSpPr>
            <p:cNvPr id="93279" name="Group 95"/>
            <p:cNvGrpSpPr>
              <a:grpSpLocks/>
            </p:cNvGrpSpPr>
            <p:nvPr/>
          </p:nvGrpSpPr>
          <p:grpSpPr bwMode="auto">
            <a:xfrm>
              <a:off x="3138" y="1538"/>
              <a:ext cx="677" cy="405"/>
              <a:chOff x="7695" y="10650"/>
              <a:chExt cx="1665" cy="980"/>
            </a:xfrm>
          </p:grpSpPr>
          <p:sp>
            <p:nvSpPr>
              <p:cNvPr id="93280" name="Freeform 96"/>
              <p:cNvSpPr>
                <a:spLocks/>
              </p:cNvSpPr>
              <p:nvPr/>
            </p:nvSpPr>
            <p:spPr bwMode="auto">
              <a:xfrm>
                <a:off x="7695" y="10650"/>
                <a:ext cx="1665" cy="980"/>
              </a:xfrm>
              <a:custGeom>
                <a:avLst/>
                <a:gdLst/>
                <a:ahLst/>
                <a:cxnLst>
                  <a:cxn ang="0">
                    <a:pos x="420" y="120"/>
                  </a:cxn>
                  <a:cxn ang="0">
                    <a:pos x="105" y="135"/>
                  </a:cxn>
                  <a:cxn ang="0">
                    <a:pos x="0" y="315"/>
                  </a:cxn>
                  <a:cxn ang="0">
                    <a:pos x="15" y="375"/>
                  </a:cxn>
                  <a:cxn ang="0">
                    <a:pos x="60" y="390"/>
                  </a:cxn>
                  <a:cxn ang="0">
                    <a:pos x="105" y="435"/>
                  </a:cxn>
                  <a:cxn ang="0">
                    <a:pos x="150" y="645"/>
                  </a:cxn>
                  <a:cxn ang="0">
                    <a:pos x="405" y="645"/>
                  </a:cxn>
                  <a:cxn ang="0">
                    <a:pos x="420" y="735"/>
                  </a:cxn>
                  <a:cxn ang="0">
                    <a:pos x="555" y="750"/>
                  </a:cxn>
                  <a:cxn ang="0">
                    <a:pos x="645" y="735"/>
                  </a:cxn>
                  <a:cxn ang="0">
                    <a:pos x="675" y="645"/>
                  </a:cxn>
                  <a:cxn ang="0">
                    <a:pos x="720" y="600"/>
                  </a:cxn>
                  <a:cxn ang="0">
                    <a:pos x="810" y="495"/>
                  </a:cxn>
                  <a:cxn ang="0">
                    <a:pos x="840" y="450"/>
                  </a:cxn>
                  <a:cxn ang="0">
                    <a:pos x="795" y="435"/>
                  </a:cxn>
                  <a:cxn ang="0">
                    <a:pos x="690" y="450"/>
                  </a:cxn>
                  <a:cxn ang="0">
                    <a:pos x="600" y="435"/>
                  </a:cxn>
                  <a:cxn ang="0">
                    <a:pos x="630" y="345"/>
                  </a:cxn>
                  <a:cxn ang="0">
                    <a:pos x="645" y="285"/>
                  </a:cxn>
                  <a:cxn ang="0">
                    <a:pos x="660" y="240"/>
                  </a:cxn>
                  <a:cxn ang="0">
                    <a:pos x="495" y="240"/>
                  </a:cxn>
                  <a:cxn ang="0">
                    <a:pos x="450" y="255"/>
                  </a:cxn>
                  <a:cxn ang="0">
                    <a:pos x="495" y="285"/>
                  </a:cxn>
                  <a:cxn ang="0">
                    <a:pos x="480" y="225"/>
                  </a:cxn>
                  <a:cxn ang="0">
                    <a:pos x="525" y="135"/>
                  </a:cxn>
                  <a:cxn ang="0">
                    <a:pos x="510" y="75"/>
                  </a:cxn>
                  <a:cxn ang="0">
                    <a:pos x="420" y="120"/>
                  </a:cxn>
                </a:cxnLst>
                <a:rect l="0" t="0" r="r" b="b"/>
                <a:pathLst>
                  <a:path w="844" h="755">
                    <a:moveTo>
                      <a:pt x="420" y="120"/>
                    </a:moveTo>
                    <a:cubicBezTo>
                      <a:pt x="315" y="125"/>
                      <a:pt x="206" y="107"/>
                      <a:pt x="105" y="135"/>
                    </a:cubicBezTo>
                    <a:cubicBezTo>
                      <a:pt x="79" y="142"/>
                      <a:pt x="14" y="273"/>
                      <a:pt x="0" y="315"/>
                    </a:cubicBezTo>
                    <a:cubicBezTo>
                      <a:pt x="5" y="335"/>
                      <a:pt x="2" y="359"/>
                      <a:pt x="15" y="375"/>
                    </a:cubicBezTo>
                    <a:cubicBezTo>
                      <a:pt x="25" y="387"/>
                      <a:pt x="47" y="381"/>
                      <a:pt x="60" y="390"/>
                    </a:cubicBezTo>
                    <a:cubicBezTo>
                      <a:pt x="78" y="402"/>
                      <a:pt x="90" y="420"/>
                      <a:pt x="105" y="435"/>
                    </a:cubicBezTo>
                    <a:cubicBezTo>
                      <a:pt x="81" y="530"/>
                      <a:pt x="78" y="573"/>
                      <a:pt x="150" y="645"/>
                    </a:cubicBezTo>
                    <a:cubicBezTo>
                      <a:pt x="204" y="638"/>
                      <a:pt x="355" y="610"/>
                      <a:pt x="405" y="645"/>
                    </a:cubicBezTo>
                    <a:cubicBezTo>
                      <a:pt x="430" y="662"/>
                      <a:pt x="415" y="705"/>
                      <a:pt x="420" y="735"/>
                    </a:cubicBezTo>
                    <a:cubicBezTo>
                      <a:pt x="555" y="701"/>
                      <a:pt x="527" y="666"/>
                      <a:pt x="555" y="750"/>
                    </a:cubicBezTo>
                    <a:cubicBezTo>
                      <a:pt x="585" y="745"/>
                      <a:pt x="622" y="755"/>
                      <a:pt x="645" y="735"/>
                    </a:cubicBezTo>
                    <a:cubicBezTo>
                      <a:pt x="669" y="714"/>
                      <a:pt x="665" y="675"/>
                      <a:pt x="675" y="645"/>
                    </a:cubicBezTo>
                    <a:cubicBezTo>
                      <a:pt x="682" y="625"/>
                      <a:pt x="706" y="616"/>
                      <a:pt x="720" y="600"/>
                    </a:cubicBezTo>
                    <a:cubicBezTo>
                      <a:pt x="769" y="541"/>
                      <a:pt x="733" y="521"/>
                      <a:pt x="810" y="495"/>
                    </a:cubicBezTo>
                    <a:cubicBezTo>
                      <a:pt x="820" y="480"/>
                      <a:pt x="844" y="467"/>
                      <a:pt x="840" y="450"/>
                    </a:cubicBezTo>
                    <a:cubicBezTo>
                      <a:pt x="836" y="435"/>
                      <a:pt x="811" y="435"/>
                      <a:pt x="795" y="435"/>
                    </a:cubicBezTo>
                    <a:cubicBezTo>
                      <a:pt x="760" y="435"/>
                      <a:pt x="725" y="445"/>
                      <a:pt x="690" y="450"/>
                    </a:cubicBezTo>
                    <a:cubicBezTo>
                      <a:pt x="660" y="445"/>
                      <a:pt x="615" y="461"/>
                      <a:pt x="600" y="435"/>
                    </a:cubicBezTo>
                    <a:cubicBezTo>
                      <a:pt x="584" y="408"/>
                      <a:pt x="622" y="376"/>
                      <a:pt x="630" y="345"/>
                    </a:cubicBezTo>
                    <a:cubicBezTo>
                      <a:pt x="635" y="325"/>
                      <a:pt x="639" y="305"/>
                      <a:pt x="645" y="285"/>
                    </a:cubicBezTo>
                    <a:cubicBezTo>
                      <a:pt x="649" y="270"/>
                      <a:pt x="655" y="255"/>
                      <a:pt x="660" y="240"/>
                    </a:cubicBezTo>
                    <a:cubicBezTo>
                      <a:pt x="556" y="198"/>
                      <a:pt x="611" y="201"/>
                      <a:pt x="495" y="240"/>
                    </a:cubicBezTo>
                    <a:cubicBezTo>
                      <a:pt x="480" y="245"/>
                      <a:pt x="450" y="255"/>
                      <a:pt x="450" y="255"/>
                    </a:cubicBezTo>
                    <a:cubicBezTo>
                      <a:pt x="465" y="265"/>
                      <a:pt x="482" y="298"/>
                      <a:pt x="495" y="285"/>
                    </a:cubicBezTo>
                    <a:cubicBezTo>
                      <a:pt x="510" y="270"/>
                      <a:pt x="480" y="246"/>
                      <a:pt x="480" y="225"/>
                    </a:cubicBezTo>
                    <a:cubicBezTo>
                      <a:pt x="480" y="194"/>
                      <a:pt x="510" y="158"/>
                      <a:pt x="525" y="135"/>
                    </a:cubicBezTo>
                    <a:cubicBezTo>
                      <a:pt x="520" y="115"/>
                      <a:pt x="530" y="82"/>
                      <a:pt x="510" y="75"/>
                    </a:cubicBezTo>
                    <a:cubicBezTo>
                      <a:pt x="284" y="0"/>
                      <a:pt x="394" y="94"/>
                      <a:pt x="420" y="120"/>
                    </a:cubicBezTo>
                    <a:close/>
                  </a:path>
                </a:pathLst>
              </a:custGeom>
              <a:solidFill>
                <a:srgbClr val="FF6600"/>
              </a:solidFill>
              <a:ln w="9525">
                <a:solidFill>
                  <a:srgbClr val="000000"/>
                </a:solidFill>
                <a:round/>
                <a:headEnd/>
                <a:tailEnd/>
              </a:ln>
            </p:spPr>
            <p:txBody>
              <a:bodyPr/>
              <a:lstStyle/>
              <a:p>
                <a:endParaRPr lang="en-US"/>
              </a:p>
            </p:txBody>
          </p:sp>
          <p:sp>
            <p:nvSpPr>
              <p:cNvPr id="93281" name="Text Box 97"/>
              <p:cNvSpPr txBox="1">
                <a:spLocks noChangeArrowheads="1"/>
              </p:cNvSpPr>
              <p:nvPr/>
            </p:nvSpPr>
            <p:spPr bwMode="auto">
              <a:xfrm>
                <a:off x="7935" y="11025"/>
                <a:ext cx="885" cy="372"/>
              </a:xfrm>
              <a:prstGeom prst="rect">
                <a:avLst/>
              </a:prstGeom>
              <a:solidFill>
                <a:srgbClr val="FF6600"/>
              </a:solidFill>
              <a:ln w="9525">
                <a:noFill/>
                <a:miter lim="800000"/>
                <a:headEnd/>
                <a:tailEnd/>
              </a:ln>
            </p:spPr>
            <p:txBody>
              <a:bodyPr/>
              <a:lstStyle/>
              <a:p>
                <a:r>
                  <a:rPr lang="en-US" sz="1200">
                    <a:solidFill>
                      <a:srgbClr val="000080"/>
                    </a:solidFill>
                  </a:rPr>
                  <a:t>Crash</a:t>
                </a:r>
                <a:endParaRPr lang="en-US" sz="1200"/>
              </a:p>
            </p:txBody>
          </p:sp>
        </p:grpSp>
        <p:sp>
          <p:nvSpPr>
            <p:cNvPr id="93282" name="Text Box 98"/>
            <p:cNvSpPr txBox="1">
              <a:spLocks noChangeArrowheads="1"/>
            </p:cNvSpPr>
            <p:nvPr/>
          </p:nvSpPr>
          <p:spPr bwMode="auto">
            <a:xfrm>
              <a:off x="1296" y="1129"/>
              <a:ext cx="494" cy="285"/>
            </a:xfrm>
            <a:prstGeom prst="rect">
              <a:avLst/>
            </a:prstGeom>
            <a:noFill/>
            <a:ln w="9525">
              <a:noFill/>
              <a:miter lim="800000"/>
              <a:headEnd/>
              <a:tailEnd/>
            </a:ln>
          </p:spPr>
          <p:txBody>
            <a:bodyPr/>
            <a:lstStyle/>
            <a:p>
              <a:pPr algn="ctr"/>
              <a:r>
                <a:rPr lang="en-US" sz="1200" b="1"/>
                <a:t>Send Request</a:t>
              </a:r>
              <a:endParaRPr lang="en-US" sz="1200"/>
            </a:p>
          </p:txBody>
        </p:sp>
        <p:sp>
          <p:nvSpPr>
            <p:cNvPr id="93283" name="Text Box 99"/>
            <p:cNvSpPr txBox="1">
              <a:spLocks noChangeArrowheads="1"/>
            </p:cNvSpPr>
            <p:nvPr/>
          </p:nvSpPr>
          <p:spPr bwMode="auto">
            <a:xfrm>
              <a:off x="1296" y="1613"/>
              <a:ext cx="494" cy="285"/>
            </a:xfrm>
            <a:prstGeom prst="rect">
              <a:avLst/>
            </a:prstGeom>
            <a:noFill/>
            <a:ln w="9525" algn="ctr">
              <a:noFill/>
              <a:miter lim="800000"/>
              <a:headEnd/>
              <a:tailEnd/>
            </a:ln>
            <a:effectLst/>
          </p:spPr>
          <p:txBody>
            <a:bodyPr/>
            <a:lstStyle/>
            <a:p>
              <a:pPr algn="ctr"/>
              <a:r>
                <a:rPr lang="en-US" sz="1200" b="1"/>
                <a:t>Send Request</a:t>
              </a:r>
            </a:p>
          </p:txBody>
        </p:sp>
        <p:sp>
          <p:nvSpPr>
            <p:cNvPr id="93284" name="Text Box 100"/>
            <p:cNvSpPr txBox="1">
              <a:spLocks noChangeArrowheads="1"/>
            </p:cNvSpPr>
            <p:nvPr/>
          </p:nvSpPr>
          <p:spPr bwMode="auto">
            <a:xfrm>
              <a:off x="1296" y="2580"/>
              <a:ext cx="494" cy="286"/>
            </a:xfrm>
            <a:prstGeom prst="rect">
              <a:avLst/>
            </a:prstGeom>
            <a:noFill/>
            <a:ln w="9525" algn="ctr">
              <a:noFill/>
              <a:miter lim="800000"/>
              <a:headEnd/>
              <a:tailEnd/>
            </a:ln>
            <a:effectLst/>
          </p:spPr>
          <p:txBody>
            <a:bodyPr/>
            <a:lstStyle/>
            <a:p>
              <a:pPr algn="ctr"/>
              <a:r>
                <a:rPr lang="en-US" sz="1200" b="1"/>
                <a:t>Send Request</a:t>
              </a:r>
            </a:p>
            <a:p>
              <a:pPr algn="ctr"/>
              <a:endParaRPr lang="en-US" sz="1200" b="1"/>
            </a:p>
            <a:p>
              <a:pPr algn="ctr"/>
              <a:endParaRPr lang="en-US" sz="1200" b="1"/>
            </a:p>
          </p:txBody>
        </p:sp>
        <p:sp>
          <p:nvSpPr>
            <p:cNvPr id="93285" name="Text Box 101"/>
            <p:cNvSpPr txBox="1">
              <a:spLocks noChangeArrowheads="1"/>
            </p:cNvSpPr>
            <p:nvPr/>
          </p:nvSpPr>
          <p:spPr bwMode="auto">
            <a:xfrm>
              <a:off x="3840" y="2496"/>
              <a:ext cx="869" cy="710"/>
            </a:xfrm>
            <a:prstGeom prst="rect">
              <a:avLst/>
            </a:prstGeom>
            <a:noFill/>
            <a:ln w="9525">
              <a:noFill/>
              <a:miter lim="800000"/>
              <a:headEnd/>
              <a:tailEnd/>
            </a:ln>
          </p:spPr>
          <p:txBody>
            <a:bodyPr/>
            <a:lstStyle/>
            <a:p>
              <a:r>
                <a:rPr lang="en-US" sz="1200" b="1">
                  <a:solidFill>
                    <a:srgbClr val="0000FF"/>
                  </a:solidFill>
                </a:rPr>
                <a:t>These 2 successful executions of the message may produce different results</a:t>
              </a:r>
              <a:endParaRPr lang="en-US" sz="1200"/>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type="body" idx="1"/>
          </p:nvPr>
        </p:nvSpPr>
        <p:spPr>
          <a:xfrm>
            <a:off x="457200" y="1143000"/>
            <a:ext cx="8229600" cy="5410200"/>
          </a:xfrm>
        </p:spPr>
        <p:txBody>
          <a:bodyPr/>
          <a:lstStyle/>
          <a:p>
            <a:pPr>
              <a:lnSpc>
                <a:spcPct val="135000"/>
              </a:lnSpc>
            </a:pPr>
            <a:r>
              <a:rPr lang="en-US">
                <a:solidFill>
                  <a:srgbClr val="0000CC"/>
                </a:solidFill>
              </a:rPr>
              <a:t>Idempotency and handling of duplicate request messages</a:t>
            </a:r>
          </a:p>
          <a:p>
            <a:pPr lvl="1">
              <a:lnSpc>
                <a:spcPct val="135000"/>
              </a:lnSpc>
            </a:pPr>
            <a:r>
              <a:rPr lang="en-US"/>
              <a:t>Idempotency means repeatability</a:t>
            </a:r>
          </a:p>
          <a:p>
            <a:pPr lvl="1">
              <a:lnSpc>
                <a:spcPct val="135000"/>
              </a:lnSpc>
            </a:pPr>
            <a:r>
              <a:rPr lang="en-US"/>
              <a:t>An </a:t>
            </a:r>
            <a:r>
              <a:rPr lang="en-US">
                <a:solidFill>
                  <a:srgbClr val="0000CC"/>
                </a:solidFill>
              </a:rPr>
              <a:t>Idempotent operation</a:t>
            </a:r>
            <a:r>
              <a:rPr lang="en-US"/>
              <a:t> produces same results without any side effects no matter how many times it is performed with the same arguments</a:t>
            </a:r>
          </a:p>
          <a:p>
            <a:pPr lvl="1">
              <a:lnSpc>
                <a:spcPct val="135000"/>
              </a:lnSpc>
            </a:pPr>
            <a:r>
              <a:rPr lang="en-US"/>
              <a:t>Example </a:t>
            </a:r>
            <a:r>
              <a:rPr lang="en-US">
                <a:solidFill>
                  <a:srgbClr val="0000CC"/>
                </a:solidFill>
              </a:rPr>
              <a:t>simpleIntrest( 25000, 2, 8 )</a:t>
            </a:r>
            <a:r>
              <a:rPr lang="en-US"/>
              <a:t> procedure produces same result when executed repeatedly</a:t>
            </a:r>
          </a:p>
          <a:p>
            <a:pPr lvl="1">
              <a:lnSpc>
                <a:spcPct val="135000"/>
              </a:lnSpc>
            </a:pPr>
            <a:r>
              <a:rPr lang="en-US"/>
              <a:t>A </a:t>
            </a:r>
            <a:r>
              <a:rPr lang="en-US">
                <a:solidFill>
                  <a:srgbClr val="0000CC"/>
                </a:solidFill>
              </a:rPr>
              <a:t>Non</a:t>
            </a:r>
            <a:r>
              <a:rPr lang="en-US"/>
              <a:t> </a:t>
            </a:r>
            <a:r>
              <a:rPr lang="en-US">
                <a:solidFill>
                  <a:srgbClr val="0000CC"/>
                </a:solidFill>
              </a:rPr>
              <a:t>Idempotent operation</a:t>
            </a:r>
            <a:r>
              <a:rPr lang="en-US"/>
              <a:t> produces different results for the same set of arguments when executed repeatedly</a:t>
            </a:r>
          </a:p>
          <a:p>
            <a:pPr lvl="1">
              <a:lnSpc>
                <a:spcPct val="135000"/>
              </a:lnSpc>
              <a:buFont typeface="Wingdings 3" pitchFamily="18" charset="2"/>
              <a:buNone/>
            </a:pPr>
            <a:endParaRPr lang="en-US"/>
          </a:p>
        </p:txBody>
      </p:sp>
      <p:sp>
        <p:nvSpPr>
          <p:cNvPr id="94212" name="Rectangle 4"/>
          <p:cNvSpPr>
            <a:spLocks noGrp="1" noChangeArrowheads="1"/>
          </p:cNvSpPr>
          <p:nvPr>
            <p:ph type="title"/>
          </p:nvPr>
        </p:nvSpPr>
        <p:spPr>
          <a:noFill/>
          <a:ln/>
        </p:spPr>
        <p:txBody>
          <a:bodyPr/>
          <a:lstStyle/>
          <a:p>
            <a:r>
              <a:rPr lang="en-US"/>
              <a:t>Failure handling (contd…)</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a:xfrm>
            <a:off x="228600" y="533400"/>
            <a:ext cx="8610600" cy="6019800"/>
          </a:xfrm>
        </p:spPr>
        <p:txBody>
          <a:bodyPr/>
          <a:lstStyle/>
          <a:p>
            <a:pPr>
              <a:lnSpc>
                <a:spcPct val="110000"/>
              </a:lnSpc>
              <a:spcBef>
                <a:spcPct val="15000"/>
              </a:spcBef>
            </a:pPr>
            <a:r>
              <a:rPr lang="en-US"/>
              <a:t>Example :  </a:t>
            </a:r>
            <a:r>
              <a:rPr lang="en-US">
                <a:solidFill>
                  <a:srgbClr val="0000CC"/>
                </a:solidFill>
              </a:rPr>
              <a:t>Non</a:t>
            </a:r>
            <a:r>
              <a:rPr lang="en-US"/>
              <a:t> </a:t>
            </a:r>
            <a:r>
              <a:rPr lang="en-US">
                <a:solidFill>
                  <a:srgbClr val="0000CC"/>
                </a:solidFill>
              </a:rPr>
              <a:t>Idempotent operation</a:t>
            </a:r>
            <a:r>
              <a:rPr lang="en-US"/>
              <a:t> </a:t>
            </a:r>
          </a:p>
          <a:p>
            <a:pPr>
              <a:lnSpc>
                <a:spcPct val="110000"/>
              </a:lnSpc>
              <a:spcBef>
                <a:spcPct val="15000"/>
              </a:spcBef>
              <a:buFont typeface="Wingdings" pitchFamily="2" charset="2"/>
              <a:buNone/>
            </a:pPr>
            <a:r>
              <a:rPr lang="en-US"/>
              <a:t>      int  </a:t>
            </a:r>
            <a:r>
              <a:rPr lang="en-US">
                <a:solidFill>
                  <a:srgbClr val="0000CC"/>
                </a:solidFill>
              </a:rPr>
              <a:t>Cal_Final_Marks</a:t>
            </a:r>
            <a:r>
              <a:rPr lang="en-US"/>
              <a:t> (int End_Sem_Marks, int attndnce)</a:t>
            </a:r>
          </a:p>
          <a:p>
            <a:pPr>
              <a:lnSpc>
                <a:spcPct val="110000"/>
              </a:lnSpc>
              <a:spcBef>
                <a:spcPct val="15000"/>
              </a:spcBef>
              <a:buFont typeface="Wingdings" pitchFamily="2" charset="2"/>
              <a:buNone/>
            </a:pPr>
            <a:r>
              <a:rPr lang="en-US"/>
              <a:t>            {    Total_Marks  +=  End_Sem_Marks ;</a:t>
            </a:r>
          </a:p>
          <a:p>
            <a:pPr>
              <a:lnSpc>
                <a:spcPct val="110000"/>
              </a:lnSpc>
              <a:spcBef>
                <a:spcPct val="15000"/>
              </a:spcBef>
              <a:buFont typeface="Wingdings" pitchFamily="2" charset="2"/>
              <a:buNone/>
            </a:pPr>
            <a:r>
              <a:rPr lang="en-US"/>
              <a:t>                        if ( attndnce &gt; 95 )</a:t>
            </a:r>
          </a:p>
          <a:p>
            <a:pPr>
              <a:lnSpc>
                <a:spcPct val="110000"/>
              </a:lnSpc>
              <a:spcBef>
                <a:spcPct val="15000"/>
              </a:spcBef>
              <a:buFont typeface="Wingdings" pitchFamily="2" charset="2"/>
              <a:buNone/>
            </a:pPr>
            <a:r>
              <a:rPr lang="en-US"/>
              <a:t>                           Total_Marks  +=  5 ;</a:t>
            </a:r>
          </a:p>
          <a:p>
            <a:pPr>
              <a:lnSpc>
                <a:spcPct val="110000"/>
              </a:lnSpc>
              <a:spcBef>
                <a:spcPct val="15000"/>
              </a:spcBef>
              <a:buFont typeface="Wingdings" pitchFamily="2" charset="2"/>
              <a:buNone/>
            </a:pPr>
            <a:r>
              <a:rPr lang="en-US"/>
              <a:t>                        else if ( attndnce &gt; 90 )</a:t>
            </a:r>
          </a:p>
          <a:p>
            <a:pPr>
              <a:lnSpc>
                <a:spcPct val="110000"/>
              </a:lnSpc>
              <a:spcBef>
                <a:spcPct val="15000"/>
              </a:spcBef>
              <a:buFont typeface="Wingdings" pitchFamily="2" charset="2"/>
              <a:buNone/>
            </a:pPr>
            <a:r>
              <a:rPr lang="en-US"/>
              <a:t>                                   Total_Marks  +=  3 ;</a:t>
            </a:r>
          </a:p>
          <a:p>
            <a:pPr>
              <a:lnSpc>
                <a:spcPct val="110000"/>
              </a:lnSpc>
              <a:spcBef>
                <a:spcPct val="15000"/>
              </a:spcBef>
              <a:buFont typeface="Wingdings" pitchFamily="2" charset="2"/>
              <a:buNone/>
            </a:pPr>
            <a:r>
              <a:rPr lang="en-US"/>
              <a:t>                               else if ( attndnce &gt; 85 )</a:t>
            </a:r>
          </a:p>
          <a:p>
            <a:pPr>
              <a:lnSpc>
                <a:spcPct val="110000"/>
              </a:lnSpc>
              <a:spcBef>
                <a:spcPct val="15000"/>
              </a:spcBef>
              <a:buFont typeface="Wingdings" pitchFamily="2" charset="2"/>
              <a:buNone/>
            </a:pPr>
            <a:r>
              <a:rPr lang="en-US"/>
              <a:t>                                         Total_Marks  +=  2 ;</a:t>
            </a:r>
          </a:p>
          <a:p>
            <a:pPr>
              <a:lnSpc>
                <a:spcPct val="110000"/>
              </a:lnSpc>
              <a:spcBef>
                <a:spcPct val="15000"/>
              </a:spcBef>
              <a:buFont typeface="Wingdings" pitchFamily="2" charset="2"/>
              <a:buNone/>
            </a:pPr>
            <a:r>
              <a:rPr lang="en-US"/>
              <a:t>		                          else if ( attndnce &gt; 80 )</a:t>
            </a:r>
          </a:p>
          <a:p>
            <a:pPr>
              <a:lnSpc>
                <a:spcPct val="110000"/>
              </a:lnSpc>
              <a:spcBef>
                <a:spcPct val="15000"/>
              </a:spcBef>
              <a:buFont typeface="Wingdings" pitchFamily="2" charset="2"/>
              <a:buNone/>
            </a:pPr>
            <a:r>
              <a:rPr lang="en-US"/>
              <a:t>                                            Total_Marks  +=  1 ;</a:t>
            </a:r>
          </a:p>
          <a:p>
            <a:pPr>
              <a:lnSpc>
                <a:spcPct val="110000"/>
              </a:lnSpc>
              <a:spcBef>
                <a:spcPct val="15000"/>
              </a:spcBef>
              <a:buFont typeface="Wingdings" pitchFamily="2" charset="2"/>
              <a:buNone/>
            </a:pPr>
            <a:r>
              <a:rPr lang="en-US"/>
              <a:t>                  return(Total_Marks );</a:t>
            </a:r>
          </a:p>
          <a:p>
            <a:pPr>
              <a:lnSpc>
                <a:spcPct val="110000"/>
              </a:lnSpc>
              <a:spcBef>
                <a:spcPct val="15000"/>
              </a:spcBef>
              <a:buFont typeface="Wingdings" pitchFamily="2" charset="2"/>
              <a:buNone/>
            </a:pPr>
            <a:r>
              <a:rPr lang="en-US"/>
              <a:t>             }</a:t>
            </a:r>
          </a:p>
        </p:txBody>
      </p:sp>
      <p:sp>
        <p:nvSpPr>
          <p:cNvPr id="120835" name="Rectangle 3"/>
          <p:cNvSpPr>
            <a:spLocks noGrp="1" noChangeArrowheads="1"/>
          </p:cNvSpPr>
          <p:nvPr>
            <p:ph type="title"/>
          </p:nvPr>
        </p:nvSpPr>
        <p:spPr>
          <a:xfrm>
            <a:off x="685800" y="228600"/>
            <a:ext cx="8077200" cy="381000"/>
          </a:xfrm>
          <a:noFill/>
          <a:ln/>
        </p:spPr>
        <p:txBody>
          <a:bodyPr/>
          <a:lstStyle/>
          <a:p>
            <a:r>
              <a:rPr lang="en-US"/>
              <a:t>Failure handling (contd…)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0"/>
            <a:ext cx="8077200" cy="609600"/>
          </a:xfrm>
        </p:spPr>
        <p:txBody>
          <a:bodyPr/>
          <a:lstStyle/>
          <a:p>
            <a:r>
              <a:rPr lang="en-US"/>
              <a:t>Introduction (contd…)</a:t>
            </a:r>
          </a:p>
        </p:txBody>
      </p:sp>
      <p:sp>
        <p:nvSpPr>
          <p:cNvPr id="5123" name="Rectangle 3"/>
          <p:cNvSpPr>
            <a:spLocks noGrp="1" noChangeArrowheads="1"/>
          </p:cNvSpPr>
          <p:nvPr>
            <p:ph type="body" idx="1"/>
          </p:nvPr>
        </p:nvSpPr>
        <p:spPr>
          <a:xfrm>
            <a:off x="609600" y="457200"/>
            <a:ext cx="8077200" cy="5943600"/>
          </a:xfrm>
        </p:spPr>
        <p:txBody>
          <a:bodyPr/>
          <a:lstStyle/>
          <a:p>
            <a:pPr>
              <a:lnSpc>
                <a:spcPct val="110000"/>
              </a:lnSpc>
            </a:pPr>
            <a:r>
              <a:rPr lang="en-US"/>
              <a:t>Shared-Memory approach</a:t>
            </a:r>
          </a:p>
          <a:p>
            <a:pPr>
              <a:lnSpc>
                <a:spcPct val="110000"/>
              </a:lnSpc>
            </a:pPr>
            <a:endParaRPr lang="en-US"/>
          </a:p>
          <a:p>
            <a:pPr>
              <a:lnSpc>
                <a:spcPct val="110000"/>
              </a:lnSpc>
            </a:pPr>
            <a:endParaRPr lang="en-US"/>
          </a:p>
          <a:p>
            <a:pPr>
              <a:lnSpc>
                <a:spcPct val="110000"/>
              </a:lnSpc>
            </a:pPr>
            <a:r>
              <a:rPr lang="en-US"/>
              <a:t>Message-passing approach</a:t>
            </a:r>
          </a:p>
          <a:p>
            <a:pPr>
              <a:lnSpc>
                <a:spcPct val="110000"/>
              </a:lnSpc>
            </a:pPr>
            <a:endParaRPr lang="en-US"/>
          </a:p>
          <a:p>
            <a:pPr>
              <a:lnSpc>
                <a:spcPct val="110000"/>
              </a:lnSpc>
            </a:pPr>
            <a:endParaRPr lang="en-US"/>
          </a:p>
          <a:p>
            <a:pPr>
              <a:lnSpc>
                <a:spcPct val="110000"/>
              </a:lnSpc>
            </a:pPr>
            <a:endParaRPr lang="en-US"/>
          </a:p>
          <a:p>
            <a:pPr>
              <a:lnSpc>
                <a:spcPct val="110000"/>
              </a:lnSpc>
            </a:pPr>
            <a:r>
              <a:rPr lang="en-US"/>
              <a:t>A message passing system is a subsystem of a distributed OS that provides a set of message-based IPC protocols </a:t>
            </a:r>
          </a:p>
          <a:p>
            <a:pPr>
              <a:lnSpc>
                <a:spcPct val="110000"/>
              </a:lnSpc>
            </a:pPr>
            <a:r>
              <a:rPr lang="en-US"/>
              <a:t>It serves as a suitable infrastructure for building other higher level IPC systems, such as remote procedure call(RPC) and distributed shared memory(DSM)</a:t>
            </a:r>
          </a:p>
        </p:txBody>
      </p:sp>
      <p:grpSp>
        <p:nvGrpSpPr>
          <p:cNvPr id="5142" name="Group 22"/>
          <p:cNvGrpSpPr>
            <a:grpSpLocks/>
          </p:cNvGrpSpPr>
          <p:nvPr/>
        </p:nvGrpSpPr>
        <p:grpSpPr bwMode="auto">
          <a:xfrm>
            <a:off x="2362200" y="990600"/>
            <a:ext cx="5791200" cy="990600"/>
            <a:chOff x="1488" y="672"/>
            <a:chExt cx="3648" cy="624"/>
          </a:xfrm>
        </p:grpSpPr>
        <p:grpSp>
          <p:nvGrpSpPr>
            <p:cNvPr id="5132" name="Group 12"/>
            <p:cNvGrpSpPr>
              <a:grpSpLocks/>
            </p:cNvGrpSpPr>
            <p:nvPr/>
          </p:nvGrpSpPr>
          <p:grpSpPr bwMode="auto">
            <a:xfrm>
              <a:off x="1488" y="720"/>
              <a:ext cx="3648" cy="576"/>
              <a:chOff x="480" y="1488"/>
              <a:chExt cx="3648" cy="576"/>
            </a:xfrm>
          </p:grpSpPr>
          <p:sp>
            <p:nvSpPr>
              <p:cNvPr id="5124" name="Oval 4"/>
              <p:cNvSpPr>
                <a:spLocks noChangeArrowheads="1"/>
              </p:cNvSpPr>
              <p:nvPr/>
            </p:nvSpPr>
            <p:spPr bwMode="auto">
              <a:xfrm>
                <a:off x="480" y="1536"/>
                <a:ext cx="480" cy="480"/>
              </a:xfrm>
              <a:prstGeom prst="ellipse">
                <a:avLst/>
              </a:prstGeom>
              <a:solidFill>
                <a:schemeClr val="accent1"/>
              </a:solidFill>
              <a:ln w="9525">
                <a:solidFill>
                  <a:schemeClr val="tx1"/>
                </a:solidFill>
                <a:round/>
                <a:headEnd/>
                <a:tailEnd/>
              </a:ln>
              <a:effectLst/>
            </p:spPr>
            <p:txBody>
              <a:bodyPr wrap="none" anchor="ctr"/>
              <a:lstStyle/>
              <a:p>
                <a:pPr eaLnBrk="1" hangingPunct="1"/>
                <a:r>
                  <a:rPr lang="en-US" sz="1800" b="1">
                    <a:latin typeface="Arial" charset="0"/>
                  </a:rPr>
                  <a:t>P1 </a:t>
                </a:r>
              </a:p>
            </p:txBody>
          </p:sp>
          <p:sp>
            <p:nvSpPr>
              <p:cNvPr id="5126" name="Oval 6"/>
              <p:cNvSpPr>
                <a:spLocks noChangeArrowheads="1"/>
              </p:cNvSpPr>
              <p:nvPr/>
            </p:nvSpPr>
            <p:spPr bwMode="auto">
              <a:xfrm>
                <a:off x="3648" y="1536"/>
                <a:ext cx="480" cy="480"/>
              </a:xfrm>
              <a:prstGeom prst="ellipse">
                <a:avLst/>
              </a:prstGeom>
              <a:solidFill>
                <a:schemeClr val="accent1"/>
              </a:solidFill>
              <a:ln w="9525">
                <a:solidFill>
                  <a:schemeClr val="tx1"/>
                </a:solidFill>
                <a:round/>
                <a:headEnd/>
                <a:tailEnd/>
              </a:ln>
              <a:effectLst/>
            </p:spPr>
            <p:txBody>
              <a:bodyPr wrap="none" anchor="ctr"/>
              <a:lstStyle/>
              <a:p>
                <a:pPr eaLnBrk="1" hangingPunct="1"/>
                <a:r>
                  <a:rPr lang="en-US" sz="1800" b="1">
                    <a:latin typeface="Arial" charset="0"/>
                  </a:rPr>
                  <a:t>P2 </a:t>
                </a:r>
              </a:p>
            </p:txBody>
          </p:sp>
          <p:sp>
            <p:nvSpPr>
              <p:cNvPr id="5127" name="Rectangle 7"/>
              <p:cNvSpPr>
                <a:spLocks noChangeArrowheads="1"/>
              </p:cNvSpPr>
              <p:nvPr/>
            </p:nvSpPr>
            <p:spPr bwMode="auto">
              <a:xfrm>
                <a:off x="1728" y="1488"/>
                <a:ext cx="1344" cy="576"/>
              </a:xfrm>
              <a:prstGeom prst="rect">
                <a:avLst/>
              </a:prstGeom>
              <a:solidFill>
                <a:schemeClr val="accent1"/>
              </a:solidFill>
              <a:ln w="9525">
                <a:solidFill>
                  <a:schemeClr val="tx1"/>
                </a:solidFill>
                <a:miter lim="800000"/>
                <a:headEnd/>
                <a:tailEnd/>
              </a:ln>
              <a:effectLst/>
            </p:spPr>
            <p:txBody>
              <a:bodyPr wrap="none" anchor="ctr"/>
              <a:lstStyle/>
              <a:p>
                <a:pPr eaLnBrk="1" hangingPunct="1"/>
                <a:r>
                  <a:rPr lang="en-US" sz="1800" b="1">
                    <a:latin typeface="Arial" charset="0"/>
                  </a:rPr>
                  <a:t>Shared common</a:t>
                </a:r>
              </a:p>
              <a:p>
                <a:pPr eaLnBrk="1" hangingPunct="1"/>
                <a:r>
                  <a:rPr lang="en-US" sz="1800" b="1">
                    <a:latin typeface="Arial" charset="0"/>
                  </a:rPr>
                  <a:t>Memory area</a:t>
                </a:r>
              </a:p>
            </p:txBody>
          </p:sp>
          <p:sp>
            <p:nvSpPr>
              <p:cNvPr id="5128" name="Line 8"/>
              <p:cNvSpPr>
                <a:spLocks noChangeShapeType="1"/>
              </p:cNvSpPr>
              <p:nvPr/>
            </p:nvSpPr>
            <p:spPr bwMode="auto">
              <a:xfrm>
                <a:off x="912" y="1632"/>
                <a:ext cx="768" cy="0"/>
              </a:xfrm>
              <a:prstGeom prst="line">
                <a:avLst/>
              </a:prstGeom>
              <a:noFill/>
              <a:ln w="9525">
                <a:solidFill>
                  <a:schemeClr val="tx1"/>
                </a:solidFill>
                <a:round/>
                <a:headEnd/>
                <a:tailEnd type="triangle" w="med" len="med"/>
              </a:ln>
              <a:effectLst/>
            </p:spPr>
            <p:txBody>
              <a:bodyPr/>
              <a:lstStyle/>
              <a:p>
                <a:endParaRPr lang="en-US"/>
              </a:p>
            </p:txBody>
          </p:sp>
          <p:sp>
            <p:nvSpPr>
              <p:cNvPr id="5129" name="Line 9"/>
              <p:cNvSpPr>
                <a:spLocks noChangeShapeType="1"/>
              </p:cNvSpPr>
              <p:nvPr/>
            </p:nvSpPr>
            <p:spPr bwMode="auto">
              <a:xfrm flipH="1">
                <a:off x="912" y="1968"/>
                <a:ext cx="816" cy="0"/>
              </a:xfrm>
              <a:prstGeom prst="line">
                <a:avLst/>
              </a:prstGeom>
              <a:noFill/>
              <a:ln w="9525">
                <a:solidFill>
                  <a:schemeClr val="tx1"/>
                </a:solidFill>
                <a:round/>
                <a:headEnd/>
                <a:tailEnd type="triangle" w="med" len="med"/>
              </a:ln>
              <a:effectLst/>
            </p:spPr>
            <p:txBody>
              <a:bodyPr/>
              <a:lstStyle/>
              <a:p>
                <a:endParaRPr lang="en-US"/>
              </a:p>
            </p:txBody>
          </p:sp>
          <p:sp>
            <p:nvSpPr>
              <p:cNvPr id="5130" name="Line 10"/>
              <p:cNvSpPr>
                <a:spLocks noChangeShapeType="1"/>
              </p:cNvSpPr>
              <p:nvPr/>
            </p:nvSpPr>
            <p:spPr bwMode="auto">
              <a:xfrm>
                <a:off x="3072" y="1632"/>
                <a:ext cx="576" cy="0"/>
              </a:xfrm>
              <a:prstGeom prst="line">
                <a:avLst/>
              </a:prstGeom>
              <a:noFill/>
              <a:ln w="9525">
                <a:solidFill>
                  <a:schemeClr val="tx1"/>
                </a:solidFill>
                <a:round/>
                <a:headEnd/>
                <a:tailEnd type="triangle" w="med" len="med"/>
              </a:ln>
              <a:effectLst/>
            </p:spPr>
            <p:txBody>
              <a:bodyPr/>
              <a:lstStyle/>
              <a:p>
                <a:endParaRPr lang="en-US"/>
              </a:p>
            </p:txBody>
          </p:sp>
          <p:sp>
            <p:nvSpPr>
              <p:cNvPr id="5131" name="Line 11"/>
              <p:cNvSpPr>
                <a:spLocks noChangeShapeType="1"/>
              </p:cNvSpPr>
              <p:nvPr/>
            </p:nvSpPr>
            <p:spPr bwMode="auto">
              <a:xfrm flipH="1">
                <a:off x="3072" y="1968"/>
                <a:ext cx="624" cy="0"/>
              </a:xfrm>
              <a:prstGeom prst="line">
                <a:avLst/>
              </a:prstGeom>
              <a:noFill/>
              <a:ln w="9525">
                <a:solidFill>
                  <a:schemeClr val="tx1"/>
                </a:solidFill>
                <a:round/>
                <a:headEnd/>
                <a:tailEnd type="triangle" w="med" len="med"/>
              </a:ln>
              <a:effectLst/>
            </p:spPr>
            <p:txBody>
              <a:bodyPr/>
              <a:lstStyle/>
              <a:p>
                <a:endParaRPr lang="en-US"/>
              </a:p>
            </p:txBody>
          </p:sp>
        </p:grpSp>
        <p:sp>
          <p:nvSpPr>
            <p:cNvPr id="5138" name="Text Box 18"/>
            <p:cNvSpPr txBox="1">
              <a:spLocks noChangeArrowheads="1"/>
            </p:cNvSpPr>
            <p:nvPr/>
          </p:nvSpPr>
          <p:spPr bwMode="auto">
            <a:xfrm>
              <a:off x="4128" y="672"/>
              <a:ext cx="672" cy="212"/>
            </a:xfrm>
            <a:prstGeom prst="rect">
              <a:avLst/>
            </a:prstGeom>
            <a:noFill/>
            <a:ln w="9525">
              <a:noFill/>
              <a:miter lim="800000"/>
              <a:headEnd/>
              <a:tailEnd/>
            </a:ln>
            <a:effectLst/>
          </p:spPr>
          <p:txBody>
            <a:bodyPr>
              <a:spAutoFit/>
            </a:bodyPr>
            <a:lstStyle/>
            <a:p>
              <a:pPr>
                <a:spcBef>
                  <a:spcPct val="50000"/>
                </a:spcBef>
              </a:pPr>
              <a:r>
                <a:rPr lang="en-US" sz="1600" b="1"/>
                <a:t>Read  A</a:t>
              </a:r>
            </a:p>
          </p:txBody>
        </p:sp>
        <p:sp>
          <p:nvSpPr>
            <p:cNvPr id="5141" name="Text Box 21"/>
            <p:cNvSpPr txBox="1">
              <a:spLocks noChangeArrowheads="1"/>
            </p:cNvSpPr>
            <p:nvPr/>
          </p:nvSpPr>
          <p:spPr bwMode="auto">
            <a:xfrm>
              <a:off x="1872" y="672"/>
              <a:ext cx="672" cy="212"/>
            </a:xfrm>
            <a:prstGeom prst="rect">
              <a:avLst/>
            </a:prstGeom>
            <a:noFill/>
            <a:ln w="9525">
              <a:noFill/>
              <a:miter lim="800000"/>
              <a:headEnd/>
              <a:tailEnd/>
            </a:ln>
            <a:effectLst/>
          </p:spPr>
          <p:txBody>
            <a:bodyPr>
              <a:spAutoFit/>
            </a:bodyPr>
            <a:lstStyle/>
            <a:p>
              <a:pPr>
                <a:spcBef>
                  <a:spcPct val="50000"/>
                </a:spcBef>
              </a:pPr>
              <a:r>
                <a:rPr lang="en-US" sz="1600" b="1"/>
                <a:t>Write  A</a:t>
              </a:r>
            </a:p>
          </p:txBody>
        </p:sp>
      </p:grpSp>
      <p:sp>
        <p:nvSpPr>
          <p:cNvPr id="5143" name="Text Box 23"/>
          <p:cNvSpPr txBox="1">
            <a:spLocks noChangeArrowheads="1"/>
          </p:cNvSpPr>
          <p:nvPr/>
        </p:nvSpPr>
        <p:spPr bwMode="auto">
          <a:xfrm>
            <a:off x="3962400" y="2438400"/>
            <a:ext cx="762000" cy="641350"/>
          </a:xfrm>
          <a:prstGeom prst="rect">
            <a:avLst/>
          </a:prstGeom>
          <a:noFill/>
          <a:ln w="9525">
            <a:noFill/>
            <a:miter lim="800000"/>
            <a:headEnd/>
            <a:tailEnd/>
          </a:ln>
          <a:effectLst/>
        </p:spPr>
        <p:txBody>
          <a:bodyPr>
            <a:spAutoFit/>
          </a:bodyPr>
          <a:lstStyle/>
          <a:p>
            <a:endParaRPr lang="en-GB"/>
          </a:p>
        </p:txBody>
      </p:sp>
      <p:grpSp>
        <p:nvGrpSpPr>
          <p:cNvPr id="5146" name="Group 26"/>
          <p:cNvGrpSpPr>
            <a:grpSpLocks/>
          </p:cNvGrpSpPr>
          <p:nvPr/>
        </p:nvGrpSpPr>
        <p:grpSpPr bwMode="auto">
          <a:xfrm>
            <a:off x="3810000" y="2667000"/>
            <a:ext cx="4191000" cy="1066800"/>
            <a:chOff x="2256" y="1728"/>
            <a:chExt cx="2640" cy="672"/>
          </a:xfrm>
        </p:grpSpPr>
        <p:grpSp>
          <p:nvGrpSpPr>
            <p:cNvPr id="5137" name="Group 17"/>
            <p:cNvGrpSpPr>
              <a:grpSpLocks/>
            </p:cNvGrpSpPr>
            <p:nvPr/>
          </p:nvGrpSpPr>
          <p:grpSpPr bwMode="auto">
            <a:xfrm>
              <a:off x="2304" y="1920"/>
              <a:ext cx="2448" cy="480"/>
              <a:chOff x="624" y="3216"/>
              <a:chExt cx="2304" cy="432"/>
            </a:xfrm>
          </p:grpSpPr>
          <p:sp>
            <p:nvSpPr>
              <p:cNvPr id="5133" name="Oval 13"/>
              <p:cNvSpPr>
                <a:spLocks noChangeArrowheads="1"/>
              </p:cNvSpPr>
              <p:nvPr/>
            </p:nvSpPr>
            <p:spPr bwMode="auto">
              <a:xfrm>
                <a:off x="624" y="3216"/>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r>
                  <a:rPr lang="en-US" sz="1800" b="1">
                    <a:latin typeface="Arial" charset="0"/>
                  </a:rPr>
                  <a:t>P1 </a:t>
                </a:r>
              </a:p>
            </p:txBody>
          </p:sp>
          <p:sp>
            <p:nvSpPr>
              <p:cNvPr id="5134" name="Oval 14"/>
              <p:cNvSpPr>
                <a:spLocks noChangeArrowheads="1"/>
              </p:cNvSpPr>
              <p:nvPr/>
            </p:nvSpPr>
            <p:spPr bwMode="auto">
              <a:xfrm>
                <a:off x="2496" y="3216"/>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r>
                  <a:rPr lang="en-US" sz="1800" b="1">
                    <a:latin typeface="Arial" charset="0"/>
                  </a:rPr>
                  <a:t>P2 </a:t>
                </a:r>
              </a:p>
            </p:txBody>
          </p:sp>
          <p:sp>
            <p:nvSpPr>
              <p:cNvPr id="5135" name="Line 15"/>
              <p:cNvSpPr>
                <a:spLocks noChangeShapeType="1"/>
              </p:cNvSpPr>
              <p:nvPr/>
            </p:nvSpPr>
            <p:spPr bwMode="auto">
              <a:xfrm>
                <a:off x="1008" y="3312"/>
                <a:ext cx="1536" cy="0"/>
              </a:xfrm>
              <a:prstGeom prst="line">
                <a:avLst/>
              </a:prstGeom>
              <a:noFill/>
              <a:ln w="9525">
                <a:solidFill>
                  <a:schemeClr val="tx1"/>
                </a:solidFill>
                <a:round/>
                <a:headEnd/>
                <a:tailEnd type="triangle" w="med" len="med"/>
              </a:ln>
              <a:effectLst/>
            </p:spPr>
            <p:txBody>
              <a:bodyPr/>
              <a:lstStyle/>
              <a:p>
                <a:endParaRPr lang="en-US"/>
              </a:p>
            </p:txBody>
          </p:sp>
          <p:sp>
            <p:nvSpPr>
              <p:cNvPr id="5136" name="Line 16"/>
              <p:cNvSpPr>
                <a:spLocks noChangeShapeType="1"/>
              </p:cNvSpPr>
              <p:nvPr/>
            </p:nvSpPr>
            <p:spPr bwMode="auto">
              <a:xfrm flipH="1">
                <a:off x="1056" y="3600"/>
                <a:ext cx="1440" cy="0"/>
              </a:xfrm>
              <a:prstGeom prst="line">
                <a:avLst/>
              </a:prstGeom>
              <a:noFill/>
              <a:ln w="9525">
                <a:solidFill>
                  <a:schemeClr val="tx1"/>
                </a:solidFill>
                <a:round/>
                <a:headEnd/>
                <a:tailEnd type="triangle" w="med" len="med"/>
              </a:ln>
              <a:effectLst/>
            </p:spPr>
            <p:txBody>
              <a:bodyPr/>
              <a:lstStyle/>
              <a:p>
                <a:endParaRPr lang="en-US"/>
              </a:p>
            </p:txBody>
          </p:sp>
        </p:grpSp>
        <p:sp>
          <p:nvSpPr>
            <p:cNvPr id="5144" name="Text Box 24"/>
            <p:cNvSpPr txBox="1">
              <a:spLocks noChangeArrowheads="1"/>
            </p:cNvSpPr>
            <p:nvPr/>
          </p:nvSpPr>
          <p:spPr bwMode="auto">
            <a:xfrm>
              <a:off x="2256" y="1728"/>
              <a:ext cx="672" cy="212"/>
            </a:xfrm>
            <a:prstGeom prst="rect">
              <a:avLst/>
            </a:prstGeom>
            <a:noFill/>
            <a:ln w="9525">
              <a:noFill/>
              <a:miter lim="800000"/>
              <a:headEnd/>
              <a:tailEnd/>
            </a:ln>
            <a:effectLst/>
          </p:spPr>
          <p:txBody>
            <a:bodyPr>
              <a:spAutoFit/>
            </a:bodyPr>
            <a:lstStyle/>
            <a:p>
              <a:pPr>
                <a:spcBef>
                  <a:spcPct val="50000"/>
                </a:spcBef>
              </a:pPr>
              <a:r>
                <a:rPr lang="en-US" sz="1600" b="1"/>
                <a:t>Send  A</a:t>
              </a:r>
            </a:p>
          </p:txBody>
        </p:sp>
        <p:sp>
          <p:nvSpPr>
            <p:cNvPr id="5145" name="Text Box 25"/>
            <p:cNvSpPr txBox="1">
              <a:spLocks noChangeArrowheads="1"/>
            </p:cNvSpPr>
            <p:nvPr/>
          </p:nvSpPr>
          <p:spPr bwMode="auto">
            <a:xfrm>
              <a:off x="4176" y="1728"/>
              <a:ext cx="720" cy="212"/>
            </a:xfrm>
            <a:prstGeom prst="rect">
              <a:avLst/>
            </a:prstGeom>
            <a:noFill/>
            <a:ln w="9525">
              <a:noFill/>
              <a:miter lim="800000"/>
              <a:headEnd/>
              <a:tailEnd/>
            </a:ln>
            <a:effectLst/>
          </p:spPr>
          <p:txBody>
            <a:bodyPr>
              <a:spAutoFit/>
            </a:bodyPr>
            <a:lstStyle/>
            <a:p>
              <a:pPr>
                <a:spcBef>
                  <a:spcPct val="50000"/>
                </a:spcBef>
              </a:pPr>
              <a:r>
                <a:rPr lang="en-US" sz="1600" b="1"/>
                <a:t>Receive  A</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sz="3200"/>
              <a:t>Failure handling (contd…)</a:t>
            </a:r>
          </a:p>
        </p:txBody>
      </p:sp>
      <p:sp>
        <p:nvSpPr>
          <p:cNvPr id="121905" name="Text Box 49"/>
          <p:cNvSpPr txBox="1">
            <a:spLocks noChangeArrowheads="1"/>
          </p:cNvSpPr>
          <p:nvPr/>
        </p:nvSpPr>
        <p:spPr bwMode="auto">
          <a:xfrm>
            <a:off x="5832475" y="1981200"/>
            <a:ext cx="2625725" cy="730250"/>
          </a:xfrm>
          <a:prstGeom prst="rect">
            <a:avLst/>
          </a:prstGeom>
          <a:noFill/>
          <a:ln w="9525">
            <a:noFill/>
            <a:miter lim="800000"/>
            <a:headEnd/>
            <a:tailEnd/>
          </a:ln>
          <a:effectLst/>
        </p:spPr>
        <p:txBody>
          <a:bodyPr>
            <a:spAutoFit/>
          </a:bodyPr>
          <a:lstStyle/>
          <a:p>
            <a:pPr algn="just"/>
            <a:r>
              <a:rPr lang="en-US" sz="1400" b="1"/>
              <a:t>Execute Cal_Final_Marks.</a:t>
            </a:r>
          </a:p>
          <a:p>
            <a:pPr algn="just"/>
            <a:endParaRPr lang="en-US" sz="1400" b="1"/>
          </a:p>
          <a:p>
            <a:pPr algn="just"/>
            <a:r>
              <a:rPr lang="en-US" sz="1400" b="1"/>
              <a:t>Total_Marks=</a:t>
            </a:r>
            <a:r>
              <a:rPr lang="en-US" sz="1400" b="1">
                <a:solidFill>
                  <a:srgbClr val="0000CC"/>
                </a:solidFill>
              </a:rPr>
              <a:t>43</a:t>
            </a:r>
            <a:r>
              <a:rPr lang="en-US" sz="1400" b="1"/>
              <a:t>+34+2 = 79</a:t>
            </a:r>
          </a:p>
        </p:txBody>
      </p:sp>
      <p:sp>
        <p:nvSpPr>
          <p:cNvPr id="121907" name="Text Box 51"/>
          <p:cNvSpPr txBox="1">
            <a:spLocks noChangeArrowheads="1"/>
          </p:cNvSpPr>
          <p:nvPr/>
        </p:nvSpPr>
        <p:spPr bwMode="auto">
          <a:xfrm>
            <a:off x="5741988" y="3983038"/>
            <a:ext cx="2625725" cy="730250"/>
          </a:xfrm>
          <a:prstGeom prst="rect">
            <a:avLst/>
          </a:prstGeom>
          <a:noFill/>
          <a:ln w="9525">
            <a:noFill/>
            <a:miter lim="800000"/>
            <a:headEnd/>
            <a:tailEnd/>
          </a:ln>
          <a:effectLst/>
        </p:spPr>
        <p:txBody>
          <a:bodyPr>
            <a:spAutoFit/>
          </a:bodyPr>
          <a:lstStyle/>
          <a:p>
            <a:pPr algn="just"/>
            <a:r>
              <a:rPr lang="en-US" sz="1400" b="1"/>
              <a:t>Execute Cal_Final_Marks.</a:t>
            </a:r>
          </a:p>
          <a:p>
            <a:pPr algn="just"/>
            <a:endParaRPr lang="en-US" sz="1400" b="1"/>
          </a:p>
          <a:p>
            <a:pPr algn="just"/>
            <a:r>
              <a:rPr lang="en-US" sz="1400" b="1"/>
              <a:t>Total_Marks=</a:t>
            </a:r>
            <a:r>
              <a:rPr lang="en-US" sz="1400" b="1">
                <a:solidFill>
                  <a:srgbClr val="0000CC"/>
                </a:solidFill>
              </a:rPr>
              <a:t>79</a:t>
            </a:r>
            <a:r>
              <a:rPr lang="en-US" sz="1400" b="1"/>
              <a:t>++34+2 = </a:t>
            </a:r>
            <a:r>
              <a:rPr lang="en-US" sz="1400" b="1">
                <a:solidFill>
                  <a:srgbClr val="FF3300"/>
                </a:solidFill>
              </a:rPr>
              <a:t>115</a:t>
            </a:r>
          </a:p>
        </p:txBody>
      </p:sp>
      <p:sp>
        <p:nvSpPr>
          <p:cNvPr id="121864" name="Text Box 8"/>
          <p:cNvSpPr txBox="1">
            <a:spLocks noChangeArrowheads="1"/>
          </p:cNvSpPr>
          <p:nvPr/>
        </p:nvSpPr>
        <p:spPr bwMode="auto">
          <a:xfrm>
            <a:off x="3297238" y="3078163"/>
            <a:ext cx="1103312" cy="400050"/>
          </a:xfrm>
          <a:prstGeom prst="rect">
            <a:avLst/>
          </a:prstGeom>
          <a:noFill/>
          <a:ln w="9525" algn="ctr">
            <a:noFill/>
            <a:miter lim="800000"/>
            <a:headEnd/>
            <a:tailEnd/>
          </a:ln>
          <a:effectLst/>
        </p:spPr>
        <p:txBody>
          <a:bodyPr/>
          <a:lstStyle/>
          <a:p>
            <a:pPr algn="ctr"/>
            <a:r>
              <a:rPr lang="en-US" sz="1400" b="1"/>
              <a:t>Lost</a:t>
            </a:r>
          </a:p>
        </p:txBody>
      </p:sp>
      <p:sp>
        <p:nvSpPr>
          <p:cNvPr id="121866" name="Text Box 10"/>
          <p:cNvSpPr txBox="1">
            <a:spLocks noChangeArrowheads="1"/>
          </p:cNvSpPr>
          <p:nvPr/>
        </p:nvSpPr>
        <p:spPr bwMode="auto">
          <a:xfrm>
            <a:off x="2152650" y="1066800"/>
            <a:ext cx="4279900" cy="390525"/>
          </a:xfrm>
          <a:prstGeom prst="rect">
            <a:avLst/>
          </a:prstGeom>
          <a:noFill/>
          <a:ln w="9525">
            <a:noFill/>
            <a:miter lim="800000"/>
            <a:headEnd/>
            <a:tailEnd/>
          </a:ln>
        </p:spPr>
        <p:txBody>
          <a:bodyPr/>
          <a:lstStyle/>
          <a:p>
            <a:r>
              <a:rPr lang="en-US" sz="1400" b="1">
                <a:solidFill>
                  <a:srgbClr val="0000FF"/>
                </a:solidFill>
              </a:rPr>
              <a:t>CLIENT                                                   SERVER</a:t>
            </a:r>
          </a:p>
          <a:p>
            <a:pPr algn="r"/>
            <a:r>
              <a:rPr lang="en-US" sz="1400" b="1"/>
              <a:t>Total_Marks = </a:t>
            </a:r>
            <a:r>
              <a:rPr lang="en-US" sz="1400" b="1">
                <a:solidFill>
                  <a:srgbClr val="0000CC"/>
                </a:solidFill>
              </a:rPr>
              <a:t>43</a:t>
            </a:r>
          </a:p>
        </p:txBody>
      </p:sp>
      <p:sp>
        <p:nvSpPr>
          <p:cNvPr id="121867" name="Text Box 11"/>
          <p:cNvSpPr txBox="1">
            <a:spLocks noChangeArrowheads="1"/>
          </p:cNvSpPr>
          <p:nvPr/>
        </p:nvSpPr>
        <p:spPr bwMode="auto">
          <a:xfrm>
            <a:off x="2663825" y="1614488"/>
            <a:ext cx="2897188" cy="414337"/>
          </a:xfrm>
          <a:prstGeom prst="rect">
            <a:avLst/>
          </a:prstGeom>
          <a:noFill/>
          <a:ln w="9525">
            <a:noFill/>
            <a:miter lim="800000"/>
            <a:headEnd/>
            <a:tailEnd/>
          </a:ln>
        </p:spPr>
        <p:txBody>
          <a:bodyPr/>
          <a:lstStyle/>
          <a:p>
            <a:pPr algn="ctr"/>
            <a:r>
              <a:rPr lang="en-US" sz="1400" b="1"/>
              <a:t>Cal_Final_Marks (34, 87)</a:t>
            </a:r>
          </a:p>
        </p:txBody>
      </p:sp>
      <p:sp>
        <p:nvSpPr>
          <p:cNvPr id="121869" name="Text Box 13"/>
          <p:cNvSpPr txBox="1">
            <a:spLocks noChangeArrowheads="1"/>
          </p:cNvSpPr>
          <p:nvPr/>
        </p:nvSpPr>
        <p:spPr bwMode="auto">
          <a:xfrm>
            <a:off x="2482850" y="3681413"/>
            <a:ext cx="2754313" cy="347662"/>
          </a:xfrm>
          <a:prstGeom prst="rect">
            <a:avLst/>
          </a:prstGeom>
          <a:noFill/>
          <a:ln w="9525" algn="ctr">
            <a:noFill/>
            <a:miter lim="800000"/>
            <a:headEnd/>
            <a:tailEnd/>
          </a:ln>
          <a:effectLst/>
        </p:spPr>
        <p:txBody>
          <a:bodyPr/>
          <a:lstStyle/>
          <a:p>
            <a:pPr algn="ctr"/>
            <a:r>
              <a:rPr lang="en-US" sz="1400" b="1"/>
              <a:t>Retransmit REQUEST Message</a:t>
            </a:r>
          </a:p>
        </p:txBody>
      </p:sp>
      <p:sp>
        <p:nvSpPr>
          <p:cNvPr id="121872" name="Line 16"/>
          <p:cNvSpPr>
            <a:spLocks noChangeShapeType="1"/>
          </p:cNvSpPr>
          <p:nvPr/>
        </p:nvSpPr>
        <p:spPr bwMode="auto">
          <a:xfrm flipH="1">
            <a:off x="909638" y="1768475"/>
            <a:ext cx="771525" cy="0"/>
          </a:xfrm>
          <a:prstGeom prst="line">
            <a:avLst/>
          </a:prstGeom>
          <a:noFill/>
          <a:ln w="9525">
            <a:solidFill>
              <a:srgbClr val="000000"/>
            </a:solidFill>
            <a:round/>
            <a:headEnd/>
            <a:tailEnd/>
          </a:ln>
        </p:spPr>
        <p:txBody>
          <a:bodyPr/>
          <a:lstStyle/>
          <a:p>
            <a:endParaRPr lang="en-US"/>
          </a:p>
        </p:txBody>
      </p:sp>
      <p:sp>
        <p:nvSpPr>
          <p:cNvPr id="121874" name="Line 18"/>
          <p:cNvSpPr>
            <a:spLocks noChangeShapeType="1"/>
          </p:cNvSpPr>
          <p:nvPr/>
        </p:nvSpPr>
        <p:spPr bwMode="auto">
          <a:xfrm flipH="1">
            <a:off x="909638" y="3952875"/>
            <a:ext cx="771525" cy="0"/>
          </a:xfrm>
          <a:prstGeom prst="line">
            <a:avLst/>
          </a:prstGeom>
          <a:noFill/>
          <a:ln w="9525">
            <a:solidFill>
              <a:srgbClr val="000000"/>
            </a:solidFill>
            <a:round/>
            <a:headEnd/>
            <a:tailEnd/>
          </a:ln>
        </p:spPr>
        <p:txBody>
          <a:bodyPr/>
          <a:lstStyle/>
          <a:p>
            <a:endParaRPr lang="en-US"/>
          </a:p>
        </p:txBody>
      </p:sp>
      <p:sp>
        <p:nvSpPr>
          <p:cNvPr id="121876" name="Text Box 20"/>
          <p:cNvSpPr txBox="1">
            <a:spLocks noChangeArrowheads="1"/>
          </p:cNvSpPr>
          <p:nvPr/>
        </p:nvSpPr>
        <p:spPr bwMode="auto">
          <a:xfrm>
            <a:off x="1666875" y="1354138"/>
            <a:ext cx="898525" cy="596900"/>
          </a:xfrm>
          <a:prstGeom prst="rect">
            <a:avLst/>
          </a:prstGeom>
          <a:noFill/>
          <a:ln w="9525">
            <a:noFill/>
            <a:miter lim="800000"/>
            <a:headEnd/>
            <a:tailEnd/>
          </a:ln>
        </p:spPr>
        <p:txBody>
          <a:bodyPr/>
          <a:lstStyle/>
          <a:p>
            <a:pPr algn="ctr"/>
            <a:r>
              <a:rPr lang="en-US" sz="1400" b="1"/>
              <a:t>Send Request</a:t>
            </a:r>
          </a:p>
        </p:txBody>
      </p:sp>
      <p:sp>
        <p:nvSpPr>
          <p:cNvPr id="121877" name="Line 21"/>
          <p:cNvSpPr>
            <a:spLocks noChangeShapeType="1"/>
          </p:cNvSpPr>
          <p:nvPr/>
        </p:nvSpPr>
        <p:spPr bwMode="auto">
          <a:xfrm flipH="1">
            <a:off x="1033463" y="1768475"/>
            <a:ext cx="12700" cy="806450"/>
          </a:xfrm>
          <a:prstGeom prst="line">
            <a:avLst/>
          </a:prstGeom>
          <a:noFill/>
          <a:ln w="9525">
            <a:solidFill>
              <a:srgbClr val="000000"/>
            </a:solidFill>
            <a:round/>
            <a:headEnd type="triangle" w="med" len="med"/>
            <a:tailEnd/>
          </a:ln>
        </p:spPr>
        <p:txBody>
          <a:bodyPr/>
          <a:lstStyle/>
          <a:p>
            <a:endParaRPr lang="en-US"/>
          </a:p>
        </p:txBody>
      </p:sp>
      <p:sp>
        <p:nvSpPr>
          <p:cNvPr id="121882" name="Line 26"/>
          <p:cNvSpPr>
            <a:spLocks noChangeShapeType="1"/>
          </p:cNvSpPr>
          <p:nvPr/>
        </p:nvSpPr>
        <p:spPr bwMode="auto">
          <a:xfrm>
            <a:off x="1033463" y="2978150"/>
            <a:ext cx="12700" cy="974725"/>
          </a:xfrm>
          <a:prstGeom prst="line">
            <a:avLst/>
          </a:prstGeom>
          <a:noFill/>
          <a:ln w="9525">
            <a:solidFill>
              <a:srgbClr val="000000"/>
            </a:solidFill>
            <a:round/>
            <a:headEnd/>
            <a:tailEnd type="triangle" w="med" len="med"/>
          </a:ln>
        </p:spPr>
        <p:txBody>
          <a:bodyPr/>
          <a:lstStyle/>
          <a:p>
            <a:endParaRPr lang="en-US"/>
          </a:p>
        </p:txBody>
      </p:sp>
      <p:sp>
        <p:nvSpPr>
          <p:cNvPr id="121883" name="Freeform 27"/>
          <p:cNvSpPr>
            <a:spLocks/>
          </p:cNvSpPr>
          <p:nvPr/>
        </p:nvSpPr>
        <p:spPr bwMode="auto">
          <a:xfrm>
            <a:off x="4203700" y="3078163"/>
            <a:ext cx="247650" cy="403225"/>
          </a:xfrm>
          <a:custGeom>
            <a:avLst/>
            <a:gdLst/>
            <a:ahLst/>
            <a:cxnLst>
              <a:cxn ang="0">
                <a:pos x="241" y="0"/>
              </a:cxn>
              <a:cxn ang="0">
                <a:pos x="166" y="135"/>
              </a:cxn>
              <a:cxn ang="0">
                <a:pos x="151" y="225"/>
              </a:cxn>
              <a:cxn ang="0">
                <a:pos x="106" y="195"/>
              </a:cxn>
              <a:cxn ang="0">
                <a:pos x="76" y="285"/>
              </a:cxn>
              <a:cxn ang="0">
                <a:pos x="61" y="330"/>
              </a:cxn>
              <a:cxn ang="0">
                <a:pos x="16" y="360"/>
              </a:cxn>
              <a:cxn ang="0">
                <a:pos x="1" y="405"/>
              </a:cxn>
              <a:cxn ang="0">
                <a:pos x="31" y="450"/>
              </a:cxn>
            </a:cxnLst>
            <a:rect l="0" t="0" r="r" b="b"/>
            <a:pathLst>
              <a:path w="241" h="455">
                <a:moveTo>
                  <a:pt x="241" y="0"/>
                </a:moveTo>
                <a:cubicBezTo>
                  <a:pt x="211" y="45"/>
                  <a:pt x="196" y="90"/>
                  <a:pt x="166" y="135"/>
                </a:cubicBezTo>
                <a:cubicBezTo>
                  <a:pt x="161" y="165"/>
                  <a:pt x="173" y="203"/>
                  <a:pt x="151" y="225"/>
                </a:cubicBezTo>
                <a:cubicBezTo>
                  <a:pt x="138" y="238"/>
                  <a:pt x="120" y="184"/>
                  <a:pt x="106" y="195"/>
                </a:cubicBezTo>
                <a:cubicBezTo>
                  <a:pt x="81" y="215"/>
                  <a:pt x="86" y="255"/>
                  <a:pt x="76" y="285"/>
                </a:cubicBezTo>
                <a:cubicBezTo>
                  <a:pt x="71" y="300"/>
                  <a:pt x="61" y="330"/>
                  <a:pt x="61" y="330"/>
                </a:cubicBezTo>
                <a:cubicBezTo>
                  <a:pt x="124" y="425"/>
                  <a:pt x="82" y="338"/>
                  <a:pt x="16" y="360"/>
                </a:cubicBezTo>
                <a:cubicBezTo>
                  <a:pt x="1" y="365"/>
                  <a:pt x="6" y="390"/>
                  <a:pt x="1" y="405"/>
                </a:cubicBezTo>
                <a:cubicBezTo>
                  <a:pt x="18" y="455"/>
                  <a:pt x="0" y="450"/>
                  <a:pt x="31" y="450"/>
                </a:cubicBezTo>
              </a:path>
            </a:pathLst>
          </a:custGeom>
          <a:noFill/>
          <a:ln w="19050" cmpd="sng">
            <a:solidFill>
              <a:srgbClr val="000000"/>
            </a:solidFill>
            <a:round/>
            <a:headEnd/>
            <a:tailEnd/>
          </a:ln>
        </p:spPr>
        <p:txBody>
          <a:bodyPr/>
          <a:lstStyle/>
          <a:p>
            <a:endParaRPr lang="en-US"/>
          </a:p>
        </p:txBody>
      </p:sp>
      <p:sp>
        <p:nvSpPr>
          <p:cNvPr id="121884" name="Line 28"/>
          <p:cNvSpPr>
            <a:spLocks noChangeShapeType="1"/>
          </p:cNvSpPr>
          <p:nvPr/>
        </p:nvSpPr>
        <p:spPr bwMode="auto">
          <a:xfrm>
            <a:off x="2565400" y="1614488"/>
            <a:ext cx="7938" cy="4481512"/>
          </a:xfrm>
          <a:prstGeom prst="line">
            <a:avLst/>
          </a:prstGeom>
          <a:noFill/>
          <a:ln w="19050">
            <a:solidFill>
              <a:srgbClr val="000000"/>
            </a:solidFill>
            <a:round/>
            <a:headEnd/>
            <a:tailEnd/>
          </a:ln>
        </p:spPr>
        <p:txBody>
          <a:bodyPr/>
          <a:lstStyle/>
          <a:p>
            <a:endParaRPr lang="en-US"/>
          </a:p>
        </p:txBody>
      </p:sp>
      <p:sp>
        <p:nvSpPr>
          <p:cNvPr id="121885" name="Line 29"/>
          <p:cNvSpPr>
            <a:spLocks noChangeShapeType="1"/>
          </p:cNvSpPr>
          <p:nvPr/>
        </p:nvSpPr>
        <p:spPr bwMode="auto">
          <a:xfrm>
            <a:off x="5741988" y="1614488"/>
            <a:ext cx="0" cy="4381500"/>
          </a:xfrm>
          <a:prstGeom prst="line">
            <a:avLst/>
          </a:prstGeom>
          <a:noFill/>
          <a:ln w="19050">
            <a:solidFill>
              <a:srgbClr val="000000"/>
            </a:solidFill>
            <a:round/>
            <a:headEnd/>
            <a:tailEnd/>
          </a:ln>
        </p:spPr>
        <p:txBody>
          <a:bodyPr/>
          <a:lstStyle/>
          <a:p>
            <a:endParaRPr lang="en-US"/>
          </a:p>
        </p:txBody>
      </p:sp>
      <p:sp>
        <p:nvSpPr>
          <p:cNvPr id="121888" name="Line 32"/>
          <p:cNvSpPr>
            <a:spLocks noChangeShapeType="1"/>
          </p:cNvSpPr>
          <p:nvPr/>
        </p:nvSpPr>
        <p:spPr bwMode="auto">
          <a:xfrm>
            <a:off x="2573338" y="1871663"/>
            <a:ext cx="3176587" cy="312737"/>
          </a:xfrm>
          <a:prstGeom prst="line">
            <a:avLst/>
          </a:prstGeom>
          <a:noFill/>
          <a:ln w="19050">
            <a:solidFill>
              <a:srgbClr val="000000"/>
            </a:solidFill>
            <a:round/>
            <a:headEnd/>
            <a:tailEnd type="triangle" w="med" len="med"/>
          </a:ln>
        </p:spPr>
        <p:txBody>
          <a:bodyPr/>
          <a:lstStyle/>
          <a:p>
            <a:endParaRPr lang="en-US"/>
          </a:p>
        </p:txBody>
      </p:sp>
      <p:sp>
        <p:nvSpPr>
          <p:cNvPr id="121889" name="Line 33"/>
          <p:cNvSpPr>
            <a:spLocks noChangeShapeType="1"/>
          </p:cNvSpPr>
          <p:nvPr/>
        </p:nvSpPr>
        <p:spPr bwMode="auto">
          <a:xfrm>
            <a:off x="2573338" y="4084638"/>
            <a:ext cx="3176587" cy="379412"/>
          </a:xfrm>
          <a:prstGeom prst="line">
            <a:avLst/>
          </a:prstGeom>
          <a:noFill/>
          <a:ln w="19050">
            <a:solidFill>
              <a:srgbClr val="000000"/>
            </a:solidFill>
            <a:round/>
            <a:headEnd/>
            <a:tailEnd type="triangle" w="med" len="med"/>
          </a:ln>
        </p:spPr>
        <p:txBody>
          <a:bodyPr/>
          <a:lstStyle/>
          <a:p>
            <a:endParaRPr lang="en-US"/>
          </a:p>
        </p:txBody>
      </p:sp>
      <p:sp>
        <p:nvSpPr>
          <p:cNvPr id="121890" name="Line 34"/>
          <p:cNvSpPr>
            <a:spLocks noChangeShapeType="1"/>
          </p:cNvSpPr>
          <p:nvPr/>
        </p:nvSpPr>
        <p:spPr bwMode="auto">
          <a:xfrm flipH="1">
            <a:off x="4384675" y="2876550"/>
            <a:ext cx="1379538" cy="233363"/>
          </a:xfrm>
          <a:prstGeom prst="line">
            <a:avLst/>
          </a:prstGeom>
          <a:noFill/>
          <a:ln w="19050">
            <a:solidFill>
              <a:srgbClr val="000000"/>
            </a:solidFill>
            <a:round/>
            <a:headEnd/>
            <a:tailEnd type="triangle" w="med" len="med"/>
          </a:ln>
        </p:spPr>
        <p:txBody>
          <a:bodyPr/>
          <a:lstStyle/>
          <a:p>
            <a:endParaRPr lang="en-US"/>
          </a:p>
        </p:txBody>
      </p:sp>
      <p:sp>
        <p:nvSpPr>
          <p:cNvPr id="121892" name="Line 36"/>
          <p:cNvSpPr>
            <a:spLocks noChangeShapeType="1"/>
          </p:cNvSpPr>
          <p:nvPr/>
        </p:nvSpPr>
        <p:spPr bwMode="auto">
          <a:xfrm flipH="1">
            <a:off x="2573338" y="5191125"/>
            <a:ext cx="3176587" cy="479425"/>
          </a:xfrm>
          <a:prstGeom prst="line">
            <a:avLst/>
          </a:prstGeom>
          <a:noFill/>
          <a:ln w="19050">
            <a:solidFill>
              <a:srgbClr val="000000"/>
            </a:solidFill>
            <a:round/>
            <a:headEnd/>
            <a:tailEnd type="triangle" w="med" len="med"/>
          </a:ln>
        </p:spPr>
        <p:txBody>
          <a:bodyPr/>
          <a:lstStyle/>
          <a:p>
            <a:endParaRPr lang="en-US"/>
          </a:p>
        </p:txBody>
      </p:sp>
      <p:sp>
        <p:nvSpPr>
          <p:cNvPr id="121900" name="Text Box 44"/>
          <p:cNvSpPr txBox="1">
            <a:spLocks noChangeArrowheads="1"/>
          </p:cNvSpPr>
          <p:nvPr/>
        </p:nvSpPr>
        <p:spPr bwMode="auto">
          <a:xfrm>
            <a:off x="5832475" y="2676525"/>
            <a:ext cx="1720850" cy="301625"/>
          </a:xfrm>
          <a:prstGeom prst="rect">
            <a:avLst/>
          </a:prstGeom>
          <a:noFill/>
          <a:ln w="9525">
            <a:noFill/>
            <a:miter lim="800000"/>
            <a:headEnd/>
            <a:tailEnd/>
          </a:ln>
        </p:spPr>
        <p:txBody>
          <a:bodyPr/>
          <a:lstStyle/>
          <a:p>
            <a:r>
              <a:rPr lang="en-US" sz="1400" b="1"/>
              <a:t>Retrun(79)</a:t>
            </a:r>
          </a:p>
        </p:txBody>
      </p:sp>
      <p:sp>
        <p:nvSpPr>
          <p:cNvPr id="121901" name="Text Box 45"/>
          <p:cNvSpPr txBox="1">
            <a:spLocks noChangeArrowheads="1"/>
          </p:cNvSpPr>
          <p:nvPr/>
        </p:nvSpPr>
        <p:spPr bwMode="auto">
          <a:xfrm>
            <a:off x="1576388" y="3641725"/>
            <a:ext cx="931862" cy="596900"/>
          </a:xfrm>
          <a:prstGeom prst="rect">
            <a:avLst/>
          </a:prstGeom>
          <a:noFill/>
          <a:ln w="9525" algn="ctr">
            <a:noFill/>
            <a:miter lim="800000"/>
            <a:headEnd/>
            <a:tailEnd/>
          </a:ln>
          <a:effectLst/>
        </p:spPr>
        <p:txBody>
          <a:bodyPr/>
          <a:lstStyle/>
          <a:p>
            <a:pPr algn="ctr"/>
            <a:r>
              <a:rPr lang="en-US" sz="1400" b="1"/>
              <a:t>Send Request</a:t>
            </a:r>
          </a:p>
        </p:txBody>
      </p:sp>
      <p:sp>
        <p:nvSpPr>
          <p:cNvPr id="121902" name="Text Box 46"/>
          <p:cNvSpPr txBox="1">
            <a:spLocks noChangeArrowheads="1"/>
          </p:cNvSpPr>
          <p:nvPr/>
        </p:nvSpPr>
        <p:spPr bwMode="auto">
          <a:xfrm>
            <a:off x="762000" y="5291138"/>
            <a:ext cx="1836738" cy="600075"/>
          </a:xfrm>
          <a:prstGeom prst="rect">
            <a:avLst/>
          </a:prstGeom>
          <a:noFill/>
          <a:ln w="9525" algn="ctr">
            <a:noFill/>
            <a:miter lim="800000"/>
            <a:headEnd/>
            <a:tailEnd/>
          </a:ln>
          <a:effectLst/>
        </p:spPr>
        <p:txBody>
          <a:bodyPr/>
          <a:lstStyle/>
          <a:p>
            <a:pPr algn="ctr"/>
            <a:r>
              <a:rPr lang="en-US" sz="1400" b="1"/>
              <a:t>Receive Total_Marks = </a:t>
            </a:r>
            <a:r>
              <a:rPr lang="en-US" sz="1400" b="1">
                <a:solidFill>
                  <a:srgbClr val="FF3300"/>
                </a:solidFill>
              </a:rPr>
              <a:t>115</a:t>
            </a:r>
          </a:p>
        </p:txBody>
      </p:sp>
      <p:sp>
        <p:nvSpPr>
          <p:cNvPr id="121906" name="Text Box 50"/>
          <p:cNvSpPr txBox="1">
            <a:spLocks noChangeArrowheads="1"/>
          </p:cNvSpPr>
          <p:nvPr/>
        </p:nvSpPr>
        <p:spPr bwMode="auto">
          <a:xfrm>
            <a:off x="3297238" y="3883025"/>
            <a:ext cx="2716212" cy="414338"/>
          </a:xfrm>
          <a:prstGeom prst="rect">
            <a:avLst/>
          </a:prstGeom>
          <a:noFill/>
          <a:ln w="9525">
            <a:noFill/>
            <a:miter lim="800000"/>
            <a:headEnd/>
            <a:tailEnd/>
          </a:ln>
        </p:spPr>
        <p:txBody>
          <a:bodyPr/>
          <a:lstStyle/>
          <a:p>
            <a:pPr algn="ctr"/>
            <a:r>
              <a:rPr lang="en-US" sz="1400" b="1"/>
              <a:t>Cal_Final_Marks(34, 87)</a:t>
            </a:r>
          </a:p>
        </p:txBody>
      </p:sp>
      <p:sp>
        <p:nvSpPr>
          <p:cNvPr id="121908" name="Text Box 52"/>
          <p:cNvSpPr txBox="1">
            <a:spLocks noChangeArrowheads="1"/>
          </p:cNvSpPr>
          <p:nvPr/>
        </p:nvSpPr>
        <p:spPr bwMode="auto">
          <a:xfrm>
            <a:off x="5832475" y="4989513"/>
            <a:ext cx="1720850" cy="301625"/>
          </a:xfrm>
          <a:prstGeom prst="rect">
            <a:avLst/>
          </a:prstGeom>
          <a:noFill/>
          <a:ln w="9525">
            <a:noFill/>
            <a:miter lim="800000"/>
            <a:headEnd/>
            <a:tailEnd/>
          </a:ln>
        </p:spPr>
        <p:txBody>
          <a:bodyPr/>
          <a:lstStyle/>
          <a:p>
            <a:r>
              <a:rPr lang="en-US" sz="1400" b="1"/>
              <a:t>Retrun(</a:t>
            </a:r>
            <a:r>
              <a:rPr lang="en-US" sz="1400" b="1">
                <a:solidFill>
                  <a:srgbClr val="FF3300"/>
                </a:solidFill>
              </a:rPr>
              <a:t>115</a:t>
            </a:r>
            <a:r>
              <a:rPr lang="en-US" sz="1400" b="1"/>
              <a:t>)</a:t>
            </a:r>
          </a:p>
        </p:txBody>
      </p:sp>
      <p:sp>
        <p:nvSpPr>
          <p:cNvPr id="121909" name="Text Box 53"/>
          <p:cNvSpPr txBox="1">
            <a:spLocks noChangeArrowheads="1"/>
          </p:cNvSpPr>
          <p:nvPr/>
        </p:nvSpPr>
        <p:spPr bwMode="auto">
          <a:xfrm>
            <a:off x="762000" y="2676525"/>
            <a:ext cx="904875" cy="304800"/>
          </a:xfrm>
          <a:prstGeom prst="rect">
            <a:avLst/>
          </a:prstGeom>
          <a:noFill/>
          <a:ln w="9525">
            <a:noFill/>
            <a:miter lim="800000"/>
            <a:headEnd/>
            <a:tailEnd/>
          </a:ln>
          <a:effectLst/>
        </p:spPr>
        <p:txBody>
          <a:bodyPr>
            <a:spAutoFit/>
          </a:bodyPr>
          <a:lstStyle/>
          <a:p>
            <a:pPr>
              <a:spcBef>
                <a:spcPct val="50000"/>
              </a:spcBef>
            </a:pPr>
            <a:r>
              <a:rPr lang="en-US" sz="1400" b="1"/>
              <a:t>Timeout</a:t>
            </a:r>
          </a:p>
        </p:txBody>
      </p:sp>
      <p:sp>
        <p:nvSpPr>
          <p:cNvPr id="121912" name="Text Box 56"/>
          <p:cNvSpPr txBox="1">
            <a:spLocks noChangeArrowheads="1"/>
          </p:cNvSpPr>
          <p:nvPr/>
        </p:nvSpPr>
        <p:spPr bwMode="auto">
          <a:xfrm>
            <a:off x="2057400" y="6096000"/>
            <a:ext cx="4343400" cy="457200"/>
          </a:xfrm>
          <a:prstGeom prst="rect">
            <a:avLst/>
          </a:prstGeom>
          <a:noFill/>
          <a:ln w="9525">
            <a:noFill/>
            <a:miter lim="800000"/>
            <a:headEnd/>
            <a:tailEnd/>
          </a:ln>
          <a:effectLst/>
        </p:spPr>
        <p:txBody>
          <a:bodyPr>
            <a:spAutoFit/>
          </a:bodyPr>
          <a:lstStyle/>
          <a:p>
            <a:pPr algn="ctr">
              <a:spcBef>
                <a:spcPct val="50000"/>
              </a:spcBef>
            </a:pPr>
            <a:r>
              <a:rPr lang="en-US" sz="2400" b="1"/>
              <a:t>A nonidempotent procedure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8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4" presetClass="entr" presetSubtype="0" accel="100000" fill="hold" grpId="0" nodeType="clickEffect">
                                  <p:stCondLst>
                                    <p:cond delay="0"/>
                                  </p:stCondLst>
                                  <p:childTnLst>
                                    <p:set>
                                      <p:cBhvr>
                                        <p:cTn id="14" dur="1" fill="hold">
                                          <p:stCondLst>
                                            <p:cond delay="0"/>
                                          </p:stCondLst>
                                        </p:cTn>
                                        <p:tgtEl>
                                          <p:spTgt spid="121888"/>
                                        </p:tgtEl>
                                        <p:attrNameLst>
                                          <p:attrName>style.visibility</p:attrName>
                                        </p:attrNameLst>
                                      </p:cBhvr>
                                      <p:to>
                                        <p:strVal val="visible"/>
                                      </p:to>
                                    </p:set>
                                    <p:anim calcmode="lin" valueType="num">
                                      <p:cBhvr>
                                        <p:cTn id="15" dur="500" fill="hold"/>
                                        <p:tgtEl>
                                          <p:spTgt spid="121888"/>
                                        </p:tgtEl>
                                        <p:attrNameLst>
                                          <p:attrName>ppt_w</p:attrName>
                                        </p:attrNameLst>
                                      </p:cBhvr>
                                      <p:tavLst>
                                        <p:tav tm="0">
                                          <p:val>
                                            <p:strVal val="#ppt_w*0.05"/>
                                          </p:val>
                                        </p:tav>
                                        <p:tav tm="100000">
                                          <p:val>
                                            <p:strVal val="#ppt_w"/>
                                          </p:val>
                                        </p:tav>
                                      </p:tavLst>
                                    </p:anim>
                                    <p:anim calcmode="lin" valueType="num">
                                      <p:cBhvr>
                                        <p:cTn id="16" dur="500" fill="hold"/>
                                        <p:tgtEl>
                                          <p:spTgt spid="121888"/>
                                        </p:tgtEl>
                                        <p:attrNameLst>
                                          <p:attrName>ppt_h</p:attrName>
                                        </p:attrNameLst>
                                      </p:cBhvr>
                                      <p:tavLst>
                                        <p:tav tm="0">
                                          <p:val>
                                            <p:strVal val="#ppt_h"/>
                                          </p:val>
                                        </p:tav>
                                        <p:tav tm="100000">
                                          <p:val>
                                            <p:strVal val="#ppt_h"/>
                                          </p:val>
                                        </p:tav>
                                      </p:tavLst>
                                    </p:anim>
                                    <p:anim calcmode="lin" valueType="num">
                                      <p:cBhvr>
                                        <p:cTn id="17" dur="500" fill="hold"/>
                                        <p:tgtEl>
                                          <p:spTgt spid="121888"/>
                                        </p:tgtEl>
                                        <p:attrNameLst>
                                          <p:attrName>ppt_x</p:attrName>
                                        </p:attrNameLst>
                                      </p:cBhvr>
                                      <p:tavLst>
                                        <p:tav tm="0">
                                          <p:val>
                                            <p:strVal val="#ppt_x-.2"/>
                                          </p:val>
                                        </p:tav>
                                        <p:tav tm="100000">
                                          <p:val>
                                            <p:strVal val="#ppt_x"/>
                                          </p:val>
                                        </p:tav>
                                      </p:tavLst>
                                    </p:anim>
                                    <p:anim calcmode="lin" valueType="num">
                                      <p:cBhvr>
                                        <p:cTn id="18" dur="500" fill="hold"/>
                                        <p:tgtEl>
                                          <p:spTgt spid="121888"/>
                                        </p:tgtEl>
                                        <p:attrNameLst>
                                          <p:attrName>ppt_y</p:attrName>
                                        </p:attrNameLst>
                                      </p:cBhvr>
                                      <p:tavLst>
                                        <p:tav tm="0">
                                          <p:val>
                                            <p:strVal val="#ppt_y"/>
                                          </p:val>
                                        </p:tav>
                                        <p:tav tm="100000">
                                          <p:val>
                                            <p:strVal val="#ppt_y"/>
                                          </p:val>
                                        </p:tav>
                                      </p:tavLst>
                                    </p:anim>
                                    <p:animEffect transition="in" filter="fade">
                                      <p:cBhvr>
                                        <p:cTn id="19" dur="500"/>
                                        <p:tgtEl>
                                          <p:spTgt spid="12188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190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190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189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1883"/>
                                        </p:tgtEl>
                                        <p:attrNameLst>
                                          <p:attrName>style.visibility</p:attrName>
                                        </p:attrNameLst>
                                      </p:cBhvr>
                                      <p:to>
                                        <p:strVal val="visible"/>
                                      </p:to>
                                    </p:set>
                                    <p:animEffect transition="in" filter="fade">
                                      <p:cBhvr>
                                        <p:cTn id="36" dur="2000"/>
                                        <p:tgtEl>
                                          <p:spTgt spid="12188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xit" presetSubtype="10" fill="hold" grpId="1" nodeType="clickEffect">
                                  <p:stCondLst>
                                    <p:cond delay="0"/>
                                  </p:stCondLst>
                                  <p:childTnLst>
                                    <p:animEffect transition="out" filter="blinds(horizontal)">
                                      <p:cBhvr>
                                        <p:cTn id="40" dur="500"/>
                                        <p:tgtEl>
                                          <p:spTgt spid="121883"/>
                                        </p:tgtEl>
                                      </p:cBhvr>
                                    </p:animEffect>
                                    <p:set>
                                      <p:cBhvr>
                                        <p:cTn id="41" dur="1" fill="hold">
                                          <p:stCondLst>
                                            <p:cond delay="499"/>
                                          </p:stCondLst>
                                        </p:cTn>
                                        <p:tgtEl>
                                          <p:spTgt spid="12188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2186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187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2187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2187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2190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2190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2186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2190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2188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2190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2190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2189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12190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05" grpId="0"/>
      <p:bldP spid="121907" grpId="0"/>
      <p:bldP spid="121864" grpId="0"/>
      <p:bldP spid="121867" grpId="0"/>
      <p:bldP spid="121869" grpId="0"/>
      <p:bldP spid="121872" grpId="0" animBg="1"/>
      <p:bldP spid="121874" grpId="0" animBg="1"/>
      <p:bldP spid="121877" grpId="0" animBg="1"/>
      <p:bldP spid="121883" grpId="0" animBg="1"/>
      <p:bldP spid="121883" grpId="1" animBg="1"/>
      <p:bldP spid="121888" grpId="0" animBg="1"/>
      <p:bldP spid="121889" grpId="0" animBg="1"/>
      <p:bldP spid="121890" grpId="0" animBg="1"/>
      <p:bldP spid="121892" grpId="0" animBg="1"/>
      <p:bldP spid="121900" grpId="0"/>
      <p:bldP spid="121901" grpId="0"/>
      <p:bldP spid="121906" grpId="0"/>
      <p:bldP spid="121908" grpId="0"/>
      <p:bldP spid="12190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z="3200"/>
              <a:t>Failure handling (contd…)</a:t>
            </a:r>
          </a:p>
        </p:txBody>
      </p:sp>
      <p:sp>
        <p:nvSpPr>
          <p:cNvPr id="122883" name="Rectangle 3"/>
          <p:cNvSpPr>
            <a:spLocks noGrp="1" noChangeArrowheads="1"/>
          </p:cNvSpPr>
          <p:nvPr>
            <p:ph type="body" idx="1"/>
          </p:nvPr>
        </p:nvSpPr>
        <p:spPr>
          <a:xfrm>
            <a:off x="457200" y="838200"/>
            <a:ext cx="8229600" cy="5715000"/>
          </a:xfrm>
        </p:spPr>
        <p:txBody>
          <a:bodyPr/>
          <a:lstStyle/>
          <a:p>
            <a:pPr lvl="1">
              <a:lnSpc>
                <a:spcPct val="115000"/>
              </a:lnSpc>
              <a:spcBef>
                <a:spcPct val="20000"/>
              </a:spcBef>
            </a:pPr>
            <a:r>
              <a:rPr lang="en-US"/>
              <a:t>When no response is received by the client, it is impossible to determine whether the failure was due to server crash or loss of the request or response message.  </a:t>
            </a:r>
          </a:p>
          <a:p>
            <a:pPr lvl="1">
              <a:lnSpc>
                <a:spcPct val="115000"/>
              </a:lnSpc>
              <a:spcBef>
                <a:spcPct val="20000"/>
              </a:spcBef>
            </a:pPr>
            <a:r>
              <a:rPr lang="en-US"/>
              <a:t>Using timeours client resends the request.</a:t>
            </a:r>
          </a:p>
          <a:p>
            <a:pPr lvl="1">
              <a:lnSpc>
                <a:spcPct val="115000"/>
              </a:lnSpc>
              <a:spcBef>
                <a:spcPct val="20000"/>
              </a:spcBef>
            </a:pPr>
            <a:r>
              <a:rPr lang="en-US"/>
              <a:t>Repeated execution of NonIdempotent requests results in “ORPHAN” executions</a:t>
            </a:r>
          </a:p>
          <a:p>
            <a:pPr lvl="1">
              <a:lnSpc>
                <a:spcPct val="115000"/>
              </a:lnSpc>
              <a:spcBef>
                <a:spcPct val="20000"/>
              </a:spcBef>
            </a:pPr>
            <a:r>
              <a:rPr lang="en-US"/>
              <a:t>How to ensure only one execution of NonIdempotent requests ?</a:t>
            </a:r>
          </a:p>
          <a:p>
            <a:pPr lvl="1">
              <a:lnSpc>
                <a:spcPct val="115000"/>
              </a:lnSpc>
              <a:spcBef>
                <a:spcPct val="20000"/>
              </a:spcBef>
            </a:pPr>
            <a:r>
              <a:rPr lang="en-US"/>
              <a:t>Using Exactly once semantics</a:t>
            </a:r>
          </a:p>
          <a:p>
            <a:pPr lvl="1">
              <a:lnSpc>
                <a:spcPct val="115000"/>
              </a:lnSpc>
              <a:spcBef>
                <a:spcPct val="20000"/>
              </a:spcBef>
            </a:pPr>
            <a:r>
              <a:rPr lang="en-US"/>
              <a:t>Exactly once semantics is implemented using unique identifier for each request  at the client side and reply cache on the server side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89" name="Rectangle 85"/>
          <p:cNvSpPr>
            <a:spLocks noGrp="1" noChangeArrowheads="1"/>
          </p:cNvSpPr>
          <p:nvPr>
            <p:ph type="title"/>
          </p:nvPr>
        </p:nvSpPr>
        <p:spPr>
          <a:xfrm>
            <a:off x="685800" y="0"/>
            <a:ext cx="8077200" cy="609600"/>
          </a:xfrm>
        </p:spPr>
        <p:txBody>
          <a:bodyPr/>
          <a:lstStyle/>
          <a:p>
            <a:r>
              <a:rPr lang="en-US" sz="3200"/>
              <a:t>Failure handling (contd…)</a:t>
            </a:r>
          </a:p>
        </p:txBody>
      </p:sp>
      <p:sp>
        <p:nvSpPr>
          <p:cNvPr id="123919" name="Text Box 15"/>
          <p:cNvSpPr txBox="1">
            <a:spLocks noChangeArrowheads="1"/>
          </p:cNvSpPr>
          <p:nvPr/>
        </p:nvSpPr>
        <p:spPr bwMode="auto">
          <a:xfrm>
            <a:off x="6383338" y="2805113"/>
            <a:ext cx="2111375" cy="741362"/>
          </a:xfrm>
          <a:prstGeom prst="rect">
            <a:avLst/>
          </a:prstGeom>
          <a:noFill/>
          <a:ln w="9525">
            <a:noFill/>
            <a:miter lim="800000"/>
            <a:headEnd/>
            <a:tailEnd/>
          </a:ln>
        </p:spPr>
        <p:txBody>
          <a:bodyPr/>
          <a:lstStyle/>
          <a:p>
            <a:pPr algn="ctr"/>
            <a:endParaRPr lang="en-GB"/>
          </a:p>
        </p:txBody>
      </p:sp>
      <p:graphicFrame>
        <p:nvGraphicFramePr>
          <p:cNvPr id="124031" name="Group 127"/>
          <p:cNvGraphicFramePr>
            <a:graphicFrameLocks noGrp="1"/>
          </p:cNvGraphicFramePr>
          <p:nvPr>
            <p:ph idx="1"/>
          </p:nvPr>
        </p:nvGraphicFramePr>
        <p:xfrm>
          <a:off x="6535738" y="1966913"/>
          <a:ext cx="2286000" cy="1641158"/>
        </p:xfrm>
        <a:graphic>
          <a:graphicData uri="http://schemas.openxmlformats.org/drawingml/2006/table">
            <a:tbl>
              <a:tblPr/>
              <a:tblGrid>
                <a:gridCol w="1106487"/>
                <a:gridCol w="1179513"/>
              </a:tblGrid>
              <a:tr h="528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REQUEST</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IDENTIFIER</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REPLY TO BE</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SENT</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54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Request02</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45</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0" marR="0" lvl="0" indent="0" algn="just" defTabSz="914400" rtl="0" eaLnBrk="0" fontAlgn="base" latinLnBrk="0" hangingPunct="0">
                        <a:lnSpc>
                          <a:spcPct val="125000"/>
                        </a:lnSpc>
                        <a:spcBef>
                          <a:spcPct val="35000"/>
                        </a:spcBef>
                        <a:spcAft>
                          <a:spcPct val="0"/>
                        </a:spcAft>
                        <a:buClr>
                          <a:srgbClr val="993300"/>
                        </a:buClr>
                        <a:buSzPct val="90000"/>
                        <a:buFont typeface="Wingdings" pitchFamily="2" charset="2"/>
                        <a:buNone/>
                        <a:tabLst/>
                      </a:pPr>
                      <a:r>
                        <a:rPr kumimoji="1" lang="en-US" sz="2000" b="1" i="0" u="none" strike="noStrike" cap="none" normalizeH="0" baseline="0" smtClean="0">
                          <a:ln>
                            <a:noFill/>
                          </a:ln>
                          <a:solidFill>
                            <a:schemeClr val="tx1"/>
                          </a:solidFill>
                          <a:effectLst/>
                          <a:latin typeface="Times New Roman" pitchFamily="18" charset="0"/>
                        </a:rPr>
                        <a:t>..</a:t>
                      </a: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25000"/>
                        </a:lnSpc>
                        <a:spcBef>
                          <a:spcPct val="35000"/>
                        </a:spcBef>
                        <a:spcAft>
                          <a:spcPct val="0"/>
                        </a:spcAft>
                        <a:buClr>
                          <a:srgbClr val="993300"/>
                        </a:buClr>
                        <a:buSzPct val="90000"/>
                        <a:buFont typeface="Wingdings" pitchFamily="2" charset="2"/>
                        <a:buNone/>
                        <a:tabLst/>
                      </a:pPr>
                      <a:r>
                        <a:rPr kumimoji="1" lang="en-US" sz="2000" b="1" i="0" u="none" strike="noStrike" cap="none" normalizeH="0" baseline="0" smtClean="0">
                          <a:ln>
                            <a:noFill/>
                          </a:ln>
                          <a:solidFill>
                            <a:schemeClr val="tx1"/>
                          </a:solidFill>
                          <a:effectLst/>
                          <a:latin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3996" name="Text Box 92"/>
          <p:cNvSpPr txBox="1">
            <a:spLocks noChangeArrowheads="1"/>
          </p:cNvSpPr>
          <p:nvPr/>
        </p:nvSpPr>
        <p:spPr bwMode="auto">
          <a:xfrm>
            <a:off x="4021138" y="1524000"/>
            <a:ext cx="2836862" cy="1277938"/>
          </a:xfrm>
          <a:prstGeom prst="rect">
            <a:avLst/>
          </a:prstGeom>
          <a:noFill/>
          <a:ln w="9525">
            <a:noFill/>
            <a:miter lim="800000"/>
            <a:headEnd/>
            <a:tailEnd/>
          </a:ln>
          <a:effectLst/>
        </p:spPr>
        <p:txBody>
          <a:bodyPr>
            <a:spAutoFit/>
          </a:bodyPr>
          <a:lstStyle/>
          <a:p>
            <a:r>
              <a:rPr lang="en-US" sz="1400" b="1"/>
              <a:t>Check reply Cache for request01. </a:t>
            </a:r>
          </a:p>
          <a:p>
            <a:endParaRPr lang="en-US" sz="1400" b="1"/>
          </a:p>
          <a:p>
            <a:r>
              <a:rPr lang="en-US" sz="1400" b="1"/>
              <a:t>Execute Cal_Final_Marks.</a:t>
            </a:r>
          </a:p>
          <a:p>
            <a:pPr algn="just"/>
            <a:endParaRPr lang="en-US" sz="800" b="1"/>
          </a:p>
          <a:p>
            <a:pPr algn="just"/>
            <a:r>
              <a:rPr lang="en-US" sz="1400" b="1"/>
              <a:t>Total_Marks=43+34+2 = 79</a:t>
            </a:r>
          </a:p>
          <a:p>
            <a:pPr algn="just"/>
            <a:r>
              <a:rPr lang="en-US" sz="1400" b="1"/>
              <a:t>Save Reply</a:t>
            </a:r>
          </a:p>
        </p:txBody>
      </p:sp>
      <p:sp>
        <p:nvSpPr>
          <p:cNvPr id="123999" name="Text Box 95"/>
          <p:cNvSpPr txBox="1">
            <a:spLocks noChangeArrowheads="1"/>
          </p:cNvSpPr>
          <p:nvPr/>
        </p:nvSpPr>
        <p:spPr bwMode="auto">
          <a:xfrm>
            <a:off x="2168525" y="3006725"/>
            <a:ext cx="798513" cy="400050"/>
          </a:xfrm>
          <a:prstGeom prst="rect">
            <a:avLst/>
          </a:prstGeom>
          <a:noFill/>
          <a:ln w="9525" algn="ctr">
            <a:noFill/>
            <a:miter lim="800000"/>
            <a:headEnd/>
            <a:tailEnd/>
          </a:ln>
          <a:effectLst/>
        </p:spPr>
        <p:txBody>
          <a:bodyPr/>
          <a:lstStyle/>
          <a:p>
            <a:pPr algn="ctr"/>
            <a:r>
              <a:rPr lang="en-US" sz="1400" b="1"/>
              <a:t>Lost</a:t>
            </a:r>
          </a:p>
        </p:txBody>
      </p:sp>
      <p:sp>
        <p:nvSpPr>
          <p:cNvPr id="124000" name="Text Box 96"/>
          <p:cNvSpPr txBox="1">
            <a:spLocks noChangeArrowheads="1"/>
          </p:cNvSpPr>
          <p:nvPr/>
        </p:nvSpPr>
        <p:spPr bwMode="auto">
          <a:xfrm>
            <a:off x="1368425" y="823913"/>
            <a:ext cx="3094038" cy="390525"/>
          </a:xfrm>
          <a:prstGeom prst="rect">
            <a:avLst/>
          </a:prstGeom>
          <a:noFill/>
          <a:ln w="9525">
            <a:noFill/>
            <a:miter lim="800000"/>
            <a:headEnd/>
            <a:tailEnd/>
          </a:ln>
        </p:spPr>
        <p:txBody>
          <a:bodyPr/>
          <a:lstStyle/>
          <a:p>
            <a:r>
              <a:rPr lang="en-US" sz="1400" b="1">
                <a:solidFill>
                  <a:srgbClr val="0000FF"/>
                </a:solidFill>
              </a:rPr>
              <a:t>CLIENT                               SERVER</a:t>
            </a:r>
          </a:p>
          <a:p>
            <a:pPr algn="r"/>
            <a:r>
              <a:rPr lang="en-US" sz="1400" b="1"/>
              <a:t>Total_Marks = </a:t>
            </a:r>
            <a:r>
              <a:rPr lang="en-US" sz="1400" b="1">
                <a:solidFill>
                  <a:srgbClr val="0000CC"/>
                </a:solidFill>
              </a:rPr>
              <a:t>43</a:t>
            </a:r>
          </a:p>
        </p:txBody>
      </p:sp>
      <p:sp>
        <p:nvSpPr>
          <p:cNvPr id="124001" name="Text Box 97"/>
          <p:cNvSpPr txBox="1">
            <a:spLocks noChangeArrowheads="1"/>
          </p:cNvSpPr>
          <p:nvPr/>
        </p:nvSpPr>
        <p:spPr bwMode="auto">
          <a:xfrm>
            <a:off x="1658938" y="1371600"/>
            <a:ext cx="2173287" cy="414338"/>
          </a:xfrm>
          <a:prstGeom prst="rect">
            <a:avLst/>
          </a:prstGeom>
          <a:noFill/>
          <a:ln w="9525">
            <a:noFill/>
            <a:miter lim="800000"/>
            <a:headEnd/>
            <a:tailEnd/>
          </a:ln>
        </p:spPr>
        <p:txBody>
          <a:bodyPr/>
          <a:lstStyle/>
          <a:p>
            <a:pPr algn="ctr"/>
            <a:r>
              <a:rPr lang="en-US" sz="1400" b="1"/>
              <a:t>Cal_Final_Marks (34, 87)</a:t>
            </a:r>
          </a:p>
        </p:txBody>
      </p:sp>
      <p:sp>
        <p:nvSpPr>
          <p:cNvPr id="124002" name="Text Box 98"/>
          <p:cNvSpPr txBox="1">
            <a:spLocks noChangeArrowheads="1"/>
          </p:cNvSpPr>
          <p:nvPr/>
        </p:nvSpPr>
        <p:spPr bwMode="auto">
          <a:xfrm>
            <a:off x="1277938" y="3414713"/>
            <a:ext cx="1990725" cy="347662"/>
          </a:xfrm>
          <a:prstGeom prst="rect">
            <a:avLst/>
          </a:prstGeom>
          <a:noFill/>
          <a:ln w="9525" algn="ctr">
            <a:noFill/>
            <a:miter lim="800000"/>
            <a:headEnd/>
            <a:tailEnd/>
          </a:ln>
          <a:effectLst/>
        </p:spPr>
        <p:txBody>
          <a:bodyPr/>
          <a:lstStyle/>
          <a:p>
            <a:pPr algn="ctr"/>
            <a:r>
              <a:rPr lang="en-US" sz="1400" b="1"/>
              <a:t>Retransmit </a:t>
            </a:r>
          </a:p>
        </p:txBody>
      </p:sp>
      <p:sp>
        <p:nvSpPr>
          <p:cNvPr id="124003" name="Line 99"/>
          <p:cNvSpPr>
            <a:spLocks noChangeShapeType="1"/>
          </p:cNvSpPr>
          <p:nvPr/>
        </p:nvSpPr>
        <p:spPr bwMode="auto">
          <a:xfrm flipH="1">
            <a:off x="469900" y="1525588"/>
            <a:ext cx="557213" cy="0"/>
          </a:xfrm>
          <a:prstGeom prst="line">
            <a:avLst/>
          </a:prstGeom>
          <a:noFill/>
          <a:ln w="9525">
            <a:solidFill>
              <a:srgbClr val="000000"/>
            </a:solidFill>
            <a:round/>
            <a:headEnd/>
            <a:tailEnd/>
          </a:ln>
        </p:spPr>
        <p:txBody>
          <a:bodyPr/>
          <a:lstStyle/>
          <a:p>
            <a:endParaRPr lang="en-US"/>
          </a:p>
        </p:txBody>
      </p:sp>
      <p:sp>
        <p:nvSpPr>
          <p:cNvPr id="124004" name="Line 100"/>
          <p:cNvSpPr>
            <a:spLocks noChangeShapeType="1"/>
          </p:cNvSpPr>
          <p:nvPr/>
        </p:nvSpPr>
        <p:spPr bwMode="auto">
          <a:xfrm flipH="1">
            <a:off x="469900" y="3709988"/>
            <a:ext cx="557213" cy="0"/>
          </a:xfrm>
          <a:prstGeom prst="line">
            <a:avLst/>
          </a:prstGeom>
          <a:noFill/>
          <a:ln w="9525">
            <a:solidFill>
              <a:srgbClr val="000000"/>
            </a:solidFill>
            <a:round/>
            <a:headEnd/>
            <a:tailEnd/>
          </a:ln>
        </p:spPr>
        <p:txBody>
          <a:bodyPr/>
          <a:lstStyle/>
          <a:p>
            <a:endParaRPr lang="en-US"/>
          </a:p>
        </p:txBody>
      </p:sp>
      <p:sp>
        <p:nvSpPr>
          <p:cNvPr id="124006" name="Line 102"/>
          <p:cNvSpPr>
            <a:spLocks noChangeShapeType="1"/>
          </p:cNvSpPr>
          <p:nvPr/>
        </p:nvSpPr>
        <p:spPr bwMode="auto">
          <a:xfrm flipH="1">
            <a:off x="560388" y="1525588"/>
            <a:ext cx="9525" cy="806450"/>
          </a:xfrm>
          <a:prstGeom prst="line">
            <a:avLst/>
          </a:prstGeom>
          <a:noFill/>
          <a:ln w="9525">
            <a:solidFill>
              <a:srgbClr val="000000"/>
            </a:solidFill>
            <a:round/>
            <a:headEnd type="triangle" w="med" len="med"/>
            <a:tailEnd/>
          </a:ln>
        </p:spPr>
        <p:txBody>
          <a:bodyPr/>
          <a:lstStyle/>
          <a:p>
            <a:endParaRPr lang="en-US"/>
          </a:p>
        </p:txBody>
      </p:sp>
      <p:sp>
        <p:nvSpPr>
          <p:cNvPr id="124007" name="Line 103"/>
          <p:cNvSpPr>
            <a:spLocks noChangeShapeType="1"/>
          </p:cNvSpPr>
          <p:nvPr/>
        </p:nvSpPr>
        <p:spPr bwMode="auto">
          <a:xfrm>
            <a:off x="560388" y="2735263"/>
            <a:ext cx="9525" cy="974725"/>
          </a:xfrm>
          <a:prstGeom prst="line">
            <a:avLst/>
          </a:prstGeom>
          <a:noFill/>
          <a:ln w="9525">
            <a:solidFill>
              <a:srgbClr val="000000"/>
            </a:solidFill>
            <a:round/>
            <a:headEnd/>
            <a:tailEnd type="triangle" w="med" len="med"/>
          </a:ln>
        </p:spPr>
        <p:txBody>
          <a:bodyPr/>
          <a:lstStyle/>
          <a:p>
            <a:endParaRPr lang="en-US"/>
          </a:p>
        </p:txBody>
      </p:sp>
      <p:sp>
        <p:nvSpPr>
          <p:cNvPr id="124008" name="Freeform 104"/>
          <p:cNvSpPr>
            <a:spLocks/>
          </p:cNvSpPr>
          <p:nvPr/>
        </p:nvSpPr>
        <p:spPr bwMode="auto">
          <a:xfrm>
            <a:off x="2824163" y="3006725"/>
            <a:ext cx="179387" cy="403225"/>
          </a:xfrm>
          <a:custGeom>
            <a:avLst/>
            <a:gdLst/>
            <a:ahLst/>
            <a:cxnLst>
              <a:cxn ang="0">
                <a:pos x="241" y="0"/>
              </a:cxn>
              <a:cxn ang="0">
                <a:pos x="166" y="135"/>
              </a:cxn>
              <a:cxn ang="0">
                <a:pos x="151" y="225"/>
              </a:cxn>
              <a:cxn ang="0">
                <a:pos x="106" y="195"/>
              </a:cxn>
              <a:cxn ang="0">
                <a:pos x="76" y="285"/>
              </a:cxn>
              <a:cxn ang="0">
                <a:pos x="61" y="330"/>
              </a:cxn>
              <a:cxn ang="0">
                <a:pos x="16" y="360"/>
              </a:cxn>
              <a:cxn ang="0">
                <a:pos x="1" y="405"/>
              </a:cxn>
              <a:cxn ang="0">
                <a:pos x="31" y="450"/>
              </a:cxn>
            </a:cxnLst>
            <a:rect l="0" t="0" r="r" b="b"/>
            <a:pathLst>
              <a:path w="241" h="455">
                <a:moveTo>
                  <a:pt x="241" y="0"/>
                </a:moveTo>
                <a:cubicBezTo>
                  <a:pt x="211" y="45"/>
                  <a:pt x="196" y="90"/>
                  <a:pt x="166" y="135"/>
                </a:cubicBezTo>
                <a:cubicBezTo>
                  <a:pt x="161" y="165"/>
                  <a:pt x="173" y="203"/>
                  <a:pt x="151" y="225"/>
                </a:cubicBezTo>
                <a:cubicBezTo>
                  <a:pt x="138" y="238"/>
                  <a:pt x="120" y="184"/>
                  <a:pt x="106" y="195"/>
                </a:cubicBezTo>
                <a:cubicBezTo>
                  <a:pt x="81" y="215"/>
                  <a:pt x="86" y="255"/>
                  <a:pt x="76" y="285"/>
                </a:cubicBezTo>
                <a:cubicBezTo>
                  <a:pt x="71" y="300"/>
                  <a:pt x="61" y="330"/>
                  <a:pt x="61" y="330"/>
                </a:cubicBezTo>
                <a:cubicBezTo>
                  <a:pt x="124" y="425"/>
                  <a:pt x="82" y="338"/>
                  <a:pt x="16" y="360"/>
                </a:cubicBezTo>
                <a:cubicBezTo>
                  <a:pt x="1" y="365"/>
                  <a:pt x="6" y="390"/>
                  <a:pt x="1" y="405"/>
                </a:cubicBezTo>
                <a:cubicBezTo>
                  <a:pt x="18" y="455"/>
                  <a:pt x="0" y="450"/>
                  <a:pt x="31" y="450"/>
                </a:cubicBezTo>
              </a:path>
            </a:pathLst>
          </a:custGeom>
          <a:noFill/>
          <a:ln w="19050" cmpd="sng">
            <a:solidFill>
              <a:srgbClr val="000000"/>
            </a:solidFill>
            <a:round/>
            <a:headEnd/>
            <a:tailEnd/>
          </a:ln>
        </p:spPr>
        <p:txBody>
          <a:bodyPr/>
          <a:lstStyle/>
          <a:p>
            <a:endParaRPr lang="en-US"/>
          </a:p>
        </p:txBody>
      </p:sp>
      <p:sp>
        <p:nvSpPr>
          <p:cNvPr id="124009" name="Line 105"/>
          <p:cNvSpPr>
            <a:spLocks noChangeShapeType="1"/>
          </p:cNvSpPr>
          <p:nvPr/>
        </p:nvSpPr>
        <p:spPr bwMode="auto">
          <a:xfrm>
            <a:off x="1666875" y="1371600"/>
            <a:ext cx="6350" cy="4481513"/>
          </a:xfrm>
          <a:prstGeom prst="line">
            <a:avLst/>
          </a:prstGeom>
          <a:noFill/>
          <a:ln w="19050">
            <a:solidFill>
              <a:srgbClr val="000000"/>
            </a:solidFill>
            <a:round/>
            <a:headEnd/>
            <a:tailEnd/>
          </a:ln>
        </p:spPr>
        <p:txBody>
          <a:bodyPr/>
          <a:lstStyle/>
          <a:p>
            <a:endParaRPr lang="en-US"/>
          </a:p>
        </p:txBody>
      </p:sp>
      <p:sp>
        <p:nvSpPr>
          <p:cNvPr id="124010" name="Line 106"/>
          <p:cNvSpPr>
            <a:spLocks noChangeShapeType="1"/>
          </p:cNvSpPr>
          <p:nvPr/>
        </p:nvSpPr>
        <p:spPr bwMode="auto">
          <a:xfrm>
            <a:off x="3962400" y="1371600"/>
            <a:ext cx="0" cy="4381500"/>
          </a:xfrm>
          <a:prstGeom prst="line">
            <a:avLst/>
          </a:prstGeom>
          <a:noFill/>
          <a:ln w="19050">
            <a:solidFill>
              <a:srgbClr val="000000"/>
            </a:solidFill>
            <a:round/>
            <a:headEnd/>
            <a:tailEnd/>
          </a:ln>
        </p:spPr>
        <p:txBody>
          <a:bodyPr/>
          <a:lstStyle/>
          <a:p>
            <a:endParaRPr lang="en-US"/>
          </a:p>
        </p:txBody>
      </p:sp>
      <p:sp>
        <p:nvSpPr>
          <p:cNvPr id="124011" name="Line 107"/>
          <p:cNvSpPr>
            <a:spLocks noChangeShapeType="1"/>
          </p:cNvSpPr>
          <p:nvPr/>
        </p:nvSpPr>
        <p:spPr bwMode="auto">
          <a:xfrm>
            <a:off x="1673225" y="1628775"/>
            <a:ext cx="2295525" cy="312738"/>
          </a:xfrm>
          <a:prstGeom prst="line">
            <a:avLst/>
          </a:prstGeom>
          <a:noFill/>
          <a:ln w="19050">
            <a:solidFill>
              <a:srgbClr val="000000"/>
            </a:solidFill>
            <a:round/>
            <a:headEnd/>
            <a:tailEnd type="triangle" w="med" len="med"/>
          </a:ln>
        </p:spPr>
        <p:txBody>
          <a:bodyPr/>
          <a:lstStyle/>
          <a:p>
            <a:endParaRPr lang="en-US"/>
          </a:p>
        </p:txBody>
      </p:sp>
      <p:sp>
        <p:nvSpPr>
          <p:cNvPr id="124012" name="Line 108"/>
          <p:cNvSpPr>
            <a:spLocks noChangeShapeType="1"/>
          </p:cNvSpPr>
          <p:nvPr/>
        </p:nvSpPr>
        <p:spPr bwMode="auto">
          <a:xfrm>
            <a:off x="1673225" y="3841750"/>
            <a:ext cx="2295525" cy="379413"/>
          </a:xfrm>
          <a:prstGeom prst="line">
            <a:avLst/>
          </a:prstGeom>
          <a:noFill/>
          <a:ln w="19050">
            <a:solidFill>
              <a:srgbClr val="000000"/>
            </a:solidFill>
            <a:round/>
            <a:headEnd/>
            <a:tailEnd type="triangle" w="med" len="med"/>
          </a:ln>
        </p:spPr>
        <p:txBody>
          <a:bodyPr/>
          <a:lstStyle/>
          <a:p>
            <a:endParaRPr lang="en-US"/>
          </a:p>
        </p:txBody>
      </p:sp>
      <p:sp>
        <p:nvSpPr>
          <p:cNvPr id="124013" name="Line 109"/>
          <p:cNvSpPr>
            <a:spLocks noChangeShapeType="1"/>
          </p:cNvSpPr>
          <p:nvPr/>
        </p:nvSpPr>
        <p:spPr bwMode="auto">
          <a:xfrm flipH="1">
            <a:off x="2954338" y="2805113"/>
            <a:ext cx="998537" cy="233362"/>
          </a:xfrm>
          <a:prstGeom prst="line">
            <a:avLst/>
          </a:prstGeom>
          <a:noFill/>
          <a:ln w="19050">
            <a:solidFill>
              <a:srgbClr val="000000"/>
            </a:solidFill>
            <a:round/>
            <a:headEnd/>
            <a:tailEnd type="triangle" w="med" len="med"/>
          </a:ln>
        </p:spPr>
        <p:txBody>
          <a:bodyPr/>
          <a:lstStyle/>
          <a:p>
            <a:endParaRPr lang="en-US"/>
          </a:p>
        </p:txBody>
      </p:sp>
      <p:sp>
        <p:nvSpPr>
          <p:cNvPr id="124014" name="Line 110"/>
          <p:cNvSpPr>
            <a:spLocks noChangeShapeType="1"/>
          </p:cNvSpPr>
          <p:nvPr/>
        </p:nvSpPr>
        <p:spPr bwMode="auto">
          <a:xfrm flipH="1">
            <a:off x="1673225" y="4948238"/>
            <a:ext cx="2295525" cy="479425"/>
          </a:xfrm>
          <a:prstGeom prst="line">
            <a:avLst/>
          </a:prstGeom>
          <a:noFill/>
          <a:ln w="19050">
            <a:solidFill>
              <a:srgbClr val="000000"/>
            </a:solidFill>
            <a:round/>
            <a:headEnd/>
            <a:tailEnd type="triangle" w="med" len="med"/>
          </a:ln>
        </p:spPr>
        <p:txBody>
          <a:bodyPr/>
          <a:lstStyle/>
          <a:p>
            <a:endParaRPr lang="en-US"/>
          </a:p>
        </p:txBody>
      </p:sp>
      <p:sp>
        <p:nvSpPr>
          <p:cNvPr id="124015" name="Text Box 111"/>
          <p:cNvSpPr txBox="1">
            <a:spLocks noChangeArrowheads="1"/>
          </p:cNvSpPr>
          <p:nvPr/>
        </p:nvSpPr>
        <p:spPr bwMode="auto">
          <a:xfrm>
            <a:off x="3944938" y="2728913"/>
            <a:ext cx="1243012" cy="301625"/>
          </a:xfrm>
          <a:prstGeom prst="rect">
            <a:avLst/>
          </a:prstGeom>
          <a:noFill/>
          <a:ln w="9525">
            <a:noFill/>
            <a:miter lim="800000"/>
            <a:headEnd/>
            <a:tailEnd/>
          </a:ln>
        </p:spPr>
        <p:txBody>
          <a:bodyPr/>
          <a:lstStyle/>
          <a:p>
            <a:r>
              <a:rPr lang="en-US" sz="1400" b="1"/>
              <a:t>Retrun(79)</a:t>
            </a:r>
          </a:p>
        </p:txBody>
      </p:sp>
      <p:sp>
        <p:nvSpPr>
          <p:cNvPr id="124016" name="Text Box 112"/>
          <p:cNvSpPr txBox="1">
            <a:spLocks noChangeArrowheads="1"/>
          </p:cNvSpPr>
          <p:nvPr/>
        </p:nvSpPr>
        <p:spPr bwMode="auto">
          <a:xfrm>
            <a:off x="668338" y="3490913"/>
            <a:ext cx="1066800" cy="596900"/>
          </a:xfrm>
          <a:prstGeom prst="rect">
            <a:avLst/>
          </a:prstGeom>
          <a:noFill/>
          <a:ln w="9525" algn="ctr">
            <a:noFill/>
            <a:miter lim="800000"/>
            <a:headEnd/>
            <a:tailEnd/>
          </a:ln>
          <a:effectLst/>
        </p:spPr>
        <p:txBody>
          <a:bodyPr/>
          <a:lstStyle/>
          <a:p>
            <a:pPr algn="ctr"/>
            <a:r>
              <a:rPr lang="en-US" sz="1400" b="1"/>
              <a:t>Send Request01</a:t>
            </a:r>
          </a:p>
        </p:txBody>
      </p:sp>
      <p:sp>
        <p:nvSpPr>
          <p:cNvPr id="124017" name="Text Box 113"/>
          <p:cNvSpPr txBox="1">
            <a:spLocks noChangeArrowheads="1"/>
          </p:cNvSpPr>
          <p:nvPr/>
        </p:nvSpPr>
        <p:spPr bwMode="auto">
          <a:xfrm>
            <a:off x="363538" y="5048250"/>
            <a:ext cx="1328737" cy="600075"/>
          </a:xfrm>
          <a:prstGeom prst="rect">
            <a:avLst/>
          </a:prstGeom>
          <a:noFill/>
          <a:ln w="9525" algn="ctr">
            <a:noFill/>
            <a:miter lim="800000"/>
            <a:headEnd/>
            <a:tailEnd/>
          </a:ln>
          <a:effectLst/>
        </p:spPr>
        <p:txBody>
          <a:bodyPr/>
          <a:lstStyle/>
          <a:p>
            <a:pPr algn="ctr"/>
            <a:r>
              <a:rPr lang="en-US" sz="1400" b="1"/>
              <a:t>Receive Total_Marks = 79</a:t>
            </a:r>
          </a:p>
        </p:txBody>
      </p:sp>
      <p:sp>
        <p:nvSpPr>
          <p:cNvPr id="124018" name="Text Box 114"/>
          <p:cNvSpPr txBox="1">
            <a:spLocks noChangeArrowheads="1"/>
          </p:cNvSpPr>
          <p:nvPr/>
        </p:nvSpPr>
        <p:spPr bwMode="auto">
          <a:xfrm>
            <a:off x="1735138" y="3643313"/>
            <a:ext cx="2192337" cy="490537"/>
          </a:xfrm>
          <a:prstGeom prst="rect">
            <a:avLst/>
          </a:prstGeom>
          <a:noFill/>
          <a:ln w="9525">
            <a:noFill/>
            <a:miter lim="800000"/>
            <a:headEnd/>
            <a:tailEnd/>
          </a:ln>
        </p:spPr>
        <p:txBody>
          <a:bodyPr/>
          <a:lstStyle/>
          <a:p>
            <a:pPr algn="ctr"/>
            <a:r>
              <a:rPr lang="en-US" sz="1400" b="1"/>
              <a:t>Cal_Final_Marks(34, 87)</a:t>
            </a:r>
          </a:p>
        </p:txBody>
      </p:sp>
      <p:sp>
        <p:nvSpPr>
          <p:cNvPr id="124019" name="Text Box 115"/>
          <p:cNvSpPr txBox="1">
            <a:spLocks noChangeArrowheads="1"/>
          </p:cNvSpPr>
          <p:nvPr/>
        </p:nvSpPr>
        <p:spPr bwMode="auto">
          <a:xfrm>
            <a:off x="4029075" y="4746625"/>
            <a:ext cx="1243013" cy="301625"/>
          </a:xfrm>
          <a:prstGeom prst="rect">
            <a:avLst/>
          </a:prstGeom>
          <a:noFill/>
          <a:ln w="9525">
            <a:noFill/>
            <a:miter lim="800000"/>
            <a:headEnd/>
            <a:tailEnd/>
          </a:ln>
        </p:spPr>
        <p:txBody>
          <a:bodyPr/>
          <a:lstStyle/>
          <a:p>
            <a:r>
              <a:rPr lang="en-US" sz="1400" b="1"/>
              <a:t>Retrun(79)</a:t>
            </a:r>
          </a:p>
        </p:txBody>
      </p:sp>
      <p:sp>
        <p:nvSpPr>
          <p:cNvPr id="124020" name="Text Box 116"/>
          <p:cNvSpPr txBox="1">
            <a:spLocks noChangeArrowheads="1"/>
          </p:cNvSpPr>
          <p:nvPr/>
        </p:nvSpPr>
        <p:spPr bwMode="auto">
          <a:xfrm>
            <a:off x="363538" y="2433638"/>
            <a:ext cx="654050" cy="517525"/>
          </a:xfrm>
          <a:prstGeom prst="rect">
            <a:avLst/>
          </a:prstGeom>
          <a:noFill/>
          <a:ln w="9525">
            <a:noFill/>
            <a:miter lim="800000"/>
            <a:headEnd/>
            <a:tailEnd/>
          </a:ln>
          <a:effectLst/>
        </p:spPr>
        <p:txBody>
          <a:bodyPr>
            <a:spAutoFit/>
          </a:bodyPr>
          <a:lstStyle/>
          <a:p>
            <a:pPr>
              <a:spcBef>
                <a:spcPct val="50000"/>
              </a:spcBef>
            </a:pPr>
            <a:r>
              <a:rPr lang="en-US" sz="1400" b="1"/>
              <a:t>Timeout</a:t>
            </a:r>
          </a:p>
        </p:txBody>
      </p:sp>
      <p:sp>
        <p:nvSpPr>
          <p:cNvPr id="124021" name="Text Box 117"/>
          <p:cNvSpPr txBox="1">
            <a:spLocks noChangeArrowheads="1"/>
          </p:cNvSpPr>
          <p:nvPr/>
        </p:nvSpPr>
        <p:spPr bwMode="auto">
          <a:xfrm>
            <a:off x="0" y="6172200"/>
            <a:ext cx="9144000" cy="336550"/>
          </a:xfrm>
          <a:prstGeom prst="rect">
            <a:avLst/>
          </a:prstGeom>
          <a:noFill/>
          <a:ln w="9525">
            <a:noFill/>
            <a:miter lim="800000"/>
            <a:headEnd/>
            <a:tailEnd/>
          </a:ln>
          <a:effectLst/>
        </p:spPr>
        <p:txBody>
          <a:bodyPr>
            <a:spAutoFit/>
          </a:bodyPr>
          <a:lstStyle/>
          <a:p>
            <a:pPr algn="ctr">
              <a:spcBef>
                <a:spcPct val="50000"/>
              </a:spcBef>
            </a:pPr>
            <a:r>
              <a:rPr lang="en-US" sz="1600" b="1"/>
              <a:t>EXACTLY ONCE SEMANTICS USING  REQUEST IDENTIFIERS AND REPLY CACHE</a:t>
            </a:r>
          </a:p>
        </p:txBody>
      </p:sp>
      <p:sp>
        <p:nvSpPr>
          <p:cNvPr id="124023" name="Line 119"/>
          <p:cNvSpPr>
            <a:spLocks noChangeShapeType="1"/>
          </p:cNvSpPr>
          <p:nvPr/>
        </p:nvSpPr>
        <p:spPr bwMode="auto">
          <a:xfrm>
            <a:off x="6096000" y="1752600"/>
            <a:ext cx="363538" cy="519113"/>
          </a:xfrm>
          <a:prstGeom prst="line">
            <a:avLst/>
          </a:prstGeom>
          <a:noFill/>
          <a:ln w="9525">
            <a:solidFill>
              <a:schemeClr val="tx1"/>
            </a:solidFill>
            <a:round/>
            <a:headEnd/>
            <a:tailEnd type="triangle" w="med" len="med"/>
          </a:ln>
          <a:effectLst/>
        </p:spPr>
        <p:txBody>
          <a:bodyPr wrap="none"/>
          <a:lstStyle/>
          <a:p>
            <a:endParaRPr lang="en-US"/>
          </a:p>
        </p:txBody>
      </p:sp>
      <p:sp>
        <p:nvSpPr>
          <p:cNvPr id="124024" name="Text Box 120"/>
          <p:cNvSpPr txBox="1">
            <a:spLocks noChangeArrowheads="1"/>
          </p:cNvSpPr>
          <p:nvPr/>
        </p:nvSpPr>
        <p:spPr bwMode="auto">
          <a:xfrm>
            <a:off x="668338" y="1281113"/>
            <a:ext cx="1066800" cy="596900"/>
          </a:xfrm>
          <a:prstGeom prst="rect">
            <a:avLst/>
          </a:prstGeom>
          <a:noFill/>
          <a:ln w="9525" algn="ctr">
            <a:noFill/>
            <a:miter lim="800000"/>
            <a:headEnd/>
            <a:tailEnd/>
          </a:ln>
          <a:effectLst/>
        </p:spPr>
        <p:txBody>
          <a:bodyPr/>
          <a:lstStyle/>
          <a:p>
            <a:pPr algn="ctr"/>
            <a:r>
              <a:rPr lang="en-US" sz="1400" b="1"/>
              <a:t>Send Request01</a:t>
            </a:r>
          </a:p>
        </p:txBody>
      </p:sp>
      <p:sp>
        <p:nvSpPr>
          <p:cNvPr id="124025" name="Line 121"/>
          <p:cNvSpPr>
            <a:spLocks noChangeShapeType="1"/>
          </p:cNvSpPr>
          <p:nvPr/>
        </p:nvSpPr>
        <p:spPr bwMode="auto">
          <a:xfrm flipV="1">
            <a:off x="5392738" y="2805113"/>
            <a:ext cx="1143000" cy="1371600"/>
          </a:xfrm>
          <a:prstGeom prst="line">
            <a:avLst/>
          </a:prstGeom>
          <a:noFill/>
          <a:ln w="9525">
            <a:solidFill>
              <a:schemeClr val="tx1"/>
            </a:solidFill>
            <a:round/>
            <a:headEnd/>
            <a:tailEnd type="triangle" w="med" len="med"/>
          </a:ln>
          <a:effectLst/>
        </p:spPr>
        <p:txBody>
          <a:bodyPr wrap="none"/>
          <a:lstStyle/>
          <a:p>
            <a:endParaRPr lang="en-US"/>
          </a:p>
        </p:txBody>
      </p:sp>
      <p:sp>
        <p:nvSpPr>
          <p:cNvPr id="124026" name="Text Box 122"/>
          <p:cNvSpPr txBox="1">
            <a:spLocks noChangeArrowheads="1"/>
          </p:cNvSpPr>
          <p:nvPr/>
        </p:nvSpPr>
        <p:spPr bwMode="auto">
          <a:xfrm>
            <a:off x="4097338" y="4100513"/>
            <a:ext cx="3429000" cy="730250"/>
          </a:xfrm>
          <a:prstGeom prst="rect">
            <a:avLst/>
          </a:prstGeom>
          <a:noFill/>
          <a:ln w="9525">
            <a:noFill/>
            <a:miter lim="800000"/>
            <a:headEnd/>
            <a:tailEnd/>
          </a:ln>
          <a:effectLst/>
        </p:spPr>
        <p:txBody>
          <a:bodyPr>
            <a:spAutoFit/>
          </a:bodyPr>
          <a:lstStyle/>
          <a:p>
            <a:r>
              <a:rPr lang="en-US" sz="1400" b="1"/>
              <a:t>Check reply Cache for request01.</a:t>
            </a:r>
            <a:r>
              <a:rPr lang="en-US" sz="1200" b="1"/>
              <a:t> </a:t>
            </a:r>
          </a:p>
          <a:p>
            <a:r>
              <a:rPr lang="en-US" sz="1400" b="1">
                <a:solidFill>
                  <a:srgbClr val="008000"/>
                </a:solidFill>
              </a:rPr>
              <a:t>FOUND</a:t>
            </a:r>
          </a:p>
          <a:p>
            <a:r>
              <a:rPr lang="en-US" sz="1400" b="1"/>
              <a:t>Extract Reply</a:t>
            </a:r>
          </a:p>
        </p:txBody>
      </p:sp>
      <p:sp>
        <p:nvSpPr>
          <p:cNvPr id="124027" name="Line 123"/>
          <p:cNvSpPr>
            <a:spLocks noChangeShapeType="1"/>
          </p:cNvSpPr>
          <p:nvPr/>
        </p:nvSpPr>
        <p:spPr bwMode="auto">
          <a:xfrm>
            <a:off x="5011738" y="2652713"/>
            <a:ext cx="1524000" cy="76200"/>
          </a:xfrm>
          <a:prstGeom prst="line">
            <a:avLst/>
          </a:prstGeom>
          <a:noFill/>
          <a:ln w="9525">
            <a:solidFill>
              <a:schemeClr val="tx1"/>
            </a:solidFill>
            <a:round/>
            <a:headEnd/>
            <a:tailEnd type="triangle" w="med" len="med"/>
          </a:ln>
          <a:effectLst/>
        </p:spPr>
        <p:txBody>
          <a:bodyPr wrap="none"/>
          <a:lstStyle/>
          <a:p>
            <a:endParaRPr lang="en-US"/>
          </a:p>
        </p:txBody>
      </p:sp>
      <p:sp>
        <p:nvSpPr>
          <p:cNvPr id="124028" name="Line 124"/>
          <p:cNvSpPr>
            <a:spLocks noChangeShapeType="1"/>
          </p:cNvSpPr>
          <p:nvPr/>
        </p:nvSpPr>
        <p:spPr bwMode="auto">
          <a:xfrm flipH="1">
            <a:off x="5316538" y="2881313"/>
            <a:ext cx="2743200" cy="1828800"/>
          </a:xfrm>
          <a:prstGeom prst="line">
            <a:avLst/>
          </a:prstGeom>
          <a:noFill/>
          <a:ln w="9525">
            <a:solidFill>
              <a:schemeClr val="tx1"/>
            </a:solidFill>
            <a:round/>
            <a:headEnd/>
            <a:tailEnd type="triangle" w="med" len="med"/>
          </a:ln>
          <a:effectLst/>
        </p:spPr>
        <p:txBody>
          <a:bodyPr wrap="none"/>
          <a:lstStyle/>
          <a:p>
            <a:endParaRPr lang="en-US"/>
          </a:p>
        </p:txBody>
      </p:sp>
      <p:sp>
        <p:nvSpPr>
          <p:cNvPr id="124029" name="Text Box 125"/>
          <p:cNvSpPr txBox="1">
            <a:spLocks noChangeArrowheads="1"/>
          </p:cNvSpPr>
          <p:nvPr/>
        </p:nvSpPr>
        <p:spPr bwMode="auto">
          <a:xfrm>
            <a:off x="7145338" y="1357313"/>
            <a:ext cx="1447800" cy="336550"/>
          </a:xfrm>
          <a:prstGeom prst="rect">
            <a:avLst/>
          </a:prstGeom>
          <a:noFill/>
          <a:ln w="9525">
            <a:noFill/>
            <a:miter lim="800000"/>
            <a:headEnd/>
            <a:tailEnd/>
          </a:ln>
          <a:effectLst/>
        </p:spPr>
        <p:txBody>
          <a:bodyPr>
            <a:spAutoFit/>
          </a:bodyPr>
          <a:lstStyle/>
          <a:p>
            <a:pPr>
              <a:spcBef>
                <a:spcPct val="50000"/>
              </a:spcBef>
            </a:pPr>
            <a:r>
              <a:rPr lang="en-US" sz="1600" b="1"/>
              <a:t>Reply Cache</a:t>
            </a:r>
          </a:p>
        </p:txBody>
      </p:sp>
      <p:sp>
        <p:nvSpPr>
          <p:cNvPr id="124030" name="Text Box 126"/>
          <p:cNvSpPr txBox="1">
            <a:spLocks noChangeArrowheads="1"/>
          </p:cNvSpPr>
          <p:nvPr/>
        </p:nvSpPr>
        <p:spPr bwMode="auto">
          <a:xfrm>
            <a:off x="6383338" y="2652713"/>
            <a:ext cx="2209800" cy="304800"/>
          </a:xfrm>
          <a:prstGeom prst="rect">
            <a:avLst/>
          </a:prstGeom>
          <a:noFill/>
          <a:ln w="9525">
            <a:noFill/>
            <a:miter lim="800000"/>
            <a:headEnd/>
            <a:tailEnd/>
          </a:ln>
          <a:effectLst/>
        </p:spPr>
        <p:txBody>
          <a:bodyPr>
            <a:spAutoFit/>
          </a:bodyPr>
          <a:lstStyle/>
          <a:p>
            <a:pPr algn="ctr" eaLnBrk="1" hangingPunct="1"/>
            <a:r>
              <a:rPr lang="en-US" sz="1400" b="1">
                <a:solidFill>
                  <a:srgbClr val="0000CC"/>
                </a:solidFill>
                <a:cs typeface="Times New Roman" pitchFamily="18" charset="0"/>
              </a:rPr>
              <a:t>Request 01           79</a:t>
            </a:r>
            <a:endParaRPr lang="en-US" sz="1400">
              <a:solidFill>
                <a:srgbClr val="0000CC"/>
              </a:solidFill>
            </a:endParaRPr>
          </a:p>
        </p:txBody>
      </p:sp>
      <p:sp>
        <p:nvSpPr>
          <p:cNvPr id="124032" name="Text Box 128"/>
          <p:cNvSpPr txBox="1">
            <a:spLocks noChangeArrowheads="1"/>
          </p:cNvSpPr>
          <p:nvPr/>
        </p:nvSpPr>
        <p:spPr bwMode="auto">
          <a:xfrm>
            <a:off x="5029200" y="1752600"/>
            <a:ext cx="1295400" cy="304800"/>
          </a:xfrm>
          <a:prstGeom prst="rect">
            <a:avLst/>
          </a:prstGeom>
          <a:noFill/>
          <a:ln w="9525">
            <a:noFill/>
            <a:miter lim="800000"/>
            <a:headEnd/>
            <a:tailEnd/>
          </a:ln>
          <a:effectLst/>
        </p:spPr>
        <p:txBody>
          <a:bodyPr>
            <a:spAutoFit/>
          </a:bodyPr>
          <a:lstStyle/>
          <a:p>
            <a:r>
              <a:rPr lang="en-US" sz="1400" b="1">
                <a:solidFill>
                  <a:srgbClr val="FF3300"/>
                </a:solidFill>
              </a:rPr>
              <a:t>NOT FOUND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0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40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40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40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99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40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40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399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3996">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3996">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40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40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401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40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24008"/>
                                        </p:tgtEl>
                                        <p:attrNameLst>
                                          <p:attrName>style.visibility</p:attrName>
                                        </p:attrNameLst>
                                      </p:cBhvr>
                                      <p:to>
                                        <p:strVal val="visible"/>
                                      </p:to>
                                    </p:set>
                                    <p:animEffect transition="in" filter="fade">
                                      <p:cBhvr>
                                        <p:cTn id="63" dur="2000"/>
                                        <p:tgtEl>
                                          <p:spTgt spid="124008"/>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xit" presetSubtype="10" fill="hold" grpId="1" nodeType="clickEffect">
                                  <p:stCondLst>
                                    <p:cond delay="0"/>
                                  </p:stCondLst>
                                  <p:childTnLst>
                                    <p:animEffect transition="out" filter="blinds(horizontal)">
                                      <p:cBhvr>
                                        <p:cTn id="67" dur="500"/>
                                        <p:tgtEl>
                                          <p:spTgt spid="124008"/>
                                        </p:tgtEl>
                                      </p:cBhvr>
                                    </p:animEffect>
                                    <p:set>
                                      <p:cBhvr>
                                        <p:cTn id="68" dur="1" fill="hold">
                                          <p:stCondLst>
                                            <p:cond delay="499"/>
                                          </p:stCondLst>
                                        </p:cTn>
                                        <p:tgtEl>
                                          <p:spTgt spid="12400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399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400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400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400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402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400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2401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2400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2401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2401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24026">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2402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24026">
                                            <p:txEl>
                                              <p:pRg st="1" end="1"/>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24026">
                                            <p:txEl>
                                              <p:pRg st="2" end="2"/>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2402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240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24014"/>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24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99" grpId="0"/>
      <p:bldP spid="124001" grpId="0"/>
      <p:bldP spid="124002" grpId="0"/>
      <p:bldP spid="124003" grpId="0" animBg="1"/>
      <p:bldP spid="124004" grpId="0" animBg="1"/>
      <p:bldP spid="124006" grpId="0" animBg="1"/>
      <p:bldP spid="124007" grpId="0" animBg="1"/>
      <p:bldP spid="124008" grpId="0" animBg="1"/>
      <p:bldP spid="124008" grpId="1" animBg="1"/>
      <p:bldP spid="124011" grpId="0" animBg="1"/>
      <p:bldP spid="124012" grpId="0" animBg="1"/>
      <p:bldP spid="124013" grpId="0" animBg="1"/>
      <p:bldP spid="124014" grpId="0" animBg="1"/>
      <p:bldP spid="124016" grpId="0"/>
      <p:bldP spid="124017" grpId="0"/>
      <p:bldP spid="124018" grpId="0"/>
      <p:bldP spid="124019" grpId="0"/>
      <p:bldP spid="124020" grpId="0"/>
      <p:bldP spid="124023" grpId="0" animBg="1"/>
      <p:bldP spid="124024" grpId="0"/>
      <p:bldP spid="124025" grpId="0" animBg="1"/>
      <p:bldP spid="124027" grpId="0" animBg="1"/>
      <p:bldP spid="124028" grpId="0" animBg="1"/>
      <p:bldP spid="124030" grpId="0"/>
      <p:bldP spid="12403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85800" y="0"/>
            <a:ext cx="8077200" cy="609600"/>
          </a:xfrm>
        </p:spPr>
        <p:txBody>
          <a:bodyPr/>
          <a:lstStyle/>
          <a:p>
            <a:r>
              <a:rPr lang="en-US" sz="3200"/>
              <a:t>Failure handling (contd…)</a:t>
            </a:r>
          </a:p>
        </p:txBody>
      </p:sp>
      <p:sp>
        <p:nvSpPr>
          <p:cNvPr id="126979" name="Rectangle 3"/>
          <p:cNvSpPr>
            <a:spLocks noGrp="1" noChangeArrowheads="1"/>
          </p:cNvSpPr>
          <p:nvPr>
            <p:ph type="body" idx="1"/>
          </p:nvPr>
        </p:nvSpPr>
        <p:spPr>
          <a:xfrm>
            <a:off x="457200" y="762000"/>
            <a:ext cx="8229600" cy="5257800"/>
          </a:xfrm>
        </p:spPr>
        <p:txBody>
          <a:bodyPr/>
          <a:lstStyle/>
          <a:p>
            <a:pPr marL="0" indent="0">
              <a:lnSpc>
                <a:spcPct val="115000"/>
              </a:lnSpc>
              <a:buFont typeface="Wingdings" pitchFamily="2" charset="2"/>
              <a:buNone/>
            </a:pPr>
            <a:r>
              <a:rPr lang="en-US">
                <a:solidFill>
                  <a:srgbClr val="0000CC"/>
                </a:solidFill>
              </a:rPr>
              <a:t>Keeping track of Lost &amp;out-of-sequence packets in multi data gram Messages.</a:t>
            </a:r>
          </a:p>
          <a:p>
            <a:pPr marL="0" indent="0">
              <a:lnSpc>
                <a:spcPct val="115000"/>
              </a:lnSpc>
            </a:pPr>
            <a:r>
              <a:rPr lang="en-US"/>
              <a:t>How ensure reliable delivery of all the packets of the Multidatagram message?</a:t>
            </a:r>
          </a:p>
          <a:p>
            <a:pPr marL="0" indent="0">
              <a:lnSpc>
                <a:spcPct val="115000"/>
              </a:lnSpc>
            </a:pPr>
            <a:r>
              <a:rPr lang="en-US"/>
              <a:t>Simple approach  is using </a:t>
            </a:r>
            <a:r>
              <a:rPr lang="en-US">
                <a:solidFill>
                  <a:srgbClr val="0000CC"/>
                </a:solidFill>
              </a:rPr>
              <a:t>STOP &amp; WAIT</a:t>
            </a:r>
            <a:r>
              <a:rPr lang="en-US"/>
              <a:t> Protocol</a:t>
            </a:r>
          </a:p>
          <a:p>
            <a:pPr lvl="3">
              <a:lnSpc>
                <a:spcPct val="115000"/>
              </a:lnSpc>
            </a:pPr>
            <a:r>
              <a:rPr lang="en-US"/>
              <a:t> Acknowledge each packet seperately </a:t>
            </a:r>
          </a:p>
          <a:p>
            <a:pPr lvl="1">
              <a:lnSpc>
                <a:spcPct val="115000"/>
              </a:lnSpc>
            </a:pPr>
            <a:r>
              <a:rPr lang="en-US"/>
              <a:t>Disadvantage: Communication Overhead.</a:t>
            </a:r>
          </a:p>
          <a:p>
            <a:pPr marL="0" indent="0">
              <a:lnSpc>
                <a:spcPct val="115000"/>
              </a:lnSpc>
            </a:pPr>
            <a:r>
              <a:rPr lang="en-US"/>
              <a:t>Better approach is using </a:t>
            </a:r>
            <a:r>
              <a:rPr lang="en-US">
                <a:solidFill>
                  <a:srgbClr val="0000CC"/>
                </a:solidFill>
              </a:rPr>
              <a:t>BLAST</a:t>
            </a:r>
            <a:r>
              <a:rPr lang="en-US"/>
              <a:t> Protocol</a:t>
            </a:r>
          </a:p>
          <a:p>
            <a:pPr lvl="3">
              <a:lnSpc>
                <a:spcPct val="115000"/>
              </a:lnSpc>
            </a:pPr>
            <a:r>
              <a:rPr lang="en-US"/>
              <a:t>  Single Acknowledgement packet for all the packets of a multidatagram message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sz="3200"/>
              <a:t>Failure handling (contd…)</a:t>
            </a:r>
          </a:p>
        </p:txBody>
      </p:sp>
      <p:sp>
        <p:nvSpPr>
          <p:cNvPr id="128003" name="Rectangle 3"/>
          <p:cNvSpPr>
            <a:spLocks noGrp="1" noChangeArrowheads="1"/>
          </p:cNvSpPr>
          <p:nvPr>
            <p:ph type="body" idx="1"/>
          </p:nvPr>
        </p:nvSpPr>
        <p:spPr>
          <a:xfrm>
            <a:off x="533400" y="838200"/>
            <a:ext cx="8153400" cy="5638800"/>
          </a:xfrm>
        </p:spPr>
        <p:txBody>
          <a:bodyPr/>
          <a:lstStyle/>
          <a:p>
            <a:pPr marL="381000" indent="-381000">
              <a:lnSpc>
                <a:spcPct val="115000"/>
              </a:lnSpc>
              <a:buFont typeface="Wingdings" pitchFamily="2" charset="2"/>
              <a:buNone/>
            </a:pPr>
            <a:r>
              <a:rPr lang="en-US"/>
              <a:t>When BLAST protocol is used,  Node or Common link failure leads to </a:t>
            </a:r>
          </a:p>
          <a:p>
            <a:pPr marL="838200" lvl="1" indent="-381000">
              <a:lnSpc>
                <a:spcPct val="115000"/>
              </a:lnSpc>
            </a:pPr>
            <a:r>
              <a:rPr lang="en-US"/>
              <a:t>Loss of packets</a:t>
            </a:r>
          </a:p>
          <a:p>
            <a:pPr marL="838200" lvl="1" indent="-381000">
              <a:lnSpc>
                <a:spcPct val="115000"/>
              </a:lnSpc>
            </a:pPr>
            <a:r>
              <a:rPr lang="en-US"/>
              <a:t>Out of sequence delivery of Packets</a:t>
            </a:r>
          </a:p>
          <a:p>
            <a:pPr marL="381000" indent="-381000">
              <a:lnSpc>
                <a:spcPct val="115000"/>
              </a:lnSpc>
              <a:buFont typeface="Wingdings" pitchFamily="2" charset="2"/>
              <a:buNone/>
            </a:pPr>
            <a:r>
              <a:rPr lang="en-US"/>
              <a:t>To solve this:</a:t>
            </a:r>
          </a:p>
          <a:p>
            <a:pPr marL="838200" lvl="1" indent="-381000">
              <a:lnSpc>
                <a:spcPct val="115000"/>
              </a:lnSpc>
            </a:pPr>
            <a:r>
              <a:rPr lang="en-US"/>
              <a:t>Use of Bitmap to identify the packet of a message using 2 extra fields to the Header.</a:t>
            </a:r>
          </a:p>
          <a:p>
            <a:pPr marL="838200" lvl="1" indent="-381000">
              <a:lnSpc>
                <a:spcPct val="115000"/>
              </a:lnSpc>
              <a:buFont typeface="Wingdings 3" pitchFamily="18" charset="2"/>
              <a:buNone/>
            </a:pPr>
            <a:r>
              <a:rPr lang="en-US"/>
              <a:t>Total No of Packets,  Bit map specifying the position of the packet.</a:t>
            </a:r>
          </a:p>
          <a:p>
            <a:pPr marL="838200" lvl="1" indent="-381000">
              <a:lnSpc>
                <a:spcPct val="115000"/>
              </a:lnSpc>
            </a:pPr>
            <a:r>
              <a:rPr lang="en-US"/>
              <a:t>Use “ SELECTIVE REPEAT “ method to transmit the Lost packets after time out period.</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200" y="0"/>
            <a:ext cx="8077200" cy="457200"/>
          </a:xfrm>
        </p:spPr>
        <p:txBody>
          <a:bodyPr/>
          <a:lstStyle/>
          <a:p>
            <a:r>
              <a:rPr lang="en-US" sz="3200"/>
              <a:t>Failure handling (contd…)</a:t>
            </a:r>
          </a:p>
        </p:txBody>
      </p:sp>
      <p:sp>
        <p:nvSpPr>
          <p:cNvPr id="129029" name="Text Box 5"/>
          <p:cNvSpPr txBox="1">
            <a:spLocks noChangeArrowheads="1"/>
          </p:cNvSpPr>
          <p:nvPr/>
        </p:nvSpPr>
        <p:spPr bwMode="auto">
          <a:xfrm>
            <a:off x="6324600" y="2667000"/>
            <a:ext cx="2111375" cy="741363"/>
          </a:xfrm>
          <a:prstGeom prst="rect">
            <a:avLst/>
          </a:prstGeom>
          <a:noFill/>
          <a:ln w="9525">
            <a:noFill/>
            <a:miter lim="800000"/>
            <a:headEnd/>
            <a:tailEnd/>
          </a:ln>
        </p:spPr>
        <p:txBody>
          <a:bodyPr/>
          <a:lstStyle/>
          <a:p>
            <a:pPr algn="ctr"/>
            <a:endParaRPr lang="en-GB"/>
          </a:p>
        </p:txBody>
      </p:sp>
      <p:graphicFrame>
        <p:nvGraphicFramePr>
          <p:cNvPr id="129110" name="Group 86"/>
          <p:cNvGraphicFramePr>
            <a:graphicFrameLocks noGrp="1"/>
          </p:cNvGraphicFramePr>
          <p:nvPr/>
        </p:nvGraphicFramePr>
        <p:xfrm>
          <a:off x="6629400" y="1600200"/>
          <a:ext cx="2286000" cy="1546225"/>
        </p:xfrm>
        <a:graphic>
          <a:graphicData uri="http://schemas.openxmlformats.org/drawingml/2006/table">
            <a:tbl>
              <a:tblPr/>
              <a:tblGrid>
                <a:gridCol w="2286000"/>
              </a:tblGrid>
              <a:tr h="4794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54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0" marR="0" lvl="0" indent="0" algn="just" defTabSz="914400" rtl="0" eaLnBrk="0" fontAlgn="base" latinLnBrk="0" hangingPunct="0">
                        <a:lnSpc>
                          <a:spcPct val="125000"/>
                        </a:lnSpc>
                        <a:spcBef>
                          <a:spcPct val="35000"/>
                        </a:spcBef>
                        <a:spcAft>
                          <a:spcPct val="0"/>
                        </a:spcAft>
                        <a:buClr>
                          <a:srgbClr val="993300"/>
                        </a:buClr>
                        <a:buSzPct val="90000"/>
                        <a:buFont typeface="Wingdings" pitchFamily="2" charset="2"/>
                        <a:buNone/>
                        <a:tabLst/>
                      </a:pPr>
                      <a:endParaRPr kumimoji="1" lang="en-GB" sz="1600" b="1" i="0" u="none" strike="noStrike" cap="none" normalizeH="0" baseline="0" smtClean="0">
                        <a:ln>
                          <a:noFill/>
                        </a:ln>
                        <a:solidFill>
                          <a:schemeClr val="tx1"/>
                        </a:solidFill>
                        <a:effectLst/>
                        <a:latin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9047" name="Text Box 23"/>
          <p:cNvSpPr txBox="1">
            <a:spLocks noChangeArrowheads="1"/>
          </p:cNvSpPr>
          <p:nvPr/>
        </p:nvSpPr>
        <p:spPr bwMode="auto">
          <a:xfrm>
            <a:off x="3886200" y="1371600"/>
            <a:ext cx="2836863" cy="517525"/>
          </a:xfrm>
          <a:prstGeom prst="rect">
            <a:avLst/>
          </a:prstGeom>
          <a:noFill/>
          <a:ln w="9525">
            <a:noFill/>
            <a:miter lim="800000"/>
            <a:headEnd/>
            <a:tailEnd/>
          </a:ln>
          <a:effectLst/>
        </p:spPr>
        <p:txBody>
          <a:bodyPr>
            <a:spAutoFit/>
          </a:bodyPr>
          <a:lstStyle/>
          <a:p>
            <a:r>
              <a:rPr lang="en-US" sz="1400" b="1"/>
              <a:t>Create a buffer for 4 packets and place this packet in position 1</a:t>
            </a:r>
          </a:p>
        </p:txBody>
      </p:sp>
      <p:sp>
        <p:nvSpPr>
          <p:cNvPr id="129049" name="Text Box 25"/>
          <p:cNvSpPr txBox="1">
            <a:spLocks noChangeArrowheads="1"/>
          </p:cNvSpPr>
          <p:nvPr/>
        </p:nvSpPr>
        <p:spPr bwMode="auto">
          <a:xfrm>
            <a:off x="1371600" y="381000"/>
            <a:ext cx="3094038" cy="390525"/>
          </a:xfrm>
          <a:prstGeom prst="rect">
            <a:avLst/>
          </a:prstGeom>
          <a:noFill/>
          <a:ln w="9525">
            <a:noFill/>
            <a:miter lim="800000"/>
            <a:headEnd/>
            <a:tailEnd/>
          </a:ln>
        </p:spPr>
        <p:txBody>
          <a:bodyPr/>
          <a:lstStyle/>
          <a:p>
            <a:r>
              <a:rPr lang="en-US" sz="1400" b="1">
                <a:solidFill>
                  <a:srgbClr val="0000FF"/>
                </a:solidFill>
              </a:rPr>
              <a:t>SENDER                           RECEIVER</a:t>
            </a:r>
          </a:p>
          <a:p>
            <a:pPr algn="r"/>
            <a:endParaRPr lang="en-US" sz="1400" b="1">
              <a:solidFill>
                <a:srgbClr val="0000CC"/>
              </a:solidFill>
            </a:endParaRPr>
          </a:p>
        </p:txBody>
      </p:sp>
      <p:sp>
        <p:nvSpPr>
          <p:cNvPr id="129050" name="Text Box 26"/>
          <p:cNvSpPr txBox="1">
            <a:spLocks noChangeArrowheads="1"/>
          </p:cNvSpPr>
          <p:nvPr/>
        </p:nvSpPr>
        <p:spPr bwMode="auto">
          <a:xfrm rot="525149">
            <a:off x="1600200" y="1233488"/>
            <a:ext cx="2173288" cy="414337"/>
          </a:xfrm>
          <a:prstGeom prst="rect">
            <a:avLst/>
          </a:prstGeom>
          <a:noFill/>
          <a:ln w="9525">
            <a:noFill/>
            <a:miter lim="800000"/>
            <a:headEnd/>
            <a:tailEnd/>
          </a:ln>
        </p:spPr>
        <p:txBody>
          <a:bodyPr/>
          <a:lstStyle/>
          <a:p>
            <a:pPr algn="ctr"/>
            <a:r>
              <a:rPr lang="en-US" sz="1400" b="1"/>
              <a:t>First of 4 packets(4,1000)</a:t>
            </a:r>
          </a:p>
        </p:txBody>
      </p:sp>
      <p:sp>
        <p:nvSpPr>
          <p:cNvPr id="129052" name="Line 28"/>
          <p:cNvSpPr>
            <a:spLocks noChangeShapeType="1"/>
          </p:cNvSpPr>
          <p:nvPr/>
        </p:nvSpPr>
        <p:spPr bwMode="auto">
          <a:xfrm flipH="1">
            <a:off x="4191000" y="838200"/>
            <a:ext cx="557213" cy="0"/>
          </a:xfrm>
          <a:prstGeom prst="line">
            <a:avLst/>
          </a:prstGeom>
          <a:noFill/>
          <a:ln w="9525">
            <a:solidFill>
              <a:srgbClr val="000000"/>
            </a:solidFill>
            <a:round/>
            <a:headEnd/>
            <a:tailEnd/>
          </a:ln>
        </p:spPr>
        <p:txBody>
          <a:bodyPr/>
          <a:lstStyle/>
          <a:p>
            <a:endParaRPr lang="en-US"/>
          </a:p>
        </p:txBody>
      </p:sp>
      <p:sp>
        <p:nvSpPr>
          <p:cNvPr id="129053" name="Line 29"/>
          <p:cNvSpPr>
            <a:spLocks noChangeShapeType="1"/>
          </p:cNvSpPr>
          <p:nvPr/>
        </p:nvSpPr>
        <p:spPr bwMode="auto">
          <a:xfrm flipH="1">
            <a:off x="4114800" y="4419600"/>
            <a:ext cx="557213" cy="0"/>
          </a:xfrm>
          <a:prstGeom prst="line">
            <a:avLst/>
          </a:prstGeom>
          <a:noFill/>
          <a:ln w="9525">
            <a:solidFill>
              <a:srgbClr val="000000"/>
            </a:solidFill>
            <a:round/>
            <a:headEnd/>
            <a:tailEnd/>
          </a:ln>
        </p:spPr>
        <p:txBody>
          <a:bodyPr/>
          <a:lstStyle/>
          <a:p>
            <a:endParaRPr lang="en-US"/>
          </a:p>
        </p:txBody>
      </p:sp>
      <p:sp>
        <p:nvSpPr>
          <p:cNvPr id="129054" name="Line 30"/>
          <p:cNvSpPr>
            <a:spLocks noChangeShapeType="1"/>
          </p:cNvSpPr>
          <p:nvPr/>
        </p:nvSpPr>
        <p:spPr bwMode="auto">
          <a:xfrm>
            <a:off x="4321175" y="838200"/>
            <a:ext cx="22225" cy="1600200"/>
          </a:xfrm>
          <a:prstGeom prst="line">
            <a:avLst/>
          </a:prstGeom>
          <a:noFill/>
          <a:ln w="9525">
            <a:solidFill>
              <a:srgbClr val="000000"/>
            </a:solidFill>
            <a:round/>
            <a:headEnd type="triangle" w="med" len="med"/>
            <a:tailEnd/>
          </a:ln>
        </p:spPr>
        <p:txBody>
          <a:bodyPr/>
          <a:lstStyle/>
          <a:p>
            <a:endParaRPr lang="en-US"/>
          </a:p>
        </p:txBody>
      </p:sp>
      <p:sp>
        <p:nvSpPr>
          <p:cNvPr id="129055" name="Line 31"/>
          <p:cNvSpPr>
            <a:spLocks noChangeShapeType="1"/>
          </p:cNvSpPr>
          <p:nvPr/>
        </p:nvSpPr>
        <p:spPr bwMode="auto">
          <a:xfrm flipH="1">
            <a:off x="4343400" y="2743200"/>
            <a:ext cx="0" cy="1676400"/>
          </a:xfrm>
          <a:prstGeom prst="line">
            <a:avLst/>
          </a:prstGeom>
          <a:noFill/>
          <a:ln w="9525">
            <a:solidFill>
              <a:srgbClr val="000000"/>
            </a:solidFill>
            <a:round/>
            <a:headEnd/>
            <a:tailEnd type="triangle" w="med" len="med"/>
          </a:ln>
        </p:spPr>
        <p:txBody>
          <a:bodyPr/>
          <a:lstStyle/>
          <a:p>
            <a:endParaRPr lang="en-US"/>
          </a:p>
        </p:txBody>
      </p:sp>
      <p:sp>
        <p:nvSpPr>
          <p:cNvPr id="129057" name="Line 33"/>
          <p:cNvSpPr>
            <a:spLocks noChangeShapeType="1"/>
          </p:cNvSpPr>
          <p:nvPr/>
        </p:nvSpPr>
        <p:spPr bwMode="auto">
          <a:xfrm>
            <a:off x="1600200" y="609600"/>
            <a:ext cx="0" cy="6248400"/>
          </a:xfrm>
          <a:prstGeom prst="line">
            <a:avLst/>
          </a:prstGeom>
          <a:noFill/>
          <a:ln w="19050">
            <a:solidFill>
              <a:srgbClr val="000000"/>
            </a:solidFill>
            <a:round/>
            <a:headEnd/>
            <a:tailEnd/>
          </a:ln>
        </p:spPr>
        <p:txBody>
          <a:bodyPr/>
          <a:lstStyle/>
          <a:p>
            <a:endParaRPr lang="en-US"/>
          </a:p>
        </p:txBody>
      </p:sp>
      <p:sp>
        <p:nvSpPr>
          <p:cNvPr id="129058" name="Line 34"/>
          <p:cNvSpPr>
            <a:spLocks noChangeShapeType="1"/>
          </p:cNvSpPr>
          <p:nvPr/>
        </p:nvSpPr>
        <p:spPr bwMode="auto">
          <a:xfrm>
            <a:off x="3886200" y="685800"/>
            <a:ext cx="0" cy="6172200"/>
          </a:xfrm>
          <a:prstGeom prst="line">
            <a:avLst/>
          </a:prstGeom>
          <a:noFill/>
          <a:ln w="19050">
            <a:solidFill>
              <a:srgbClr val="000000"/>
            </a:solidFill>
            <a:round/>
            <a:headEnd/>
            <a:tailEnd/>
          </a:ln>
        </p:spPr>
        <p:txBody>
          <a:bodyPr/>
          <a:lstStyle/>
          <a:p>
            <a:endParaRPr lang="en-US"/>
          </a:p>
        </p:txBody>
      </p:sp>
      <p:sp>
        <p:nvSpPr>
          <p:cNvPr id="129059" name="Line 35"/>
          <p:cNvSpPr>
            <a:spLocks noChangeShapeType="1"/>
          </p:cNvSpPr>
          <p:nvPr/>
        </p:nvSpPr>
        <p:spPr bwMode="auto">
          <a:xfrm>
            <a:off x="1614488" y="1490663"/>
            <a:ext cx="2295525" cy="312737"/>
          </a:xfrm>
          <a:prstGeom prst="line">
            <a:avLst/>
          </a:prstGeom>
          <a:noFill/>
          <a:ln w="19050">
            <a:solidFill>
              <a:srgbClr val="000000"/>
            </a:solidFill>
            <a:round/>
            <a:headEnd/>
            <a:tailEnd type="triangle" w="med" len="med"/>
          </a:ln>
        </p:spPr>
        <p:txBody>
          <a:bodyPr/>
          <a:lstStyle/>
          <a:p>
            <a:endParaRPr lang="en-US"/>
          </a:p>
        </p:txBody>
      </p:sp>
      <p:sp>
        <p:nvSpPr>
          <p:cNvPr id="129060" name="Line 36"/>
          <p:cNvSpPr>
            <a:spLocks noChangeShapeType="1"/>
          </p:cNvSpPr>
          <p:nvPr/>
        </p:nvSpPr>
        <p:spPr bwMode="auto">
          <a:xfrm>
            <a:off x="1600200" y="3124200"/>
            <a:ext cx="2295525" cy="379413"/>
          </a:xfrm>
          <a:prstGeom prst="line">
            <a:avLst/>
          </a:prstGeom>
          <a:noFill/>
          <a:ln w="19050">
            <a:solidFill>
              <a:srgbClr val="000000"/>
            </a:solidFill>
            <a:round/>
            <a:headEnd/>
            <a:tailEnd type="triangle" w="med" len="med"/>
          </a:ln>
        </p:spPr>
        <p:txBody>
          <a:bodyPr/>
          <a:lstStyle/>
          <a:p>
            <a:endParaRPr lang="en-US"/>
          </a:p>
        </p:txBody>
      </p:sp>
      <p:sp>
        <p:nvSpPr>
          <p:cNvPr id="129062" name="Line 38"/>
          <p:cNvSpPr>
            <a:spLocks noChangeShapeType="1"/>
          </p:cNvSpPr>
          <p:nvPr/>
        </p:nvSpPr>
        <p:spPr bwMode="auto">
          <a:xfrm flipH="1">
            <a:off x="1600200" y="4495800"/>
            <a:ext cx="2295525" cy="479425"/>
          </a:xfrm>
          <a:prstGeom prst="line">
            <a:avLst/>
          </a:prstGeom>
          <a:noFill/>
          <a:ln w="19050">
            <a:solidFill>
              <a:srgbClr val="000000"/>
            </a:solidFill>
            <a:round/>
            <a:headEnd/>
            <a:tailEnd type="triangle" w="med" len="med"/>
          </a:ln>
        </p:spPr>
        <p:txBody>
          <a:bodyPr/>
          <a:lstStyle/>
          <a:p>
            <a:endParaRPr lang="en-US"/>
          </a:p>
        </p:txBody>
      </p:sp>
      <p:sp>
        <p:nvSpPr>
          <p:cNvPr id="129065" name="Text Box 41"/>
          <p:cNvSpPr txBox="1">
            <a:spLocks noChangeArrowheads="1"/>
          </p:cNvSpPr>
          <p:nvPr/>
        </p:nvSpPr>
        <p:spPr bwMode="auto">
          <a:xfrm>
            <a:off x="304800" y="4910138"/>
            <a:ext cx="1328738" cy="600075"/>
          </a:xfrm>
          <a:prstGeom prst="rect">
            <a:avLst/>
          </a:prstGeom>
          <a:noFill/>
          <a:ln w="9525" algn="ctr">
            <a:noFill/>
            <a:miter lim="800000"/>
            <a:headEnd/>
            <a:tailEnd/>
          </a:ln>
          <a:effectLst/>
        </p:spPr>
        <p:txBody>
          <a:bodyPr/>
          <a:lstStyle/>
          <a:p>
            <a:pPr algn="ctr"/>
            <a:r>
              <a:rPr lang="en-US" sz="1400" b="1"/>
              <a:t>Resend Missing packets</a:t>
            </a:r>
          </a:p>
        </p:txBody>
      </p:sp>
      <p:sp>
        <p:nvSpPr>
          <p:cNvPr id="129068" name="Text Box 44"/>
          <p:cNvSpPr txBox="1">
            <a:spLocks noChangeArrowheads="1"/>
          </p:cNvSpPr>
          <p:nvPr/>
        </p:nvSpPr>
        <p:spPr bwMode="auto">
          <a:xfrm>
            <a:off x="228600" y="2057400"/>
            <a:ext cx="1143000" cy="942975"/>
          </a:xfrm>
          <a:prstGeom prst="rect">
            <a:avLst/>
          </a:prstGeom>
          <a:noFill/>
          <a:ln w="9525">
            <a:noFill/>
            <a:miter lim="800000"/>
            <a:headEnd/>
            <a:tailEnd/>
          </a:ln>
          <a:effectLst/>
        </p:spPr>
        <p:txBody>
          <a:bodyPr>
            <a:spAutoFit/>
          </a:bodyPr>
          <a:lstStyle/>
          <a:p>
            <a:pPr>
              <a:spcBef>
                <a:spcPct val="50000"/>
              </a:spcBef>
            </a:pPr>
            <a:r>
              <a:rPr lang="en-US" sz="1400" b="1"/>
              <a:t>Packets of the Response message</a:t>
            </a:r>
          </a:p>
        </p:txBody>
      </p:sp>
      <p:sp>
        <p:nvSpPr>
          <p:cNvPr id="129071" name="Line 47"/>
          <p:cNvSpPr>
            <a:spLocks noChangeShapeType="1"/>
          </p:cNvSpPr>
          <p:nvPr/>
        </p:nvSpPr>
        <p:spPr bwMode="auto">
          <a:xfrm flipV="1">
            <a:off x="3886200" y="2590800"/>
            <a:ext cx="2971800" cy="914400"/>
          </a:xfrm>
          <a:prstGeom prst="line">
            <a:avLst/>
          </a:prstGeom>
          <a:noFill/>
          <a:ln w="9525">
            <a:solidFill>
              <a:schemeClr val="tx1"/>
            </a:solidFill>
            <a:round/>
            <a:headEnd/>
            <a:tailEnd type="triangle" w="med" len="med"/>
          </a:ln>
          <a:effectLst/>
        </p:spPr>
        <p:txBody>
          <a:bodyPr wrap="none"/>
          <a:lstStyle/>
          <a:p>
            <a:endParaRPr lang="en-US"/>
          </a:p>
        </p:txBody>
      </p:sp>
      <p:sp>
        <p:nvSpPr>
          <p:cNvPr id="129072" name="Text Box 48"/>
          <p:cNvSpPr txBox="1">
            <a:spLocks noChangeArrowheads="1"/>
          </p:cNvSpPr>
          <p:nvPr/>
        </p:nvSpPr>
        <p:spPr bwMode="auto">
          <a:xfrm>
            <a:off x="3962400" y="4419600"/>
            <a:ext cx="3429000" cy="304800"/>
          </a:xfrm>
          <a:prstGeom prst="rect">
            <a:avLst/>
          </a:prstGeom>
          <a:noFill/>
          <a:ln w="9525">
            <a:noFill/>
            <a:miter lim="800000"/>
            <a:headEnd/>
            <a:tailEnd/>
          </a:ln>
          <a:effectLst/>
        </p:spPr>
        <p:txBody>
          <a:bodyPr>
            <a:spAutoFit/>
          </a:bodyPr>
          <a:lstStyle/>
          <a:p>
            <a:r>
              <a:rPr lang="en-US" sz="1400" b="1"/>
              <a:t>Retransmit the request of missing packets</a:t>
            </a:r>
          </a:p>
        </p:txBody>
      </p:sp>
      <p:sp>
        <p:nvSpPr>
          <p:cNvPr id="129075" name="Text Box 51"/>
          <p:cNvSpPr txBox="1">
            <a:spLocks noChangeArrowheads="1"/>
          </p:cNvSpPr>
          <p:nvPr/>
        </p:nvSpPr>
        <p:spPr bwMode="auto">
          <a:xfrm>
            <a:off x="6781800" y="1219200"/>
            <a:ext cx="2057400" cy="336550"/>
          </a:xfrm>
          <a:prstGeom prst="rect">
            <a:avLst/>
          </a:prstGeom>
          <a:noFill/>
          <a:ln w="9525">
            <a:noFill/>
            <a:miter lim="800000"/>
            <a:headEnd/>
            <a:tailEnd/>
          </a:ln>
          <a:effectLst/>
        </p:spPr>
        <p:txBody>
          <a:bodyPr>
            <a:spAutoFit/>
          </a:bodyPr>
          <a:lstStyle/>
          <a:p>
            <a:pPr>
              <a:spcBef>
                <a:spcPct val="50000"/>
              </a:spcBef>
            </a:pPr>
            <a:r>
              <a:rPr lang="en-US" sz="1600" b="1">
                <a:solidFill>
                  <a:srgbClr val="0000CC"/>
                </a:solidFill>
              </a:rPr>
              <a:t>Buffer for 4 packets</a:t>
            </a:r>
          </a:p>
        </p:txBody>
      </p:sp>
      <p:sp>
        <p:nvSpPr>
          <p:cNvPr id="129094" name="Line 70"/>
          <p:cNvSpPr>
            <a:spLocks noChangeShapeType="1"/>
          </p:cNvSpPr>
          <p:nvPr/>
        </p:nvSpPr>
        <p:spPr bwMode="auto">
          <a:xfrm flipH="1">
            <a:off x="1600200" y="838200"/>
            <a:ext cx="2295525" cy="152400"/>
          </a:xfrm>
          <a:prstGeom prst="line">
            <a:avLst/>
          </a:prstGeom>
          <a:noFill/>
          <a:ln w="19050">
            <a:solidFill>
              <a:srgbClr val="000000"/>
            </a:solidFill>
            <a:round/>
            <a:headEnd/>
            <a:tailEnd type="triangle" w="med" len="med"/>
          </a:ln>
        </p:spPr>
        <p:txBody>
          <a:bodyPr/>
          <a:lstStyle/>
          <a:p>
            <a:endParaRPr lang="en-US"/>
          </a:p>
        </p:txBody>
      </p:sp>
      <p:sp>
        <p:nvSpPr>
          <p:cNvPr id="129095" name="Text Box 71"/>
          <p:cNvSpPr txBox="1">
            <a:spLocks noChangeArrowheads="1"/>
          </p:cNvSpPr>
          <p:nvPr/>
        </p:nvSpPr>
        <p:spPr bwMode="auto">
          <a:xfrm>
            <a:off x="3810000" y="533400"/>
            <a:ext cx="2362200" cy="336550"/>
          </a:xfrm>
          <a:prstGeom prst="rect">
            <a:avLst/>
          </a:prstGeom>
          <a:noFill/>
          <a:ln w="9525">
            <a:noFill/>
            <a:miter lim="800000"/>
            <a:headEnd/>
            <a:tailEnd/>
          </a:ln>
          <a:effectLst/>
        </p:spPr>
        <p:txBody>
          <a:bodyPr>
            <a:spAutoFit/>
          </a:bodyPr>
          <a:lstStyle/>
          <a:p>
            <a:pPr>
              <a:spcBef>
                <a:spcPct val="50000"/>
              </a:spcBef>
            </a:pPr>
            <a:r>
              <a:rPr lang="en-US" sz="1600" b="1"/>
              <a:t>Send Request message </a:t>
            </a:r>
          </a:p>
        </p:txBody>
      </p:sp>
      <p:sp>
        <p:nvSpPr>
          <p:cNvPr id="129112" name="Line 88"/>
          <p:cNvSpPr>
            <a:spLocks noChangeShapeType="1"/>
          </p:cNvSpPr>
          <p:nvPr/>
        </p:nvSpPr>
        <p:spPr bwMode="auto">
          <a:xfrm>
            <a:off x="1600200" y="2362200"/>
            <a:ext cx="1828800" cy="228600"/>
          </a:xfrm>
          <a:prstGeom prst="line">
            <a:avLst/>
          </a:prstGeom>
          <a:noFill/>
          <a:ln w="19050">
            <a:solidFill>
              <a:srgbClr val="000000"/>
            </a:solidFill>
            <a:round/>
            <a:headEnd/>
            <a:tailEnd type="triangle" w="med" len="med"/>
          </a:ln>
        </p:spPr>
        <p:txBody>
          <a:bodyPr/>
          <a:lstStyle/>
          <a:p>
            <a:endParaRPr lang="en-US"/>
          </a:p>
        </p:txBody>
      </p:sp>
      <p:sp>
        <p:nvSpPr>
          <p:cNvPr id="129114" name="Freeform 90"/>
          <p:cNvSpPr>
            <a:spLocks/>
          </p:cNvSpPr>
          <p:nvPr/>
        </p:nvSpPr>
        <p:spPr bwMode="auto">
          <a:xfrm flipH="1">
            <a:off x="3429000" y="2590800"/>
            <a:ext cx="76200" cy="403225"/>
          </a:xfrm>
          <a:custGeom>
            <a:avLst/>
            <a:gdLst/>
            <a:ahLst/>
            <a:cxnLst>
              <a:cxn ang="0">
                <a:pos x="241" y="0"/>
              </a:cxn>
              <a:cxn ang="0">
                <a:pos x="166" y="135"/>
              </a:cxn>
              <a:cxn ang="0">
                <a:pos x="151" y="225"/>
              </a:cxn>
              <a:cxn ang="0">
                <a:pos x="106" y="195"/>
              </a:cxn>
              <a:cxn ang="0">
                <a:pos x="76" y="285"/>
              </a:cxn>
              <a:cxn ang="0">
                <a:pos x="61" y="330"/>
              </a:cxn>
              <a:cxn ang="0">
                <a:pos x="16" y="360"/>
              </a:cxn>
              <a:cxn ang="0">
                <a:pos x="1" y="405"/>
              </a:cxn>
              <a:cxn ang="0">
                <a:pos x="31" y="450"/>
              </a:cxn>
            </a:cxnLst>
            <a:rect l="0" t="0" r="r" b="b"/>
            <a:pathLst>
              <a:path w="241" h="455">
                <a:moveTo>
                  <a:pt x="241" y="0"/>
                </a:moveTo>
                <a:cubicBezTo>
                  <a:pt x="211" y="45"/>
                  <a:pt x="196" y="90"/>
                  <a:pt x="166" y="135"/>
                </a:cubicBezTo>
                <a:cubicBezTo>
                  <a:pt x="161" y="165"/>
                  <a:pt x="173" y="203"/>
                  <a:pt x="151" y="225"/>
                </a:cubicBezTo>
                <a:cubicBezTo>
                  <a:pt x="138" y="238"/>
                  <a:pt x="120" y="184"/>
                  <a:pt x="106" y="195"/>
                </a:cubicBezTo>
                <a:cubicBezTo>
                  <a:pt x="81" y="215"/>
                  <a:pt x="86" y="255"/>
                  <a:pt x="76" y="285"/>
                </a:cubicBezTo>
                <a:cubicBezTo>
                  <a:pt x="71" y="300"/>
                  <a:pt x="61" y="330"/>
                  <a:pt x="61" y="330"/>
                </a:cubicBezTo>
                <a:cubicBezTo>
                  <a:pt x="124" y="425"/>
                  <a:pt x="82" y="338"/>
                  <a:pt x="16" y="360"/>
                </a:cubicBezTo>
                <a:cubicBezTo>
                  <a:pt x="1" y="365"/>
                  <a:pt x="6" y="390"/>
                  <a:pt x="1" y="405"/>
                </a:cubicBezTo>
                <a:cubicBezTo>
                  <a:pt x="18" y="455"/>
                  <a:pt x="0" y="450"/>
                  <a:pt x="31" y="450"/>
                </a:cubicBezTo>
              </a:path>
            </a:pathLst>
          </a:custGeom>
          <a:noFill/>
          <a:ln w="19050" cmpd="sng">
            <a:solidFill>
              <a:srgbClr val="000000"/>
            </a:solidFill>
            <a:round/>
            <a:headEnd/>
            <a:tailEnd/>
          </a:ln>
        </p:spPr>
        <p:txBody>
          <a:bodyPr/>
          <a:lstStyle/>
          <a:p>
            <a:endParaRPr lang="en-US"/>
          </a:p>
        </p:txBody>
      </p:sp>
      <p:sp>
        <p:nvSpPr>
          <p:cNvPr id="129115" name="Text Box 91"/>
          <p:cNvSpPr txBox="1">
            <a:spLocks noChangeArrowheads="1"/>
          </p:cNvSpPr>
          <p:nvPr/>
        </p:nvSpPr>
        <p:spPr bwMode="auto">
          <a:xfrm rot="525225">
            <a:off x="1447800" y="2133600"/>
            <a:ext cx="2438400" cy="414338"/>
          </a:xfrm>
          <a:prstGeom prst="rect">
            <a:avLst/>
          </a:prstGeom>
          <a:noFill/>
          <a:ln w="9525">
            <a:noFill/>
            <a:miter lim="800000"/>
            <a:headEnd/>
            <a:tailEnd/>
          </a:ln>
        </p:spPr>
        <p:txBody>
          <a:bodyPr/>
          <a:lstStyle/>
          <a:p>
            <a:pPr algn="ctr"/>
            <a:r>
              <a:rPr lang="en-US" sz="1400" b="1"/>
              <a:t>Second of 4 packets(4,0100)</a:t>
            </a:r>
          </a:p>
        </p:txBody>
      </p:sp>
      <p:sp>
        <p:nvSpPr>
          <p:cNvPr id="129117" name="Text Box 93"/>
          <p:cNvSpPr txBox="1">
            <a:spLocks noChangeArrowheads="1"/>
          </p:cNvSpPr>
          <p:nvPr/>
        </p:nvSpPr>
        <p:spPr bwMode="auto">
          <a:xfrm rot="690168">
            <a:off x="1600200" y="3657600"/>
            <a:ext cx="2286000" cy="414338"/>
          </a:xfrm>
          <a:prstGeom prst="rect">
            <a:avLst/>
          </a:prstGeom>
          <a:noFill/>
          <a:ln w="9525">
            <a:noFill/>
            <a:miter lim="800000"/>
            <a:headEnd/>
            <a:tailEnd/>
          </a:ln>
        </p:spPr>
        <p:txBody>
          <a:bodyPr/>
          <a:lstStyle/>
          <a:p>
            <a:pPr algn="ctr"/>
            <a:r>
              <a:rPr lang="en-US" sz="1400" b="1"/>
              <a:t>Fourth of 4 packets(4,0001)</a:t>
            </a:r>
          </a:p>
        </p:txBody>
      </p:sp>
      <p:sp>
        <p:nvSpPr>
          <p:cNvPr id="129118" name="Line 94"/>
          <p:cNvSpPr>
            <a:spLocks noChangeShapeType="1"/>
          </p:cNvSpPr>
          <p:nvPr/>
        </p:nvSpPr>
        <p:spPr bwMode="auto">
          <a:xfrm>
            <a:off x="5943600" y="1828800"/>
            <a:ext cx="990600" cy="76200"/>
          </a:xfrm>
          <a:prstGeom prst="line">
            <a:avLst/>
          </a:prstGeom>
          <a:noFill/>
          <a:ln w="9525">
            <a:solidFill>
              <a:schemeClr val="tx1"/>
            </a:solidFill>
            <a:round/>
            <a:headEnd/>
            <a:tailEnd type="triangle" w="med" len="med"/>
          </a:ln>
          <a:effectLst/>
        </p:spPr>
        <p:txBody>
          <a:bodyPr wrap="none"/>
          <a:lstStyle/>
          <a:p>
            <a:endParaRPr lang="en-US"/>
          </a:p>
        </p:txBody>
      </p:sp>
      <p:sp>
        <p:nvSpPr>
          <p:cNvPr id="129119" name="Text Box 95"/>
          <p:cNvSpPr txBox="1">
            <a:spLocks noChangeArrowheads="1"/>
          </p:cNvSpPr>
          <p:nvPr/>
        </p:nvSpPr>
        <p:spPr bwMode="auto">
          <a:xfrm>
            <a:off x="3962400" y="2438400"/>
            <a:ext cx="1447800" cy="336550"/>
          </a:xfrm>
          <a:prstGeom prst="rect">
            <a:avLst/>
          </a:prstGeom>
          <a:noFill/>
          <a:ln w="9525">
            <a:noFill/>
            <a:miter lim="800000"/>
            <a:headEnd/>
            <a:tailEnd/>
          </a:ln>
          <a:effectLst/>
        </p:spPr>
        <p:txBody>
          <a:bodyPr>
            <a:spAutoFit/>
          </a:bodyPr>
          <a:lstStyle/>
          <a:p>
            <a:pPr>
              <a:spcBef>
                <a:spcPct val="50000"/>
              </a:spcBef>
            </a:pPr>
            <a:r>
              <a:rPr lang="en-US" sz="1600" b="1"/>
              <a:t>Timeout</a:t>
            </a:r>
          </a:p>
        </p:txBody>
      </p:sp>
      <p:sp>
        <p:nvSpPr>
          <p:cNvPr id="129120" name="Text Box 96"/>
          <p:cNvSpPr txBox="1">
            <a:spLocks noChangeArrowheads="1"/>
          </p:cNvSpPr>
          <p:nvPr/>
        </p:nvSpPr>
        <p:spPr bwMode="auto">
          <a:xfrm rot="-677141">
            <a:off x="1524000" y="4495800"/>
            <a:ext cx="2286000" cy="414338"/>
          </a:xfrm>
          <a:prstGeom prst="rect">
            <a:avLst/>
          </a:prstGeom>
          <a:noFill/>
          <a:ln w="9525">
            <a:noFill/>
            <a:miter lim="800000"/>
            <a:headEnd/>
            <a:tailEnd/>
          </a:ln>
        </p:spPr>
        <p:txBody>
          <a:bodyPr/>
          <a:lstStyle/>
          <a:p>
            <a:pPr algn="ctr"/>
            <a:r>
              <a:rPr lang="en-US" sz="1400" b="1"/>
              <a:t>Missing packets(4,0101)</a:t>
            </a:r>
          </a:p>
        </p:txBody>
      </p:sp>
      <p:sp>
        <p:nvSpPr>
          <p:cNvPr id="129121" name="Freeform 97"/>
          <p:cNvSpPr>
            <a:spLocks/>
          </p:cNvSpPr>
          <p:nvPr/>
        </p:nvSpPr>
        <p:spPr bwMode="auto">
          <a:xfrm flipH="1">
            <a:off x="2971800" y="3962400"/>
            <a:ext cx="76200" cy="403225"/>
          </a:xfrm>
          <a:custGeom>
            <a:avLst/>
            <a:gdLst/>
            <a:ahLst/>
            <a:cxnLst>
              <a:cxn ang="0">
                <a:pos x="241" y="0"/>
              </a:cxn>
              <a:cxn ang="0">
                <a:pos x="166" y="135"/>
              </a:cxn>
              <a:cxn ang="0">
                <a:pos x="151" y="225"/>
              </a:cxn>
              <a:cxn ang="0">
                <a:pos x="106" y="195"/>
              </a:cxn>
              <a:cxn ang="0">
                <a:pos x="76" y="285"/>
              </a:cxn>
              <a:cxn ang="0">
                <a:pos x="61" y="330"/>
              </a:cxn>
              <a:cxn ang="0">
                <a:pos x="16" y="360"/>
              </a:cxn>
              <a:cxn ang="0">
                <a:pos x="1" y="405"/>
              </a:cxn>
              <a:cxn ang="0">
                <a:pos x="31" y="450"/>
              </a:cxn>
            </a:cxnLst>
            <a:rect l="0" t="0" r="r" b="b"/>
            <a:pathLst>
              <a:path w="241" h="455">
                <a:moveTo>
                  <a:pt x="241" y="0"/>
                </a:moveTo>
                <a:cubicBezTo>
                  <a:pt x="211" y="45"/>
                  <a:pt x="196" y="90"/>
                  <a:pt x="166" y="135"/>
                </a:cubicBezTo>
                <a:cubicBezTo>
                  <a:pt x="161" y="165"/>
                  <a:pt x="173" y="203"/>
                  <a:pt x="151" y="225"/>
                </a:cubicBezTo>
                <a:cubicBezTo>
                  <a:pt x="138" y="238"/>
                  <a:pt x="120" y="184"/>
                  <a:pt x="106" y="195"/>
                </a:cubicBezTo>
                <a:cubicBezTo>
                  <a:pt x="81" y="215"/>
                  <a:pt x="86" y="255"/>
                  <a:pt x="76" y="285"/>
                </a:cubicBezTo>
                <a:cubicBezTo>
                  <a:pt x="71" y="300"/>
                  <a:pt x="61" y="330"/>
                  <a:pt x="61" y="330"/>
                </a:cubicBezTo>
                <a:cubicBezTo>
                  <a:pt x="124" y="425"/>
                  <a:pt x="82" y="338"/>
                  <a:pt x="16" y="360"/>
                </a:cubicBezTo>
                <a:cubicBezTo>
                  <a:pt x="1" y="365"/>
                  <a:pt x="6" y="390"/>
                  <a:pt x="1" y="405"/>
                </a:cubicBezTo>
                <a:cubicBezTo>
                  <a:pt x="18" y="455"/>
                  <a:pt x="0" y="450"/>
                  <a:pt x="31" y="450"/>
                </a:cubicBezTo>
              </a:path>
            </a:pathLst>
          </a:custGeom>
          <a:noFill/>
          <a:ln w="19050" cmpd="sng">
            <a:solidFill>
              <a:srgbClr val="000000"/>
            </a:solidFill>
            <a:round/>
            <a:headEnd/>
            <a:tailEnd/>
          </a:ln>
        </p:spPr>
        <p:txBody>
          <a:bodyPr/>
          <a:lstStyle/>
          <a:p>
            <a:endParaRPr lang="en-US"/>
          </a:p>
        </p:txBody>
      </p:sp>
      <p:sp>
        <p:nvSpPr>
          <p:cNvPr id="129122" name="Line 98"/>
          <p:cNvSpPr>
            <a:spLocks noChangeShapeType="1"/>
          </p:cNvSpPr>
          <p:nvPr/>
        </p:nvSpPr>
        <p:spPr bwMode="auto">
          <a:xfrm>
            <a:off x="1600200" y="3733800"/>
            <a:ext cx="1371600" cy="228600"/>
          </a:xfrm>
          <a:prstGeom prst="line">
            <a:avLst/>
          </a:prstGeom>
          <a:noFill/>
          <a:ln w="9525">
            <a:solidFill>
              <a:schemeClr val="tx1"/>
            </a:solidFill>
            <a:round/>
            <a:headEnd/>
            <a:tailEnd type="triangle" w="med" len="med"/>
          </a:ln>
          <a:effectLst/>
        </p:spPr>
        <p:txBody>
          <a:bodyPr wrap="none"/>
          <a:lstStyle/>
          <a:p>
            <a:endParaRPr lang="en-US"/>
          </a:p>
        </p:txBody>
      </p:sp>
      <p:sp>
        <p:nvSpPr>
          <p:cNvPr id="129123" name="Text Box 99"/>
          <p:cNvSpPr txBox="1">
            <a:spLocks noChangeArrowheads="1"/>
          </p:cNvSpPr>
          <p:nvPr/>
        </p:nvSpPr>
        <p:spPr bwMode="auto">
          <a:xfrm rot="474550">
            <a:off x="1447800" y="2971800"/>
            <a:ext cx="2362200" cy="414338"/>
          </a:xfrm>
          <a:prstGeom prst="rect">
            <a:avLst/>
          </a:prstGeom>
          <a:noFill/>
          <a:ln w="9525">
            <a:noFill/>
            <a:miter lim="800000"/>
            <a:headEnd/>
            <a:tailEnd/>
          </a:ln>
        </p:spPr>
        <p:txBody>
          <a:bodyPr/>
          <a:lstStyle/>
          <a:p>
            <a:pPr algn="ctr"/>
            <a:r>
              <a:rPr lang="en-US" sz="1400" b="1"/>
              <a:t>Third of 4 packets(4,0010)</a:t>
            </a:r>
          </a:p>
        </p:txBody>
      </p:sp>
      <p:sp>
        <p:nvSpPr>
          <p:cNvPr id="129124" name="Text Box 100"/>
          <p:cNvSpPr txBox="1">
            <a:spLocks noChangeArrowheads="1"/>
          </p:cNvSpPr>
          <p:nvPr/>
        </p:nvSpPr>
        <p:spPr bwMode="auto">
          <a:xfrm rot="474550">
            <a:off x="1600200" y="5105400"/>
            <a:ext cx="2362200" cy="414338"/>
          </a:xfrm>
          <a:prstGeom prst="rect">
            <a:avLst/>
          </a:prstGeom>
          <a:noFill/>
          <a:ln w="9525">
            <a:noFill/>
            <a:miter lim="800000"/>
            <a:headEnd/>
            <a:tailEnd/>
          </a:ln>
        </p:spPr>
        <p:txBody>
          <a:bodyPr/>
          <a:lstStyle/>
          <a:p>
            <a:pPr algn="ctr"/>
            <a:r>
              <a:rPr lang="en-US" sz="1400" b="1"/>
              <a:t>Second of 4 packets(4,0100)</a:t>
            </a:r>
          </a:p>
        </p:txBody>
      </p:sp>
      <p:sp>
        <p:nvSpPr>
          <p:cNvPr id="129125" name="Line 101"/>
          <p:cNvSpPr>
            <a:spLocks noChangeShapeType="1"/>
          </p:cNvSpPr>
          <p:nvPr/>
        </p:nvSpPr>
        <p:spPr bwMode="auto">
          <a:xfrm>
            <a:off x="1600200" y="5257800"/>
            <a:ext cx="2295525" cy="312738"/>
          </a:xfrm>
          <a:prstGeom prst="line">
            <a:avLst/>
          </a:prstGeom>
          <a:noFill/>
          <a:ln w="19050">
            <a:solidFill>
              <a:srgbClr val="000000"/>
            </a:solidFill>
            <a:round/>
            <a:headEnd/>
            <a:tailEnd type="triangle" w="med" len="med"/>
          </a:ln>
        </p:spPr>
        <p:txBody>
          <a:bodyPr/>
          <a:lstStyle/>
          <a:p>
            <a:endParaRPr lang="en-US"/>
          </a:p>
        </p:txBody>
      </p:sp>
      <p:sp>
        <p:nvSpPr>
          <p:cNvPr id="129126" name="Text Box 102"/>
          <p:cNvSpPr txBox="1">
            <a:spLocks noChangeArrowheads="1"/>
          </p:cNvSpPr>
          <p:nvPr/>
        </p:nvSpPr>
        <p:spPr bwMode="auto">
          <a:xfrm rot="474550">
            <a:off x="1600200" y="5638800"/>
            <a:ext cx="2362200" cy="414338"/>
          </a:xfrm>
          <a:prstGeom prst="rect">
            <a:avLst/>
          </a:prstGeom>
          <a:noFill/>
          <a:ln w="9525">
            <a:noFill/>
            <a:miter lim="800000"/>
            <a:headEnd/>
            <a:tailEnd/>
          </a:ln>
        </p:spPr>
        <p:txBody>
          <a:bodyPr/>
          <a:lstStyle/>
          <a:p>
            <a:pPr algn="ctr"/>
            <a:r>
              <a:rPr lang="en-US" sz="1400" b="1"/>
              <a:t>Fourth of 4 packets(4,0001)</a:t>
            </a:r>
          </a:p>
        </p:txBody>
      </p:sp>
      <p:sp>
        <p:nvSpPr>
          <p:cNvPr id="129127" name="Line 103"/>
          <p:cNvSpPr>
            <a:spLocks noChangeShapeType="1"/>
          </p:cNvSpPr>
          <p:nvPr/>
        </p:nvSpPr>
        <p:spPr bwMode="auto">
          <a:xfrm>
            <a:off x="1600200" y="5791200"/>
            <a:ext cx="2295525" cy="312738"/>
          </a:xfrm>
          <a:prstGeom prst="line">
            <a:avLst/>
          </a:prstGeom>
          <a:noFill/>
          <a:ln w="19050">
            <a:solidFill>
              <a:srgbClr val="000000"/>
            </a:solidFill>
            <a:round/>
            <a:headEnd/>
            <a:tailEnd type="triangle" w="med" len="med"/>
          </a:ln>
        </p:spPr>
        <p:txBody>
          <a:bodyPr/>
          <a:lstStyle/>
          <a:p>
            <a:endParaRPr lang="en-US"/>
          </a:p>
        </p:txBody>
      </p:sp>
      <p:sp>
        <p:nvSpPr>
          <p:cNvPr id="129128" name="Line 104"/>
          <p:cNvSpPr>
            <a:spLocks noChangeShapeType="1"/>
          </p:cNvSpPr>
          <p:nvPr/>
        </p:nvSpPr>
        <p:spPr bwMode="auto">
          <a:xfrm flipV="1">
            <a:off x="3886200" y="2133600"/>
            <a:ext cx="2895600" cy="3429000"/>
          </a:xfrm>
          <a:prstGeom prst="line">
            <a:avLst/>
          </a:prstGeom>
          <a:noFill/>
          <a:ln w="9525">
            <a:solidFill>
              <a:schemeClr val="tx1"/>
            </a:solidFill>
            <a:round/>
            <a:headEnd/>
            <a:tailEnd type="triangle" w="med" len="med"/>
          </a:ln>
          <a:effectLst/>
        </p:spPr>
        <p:txBody>
          <a:bodyPr wrap="none"/>
          <a:lstStyle/>
          <a:p>
            <a:endParaRPr lang="en-US"/>
          </a:p>
        </p:txBody>
      </p:sp>
      <p:sp>
        <p:nvSpPr>
          <p:cNvPr id="129129" name="Line 105"/>
          <p:cNvSpPr>
            <a:spLocks noChangeShapeType="1"/>
          </p:cNvSpPr>
          <p:nvPr/>
        </p:nvSpPr>
        <p:spPr bwMode="auto">
          <a:xfrm flipV="1">
            <a:off x="3886200" y="2895600"/>
            <a:ext cx="3048000" cy="3200400"/>
          </a:xfrm>
          <a:prstGeom prst="line">
            <a:avLst/>
          </a:prstGeom>
          <a:noFill/>
          <a:ln w="9525">
            <a:solidFill>
              <a:schemeClr val="tx1"/>
            </a:solidFill>
            <a:round/>
            <a:headEnd/>
            <a:tailEnd type="triangle" w="med" len="med"/>
          </a:ln>
          <a:effectLst/>
        </p:spPr>
        <p:txBody>
          <a:bodyPr wrap="none"/>
          <a:lstStyle/>
          <a:p>
            <a:endParaRPr lang="en-US"/>
          </a:p>
        </p:txBody>
      </p:sp>
      <p:sp>
        <p:nvSpPr>
          <p:cNvPr id="129130" name="Line 106"/>
          <p:cNvSpPr>
            <a:spLocks noChangeShapeType="1"/>
          </p:cNvSpPr>
          <p:nvPr/>
        </p:nvSpPr>
        <p:spPr bwMode="auto">
          <a:xfrm flipH="1">
            <a:off x="1600200" y="6248400"/>
            <a:ext cx="2286000" cy="152400"/>
          </a:xfrm>
          <a:prstGeom prst="line">
            <a:avLst/>
          </a:prstGeom>
          <a:noFill/>
          <a:ln w="9525">
            <a:solidFill>
              <a:schemeClr val="tx1"/>
            </a:solidFill>
            <a:round/>
            <a:headEnd/>
            <a:tailEnd type="triangle" w="med" len="med"/>
          </a:ln>
          <a:effectLst/>
        </p:spPr>
        <p:txBody>
          <a:bodyPr wrap="none"/>
          <a:lstStyle/>
          <a:p>
            <a:endParaRPr lang="en-US"/>
          </a:p>
        </p:txBody>
      </p:sp>
      <p:sp>
        <p:nvSpPr>
          <p:cNvPr id="129131" name="Text Box 107"/>
          <p:cNvSpPr txBox="1">
            <a:spLocks noChangeArrowheads="1"/>
          </p:cNvSpPr>
          <p:nvPr/>
        </p:nvSpPr>
        <p:spPr bwMode="auto">
          <a:xfrm rot="-283302">
            <a:off x="1600200" y="6324600"/>
            <a:ext cx="2209800" cy="304800"/>
          </a:xfrm>
          <a:prstGeom prst="rect">
            <a:avLst/>
          </a:prstGeom>
          <a:noFill/>
          <a:ln w="9525">
            <a:noFill/>
            <a:miter lim="800000"/>
            <a:headEnd/>
            <a:tailEnd/>
          </a:ln>
        </p:spPr>
        <p:txBody>
          <a:bodyPr/>
          <a:lstStyle/>
          <a:p>
            <a:pPr algn="ctr"/>
            <a:r>
              <a:rPr lang="en-US" sz="1400" b="1"/>
              <a:t>Acknowledgement</a:t>
            </a:r>
          </a:p>
        </p:txBody>
      </p:sp>
      <p:sp>
        <p:nvSpPr>
          <p:cNvPr id="129132" name="Line 108"/>
          <p:cNvSpPr>
            <a:spLocks noChangeShapeType="1"/>
          </p:cNvSpPr>
          <p:nvPr/>
        </p:nvSpPr>
        <p:spPr bwMode="auto">
          <a:xfrm>
            <a:off x="381000" y="3733800"/>
            <a:ext cx="609600" cy="0"/>
          </a:xfrm>
          <a:prstGeom prst="line">
            <a:avLst/>
          </a:prstGeom>
          <a:noFill/>
          <a:ln w="9525">
            <a:solidFill>
              <a:schemeClr val="tx1"/>
            </a:solidFill>
            <a:round/>
            <a:headEnd/>
            <a:tailEnd/>
          </a:ln>
          <a:effectLst/>
        </p:spPr>
        <p:txBody>
          <a:bodyPr wrap="none"/>
          <a:lstStyle/>
          <a:p>
            <a:endParaRPr lang="en-US"/>
          </a:p>
        </p:txBody>
      </p:sp>
      <p:sp>
        <p:nvSpPr>
          <p:cNvPr id="129133" name="Line 109"/>
          <p:cNvSpPr>
            <a:spLocks noChangeShapeType="1"/>
          </p:cNvSpPr>
          <p:nvPr/>
        </p:nvSpPr>
        <p:spPr bwMode="auto">
          <a:xfrm>
            <a:off x="381000" y="1524000"/>
            <a:ext cx="685800" cy="0"/>
          </a:xfrm>
          <a:prstGeom prst="line">
            <a:avLst/>
          </a:prstGeom>
          <a:noFill/>
          <a:ln w="9525">
            <a:solidFill>
              <a:schemeClr val="tx1"/>
            </a:solidFill>
            <a:round/>
            <a:headEnd/>
            <a:tailEnd/>
          </a:ln>
          <a:effectLst/>
        </p:spPr>
        <p:txBody>
          <a:bodyPr wrap="none"/>
          <a:lstStyle/>
          <a:p>
            <a:endParaRPr lang="en-US"/>
          </a:p>
        </p:txBody>
      </p:sp>
      <p:sp>
        <p:nvSpPr>
          <p:cNvPr id="129134" name="Line 110"/>
          <p:cNvSpPr>
            <a:spLocks noChangeShapeType="1"/>
          </p:cNvSpPr>
          <p:nvPr/>
        </p:nvSpPr>
        <p:spPr bwMode="auto">
          <a:xfrm flipV="1">
            <a:off x="533400" y="1524000"/>
            <a:ext cx="0" cy="609600"/>
          </a:xfrm>
          <a:prstGeom prst="line">
            <a:avLst/>
          </a:prstGeom>
          <a:noFill/>
          <a:ln w="9525">
            <a:solidFill>
              <a:schemeClr val="tx1"/>
            </a:solidFill>
            <a:round/>
            <a:headEnd/>
            <a:tailEnd type="triangle" w="med" len="med"/>
          </a:ln>
          <a:effectLst/>
        </p:spPr>
        <p:txBody>
          <a:bodyPr wrap="none"/>
          <a:lstStyle/>
          <a:p>
            <a:endParaRPr lang="en-US"/>
          </a:p>
        </p:txBody>
      </p:sp>
      <p:sp>
        <p:nvSpPr>
          <p:cNvPr id="129135" name="Line 111"/>
          <p:cNvSpPr>
            <a:spLocks noChangeShapeType="1"/>
          </p:cNvSpPr>
          <p:nvPr/>
        </p:nvSpPr>
        <p:spPr bwMode="auto">
          <a:xfrm>
            <a:off x="533400" y="2971800"/>
            <a:ext cx="0" cy="762000"/>
          </a:xfrm>
          <a:prstGeom prst="line">
            <a:avLst/>
          </a:prstGeom>
          <a:noFill/>
          <a:ln w="9525">
            <a:solidFill>
              <a:schemeClr val="tx1"/>
            </a:solidFill>
            <a:round/>
            <a:headEnd/>
            <a:tailEnd type="triangle" w="med" len="med"/>
          </a:ln>
          <a:effec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0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9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0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904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90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91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91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91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91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9114"/>
                                        </p:tgtEl>
                                        <p:attrNameLst>
                                          <p:attrName>style.visibility</p:attrName>
                                        </p:attrNameLst>
                                      </p:cBhvr>
                                      <p:to>
                                        <p:strVal val="visible"/>
                                      </p:to>
                                    </p:set>
                                    <p:animEffect transition="in" filter="fade">
                                      <p:cBhvr>
                                        <p:cTn id="47" dur="2000"/>
                                        <p:tgtEl>
                                          <p:spTgt spid="12911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2912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2906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2907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2911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29122"/>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2912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29068"/>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2913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29135"/>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29134"/>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2913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2905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29052"/>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2905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29119"/>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29055"/>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129072">
                                            <p:txEl>
                                              <p:pRg st="0" end="0"/>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12912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29062"/>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129065"/>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29124"/>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29125"/>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29128"/>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129126"/>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129127"/>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129129"/>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129131"/>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29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0" grpId="0"/>
      <p:bldP spid="129052" grpId="0" animBg="1"/>
      <p:bldP spid="129053" grpId="0" animBg="1"/>
      <p:bldP spid="129054" grpId="0" animBg="1"/>
      <p:bldP spid="129055" grpId="0" animBg="1"/>
      <p:bldP spid="129059" grpId="0" animBg="1"/>
      <p:bldP spid="129060" grpId="0" animBg="1"/>
      <p:bldP spid="129062" grpId="0" animBg="1"/>
      <p:bldP spid="129065" grpId="0"/>
      <p:bldP spid="129068" grpId="0"/>
      <p:bldP spid="129071" grpId="0" animBg="1"/>
      <p:bldP spid="129075" grpId="0"/>
      <p:bldP spid="129094" grpId="0" animBg="1"/>
      <p:bldP spid="129095" grpId="0"/>
      <p:bldP spid="129112" grpId="0" animBg="1"/>
      <p:bldP spid="129114" grpId="0" animBg="1"/>
      <p:bldP spid="129115" grpId="0"/>
      <p:bldP spid="129117" grpId="0"/>
      <p:bldP spid="129118" grpId="0" animBg="1"/>
      <p:bldP spid="129119" grpId="0"/>
      <p:bldP spid="129120" grpId="0"/>
      <p:bldP spid="129121" grpId="0" animBg="1"/>
      <p:bldP spid="129122" grpId="0" animBg="1"/>
      <p:bldP spid="129123" grpId="0"/>
      <p:bldP spid="129124" grpId="0"/>
      <p:bldP spid="129125" grpId="0" animBg="1"/>
      <p:bldP spid="129126" grpId="0"/>
      <p:bldP spid="129127" grpId="0" animBg="1"/>
      <p:bldP spid="129128" grpId="0" animBg="1"/>
      <p:bldP spid="129129" grpId="0" animBg="1"/>
      <p:bldP spid="129130" grpId="0" animBg="1"/>
      <p:bldP spid="129131" grpId="0"/>
      <p:bldP spid="129132" grpId="0" animBg="1"/>
      <p:bldP spid="129133" grpId="0" animBg="1"/>
      <p:bldP spid="129134" grpId="0" animBg="1"/>
      <p:bldP spid="12913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Group communication</a:t>
            </a:r>
          </a:p>
        </p:txBody>
      </p:sp>
      <p:sp>
        <p:nvSpPr>
          <p:cNvPr id="39939" name="Rectangle 3"/>
          <p:cNvSpPr>
            <a:spLocks noGrp="1" noChangeArrowheads="1"/>
          </p:cNvSpPr>
          <p:nvPr>
            <p:ph type="body" idx="1"/>
          </p:nvPr>
        </p:nvSpPr>
        <p:spPr/>
        <p:txBody>
          <a:bodyPr/>
          <a:lstStyle/>
          <a:p>
            <a:pPr>
              <a:lnSpc>
                <a:spcPct val="150000"/>
              </a:lnSpc>
              <a:spcBef>
                <a:spcPct val="70000"/>
              </a:spcBef>
              <a:spcAft>
                <a:spcPct val="10000"/>
              </a:spcAft>
            </a:pPr>
            <a:r>
              <a:rPr lang="en-US"/>
              <a:t>Three types of group communication:</a:t>
            </a:r>
          </a:p>
          <a:p>
            <a:pPr lvl="1">
              <a:lnSpc>
                <a:spcPct val="150000"/>
              </a:lnSpc>
              <a:spcBef>
                <a:spcPct val="70000"/>
              </a:spcBef>
              <a:spcAft>
                <a:spcPct val="10000"/>
              </a:spcAft>
            </a:pPr>
            <a:r>
              <a:rPr lang="en-US"/>
              <a:t>One to many (single sender and multiple receivers)</a:t>
            </a:r>
          </a:p>
          <a:p>
            <a:pPr lvl="1">
              <a:lnSpc>
                <a:spcPct val="150000"/>
              </a:lnSpc>
              <a:spcBef>
                <a:spcPct val="70000"/>
              </a:spcBef>
              <a:spcAft>
                <a:spcPct val="10000"/>
              </a:spcAft>
            </a:pPr>
            <a:r>
              <a:rPr lang="en-US"/>
              <a:t>Many  to one (multiple senders and single receiver)</a:t>
            </a:r>
          </a:p>
          <a:p>
            <a:pPr lvl="1">
              <a:lnSpc>
                <a:spcPct val="150000"/>
              </a:lnSpc>
              <a:spcBef>
                <a:spcPct val="70000"/>
              </a:spcBef>
              <a:spcAft>
                <a:spcPct val="10000"/>
              </a:spcAft>
            </a:pPr>
            <a:r>
              <a:rPr lang="en-US"/>
              <a:t>Many to many ( multiple senders and multiple receivers)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type="body" idx="1"/>
          </p:nvPr>
        </p:nvSpPr>
        <p:spPr>
          <a:xfrm>
            <a:off x="304800" y="685800"/>
            <a:ext cx="8610600" cy="5791200"/>
          </a:xfrm>
        </p:spPr>
        <p:txBody>
          <a:bodyPr/>
          <a:lstStyle/>
          <a:p>
            <a:pPr>
              <a:lnSpc>
                <a:spcPct val="110000"/>
              </a:lnSpc>
              <a:spcBef>
                <a:spcPct val="30000"/>
              </a:spcBef>
            </a:pPr>
            <a:r>
              <a:rPr lang="en-US"/>
              <a:t>One-to-many communication</a:t>
            </a:r>
          </a:p>
          <a:p>
            <a:pPr lvl="1">
              <a:lnSpc>
                <a:spcPct val="110000"/>
              </a:lnSpc>
              <a:spcBef>
                <a:spcPct val="30000"/>
              </a:spcBef>
            </a:pPr>
            <a:r>
              <a:rPr lang="en-US"/>
              <a:t>Also known as multicast communication</a:t>
            </a:r>
          </a:p>
          <a:p>
            <a:pPr lvl="1">
              <a:lnSpc>
                <a:spcPct val="110000"/>
              </a:lnSpc>
              <a:spcBef>
                <a:spcPct val="30000"/>
              </a:spcBef>
            </a:pPr>
            <a:r>
              <a:rPr lang="en-US"/>
              <a:t>Special case of multicast communication is broadcast communication</a:t>
            </a:r>
          </a:p>
          <a:p>
            <a:pPr lvl="2">
              <a:lnSpc>
                <a:spcPct val="110000"/>
              </a:lnSpc>
              <a:spcBef>
                <a:spcPct val="30000"/>
              </a:spcBef>
            </a:pPr>
            <a:r>
              <a:rPr lang="en-US"/>
              <a:t>Message is sent to all processors connected to a network</a:t>
            </a:r>
          </a:p>
          <a:p>
            <a:pPr>
              <a:lnSpc>
                <a:spcPct val="110000"/>
              </a:lnSpc>
              <a:spcBef>
                <a:spcPct val="30000"/>
              </a:spcBef>
            </a:pPr>
            <a:r>
              <a:rPr lang="en-US"/>
              <a:t>Group management</a:t>
            </a:r>
          </a:p>
          <a:p>
            <a:pPr lvl="2">
              <a:lnSpc>
                <a:spcPct val="110000"/>
              </a:lnSpc>
              <a:spcBef>
                <a:spcPct val="30000"/>
              </a:spcBef>
            </a:pPr>
            <a:r>
              <a:rPr lang="en-US">
                <a:sym typeface="Wingdings" pitchFamily="2" charset="2"/>
              </a:rPr>
              <a:t>Closed Group - Only the members of the group can send message to the group.</a:t>
            </a:r>
          </a:p>
          <a:p>
            <a:pPr lvl="2">
              <a:lnSpc>
                <a:spcPct val="110000"/>
              </a:lnSpc>
              <a:spcBef>
                <a:spcPct val="30000"/>
              </a:spcBef>
            </a:pPr>
            <a:r>
              <a:rPr lang="en-US">
                <a:sym typeface="Wingdings" pitchFamily="2" charset="2"/>
              </a:rPr>
              <a:t>Open Group – Any person in the system can send the message to the group.</a:t>
            </a:r>
          </a:p>
          <a:p>
            <a:pPr lvl="2">
              <a:lnSpc>
                <a:spcPct val="110000"/>
              </a:lnSpc>
              <a:spcBef>
                <a:spcPct val="30000"/>
              </a:spcBef>
            </a:pPr>
            <a:r>
              <a:rPr lang="en-US">
                <a:sym typeface="Wingdings" pitchFamily="2" charset="2"/>
              </a:rPr>
              <a:t>Centralized Group Servers (with Replication) – For dynamic management of Group  members.</a:t>
            </a:r>
            <a:endParaRPr lang="en-US"/>
          </a:p>
        </p:txBody>
      </p:sp>
      <p:sp>
        <p:nvSpPr>
          <p:cNvPr id="97284" name="Rectangle 4"/>
          <p:cNvSpPr>
            <a:spLocks noGrp="1" noChangeArrowheads="1"/>
          </p:cNvSpPr>
          <p:nvPr>
            <p:ph type="title"/>
          </p:nvPr>
        </p:nvSpPr>
        <p:spPr>
          <a:xfrm>
            <a:off x="685800" y="76200"/>
            <a:ext cx="8077200" cy="609600"/>
          </a:xfrm>
          <a:noFill/>
          <a:ln/>
        </p:spPr>
        <p:txBody>
          <a:bodyPr/>
          <a:lstStyle/>
          <a:p>
            <a:r>
              <a:rPr lang="en-US"/>
              <a:t>Group communication (contd…)</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type="body" idx="1"/>
          </p:nvPr>
        </p:nvSpPr>
        <p:spPr>
          <a:xfrm>
            <a:off x="228600" y="990600"/>
            <a:ext cx="8686800" cy="5486400"/>
          </a:xfrm>
        </p:spPr>
        <p:txBody>
          <a:bodyPr/>
          <a:lstStyle/>
          <a:p>
            <a:pPr>
              <a:lnSpc>
                <a:spcPct val="120000"/>
              </a:lnSpc>
            </a:pPr>
            <a:r>
              <a:rPr lang="en-US"/>
              <a:t>Group addressing</a:t>
            </a:r>
          </a:p>
          <a:p>
            <a:pPr lvl="1">
              <a:lnSpc>
                <a:spcPct val="120000"/>
              </a:lnSpc>
            </a:pPr>
            <a:r>
              <a:rPr lang="en-US"/>
              <a:t>2 level naming scheme is normally used for group addressing</a:t>
            </a:r>
          </a:p>
          <a:p>
            <a:pPr lvl="1">
              <a:lnSpc>
                <a:spcPct val="120000"/>
              </a:lnSpc>
            </a:pPr>
            <a:r>
              <a:rPr lang="en-US"/>
              <a:t>High level group name is an ASCII string that is independent of the location information of processes in  the group</a:t>
            </a:r>
          </a:p>
          <a:p>
            <a:pPr lvl="1">
              <a:lnSpc>
                <a:spcPct val="120000"/>
              </a:lnSpc>
            </a:pPr>
            <a:r>
              <a:rPr lang="en-US"/>
              <a:t>Low level group name depends on underlying hardware</a:t>
            </a:r>
          </a:p>
          <a:p>
            <a:pPr lvl="1">
              <a:lnSpc>
                <a:spcPct val="120000"/>
              </a:lnSpc>
            </a:pPr>
            <a:r>
              <a:rPr lang="en-US"/>
              <a:t>Special address to which multiple machines can listen is called </a:t>
            </a:r>
            <a:r>
              <a:rPr lang="en-US" i="1"/>
              <a:t>multicast address</a:t>
            </a:r>
          </a:p>
          <a:p>
            <a:pPr lvl="1">
              <a:lnSpc>
                <a:spcPct val="120000"/>
              </a:lnSpc>
            </a:pPr>
            <a:r>
              <a:rPr lang="en-US"/>
              <a:t>Networks that do not have multicast address have broadcasting facility with  Broadcast address</a:t>
            </a:r>
          </a:p>
        </p:txBody>
      </p:sp>
      <p:sp>
        <p:nvSpPr>
          <p:cNvPr id="98308" name="Rectangle 4"/>
          <p:cNvSpPr>
            <a:spLocks noGrp="1" noChangeArrowheads="1"/>
          </p:cNvSpPr>
          <p:nvPr>
            <p:ph type="title"/>
          </p:nvPr>
        </p:nvSpPr>
        <p:spPr>
          <a:noFill/>
          <a:ln/>
        </p:spPr>
        <p:txBody>
          <a:bodyPr/>
          <a:lstStyle/>
          <a:p>
            <a:r>
              <a:rPr lang="en-US"/>
              <a:t>Group communication (contd…)</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a:xfrm>
            <a:off x="304800" y="1143000"/>
            <a:ext cx="8610600" cy="5410200"/>
          </a:xfrm>
        </p:spPr>
        <p:txBody>
          <a:bodyPr/>
          <a:lstStyle/>
          <a:p>
            <a:r>
              <a:rPr lang="en-US"/>
              <a:t>Message delivery to receiver process</a:t>
            </a:r>
          </a:p>
          <a:p>
            <a:pPr lvl="1"/>
            <a:r>
              <a:rPr lang="en-US"/>
              <a:t>User applications use high-level group names in programs</a:t>
            </a:r>
          </a:p>
          <a:p>
            <a:pPr lvl="1"/>
            <a:r>
              <a:rPr lang="en-US"/>
              <a:t>The centralized group server maintains a mapping of high-level group names to their low-level names</a:t>
            </a:r>
          </a:p>
          <a:p>
            <a:pPr lvl="1"/>
            <a:r>
              <a:rPr lang="en-US"/>
              <a:t>Group server also maintains a list of the process identifiers of all the processes for each group</a:t>
            </a:r>
          </a:p>
        </p:txBody>
      </p:sp>
      <p:sp>
        <p:nvSpPr>
          <p:cNvPr id="99333" name="Rectangle 5"/>
          <p:cNvSpPr>
            <a:spLocks noGrp="1" noChangeArrowheads="1"/>
          </p:cNvSpPr>
          <p:nvPr>
            <p:ph type="title"/>
          </p:nvPr>
        </p:nvSpPr>
        <p:spPr>
          <a:xfrm>
            <a:off x="533400" y="228600"/>
            <a:ext cx="8077200" cy="609600"/>
          </a:xfrm>
          <a:noFill/>
          <a:ln/>
        </p:spPr>
        <p:txBody>
          <a:bodyPr/>
          <a:lstStyle/>
          <a:p>
            <a:r>
              <a:rPr lang="en-US"/>
              <a:t>Group communication (contd…)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0"/>
            <a:ext cx="9144000" cy="838200"/>
          </a:xfrm>
        </p:spPr>
        <p:txBody>
          <a:bodyPr/>
          <a:lstStyle/>
          <a:p>
            <a:r>
              <a:rPr lang="en-US" sz="3100"/>
              <a:t>Desirable Features of a good message-passing system</a:t>
            </a:r>
          </a:p>
        </p:txBody>
      </p:sp>
      <p:sp>
        <p:nvSpPr>
          <p:cNvPr id="6147" name="Rectangle 3"/>
          <p:cNvSpPr>
            <a:spLocks noGrp="1" noChangeArrowheads="1"/>
          </p:cNvSpPr>
          <p:nvPr>
            <p:ph type="body" idx="1"/>
          </p:nvPr>
        </p:nvSpPr>
        <p:spPr>
          <a:xfrm>
            <a:off x="381000" y="990600"/>
            <a:ext cx="8458200" cy="5867400"/>
          </a:xfrm>
        </p:spPr>
        <p:txBody>
          <a:bodyPr/>
          <a:lstStyle/>
          <a:p>
            <a:r>
              <a:rPr lang="en-US" dirty="0"/>
              <a:t>Simplicity</a:t>
            </a:r>
          </a:p>
          <a:p>
            <a:r>
              <a:rPr lang="en-US" dirty="0"/>
              <a:t>Uniform semantics</a:t>
            </a:r>
          </a:p>
          <a:p>
            <a:pPr lvl="1"/>
            <a:r>
              <a:rPr lang="en-US" dirty="0"/>
              <a:t>Local communication</a:t>
            </a:r>
          </a:p>
          <a:p>
            <a:pPr lvl="1"/>
            <a:r>
              <a:rPr lang="en-US" dirty="0"/>
              <a:t>Remote communication</a:t>
            </a:r>
          </a:p>
          <a:p>
            <a:r>
              <a:rPr lang="en-US" dirty="0"/>
              <a:t>Efficiency</a:t>
            </a:r>
          </a:p>
          <a:p>
            <a:pPr lvl="1"/>
            <a:r>
              <a:rPr lang="en-US" dirty="0"/>
              <a:t>If the message passing system is not efficient, IPC become more expensive.  </a:t>
            </a:r>
            <a:r>
              <a:rPr lang="en-US" dirty="0" smtClean="0"/>
              <a:t>(i.e</a:t>
            </a:r>
            <a:r>
              <a:rPr lang="en-US" dirty="0"/>
              <a:t>. users will not feel like using this mechanism</a:t>
            </a:r>
            <a:r>
              <a:rPr lang="en-US" dirty="0" smtClean="0"/>
              <a:t>)</a:t>
            </a:r>
          </a:p>
          <a:p>
            <a:pPr lvl="1"/>
            <a:r>
              <a:rPr lang="en-US" dirty="0" smtClean="0"/>
              <a:t>An IPC is made efficient by reducing the number of message exchanges.</a:t>
            </a:r>
            <a:endParaRPr lang="en-US" dirty="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a:xfrm>
            <a:off x="228600" y="609600"/>
            <a:ext cx="8763000" cy="6019800"/>
          </a:xfrm>
        </p:spPr>
        <p:txBody>
          <a:bodyPr/>
          <a:lstStyle/>
          <a:p>
            <a:pPr>
              <a:lnSpc>
                <a:spcPct val="110000"/>
              </a:lnSpc>
              <a:spcBef>
                <a:spcPct val="20000"/>
              </a:spcBef>
            </a:pPr>
            <a:r>
              <a:rPr lang="en-US"/>
              <a:t>Buffered and unbuffered multicast</a:t>
            </a:r>
          </a:p>
          <a:p>
            <a:pPr lvl="1">
              <a:lnSpc>
                <a:spcPct val="110000"/>
              </a:lnSpc>
              <a:spcBef>
                <a:spcPct val="20000"/>
              </a:spcBef>
            </a:pPr>
            <a:r>
              <a:rPr lang="en-US"/>
              <a:t>Multicast is an asynchronous communication mechanism</a:t>
            </a:r>
          </a:p>
          <a:p>
            <a:pPr lvl="1">
              <a:lnSpc>
                <a:spcPct val="110000"/>
              </a:lnSpc>
              <a:spcBef>
                <a:spcPct val="20000"/>
              </a:spcBef>
            </a:pPr>
            <a:r>
              <a:rPr lang="en-US"/>
              <a:t>Multicast send cannot be synchronous due to:</a:t>
            </a:r>
          </a:p>
          <a:p>
            <a:pPr lvl="2">
              <a:lnSpc>
                <a:spcPct val="110000"/>
              </a:lnSpc>
              <a:spcBef>
                <a:spcPct val="20000"/>
              </a:spcBef>
            </a:pPr>
            <a:r>
              <a:rPr lang="en-US"/>
              <a:t>It is unrealistic to expect a sending process to wait until all the receiving processes that belong to the multicast group are ready to receive the multicast message</a:t>
            </a:r>
          </a:p>
          <a:p>
            <a:pPr lvl="2">
              <a:lnSpc>
                <a:spcPct val="110000"/>
              </a:lnSpc>
              <a:spcBef>
                <a:spcPct val="20000"/>
              </a:spcBef>
            </a:pPr>
            <a:r>
              <a:rPr lang="en-US"/>
              <a:t>The sending process may not be aware of all the receiving processes that belong to the multicast group</a:t>
            </a:r>
          </a:p>
          <a:p>
            <a:pPr lvl="1">
              <a:lnSpc>
                <a:spcPct val="110000"/>
              </a:lnSpc>
              <a:spcBef>
                <a:spcPct val="20000"/>
              </a:spcBef>
            </a:pPr>
            <a:r>
              <a:rPr lang="en-US"/>
              <a:t>For unbuffered multicast, the message is not buffered </a:t>
            </a:r>
          </a:p>
          <a:p>
            <a:pPr lvl="2">
              <a:lnSpc>
                <a:spcPct val="110000"/>
              </a:lnSpc>
              <a:spcBef>
                <a:spcPct val="20000"/>
              </a:spcBef>
            </a:pPr>
            <a:r>
              <a:rPr lang="en-US"/>
              <a:t>Lost if receiving process is not in a state to receive it</a:t>
            </a:r>
          </a:p>
          <a:p>
            <a:pPr lvl="1">
              <a:lnSpc>
                <a:spcPct val="110000"/>
              </a:lnSpc>
              <a:spcBef>
                <a:spcPct val="20000"/>
              </a:spcBef>
            </a:pPr>
            <a:r>
              <a:rPr lang="en-US"/>
              <a:t>For buffered multicast, the message is buffered for receiving process</a:t>
            </a:r>
          </a:p>
          <a:p>
            <a:pPr lvl="2">
              <a:lnSpc>
                <a:spcPct val="110000"/>
              </a:lnSpc>
              <a:spcBef>
                <a:spcPct val="20000"/>
              </a:spcBef>
            </a:pPr>
            <a:r>
              <a:rPr lang="en-US"/>
              <a:t>Each process of group receive the message</a:t>
            </a:r>
          </a:p>
        </p:txBody>
      </p:sp>
      <p:sp>
        <p:nvSpPr>
          <p:cNvPr id="100356" name="Rectangle 4"/>
          <p:cNvSpPr>
            <a:spLocks noGrp="1" noChangeArrowheads="1"/>
          </p:cNvSpPr>
          <p:nvPr>
            <p:ph type="title"/>
          </p:nvPr>
        </p:nvSpPr>
        <p:spPr>
          <a:xfrm>
            <a:off x="685800" y="0"/>
            <a:ext cx="8077200" cy="609600"/>
          </a:xfrm>
          <a:noFill/>
          <a:ln/>
        </p:spPr>
        <p:txBody>
          <a:bodyPr/>
          <a:lstStyle/>
          <a:p>
            <a:r>
              <a:rPr lang="en-US"/>
              <a:t>Group communication (contd…)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381000" y="914400"/>
            <a:ext cx="8534400" cy="5715000"/>
          </a:xfrm>
        </p:spPr>
        <p:txBody>
          <a:bodyPr/>
          <a:lstStyle/>
          <a:p>
            <a:r>
              <a:rPr lang="en-US"/>
              <a:t>2 types of semantics for one-to-many communications</a:t>
            </a:r>
          </a:p>
          <a:p>
            <a:pPr lvl="2"/>
            <a:r>
              <a:rPr lang="en-US"/>
              <a:t>Send-to-all semantics</a:t>
            </a:r>
          </a:p>
          <a:p>
            <a:pPr lvl="2"/>
            <a:r>
              <a:rPr lang="en-US"/>
              <a:t>Bulletin-board semantics</a:t>
            </a:r>
          </a:p>
          <a:p>
            <a:pPr lvl="1"/>
            <a:r>
              <a:rPr lang="en-US"/>
              <a:t>Bulletin-board semantics is more flexible than send-to-all semantics, because of the following factors ignored by send to all:</a:t>
            </a:r>
          </a:p>
          <a:p>
            <a:pPr lvl="2"/>
            <a:r>
              <a:rPr lang="en-US"/>
              <a:t>The relevance of a message to a particular receiver may depend on the receiver’s state</a:t>
            </a:r>
          </a:p>
          <a:p>
            <a:pPr lvl="2"/>
            <a:r>
              <a:rPr lang="en-US"/>
              <a:t>Messages not accepted within a certain time after transmission may no longer be useful</a:t>
            </a:r>
          </a:p>
        </p:txBody>
      </p:sp>
      <p:sp>
        <p:nvSpPr>
          <p:cNvPr id="102404" name="Rectangle 4"/>
          <p:cNvSpPr>
            <a:spLocks noGrp="1" noChangeArrowheads="1"/>
          </p:cNvSpPr>
          <p:nvPr>
            <p:ph type="title"/>
          </p:nvPr>
        </p:nvSpPr>
        <p:spPr>
          <a:noFill/>
          <a:ln/>
        </p:spPr>
        <p:txBody>
          <a:bodyPr/>
          <a:lstStyle/>
          <a:p>
            <a:r>
              <a:rPr lang="en-US"/>
              <a:t>Group communication (contd…)</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a:xfrm>
            <a:off x="304800" y="838200"/>
            <a:ext cx="8610600" cy="5791200"/>
          </a:xfrm>
        </p:spPr>
        <p:txBody>
          <a:bodyPr/>
          <a:lstStyle/>
          <a:p>
            <a:pPr>
              <a:lnSpc>
                <a:spcPct val="115000"/>
              </a:lnSpc>
              <a:spcBef>
                <a:spcPct val="30000"/>
              </a:spcBef>
            </a:pPr>
            <a:r>
              <a:rPr lang="en-US"/>
              <a:t>Flexible reliability in multicast communication</a:t>
            </a:r>
          </a:p>
          <a:p>
            <a:pPr lvl="1">
              <a:lnSpc>
                <a:spcPct val="115000"/>
              </a:lnSpc>
              <a:spcBef>
                <a:spcPct val="30000"/>
              </a:spcBef>
            </a:pPr>
            <a:r>
              <a:rPr lang="en-US"/>
              <a:t>In one to many communication, the degree of reliability is normally expressed in:</a:t>
            </a:r>
          </a:p>
          <a:p>
            <a:pPr lvl="2">
              <a:lnSpc>
                <a:spcPct val="115000"/>
              </a:lnSpc>
              <a:spcBef>
                <a:spcPct val="30000"/>
              </a:spcBef>
            </a:pPr>
            <a:r>
              <a:rPr lang="en-US"/>
              <a:t>The 0-reliable</a:t>
            </a:r>
          </a:p>
          <a:p>
            <a:pPr lvl="3">
              <a:lnSpc>
                <a:spcPct val="115000"/>
              </a:lnSpc>
              <a:spcBef>
                <a:spcPct val="30000"/>
              </a:spcBef>
            </a:pPr>
            <a:r>
              <a:rPr lang="en-US"/>
              <a:t>Ex. Time signal generation</a:t>
            </a:r>
          </a:p>
          <a:p>
            <a:pPr lvl="2">
              <a:lnSpc>
                <a:spcPct val="115000"/>
              </a:lnSpc>
              <a:spcBef>
                <a:spcPct val="30000"/>
              </a:spcBef>
            </a:pPr>
            <a:r>
              <a:rPr lang="en-US"/>
              <a:t>The 1-reliable</a:t>
            </a:r>
          </a:p>
          <a:p>
            <a:pPr lvl="3">
              <a:lnSpc>
                <a:spcPct val="115000"/>
              </a:lnSpc>
              <a:spcBef>
                <a:spcPct val="30000"/>
              </a:spcBef>
            </a:pPr>
            <a:r>
              <a:rPr lang="en-US"/>
              <a:t>Ex. Request for service</a:t>
            </a:r>
          </a:p>
          <a:p>
            <a:pPr lvl="2">
              <a:lnSpc>
                <a:spcPct val="115000"/>
              </a:lnSpc>
              <a:spcBef>
                <a:spcPct val="30000"/>
              </a:spcBef>
            </a:pPr>
            <a:r>
              <a:rPr lang="en-US"/>
              <a:t>The m-out-of-n-reliable</a:t>
            </a:r>
          </a:p>
          <a:p>
            <a:pPr lvl="3">
              <a:lnSpc>
                <a:spcPct val="115000"/>
              </a:lnSpc>
              <a:spcBef>
                <a:spcPct val="30000"/>
              </a:spcBef>
            </a:pPr>
            <a:r>
              <a:rPr lang="en-US"/>
              <a:t>(1 &lt; m &lt; n)    Ex. Consistency Control Algorithm</a:t>
            </a:r>
          </a:p>
          <a:p>
            <a:pPr lvl="2">
              <a:lnSpc>
                <a:spcPct val="115000"/>
              </a:lnSpc>
              <a:spcBef>
                <a:spcPct val="30000"/>
              </a:spcBef>
            </a:pPr>
            <a:r>
              <a:rPr lang="en-US"/>
              <a:t>All reliable </a:t>
            </a:r>
          </a:p>
          <a:p>
            <a:pPr lvl="3">
              <a:lnSpc>
                <a:spcPct val="115000"/>
              </a:lnSpc>
              <a:spcBef>
                <a:spcPct val="30000"/>
              </a:spcBef>
            </a:pPr>
            <a:r>
              <a:rPr lang="en-US"/>
              <a:t>Ex. Updation of replicas</a:t>
            </a:r>
          </a:p>
        </p:txBody>
      </p:sp>
      <p:sp>
        <p:nvSpPr>
          <p:cNvPr id="101380" name="Rectangle 4"/>
          <p:cNvSpPr>
            <a:spLocks noGrp="1" noChangeArrowheads="1"/>
          </p:cNvSpPr>
          <p:nvPr>
            <p:ph type="title"/>
          </p:nvPr>
        </p:nvSpPr>
        <p:spPr>
          <a:noFill/>
          <a:ln/>
        </p:spPr>
        <p:txBody>
          <a:bodyPr/>
          <a:lstStyle/>
          <a:p>
            <a:r>
              <a:rPr lang="en-US"/>
              <a:t>Group communication (contd…)</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0" y="533400"/>
            <a:ext cx="9144000" cy="6324600"/>
          </a:xfrm>
        </p:spPr>
        <p:txBody>
          <a:bodyPr/>
          <a:lstStyle/>
          <a:p>
            <a:pPr>
              <a:lnSpc>
                <a:spcPct val="100000"/>
              </a:lnSpc>
              <a:spcBef>
                <a:spcPct val="20000"/>
              </a:spcBef>
            </a:pPr>
            <a:r>
              <a:rPr lang="en-US"/>
              <a:t>Atomic multicast</a:t>
            </a:r>
          </a:p>
          <a:p>
            <a:pPr lvl="1">
              <a:lnSpc>
                <a:spcPct val="100000"/>
              </a:lnSpc>
              <a:spcBef>
                <a:spcPct val="20000"/>
              </a:spcBef>
            </a:pPr>
            <a:r>
              <a:rPr lang="en-US"/>
              <a:t>Has an all-or-nothing property</a:t>
            </a:r>
          </a:p>
          <a:p>
            <a:pPr lvl="1">
              <a:lnSpc>
                <a:spcPct val="100000"/>
              </a:lnSpc>
              <a:spcBef>
                <a:spcPct val="20000"/>
              </a:spcBef>
            </a:pPr>
            <a:r>
              <a:rPr lang="en-US"/>
              <a:t>When message is sent to group, it is either received by all processes that are members of the group or else it is not received by any of them</a:t>
            </a:r>
          </a:p>
          <a:p>
            <a:pPr>
              <a:lnSpc>
                <a:spcPct val="100000"/>
              </a:lnSpc>
            </a:pPr>
            <a:r>
              <a:rPr lang="en-US"/>
              <a:t>Many-to-one communication</a:t>
            </a:r>
          </a:p>
          <a:p>
            <a:pPr lvl="1">
              <a:lnSpc>
                <a:spcPct val="100000"/>
              </a:lnSpc>
            </a:pPr>
            <a:r>
              <a:rPr lang="en-US"/>
              <a:t>Multiple senders send messages to a single receiver</a:t>
            </a:r>
          </a:p>
          <a:p>
            <a:pPr lvl="1">
              <a:lnSpc>
                <a:spcPct val="100000"/>
              </a:lnSpc>
            </a:pPr>
            <a:r>
              <a:rPr lang="en-US"/>
              <a:t>Single receiver may be selective or nonselective</a:t>
            </a:r>
          </a:p>
          <a:p>
            <a:pPr lvl="1">
              <a:lnSpc>
                <a:spcPct val="100000"/>
              </a:lnSpc>
            </a:pPr>
            <a:r>
              <a:rPr lang="en-US"/>
              <a:t>Selective receiver specifies a unique sender</a:t>
            </a:r>
          </a:p>
          <a:p>
            <a:pPr lvl="2">
              <a:lnSpc>
                <a:spcPct val="100000"/>
              </a:lnSpc>
            </a:pPr>
            <a:r>
              <a:rPr lang="en-US"/>
              <a:t>Message exchange takes place only if that sender sends a message</a:t>
            </a:r>
          </a:p>
          <a:p>
            <a:pPr lvl="1">
              <a:lnSpc>
                <a:spcPct val="100000"/>
              </a:lnSpc>
            </a:pPr>
            <a:r>
              <a:rPr lang="en-US"/>
              <a:t>Nonselective receiver specifies a set of senders</a:t>
            </a:r>
          </a:p>
          <a:p>
            <a:pPr lvl="2">
              <a:lnSpc>
                <a:spcPct val="100000"/>
              </a:lnSpc>
            </a:pPr>
            <a:r>
              <a:rPr lang="en-US"/>
              <a:t>Message exchange takes place only if any sender in the set sends a message to this receiver</a:t>
            </a:r>
          </a:p>
        </p:txBody>
      </p:sp>
      <p:sp>
        <p:nvSpPr>
          <p:cNvPr id="103428" name="Rectangle 4"/>
          <p:cNvSpPr>
            <a:spLocks noGrp="1" noChangeArrowheads="1"/>
          </p:cNvSpPr>
          <p:nvPr>
            <p:ph type="title"/>
          </p:nvPr>
        </p:nvSpPr>
        <p:spPr>
          <a:xfrm>
            <a:off x="685800" y="-76200"/>
            <a:ext cx="8077200" cy="609600"/>
          </a:xfrm>
          <a:noFill/>
          <a:ln/>
        </p:spPr>
        <p:txBody>
          <a:bodyPr/>
          <a:lstStyle/>
          <a:p>
            <a:r>
              <a:rPr lang="en-US"/>
              <a:t>Group communication (contd…)</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body" idx="1"/>
          </p:nvPr>
        </p:nvSpPr>
        <p:spPr>
          <a:xfrm>
            <a:off x="304800" y="609600"/>
            <a:ext cx="8610600" cy="6096000"/>
          </a:xfrm>
        </p:spPr>
        <p:txBody>
          <a:bodyPr/>
          <a:lstStyle/>
          <a:p>
            <a:pPr>
              <a:lnSpc>
                <a:spcPct val="120000"/>
              </a:lnSpc>
              <a:spcBef>
                <a:spcPct val="25000"/>
              </a:spcBef>
            </a:pPr>
            <a:r>
              <a:rPr lang="en-US"/>
              <a:t>Many-to-many communication</a:t>
            </a:r>
          </a:p>
          <a:p>
            <a:pPr lvl="1">
              <a:lnSpc>
                <a:spcPct val="120000"/>
              </a:lnSpc>
              <a:spcBef>
                <a:spcPct val="25000"/>
              </a:spcBef>
            </a:pPr>
            <a:r>
              <a:rPr lang="en-US"/>
              <a:t>Multiple senders send messages to multiple receivers</a:t>
            </a:r>
          </a:p>
          <a:p>
            <a:pPr lvl="1">
              <a:lnSpc>
                <a:spcPct val="120000"/>
              </a:lnSpc>
              <a:spcBef>
                <a:spcPct val="25000"/>
              </a:spcBef>
            </a:pPr>
            <a:r>
              <a:rPr lang="en-US"/>
              <a:t>Important issue is </a:t>
            </a:r>
            <a:r>
              <a:rPr lang="en-US" i="1"/>
              <a:t>ordered message delivery</a:t>
            </a:r>
          </a:p>
          <a:p>
            <a:pPr lvl="1">
              <a:lnSpc>
                <a:spcPct val="120000"/>
              </a:lnSpc>
              <a:spcBef>
                <a:spcPct val="25000"/>
              </a:spcBef>
            </a:pPr>
            <a:r>
              <a:rPr lang="en-US"/>
              <a:t>Ordered message delivery ensures that all messages are delivered to all receivers in an order acceptable to the application</a:t>
            </a:r>
          </a:p>
          <a:p>
            <a:pPr lvl="1">
              <a:lnSpc>
                <a:spcPct val="120000"/>
              </a:lnSpc>
              <a:spcBef>
                <a:spcPct val="25000"/>
              </a:spcBef>
            </a:pPr>
            <a:r>
              <a:rPr lang="en-US"/>
              <a:t>Ordered message delivery requires message sequencing</a:t>
            </a:r>
          </a:p>
          <a:p>
            <a:pPr lvl="1">
              <a:lnSpc>
                <a:spcPct val="120000"/>
              </a:lnSpc>
              <a:spcBef>
                <a:spcPct val="25000"/>
              </a:spcBef>
            </a:pPr>
            <a:r>
              <a:rPr lang="en-US"/>
              <a:t>Commonly used semantics for ordered delivery of multicast messages are:</a:t>
            </a:r>
          </a:p>
          <a:p>
            <a:pPr marL="1320800" lvl="2" indent="-463550">
              <a:lnSpc>
                <a:spcPct val="120000"/>
              </a:lnSpc>
              <a:spcBef>
                <a:spcPct val="25000"/>
              </a:spcBef>
            </a:pPr>
            <a:r>
              <a:rPr lang="en-US">
                <a:solidFill>
                  <a:srgbClr val="0000CC"/>
                </a:solidFill>
              </a:rPr>
              <a:t>Absolute ordering</a:t>
            </a:r>
          </a:p>
          <a:p>
            <a:pPr marL="1320800" lvl="2" indent="-463550">
              <a:lnSpc>
                <a:spcPct val="120000"/>
              </a:lnSpc>
              <a:spcBef>
                <a:spcPct val="25000"/>
              </a:spcBef>
            </a:pPr>
            <a:r>
              <a:rPr lang="en-US">
                <a:solidFill>
                  <a:srgbClr val="0000CC"/>
                </a:solidFill>
              </a:rPr>
              <a:t>Consistent ordering</a:t>
            </a:r>
          </a:p>
          <a:p>
            <a:pPr marL="1320800" lvl="2" indent="-463550">
              <a:lnSpc>
                <a:spcPct val="120000"/>
              </a:lnSpc>
              <a:spcBef>
                <a:spcPct val="25000"/>
              </a:spcBef>
            </a:pPr>
            <a:r>
              <a:rPr lang="en-US">
                <a:solidFill>
                  <a:srgbClr val="0000CC"/>
                </a:solidFill>
              </a:rPr>
              <a:t>Casual ordering</a:t>
            </a:r>
            <a:r>
              <a:rPr lang="en-US"/>
              <a:t>           </a:t>
            </a:r>
          </a:p>
        </p:txBody>
      </p:sp>
      <p:sp>
        <p:nvSpPr>
          <p:cNvPr id="105476" name="Rectangle 4"/>
          <p:cNvSpPr>
            <a:spLocks noGrp="1" noChangeArrowheads="1"/>
          </p:cNvSpPr>
          <p:nvPr>
            <p:ph type="title"/>
          </p:nvPr>
        </p:nvSpPr>
        <p:spPr>
          <a:xfrm>
            <a:off x="685800" y="0"/>
            <a:ext cx="8077200" cy="609600"/>
          </a:xfrm>
          <a:noFill/>
          <a:ln/>
        </p:spPr>
        <p:txBody>
          <a:bodyPr/>
          <a:lstStyle/>
          <a:p>
            <a:r>
              <a:rPr lang="en-US"/>
              <a:t>Group communication (contd…)</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381000" y="762000"/>
            <a:ext cx="8534400" cy="5867400"/>
          </a:xfrm>
        </p:spPr>
        <p:txBody>
          <a:bodyPr/>
          <a:lstStyle/>
          <a:p>
            <a:pPr>
              <a:lnSpc>
                <a:spcPct val="115000"/>
              </a:lnSpc>
              <a:spcBef>
                <a:spcPct val="25000"/>
              </a:spcBef>
            </a:pPr>
            <a:r>
              <a:rPr lang="en-US">
                <a:solidFill>
                  <a:srgbClr val="0000CC"/>
                </a:solidFill>
              </a:rPr>
              <a:t>Absolute ordering</a:t>
            </a:r>
          </a:p>
          <a:p>
            <a:pPr lvl="1">
              <a:lnSpc>
                <a:spcPct val="115000"/>
              </a:lnSpc>
              <a:spcBef>
                <a:spcPct val="25000"/>
              </a:spcBef>
            </a:pPr>
            <a:r>
              <a:rPr lang="en-US"/>
              <a:t>All messages are delivered to all receiver processes in the exact order in which they were sent</a:t>
            </a:r>
          </a:p>
          <a:p>
            <a:pPr lvl="1">
              <a:lnSpc>
                <a:spcPct val="115000"/>
              </a:lnSpc>
              <a:spcBef>
                <a:spcPct val="25000"/>
              </a:spcBef>
            </a:pPr>
            <a:r>
              <a:rPr lang="en-US"/>
              <a:t>System is assumed to have clock at each machine, and clocks are synchronized with each other</a:t>
            </a:r>
          </a:p>
          <a:p>
            <a:pPr lvl="1">
              <a:lnSpc>
                <a:spcPct val="115000"/>
              </a:lnSpc>
              <a:spcBef>
                <a:spcPct val="25000"/>
              </a:spcBef>
            </a:pPr>
            <a:r>
              <a:rPr lang="en-US"/>
              <a:t>Uses global timestamp as message identifiers</a:t>
            </a:r>
          </a:p>
          <a:p>
            <a:pPr lvl="1">
              <a:lnSpc>
                <a:spcPct val="115000"/>
              </a:lnSpc>
              <a:spcBef>
                <a:spcPct val="25000"/>
              </a:spcBef>
            </a:pPr>
            <a:r>
              <a:rPr lang="en-US"/>
              <a:t>Kernal of the receiver places the message in a queue</a:t>
            </a:r>
          </a:p>
          <a:p>
            <a:pPr lvl="1">
              <a:lnSpc>
                <a:spcPct val="115000"/>
              </a:lnSpc>
              <a:spcBef>
                <a:spcPct val="25000"/>
              </a:spcBef>
            </a:pPr>
            <a:r>
              <a:rPr lang="en-US"/>
              <a:t>Sliding window mechanism is used to deliver the message periodically</a:t>
            </a:r>
          </a:p>
          <a:p>
            <a:pPr lvl="1">
              <a:lnSpc>
                <a:spcPct val="115000"/>
              </a:lnSpc>
              <a:spcBef>
                <a:spcPct val="25000"/>
              </a:spcBef>
            </a:pPr>
            <a:r>
              <a:rPr lang="en-US"/>
              <a:t>Messages whose time stamp falls within the current window are delivered to the receiver</a:t>
            </a:r>
          </a:p>
          <a:p>
            <a:pPr lvl="2">
              <a:lnSpc>
                <a:spcPct val="115000"/>
              </a:lnSpc>
              <a:spcBef>
                <a:spcPct val="25000"/>
              </a:spcBef>
            </a:pPr>
            <a:endParaRPr lang="en-US"/>
          </a:p>
        </p:txBody>
      </p:sp>
      <p:sp>
        <p:nvSpPr>
          <p:cNvPr id="106500" name="Rectangle 4"/>
          <p:cNvSpPr>
            <a:spLocks noGrp="1" noChangeArrowheads="1"/>
          </p:cNvSpPr>
          <p:nvPr>
            <p:ph type="title"/>
          </p:nvPr>
        </p:nvSpPr>
        <p:spPr>
          <a:noFill/>
          <a:ln/>
        </p:spPr>
        <p:txBody>
          <a:bodyPr/>
          <a:lstStyle/>
          <a:p>
            <a:r>
              <a:rPr lang="en-US"/>
              <a:t>Group communication (Contd…)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106499">
                                            <p:txEl>
                                              <p:pRg st="0" end="0"/>
                                            </p:txEl>
                                          </p:spTgt>
                                        </p:tgtEl>
                                        <p:attrNameLst>
                                          <p:attrName>style.opacity</p:attrName>
                                        </p:attrNameLst>
                                      </p:cBhvr>
                                      <p:to>
                                        <p:strVal val="0.03"/>
                                      </p:to>
                                    </p:set>
                                    <p:animEffect filter="image" prLst="opacity: 0.03">
                                      <p:cBhvr rctx="IE">
                                        <p:cTn id="7" dur="indefinite"/>
                                        <p:tgtEl>
                                          <p:spTgt spid="106499">
                                            <p:txEl>
                                              <p:pRg st="0" end="0"/>
                                            </p:txEl>
                                          </p:spTgt>
                                        </p:tgtEl>
                                      </p:cBhvr>
                                    </p:animEffect>
                                  </p:childTnLst>
                                </p:cTn>
                              </p:par>
                              <p:par>
                                <p:cTn id="8" presetID="9" presetClass="emph" presetSubtype="0" grpId="0" nodeType="withEffect">
                                  <p:stCondLst>
                                    <p:cond delay="0"/>
                                  </p:stCondLst>
                                  <p:childTnLst>
                                    <p:set>
                                      <p:cBhvr rctx="PPT">
                                        <p:cTn id="9" dur="indefinite"/>
                                        <p:tgtEl>
                                          <p:spTgt spid="106499">
                                            <p:txEl>
                                              <p:pRg st="1" end="1"/>
                                            </p:txEl>
                                          </p:spTgt>
                                        </p:tgtEl>
                                        <p:attrNameLst>
                                          <p:attrName>style.opacity</p:attrName>
                                        </p:attrNameLst>
                                      </p:cBhvr>
                                      <p:to>
                                        <p:strVal val="0.03"/>
                                      </p:to>
                                    </p:set>
                                    <p:animEffect filter="image" prLst="opacity: 0.03">
                                      <p:cBhvr rctx="IE">
                                        <p:cTn id="10" dur="indefinite"/>
                                        <p:tgtEl>
                                          <p:spTgt spid="106499">
                                            <p:txEl>
                                              <p:pRg st="1" end="1"/>
                                            </p:txEl>
                                          </p:spTgt>
                                        </p:tgtEl>
                                      </p:cBhvr>
                                    </p:animEffect>
                                  </p:childTnLst>
                                </p:cTn>
                              </p:par>
                              <p:par>
                                <p:cTn id="11" presetID="9" presetClass="emph" presetSubtype="0" grpId="0" nodeType="withEffect">
                                  <p:stCondLst>
                                    <p:cond delay="0"/>
                                  </p:stCondLst>
                                  <p:childTnLst>
                                    <p:set>
                                      <p:cBhvr rctx="PPT">
                                        <p:cTn id="12" dur="indefinite"/>
                                        <p:tgtEl>
                                          <p:spTgt spid="106499">
                                            <p:txEl>
                                              <p:pRg st="2" end="2"/>
                                            </p:txEl>
                                          </p:spTgt>
                                        </p:tgtEl>
                                        <p:attrNameLst>
                                          <p:attrName>style.opacity</p:attrName>
                                        </p:attrNameLst>
                                      </p:cBhvr>
                                      <p:to>
                                        <p:strVal val="0.03"/>
                                      </p:to>
                                    </p:set>
                                    <p:animEffect filter="image" prLst="opacity: 0.03">
                                      <p:cBhvr rctx="IE">
                                        <p:cTn id="13" dur="indefinite"/>
                                        <p:tgtEl>
                                          <p:spTgt spid="106499">
                                            <p:txEl>
                                              <p:pRg st="2" end="2"/>
                                            </p:txEl>
                                          </p:spTgt>
                                        </p:tgtEl>
                                      </p:cBhvr>
                                    </p:animEffect>
                                  </p:childTnLst>
                                </p:cTn>
                              </p:par>
                              <p:par>
                                <p:cTn id="14" presetID="9" presetClass="emph" presetSubtype="0" grpId="0" nodeType="withEffect">
                                  <p:stCondLst>
                                    <p:cond delay="0"/>
                                  </p:stCondLst>
                                  <p:childTnLst>
                                    <p:set>
                                      <p:cBhvr rctx="PPT">
                                        <p:cTn id="15" dur="indefinite"/>
                                        <p:tgtEl>
                                          <p:spTgt spid="106499">
                                            <p:txEl>
                                              <p:pRg st="3" end="3"/>
                                            </p:txEl>
                                          </p:spTgt>
                                        </p:tgtEl>
                                        <p:attrNameLst>
                                          <p:attrName>style.opacity</p:attrName>
                                        </p:attrNameLst>
                                      </p:cBhvr>
                                      <p:to>
                                        <p:strVal val="0.03"/>
                                      </p:to>
                                    </p:set>
                                    <p:animEffect filter="image" prLst="opacity: 0.03">
                                      <p:cBhvr rctx="IE">
                                        <p:cTn id="16" dur="indefinite"/>
                                        <p:tgtEl>
                                          <p:spTgt spid="106499">
                                            <p:txEl>
                                              <p:pRg st="3" end="3"/>
                                            </p:txEl>
                                          </p:spTgt>
                                        </p:tgtEl>
                                      </p:cBhvr>
                                    </p:animEffect>
                                  </p:childTnLst>
                                </p:cTn>
                              </p:par>
                              <p:par>
                                <p:cTn id="17" presetID="9" presetClass="emph" presetSubtype="0" grpId="0" nodeType="withEffect">
                                  <p:stCondLst>
                                    <p:cond delay="0"/>
                                  </p:stCondLst>
                                  <p:childTnLst>
                                    <p:set>
                                      <p:cBhvr rctx="PPT">
                                        <p:cTn id="18" dur="indefinite"/>
                                        <p:tgtEl>
                                          <p:spTgt spid="106499">
                                            <p:txEl>
                                              <p:pRg st="4" end="4"/>
                                            </p:txEl>
                                          </p:spTgt>
                                        </p:tgtEl>
                                        <p:attrNameLst>
                                          <p:attrName>style.opacity</p:attrName>
                                        </p:attrNameLst>
                                      </p:cBhvr>
                                      <p:to>
                                        <p:strVal val="0.03"/>
                                      </p:to>
                                    </p:set>
                                    <p:animEffect filter="image" prLst="opacity: 0.03">
                                      <p:cBhvr rctx="IE">
                                        <p:cTn id="19" dur="indefinite"/>
                                        <p:tgtEl>
                                          <p:spTgt spid="106499">
                                            <p:txEl>
                                              <p:pRg st="4" end="4"/>
                                            </p:txEl>
                                          </p:spTgt>
                                        </p:tgtEl>
                                      </p:cBhvr>
                                    </p:animEffect>
                                  </p:childTnLst>
                                </p:cTn>
                              </p:par>
                              <p:par>
                                <p:cTn id="20" presetID="9" presetClass="emph" presetSubtype="0" grpId="0" nodeType="withEffect">
                                  <p:stCondLst>
                                    <p:cond delay="0"/>
                                  </p:stCondLst>
                                  <p:childTnLst>
                                    <p:set>
                                      <p:cBhvr rctx="PPT">
                                        <p:cTn id="21" dur="indefinite"/>
                                        <p:tgtEl>
                                          <p:spTgt spid="106499">
                                            <p:txEl>
                                              <p:pRg st="5" end="5"/>
                                            </p:txEl>
                                          </p:spTgt>
                                        </p:tgtEl>
                                        <p:attrNameLst>
                                          <p:attrName>style.opacity</p:attrName>
                                        </p:attrNameLst>
                                      </p:cBhvr>
                                      <p:to>
                                        <p:strVal val="0.03"/>
                                      </p:to>
                                    </p:set>
                                    <p:animEffect filter="image" prLst="opacity: 0.03">
                                      <p:cBhvr rctx="IE">
                                        <p:cTn id="22" dur="indefinite"/>
                                        <p:tgtEl>
                                          <p:spTgt spid="106499">
                                            <p:txEl>
                                              <p:pRg st="5" end="5"/>
                                            </p:txEl>
                                          </p:spTgt>
                                        </p:tgtEl>
                                      </p:cBhvr>
                                    </p:animEffect>
                                  </p:childTnLst>
                                </p:cTn>
                              </p:par>
                              <p:par>
                                <p:cTn id="23" presetID="9" presetClass="emph" presetSubtype="0" grpId="0" nodeType="withEffect">
                                  <p:stCondLst>
                                    <p:cond delay="0"/>
                                  </p:stCondLst>
                                  <p:childTnLst>
                                    <p:set>
                                      <p:cBhvr rctx="PPT">
                                        <p:cTn id="24" dur="indefinite"/>
                                        <p:tgtEl>
                                          <p:spTgt spid="106499">
                                            <p:txEl>
                                              <p:pRg st="6" end="6"/>
                                            </p:txEl>
                                          </p:spTgt>
                                        </p:tgtEl>
                                        <p:attrNameLst>
                                          <p:attrName>style.opacity</p:attrName>
                                        </p:attrNameLst>
                                      </p:cBhvr>
                                      <p:to>
                                        <p:strVal val="0.03"/>
                                      </p:to>
                                    </p:set>
                                    <p:animEffect filter="image" prLst="opacity: 0.03">
                                      <p:cBhvr rctx="IE">
                                        <p:cTn id="25" dur="indefinite"/>
                                        <p:tgtEl>
                                          <p:spTgt spid="10649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grpId="1" nodeType="clickEffect">
                                  <p:stCondLst>
                                    <p:cond delay="0"/>
                                  </p:stCondLst>
                                  <p:childTnLst>
                                    <p:set>
                                      <p:cBhvr rctx="PPT">
                                        <p:cTn id="29" dur="indefinite"/>
                                        <p:tgtEl>
                                          <p:spTgt spid="106499">
                                            <p:txEl>
                                              <p:pRg st="0" end="0"/>
                                            </p:txEl>
                                          </p:spTgt>
                                        </p:tgtEl>
                                        <p:attrNameLst>
                                          <p:attrName>style.opacity</p:attrName>
                                        </p:attrNameLst>
                                      </p:cBhvr>
                                      <p:to>
                                        <p:strVal val="1.0"/>
                                      </p:to>
                                    </p:set>
                                    <p:animEffect filter="image" prLst="opacity: 1.0">
                                      <p:cBhvr rctx="IE">
                                        <p:cTn id="30" dur="indefinite"/>
                                        <p:tgtEl>
                                          <p:spTgt spid="106499">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mph" presetSubtype="0" grpId="1" nodeType="clickEffect">
                                  <p:stCondLst>
                                    <p:cond delay="0"/>
                                  </p:stCondLst>
                                  <p:childTnLst>
                                    <p:set>
                                      <p:cBhvr rctx="PPT">
                                        <p:cTn id="34" dur="indefinite"/>
                                        <p:tgtEl>
                                          <p:spTgt spid="106499">
                                            <p:txEl>
                                              <p:pRg st="1" end="1"/>
                                            </p:txEl>
                                          </p:spTgt>
                                        </p:tgtEl>
                                        <p:attrNameLst>
                                          <p:attrName>style.opacity</p:attrName>
                                        </p:attrNameLst>
                                      </p:cBhvr>
                                      <p:to>
                                        <p:strVal val="1.0"/>
                                      </p:to>
                                    </p:set>
                                    <p:animEffect filter="image" prLst="opacity: 1.0">
                                      <p:cBhvr rctx="IE">
                                        <p:cTn id="35" dur="indefinite"/>
                                        <p:tgtEl>
                                          <p:spTgt spid="106499">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grpId="1" nodeType="clickEffect">
                                  <p:stCondLst>
                                    <p:cond delay="0"/>
                                  </p:stCondLst>
                                  <p:childTnLst>
                                    <p:set>
                                      <p:cBhvr rctx="PPT">
                                        <p:cTn id="39" dur="indefinite"/>
                                        <p:tgtEl>
                                          <p:spTgt spid="106499">
                                            <p:txEl>
                                              <p:pRg st="2" end="2"/>
                                            </p:txEl>
                                          </p:spTgt>
                                        </p:tgtEl>
                                        <p:attrNameLst>
                                          <p:attrName>style.opacity</p:attrName>
                                        </p:attrNameLst>
                                      </p:cBhvr>
                                      <p:to>
                                        <p:strVal val="1.0"/>
                                      </p:to>
                                    </p:set>
                                    <p:animEffect filter="image" prLst="opacity: 1.0">
                                      <p:cBhvr rctx="IE">
                                        <p:cTn id="40" dur="indefinite"/>
                                        <p:tgtEl>
                                          <p:spTgt spid="106499">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mph" presetSubtype="0" grpId="1" nodeType="clickEffect">
                                  <p:stCondLst>
                                    <p:cond delay="0"/>
                                  </p:stCondLst>
                                  <p:childTnLst>
                                    <p:set>
                                      <p:cBhvr rctx="PPT">
                                        <p:cTn id="44" dur="indefinite"/>
                                        <p:tgtEl>
                                          <p:spTgt spid="106499">
                                            <p:txEl>
                                              <p:pRg st="3" end="3"/>
                                            </p:txEl>
                                          </p:spTgt>
                                        </p:tgtEl>
                                        <p:attrNameLst>
                                          <p:attrName>style.opacity</p:attrName>
                                        </p:attrNameLst>
                                      </p:cBhvr>
                                      <p:to>
                                        <p:strVal val="1.0"/>
                                      </p:to>
                                    </p:set>
                                    <p:animEffect filter="image" prLst="opacity: 1.0">
                                      <p:cBhvr rctx="IE">
                                        <p:cTn id="45" dur="indefinite"/>
                                        <p:tgtEl>
                                          <p:spTgt spid="106499">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mph" presetSubtype="0" grpId="1" nodeType="clickEffect">
                                  <p:stCondLst>
                                    <p:cond delay="0"/>
                                  </p:stCondLst>
                                  <p:childTnLst>
                                    <p:set>
                                      <p:cBhvr rctx="PPT">
                                        <p:cTn id="49" dur="indefinite"/>
                                        <p:tgtEl>
                                          <p:spTgt spid="106499">
                                            <p:txEl>
                                              <p:pRg st="4" end="4"/>
                                            </p:txEl>
                                          </p:spTgt>
                                        </p:tgtEl>
                                        <p:attrNameLst>
                                          <p:attrName>style.opacity</p:attrName>
                                        </p:attrNameLst>
                                      </p:cBhvr>
                                      <p:to>
                                        <p:strVal val="1.0"/>
                                      </p:to>
                                    </p:set>
                                    <p:animEffect filter="image" prLst="opacity: 1.0">
                                      <p:cBhvr rctx="IE">
                                        <p:cTn id="50" dur="indefinite"/>
                                        <p:tgtEl>
                                          <p:spTgt spid="106499">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mph" presetSubtype="0" grpId="1" nodeType="clickEffect">
                                  <p:stCondLst>
                                    <p:cond delay="0"/>
                                  </p:stCondLst>
                                  <p:childTnLst>
                                    <p:set>
                                      <p:cBhvr rctx="PPT">
                                        <p:cTn id="54" dur="indefinite"/>
                                        <p:tgtEl>
                                          <p:spTgt spid="106499">
                                            <p:txEl>
                                              <p:pRg st="5" end="5"/>
                                            </p:txEl>
                                          </p:spTgt>
                                        </p:tgtEl>
                                        <p:attrNameLst>
                                          <p:attrName>style.opacity</p:attrName>
                                        </p:attrNameLst>
                                      </p:cBhvr>
                                      <p:to>
                                        <p:strVal val="1.0"/>
                                      </p:to>
                                    </p:set>
                                    <p:animEffect filter="image" prLst="opacity: 1.0">
                                      <p:cBhvr rctx="IE">
                                        <p:cTn id="55" dur="indefinite"/>
                                        <p:tgtEl>
                                          <p:spTgt spid="106499">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mph" presetSubtype="0" grpId="1" nodeType="clickEffect">
                                  <p:stCondLst>
                                    <p:cond delay="0"/>
                                  </p:stCondLst>
                                  <p:childTnLst>
                                    <p:set>
                                      <p:cBhvr rctx="PPT">
                                        <p:cTn id="59" dur="indefinite"/>
                                        <p:tgtEl>
                                          <p:spTgt spid="106499">
                                            <p:txEl>
                                              <p:pRg st="6" end="6"/>
                                            </p:txEl>
                                          </p:spTgt>
                                        </p:tgtEl>
                                        <p:attrNameLst>
                                          <p:attrName>style.opacity</p:attrName>
                                        </p:attrNameLst>
                                      </p:cBhvr>
                                      <p:to>
                                        <p:strVal val="1.0"/>
                                      </p:to>
                                    </p:set>
                                    <p:animEffect filter="image" prLst="opacity: 1.0">
                                      <p:cBhvr rctx="IE">
                                        <p:cTn id="60" dur="indefinite"/>
                                        <p:tgtEl>
                                          <p:spTgt spid="1064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uiExpand="1" build="allAtOnce"/>
      <p:bldP spid="106499" grpId="1" uiExpand="1"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body" idx="1"/>
          </p:nvPr>
        </p:nvSpPr>
        <p:spPr>
          <a:xfrm>
            <a:off x="381000" y="762000"/>
            <a:ext cx="8534400" cy="5867400"/>
          </a:xfrm>
        </p:spPr>
        <p:txBody>
          <a:bodyPr/>
          <a:lstStyle/>
          <a:p>
            <a:pPr>
              <a:lnSpc>
                <a:spcPct val="115000"/>
              </a:lnSpc>
              <a:spcBef>
                <a:spcPct val="25000"/>
              </a:spcBef>
            </a:pPr>
            <a:r>
              <a:rPr lang="en-US">
                <a:solidFill>
                  <a:srgbClr val="0000CC"/>
                </a:solidFill>
              </a:rPr>
              <a:t>Absolute ordering</a:t>
            </a:r>
            <a:endParaRPr lang="en-US"/>
          </a:p>
          <a:p>
            <a:pPr lvl="2">
              <a:lnSpc>
                <a:spcPct val="115000"/>
              </a:lnSpc>
              <a:spcBef>
                <a:spcPct val="25000"/>
              </a:spcBef>
            </a:pPr>
            <a:endParaRPr lang="en-US"/>
          </a:p>
        </p:txBody>
      </p:sp>
      <p:sp>
        <p:nvSpPr>
          <p:cNvPr id="134147" name="Rectangle 3"/>
          <p:cNvSpPr>
            <a:spLocks noGrp="1" noChangeArrowheads="1"/>
          </p:cNvSpPr>
          <p:nvPr>
            <p:ph type="title"/>
          </p:nvPr>
        </p:nvSpPr>
        <p:spPr>
          <a:noFill/>
          <a:ln/>
        </p:spPr>
        <p:txBody>
          <a:bodyPr/>
          <a:lstStyle/>
          <a:p>
            <a:r>
              <a:rPr lang="en-US"/>
              <a:t>Group communication (Contd…)</a:t>
            </a:r>
          </a:p>
        </p:txBody>
      </p:sp>
      <p:grpSp>
        <p:nvGrpSpPr>
          <p:cNvPr id="134173" name="Group 29"/>
          <p:cNvGrpSpPr>
            <a:grpSpLocks/>
          </p:cNvGrpSpPr>
          <p:nvPr/>
        </p:nvGrpSpPr>
        <p:grpSpPr bwMode="auto">
          <a:xfrm>
            <a:off x="1422400" y="1379538"/>
            <a:ext cx="6516688" cy="5094287"/>
            <a:chOff x="896" y="869"/>
            <a:chExt cx="4105" cy="3209"/>
          </a:xfrm>
        </p:grpSpPr>
        <p:grpSp>
          <p:nvGrpSpPr>
            <p:cNvPr id="134149" name="Group 5"/>
            <p:cNvGrpSpPr>
              <a:grpSpLocks/>
            </p:cNvGrpSpPr>
            <p:nvPr/>
          </p:nvGrpSpPr>
          <p:grpSpPr bwMode="auto">
            <a:xfrm>
              <a:off x="1354" y="1275"/>
              <a:ext cx="2432" cy="2515"/>
              <a:chOff x="1835" y="2707"/>
              <a:chExt cx="1689" cy="1025"/>
            </a:xfrm>
          </p:grpSpPr>
          <p:sp>
            <p:nvSpPr>
              <p:cNvPr id="134150" name="Line 6"/>
              <p:cNvSpPr>
                <a:spLocks noChangeShapeType="1"/>
              </p:cNvSpPr>
              <p:nvPr/>
            </p:nvSpPr>
            <p:spPr bwMode="auto">
              <a:xfrm>
                <a:off x="1835" y="2707"/>
                <a:ext cx="0" cy="1025"/>
              </a:xfrm>
              <a:prstGeom prst="line">
                <a:avLst/>
              </a:prstGeom>
              <a:noFill/>
              <a:ln w="19050">
                <a:solidFill>
                  <a:schemeClr val="tx1"/>
                </a:solidFill>
                <a:round/>
                <a:headEnd/>
                <a:tailEnd/>
              </a:ln>
              <a:effectLst/>
            </p:spPr>
            <p:txBody>
              <a:bodyPr wrap="none"/>
              <a:lstStyle/>
              <a:p>
                <a:endParaRPr lang="en-US"/>
              </a:p>
            </p:txBody>
          </p:sp>
          <p:sp>
            <p:nvSpPr>
              <p:cNvPr id="134151" name="Line 7"/>
              <p:cNvSpPr>
                <a:spLocks noChangeShapeType="1"/>
              </p:cNvSpPr>
              <p:nvPr/>
            </p:nvSpPr>
            <p:spPr bwMode="auto">
              <a:xfrm>
                <a:off x="2409" y="2707"/>
                <a:ext cx="0" cy="1025"/>
              </a:xfrm>
              <a:prstGeom prst="line">
                <a:avLst/>
              </a:prstGeom>
              <a:noFill/>
              <a:ln w="19050">
                <a:solidFill>
                  <a:schemeClr val="tx1"/>
                </a:solidFill>
                <a:round/>
                <a:headEnd/>
                <a:tailEnd/>
              </a:ln>
              <a:effectLst/>
            </p:spPr>
            <p:txBody>
              <a:bodyPr wrap="none"/>
              <a:lstStyle/>
              <a:p>
                <a:endParaRPr lang="en-US"/>
              </a:p>
            </p:txBody>
          </p:sp>
          <p:sp>
            <p:nvSpPr>
              <p:cNvPr id="134152" name="Line 8"/>
              <p:cNvSpPr>
                <a:spLocks noChangeShapeType="1"/>
              </p:cNvSpPr>
              <p:nvPr/>
            </p:nvSpPr>
            <p:spPr bwMode="auto">
              <a:xfrm>
                <a:off x="2949" y="2707"/>
                <a:ext cx="0" cy="1025"/>
              </a:xfrm>
              <a:prstGeom prst="line">
                <a:avLst/>
              </a:prstGeom>
              <a:noFill/>
              <a:ln w="19050">
                <a:solidFill>
                  <a:schemeClr val="tx1"/>
                </a:solidFill>
                <a:round/>
                <a:headEnd/>
                <a:tailEnd/>
              </a:ln>
              <a:effectLst/>
            </p:spPr>
            <p:txBody>
              <a:bodyPr wrap="none"/>
              <a:lstStyle/>
              <a:p>
                <a:endParaRPr lang="en-US"/>
              </a:p>
            </p:txBody>
          </p:sp>
          <p:sp>
            <p:nvSpPr>
              <p:cNvPr id="134153" name="Line 9"/>
              <p:cNvSpPr>
                <a:spLocks noChangeShapeType="1"/>
              </p:cNvSpPr>
              <p:nvPr/>
            </p:nvSpPr>
            <p:spPr bwMode="auto">
              <a:xfrm>
                <a:off x="3524" y="2707"/>
                <a:ext cx="0" cy="1025"/>
              </a:xfrm>
              <a:prstGeom prst="line">
                <a:avLst/>
              </a:prstGeom>
              <a:noFill/>
              <a:ln w="19050">
                <a:solidFill>
                  <a:schemeClr val="tx1"/>
                </a:solidFill>
                <a:round/>
                <a:headEnd/>
                <a:tailEnd/>
              </a:ln>
              <a:effectLst/>
            </p:spPr>
            <p:txBody>
              <a:bodyPr wrap="none"/>
              <a:lstStyle/>
              <a:p>
                <a:endParaRPr lang="en-US"/>
              </a:p>
            </p:txBody>
          </p:sp>
        </p:grpSp>
        <p:sp>
          <p:nvSpPr>
            <p:cNvPr id="134154" name="Line 10"/>
            <p:cNvSpPr>
              <a:spLocks noChangeShapeType="1"/>
            </p:cNvSpPr>
            <p:nvPr/>
          </p:nvSpPr>
          <p:spPr bwMode="auto">
            <a:xfrm>
              <a:off x="1354" y="1682"/>
              <a:ext cx="813" cy="203"/>
            </a:xfrm>
            <a:prstGeom prst="line">
              <a:avLst/>
            </a:prstGeom>
            <a:noFill/>
            <a:ln w="9525">
              <a:solidFill>
                <a:srgbClr val="0000CC"/>
              </a:solidFill>
              <a:round/>
              <a:headEnd/>
              <a:tailEnd type="triangle" w="med" len="med"/>
            </a:ln>
            <a:effectLst/>
          </p:spPr>
          <p:txBody>
            <a:bodyPr wrap="none"/>
            <a:lstStyle/>
            <a:p>
              <a:endParaRPr lang="en-US"/>
            </a:p>
          </p:txBody>
        </p:sp>
        <p:sp>
          <p:nvSpPr>
            <p:cNvPr id="134155" name="Line 11"/>
            <p:cNvSpPr>
              <a:spLocks noChangeShapeType="1"/>
            </p:cNvSpPr>
            <p:nvPr/>
          </p:nvSpPr>
          <p:spPr bwMode="auto">
            <a:xfrm>
              <a:off x="1373" y="1682"/>
              <a:ext cx="1585" cy="1016"/>
            </a:xfrm>
            <a:prstGeom prst="line">
              <a:avLst/>
            </a:prstGeom>
            <a:noFill/>
            <a:ln w="9525">
              <a:solidFill>
                <a:srgbClr val="0000CC"/>
              </a:solidFill>
              <a:round/>
              <a:headEnd/>
              <a:tailEnd type="triangle" w="med" len="med"/>
            </a:ln>
            <a:effectLst/>
          </p:spPr>
          <p:txBody>
            <a:bodyPr wrap="none"/>
            <a:lstStyle/>
            <a:p>
              <a:endParaRPr lang="en-US"/>
            </a:p>
          </p:txBody>
        </p:sp>
        <p:sp>
          <p:nvSpPr>
            <p:cNvPr id="134156" name="Line 12"/>
            <p:cNvSpPr>
              <a:spLocks noChangeShapeType="1"/>
            </p:cNvSpPr>
            <p:nvPr/>
          </p:nvSpPr>
          <p:spPr bwMode="auto">
            <a:xfrm flipH="1">
              <a:off x="2167" y="1987"/>
              <a:ext cx="1619" cy="914"/>
            </a:xfrm>
            <a:prstGeom prst="line">
              <a:avLst/>
            </a:prstGeom>
            <a:noFill/>
            <a:ln w="9525">
              <a:solidFill>
                <a:srgbClr val="008000"/>
              </a:solidFill>
              <a:round/>
              <a:headEnd/>
              <a:tailEnd type="triangle" w="med" len="med"/>
            </a:ln>
            <a:effectLst/>
          </p:spPr>
          <p:txBody>
            <a:bodyPr wrap="none"/>
            <a:lstStyle/>
            <a:p>
              <a:endParaRPr lang="en-US"/>
            </a:p>
          </p:txBody>
        </p:sp>
        <p:sp>
          <p:nvSpPr>
            <p:cNvPr id="134157" name="Line 13"/>
            <p:cNvSpPr>
              <a:spLocks noChangeShapeType="1"/>
            </p:cNvSpPr>
            <p:nvPr/>
          </p:nvSpPr>
          <p:spPr bwMode="auto">
            <a:xfrm flipH="1">
              <a:off x="2958" y="1987"/>
              <a:ext cx="828" cy="1210"/>
            </a:xfrm>
            <a:prstGeom prst="line">
              <a:avLst/>
            </a:prstGeom>
            <a:noFill/>
            <a:ln w="9525">
              <a:solidFill>
                <a:srgbClr val="008000"/>
              </a:solidFill>
              <a:round/>
              <a:headEnd/>
              <a:tailEnd type="triangle" w="med" len="med"/>
            </a:ln>
            <a:effectLst/>
          </p:spPr>
          <p:txBody>
            <a:bodyPr wrap="none"/>
            <a:lstStyle/>
            <a:p>
              <a:endParaRPr lang="en-US"/>
            </a:p>
          </p:txBody>
        </p:sp>
        <p:sp>
          <p:nvSpPr>
            <p:cNvPr id="134158" name="Line 14"/>
            <p:cNvSpPr>
              <a:spLocks noChangeShapeType="1"/>
            </p:cNvSpPr>
            <p:nvPr/>
          </p:nvSpPr>
          <p:spPr bwMode="auto">
            <a:xfrm>
              <a:off x="4223" y="1580"/>
              <a:ext cx="0" cy="1421"/>
            </a:xfrm>
            <a:prstGeom prst="line">
              <a:avLst/>
            </a:prstGeom>
            <a:noFill/>
            <a:ln w="9525">
              <a:solidFill>
                <a:schemeClr val="tx1"/>
              </a:solidFill>
              <a:round/>
              <a:headEnd/>
              <a:tailEnd type="triangle" w="med" len="med"/>
            </a:ln>
            <a:effectLst/>
          </p:spPr>
          <p:txBody>
            <a:bodyPr wrap="none"/>
            <a:lstStyle/>
            <a:p>
              <a:endParaRPr lang="en-US"/>
            </a:p>
          </p:txBody>
        </p:sp>
        <p:sp>
          <p:nvSpPr>
            <p:cNvPr id="134159" name="Text Box 15"/>
            <p:cNvSpPr txBox="1">
              <a:spLocks noChangeArrowheads="1"/>
            </p:cNvSpPr>
            <p:nvPr/>
          </p:nvSpPr>
          <p:spPr bwMode="auto">
            <a:xfrm>
              <a:off x="1159" y="869"/>
              <a:ext cx="389" cy="288"/>
            </a:xfrm>
            <a:prstGeom prst="rect">
              <a:avLst/>
            </a:prstGeom>
            <a:noFill/>
            <a:ln w="9525">
              <a:noFill/>
              <a:miter lim="800000"/>
              <a:headEnd/>
              <a:tailEnd/>
            </a:ln>
            <a:effectLst/>
          </p:spPr>
          <p:txBody>
            <a:bodyPr>
              <a:spAutoFit/>
            </a:bodyPr>
            <a:lstStyle/>
            <a:p>
              <a:pPr>
                <a:spcBef>
                  <a:spcPct val="50000"/>
                </a:spcBef>
              </a:pPr>
              <a:r>
                <a:rPr lang="en-US" sz="2400" b="1"/>
                <a:t>S1 </a:t>
              </a:r>
            </a:p>
          </p:txBody>
        </p:sp>
        <p:sp>
          <p:nvSpPr>
            <p:cNvPr id="134160" name="Text Box 16"/>
            <p:cNvSpPr txBox="1">
              <a:spLocks noChangeArrowheads="1"/>
            </p:cNvSpPr>
            <p:nvPr/>
          </p:nvSpPr>
          <p:spPr bwMode="auto">
            <a:xfrm>
              <a:off x="1062" y="1479"/>
              <a:ext cx="388" cy="288"/>
            </a:xfrm>
            <a:prstGeom prst="rect">
              <a:avLst/>
            </a:prstGeom>
            <a:noFill/>
            <a:ln w="9525">
              <a:noFill/>
              <a:miter lim="800000"/>
              <a:headEnd/>
              <a:tailEnd/>
            </a:ln>
            <a:effectLst/>
          </p:spPr>
          <p:txBody>
            <a:bodyPr>
              <a:spAutoFit/>
            </a:bodyPr>
            <a:lstStyle/>
            <a:p>
              <a:pPr>
                <a:spcBef>
                  <a:spcPct val="50000"/>
                </a:spcBef>
              </a:pPr>
              <a:r>
                <a:rPr lang="en-US" sz="2400" b="1"/>
                <a:t>t1 </a:t>
              </a:r>
            </a:p>
          </p:txBody>
        </p:sp>
        <p:sp>
          <p:nvSpPr>
            <p:cNvPr id="134161" name="Text Box 17"/>
            <p:cNvSpPr txBox="1">
              <a:spLocks noChangeArrowheads="1"/>
            </p:cNvSpPr>
            <p:nvPr/>
          </p:nvSpPr>
          <p:spPr bwMode="auto">
            <a:xfrm>
              <a:off x="1960" y="869"/>
              <a:ext cx="484" cy="288"/>
            </a:xfrm>
            <a:prstGeom prst="rect">
              <a:avLst/>
            </a:prstGeom>
            <a:noFill/>
            <a:ln w="9525">
              <a:noFill/>
              <a:miter lim="800000"/>
              <a:headEnd/>
              <a:tailEnd/>
            </a:ln>
            <a:effectLst/>
          </p:spPr>
          <p:txBody>
            <a:bodyPr>
              <a:spAutoFit/>
            </a:bodyPr>
            <a:lstStyle/>
            <a:p>
              <a:pPr>
                <a:spcBef>
                  <a:spcPct val="50000"/>
                </a:spcBef>
              </a:pPr>
              <a:r>
                <a:rPr lang="en-US" sz="2400" b="1"/>
                <a:t>R1</a:t>
              </a:r>
              <a:r>
                <a:rPr lang="en-US" sz="2400"/>
                <a:t> </a:t>
              </a:r>
            </a:p>
          </p:txBody>
        </p:sp>
        <p:sp>
          <p:nvSpPr>
            <p:cNvPr id="134162" name="Text Box 18"/>
            <p:cNvSpPr txBox="1">
              <a:spLocks noChangeArrowheads="1"/>
            </p:cNvSpPr>
            <p:nvPr/>
          </p:nvSpPr>
          <p:spPr bwMode="auto">
            <a:xfrm>
              <a:off x="2789" y="869"/>
              <a:ext cx="481" cy="288"/>
            </a:xfrm>
            <a:prstGeom prst="rect">
              <a:avLst/>
            </a:prstGeom>
            <a:noFill/>
            <a:ln w="9525">
              <a:noFill/>
              <a:miter lim="800000"/>
              <a:headEnd/>
              <a:tailEnd/>
            </a:ln>
            <a:effectLst/>
          </p:spPr>
          <p:txBody>
            <a:bodyPr>
              <a:spAutoFit/>
            </a:bodyPr>
            <a:lstStyle/>
            <a:p>
              <a:pPr>
                <a:spcBef>
                  <a:spcPct val="50000"/>
                </a:spcBef>
              </a:pPr>
              <a:r>
                <a:rPr lang="en-US" sz="2400" b="1"/>
                <a:t>R2 </a:t>
              </a:r>
            </a:p>
          </p:txBody>
        </p:sp>
        <p:sp>
          <p:nvSpPr>
            <p:cNvPr id="134163" name="Text Box 19"/>
            <p:cNvSpPr txBox="1">
              <a:spLocks noChangeArrowheads="1"/>
            </p:cNvSpPr>
            <p:nvPr/>
          </p:nvSpPr>
          <p:spPr bwMode="auto">
            <a:xfrm>
              <a:off x="3619" y="869"/>
              <a:ext cx="410" cy="288"/>
            </a:xfrm>
            <a:prstGeom prst="rect">
              <a:avLst/>
            </a:prstGeom>
            <a:noFill/>
            <a:ln w="9525">
              <a:noFill/>
              <a:miter lim="800000"/>
              <a:headEnd/>
              <a:tailEnd/>
            </a:ln>
            <a:effectLst/>
          </p:spPr>
          <p:txBody>
            <a:bodyPr>
              <a:spAutoFit/>
            </a:bodyPr>
            <a:lstStyle/>
            <a:p>
              <a:pPr>
                <a:spcBef>
                  <a:spcPct val="50000"/>
                </a:spcBef>
              </a:pPr>
              <a:r>
                <a:rPr lang="en-US" sz="2400" b="1"/>
                <a:t>S2</a:t>
              </a:r>
            </a:p>
          </p:txBody>
        </p:sp>
        <p:sp>
          <p:nvSpPr>
            <p:cNvPr id="134164" name="Text Box 20"/>
            <p:cNvSpPr txBox="1">
              <a:spLocks noChangeArrowheads="1"/>
            </p:cNvSpPr>
            <p:nvPr/>
          </p:nvSpPr>
          <p:spPr bwMode="auto">
            <a:xfrm>
              <a:off x="2167" y="1580"/>
              <a:ext cx="470" cy="288"/>
            </a:xfrm>
            <a:prstGeom prst="rect">
              <a:avLst/>
            </a:prstGeom>
            <a:noFill/>
            <a:ln w="9525">
              <a:noFill/>
              <a:miter lim="800000"/>
              <a:headEnd/>
              <a:tailEnd/>
            </a:ln>
            <a:effectLst/>
          </p:spPr>
          <p:txBody>
            <a:bodyPr>
              <a:spAutoFit/>
            </a:bodyPr>
            <a:lstStyle/>
            <a:p>
              <a:pPr>
                <a:spcBef>
                  <a:spcPct val="50000"/>
                </a:spcBef>
              </a:pPr>
              <a:r>
                <a:rPr lang="en-US" sz="2400" b="1"/>
                <a:t>m1 </a:t>
              </a:r>
            </a:p>
          </p:txBody>
        </p:sp>
        <p:sp>
          <p:nvSpPr>
            <p:cNvPr id="134165" name="Text Box 21"/>
            <p:cNvSpPr txBox="1">
              <a:spLocks noChangeArrowheads="1"/>
            </p:cNvSpPr>
            <p:nvPr/>
          </p:nvSpPr>
          <p:spPr bwMode="auto">
            <a:xfrm>
              <a:off x="1753" y="2698"/>
              <a:ext cx="576" cy="288"/>
            </a:xfrm>
            <a:prstGeom prst="rect">
              <a:avLst/>
            </a:prstGeom>
            <a:noFill/>
            <a:ln w="9525">
              <a:noFill/>
              <a:miter lim="800000"/>
              <a:headEnd/>
              <a:tailEnd/>
            </a:ln>
            <a:effectLst/>
          </p:spPr>
          <p:txBody>
            <a:bodyPr>
              <a:spAutoFit/>
            </a:bodyPr>
            <a:lstStyle/>
            <a:p>
              <a:pPr>
                <a:spcBef>
                  <a:spcPct val="50000"/>
                </a:spcBef>
              </a:pPr>
              <a:r>
                <a:rPr lang="en-US" sz="2400" b="1"/>
                <a:t>m2 </a:t>
              </a:r>
            </a:p>
          </p:txBody>
        </p:sp>
        <p:sp>
          <p:nvSpPr>
            <p:cNvPr id="134166" name="Text Box 22"/>
            <p:cNvSpPr txBox="1">
              <a:spLocks noChangeArrowheads="1"/>
            </p:cNvSpPr>
            <p:nvPr/>
          </p:nvSpPr>
          <p:spPr bwMode="auto">
            <a:xfrm>
              <a:off x="2958" y="2359"/>
              <a:ext cx="425" cy="288"/>
            </a:xfrm>
            <a:prstGeom prst="rect">
              <a:avLst/>
            </a:prstGeom>
            <a:noFill/>
            <a:ln w="9525">
              <a:noFill/>
              <a:miter lim="800000"/>
              <a:headEnd/>
              <a:tailEnd/>
            </a:ln>
            <a:effectLst/>
          </p:spPr>
          <p:txBody>
            <a:bodyPr>
              <a:spAutoFit/>
            </a:bodyPr>
            <a:lstStyle/>
            <a:p>
              <a:pPr>
                <a:spcBef>
                  <a:spcPct val="50000"/>
                </a:spcBef>
              </a:pPr>
              <a:r>
                <a:rPr lang="en-US" sz="2400" b="1"/>
                <a:t>m1 </a:t>
              </a:r>
            </a:p>
          </p:txBody>
        </p:sp>
        <p:sp>
          <p:nvSpPr>
            <p:cNvPr id="134167" name="Text Box 23"/>
            <p:cNvSpPr txBox="1">
              <a:spLocks noChangeArrowheads="1"/>
            </p:cNvSpPr>
            <p:nvPr/>
          </p:nvSpPr>
          <p:spPr bwMode="auto">
            <a:xfrm>
              <a:off x="2582" y="3051"/>
              <a:ext cx="526" cy="288"/>
            </a:xfrm>
            <a:prstGeom prst="rect">
              <a:avLst/>
            </a:prstGeom>
            <a:noFill/>
            <a:ln w="9525">
              <a:noFill/>
              <a:miter lim="800000"/>
              <a:headEnd/>
              <a:tailEnd/>
            </a:ln>
            <a:effectLst/>
          </p:spPr>
          <p:txBody>
            <a:bodyPr>
              <a:spAutoFit/>
            </a:bodyPr>
            <a:lstStyle/>
            <a:p>
              <a:pPr>
                <a:spcBef>
                  <a:spcPct val="50000"/>
                </a:spcBef>
              </a:pPr>
              <a:r>
                <a:rPr lang="en-US" sz="2400" b="1"/>
                <a:t>m2 </a:t>
              </a:r>
            </a:p>
          </p:txBody>
        </p:sp>
        <p:sp>
          <p:nvSpPr>
            <p:cNvPr id="134168" name="Text Box 24"/>
            <p:cNvSpPr txBox="1">
              <a:spLocks noChangeArrowheads="1"/>
            </p:cNvSpPr>
            <p:nvPr/>
          </p:nvSpPr>
          <p:spPr bwMode="auto">
            <a:xfrm>
              <a:off x="4268" y="2359"/>
              <a:ext cx="733" cy="288"/>
            </a:xfrm>
            <a:prstGeom prst="rect">
              <a:avLst/>
            </a:prstGeom>
            <a:noFill/>
            <a:ln w="9525">
              <a:noFill/>
              <a:miter lim="800000"/>
              <a:headEnd/>
              <a:tailEnd/>
            </a:ln>
            <a:effectLst/>
          </p:spPr>
          <p:txBody>
            <a:bodyPr>
              <a:spAutoFit/>
            </a:bodyPr>
            <a:lstStyle/>
            <a:p>
              <a:pPr>
                <a:spcBef>
                  <a:spcPct val="50000"/>
                </a:spcBef>
              </a:pPr>
              <a:r>
                <a:rPr lang="en-US" sz="2400" b="1"/>
                <a:t>t1 &lt; t2  </a:t>
              </a:r>
            </a:p>
          </p:txBody>
        </p:sp>
        <p:sp>
          <p:nvSpPr>
            <p:cNvPr id="134169" name="Text Box 25"/>
            <p:cNvSpPr txBox="1">
              <a:spLocks noChangeArrowheads="1"/>
            </p:cNvSpPr>
            <p:nvPr/>
          </p:nvSpPr>
          <p:spPr bwMode="auto">
            <a:xfrm>
              <a:off x="896" y="3790"/>
              <a:ext cx="3482" cy="288"/>
            </a:xfrm>
            <a:prstGeom prst="rect">
              <a:avLst/>
            </a:prstGeom>
            <a:noFill/>
            <a:ln w="9525">
              <a:noFill/>
              <a:miter lim="800000"/>
              <a:headEnd/>
              <a:tailEnd/>
            </a:ln>
            <a:effectLst/>
          </p:spPr>
          <p:txBody>
            <a:bodyPr>
              <a:spAutoFit/>
            </a:bodyPr>
            <a:lstStyle/>
            <a:p>
              <a:pPr algn="ctr">
                <a:spcBef>
                  <a:spcPct val="50000"/>
                </a:spcBef>
              </a:pPr>
              <a:r>
                <a:rPr lang="en-US" sz="2400" b="1"/>
                <a:t>Absolute ordering of messages</a:t>
              </a:r>
            </a:p>
          </p:txBody>
        </p:sp>
        <p:sp>
          <p:nvSpPr>
            <p:cNvPr id="134170" name="Text Box 26"/>
            <p:cNvSpPr txBox="1">
              <a:spLocks noChangeArrowheads="1"/>
            </p:cNvSpPr>
            <p:nvPr/>
          </p:nvSpPr>
          <p:spPr bwMode="auto">
            <a:xfrm>
              <a:off x="4064" y="1335"/>
              <a:ext cx="617" cy="288"/>
            </a:xfrm>
            <a:prstGeom prst="rect">
              <a:avLst/>
            </a:prstGeom>
            <a:noFill/>
            <a:ln w="9525">
              <a:noFill/>
              <a:miter lim="800000"/>
              <a:headEnd/>
              <a:tailEnd/>
            </a:ln>
            <a:effectLst/>
          </p:spPr>
          <p:txBody>
            <a:bodyPr>
              <a:spAutoFit/>
            </a:bodyPr>
            <a:lstStyle/>
            <a:p>
              <a:pPr>
                <a:spcBef>
                  <a:spcPct val="50000"/>
                </a:spcBef>
              </a:pPr>
              <a:r>
                <a:rPr lang="en-US" sz="2400" b="1"/>
                <a:t>Time</a:t>
              </a:r>
            </a:p>
          </p:txBody>
        </p:sp>
        <p:sp>
          <p:nvSpPr>
            <p:cNvPr id="134171" name="Text Box 27"/>
            <p:cNvSpPr txBox="1">
              <a:spLocks noChangeArrowheads="1"/>
            </p:cNvSpPr>
            <p:nvPr/>
          </p:nvSpPr>
          <p:spPr bwMode="auto">
            <a:xfrm>
              <a:off x="3764" y="1777"/>
              <a:ext cx="389" cy="288"/>
            </a:xfrm>
            <a:prstGeom prst="rect">
              <a:avLst/>
            </a:prstGeom>
            <a:noFill/>
            <a:ln w="9525">
              <a:noFill/>
              <a:miter lim="800000"/>
              <a:headEnd/>
              <a:tailEnd/>
            </a:ln>
            <a:effectLst/>
          </p:spPr>
          <p:txBody>
            <a:bodyPr>
              <a:spAutoFit/>
            </a:bodyPr>
            <a:lstStyle/>
            <a:p>
              <a:pPr>
                <a:spcBef>
                  <a:spcPct val="50000"/>
                </a:spcBef>
              </a:pPr>
              <a:r>
                <a:rPr lang="en-US" sz="2400" b="1"/>
                <a:t>t2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134146">
                                            <p:txEl>
                                              <p:pRg st="0" end="0"/>
                                            </p:txEl>
                                          </p:spTgt>
                                        </p:tgtEl>
                                        <p:attrNameLst>
                                          <p:attrName>style.opacity</p:attrName>
                                        </p:attrNameLst>
                                      </p:cBhvr>
                                      <p:to>
                                        <p:strVal val="0.03"/>
                                      </p:to>
                                    </p:set>
                                    <p:animEffect filter="image" prLst="opacity: 0.03">
                                      <p:cBhvr rctx="IE">
                                        <p:cTn id="7" dur="indefinite"/>
                                        <p:tgtEl>
                                          <p:spTgt spid="1341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1" nodeType="clickEffect">
                                  <p:stCondLst>
                                    <p:cond delay="0"/>
                                  </p:stCondLst>
                                  <p:childTnLst>
                                    <p:set>
                                      <p:cBhvr rctx="PPT">
                                        <p:cTn id="11" dur="indefinite"/>
                                        <p:tgtEl>
                                          <p:spTgt spid="134146">
                                            <p:txEl>
                                              <p:pRg st="0" end="0"/>
                                            </p:txEl>
                                          </p:spTgt>
                                        </p:tgtEl>
                                        <p:attrNameLst>
                                          <p:attrName>style.opacity</p:attrName>
                                        </p:attrNameLst>
                                      </p:cBhvr>
                                      <p:to>
                                        <p:strVal val="1.0"/>
                                      </p:to>
                                    </p:set>
                                    <p:animEffect filter="image" prLst="opacity: 1.0">
                                      <p:cBhvr rctx="IE">
                                        <p:cTn id="12" dur="indefinite"/>
                                        <p:tgtEl>
                                          <p:spTgt spid="13414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9" presetClass="entr" presetSubtype="0" accel="100000" fill="hold" nodeType="clickEffect">
                                  <p:stCondLst>
                                    <p:cond delay="0"/>
                                  </p:stCondLst>
                                  <p:childTnLst>
                                    <p:set>
                                      <p:cBhvr>
                                        <p:cTn id="16" dur="1" fill="hold">
                                          <p:stCondLst>
                                            <p:cond delay="0"/>
                                          </p:stCondLst>
                                        </p:cTn>
                                        <p:tgtEl>
                                          <p:spTgt spid="134173"/>
                                        </p:tgtEl>
                                        <p:attrNameLst>
                                          <p:attrName>style.visibility</p:attrName>
                                        </p:attrNameLst>
                                      </p:cBhvr>
                                      <p:to>
                                        <p:strVal val="visible"/>
                                      </p:to>
                                    </p:set>
                                    <p:anim calcmode="lin" valueType="num">
                                      <p:cBhvr>
                                        <p:cTn id="17" dur="500" fill="hold"/>
                                        <p:tgtEl>
                                          <p:spTgt spid="134173"/>
                                        </p:tgtEl>
                                        <p:attrNameLst>
                                          <p:attrName>ppt_h</p:attrName>
                                        </p:attrNameLst>
                                      </p:cBhvr>
                                      <p:tavLst>
                                        <p:tav tm="0">
                                          <p:val>
                                            <p:strVal val="#ppt_h/20"/>
                                          </p:val>
                                        </p:tav>
                                        <p:tav tm="50000">
                                          <p:val>
                                            <p:strVal val="#ppt_h/20"/>
                                          </p:val>
                                        </p:tav>
                                        <p:tav tm="100000">
                                          <p:val>
                                            <p:strVal val="#ppt_h"/>
                                          </p:val>
                                        </p:tav>
                                      </p:tavLst>
                                    </p:anim>
                                    <p:anim calcmode="lin" valueType="num">
                                      <p:cBhvr>
                                        <p:cTn id="18" dur="500" fill="hold"/>
                                        <p:tgtEl>
                                          <p:spTgt spid="134173"/>
                                        </p:tgtEl>
                                        <p:attrNameLst>
                                          <p:attrName>ppt_w</p:attrName>
                                        </p:attrNameLst>
                                      </p:cBhvr>
                                      <p:tavLst>
                                        <p:tav tm="0">
                                          <p:val>
                                            <p:strVal val="#ppt_w+.3"/>
                                          </p:val>
                                        </p:tav>
                                        <p:tav tm="50000">
                                          <p:val>
                                            <p:strVal val="#ppt_w+.3"/>
                                          </p:val>
                                        </p:tav>
                                        <p:tav tm="100000">
                                          <p:val>
                                            <p:strVal val="#ppt_w"/>
                                          </p:val>
                                        </p:tav>
                                      </p:tavLst>
                                    </p:anim>
                                    <p:anim calcmode="lin" valueType="num">
                                      <p:cBhvr>
                                        <p:cTn id="19" dur="500" fill="hold"/>
                                        <p:tgtEl>
                                          <p:spTgt spid="134173"/>
                                        </p:tgtEl>
                                        <p:attrNameLst>
                                          <p:attrName>ppt_x</p:attrName>
                                        </p:attrNameLst>
                                      </p:cBhvr>
                                      <p:tavLst>
                                        <p:tav tm="0">
                                          <p:val>
                                            <p:strVal val="#ppt_x-.3"/>
                                          </p:val>
                                        </p:tav>
                                        <p:tav tm="50000">
                                          <p:val>
                                            <p:strVal val="#ppt_x"/>
                                          </p:val>
                                        </p:tav>
                                        <p:tav tm="100000">
                                          <p:val>
                                            <p:strVal val="#ppt_x"/>
                                          </p:val>
                                        </p:tav>
                                      </p:tavLst>
                                    </p:anim>
                                    <p:anim calcmode="lin" valueType="num">
                                      <p:cBhvr>
                                        <p:cTn id="20" dur="500" fill="hold"/>
                                        <p:tgtEl>
                                          <p:spTgt spid="1341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build="allAtOnce"/>
      <p:bldP spid="134146" grpId="1"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45" name="Rectangle 25"/>
          <p:cNvSpPr>
            <a:spLocks noGrp="1" noChangeArrowheads="1"/>
          </p:cNvSpPr>
          <p:nvPr>
            <p:ph type="title"/>
          </p:nvPr>
        </p:nvSpPr>
        <p:spPr>
          <a:xfrm>
            <a:off x="685800" y="0"/>
            <a:ext cx="8077200" cy="609600"/>
          </a:xfrm>
          <a:noFill/>
          <a:ln/>
        </p:spPr>
        <p:txBody>
          <a:bodyPr/>
          <a:lstStyle/>
          <a:p>
            <a:r>
              <a:rPr lang="en-US"/>
              <a:t>Group communication (contd…)</a:t>
            </a:r>
          </a:p>
        </p:txBody>
      </p:sp>
      <p:sp>
        <p:nvSpPr>
          <p:cNvPr id="107546" name="Rectangle 26"/>
          <p:cNvSpPr>
            <a:spLocks noGrp="1" noChangeArrowheads="1"/>
          </p:cNvSpPr>
          <p:nvPr>
            <p:ph type="body" idx="1"/>
          </p:nvPr>
        </p:nvSpPr>
        <p:spPr>
          <a:xfrm>
            <a:off x="381000" y="609600"/>
            <a:ext cx="8458200" cy="6172200"/>
          </a:xfrm>
          <a:noFill/>
          <a:ln/>
        </p:spPr>
        <p:txBody>
          <a:bodyPr/>
          <a:lstStyle/>
          <a:p>
            <a:r>
              <a:rPr lang="en-US">
                <a:solidFill>
                  <a:srgbClr val="0000CC"/>
                </a:solidFill>
              </a:rPr>
              <a:t>Consistent ordering</a:t>
            </a:r>
          </a:p>
          <a:p>
            <a:pPr lvl="1">
              <a:lnSpc>
                <a:spcPct val="100000"/>
              </a:lnSpc>
              <a:spcBef>
                <a:spcPct val="0"/>
              </a:spcBef>
            </a:pPr>
            <a:r>
              <a:rPr lang="en-US"/>
              <a:t>All messages are delivered to all receiver processes in the same order</a:t>
            </a:r>
          </a:p>
          <a:p>
            <a:pPr lvl="1"/>
            <a:r>
              <a:rPr lang="en-US"/>
              <a:t>However this order may be different from the order in which messages were sent</a:t>
            </a:r>
          </a:p>
        </p:txBody>
      </p:sp>
      <p:grpSp>
        <p:nvGrpSpPr>
          <p:cNvPr id="107592" name="Group 72"/>
          <p:cNvGrpSpPr>
            <a:grpSpLocks/>
          </p:cNvGrpSpPr>
          <p:nvPr/>
        </p:nvGrpSpPr>
        <p:grpSpPr bwMode="auto">
          <a:xfrm>
            <a:off x="1898650" y="2903538"/>
            <a:ext cx="6516688" cy="3651250"/>
            <a:chOff x="373" y="1848"/>
            <a:chExt cx="4105" cy="2300"/>
          </a:xfrm>
        </p:grpSpPr>
        <p:grpSp>
          <p:nvGrpSpPr>
            <p:cNvPr id="107569" name="Group 49"/>
            <p:cNvGrpSpPr>
              <a:grpSpLocks/>
            </p:cNvGrpSpPr>
            <p:nvPr/>
          </p:nvGrpSpPr>
          <p:grpSpPr bwMode="auto">
            <a:xfrm>
              <a:off x="831" y="2128"/>
              <a:ext cx="2432" cy="1731"/>
              <a:chOff x="1835" y="2707"/>
              <a:chExt cx="1689" cy="1025"/>
            </a:xfrm>
          </p:grpSpPr>
          <p:sp>
            <p:nvSpPr>
              <p:cNvPr id="107570" name="Line 50"/>
              <p:cNvSpPr>
                <a:spLocks noChangeShapeType="1"/>
              </p:cNvSpPr>
              <p:nvPr/>
            </p:nvSpPr>
            <p:spPr bwMode="auto">
              <a:xfrm>
                <a:off x="1835" y="2707"/>
                <a:ext cx="0" cy="1025"/>
              </a:xfrm>
              <a:prstGeom prst="line">
                <a:avLst/>
              </a:prstGeom>
              <a:noFill/>
              <a:ln w="19050">
                <a:solidFill>
                  <a:schemeClr val="tx1"/>
                </a:solidFill>
                <a:round/>
                <a:headEnd/>
                <a:tailEnd/>
              </a:ln>
              <a:effectLst/>
            </p:spPr>
            <p:txBody>
              <a:bodyPr wrap="none"/>
              <a:lstStyle/>
              <a:p>
                <a:endParaRPr lang="en-US"/>
              </a:p>
            </p:txBody>
          </p:sp>
          <p:sp>
            <p:nvSpPr>
              <p:cNvPr id="107571" name="Line 51"/>
              <p:cNvSpPr>
                <a:spLocks noChangeShapeType="1"/>
              </p:cNvSpPr>
              <p:nvPr/>
            </p:nvSpPr>
            <p:spPr bwMode="auto">
              <a:xfrm>
                <a:off x="2409" y="2707"/>
                <a:ext cx="0" cy="1025"/>
              </a:xfrm>
              <a:prstGeom prst="line">
                <a:avLst/>
              </a:prstGeom>
              <a:noFill/>
              <a:ln w="19050">
                <a:solidFill>
                  <a:schemeClr val="tx1"/>
                </a:solidFill>
                <a:round/>
                <a:headEnd/>
                <a:tailEnd/>
              </a:ln>
              <a:effectLst/>
            </p:spPr>
            <p:txBody>
              <a:bodyPr wrap="none"/>
              <a:lstStyle/>
              <a:p>
                <a:endParaRPr lang="en-US"/>
              </a:p>
            </p:txBody>
          </p:sp>
          <p:sp>
            <p:nvSpPr>
              <p:cNvPr id="107572" name="Line 52"/>
              <p:cNvSpPr>
                <a:spLocks noChangeShapeType="1"/>
              </p:cNvSpPr>
              <p:nvPr/>
            </p:nvSpPr>
            <p:spPr bwMode="auto">
              <a:xfrm>
                <a:off x="2949" y="2707"/>
                <a:ext cx="0" cy="1025"/>
              </a:xfrm>
              <a:prstGeom prst="line">
                <a:avLst/>
              </a:prstGeom>
              <a:noFill/>
              <a:ln w="19050">
                <a:solidFill>
                  <a:schemeClr val="tx1"/>
                </a:solidFill>
                <a:round/>
                <a:headEnd/>
                <a:tailEnd/>
              </a:ln>
              <a:effectLst/>
            </p:spPr>
            <p:txBody>
              <a:bodyPr wrap="none"/>
              <a:lstStyle/>
              <a:p>
                <a:endParaRPr lang="en-US"/>
              </a:p>
            </p:txBody>
          </p:sp>
          <p:sp>
            <p:nvSpPr>
              <p:cNvPr id="107573" name="Line 53"/>
              <p:cNvSpPr>
                <a:spLocks noChangeShapeType="1"/>
              </p:cNvSpPr>
              <p:nvPr/>
            </p:nvSpPr>
            <p:spPr bwMode="auto">
              <a:xfrm>
                <a:off x="3524" y="2707"/>
                <a:ext cx="0" cy="1025"/>
              </a:xfrm>
              <a:prstGeom prst="line">
                <a:avLst/>
              </a:prstGeom>
              <a:noFill/>
              <a:ln w="19050">
                <a:solidFill>
                  <a:schemeClr val="tx1"/>
                </a:solidFill>
                <a:round/>
                <a:headEnd/>
                <a:tailEnd/>
              </a:ln>
              <a:effectLst/>
            </p:spPr>
            <p:txBody>
              <a:bodyPr wrap="none"/>
              <a:lstStyle/>
              <a:p>
                <a:endParaRPr lang="en-US"/>
              </a:p>
            </p:txBody>
          </p:sp>
        </p:grpSp>
        <p:sp>
          <p:nvSpPr>
            <p:cNvPr id="107574" name="Line 54"/>
            <p:cNvSpPr>
              <a:spLocks noChangeShapeType="1"/>
            </p:cNvSpPr>
            <p:nvPr/>
          </p:nvSpPr>
          <p:spPr bwMode="auto">
            <a:xfrm>
              <a:off x="831" y="2408"/>
              <a:ext cx="813" cy="802"/>
            </a:xfrm>
            <a:prstGeom prst="line">
              <a:avLst/>
            </a:prstGeom>
            <a:noFill/>
            <a:ln w="9525">
              <a:solidFill>
                <a:srgbClr val="0000CC"/>
              </a:solidFill>
              <a:round/>
              <a:headEnd/>
              <a:tailEnd type="triangle" w="med" len="med"/>
            </a:ln>
            <a:effectLst/>
          </p:spPr>
          <p:txBody>
            <a:bodyPr wrap="none"/>
            <a:lstStyle/>
            <a:p>
              <a:endParaRPr lang="en-US"/>
            </a:p>
          </p:txBody>
        </p:sp>
        <p:sp>
          <p:nvSpPr>
            <p:cNvPr id="107575" name="Line 55"/>
            <p:cNvSpPr>
              <a:spLocks noChangeShapeType="1"/>
            </p:cNvSpPr>
            <p:nvPr/>
          </p:nvSpPr>
          <p:spPr bwMode="auto">
            <a:xfrm>
              <a:off x="850" y="2408"/>
              <a:ext cx="1585" cy="802"/>
            </a:xfrm>
            <a:prstGeom prst="line">
              <a:avLst/>
            </a:prstGeom>
            <a:noFill/>
            <a:ln w="9525">
              <a:solidFill>
                <a:srgbClr val="0000CC"/>
              </a:solidFill>
              <a:round/>
              <a:headEnd/>
              <a:tailEnd type="triangle" w="med" len="med"/>
            </a:ln>
            <a:effectLst/>
          </p:spPr>
          <p:txBody>
            <a:bodyPr wrap="none"/>
            <a:lstStyle/>
            <a:p>
              <a:endParaRPr lang="en-US"/>
            </a:p>
          </p:txBody>
        </p:sp>
        <p:sp>
          <p:nvSpPr>
            <p:cNvPr id="107576" name="Line 56"/>
            <p:cNvSpPr>
              <a:spLocks noChangeShapeType="1"/>
            </p:cNvSpPr>
            <p:nvPr/>
          </p:nvSpPr>
          <p:spPr bwMode="auto">
            <a:xfrm flipH="1">
              <a:off x="1644" y="2618"/>
              <a:ext cx="1619" cy="331"/>
            </a:xfrm>
            <a:prstGeom prst="line">
              <a:avLst/>
            </a:prstGeom>
            <a:noFill/>
            <a:ln w="9525">
              <a:solidFill>
                <a:srgbClr val="008000"/>
              </a:solidFill>
              <a:round/>
              <a:headEnd/>
              <a:tailEnd type="triangle" w="med" len="med"/>
            </a:ln>
            <a:effectLst/>
          </p:spPr>
          <p:txBody>
            <a:bodyPr wrap="none"/>
            <a:lstStyle/>
            <a:p>
              <a:endParaRPr lang="en-US"/>
            </a:p>
          </p:txBody>
        </p:sp>
        <p:sp>
          <p:nvSpPr>
            <p:cNvPr id="107577" name="Line 57"/>
            <p:cNvSpPr>
              <a:spLocks noChangeShapeType="1"/>
            </p:cNvSpPr>
            <p:nvPr/>
          </p:nvSpPr>
          <p:spPr bwMode="auto">
            <a:xfrm flipH="1">
              <a:off x="2435" y="2618"/>
              <a:ext cx="828" cy="380"/>
            </a:xfrm>
            <a:prstGeom prst="line">
              <a:avLst/>
            </a:prstGeom>
            <a:noFill/>
            <a:ln w="9525">
              <a:solidFill>
                <a:srgbClr val="008000"/>
              </a:solidFill>
              <a:round/>
              <a:headEnd/>
              <a:tailEnd type="triangle" w="med" len="med"/>
            </a:ln>
            <a:effectLst/>
          </p:spPr>
          <p:txBody>
            <a:bodyPr wrap="none"/>
            <a:lstStyle/>
            <a:p>
              <a:endParaRPr lang="en-US"/>
            </a:p>
          </p:txBody>
        </p:sp>
        <p:sp>
          <p:nvSpPr>
            <p:cNvPr id="107578" name="Line 58"/>
            <p:cNvSpPr>
              <a:spLocks noChangeShapeType="1"/>
            </p:cNvSpPr>
            <p:nvPr/>
          </p:nvSpPr>
          <p:spPr bwMode="auto">
            <a:xfrm>
              <a:off x="3700" y="2338"/>
              <a:ext cx="0" cy="978"/>
            </a:xfrm>
            <a:prstGeom prst="line">
              <a:avLst/>
            </a:prstGeom>
            <a:noFill/>
            <a:ln w="9525">
              <a:solidFill>
                <a:schemeClr val="tx1"/>
              </a:solidFill>
              <a:round/>
              <a:headEnd/>
              <a:tailEnd type="triangle" w="med" len="med"/>
            </a:ln>
            <a:effectLst/>
          </p:spPr>
          <p:txBody>
            <a:bodyPr wrap="none"/>
            <a:lstStyle/>
            <a:p>
              <a:endParaRPr lang="en-US"/>
            </a:p>
          </p:txBody>
        </p:sp>
        <p:sp>
          <p:nvSpPr>
            <p:cNvPr id="107579" name="Text Box 59"/>
            <p:cNvSpPr txBox="1">
              <a:spLocks noChangeArrowheads="1"/>
            </p:cNvSpPr>
            <p:nvPr/>
          </p:nvSpPr>
          <p:spPr bwMode="auto">
            <a:xfrm>
              <a:off x="636" y="1848"/>
              <a:ext cx="389" cy="288"/>
            </a:xfrm>
            <a:prstGeom prst="rect">
              <a:avLst/>
            </a:prstGeom>
            <a:noFill/>
            <a:ln w="9525">
              <a:noFill/>
              <a:miter lim="800000"/>
              <a:headEnd/>
              <a:tailEnd/>
            </a:ln>
            <a:effectLst/>
          </p:spPr>
          <p:txBody>
            <a:bodyPr>
              <a:spAutoFit/>
            </a:bodyPr>
            <a:lstStyle/>
            <a:p>
              <a:pPr>
                <a:spcBef>
                  <a:spcPct val="50000"/>
                </a:spcBef>
              </a:pPr>
              <a:r>
                <a:rPr lang="en-US" sz="2400" b="1"/>
                <a:t>S1 </a:t>
              </a:r>
            </a:p>
          </p:txBody>
        </p:sp>
        <p:sp>
          <p:nvSpPr>
            <p:cNvPr id="107580" name="Text Box 60"/>
            <p:cNvSpPr txBox="1">
              <a:spLocks noChangeArrowheads="1"/>
            </p:cNvSpPr>
            <p:nvPr/>
          </p:nvSpPr>
          <p:spPr bwMode="auto">
            <a:xfrm>
              <a:off x="539" y="2268"/>
              <a:ext cx="388" cy="288"/>
            </a:xfrm>
            <a:prstGeom prst="rect">
              <a:avLst/>
            </a:prstGeom>
            <a:noFill/>
            <a:ln w="9525">
              <a:noFill/>
              <a:miter lim="800000"/>
              <a:headEnd/>
              <a:tailEnd/>
            </a:ln>
            <a:effectLst/>
          </p:spPr>
          <p:txBody>
            <a:bodyPr>
              <a:spAutoFit/>
            </a:bodyPr>
            <a:lstStyle/>
            <a:p>
              <a:pPr>
                <a:spcBef>
                  <a:spcPct val="50000"/>
                </a:spcBef>
              </a:pPr>
              <a:r>
                <a:rPr lang="en-US" sz="2400" b="1"/>
                <a:t>t1 </a:t>
              </a:r>
            </a:p>
          </p:txBody>
        </p:sp>
        <p:sp>
          <p:nvSpPr>
            <p:cNvPr id="107581" name="Text Box 61"/>
            <p:cNvSpPr txBox="1">
              <a:spLocks noChangeArrowheads="1"/>
            </p:cNvSpPr>
            <p:nvPr/>
          </p:nvSpPr>
          <p:spPr bwMode="auto">
            <a:xfrm>
              <a:off x="1437" y="1848"/>
              <a:ext cx="484" cy="288"/>
            </a:xfrm>
            <a:prstGeom prst="rect">
              <a:avLst/>
            </a:prstGeom>
            <a:noFill/>
            <a:ln w="9525">
              <a:noFill/>
              <a:miter lim="800000"/>
              <a:headEnd/>
              <a:tailEnd/>
            </a:ln>
            <a:effectLst/>
          </p:spPr>
          <p:txBody>
            <a:bodyPr>
              <a:spAutoFit/>
            </a:bodyPr>
            <a:lstStyle/>
            <a:p>
              <a:pPr>
                <a:spcBef>
                  <a:spcPct val="50000"/>
                </a:spcBef>
              </a:pPr>
              <a:r>
                <a:rPr lang="en-US" sz="2400" b="1"/>
                <a:t>R1</a:t>
              </a:r>
              <a:r>
                <a:rPr lang="en-US" sz="2400"/>
                <a:t> </a:t>
              </a:r>
            </a:p>
          </p:txBody>
        </p:sp>
        <p:sp>
          <p:nvSpPr>
            <p:cNvPr id="107582" name="Text Box 62"/>
            <p:cNvSpPr txBox="1">
              <a:spLocks noChangeArrowheads="1"/>
            </p:cNvSpPr>
            <p:nvPr/>
          </p:nvSpPr>
          <p:spPr bwMode="auto">
            <a:xfrm>
              <a:off x="2266" y="1848"/>
              <a:ext cx="481" cy="288"/>
            </a:xfrm>
            <a:prstGeom prst="rect">
              <a:avLst/>
            </a:prstGeom>
            <a:noFill/>
            <a:ln w="9525">
              <a:noFill/>
              <a:miter lim="800000"/>
              <a:headEnd/>
              <a:tailEnd/>
            </a:ln>
            <a:effectLst/>
          </p:spPr>
          <p:txBody>
            <a:bodyPr>
              <a:spAutoFit/>
            </a:bodyPr>
            <a:lstStyle/>
            <a:p>
              <a:pPr>
                <a:spcBef>
                  <a:spcPct val="50000"/>
                </a:spcBef>
              </a:pPr>
              <a:r>
                <a:rPr lang="en-US" sz="2400" b="1"/>
                <a:t>R2 </a:t>
              </a:r>
            </a:p>
          </p:txBody>
        </p:sp>
        <p:sp>
          <p:nvSpPr>
            <p:cNvPr id="107583" name="Text Box 63"/>
            <p:cNvSpPr txBox="1">
              <a:spLocks noChangeArrowheads="1"/>
            </p:cNvSpPr>
            <p:nvPr/>
          </p:nvSpPr>
          <p:spPr bwMode="auto">
            <a:xfrm>
              <a:off x="3096" y="1848"/>
              <a:ext cx="410" cy="288"/>
            </a:xfrm>
            <a:prstGeom prst="rect">
              <a:avLst/>
            </a:prstGeom>
            <a:noFill/>
            <a:ln w="9525">
              <a:noFill/>
              <a:miter lim="800000"/>
              <a:headEnd/>
              <a:tailEnd/>
            </a:ln>
            <a:effectLst/>
          </p:spPr>
          <p:txBody>
            <a:bodyPr>
              <a:spAutoFit/>
            </a:bodyPr>
            <a:lstStyle/>
            <a:p>
              <a:pPr>
                <a:spcBef>
                  <a:spcPct val="50000"/>
                </a:spcBef>
              </a:pPr>
              <a:r>
                <a:rPr lang="en-US" sz="2400" b="1"/>
                <a:t>S2</a:t>
              </a:r>
            </a:p>
          </p:txBody>
        </p:sp>
        <p:sp>
          <p:nvSpPr>
            <p:cNvPr id="107584" name="Text Box 64"/>
            <p:cNvSpPr txBox="1">
              <a:spLocks noChangeArrowheads="1"/>
            </p:cNvSpPr>
            <p:nvPr/>
          </p:nvSpPr>
          <p:spPr bwMode="auto">
            <a:xfrm>
              <a:off x="1644" y="3103"/>
              <a:ext cx="470" cy="288"/>
            </a:xfrm>
            <a:prstGeom prst="rect">
              <a:avLst/>
            </a:prstGeom>
            <a:noFill/>
            <a:ln w="9525">
              <a:noFill/>
              <a:miter lim="800000"/>
              <a:headEnd/>
              <a:tailEnd/>
            </a:ln>
            <a:effectLst/>
          </p:spPr>
          <p:txBody>
            <a:bodyPr>
              <a:spAutoFit/>
            </a:bodyPr>
            <a:lstStyle/>
            <a:p>
              <a:pPr>
                <a:spcBef>
                  <a:spcPct val="50000"/>
                </a:spcBef>
              </a:pPr>
              <a:r>
                <a:rPr lang="en-US" sz="2400" b="1"/>
                <a:t>m1 </a:t>
              </a:r>
            </a:p>
          </p:txBody>
        </p:sp>
        <p:sp>
          <p:nvSpPr>
            <p:cNvPr id="107585" name="Text Box 65"/>
            <p:cNvSpPr txBox="1">
              <a:spLocks noChangeArrowheads="1"/>
            </p:cNvSpPr>
            <p:nvPr/>
          </p:nvSpPr>
          <p:spPr bwMode="auto">
            <a:xfrm>
              <a:off x="1320" y="2710"/>
              <a:ext cx="675" cy="288"/>
            </a:xfrm>
            <a:prstGeom prst="rect">
              <a:avLst/>
            </a:prstGeom>
            <a:noFill/>
            <a:ln w="9525">
              <a:noFill/>
              <a:miter lim="800000"/>
              <a:headEnd/>
              <a:tailEnd/>
            </a:ln>
            <a:effectLst/>
          </p:spPr>
          <p:txBody>
            <a:bodyPr>
              <a:spAutoFit/>
            </a:bodyPr>
            <a:lstStyle/>
            <a:p>
              <a:pPr>
                <a:spcBef>
                  <a:spcPct val="50000"/>
                </a:spcBef>
              </a:pPr>
              <a:r>
                <a:rPr lang="en-US" sz="2400" b="1"/>
                <a:t>m2 </a:t>
              </a:r>
            </a:p>
          </p:txBody>
        </p:sp>
        <p:sp>
          <p:nvSpPr>
            <p:cNvPr id="107586" name="Text Box 66"/>
            <p:cNvSpPr txBox="1">
              <a:spLocks noChangeArrowheads="1"/>
            </p:cNvSpPr>
            <p:nvPr/>
          </p:nvSpPr>
          <p:spPr bwMode="auto">
            <a:xfrm>
              <a:off x="2435" y="3134"/>
              <a:ext cx="425" cy="288"/>
            </a:xfrm>
            <a:prstGeom prst="rect">
              <a:avLst/>
            </a:prstGeom>
            <a:noFill/>
            <a:ln w="9525">
              <a:noFill/>
              <a:miter lim="800000"/>
              <a:headEnd/>
              <a:tailEnd/>
            </a:ln>
            <a:effectLst/>
          </p:spPr>
          <p:txBody>
            <a:bodyPr>
              <a:spAutoFit/>
            </a:bodyPr>
            <a:lstStyle/>
            <a:p>
              <a:pPr>
                <a:spcBef>
                  <a:spcPct val="50000"/>
                </a:spcBef>
              </a:pPr>
              <a:r>
                <a:rPr lang="en-US" sz="2400" b="1"/>
                <a:t>m1 </a:t>
              </a:r>
            </a:p>
          </p:txBody>
        </p:sp>
        <p:sp>
          <p:nvSpPr>
            <p:cNvPr id="107587" name="Text Box 67"/>
            <p:cNvSpPr txBox="1">
              <a:spLocks noChangeArrowheads="1"/>
            </p:cNvSpPr>
            <p:nvPr/>
          </p:nvSpPr>
          <p:spPr bwMode="auto">
            <a:xfrm>
              <a:off x="2114" y="2815"/>
              <a:ext cx="526" cy="288"/>
            </a:xfrm>
            <a:prstGeom prst="rect">
              <a:avLst/>
            </a:prstGeom>
            <a:noFill/>
            <a:ln w="9525">
              <a:noFill/>
              <a:miter lim="800000"/>
              <a:headEnd/>
              <a:tailEnd/>
            </a:ln>
            <a:effectLst/>
          </p:spPr>
          <p:txBody>
            <a:bodyPr>
              <a:spAutoFit/>
            </a:bodyPr>
            <a:lstStyle/>
            <a:p>
              <a:pPr>
                <a:spcBef>
                  <a:spcPct val="50000"/>
                </a:spcBef>
              </a:pPr>
              <a:r>
                <a:rPr lang="en-US" sz="2400" b="1"/>
                <a:t>m2 </a:t>
              </a:r>
            </a:p>
          </p:txBody>
        </p:sp>
        <p:sp>
          <p:nvSpPr>
            <p:cNvPr id="107588" name="Text Box 68"/>
            <p:cNvSpPr txBox="1">
              <a:spLocks noChangeArrowheads="1"/>
            </p:cNvSpPr>
            <p:nvPr/>
          </p:nvSpPr>
          <p:spPr bwMode="auto">
            <a:xfrm>
              <a:off x="3745" y="2874"/>
              <a:ext cx="733" cy="288"/>
            </a:xfrm>
            <a:prstGeom prst="rect">
              <a:avLst/>
            </a:prstGeom>
            <a:noFill/>
            <a:ln w="9525">
              <a:noFill/>
              <a:miter lim="800000"/>
              <a:headEnd/>
              <a:tailEnd/>
            </a:ln>
            <a:effectLst/>
          </p:spPr>
          <p:txBody>
            <a:bodyPr>
              <a:spAutoFit/>
            </a:bodyPr>
            <a:lstStyle/>
            <a:p>
              <a:pPr>
                <a:spcBef>
                  <a:spcPct val="50000"/>
                </a:spcBef>
              </a:pPr>
              <a:r>
                <a:rPr lang="en-US" sz="2400" b="1"/>
                <a:t>t1 &lt; t2  </a:t>
              </a:r>
            </a:p>
          </p:txBody>
        </p:sp>
        <p:sp>
          <p:nvSpPr>
            <p:cNvPr id="107589" name="Text Box 69"/>
            <p:cNvSpPr txBox="1">
              <a:spLocks noChangeArrowheads="1"/>
            </p:cNvSpPr>
            <p:nvPr/>
          </p:nvSpPr>
          <p:spPr bwMode="auto">
            <a:xfrm>
              <a:off x="373" y="3859"/>
              <a:ext cx="3482" cy="289"/>
            </a:xfrm>
            <a:prstGeom prst="rect">
              <a:avLst/>
            </a:prstGeom>
            <a:noFill/>
            <a:ln w="9525">
              <a:noFill/>
              <a:miter lim="800000"/>
              <a:headEnd/>
              <a:tailEnd/>
            </a:ln>
            <a:effectLst/>
          </p:spPr>
          <p:txBody>
            <a:bodyPr>
              <a:spAutoFit/>
            </a:bodyPr>
            <a:lstStyle/>
            <a:p>
              <a:pPr algn="ctr">
                <a:spcBef>
                  <a:spcPct val="50000"/>
                </a:spcBef>
              </a:pPr>
              <a:r>
                <a:rPr lang="en-US" sz="2400" b="1"/>
                <a:t>Consistent ordering of messages</a:t>
              </a:r>
            </a:p>
          </p:txBody>
        </p:sp>
        <p:sp>
          <p:nvSpPr>
            <p:cNvPr id="107590" name="Text Box 70"/>
            <p:cNvSpPr txBox="1">
              <a:spLocks noChangeArrowheads="1"/>
            </p:cNvSpPr>
            <p:nvPr/>
          </p:nvSpPr>
          <p:spPr bwMode="auto">
            <a:xfrm>
              <a:off x="3541" y="2169"/>
              <a:ext cx="617" cy="288"/>
            </a:xfrm>
            <a:prstGeom prst="rect">
              <a:avLst/>
            </a:prstGeom>
            <a:noFill/>
            <a:ln w="9525">
              <a:noFill/>
              <a:miter lim="800000"/>
              <a:headEnd/>
              <a:tailEnd/>
            </a:ln>
            <a:effectLst/>
          </p:spPr>
          <p:txBody>
            <a:bodyPr>
              <a:spAutoFit/>
            </a:bodyPr>
            <a:lstStyle/>
            <a:p>
              <a:pPr>
                <a:spcBef>
                  <a:spcPct val="50000"/>
                </a:spcBef>
              </a:pPr>
              <a:r>
                <a:rPr lang="en-US" sz="2400" b="1"/>
                <a:t>Time</a:t>
              </a:r>
            </a:p>
          </p:txBody>
        </p:sp>
        <p:sp>
          <p:nvSpPr>
            <p:cNvPr id="107591" name="Text Box 71"/>
            <p:cNvSpPr txBox="1">
              <a:spLocks noChangeArrowheads="1"/>
            </p:cNvSpPr>
            <p:nvPr/>
          </p:nvSpPr>
          <p:spPr bwMode="auto">
            <a:xfrm>
              <a:off x="3241" y="2473"/>
              <a:ext cx="389" cy="288"/>
            </a:xfrm>
            <a:prstGeom prst="rect">
              <a:avLst/>
            </a:prstGeom>
            <a:noFill/>
            <a:ln w="9525">
              <a:noFill/>
              <a:miter lim="800000"/>
              <a:headEnd/>
              <a:tailEnd/>
            </a:ln>
            <a:effectLst/>
          </p:spPr>
          <p:txBody>
            <a:bodyPr>
              <a:spAutoFit/>
            </a:bodyPr>
            <a:lstStyle/>
            <a:p>
              <a:pPr>
                <a:spcBef>
                  <a:spcPct val="50000"/>
                </a:spcBef>
              </a:pPr>
              <a:r>
                <a:rPr lang="en-US" sz="2400" b="1"/>
                <a:t>t2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107546">
                                            <p:txEl>
                                              <p:pRg st="0" end="0"/>
                                            </p:txEl>
                                          </p:spTgt>
                                        </p:tgtEl>
                                        <p:attrNameLst>
                                          <p:attrName>style.opacity</p:attrName>
                                        </p:attrNameLst>
                                      </p:cBhvr>
                                      <p:to>
                                        <p:strVal val="0.04"/>
                                      </p:to>
                                    </p:set>
                                    <p:animEffect filter="image" prLst="opacity: 0.04">
                                      <p:cBhvr rctx="IE">
                                        <p:cTn id="7" dur="indefinite"/>
                                        <p:tgtEl>
                                          <p:spTgt spid="107546">
                                            <p:txEl>
                                              <p:pRg st="0" end="0"/>
                                            </p:txEl>
                                          </p:spTgt>
                                        </p:tgtEl>
                                      </p:cBhvr>
                                    </p:animEffect>
                                  </p:childTnLst>
                                </p:cTn>
                              </p:par>
                              <p:par>
                                <p:cTn id="8" presetID="9" presetClass="emph" presetSubtype="0" grpId="0" nodeType="withEffect">
                                  <p:stCondLst>
                                    <p:cond delay="0"/>
                                  </p:stCondLst>
                                  <p:childTnLst>
                                    <p:set>
                                      <p:cBhvr rctx="PPT">
                                        <p:cTn id="9" dur="indefinite"/>
                                        <p:tgtEl>
                                          <p:spTgt spid="107546">
                                            <p:txEl>
                                              <p:pRg st="1" end="1"/>
                                            </p:txEl>
                                          </p:spTgt>
                                        </p:tgtEl>
                                        <p:attrNameLst>
                                          <p:attrName>style.opacity</p:attrName>
                                        </p:attrNameLst>
                                      </p:cBhvr>
                                      <p:to>
                                        <p:strVal val="0.04"/>
                                      </p:to>
                                    </p:set>
                                    <p:animEffect filter="image" prLst="opacity: 0.04">
                                      <p:cBhvr rctx="IE">
                                        <p:cTn id="10" dur="indefinite"/>
                                        <p:tgtEl>
                                          <p:spTgt spid="107546">
                                            <p:txEl>
                                              <p:pRg st="1" end="1"/>
                                            </p:txEl>
                                          </p:spTgt>
                                        </p:tgtEl>
                                      </p:cBhvr>
                                    </p:animEffect>
                                  </p:childTnLst>
                                </p:cTn>
                              </p:par>
                              <p:par>
                                <p:cTn id="11" presetID="9" presetClass="emph" presetSubtype="0" grpId="0" nodeType="withEffect">
                                  <p:stCondLst>
                                    <p:cond delay="0"/>
                                  </p:stCondLst>
                                  <p:childTnLst>
                                    <p:set>
                                      <p:cBhvr rctx="PPT">
                                        <p:cTn id="12" dur="indefinite"/>
                                        <p:tgtEl>
                                          <p:spTgt spid="107546">
                                            <p:txEl>
                                              <p:pRg st="2" end="2"/>
                                            </p:txEl>
                                          </p:spTgt>
                                        </p:tgtEl>
                                        <p:attrNameLst>
                                          <p:attrName>style.opacity</p:attrName>
                                        </p:attrNameLst>
                                      </p:cBhvr>
                                      <p:to>
                                        <p:strVal val="0.04"/>
                                      </p:to>
                                    </p:set>
                                    <p:animEffect filter="image" prLst="opacity: 0.04">
                                      <p:cBhvr rctx="IE">
                                        <p:cTn id="13" dur="indefinite"/>
                                        <p:tgtEl>
                                          <p:spTgt spid="10754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grpId="1" nodeType="clickEffect">
                                  <p:stCondLst>
                                    <p:cond delay="0"/>
                                  </p:stCondLst>
                                  <p:childTnLst>
                                    <p:set>
                                      <p:cBhvr rctx="PPT">
                                        <p:cTn id="17" dur="indefinite"/>
                                        <p:tgtEl>
                                          <p:spTgt spid="107546">
                                            <p:txEl>
                                              <p:pRg st="0" end="0"/>
                                            </p:txEl>
                                          </p:spTgt>
                                        </p:tgtEl>
                                        <p:attrNameLst>
                                          <p:attrName>style.opacity</p:attrName>
                                        </p:attrNameLst>
                                      </p:cBhvr>
                                      <p:to>
                                        <p:strVal val="1.0"/>
                                      </p:to>
                                    </p:set>
                                    <p:animEffect filter="image" prLst="opacity: 1.0">
                                      <p:cBhvr rctx="IE">
                                        <p:cTn id="18" dur="indefinite"/>
                                        <p:tgtEl>
                                          <p:spTgt spid="10754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mph" presetSubtype="0" grpId="1" nodeType="clickEffect">
                                  <p:stCondLst>
                                    <p:cond delay="0"/>
                                  </p:stCondLst>
                                  <p:childTnLst>
                                    <p:set>
                                      <p:cBhvr rctx="PPT">
                                        <p:cTn id="22" dur="indefinite"/>
                                        <p:tgtEl>
                                          <p:spTgt spid="107546">
                                            <p:txEl>
                                              <p:pRg st="1" end="1"/>
                                            </p:txEl>
                                          </p:spTgt>
                                        </p:tgtEl>
                                        <p:attrNameLst>
                                          <p:attrName>style.opacity</p:attrName>
                                        </p:attrNameLst>
                                      </p:cBhvr>
                                      <p:to>
                                        <p:strVal val="1.0"/>
                                      </p:to>
                                    </p:set>
                                    <p:animEffect filter="image" prLst="opacity: 1.0">
                                      <p:cBhvr rctx="IE">
                                        <p:cTn id="23" dur="indefinite"/>
                                        <p:tgtEl>
                                          <p:spTgt spid="10754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mph" presetSubtype="0" grpId="1" nodeType="clickEffect">
                                  <p:stCondLst>
                                    <p:cond delay="0"/>
                                  </p:stCondLst>
                                  <p:childTnLst>
                                    <p:set>
                                      <p:cBhvr rctx="PPT">
                                        <p:cTn id="27" dur="indefinite"/>
                                        <p:tgtEl>
                                          <p:spTgt spid="107546">
                                            <p:txEl>
                                              <p:pRg st="2" end="2"/>
                                            </p:txEl>
                                          </p:spTgt>
                                        </p:tgtEl>
                                        <p:attrNameLst>
                                          <p:attrName>style.opacity</p:attrName>
                                        </p:attrNameLst>
                                      </p:cBhvr>
                                      <p:to>
                                        <p:strVal val="1.0"/>
                                      </p:to>
                                    </p:set>
                                    <p:animEffect filter="image" prLst="opacity: 1.0">
                                      <p:cBhvr rctx="IE">
                                        <p:cTn id="28" dur="indefinite"/>
                                        <p:tgtEl>
                                          <p:spTgt spid="107546">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nodeType="clickEffect">
                                  <p:stCondLst>
                                    <p:cond delay="0"/>
                                  </p:stCondLst>
                                  <p:childTnLst>
                                    <p:set>
                                      <p:cBhvr>
                                        <p:cTn id="32" dur="1" fill="hold">
                                          <p:stCondLst>
                                            <p:cond delay="0"/>
                                          </p:stCondLst>
                                        </p:cTn>
                                        <p:tgtEl>
                                          <p:spTgt spid="107592"/>
                                        </p:tgtEl>
                                        <p:attrNameLst>
                                          <p:attrName>style.visibility</p:attrName>
                                        </p:attrNameLst>
                                      </p:cBhvr>
                                      <p:to>
                                        <p:strVal val="visible"/>
                                      </p:to>
                                    </p:set>
                                    <p:animEffect transition="in" filter="strips(downLeft)">
                                      <p:cBhvr>
                                        <p:cTn id="33" dur="1000"/>
                                        <p:tgtEl>
                                          <p:spTgt spid="10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46" grpId="0" build="allAtOnce"/>
      <p:bldP spid="107546" grpId="1" uiExpand="1"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7" name="Rectangle 3"/>
          <p:cNvSpPr>
            <a:spLocks noGrp="1" noChangeArrowheads="1"/>
          </p:cNvSpPr>
          <p:nvPr>
            <p:ph type="body" idx="1"/>
          </p:nvPr>
        </p:nvSpPr>
        <p:spPr>
          <a:xfrm>
            <a:off x="381000" y="762000"/>
            <a:ext cx="8458200" cy="6096000"/>
          </a:xfrm>
        </p:spPr>
        <p:txBody>
          <a:bodyPr/>
          <a:lstStyle/>
          <a:p>
            <a:pPr>
              <a:lnSpc>
                <a:spcPct val="120000"/>
              </a:lnSpc>
              <a:spcBef>
                <a:spcPct val="20000"/>
              </a:spcBef>
            </a:pPr>
            <a:r>
              <a:rPr lang="en-US"/>
              <a:t>Implementation of consistent-ordering</a:t>
            </a:r>
          </a:p>
          <a:p>
            <a:pPr>
              <a:lnSpc>
                <a:spcPct val="120000"/>
              </a:lnSpc>
              <a:spcBef>
                <a:spcPct val="20000"/>
              </a:spcBef>
              <a:buFont typeface="Wingdings" pitchFamily="2" charset="2"/>
              <a:buNone/>
            </a:pPr>
            <a:r>
              <a:rPr lang="en-US"/>
              <a:t>I  Approach :  Centralised Sequencer Method</a:t>
            </a:r>
          </a:p>
          <a:p>
            <a:pPr lvl="1">
              <a:lnSpc>
                <a:spcPct val="120000"/>
              </a:lnSpc>
              <a:spcBef>
                <a:spcPct val="20000"/>
              </a:spcBef>
            </a:pPr>
            <a:r>
              <a:rPr lang="en-US"/>
              <a:t>Many-to-many scheme appear as a combination of many-to-one and one-to-many schemes</a:t>
            </a:r>
          </a:p>
          <a:p>
            <a:pPr lvl="1">
              <a:lnSpc>
                <a:spcPct val="120000"/>
              </a:lnSpc>
              <a:spcBef>
                <a:spcPct val="20000"/>
              </a:spcBef>
            </a:pPr>
            <a:r>
              <a:rPr lang="en-US"/>
              <a:t>Kernels of sending  machines send messages to a single receiver (known as sequencer) </a:t>
            </a:r>
          </a:p>
          <a:p>
            <a:pPr lvl="2">
              <a:lnSpc>
                <a:spcPct val="120000"/>
              </a:lnSpc>
              <a:spcBef>
                <a:spcPct val="20000"/>
              </a:spcBef>
            </a:pPr>
            <a:r>
              <a:rPr lang="en-US"/>
              <a:t>Assigns sequence number to each message and then multicasts it</a:t>
            </a:r>
          </a:p>
          <a:p>
            <a:pPr lvl="1">
              <a:lnSpc>
                <a:spcPct val="120000"/>
              </a:lnSpc>
              <a:spcBef>
                <a:spcPct val="20000"/>
              </a:spcBef>
            </a:pPr>
            <a:r>
              <a:rPr lang="en-US"/>
              <a:t>Kernel of each receiving machine saves all incoming messages meant for a receiver in a separate queue</a:t>
            </a:r>
          </a:p>
          <a:p>
            <a:pPr lvl="2">
              <a:lnSpc>
                <a:spcPct val="120000"/>
              </a:lnSpc>
              <a:spcBef>
                <a:spcPct val="20000"/>
              </a:spcBef>
            </a:pPr>
            <a:r>
              <a:rPr lang="en-US"/>
              <a:t>Messages in  queue are delivered immediately to receiver unless there is a gap in the sequence number</a:t>
            </a:r>
          </a:p>
        </p:txBody>
      </p:sp>
      <p:sp>
        <p:nvSpPr>
          <p:cNvPr id="108548" name="Rectangle 4"/>
          <p:cNvSpPr>
            <a:spLocks noGrp="1" noChangeArrowheads="1"/>
          </p:cNvSpPr>
          <p:nvPr>
            <p:ph type="title"/>
          </p:nvPr>
        </p:nvSpPr>
        <p:spPr>
          <a:noFill/>
          <a:ln/>
        </p:spPr>
        <p:txBody>
          <a:bodyPr/>
          <a:lstStyle/>
          <a:p>
            <a:r>
              <a:rPr lang="en-US"/>
              <a:t>Group communication (contd…)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108547">
                                            <p:txEl>
                                              <p:pRg st="0" end="0"/>
                                            </p:txEl>
                                          </p:spTgt>
                                        </p:tgtEl>
                                        <p:attrNameLst>
                                          <p:attrName>style.opacity</p:attrName>
                                        </p:attrNameLst>
                                      </p:cBhvr>
                                      <p:to>
                                        <p:strVal val="0.03"/>
                                      </p:to>
                                    </p:set>
                                    <p:animEffect filter="image" prLst="opacity: 0.03">
                                      <p:cBhvr rctx="IE">
                                        <p:cTn id="7" dur="indefinite"/>
                                        <p:tgtEl>
                                          <p:spTgt spid="108547">
                                            <p:txEl>
                                              <p:pRg st="0" end="0"/>
                                            </p:txEl>
                                          </p:spTgt>
                                        </p:tgtEl>
                                      </p:cBhvr>
                                    </p:animEffect>
                                  </p:childTnLst>
                                </p:cTn>
                              </p:par>
                              <p:par>
                                <p:cTn id="8" presetID="9" presetClass="emph" presetSubtype="0" grpId="0" nodeType="withEffect">
                                  <p:stCondLst>
                                    <p:cond delay="0"/>
                                  </p:stCondLst>
                                  <p:childTnLst>
                                    <p:set>
                                      <p:cBhvr rctx="PPT">
                                        <p:cTn id="9" dur="indefinite"/>
                                        <p:tgtEl>
                                          <p:spTgt spid="108547">
                                            <p:txEl>
                                              <p:pRg st="1" end="1"/>
                                            </p:txEl>
                                          </p:spTgt>
                                        </p:tgtEl>
                                        <p:attrNameLst>
                                          <p:attrName>style.opacity</p:attrName>
                                        </p:attrNameLst>
                                      </p:cBhvr>
                                      <p:to>
                                        <p:strVal val="0.03"/>
                                      </p:to>
                                    </p:set>
                                    <p:animEffect filter="image" prLst="opacity: 0.03">
                                      <p:cBhvr rctx="IE">
                                        <p:cTn id="10" dur="indefinite"/>
                                        <p:tgtEl>
                                          <p:spTgt spid="108547">
                                            <p:txEl>
                                              <p:pRg st="1" end="1"/>
                                            </p:txEl>
                                          </p:spTgt>
                                        </p:tgtEl>
                                      </p:cBhvr>
                                    </p:animEffect>
                                  </p:childTnLst>
                                </p:cTn>
                              </p:par>
                              <p:par>
                                <p:cTn id="11" presetID="9" presetClass="emph" presetSubtype="0" grpId="0" nodeType="withEffect">
                                  <p:stCondLst>
                                    <p:cond delay="0"/>
                                  </p:stCondLst>
                                  <p:childTnLst>
                                    <p:set>
                                      <p:cBhvr rctx="PPT">
                                        <p:cTn id="12" dur="indefinite"/>
                                        <p:tgtEl>
                                          <p:spTgt spid="108547">
                                            <p:txEl>
                                              <p:pRg st="2" end="2"/>
                                            </p:txEl>
                                          </p:spTgt>
                                        </p:tgtEl>
                                        <p:attrNameLst>
                                          <p:attrName>style.opacity</p:attrName>
                                        </p:attrNameLst>
                                      </p:cBhvr>
                                      <p:to>
                                        <p:strVal val="0.03"/>
                                      </p:to>
                                    </p:set>
                                    <p:animEffect filter="image" prLst="opacity: 0.03">
                                      <p:cBhvr rctx="IE">
                                        <p:cTn id="13" dur="indefinite"/>
                                        <p:tgtEl>
                                          <p:spTgt spid="108547">
                                            <p:txEl>
                                              <p:pRg st="2" end="2"/>
                                            </p:txEl>
                                          </p:spTgt>
                                        </p:tgtEl>
                                      </p:cBhvr>
                                    </p:animEffect>
                                  </p:childTnLst>
                                </p:cTn>
                              </p:par>
                              <p:par>
                                <p:cTn id="14" presetID="9" presetClass="emph" presetSubtype="0" grpId="0" nodeType="withEffect">
                                  <p:stCondLst>
                                    <p:cond delay="0"/>
                                  </p:stCondLst>
                                  <p:childTnLst>
                                    <p:set>
                                      <p:cBhvr rctx="PPT">
                                        <p:cTn id="15" dur="indefinite"/>
                                        <p:tgtEl>
                                          <p:spTgt spid="108547">
                                            <p:txEl>
                                              <p:pRg st="3" end="3"/>
                                            </p:txEl>
                                          </p:spTgt>
                                        </p:tgtEl>
                                        <p:attrNameLst>
                                          <p:attrName>style.opacity</p:attrName>
                                        </p:attrNameLst>
                                      </p:cBhvr>
                                      <p:to>
                                        <p:strVal val="0.03"/>
                                      </p:to>
                                    </p:set>
                                    <p:animEffect filter="image" prLst="opacity: 0.03">
                                      <p:cBhvr rctx="IE">
                                        <p:cTn id="16" dur="indefinite"/>
                                        <p:tgtEl>
                                          <p:spTgt spid="108547">
                                            <p:txEl>
                                              <p:pRg st="3" end="3"/>
                                            </p:txEl>
                                          </p:spTgt>
                                        </p:tgtEl>
                                      </p:cBhvr>
                                    </p:animEffect>
                                  </p:childTnLst>
                                </p:cTn>
                              </p:par>
                              <p:par>
                                <p:cTn id="17" presetID="9" presetClass="emph" presetSubtype="0" grpId="0" nodeType="withEffect">
                                  <p:stCondLst>
                                    <p:cond delay="0"/>
                                  </p:stCondLst>
                                  <p:childTnLst>
                                    <p:set>
                                      <p:cBhvr rctx="PPT">
                                        <p:cTn id="18" dur="indefinite"/>
                                        <p:tgtEl>
                                          <p:spTgt spid="108547">
                                            <p:txEl>
                                              <p:pRg st="4" end="4"/>
                                            </p:txEl>
                                          </p:spTgt>
                                        </p:tgtEl>
                                        <p:attrNameLst>
                                          <p:attrName>style.opacity</p:attrName>
                                        </p:attrNameLst>
                                      </p:cBhvr>
                                      <p:to>
                                        <p:strVal val="0.03"/>
                                      </p:to>
                                    </p:set>
                                    <p:animEffect filter="image" prLst="opacity: 0.03">
                                      <p:cBhvr rctx="IE">
                                        <p:cTn id="19" dur="indefinite"/>
                                        <p:tgtEl>
                                          <p:spTgt spid="108547">
                                            <p:txEl>
                                              <p:pRg st="4" end="4"/>
                                            </p:txEl>
                                          </p:spTgt>
                                        </p:tgtEl>
                                      </p:cBhvr>
                                    </p:animEffect>
                                  </p:childTnLst>
                                </p:cTn>
                              </p:par>
                              <p:par>
                                <p:cTn id="20" presetID="9" presetClass="emph" presetSubtype="0" grpId="0" nodeType="withEffect">
                                  <p:stCondLst>
                                    <p:cond delay="0"/>
                                  </p:stCondLst>
                                  <p:childTnLst>
                                    <p:set>
                                      <p:cBhvr rctx="PPT">
                                        <p:cTn id="21" dur="indefinite"/>
                                        <p:tgtEl>
                                          <p:spTgt spid="108547">
                                            <p:txEl>
                                              <p:pRg st="5" end="5"/>
                                            </p:txEl>
                                          </p:spTgt>
                                        </p:tgtEl>
                                        <p:attrNameLst>
                                          <p:attrName>style.opacity</p:attrName>
                                        </p:attrNameLst>
                                      </p:cBhvr>
                                      <p:to>
                                        <p:strVal val="0.03"/>
                                      </p:to>
                                    </p:set>
                                    <p:animEffect filter="image" prLst="opacity: 0.03">
                                      <p:cBhvr rctx="IE">
                                        <p:cTn id="22" dur="indefinite"/>
                                        <p:tgtEl>
                                          <p:spTgt spid="108547">
                                            <p:txEl>
                                              <p:pRg st="5" end="5"/>
                                            </p:txEl>
                                          </p:spTgt>
                                        </p:tgtEl>
                                      </p:cBhvr>
                                    </p:animEffect>
                                  </p:childTnLst>
                                </p:cTn>
                              </p:par>
                              <p:par>
                                <p:cTn id="23" presetID="9" presetClass="emph" presetSubtype="0" grpId="0" nodeType="withEffect">
                                  <p:stCondLst>
                                    <p:cond delay="0"/>
                                  </p:stCondLst>
                                  <p:childTnLst>
                                    <p:set>
                                      <p:cBhvr rctx="PPT">
                                        <p:cTn id="24" dur="indefinite"/>
                                        <p:tgtEl>
                                          <p:spTgt spid="108547">
                                            <p:txEl>
                                              <p:pRg st="6" end="6"/>
                                            </p:txEl>
                                          </p:spTgt>
                                        </p:tgtEl>
                                        <p:attrNameLst>
                                          <p:attrName>style.opacity</p:attrName>
                                        </p:attrNameLst>
                                      </p:cBhvr>
                                      <p:to>
                                        <p:strVal val="0.03"/>
                                      </p:to>
                                    </p:set>
                                    <p:animEffect filter="image" prLst="opacity: 0.03">
                                      <p:cBhvr rctx="IE">
                                        <p:cTn id="25" dur="indefinite"/>
                                        <p:tgtEl>
                                          <p:spTgt spid="108547">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grpId="1" nodeType="clickEffect">
                                  <p:stCondLst>
                                    <p:cond delay="0"/>
                                  </p:stCondLst>
                                  <p:childTnLst>
                                    <p:set>
                                      <p:cBhvr rctx="PPT">
                                        <p:cTn id="29" dur="indefinite"/>
                                        <p:tgtEl>
                                          <p:spTgt spid="108547">
                                            <p:txEl>
                                              <p:pRg st="0" end="0"/>
                                            </p:txEl>
                                          </p:spTgt>
                                        </p:tgtEl>
                                        <p:attrNameLst>
                                          <p:attrName>style.opacity</p:attrName>
                                        </p:attrNameLst>
                                      </p:cBhvr>
                                      <p:to>
                                        <p:strVal val="1.0"/>
                                      </p:to>
                                    </p:set>
                                    <p:animEffect filter="image" prLst="opacity: 1.0">
                                      <p:cBhvr rctx="IE">
                                        <p:cTn id="30" dur="indefinite"/>
                                        <p:tgtEl>
                                          <p:spTgt spid="108547">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mph" presetSubtype="0" grpId="1" nodeType="clickEffect">
                                  <p:stCondLst>
                                    <p:cond delay="0"/>
                                  </p:stCondLst>
                                  <p:childTnLst>
                                    <p:set>
                                      <p:cBhvr rctx="PPT">
                                        <p:cTn id="34" dur="indefinite"/>
                                        <p:tgtEl>
                                          <p:spTgt spid="108547">
                                            <p:txEl>
                                              <p:pRg st="1" end="1"/>
                                            </p:txEl>
                                          </p:spTgt>
                                        </p:tgtEl>
                                        <p:attrNameLst>
                                          <p:attrName>style.opacity</p:attrName>
                                        </p:attrNameLst>
                                      </p:cBhvr>
                                      <p:to>
                                        <p:strVal val="1.0"/>
                                      </p:to>
                                    </p:set>
                                    <p:animEffect filter="image" prLst="opacity: 1.0">
                                      <p:cBhvr rctx="IE">
                                        <p:cTn id="35" dur="indefinite"/>
                                        <p:tgtEl>
                                          <p:spTgt spid="108547">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grpId="1" nodeType="clickEffect">
                                  <p:stCondLst>
                                    <p:cond delay="0"/>
                                  </p:stCondLst>
                                  <p:childTnLst>
                                    <p:set>
                                      <p:cBhvr rctx="PPT">
                                        <p:cTn id="39" dur="indefinite"/>
                                        <p:tgtEl>
                                          <p:spTgt spid="108547">
                                            <p:txEl>
                                              <p:pRg st="2" end="2"/>
                                            </p:txEl>
                                          </p:spTgt>
                                        </p:tgtEl>
                                        <p:attrNameLst>
                                          <p:attrName>style.opacity</p:attrName>
                                        </p:attrNameLst>
                                      </p:cBhvr>
                                      <p:to>
                                        <p:strVal val="1.0"/>
                                      </p:to>
                                    </p:set>
                                    <p:animEffect filter="image" prLst="opacity: 1.0">
                                      <p:cBhvr rctx="IE">
                                        <p:cTn id="40" dur="indefinite"/>
                                        <p:tgtEl>
                                          <p:spTgt spid="108547">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mph" presetSubtype="0" grpId="1" nodeType="clickEffect">
                                  <p:stCondLst>
                                    <p:cond delay="0"/>
                                  </p:stCondLst>
                                  <p:childTnLst>
                                    <p:set>
                                      <p:cBhvr rctx="PPT">
                                        <p:cTn id="44" dur="indefinite"/>
                                        <p:tgtEl>
                                          <p:spTgt spid="108547">
                                            <p:txEl>
                                              <p:pRg st="3" end="3"/>
                                            </p:txEl>
                                          </p:spTgt>
                                        </p:tgtEl>
                                        <p:attrNameLst>
                                          <p:attrName>style.opacity</p:attrName>
                                        </p:attrNameLst>
                                      </p:cBhvr>
                                      <p:to>
                                        <p:strVal val="1.0"/>
                                      </p:to>
                                    </p:set>
                                    <p:animEffect filter="image" prLst="opacity: 1.0">
                                      <p:cBhvr rctx="IE">
                                        <p:cTn id="45" dur="indefinite"/>
                                        <p:tgtEl>
                                          <p:spTgt spid="108547">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mph" presetSubtype="0" grpId="1" nodeType="clickEffect">
                                  <p:stCondLst>
                                    <p:cond delay="0"/>
                                  </p:stCondLst>
                                  <p:childTnLst>
                                    <p:set>
                                      <p:cBhvr rctx="PPT">
                                        <p:cTn id="49" dur="indefinite"/>
                                        <p:tgtEl>
                                          <p:spTgt spid="108547">
                                            <p:txEl>
                                              <p:pRg st="4" end="4"/>
                                            </p:txEl>
                                          </p:spTgt>
                                        </p:tgtEl>
                                        <p:attrNameLst>
                                          <p:attrName>style.opacity</p:attrName>
                                        </p:attrNameLst>
                                      </p:cBhvr>
                                      <p:to>
                                        <p:strVal val="1.0"/>
                                      </p:to>
                                    </p:set>
                                    <p:animEffect filter="image" prLst="opacity: 1.0">
                                      <p:cBhvr rctx="IE">
                                        <p:cTn id="50" dur="indefinite"/>
                                        <p:tgtEl>
                                          <p:spTgt spid="108547">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mph" presetSubtype="0" grpId="1" nodeType="clickEffect">
                                  <p:stCondLst>
                                    <p:cond delay="0"/>
                                  </p:stCondLst>
                                  <p:childTnLst>
                                    <p:set>
                                      <p:cBhvr rctx="PPT">
                                        <p:cTn id="54" dur="indefinite"/>
                                        <p:tgtEl>
                                          <p:spTgt spid="108547">
                                            <p:txEl>
                                              <p:pRg st="5" end="5"/>
                                            </p:txEl>
                                          </p:spTgt>
                                        </p:tgtEl>
                                        <p:attrNameLst>
                                          <p:attrName>style.opacity</p:attrName>
                                        </p:attrNameLst>
                                      </p:cBhvr>
                                      <p:to>
                                        <p:strVal val="1.0"/>
                                      </p:to>
                                    </p:set>
                                    <p:animEffect filter="image" prLst="opacity: 1.0">
                                      <p:cBhvr rctx="IE">
                                        <p:cTn id="55" dur="indefinite"/>
                                        <p:tgtEl>
                                          <p:spTgt spid="108547">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mph" presetSubtype="0" grpId="1" nodeType="clickEffect">
                                  <p:stCondLst>
                                    <p:cond delay="0"/>
                                  </p:stCondLst>
                                  <p:childTnLst>
                                    <p:set>
                                      <p:cBhvr rctx="PPT">
                                        <p:cTn id="59" dur="indefinite"/>
                                        <p:tgtEl>
                                          <p:spTgt spid="108547">
                                            <p:txEl>
                                              <p:pRg st="6" end="6"/>
                                            </p:txEl>
                                          </p:spTgt>
                                        </p:tgtEl>
                                        <p:attrNameLst>
                                          <p:attrName>style.opacity</p:attrName>
                                        </p:attrNameLst>
                                      </p:cBhvr>
                                      <p:to>
                                        <p:strVal val="1.0"/>
                                      </p:to>
                                    </p:set>
                                    <p:animEffect filter="image" prLst="opacity: 1.0">
                                      <p:cBhvr rctx="IE">
                                        <p:cTn id="60" dur="indefinite"/>
                                        <p:tgtEl>
                                          <p:spTgt spid="1085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allAtOnce"/>
      <p:bldP spid="108547" grpId="1"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228600" y="990600"/>
            <a:ext cx="8610600" cy="5540375"/>
          </a:xfrm>
        </p:spPr>
        <p:txBody>
          <a:bodyPr/>
          <a:lstStyle/>
          <a:p>
            <a:pPr marL="457200" indent="-457200">
              <a:lnSpc>
                <a:spcPct val="135000"/>
              </a:lnSpc>
              <a:spcBef>
                <a:spcPct val="40000"/>
              </a:spcBef>
            </a:pPr>
            <a:r>
              <a:rPr lang="en-US"/>
              <a:t>Implementation of consistent-ordering (Contd…)</a:t>
            </a:r>
          </a:p>
          <a:p>
            <a:pPr marL="914400" lvl="1" indent="-457200">
              <a:lnSpc>
                <a:spcPct val="135000"/>
              </a:lnSpc>
              <a:spcBef>
                <a:spcPct val="40000"/>
              </a:spcBef>
            </a:pPr>
            <a:r>
              <a:rPr lang="en-US"/>
              <a:t>Sequencer based method is subject to single point failure and has poor reliability</a:t>
            </a:r>
          </a:p>
          <a:p>
            <a:pPr marL="914400" lvl="1" indent="-457200">
              <a:lnSpc>
                <a:spcPct val="135000"/>
              </a:lnSpc>
              <a:spcBef>
                <a:spcPct val="40000"/>
              </a:spcBef>
            </a:pPr>
            <a:endParaRPr lang="en-US" sz="800"/>
          </a:p>
          <a:p>
            <a:pPr marL="457200" indent="-457200">
              <a:lnSpc>
                <a:spcPct val="135000"/>
              </a:lnSpc>
              <a:spcBef>
                <a:spcPct val="40000"/>
              </a:spcBef>
            </a:pPr>
            <a:r>
              <a:rPr lang="en-US"/>
              <a:t>II  Approach : ABCAST protocol  (Distributed) </a:t>
            </a:r>
          </a:p>
          <a:p>
            <a:pPr marL="457200" indent="-457200">
              <a:lnSpc>
                <a:spcPct val="135000"/>
              </a:lnSpc>
              <a:spcBef>
                <a:spcPct val="40000"/>
              </a:spcBef>
            </a:pPr>
            <a:endParaRPr lang="en-US" sz="800"/>
          </a:p>
          <a:p>
            <a:pPr marL="914400" lvl="1" indent="-457200">
              <a:lnSpc>
                <a:spcPct val="135000"/>
              </a:lnSpc>
              <a:spcBef>
                <a:spcPct val="40000"/>
              </a:spcBef>
            </a:pPr>
            <a:r>
              <a:rPr lang="en-US"/>
              <a:t>Assigns sequence number to a message by Distributed agreement among the group members and the sender </a:t>
            </a:r>
          </a:p>
          <a:p>
            <a:pPr marL="914400" lvl="1" indent="-457200">
              <a:lnSpc>
                <a:spcPct val="135000"/>
              </a:lnSpc>
              <a:spcBef>
                <a:spcPct val="40000"/>
              </a:spcBef>
              <a:buFont typeface="Wingdings 3" pitchFamily="18" charset="2"/>
              <a:buAutoNum type="arabicPeriod"/>
            </a:pPr>
            <a:r>
              <a:rPr lang="en-US"/>
              <a:t>Sender assigns a temporary sequence number to the message and sends it to all members of the multicast group. </a:t>
            </a:r>
          </a:p>
        </p:txBody>
      </p:sp>
      <p:sp>
        <p:nvSpPr>
          <p:cNvPr id="109572" name="Rectangle 4"/>
          <p:cNvSpPr>
            <a:spLocks noGrp="1" noChangeArrowheads="1"/>
          </p:cNvSpPr>
          <p:nvPr>
            <p:ph type="title"/>
          </p:nvPr>
        </p:nvSpPr>
        <p:spPr>
          <a:noFill/>
          <a:ln/>
        </p:spPr>
        <p:txBody>
          <a:bodyPr/>
          <a:lstStyle/>
          <a:p>
            <a:r>
              <a:rPr lang="en-US"/>
              <a:t>Group communication (Contd…)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9144000" cy="609600"/>
          </a:xfrm>
        </p:spPr>
        <p:txBody>
          <a:bodyPr/>
          <a:lstStyle/>
          <a:p>
            <a:r>
              <a:rPr lang="en-US" sz="3000"/>
              <a:t>Features of a good message-passing system (contd…)</a:t>
            </a:r>
          </a:p>
        </p:txBody>
      </p:sp>
      <p:sp>
        <p:nvSpPr>
          <p:cNvPr id="11267" name="Rectangle 3"/>
          <p:cNvSpPr>
            <a:spLocks noGrp="1" noChangeArrowheads="1"/>
          </p:cNvSpPr>
          <p:nvPr>
            <p:ph type="body" idx="1"/>
          </p:nvPr>
        </p:nvSpPr>
        <p:spPr>
          <a:xfrm>
            <a:off x="0" y="642936"/>
            <a:ext cx="8763000" cy="6019800"/>
          </a:xfrm>
        </p:spPr>
        <p:txBody>
          <a:bodyPr/>
          <a:lstStyle/>
          <a:p>
            <a:pPr marL="692150" lvl="1" indent="-234950">
              <a:lnSpc>
                <a:spcPct val="115000"/>
              </a:lnSpc>
              <a:spcBef>
                <a:spcPct val="30000"/>
              </a:spcBef>
            </a:pPr>
            <a:r>
              <a:rPr lang="en-US" dirty="0"/>
              <a:t>Some optimizations normally </a:t>
            </a:r>
            <a:r>
              <a:rPr lang="en-US" dirty="0" smtClean="0"/>
              <a:t>adopted for efficiency is </a:t>
            </a:r>
            <a:endParaRPr lang="en-US" dirty="0"/>
          </a:p>
          <a:p>
            <a:pPr marL="1204913" lvl="2" indent="-398463">
              <a:lnSpc>
                <a:spcPct val="115000"/>
              </a:lnSpc>
              <a:spcBef>
                <a:spcPct val="30000"/>
              </a:spcBef>
            </a:pPr>
            <a:r>
              <a:rPr lang="en-US" dirty="0"/>
              <a:t>Avoiding the cost of establishing and terminating connection between the processes for each and every message exchange.</a:t>
            </a:r>
          </a:p>
          <a:p>
            <a:pPr marL="1204913" lvl="2" indent="-398463">
              <a:lnSpc>
                <a:spcPct val="115000"/>
              </a:lnSpc>
              <a:spcBef>
                <a:spcPct val="30000"/>
              </a:spcBef>
            </a:pPr>
            <a:r>
              <a:rPr lang="en-US" dirty="0"/>
              <a:t>Minimizing the costs of maintaining connections</a:t>
            </a:r>
          </a:p>
          <a:p>
            <a:pPr marL="1204913" lvl="2" indent="-398463">
              <a:lnSpc>
                <a:spcPct val="115000"/>
              </a:lnSpc>
              <a:spcBef>
                <a:spcPct val="30000"/>
              </a:spcBef>
            </a:pPr>
            <a:r>
              <a:rPr lang="en-US" dirty="0"/>
              <a:t>Piggy backing of acknowledgement.</a:t>
            </a:r>
          </a:p>
          <a:p>
            <a:pPr>
              <a:lnSpc>
                <a:spcPct val="115000"/>
              </a:lnSpc>
              <a:spcBef>
                <a:spcPct val="30000"/>
              </a:spcBef>
            </a:pPr>
            <a:r>
              <a:rPr lang="en-US" dirty="0"/>
              <a:t>Reliability</a:t>
            </a:r>
          </a:p>
          <a:p>
            <a:pPr marL="692150" lvl="1" indent="-234950">
              <a:lnSpc>
                <a:spcPct val="115000"/>
              </a:lnSpc>
              <a:spcBef>
                <a:spcPct val="30000"/>
              </a:spcBef>
            </a:pPr>
            <a:r>
              <a:rPr lang="en-US" dirty="0"/>
              <a:t>DS are prone to </a:t>
            </a:r>
            <a:r>
              <a:rPr lang="en-US" dirty="0" smtClean="0"/>
              <a:t>different catastrophic events such as node </a:t>
            </a:r>
            <a:r>
              <a:rPr lang="en-US" dirty="0"/>
              <a:t>crashes or link </a:t>
            </a:r>
            <a:r>
              <a:rPr lang="en-US" dirty="0" smtClean="0"/>
              <a:t>failures that results in loss of a message. ACK, </a:t>
            </a:r>
            <a:r>
              <a:rPr lang="en-US" dirty="0"/>
              <a:t>Retransmit the message </a:t>
            </a:r>
            <a:r>
              <a:rPr lang="en-US" dirty="0" smtClean="0"/>
              <a:t>(may </a:t>
            </a:r>
            <a:r>
              <a:rPr lang="en-US" dirty="0"/>
              <a:t>be based on timeouts)</a:t>
            </a:r>
          </a:p>
          <a:p>
            <a:pPr marL="692150" lvl="1" indent="-234950">
              <a:lnSpc>
                <a:spcPct val="115000"/>
              </a:lnSpc>
              <a:spcBef>
                <a:spcPct val="30000"/>
              </a:spcBef>
            </a:pPr>
            <a:r>
              <a:rPr lang="en-US" dirty="0"/>
              <a:t>Due to timeouts  – Duplicate </a:t>
            </a:r>
            <a:r>
              <a:rPr lang="en-US" dirty="0" smtClean="0"/>
              <a:t>Message. Need reliable IPC </a:t>
            </a:r>
            <a:endParaRPr lang="en-US" dirty="0"/>
          </a:p>
          <a:p>
            <a:pPr marL="692150" lvl="1" indent="-234950">
              <a:lnSpc>
                <a:spcPct val="115000"/>
              </a:lnSpc>
              <a:spcBef>
                <a:spcPct val="30000"/>
              </a:spcBef>
            </a:pPr>
            <a:r>
              <a:rPr lang="en-US" dirty="0"/>
              <a:t>A good Message passing system should have IPC protocols to handle these issues.</a:t>
            </a:r>
            <a:endParaRPr lang="en-US" b="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body" idx="1"/>
          </p:nvPr>
        </p:nvSpPr>
        <p:spPr>
          <a:xfrm>
            <a:off x="304800" y="609600"/>
            <a:ext cx="8610600" cy="6248400"/>
          </a:xfrm>
        </p:spPr>
        <p:txBody>
          <a:bodyPr/>
          <a:lstStyle/>
          <a:p>
            <a:pPr marL="290513" indent="-290513">
              <a:lnSpc>
                <a:spcPct val="120000"/>
              </a:lnSpc>
              <a:spcBef>
                <a:spcPct val="15000"/>
              </a:spcBef>
            </a:pPr>
            <a:r>
              <a:rPr lang="en-US"/>
              <a:t>ABCAST protocol :</a:t>
            </a:r>
          </a:p>
          <a:p>
            <a:pPr marL="681038" lvl="1" indent="-276225">
              <a:lnSpc>
                <a:spcPct val="120000"/>
              </a:lnSpc>
              <a:spcBef>
                <a:spcPct val="15000"/>
              </a:spcBef>
            </a:pPr>
            <a:r>
              <a:rPr lang="en-US"/>
              <a:t>This sequence number should be greater than the previous number used by the sender. A counter is used.</a:t>
            </a:r>
          </a:p>
          <a:p>
            <a:pPr marL="681038" lvl="1" indent="-276225">
              <a:lnSpc>
                <a:spcPct val="120000"/>
              </a:lnSpc>
              <a:spcBef>
                <a:spcPct val="15000"/>
              </a:spcBef>
              <a:buFont typeface="Wingdings 3" pitchFamily="18" charset="2"/>
              <a:buAutoNum type="arabicPeriod" startAt="2"/>
            </a:pPr>
            <a:r>
              <a:rPr lang="en-US"/>
              <a:t>On receiving the message, each member of the group returns a proposed sequence number to the sender</a:t>
            </a:r>
          </a:p>
          <a:p>
            <a:pPr lvl="2" indent="-290513">
              <a:lnSpc>
                <a:spcPct val="120000"/>
              </a:lnSpc>
              <a:spcBef>
                <a:spcPct val="15000"/>
              </a:spcBef>
            </a:pPr>
            <a:r>
              <a:rPr lang="en-US"/>
              <a:t>Member(i) calculates its proposed sequence number as                     </a:t>
            </a:r>
            <a:r>
              <a:rPr lang="en-US">
                <a:solidFill>
                  <a:srgbClr val="0000CC"/>
                </a:solidFill>
              </a:rPr>
              <a:t>max ( F</a:t>
            </a:r>
            <a:r>
              <a:rPr lang="en-US" baseline="-25000">
                <a:solidFill>
                  <a:srgbClr val="0000CC"/>
                </a:solidFill>
              </a:rPr>
              <a:t>max</a:t>
            </a:r>
            <a:r>
              <a:rPr lang="en-US">
                <a:solidFill>
                  <a:srgbClr val="0000CC"/>
                </a:solidFill>
              </a:rPr>
              <a:t>,  P</a:t>
            </a:r>
            <a:r>
              <a:rPr lang="en-US" baseline="-25000">
                <a:solidFill>
                  <a:srgbClr val="0000CC"/>
                </a:solidFill>
              </a:rPr>
              <a:t>max</a:t>
            </a:r>
            <a:r>
              <a:rPr lang="en-US">
                <a:solidFill>
                  <a:srgbClr val="0000CC"/>
                </a:solidFill>
              </a:rPr>
              <a:t>) +  1 + i / N</a:t>
            </a:r>
          </a:p>
          <a:p>
            <a:pPr marL="1481138" lvl="3" indent="-280988">
              <a:lnSpc>
                <a:spcPct val="120000"/>
              </a:lnSpc>
              <a:spcBef>
                <a:spcPct val="15000"/>
              </a:spcBef>
            </a:pPr>
            <a:r>
              <a:rPr lang="en-US">
                <a:solidFill>
                  <a:srgbClr val="0000CC"/>
                </a:solidFill>
              </a:rPr>
              <a:t>F</a:t>
            </a:r>
            <a:r>
              <a:rPr lang="en-US" baseline="-25000">
                <a:solidFill>
                  <a:srgbClr val="0000CC"/>
                </a:solidFill>
              </a:rPr>
              <a:t>max</a:t>
            </a:r>
            <a:r>
              <a:rPr lang="en-US"/>
              <a:t> </a:t>
            </a:r>
            <a:r>
              <a:rPr lang="en-US">
                <a:sym typeface="Wingdings" pitchFamily="2" charset="2"/>
              </a:rPr>
              <a:t> largest final sequence number agreed upon so far for a message received by the group</a:t>
            </a:r>
          </a:p>
          <a:p>
            <a:pPr marL="1481138" lvl="3" indent="-280988">
              <a:lnSpc>
                <a:spcPct val="120000"/>
              </a:lnSpc>
              <a:spcBef>
                <a:spcPct val="15000"/>
              </a:spcBef>
            </a:pPr>
            <a:r>
              <a:rPr lang="en-US">
                <a:solidFill>
                  <a:srgbClr val="0000CC"/>
                </a:solidFill>
                <a:sym typeface="Wingdings" pitchFamily="2" charset="2"/>
              </a:rPr>
              <a:t>P</a:t>
            </a:r>
            <a:r>
              <a:rPr lang="en-US" baseline="-25000">
                <a:solidFill>
                  <a:srgbClr val="0000CC"/>
                </a:solidFill>
                <a:sym typeface="Wingdings" pitchFamily="2" charset="2"/>
              </a:rPr>
              <a:t>max</a:t>
            </a:r>
            <a:r>
              <a:rPr lang="en-US">
                <a:sym typeface="Wingdings" pitchFamily="2" charset="2"/>
              </a:rPr>
              <a:t>  largest proposed sequence number by this member</a:t>
            </a:r>
          </a:p>
          <a:p>
            <a:pPr marL="1481138" lvl="3" indent="-280988">
              <a:lnSpc>
                <a:spcPct val="120000"/>
              </a:lnSpc>
              <a:spcBef>
                <a:spcPct val="15000"/>
              </a:spcBef>
            </a:pPr>
            <a:r>
              <a:rPr lang="en-US">
                <a:solidFill>
                  <a:srgbClr val="0000CC"/>
                </a:solidFill>
                <a:sym typeface="Wingdings" pitchFamily="2" charset="2"/>
              </a:rPr>
              <a:t>N</a:t>
            </a:r>
            <a:r>
              <a:rPr lang="en-US">
                <a:sym typeface="Wingdings" pitchFamily="2" charset="2"/>
              </a:rPr>
              <a:t>  total number of members in the multicast group</a:t>
            </a:r>
          </a:p>
          <a:p>
            <a:pPr marL="1481138" lvl="3" indent="-280988">
              <a:lnSpc>
                <a:spcPct val="120000"/>
              </a:lnSpc>
              <a:spcBef>
                <a:spcPct val="15000"/>
              </a:spcBef>
            </a:pPr>
            <a:r>
              <a:rPr lang="en-US">
                <a:sym typeface="Wingdings" pitchFamily="2" charset="2"/>
              </a:rPr>
              <a:t> </a:t>
            </a:r>
            <a:r>
              <a:rPr lang="en-US">
                <a:solidFill>
                  <a:srgbClr val="0000CC"/>
                </a:solidFill>
                <a:sym typeface="Wingdings" pitchFamily="2" charset="2"/>
              </a:rPr>
              <a:t>i </a:t>
            </a:r>
            <a:r>
              <a:rPr lang="en-US">
                <a:sym typeface="Wingdings" pitchFamily="2" charset="2"/>
              </a:rPr>
              <a:t>  member number </a:t>
            </a:r>
          </a:p>
        </p:txBody>
      </p:sp>
      <p:sp>
        <p:nvSpPr>
          <p:cNvPr id="111620" name="Rectangle 4"/>
          <p:cNvSpPr>
            <a:spLocks noGrp="1" noChangeArrowheads="1"/>
          </p:cNvSpPr>
          <p:nvPr>
            <p:ph type="title"/>
          </p:nvPr>
        </p:nvSpPr>
        <p:spPr>
          <a:xfrm>
            <a:off x="685800" y="0"/>
            <a:ext cx="8077200" cy="609600"/>
          </a:xfrm>
          <a:noFill/>
          <a:ln/>
        </p:spPr>
        <p:txBody>
          <a:bodyPr/>
          <a:lstStyle/>
          <a:p>
            <a:r>
              <a:rPr lang="en-US"/>
              <a:t>Group communication (Contd…)</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381000" y="1066800"/>
            <a:ext cx="8458200" cy="5791200"/>
          </a:xfrm>
        </p:spPr>
        <p:txBody>
          <a:bodyPr/>
          <a:lstStyle/>
          <a:p>
            <a:pPr marL="457200" indent="-457200"/>
            <a:r>
              <a:rPr lang="en-US"/>
              <a:t>ABCAST protocol :</a:t>
            </a:r>
          </a:p>
          <a:p>
            <a:pPr marL="914400" lvl="1" indent="-457200">
              <a:buFont typeface="Wingdings 3" pitchFamily="18" charset="2"/>
              <a:buAutoNum type="arabicPeriod" startAt="3"/>
            </a:pPr>
            <a:r>
              <a:rPr lang="en-US"/>
              <a:t>When sender has received the proposed sequence numbers from all the members, it selects the largest one as the final sequence number for the message and sends it to all members in a </a:t>
            </a:r>
            <a:r>
              <a:rPr lang="en-US" i="1">
                <a:solidFill>
                  <a:srgbClr val="0000CC"/>
                </a:solidFill>
              </a:rPr>
              <a:t>COMMIT message</a:t>
            </a:r>
          </a:p>
          <a:p>
            <a:pPr marL="914400" lvl="1" indent="-457200"/>
            <a:r>
              <a:rPr lang="en-US"/>
              <a:t>On receiving the </a:t>
            </a:r>
            <a:r>
              <a:rPr lang="en-US">
                <a:solidFill>
                  <a:srgbClr val="0000CC"/>
                </a:solidFill>
              </a:rPr>
              <a:t>COMMIT</a:t>
            </a:r>
            <a:r>
              <a:rPr lang="en-US"/>
              <a:t> message, each member attaches the final sequence number to the message</a:t>
            </a:r>
          </a:p>
          <a:p>
            <a:pPr marL="914400" lvl="1" indent="-457200"/>
            <a:r>
              <a:rPr lang="en-US"/>
              <a:t>Committed messages with final sequence numbers are delivered to the application programs in order of their final sequence numbers</a:t>
            </a:r>
          </a:p>
        </p:txBody>
      </p:sp>
      <p:sp>
        <p:nvSpPr>
          <p:cNvPr id="112644" name="Rectangle 4"/>
          <p:cNvSpPr>
            <a:spLocks noGrp="1" noChangeArrowheads="1"/>
          </p:cNvSpPr>
          <p:nvPr>
            <p:ph type="title"/>
          </p:nvPr>
        </p:nvSpPr>
        <p:spPr>
          <a:noFill/>
          <a:ln/>
        </p:spPr>
        <p:txBody>
          <a:bodyPr/>
          <a:lstStyle/>
          <a:p>
            <a:r>
              <a:rPr lang="en-US"/>
              <a:t>Group communication (Contd…)</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7" name="Rectangle 3"/>
          <p:cNvSpPr>
            <a:spLocks noGrp="1" noChangeArrowheads="1"/>
          </p:cNvSpPr>
          <p:nvPr>
            <p:ph type="body" idx="1"/>
          </p:nvPr>
        </p:nvSpPr>
        <p:spPr>
          <a:xfrm>
            <a:off x="152400" y="685800"/>
            <a:ext cx="8763000" cy="6080125"/>
          </a:xfrm>
        </p:spPr>
        <p:txBody>
          <a:bodyPr/>
          <a:lstStyle/>
          <a:p>
            <a:pPr>
              <a:lnSpc>
                <a:spcPct val="140000"/>
              </a:lnSpc>
              <a:spcBef>
                <a:spcPct val="55000"/>
              </a:spcBef>
            </a:pPr>
            <a:r>
              <a:rPr lang="en-US" dirty="0" smtClean="0">
                <a:solidFill>
                  <a:srgbClr val="0000CC"/>
                </a:solidFill>
              </a:rPr>
              <a:t>Causal </a:t>
            </a:r>
            <a:r>
              <a:rPr lang="en-US" dirty="0">
                <a:solidFill>
                  <a:srgbClr val="0000CC"/>
                </a:solidFill>
              </a:rPr>
              <a:t>ordering</a:t>
            </a:r>
          </a:p>
          <a:p>
            <a:pPr lvl="1">
              <a:lnSpc>
                <a:spcPct val="140000"/>
              </a:lnSpc>
              <a:spcBef>
                <a:spcPct val="55000"/>
              </a:spcBef>
            </a:pPr>
            <a:r>
              <a:rPr lang="en-US" dirty="0"/>
              <a:t>Ensures that if the event of sending one message is casually related to the event of sending another message, the two messages are delivered to all receivers in the correct order</a:t>
            </a:r>
          </a:p>
          <a:p>
            <a:pPr lvl="1">
              <a:lnSpc>
                <a:spcPct val="140000"/>
              </a:lnSpc>
              <a:spcBef>
                <a:spcPct val="55000"/>
              </a:spcBef>
            </a:pPr>
            <a:r>
              <a:rPr lang="en-US" dirty="0"/>
              <a:t>Two message sending events are said to be casually related if they are co-related by the happened-before relation</a:t>
            </a:r>
          </a:p>
        </p:txBody>
      </p:sp>
      <p:sp>
        <p:nvSpPr>
          <p:cNvPr id="113668" name="Rectangle 4"/>
          <p:cNvSpPr>
            <a:spLocks noGrp="1" noChangeArrowheads="1"/>
          </p:cNvSpPr>
          <p:nvPr>
            <p:ph type="title"/>
          </p:nvPr>
        </p:nvSpPr>
        <p:spPr>
          <a:xfrm>
            <a:off x="685800" y="76200"/>
            <a:ext cx="8077200" cy="609600"/>
          </a:xfrm>
          <a:noFill/>
          <a:ln/>
        </p:spPr>
        <p:txBody>
          <a:bodyPr/>
          <a:lstStyle/>
          <a:p>
            <a:r>
              <a:rPr lang="en-US"/>
              <a:t>Group communication (contd…)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113667">
                                            <p:txEl>
                                              <p:pRg st="0" end="0"/>
                                            </p:txEl>
                                          </p:spTgt>
                                        </p:tgtEl>
                                        <p:attrNameLst>
                                          <p:attrName>style.opacity</p:attrName>
                                        </p:attrNameLst>
                                      </p:cBhvr>
                                      <p:to>
                                        <p:strVal val="0.03"/>
                                      </p:to>
                                    </p:set>
                                    <p:animEffect filter="image" prLst="opacity: 0.03">
                                      <p:cBhvr rctx="IE">
                                        <p:cTn id="7" dur="indefinite"/>
                                        <p:tgtEl>
                                          <p:spTgt spid="113667">
                                            <p:txEl>
                                              <p:pRg st="0" end="0"/>
                                            </p:txEl>
                                          </p:spTgt>
                                        </p:tgtEl>
                                      </p:cBhvr>
                                    </p:animEffect>
                                  </p:childTnLst>
                                </p:cTn>
                              </p:par>
                              <p:par>
                                <p:cTn id="8" presetID="9" presetClass="emph" presetSubtype="0" grpId="0" nodeType="withEffect">
                                  <p:stCondLst>
                                    <p:cond delay="0"/>
                                  </p:stCondLst>
                                  <p:childTnLst>
                                    <p:set>
                                      <p:cBhvr rctx="PPT">
                                        <p:cTn id="9" dur="indefinite"/>
                                        <p:tgtEl>
                                          <p:spTgt spid="113667">
                                            <p:txEl>
                                              <p:pRg st="1" end="1"/>
                                            </p:txEl>
                                          </p:spTgt>
                                        </p:tgtEl>
                                        <p:attrNameLst>
                                          <p:attrName>style.opacity</p:attrName>
                                        </p:attrNameLst>
                                      </p:cBhvr>
                                      <p:to>
                                        <p:strVal val="0.03"/>
                                      </p:to>
                                    </p:set>
                                    <p:animEffect filter="image" prLst="opacity: 0.03">
                                      <p:cBhvr rctx="IE">
                                        <p:cTn id="10" dur="indefinite"/>
                                        <p:tgtEl>
                                          <p:spTgt spid="113667">
                                            <p:txEl>
                                              <p:pRg st="1" end="1"/>
                                            </p:txEl>
                                          </p:spTgt>
                                        </p:tgtEl>
                                      </p:cBhvr>
                                    </p:animEffect>
                                  </p:childTnLst>
                                </p:cTn>
                              </p:par>
                              <p:par>
                                <p:cTn id="11" presetID="9" presetClass="emph" presetSubtype="0" grpId="0" nodeType="withEffect">
                                  <p:stCondLst>
                                    <p:cond delay="0"/>
                                  </p:stCondLst>
                                  <p:childTnLst>
                                    <p:set>
                                      <p:cBhvr rctx="PPT">
                                        <p:cTn id="12" dur="indefinite"/>
                                        <p:tgtEl>
                                          <p:spTgt spid="113667">
                                            <p:txEl>
                                              <p:pRg st="2" end="2"/>
                                            </p:txEl>
                                          </p:spTgt>
                                        </p:tgtEl>
                                        <p:attrNameLst>
                                          <p:attrName>style.opacity</p:attrName>
                                        </p:attrNameLst>
                                      </p:cBhvr>
                                      <p:to>
                                        <p:strVal val="0.03"/>
                                      </p:to>
                                    </p:set>
                                    <p:animEffect filter="image" prLst="opacity: 0.03">
                                      <p:cBhvr rctx="IE">
                                        <p:cTn id="13" dur="indefinite"/>
                                        <p:tgtEl>
                                          <p:spTgt spid="11366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grpId="1" nodeType="clickEffect">
                                  <p:stCondLst>
                                    <p:cond delay="0"/>
                                  </p:stCondLst>
                                  <p:childTnLst>
                                    <p:set>
                                      <p:cBhvr rctx="PPT">
                                        <p:cTn id="17" dur="indefinite"/>
                                        <p:tgtEl>
                                          <p:spTgt spid="113667">
                                            <p:txEl>
                                              <p:pRg st="0" end="0"/>
                                            </p:txEl>
                                          </p:spTgt>
                                        </p:tgtEl>
                                        <p:attrNameLst>
                                          <p:attrName>style.opacity</p:attrName>
                                        </p:attrNameLst>
                                      </p:cBhvr>
                                      <p:to>
                                        <p:strVal val="1.0"/>
                                      </p:to>
                                    </p:set>
                                    <p:animEffect filter="image" prLst="opacity: 1.0">
                                      <p:cBhvr rctx="IE">
                                        <p:cTn id="18" dur="indefinite"/>
                                        <p:tgtEl>
                                          <p:spTgt spid="11366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mph" presetSubtype="0" grpId="1" nodeType="clickEffect">
                                  <p:stCondLst>
                                    <p:cond delay="0"/>
                                  </p:stCondLst>
                                  <p:childTnLst>
                                    <p:set>
                                      <p:cBhvr rctx="PPT">
                                        <p:cTn id="22" dur="indefinite"/>
                                        <p:tgtEl>
                                          <p:spTgt spid="113667">
                                            <p:txEl>
                                              <p:pRg st="1" end="1"/>
                                            </p:txEl>
                                          </p:spTgt>
                                        </p:tgtEl>
                                        <p:attrNameLst>
                                          <p:attrName>style.opacity</p:attrName>
                                        </p:attrNameLst>
                                      </p:cBhvr>
                                      <p:to>
                                        <p:strVal val="1.0"/>
                                      </p:to>
                                    </p:set>
                                    <p:animEffect filter="image" prLst="opacity: 1.0">
                                      <p:cBhvr rctx="IE">
                                        <p:cTn id="23" dur="indefinite"/>
                                        <p:tgtEl>
                                          <p:spTgt spid="11366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mph" presetSubtype="0" grpId="1" nodeType="clickEffect">
                                  <p:stCondLst>
                                    <p:cond delay="0"/>
                                  </p:stCondLst>
                                  <p:childTnLst>
                                    <p:set>
                                      <p:cBhvr rctx="PPT">
                                        <p:cTn id="27" dur="indefinite"/>
                                        <p:tgtEl>
                                          <p:spTgt spid="113667">
                                            <p:txEl>
                                              <p:pRg st="2" end="2"/>
                                            </p:txEl>
                                          </p:spTgt>
                                        </p:tgtEl>
                                        <p:attrNameLst>
                                          <p:attrName>style.opacity</p:attrName>
                                        </p:attrNameLst>
                                      </p:cBhvr>
                                      <p:to>
                                        <p:strVal val="1.0"/>
                                      </p:to>
                                    </p:set>
                                    <p:animEffect filter="image" prLst="opacity: 1.0">
                                      <p:cBhvr rctx="IE">
                                        <p:cTn id="28" dur="indefinite"/>
                                        <p:tgtEl>
                                          <p:spTgt spid="1136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allAtOnce"/>
      <p:bldP spid="113667" grpId="1" uiExpand="1"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body" idx="1"/>
          </p:nvPr>
        </p:nvSpPr>
        <p:spPr>
          <a:xfrm>
            <a:off x="152400" y="685800"/>
            <a:ext cx="8763000" cy="6080125"/>
          </a:xfrm>
        </p:spPr>
        <p:txBody>
          <a:bodyPr/>
          <a:lstStyle/>
          <a:p>
            <a:r>
              <a:rPr lang="en-US">
                <a:solidFill>
                  <a:srgbClr val="0000CC"/>
                </a:solidFill>
              </a:rPr>
              <a:t>Casual ordering</a:t>
            </a:r>
          </a:p>
        </p:txBody>
      </p:sp>
      <p:sp>
        <p:nvSpPr>
          <p:cNvPr id="135171" name="Rectangle 3"/>
          <p:cNvSpPr>
            <a:spLocks noGrp="1" noChangeArrowheads="1"/>
          </p:cNvSpPr>
          <p:nvPr>
            <p:ph type="title"/>
          </p:nvPr>
        </p:nvSpPr>
        <p:spPr>
          <a:xfrm>
            <a:off x="685800" y="76200"/>
            <a:ext cx="8077200" cy="609600"/>
          </a:xfrm>
          <a:noFill/>
          <a:ln/>
        </p:spPr>
        <p:txBody>
          <a:bodyPr/>
          <a:lstStyle/>
          <a:p>
            <a:r>
              <a:rPr lang="en-US"/>
              <a:t>Group communication (contd…)</a:t>
            </a:r>
          </a:p>
        </p:txBody>
      </p:sp>
      <p:grpSp>
        <p:nvGrpSpPr>
          <p:cNvPr id="135172" name="Group 4"/>
          <p:cNvGrpSpPr>
            <a:grpSpLocks/>
          </p:cNvGrpSpPr>
          <p:nvPr/>
        </p:nvGrpSpPr>
        <p:grpSpPr bwMode="auto">
          <a:xfrm>
            <a:off x="685800" y="1198563"/>
            <a:ext cx="8077200" cy="5360987"/>
            <a:chOff x="576" y="1200"/>
            <a:chExt cx="4936" cy="2380"/>
          </a:xfrm>
        </p:grpSpPr>
        <p:sp>
          <p:nvSpPr>
            <p:cNvPr id="135173" name="Line 5"/>
            <p:cNvSpPr>
              <a:spLocks noChangeShapeType="1"/>
            </p:cNvSpPr>
            <p:nvPr/>
          </p:nvSpPr>
          <p:spPr bwMode="auto">
            <a:xfrm>
              <a:off x="918" y="1485"/>
              <a:ext cx="0" cy="1796"/>
            </a:xfrm>
            <a:prstGeom prst="line">
              <a:avLst/>
            </a:prstGeom>
            <a:noFill/>
            <a:ln w="9525">
              <a:solidFill>
                <a:schemeClr val="tx1"/>
              </a:solidFill>
              <a:round/>
              <a:headEnd/>
              <a:tailEnd/>
            </a:ln>
            <a:effectLst/>
          </p:spPr>
          <p:txBody>
            <a:bodyPr wrap="none"/>
            <a:lstStyle/>
            <a:p>
              <a:endParaRPr lang="en-US"/>
            </a:p>
          </p:txBody>
        </p:sp>
        <p:sp>
          <p:nvSpPr>
            <p:cNvPr id="135174" name="Line 6"/>
            <p:cNvSpPr>
              <a:spLocks noChangeShapeType="1"/>
            </p:cNvSpPr>
            <p:nvPr/>
          </p:nvSpPr>
          <p:spPr bwMode="auto">
            <a:xfrm>
              <a:off x="1884" y="1485"/>
              <a:ext cx="0" cy="1796"/>
            </a:xfrm>
            <a:prstGeom prst="line">
              <a:avLst/>
            </a:prstGeom>
            <a:noFill/>
            <a:ln w="9525">
              <a:solidFill>
                <a:schemeClr val="tx1"/>
              </a:solidFill>
              <a:round/>
              <a:headEnd/>
              <a:tailEnd/>
            </a:ln>
            <a:effectLst/>
          </p:spPr>
          <p:txBody>
            <a:bodyPr wrap="none"/>
            <a:lstStyle/>
            <a:p>
              <a:endParaRPr lang="en-US"/>
            </a:p>
          </p:txBody>
        </p:sp>
        <p:sp>
          <p:nvSpPr>
            <p:cNvPr id="135175" name="Line 7"/>
            <p:cNvSpPr>
              <a:spLocks noChangeShapeType="1"/>
            </p:cNvSpPr>
            <p:nvPr/>
          </p:nvSpPr>
          <p:spPr bwMode="auto">
            <a:xfrm>
              <a:off x="2794" y="1485"/>
              <a:ext cx="0" cy="1796"/>
            </a:xfrm>
            <a:prstGeom prst="line">
              <a:avLst/>
            </a:prstGeom>
            <a:noFill/>
            <a:ln w="9525">
              <a:solidFill>
                <a:schemeClr val="tx1"/>
              </a:solidFill>
              <a:round/>
              <a:headEnd/>
              <a:tailEnd/>
            </a:ln>
            <a:effectLst/>
          </p:spPr>
          <p:txBody>
            <a:bodyPr wrap="none"/>
            <a:lstStyle/>
            <a:p>
              <a:endParaRPr lang="en-US"/>
            </a:p>
          </p:txBody>
        </p:sp>
        <p:sp>
          <p:nvSpPr>
            <p:cNvPr id="135176" name="Line 8"/>
            <p:cNvSpPr>
              <a:spLocks noChangeShapeType="1"/>
            </p:cNvSpPr>
            <p:nvPr/>
          </p:nvSpPr>
          <p:spPr bwMode="auto">
            <a:xfrm>
              <a:off x="4176" y="1485"/>
              <a:ext cx="0" cy="1796"/>
            </a:xfrm>
            <a:prstGeom prst="line">
              <a:avLst/>
            </a:prstGeom>
            <a:noFill/>
            <a:ln w="9525">
              <a:solidFill>
                <a:schemeClr val="tx1"/>
              </a:solidFill>
              <a:round/>
              <a:headEnd/>
              <a:tailEnd/>
            </a:ln>
            <a:effectLst/>
          </p:spPr>
          <p:txBody>
            <a:bodyPr wrap="none"/>
            <a:lstStyle/>
            <a:p>
              <a:endParaRPr lang="en-US"/>
            </a:p>
          </p:txBody>
        </p:sp>
        <p:sp>
          <p:nvSpPr>
            <p:cNvPr id="135177" name="Line 9"/>
            <p:cNvSpPr>
              <a:spLocks noChangeShapeType="1"/>
            </p:cNvSpPr>
            <p:nvPr/>
          </p:nvSpPr>
          <p:spPr bwMode="auto">
            <a:xfrm flipH="1">
              <a:off x="2784" y="2016"/>
              <a:ext cx="1392" cy="960"/>
            </a:xfrm>
            <a:prstGeom prst="line">
              <a:avLst/>
            </a:prstGeom>
            <a:noFill/>
            <a:ln w="9525">
              <a:solidFill>
                <a:srgbClr val="FF3300"/>
              </a:solidFill>
              <a:round/>
              <a:headEnd/>
              <a:tailEnd type="triangle" w="med" len="med"/>
            </a:ln>
            <a:effectLst/>
          </p:spPr>
          <p:txBody>
            <a:bodyPr wrap="none"/>
            <a:lstStyle/>
            <a:p>
              <a:endParaRPr lang="en-US"/>
            </a:p>
          </p:txBody>
        </p:sp>
        <p:sp>
          <p:nvSpPr>
            <p:cNvPr id="135178" name="Line 10"/>
            <p:cNvSpPr>
              <a:spLocks noChangeShapeType="1"/>
            </p:cNvSpPr>
            <p:nvPr/>
          </p:nvSpPr>
          <p:spPr bwMode="auto">
            <a:xfrm flipH="1">
              <a:off x="3456" y="2016"/>
              <a:ext cx="720" cy="240"/>
            </a:xfrm>
            <a:prstGeom prst="line">
              <a:avLst/>
            </a:prstGeom>
            <a:noFill/>
            <a:ln w="9525">
              <a:solidFill>
                <a:srgbClr val="FF3300"/>
              </a:solidFill>
              <a:round/>
              <a:headEnd/>
              <a:tailEnd type="triangle" w="med" len="med"/>
            </a:ln>
            <a:effectLst/>
          </p:spPr>
          <p:txBody>
            <a:bodyPr wrap="none"/>
            <a:lstStyle/>
            <a:p>
              <a:endParaRPr lang="en-US"/>
            </a:p>
          </p:txBody>
        </p:sp>
        <p:sp>
          <p:nvSpPr>
            <p:cNvPr id="135179" name="Line 11"/>
            <p:cNvSpPr>
              <a:spLocks noChangeShapeType="1"/>
            </p:cNvSpPr>
            <p:nvPr/>
          </p:nvSpPr>
          <p:spPr bwMode="auto">
            <a:xfrm flipH="1">
              <a:off x="4548" y="1853"/>
              <a:ext cx="12" cy="999"/>
            </a:xfrm>
            <a:prstGeom prst="line">
              <a:avLst/>
            </a:prstGeom>
            <a:noFill/>
            <a:ln w="9525">
              <a:solidFill>
                <a:schemeClr val="tx1"/>
              </a:solidFill>
              <a:round/>
              <a:headEnd/>
              <a:tailEnd type="triangle" w="med" len="med"/>
            </a:ln>
            <a:effectLst/>
          </p:spPr>
          <p:txBody>
            <a:bodyPr wrap="none"/>
            <a:lstStyle/>
            <a:p>
              <a:endParaRPr lang="en-US"/>
            </a:p>
          </p:txBody>
        </p:sp>
        <p:sp>
          <p:nvSpPr>
            <p:cNvPr id="135180" name="Text Box 12"/>
            <p:cNvSpPr txBox="1">
              <a:spLocks noChangeArrowheads="1"/>
            </p:cNvSpPr>
            <p:nvPr/>
          </p:nvSpPr>
          <p:spPr bwMode="auto">
            <a:xfrm>
              <a:off x="689" y="1200"/>
              <a:ext cx="456" cy="176"/>
            </a:xfrm>
            <a:prstGeom prst="rect">
              <a:avLst/>
            </a:prstGeom>
            <a:noFill/>
            <a:ln w="9525">
              <a:noFill/>
              <a:miter lim="800000"/>
              <a:headEnd/>
              <a:tailEnd/>
            </a:ln>
            <a:effectLst/>
          </p:spPr>
          <p:txBody>
            <a:bodyPr>
              <a:spAutoFit/>
            </a:bodyPr>
            <a:lstStyle/>
            <a:p>
              <a:pPr>
                <a:spcBef>
                  <a:spcPct val="50000"/>
                </a:spcBef>
              </a:pPr>
              <a:r>
                <a:rPr lang="en-US" sz="2000" b="1"/>
                <a:t>S1 </a:t>
              </a:r>
            </a:p>
          </p:txBody>
        </p:sp>
        <p:sp>
          <p:nvSpPr>
            <p:cNvPr id="135181" name="Text Box 13"/>
            <p:cNvSpPr txBox="1">
              <a:spLocks noChangeArrowheads="1"/>
            </p:cNvSpPr>
            <p:nvPr/>
          </p:nvSpPr>
          <p:spPr bwMode="auto">
            <a:xfrm>
              <a:off x="576" y="1919"/>
              <a:ext cx="457" cy="176"/>
            </a:xfrm>
            <a:prstGeom prst="rect">
              <a:avLst/>
            </a:prstGeom>
            <a:noFill/>
            <a:ln w="9525">
              <a:noFill/>
              <a:miter lim="800000"/>
              <a:headEnd/>
              <a:tailEnd/>
            </a:ln>
            <a:effectLst/>
          </p:spPr>
          <p:txBody>
            <a:bodyPr>
              <a:spAutoFit/>
            </a:bodyPr>
            <a:lstStyle/>
            <a:p>
              <a:pPr>
                <a:spcBef>
                  <a:spcPct val="50000"/>
                </a:spcBef>
              </a:pPr>
              <a:r>
                <a:rPr lang="en-US" sz="2000" b="1"/>
                <a:t>t1 </a:t>
              </a:r>
            </a:p>
          </p:txBody>
        </p:sp>
        <p:sp>
          <p:nvSpPr>
            <p:cNvPr id="135182" name="Text Box 14"/>
            <p:cNvSpPr txBox="1">
              <a:spLocks noChangeArrowheads="1"/>
            </p:cNvSpPr>
            <p:nvPr/>
          </p:nvSpPr>
          <p:spPr bwMode="auto">
            <a:xfrm>
              <a:off x="1656" y="1200"/>
              <a:ext cx="458" cy="176"/>
            </a:xfrm>
            <a:prstGeom prst="rect">
              <a:avLst/>
            </a:prstGeom>
            <a:noFill/>
            <a:ln w="9525">
              <a:noFill/>
              <a:miter lim="800000"/>
              <a:headEnd/>
              <a:tailEnd/>
            </a:ln>
            <a:effectLst/>
          </p:spPr>
          <p:txBody>
            <a:bodyPr>
              <a:spAutoFit/>
            </a:bodyPr>
            <a:lstStyle/>
            <a:p>
              <a:pPr>
                <a:spcBef>
                  <a:spcPct val="50000"/>
                </a:spcBef>
              </a:pPr>
              <a:r>
                <a:rPr lang="en-US" sz="2000" b="1"/>
                <a:t>R1 </a:t>
              </a:r>
            </a:p>
          </p:txBody>
        </p:sp>
        <p:sp>
          <p:nvSpPr>
            <p:cNvPr id="135183" name="Text Box 15"/>
            <p:cNvSpPr txBox="1">
              <a:spLocks noChangeArrowheads="1"/>
            </p:cNvSpPr>
            <p:nvPr/>
          </p:nvSpPr>
          <p:spPr bwMode="auto">
            <a:xfrm>
              <a:off x="2628" y="1200"/>
              <a:ext cx="453" cy="176"/>
            </a:xfrm>
            <a:prstGeom prst="rect">
              <a:avLst/>
            </a:prstGeom>
            <a:noFill/>
            <a:ln w="9525">
              <a:noFill/>
              <a:miter lim="800000"/>
              <a:headEnd/>
              <a:tailEnd/>
            </a:ln>
            <a:effectLst/>
          </p:spPr>
          <p:txBody>
            <a:bodyPr>
              <a:spAutoFit/>
            </a:bodyPr>
            <a:lstStyle/>
            <a:p>
              <a:pPr>
                <a:spcBef>
                  <a:spcPct val="50000"/>
                </a:spcBef>
              </a:pPr>
              <a:r>
                <a:rPr lang="en-US" sz="2000" b="1"/>
                <a:t>R2 </a:t>
              </a:r>
            </a:p>
          </p:txBody>
        </p:sp>
        <p:sp>
          <p:nvSpPr>
            <p:cNvPr id="135184" name="Text Box 16"/>
            <p:cNvSpPr txBox="1">
              <a:spLocks noChangeArrowheads="1"/>
            </p:cNvSpPr>
            <p:nvPr/>
          </p:nvSpPr>
          <p:spPr bwMode="auto">
            <a:xfrm>
              <a:off x="4033" y="1200"/>
              <a:ext cx="452" cy="176"/>
            </a:xfrm>
            <a:prstGeom prst="rect">
              <a:avLst/>
            </a:prstGeom>
            <a:noFill/>
            <a:ln w="9525">
              <a:noFill/>
              <a:miter lim="800000"/>
              <a:headEnd/>
              <a:tailEnd/>
            </a:ln>
            <a:effectLst/>
          </p:spPr>
          <p:txBody>
            <a:bodyPr>
              <a:spAutoFit/>
            </a:bodyPr>
            <a:lstStyle/>
            <a:p>
              <a:pPr>
                <a:spcBef>
                  <a:spcPct val="50000"/>
                </a:spcBef>
              </a:pPr>
              <a:r>
                <a:rPr lang="en-US" sz="2000" b="1"/>
                <a:t>S2</a:t>
              </a:r>
            </a:p>
          </p:txBody>
        </p:sp>
        <p:sp>
          <p:nvSpPr>
            <p:cNvPr id="135185" name="Text Box 17"/>
            <p:cNvSpPr txBox="1">
              <a:spLocks noChangeArrowheads="1"/>
            </p:cNvSpPr>
            <p:nvPr/>
          </p:nvSpPr>
          <p:spPr bwMode="auto">
            <a:xfrm>
              <a:off x="2794" y="2560"/>
              <a:ext cx="456" cy="176"/>
            </a:xfrm>
            <a:prstGeom prst="rect">
              <a:avLst/>
            </a:prstGeom>
            <a:noFill/>
            <a:ln w="9525">
              <a:noFill/>
              <a:miter lim="800000"/>
              <a:headEnd/>
              <a:tailEnd/>
            </a:ln>
            <a:effectLst/>
          </p:spPr>
          <p:txBody>
            <a:bodyPr>
              <a:spAutoFit/>
            </a:bodyPr>
            <a:lstStyle/>
            <a:p>
              <a:pPr>
                <a:spcBef>
                  <a:spcPct val="50000"/>
                </a:spcBef>
              </a:pPr>
              <a:r>
                <a:rPr lang="en-US" sz="2000" b="1"/>
                <a:t> </a:t>
              </a:r>
            </a:p>
          </p:txBody>
        </p:sp>
        <p:sp>
          <p:nvSpPr>
            <p:cNvPr id="135186" name="Text Box 18"/>
            <p:cNvSpPr txBox="1">
              <a:spLocks noChangeArrowheads="1"/>
            </p:cNvSpPr>
            <p:nvPr/>
          </p:nvSpPr>
          <p:spPr bwMode="auto">
            <a:xfrm>
              <a:off x="4656" y="2016"/>
              <a:ext cx="856" cy="176"/>
            </a:xfrm>
            <a:prstGeom prst="rect">
              <a:avLst/>
            </a:prstGeom>
            <a:noFill/>
            <a:ln w="9525">
              <a:noFill/>
              <a:miter lim="800000"/>
              <a:headEnd/>
              <a:tailEnd/>
            </a:ln>
            <a:effectLst/>
          </p:spPr>
          <p:txBody>
            <a:bodyPr>
              <a:spAutoFit/>
            </a:bodyPr>
            <a:lstStyle/>
            <a:p>
              <a:pPr>
                <a:spcBef>
                  <a:spcPct val="50000"/>
                </a:spcBef>
              </a:pPr>
              <a:r>
                <a:rPr lang="en-US" sz="2000" b="1"/>
                <a:t>Time </a:t>
              </a:r>
            </a:p>
          </p:txBody>
        </p:sp>
        <p:sp>
          <p:nvSpPr>
            <p:cNvPr id="135187" name="Text Box 19"/>
            <p:cNvSpPr txBox="1">
              <a:spLocks noChangeArrowheads="1"/>
            </p:cNvSpPr>
            <p:nvPr/>
          </p:nvSpPr>
          <p:spPr bwMode="auto">
            <a:xfrm>
              <a:off x="1033" y="3404"/>
              <a:ext cx="2901" cy="176"/>
            </a:xfrm>
            <a:prstGeom prst="rect">
              <a:avLst/>
            </a:prstGeom>
            <a:noFill/>
            <a:ln w="9525">
              <a:noFill/>
              <a:miter lim="800000"/>
              <a:headEnd/>
              <a:tailEnd/>
            </a:ln>
            <a:effectLst/>
          </p:spPr>
          <p:txBody>
            <a:bodyPr>
              <a:spAutoFit/>
            </a:bodyPr>
            <a:lstStyle/>
            <a:p>
              <a:pPr algn="r">
                <a:spcBef>
                  <a:spcPct val="50000"/>
                </a:spcBef>
              </a:pPr>
              <a:r>
                <a:rPr lang="en-US" sz="2000" b="1"/>
                <a:t>CASUAL ORDERING OF MESSAGES</a:t>
              </a:r>
            </a:p>
          </p:txBody>
        </p:sp>
        <p:sp>
          <p:nvSpPr>
            <p:cNvPr id="135188" name="Line 20"/>
            <p:cNvSpPr>
              <a:spLocks noChangeShapeType="1"/>
            </p:cNvSpPr>
            <p:nvPr/>
          </p:nvSpPr>
          <p:spPr bwMode="auto">
            <a:xfrm>
              <a:off x="3456" y="1488"/>
              <a:ext cx="0" cy="1796"/>
            </a:xfrm>
            <a:prstGeom prst="line">
              <a:avLst/>
            </a:prstGeom>
            <a:noFill/>
            <a:ln w="9525">
              <a:solidFill>
                <a:schemeClr val="tx1"/>
              </a:solidFill>
              <a:round/>
              <a:headEnd/>
              <a:tailEnd/>
            </a:ln>
            <a:effectLst/>
          </p:spPr>
          <p:txBody>
            <a:bodyPr wrap="none"/>
            <a:lstStyle/>
            <a:p>
              <a:endParaRPr lang="en-US"/>
            </a:p>
          </p:txBody>
        </p:sp>
        <p:sp>
          <p:nvSpPr>
            <p:cNvPr id="135189" name="Text Box 21"/>
            <p:cNvSpPr txBox="1">
              <a:spLocks noChangeArrowheads="1"/>
            </p:cNvSpPr>
            <p:nvPr/>
          </p:nvSpPr>
          <p:spPr bwMode="auto">
            <a:xfrm>
              <a:off x="3337" y="1200"/>
              <a:ext cx="454" cy="176"/>
            </a:xfrm>
            <a:prstGeom prst="rect">
              <a:avLst/>
            </a:prstGeom>
            <a:noFill/>
            <a:ln w="9525">
              <a:noFill/>
              <a:miter lim="800000"/>
              <a:headEnd/>
              <a:tailEnd/>
            </a:ln>
            <a:effectLst/>
          </p:spPr>
          <p:txBody>
            <a:bodyPr>
              <a:spAutoFit/>
            </a:bodyPr>
            <a:lstStyle/>
            <a:p>
              <a:pPr>
                <a:spcBef>
                  <a:spcPct val="50000"/>
                </a:spcBef>
              </a:pPr>
              <a:r>
                <a:rPr lang="en-US" sz="2000" b="1"/>
                <a:t>R3</a:t>
              </a:r>
            </a:p>
          </p:txBody>
        </p:sp>
        <p:sp>
          <p:nvSpPr>
            <p:cNvPr id="135190" name="Text Box 22"/>
            <p:cNvSpPr txBox="1">
              <a:spLocks noChangeArrowheads="1"/>
            </p:cNvSpPr>
            <p:nvPr/>
          </p:nvSpPr>
          <p:spPr bwMode="auto">
            <a:xfrm>
              <a:off x="3214" y="2112"/>
              <a:ext cx="457" cy="176"/>
            </a:xfrm>
            <a:prstGeom prst="rect">
              <a:avLst/>
            </a:prstGeom>
            <a:noFill/>
            <a:ln w="9525">
              <a:noFill/>
              <a:miter lim="800000"/>
              <a:headEnd/>
              <a:tailEnd/>
            </a:ln>
            <a:effectLst/>
          </p:spPr>
          <p:txBody>
            <a:bodyPr>
              <a:spAutoFit/>
            </a:bodyPr>
            <a:lstStyle/>
            <a:p>
              <a:pPr>
                <a:spcBef>
                  <a:spcPct val="50000"/>
                </a:spcBef>
              </a:pPr>
              <a:r>
                <a:rPr lang="en-US" sz="2000" b="1"/>
                <a:t>m2 </a:t>
              </a:r>
            </a:p>
          </p:txBody>
        </p:sp>
        <p:sp>
          <p:nvSpPr>
            <p:cNvPr id="135191" name="Text Box 23"/>
            <p:cNvSpPr txBox="1">
              <a:spLocks noChangeArrowheads="1"/>
            </p:cNvSpPr>
            <p:nvPr/>
          </p:nvSpPr>
          <p:spPr bwMode="auto">
            <a:xfrm>
              <a:off x="2544" y="2860"/>
              <a:ext cx="456" cy="177"/>
            </a:xfrm>
            <a:prstGeom prst="rect">
              <a:avLst/>
            </a:prstGeom>
            <a:noFill/>
            <a:ln w="9525">
              <a:noFill/>
              <a:miter lim="800000"/>
              <a:headEnd/>
              <a:tailEnd/>
            </a:ln>
            <a:effectLst/>
          </p:spPr>
          <p:txBody>
            <a:bodyPr>
              <a:spAutoFit/>
            </a:bodyPr>
            <a:lstStyle/>
            <a:p>
              <a:pPr>
                <a:spcBef>
                  <a:spcPct val="50000"/>
                </a:spcBef>
              </a:pPr>
              <a:r>
                <a:rPr lang="en-US" sz="2000" b="1"/>
                <a:t>m2 </a:t>
              </a:r>
            </a:p>
          </p:txBody>
        </p:sp>
        <p:sp>
          <p:nvSpPr>
            <p:cNvPr id="135192" name="Line 24"/>
            <p:cNvSpPr>
              <a:spLocks noChangeShapeType="1"/>
            </p:cNvSpPr>
            <p:nvPr/>
          </p:nvSpPr>
          <p:spPr bwMode="auto">
            <a:xfrm>
              <a:off x="912" y="1824"/>
              <a:ext cx="960" cy="96"/>
            </a:xfrm>
            <a:prstGeom prst="line">
              <a:avLst/>
            </a:prstGeom>
            <a:noFill/>
            <a:ln w="9525">
              <a:solidFill>
                <a:srgbClr val="0000CC"/>
              </a:solidFill>
              <a:round/>
              <a:headEnd/>
              <a:tailEnd type="triangle" w="med" len="med"/>
            </a:ln>
            <a:effectLst/>
          </p:spPr>
          <p:txBody>
            <a:bodyPr wrap="none"/>
            <a:lstStyle/>
            <a:p>
              <a:endParaRPr lang="en-US"/>
            </a:p>
          </p:txBody>
        </p:sp>
        <p:sp>
          <p:nvSpPr>
            <p:cNvPr id="135193" name="Line 25"/>
            <p:cNvSpPr>
              <a:spLocks noChangeShapeType="1"/>
            </p:cNvSpPr>
            <p:nvPr/>
          </p:nvSpPr>
          <p:spPr bwMode="auto">
            <a:xfrm>
              <a:off x="912" y="1824"/>
              <a:ext cx="1872" cy="432"/>
            </a:xfrm>
            <a:prstGeom prst="line">
              <a:avLst/>
            </a:prstGeom>
            <a:noFill/>
            <a:ln w="9525">
              <a:solidFill>
                <a:srgbClr val="0000CC"/>
              </a:solidFill>
              <a:round/>
              <a:headEnd/>
              <a:tailEnd type="triangle" w="med" len="med"/>
            </a:ln>
            <a:effectLst/>
          </p:spPr>
          <p:txBody>
            <a:bodyPr wrap="none"/>
            <a:lstStyle/>
            <a:p>
              <a:endParaRPr lang="en-US"/>
            </a:p>
          </p:txBody>
        </p:sp>
        <p:sp>
          <p:nvSpPr>
            <p:cNvPr id="135194" name="Line 26"/>
            <p:cNvSpPr>
              <a:spLocks noChangeShapeType="1"/>
            </p:cNvSpPr>
            <p:nvPr/>
          </p:nvSpPr>
          <p:spPr bwMode="auto">
            <a:xfrm>
              <a:off x="912" y="1824"/>
              <a:ext cx="2544" cy="1008"/>
            </a:xfrm>
            <a:prstGeom prst="line">
              <a:avLst/>
            </a:prstGeom>
            <a:noFill/>
            <a:ln w="9525">
              <a:solidFill>
                <a:srgbClr val="0000CC"/>
              </a:solidFill>
              <a:round/>
              <a:headEnd/>
              <a:tailEnd type="triangle" w="med" len="med"/>
            </a:ln>
            <a:effectLst/>
          </p:spPr>
          <p:txBody>
            <a:bodyPr wrap="none"/>
            <a:lstStyle/>
            <a:p>
              <a:endParaRPr lang="en-US"/>
            </a:p>
          </p:txBody>
        </p:sp>
        <p:sp>
          <p:nvSpPr>
            <p:cNvPr id="135195" name="Line 27"/>
            <p:cNvSpPr>
              <a:spLocks noChangeShapeType="1"/>
            </p:cNvSpPr>
            <p:nvPr/>
          </p:nvSpPr>
          <p:spPr bwMode="auto">
            <a:xfrm>
              <a:off x="1872" y="2112"/>
              <a:ext cx="912" cy="288"/>
            </a:xfrm>
            <a:prstGeom prst="line">
              <a:avLst/>
            </a:prstGeom>
            <a:noFill/>
            <a:ln w="9525">
              <a:solidFill>
                <a:srgbClr val="008000"/>
              </a:solidFill>
              <a:round/>
              <a:headEnd/>
              <a:tailEnd type="triangle" w="med" len="med"/>
            </a:ln>
            <a:effectLst/>
          </p:spPr>
          <p:txBody>
            <a:bodyPr wrap="none"/>
            <a:lstStyle/>
            <a:p>
              <a:endParaRPr lang="en-US"/>
            </a:p>
          </p:txBody>
        </p:sp>
        <p:sp>
          <p:nvSpPr>
            <p:cNvPr id="135196" name="Line 28"/>
            <p:cNvSpPr>
              <a:spLocks noChangeShapeType="1"/>
            </p:cNvSpPr>
            <p:nvPr/>
          </p:nvSpPr>
          <p:spPr bwMode="auto">
            <a:xfrm>
              <a:off x="1872" y="2112"/>
              <a:ext cx="1584" cy="960"/>
            </a:xfrm>
            <a:prstGeom prst="line">
              <a:avLst/>
            </a:prstGeom>
            <a:noFill/>
            <a:ln w="9525">
              <a:solidFill>
                <a:srgbClr val="008000"/>
              </a:solidFill>
              <a:round/>
              <a:headEnd/>
              <a:tailEnd type="triangle" w="med" len="med"/>
            </a:ln>
            <a:effectLst/>
          </p:spPr>
          <p:txBody>
            <a:bodyPr wrap="none"/>
            <a:lstStyle/>
            <a:p>
              <a:endParaRPr lang="en-US"/>
            </a:p>
          </p:txBody>
        </p:sp>
        <p:sp>
          <p:nvSpPr>
            <p:cNvPr id="135197" name="Text Box 29"/>
            <p:cNvSpPr txBox="1">
              <a:spLocks noChangeArrowheads="1"/>
            </p:cNvSpPr>
            <p:nvPr/>
          </p:nvSpPr>
          <p:spPr bwMode="auto">
            <a:xfrm>
              <a:off x="1873" y="1804"/>
              <a:ext cx="455" cy="176"/>
            </a:xfrm>
            <a:prstGeom prst="rect">
              <a:avLst/>
            </a:prstGeom>
            <a:noFill/>
            <a:ln w="9525">
              <a:noFill/>
              <a:miter lim="800000"/>
              <a:headEnd/>
              <a:tailEnd/>
            </a:ln>
            <a:effectLst/>
          </p:spPr>
          <p:txBody>
            <a:bodyPr>
              <a:spAutoFit/>
            </a:bodyPr>
            <a:lstStyle/>
            <a:p>
              <a:pPr>
                <a:spcBef>
                  <a:spcPct val="50000"/>
                </a:spcBef>
              </a:pPr>
              <a:r>
                <a:rPr lang="en-US" sz="2000" b="1"/>
                <a:t>m1</a:t>
              </a:r>
            </a:p>
          </p:txBody>
        </p:sp>
        <p:sp>
          <p:nvSpPr>
            <p:cNvPr id="135198" name="Text Box 30"/>
            <p:cNvSpPr txBox="1">
              <a:spLocks noChangeArrowheads="1"/>
            </p:cNvSpPr>
            <p:nvPr/>
          </p:nvSpPr>
          <p:spPr bwMode="auto">
            <a:xfrm>
              <a:off x="2758" y="2112"/>
              <a:ext cx="456" cy="176"/>
            </a:xfrm>
            <a:prstGeom prst="rect">
              <a:avLst/>
            </a:prstGeom>
            <a:noFill/>
            <a:ln w="9525">
              <a:noFill/>
              <a:miter lim="800000"/>
              <a:headEnd/>
              <a:tailEnd/>
            </a:ln>
            <a:effectLst/>
          </p:spPr>
          <p:txBody>
            <a:bodyPr>
              <a:spAutoFit/>
            </a:bodyPr>
            <a:lstStyle/>
            <a:p>
              <a:pPr>
                <a:spcBef>
                  <a:spcPct val="50000"/>
                </a:spcBef>
              </a:pPr>
              <a:r>
                <a:rPr lang="en-US" sz="2000" b="1"/>
                <a:t>m1</a:t>
              </a:r>
            </a:p>
          </p:txBody>
        </p:sp>
        <p:sp>
          <p:nvSpPr>
            <p:cNvPr id="135199" name="Text Box 31"/>
            <p:cNvSpPr txBox="1">
              <a:spLocks noChangeArrowheads="1"/>
            </p:cNvSpPr>
            <p:nvPr/>
          </p:nvSpPr>
          <p:spPr bwMode="auto">
            <a:xfrm>
              <a:off x="3455" y="2716"/>
              <a:ext cx="456" cy="176"/>
            </a:xfrm>
            <a:prstGeom prst="rect">
              <a:avLst/>
            </a:prstGeom>
            <a:noFill/>
            <a:ln w="9525">
              <a:noFill/>
              <a:miter lim="800000"/>
              <a:headEnd/>
              <a:tailEnd/>
            </a:ln>
            <a:effectLst/>
          </p:spPr>
          <p:txBody>
            <a:bodyPr>
              <a:spAutoFit/>
            </a:bodyPr>
            <a:lstStyle/>
            <a:p>
              <a:pPr>
                <a:spcBef>
                  <a:spcPct val="50000"/>
                </a:spcBef>
              </a:pPr>
              <a:r>
                <a:rPr lang="en-US" sz="2000" b="1"/>
                <a:t>m1</a:t>
              </a:r>
            </a:p>
          </p:txBody>
        </p:sp>
        <p:sp>
          <p:nvSpPr>
            <p:cNvPr id="135200" name="Text Box 32"/>
            <p:cNvSpPr txBox="1">
              <a:spLocks noChangeArrowheads="1"/>
            </p:cNvSpPr>
            <p:nvPr/>
          </p:nvSpPr>
          <p:spPr bwMode="auto">
            <a:xfrm>
              <a:off x="2758" y="2283"/>
              <a:ext cx="456" cy="176"/>
            </a:xfrm>
            <a:prstGeom prst="rect">
              <a:avLst/>
            </a:prstGeom>
            <a:noFill/>
            <a:ln w="9525">
              <a:noFill/>
              <a:miter lim="800000"/>
              <a:headEnd/>
              <a:tailEnd/>
            </a:ln>
            <a:effectLst/>
          </p:spPr>
          <p:txBody>
            <a:bodyPr>
              <a:spAutoFit/>
            </a:bodyPr>
            <a:lstStyle/>
            <a:p>
              <a:pPr>
                <a:spcBef>
                  <a:spcPct val="50000"/>
                </a:spcBef>
              </a:pPr>
              <a:r>
                <a:rPr lang="en-US" sz="2000" b="1"/>
                <a:t>m3</a:t>
              </a:r>
            </a:p>
          </p:txBody>
        </p:sp>
        <p:sp>
          <p:nvSpPr>
            <p:cNvPr id="135201" name="Text Box 33"/>
            <p:cNvSpPr txBox="1">
              <a:spLocks noChangeArrowheads="1"/>
            </p:cNvSpPr>
            <p:nvPr/>
          </p:nvSpPr>
          <p:spPr bwMode="auto">
            <a:xfrm>
              <a:off x="3431" y="2956"/>
              <a:ext cx="454" cy="176"/>
            </a:xfrm>
            <a:prstGeom prst="rect">
              <a:avLst/>
            </a:prstGeom>
            <a:noFill/>
            <a:ln w="9525">
              <a:noFill/>
              <a:miter lim="800000"/>
              <a:headEnd/>
              <a:tailEnd/>
            </a:ln>
            <a:effectLst/>
          </p:spPr>
          <p:txBody>
            <a:bodyPr>
              <a:spAutoFit/>
            </a:bodyPr>
            <a:lstStyle/>
            <a:p>
              <a:pPr>
                <a:spcBef>
                  <a:spcPct val="50000"/>
                </a:spcBef>
              </a:pPr>
              <a:r>
                <a:rPr lang="en-US" sz="2000" b="1"/>
                <a:t>m3</a:t>
              </a:r>
            </a:p>
          </p:txBody>
        </p:sp>
        <p:sp>
          <p:nvSpPr>
            <p:cNvPr id="135202" name="Text Box 34"/>
            <p:cNvSpPr txBox="1">
              <a:spLocks noChangeArrowheads="1"/>
            </p:cNvSpPr>
            <p:nvPr/>
          </p:nvSpPr>
          <p:spPr bwMode="auto">
            <a:xfrm>
              <a:off x="1969" y="2765"/>
              <a:ext cx="457" cy="176"/>
            </a:xfrm>
            <a:prstGeom prst="rect">
              <a:avLst/>
            </a:prstGeom>
            <a:noFill/>
            <a:ln w="9525">
              <a:noFill/>
              <a:miter lim="800000"/>
              <a:headEnd/>
              <a:tailEnd/>
            </a:ln>
            <a:effectLst/>
          </p:spPr>
          <p:txBody>
            <a:bodyPr>
              <a:spAutoFit/>
            </a:bodyPr>
            <a:lstStyle/>
            <a:p>
              <a:pPr>
                <a:spcBef>
                  <a:spcPct val="50000"/>
                </a:spcBef>
              </a:pPr>
              <a:endParaRPr lang="en-GB" sz="2000" b="1"/>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34" name="Rectangle 42"/>
          <p:cNvSpPr>
            <a:spLocks noGrp="1" noChangeArrowheads="1"/>
          </p:cNvSpPr>
          <p:nvPr>
            <p:ph type="title"/>
          </p:nvPr>
        </p:nvSpPr>
        <p:spPr>
          <a:xfrm>
            <a:off x="685800" y="42863"/>
            <a:ext cx="8077200" cy="609600"/>
          </a:xfrm>
          <a:noFill/>
          <a:ln/>
        </p:spPr>
        <p:txBody>
          <a:bodyPr/>
          <a:lstStyle/>
          <a:p>
            <a:r>
              <a:rPr lang="en-US"/>
              <a:t>Group communication (contd…)</a:t>
            </a:r>
          </a:p>
        </p:txBody>
      </p:sp>
      <p:sp>
        <p:nvSpPr>
          <p:cNvPr id="110635" name="Rectangle 43"/>
          <p:cNvSpPr>
            <a:spLocks noGrp="1" noChangeArrowheads="1"/>
          </p:cNvSpPr>
          <p:nvPr>
            <p:ph type="body" idx="1"/>
          </p:nvPr>
        </p:nvSpPr>
        <p:spPr>
          <a:xfrm>
            <a:off x="381000" y="652463"/>
            <a:ext cx="8382000" cy="5892800"/>
          </a:xfrm>
          <a:noFill/>
          <a:ln/>
        </p:spPr>
        <p:txBody>
          <a:bodyPr/>
          <a:lstStyle/>
          <a:p>
            <a:pPr marL="457200" indent="-457200"/>
            <a:r>
              <a:rPr lang="en-US" dirty="0"/>
              <a:t>Implementation of </a:t>
            </a:r>
            <a:r>
              <a:rPr lang="en-US" dirty="0" smtClean="0"/>
              <a:t>causal </a:t>
            </a:r>
            <a:r>
              <a:rPr lang="en-US" dirty="0"/>
              <a:t>ordering</a:t>
            </a:r>
          </a:p>
          <a:p>
            <a:pPr marL="796925" lvl="1" indent="-339725"/>
            <a:r>
              <a:rPr lang="en-US" dirty="0">
                <a:solidFill>
                  <a:srgbClr val="0000CC"/>
                </a:solidFill>
              </a:rPr>
              <a:t>CBCAST protocol </a:t>
            </a:r>
          </a:p>
          <a:p>
            <a:pPr marL="1204913" lvl="2" indent="-293688">
              <a:buFont typeface="Wingdings 2" pitchFamily="18" charset="2"/>
              <a:buAutoNum type="arabicPeriod"/>
            </a:pPr>
            <a:r>
              <a:rPr lang="en-US" dirty="0"/>
              <a:t>Each member process of a group maintains a vector of “n” components, where “n” is the total number of members in the group</a:t>
            </a:r>
          </a:p>
          <a:p>
            <a:pPr marL="1204913" lvl="2" indent="-293688">
              <a:buFont typeface="Wingdings 2" pitchFamily="18" charset="2"/>
              <a:buAutoNum type="arabicPeriod"/>
            </a:pPr>
            <a:r>
              <a:rPr lang="en-US" dirty="0"/>
              <a:t>Each member is assigned a sequence number from 0 to n.  </a:t>
            </a:r>
          </a:p>
          <a:p>
            <a:pPr marL="1204913" lvl="2" indent="-293688">
              <a:lnSpc>
                <a:spcPct val="135000"/>
              </a:lnSpc>
              <a:buFont typeface="Wingdings 2" pitchFamily="18" charset="2"/>
              <a:buAutoNum type="arabicPeriod"/>
            </a:pPr>
            <a:r>
              <a:rPr lang="en-US" dirty="0" err="1"/>
              <a:t>i</a:t>
            </a:r>
            <a:r>
              <a:rPr lang="en-US" sz="2000" baseline="30000" dirty="0" err="1"/>
              <a:t>th</a:t>
            </a:r>
            <a:r>
              <a:rPr lang="en-US" sz="2000" dirty="0"/>
              <a:t> </a:t>
            </a:r>
            <a:r>
              <a:rPr lang="en-US" dirty="0"/>
              <a:t>component of the vector corresponds to the member with sequence number </a:t>
            </a:r>
            <a:r>
              <a:rPr lang="en-US" dirty="0" err="1"/>
              <a:t>i</a:t>
            </a:r>
            <a:r>
              <a:rPr lang="en-US" dirty="0"/>
              <a:t> and it is equal to the number of last message received in sequence by the </a:t>
            </a:r>
            <a:r>
              <a:rPr lang="en-US" dirty="0" err="1"/>
              <a:t>i</a:t>
            </a:r>
            <a:r>
              <a:rPr lang="en-US" sz="2000" baseline="30000" dirty="0" err="1"/>
              <a:t>th</a:t>
            </a:r>
            <a:r>
              <a:rPr lang="en-US" dirty="0"/>
              <a:t> member.</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228600" y="609600"/>
            <a:ext cx="8740775" cy="6067425"/>
          </a:xfrm>
        </p:spPr>
        <p:txBody>
          <a:bodyPr/>
          <a:lstStyle/>
          <a:p>
            <a:pPr marL="923925" lvl="2" indent="-381000">
              <a:spcBef>
                <a:spcPct val="25000"/>
              </a:spcBef>
              <a:buFont typeface="Wingdings 2" pitchFamily="18" charset="2"/>
              <a:buAutoNum type="arabicPeriod" startAt="4"/>
            </a:pPr>
            <a:r>
              <a:rPr lang="en-US"/>
              <a:t>To send a message, a process increments the value of its own component in its own vector and sends the vector as part of the message</a:t>
            </a:r>
          </a:p>
          <a:p>
            <a:pPr marL="923925" lvl="2" indent="-381000">
              <a:spcBef>
                <a:spcPct val="25000"/>
              </a:spcBef>
              <a:buFont typeface="Wingdings 2" pitchFamily="18" charset="2"/>
              <a:buAutoNum type="arabicPeriod" startAt="4"/>
            </a:pPr>
            <a:r>
              <a:rPr lang="en-US"/>
              <a:t>When message arrives at a receiver process’s site, it is buffered by the runtime system and the Runtime system tests the two conditions, to decide whether message can be delivered or it must be delayed  to ensure casual-ordering semantics</a:t>
            </a:r>
          </a:p>
          <a:p>
            <a:pPr marL="1373188" lvl="3" indent="-381000">
              <a:spcBef>
                <a:spcPct val="25000"/>
              </a:spcBef>
              <a:buClr>
                <a:srgbClr val="000099"/>
              </a:buClr>
              <a:buSzPct val="80000"/>
              <a:buFont typeface="Wingdings 2" pitchFamily="18" charset="2"/>
              <a:buChar char="²"/>
            </a:pPr>
            <a:r>
              <a:rPr lang="en-US"/>
              <a:t>S[i] = R[i] +1    and</a:t>
            </a:r>
          </a:p>
          <a:p>
            <a:pPr marL="1373188" lvl="3" indent="-381000">
              <a:spcBef>
                <a:spcPct val="25000"/>
              </a:spcBef>
              <a:buClr>
                <a:srgbClr val="000099"/>
              </a:buClr>
              <a:buSzPct val="80000"/>
              <a:buFont typeface="Wingdings 2" pitchFamily="18" charset="2"/>
              <a:buChar char="²"/>
            </a:pPr>
            <a:r>
              <a:rPr lang="en-US"/>
              <a:t>S[j] &lt;= R[j] for all j !=i</a:t>
            </a:r>
          </a:p>
          <a:p>
            <a:pPr marL="923925" lvl="2" indent="-381000">
              <a:spcBef>
                <a:spcPct val="25000"/>
              </a:spcBef>
              <a:buFont typeface="Wingdings 2" pitchFamily="18" charset="2"/>
              <a:buNone/>
            </a:pPr>
            <a:r>
              <a:rPr lang="en-US"/>
              <a:t>where S-Vector of Sender process, R-Vector of Receiver process</a:t>
            </a:r>
          </a:p>
        </p:txBody>
      </p:sp>
      <p:sp>
        <p:nvSpPr>
          <p:cNvPr id="114692" name="Rectangle 4"/>
          <p:cNvSpPr>
            <a:spLocks noGrp="1" noChangeArrowheads="1"/>
          </p:cNvSpPr>
          <p:nvPr>
            <p:ph type="title"/>
          </p:nvPr>
        </p:nvSpPr>
        <p:spPr>
          <a:xfrm>
            <a:off x="685800" y="0"/>
            <a:ext cx="8077200" cy="609600"/>
          </a:xfrm>
          <a:noFill/>
          <a:ln/>
        </p:spPr>
        <p:txBody>
          <a:bodyPr/>
          <a:lstStyle/>
          <a:p>
            <a:r>
              <a:rPr lang="en-US"/>
              <a:t>Group communication (contd…)</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a:xfrm>
            <a:off x="228600" y="855663"/>
            <a:ext cx="8726488" cy="5762625"/>
          </a:xfrm>
        </p:spPr>
        <p:txBody>
          <a:bodyPr/>
          <a:lstStyle/>
          <a:p>
            <a:pPr marL="923925" lvl="2" indent="-381000">
              <a:lnSpc>
                <a:spcPct val="105000"/>
              </a:lnSpc>
              <a:spcBef>
                <a:spcPct val="25000"/>
              </a:spcBef>
              <a:buFont typeface="Wingdings 2" pitchFamily="18" charset="2"/>
              <a:buNone/>
            </a:pPr>
            <a:r>
              <a:rPr lang="en-US"/>
              <a:t>S[i] = R[i] +1 ensures that the receiver has not missed any message from the sender</a:t>
            </a:r>
          </a:p>
          <a:p>
            <a:pPr marL="923925" lvl="2" indent="-381000">
              <a:lnSpc>
                <a:spcPct val="150000"/>
              </a:lnSpc>
              <a:spcBef>
                <a:spcPct val="40000"/>
              </a:spcBef>
              <a:buFont typeface="Wingdings 2" pitchFamily="18" charset="2"/>
              <a:buNone/>
            </a:pPr>
            <a:r>
              <a:rPr lang="en-US"/>
              <a:t>S[j] &lt;= R[j] for all j!=i ensures that the sender has not received any message that the receiver has not yet received</a:t>
            </a:r>
          </a:p>
          <a:p>
            <a:pPr marL="923925" lvl="2" indent="-381000">
              <a:lnSpc>
                <a:spcPct val="130000"/>
              </a:lnSpc>
              <a:spcBef>
                <a:spcPct val="40000"/>
              </a:spcBef>
              <a:buFont typeface="Wingdings 2" pitchFamily="18" charset="2"/>
              <a:buAutoNum type="arabicPeriod" startAt="6"/>
            </a:pPr>
            <a:r>
              <a:rPr lang="en-US"/>
              <a:t>If message passes these two tests, the runtime system delivers it to the user process</a:t>
            </a:r>
          </a:p>
          <a:p>
            <a:pPr marL="923925" lvl="2" indent="-381000">
              <a:lnSpc>
                <a:spcPct val="105000"/>
              </a:lnSpc>
              <a:spcBef>
                <a:spcPct val="25000"/>
              </a:spcBef>
              <a:buFont typeface="Wingdings 2" pitchFamily="18" charset="2"/>
              <a:buAutoNum type="arabicPeriod" startAt="6"/>
            </a:pPr>
            <a:r>
              <a:rPr lang="en-US"/>
              <a:t>Otherwise the message is left in the buffer and the test is carried out again for it when a new message arrives</a:t>
            </a:r>
          </a:p>
        </p:txBody>
      </p:sp>
      <p:sp>
        <p:nvSpPr>
          <p:cNvPr id="136195" name="Rectangle 3"/>
          <p:cNvSpPr>
            <a:spLocks noGrp="1" noChangeArrowheads="1"/>
          </p:cNvSpPr>
          <p:nvPr>
            <p:ph type="title"/>
          </p:nvPr>
        </p:nvSpPr>
        <p:spPr>
          <a:xfrm>
            <a:off x="685800" y="0"/>
            <a:ext cx="8077200" cy="609600"/>
          </a:xfrm>
          <a:noFill/>
          <a:ln/>
        </p:spPr>
        <p:txBody>
          <a:bodyPr/>
          <a:lstStyle/>
          <a:p>
            <a:r>
              <a:rPr lang="en-US"/>
              <a:t>Group communication (contd…)</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type="body" idx="1"/>
          </p:nvPr>
        </p:nvSpPr>
        <p:spPr>
          <a:xfrm>
            <a:off x="198438" y="457200"/>
            <a:ext cx="8763000" cy="457200"/>
          </a:xfrm>
        </p:spPr>
        <p:txBody>
          <a:bodyPr/>
          <a:lstStyle/>
          <a:p>
            <a:pPr>
              <a:lnSpc>
                <a:spcPct val="115000"/>
              </a:lnSpc>
            </a:pPr>
            <a:r>
              <a:rPr lang="en-US"/>
              <a:t>CBCAST protocol for implementing casual ordering semantics</a:t>
            </a:r>
          </a:p>
        </p:txBody>
      </p:sp>
      <p:sp>
        <p:nvSpPr>
          <p:cNvPr id="115716" name="Rectangle 4"/>
          <p:cNvSpPr>
            <a:spLocks noGrp="1" noChangeArrowheads="1"/>
          </p:cNvSpPr>
          <p:nvPr>
            <p:ph type="title"/>
          </p:nvPr>
        </p:nvSpPr>
        <p:spPr>
          <a:xfrm>
            <a:off x="685800" y="0"/>
            <a:ext cx="8077200" cy="609600"/>
          </a:xfrm>
          <a:noFill/>
          <a:ln/>
        </p:spPr>
        <p:txBody>
          <a:bodyPr/>
          <a:lstStyle/>
          <a:p>
            <a:r>
              <a:rPr lang="en-US"/>
              <a:t>Group communication (contd…)</a:t>
            </a:r>
          </a:p>
        </p:txBody>
      </p:sp>
      <p:sp>
        <p:nvSpPr>
          <p:cNvPr id="115718" name="Line 6"/>
          <p:cNvSpPr>
            <a:spLocks noChangeShapeType="1"/>
          </p:cNvSpPr>
          <p:nvPr/>
        </p:nvSpPr>
        <p:spPr bwMode="auto">
          <a:xfrm>
            <a:off x="2855913" y="2030413"/>
            <a:ext cx="0" cy="4457700"/>
          </a:xfrm>
          <a:prstGeom prst="line">
            <a:avLst/>
          </a:prstGeom>
          <a:noFill/>
          <a:ln w="12700">
            <a:solidFill>
              <a:schemeClr val="tx1"/>
            </a:solidFill>
            <a:prstDash val="dash"/>
            <a:round/>
            <a:headEnd/>
            <a:tailEnd/>
          </a:ln>
          <a:effectLst/>
        </p:spPr>
        <p:txBody>
          <a:bodyPr wrap="none"/>
          <a:lstStyle/>
          <a:p>
            <a:endParaRPr lang="en-US"/>
          </a:p>
        </p:txBody>
      </p:sp>
      <p:sp>
        <p:nvSpPr>
          <p:cNvPr id="115719" name="Line 7"/>
          <p:cNvSpPr>
            <a:spLocks noChangeShapeType="1"/>
          </p:cNvSpPr>
          <p:nvPr/>
        </p:nvSpPr>
        <p:spPr bwMode="auto">
          <a:xfrm>
            <a:off x="4652963" y="2030413"/>
            <a:ext cx="0" cy="4457700"/>
          </a:xfrm>
          <a:prstGeom prst="line">
            <a:avLst/>
          </a:prstGeom>
          <a:noFill/>
          <a:ln w="12700">
            <a:solidFill>
              <a:schemeClr val="tx1"/>
            </a:solidFill>
            <a:prstDash val="dash"/>
            <a:round/>
            <a:headEnd/>
            <a:tailEnd/>
          </a:ln>
          <a:effectLst/>
        </p:spPr>
        <p:txBody>
          <a:bodyPr wrap="none"/>
          <a:lstStyle/>
          <a:p>
            <a:endParaRPr lang="en-US"/>
          </a:p>
        </p:txBody>
      </p:sp>
      <p:sp>
        <p:nvSpPr>
          <p:cNvPr id="115720" name="Line 8"/>
          <p:cNvSpPr>
            <a:spLocks noChangeShapeType="1"/>
          </p:cNvSpPr>
          <p:nvPr/>
        </p:nvSpPr>
        <p:spPr bwMode="auto">
          <a:xfrm>
            <a:off x="6824663" y="1968500"/>
            <a:ext cx="0" cy="4519613"/>
          </a:xfrm>
          <a:prstGeom prst="line">
            <a:avLst/>
          </a:prstGeom>
          <a:noFill/>
          <a:ln w="12700">
            <a:solidFill>
              <a:schemeClr val="tx1"/>
            </a:solidFill>
            <a:prstDash val="dash"/>
            <a:round/>
            <a:headEnd/>
            <a:tailEnd/>
          </a:ln>
          <a:effectLst/>
        </p:spPr>
        <p:txBody>
          <a:bodyPr wrap="none"/>
          <a:lstStyle/>
          <a:p>
            <a:endParaRPr lang="en-US"/>
          </a:p>
        </p:txBody>
      </p:sp>
      <p:grpSp>
        <p:nvGrpSpPr>
          <p:cNvPr id="115721" name="Group 9"/>
          <p:cNvGrpSpPr>
            <a:grpSpLocks/>
          </p:cNvGrpSpPr>
          <p:nvPr/>
        </p:nvGrpSpPr>
        <p:grpSpPr bwMode="auto">
          <a:xfrm>
            <a:off x="1058863" y="2198688"/>
            <a:ext cx="1497012" cy="309562"/>
            <a:chOff x="192" y="864"/>
            <a:chExt cx="960" cy="240"/>
          </a:xfrm>
        </p:grpSpPr>
        <p:sp>
          <p:nvSpPr>
            <p:cNvPr id="115722" name="Rectangle 10"/>
            <p:cNvSpPr>
              <a:spLocks noChangeArrowheads="1"/>
            </p:cNvSpPr>
            <p:nvPr/>
          </p:nvSpPr>
          <p:spPr bwMode="auto">
            <a:xfrm>
              <a:off x="192" y="864"/>
              <a:ext cx="960" cy="240"/>
            </a:xfrm>
            <a:prstGeom prst="rect">
              <a:avLst/>
            </a:prstGeom>
            <a:solidFill>
              <a:schemeClr val="accent1"/>
            </a:solidFill>
            <a:ln w="9525">
              <a:solidFill>
                <a:schemeClr val="tx1"/>
              </a:solidFill>
              <a:miter lim="800000"/>
              <a:headEnd/>
              <a:tailEnd/>
            </a:ln>
            <a:effectLst/>
          </p:spPr>
          <p:txBody>
            <a:bodyPr wrap="none" anchor="ctr"/>
            <a:lstStyle/>
            <a:p>
              <a:pPr algn="ctr"/>
              <a:r>
                <a:rPr lang="en-US" sz="1900" b="1"/>
                <a:t>3     2     5   1 </a:t>
              </a:r>
            </a:p>
          </p:txBody>
        </p:sp>
        <p:sp>
          <p:nvSpPr>
            <p:cNvPr id="115723" name="Line 11"/>
            <p:cNvSpPr>
              <a:spLocks noChangeShapeType="1"/>
            </p:cNvSpPr>
            <p:nvPr/>
          </p:nvSpPr>
          <p:spPr bwMode="auto">
            <a:xfrm>
              <a:off x="432" y="864"/>
              <a:ext cx="0" cy="240"/>
            </a:xfrm>
            <a:prstGeom prst="line">
              <a:avLst/>
            </a:prstGeom>
            <a:noFill/>
            <a:ln w="9525">
              <a:solidFill>
                <a:schemeClr val="tx1"/>
              </a:solidFill>
              <a:round/>
              <a:headEnd/>
              <a:tailEnd/>
            </a:ln>
            <a:effectLst/>
          </p:spPr>
          <p:txBody>
            <a:bodyPr wrap="none"/>
            <a:lstStyle/>
            <a:p>
              <a:endParaRPr lang="en-US"/>
            </a:p>
          </p:txBody>
        </p:sp>
        <p:sp>
          <p:nvSpPr>
            <p:cNvPr id="115724" name="Line 12"/>
            <p:cNvSpPr>
              <a:spLocks noChangeShapeType="1"/>
            </p:cNvSpPr>
            <p:nvPr/>
          </p:nvSpPr>
          <p:spPr bwMode="auto">
            <a:xfrm>
              <a:off x="672" y="864"/>
              <a:ext cx="0" cy="240"/>
            </a:xfrm>
            <a:prstGeom prst="line">
              <a:avLst/>
            </a:prstGeom>
            <a:noFill/>
            <a:ln w="9525">
              <a:solidFill>
                <a:schemeClr val="tx1"/>
              </a:solidFill>
              <a:round/>
              <a:headEnd/>
              <a:tailEnd/>
            </a:ln>
            <a:effectLst/>
          </p:spPr>
          <p:txBody>
            <a:bodyPr wrap="none"/>
            <a:lstStyle/>
            <a:p>
              <a:endParaRPr lang="en-US"/>
            </a:p>
          </p:txBody>
        </p:sp>
        <p:sp>
          <p:nvSpPr>
            <p:cNvPr id="115725" name="Line 13"/>
            <p:cNvSpPr>
              <a:spLocks noChangeShapeType="1"/>
            </p:cNvSpPr>
            <p:nvPr/>
          </p:nvSpPr>
          <p:spPr bwMode="auto">
            <a:xfrm>
              <a:off x="912" y="864"/>
              <a:ext cx="0" cy="240"/>
            </a:xfrm>
            <a:prstGeom prst="line">
              <a:avLst/>
            </a:prstGeom>
            <a:noFill/>
            <a:ln w="9525">
              <a:solidFill>
                <a:schemeClr val="tx1"/>
              </a:solidFill>
              <a:round/>
              <a:headEnd/>
              <a:tailEnd/>
            </a:ln>
            <a:effectLst/>
          </p:spPr>
          <p:txBody>
            <a:bodyPr wrap="none"/>
            <a:lstStyle/>
            <a:p>
              <a:endParaRPr lang="en-US"/>
            </a:p>
          </p:txBody>
        </p:sp>
      </p:grpSp>
      <p:grpSp>
        <p:nvGrpSpPr>
          <p:cNvPr id="115726" name="Group 14"/>
          <p:cNvGrpSpPr>
            <a:grpSpLocks/>
          </p:cNvGrpSpPr>
          <p:nvPr/>
        </p:nvGrpSpPr>
        <p:grpSpPr bwMode="auto">
          <a:xfrm>
            <a:off x="2930525" y="2198688"/>
            <a:ext cx="1498600" cy="309562"/>
            <a:chOff x="192" y="864"/>
            <a:chExt cx="960" cy="240"/>
          </a:xfrm>
        </p:grpSpPr>
        <p:sp>
          <p:nvSpPr>
            <p:cNvPr id="115727" name="Rectangle 15"/>
            <p:cNvSpPr>
              <a:spLocks noChangeArrowheads="1"/>
            </p:cNvSpPr>
            <p:nvPr/>
          </p:nvSpPr>
          <p:spPr bwMode="auto">
            <a:xfrm>
              <a:off x="192" y="864"/>
              <a:ext cx="960" cy="240"/>
            </a:xfrm>
            <a:prstGeom prst="rect">
              <a:avLst/>
            </a:prstGeom>
            <a:solidFill>
              <a:schemeClr val="accent1"/>
            </a:solidFill>
            <a:ln w="9525">
              <a:solidFill>
                <a:schemeClr val="tx1"/>
              </a:solidFill>
              <a:miter lim="800000"/>
              <a:headEnd/>
              <a:tailEnd/>
            </a:ln>
            <a:effectLst/>
          </p:spPr>
          <p:txBody>
            <a:bodyPr wrap="none" anchor="ctr"/>
            <a:lstStyle/>
            <a:p>
              <a:pPr algn="ctr"/>
              <a:r>
                <a:rPr lang="en-US" sz="1900" b="1"/>
                <a:t>3     2     5   1 </a:t>
              </a:r>
            </a:p>
          </p:txBody>
        </p:sp>
        <p:sp>
          <p:nvSpPr>
            <p:cNvPr id="115728" name="Line 16"/>
            <p:cNvSpPr>
              <a:spLocks noChangeShapeType="1"/>
            </p:cNvSpPr>
            <p:nvPr/>
          </p:nvSpPr>
          <p:spPr bwMode="auto">
            <a:xfrm>
              <a:off x="432" y="864"/>
              <a:ext cx="0" cy="240"/>
            </a:xfrm>
            <a:prstGeom prst="line">
              <a:avLst/>
            </a:prstGeom>
            <a:noFill/>
            <a:ln w="9525">
              <a:solidFill>
                <a:schemeClr val="tx1"/>
              </a:solidFill>
              <a:round/>
              <a:headEnd/>
              <a:tailEnd/>
            </a:ln>
            <a:effectLst/>
          </p:spPr>
          <p:txBody>
            <a:bodyPr wrap="none"/>
            <a:lstStyle/>
            <a:p>
              <a:endParaRPr lang="en-US"/>
            </a:p>
          </p:txBody>
        </p:sp>
        <p:sp>
          <p:nvSpPr>
            <p:cNvPr id="115729" name="Line 17"/>
            <p:cNvSpPr>
              <a:spLocks noChangeShapeType="1"/>
            </p:cNvSpPr>
            <p:nvPr/>
          </p:nvSpPr>
          <p:spPr bwMode="auto">
            <a:xfrm>
              <a:off x="672" y="864"/>
              <a:ext cx="0" cy="240"/>
            </a:xfrm>
            <a:prstGeom prst="line">
              <a:avLst/>
            </a:prstGeom>
            <a:noFill/>
            <a:ln w="9525">
              <a:solidFill>
                <a:schemeClr val="tx1"/>
              </a:solidFill>
              <a:round/>
              <a:headEnd/>
              <a:tailEnd/>
            </a:ln>
            <a:effectLst/>
          </p:spPr>
          <p:txBody>
            <a:bodyPr wrap="none"/>
            <a:lstStyle/>
            <a:p>
              <a:endParaRPr lang="en-US"/>
            </a:p>
          </p:txBody>
        </p:sp>
        <p:sp>
          <p:nvSpPr>
            <p:cNvPr id="115730" name="Line 18"/>
            <p:cNvSpPr>
              <a:spLocks noChangeShapeType="1"/>
            </p:cNvSpPr>
            <p:nvPr/>
          </p:nvSpPr>
          <p:spPr bwMode="auto">
            <a:xfrm>
              <a:off x="912" y="864"/>
              <a:ext cx="0" cy="240"/>
            </a:xfrm>
            <a:prstGeom prst="line">
              <a:avLst/>
            </a:prstGeom>
            <a:noFill/>
            <a:ln w="9525">
              <a:solidFill>
                <a:schemeClr val="tx1"/>
              </a:solidFill>
              <a:round/>
              <a:headEnd/>
              <a:tailEnd/>
            </a:ln>
            <a:effectLst/>
          </p:spPr>
          <p:txBody>
            <a:bodyPr wrap="none"/>
            <a:lstStyle/>
            <a:p>
              <a:endParaRPr lang="en-US"/>
            </a:p>
          </p:txBody>
        </p:sp>
      </p:grpSp>
      <p:grpSp>
        <p:nvGrpSpPr>
          <p:cNvPr id="115731" name="Group 19"/>
          <p:cNvGrpSpPr>
            <a:grpSpLocks/>
          </p:cNvGrpSpPr>
          <p:nvPr/>
        </p:nvGrpSpPr>
        <p:grpSpPr bwMode="auto">
          <a:xfrm>
            <a:off x="4953000" y="2198688"/>
            <a:ext cx="1497013" cy="309562"/>
            <a:chOff x="2880" y="864"/>
            <a:chExt cx="960" cy="240"/>
          </a:xfrm>
        </p:grpSpPr>
        <p:sp>
          <p:nvSpPr>
            <p:cNvPr id="115732" name="Rectangle 20"/>
            <p:cNvSpPr>
              <a:spLocks noChangeArrowheads="1"/>
            </p:cNvSpPr>
            <p:nvPr/>
          </p:nvSpPr>
          <p:spPr bwMode="auto">
            <a:xfrm>
              <a:off x="2880" y="864"/>
              <a:ext cx="960" cy="240"/>
            </a:xfrm>
            <a:prstGeom prst="rect">
              <a:avLst/>
            </a:prstGeom>
            <a:solidFill>
              <a:schemeClr val="accent1"/>
            </a:solidFill>
            <a:ln w="9525">
              <a:solidFill>
                <a:schemeClr val="tx1"/>
              </a:solidFill>
              <a:miter lim="800000"/>
              <a:headEnd/>
              <a:tailEnd/>
            </a:ln>
            <a:effectLst/>
          </p:spPr>
          <p:txBody>
            <a:bodyPr wrap="none" anchor="ctr"/>
            <a:lstStyle/>
            <a:p>
              <a:pPr algn="ctr"/>
              <a:r>
                <a:rPr lang="en-US" sz="1900" b="1">
                  <a:solidFill>
                    <a:srgbClr val="0000CC"/>
                  </a:solidFill>
                </a:rPr>
                <a:t>2</a:t>
              </a:r>
              <a:r>
                <a:rPr lang="en-US" sz="1900" b="1"/>
                <a:t>     2     5   1 </a:t>
              </a:r>
            </a:p>
          </p:txBody>
        </p:sp>
        <p:sp>
          <p:nvSpPr>
            <p:cNvPr id="115733" name="Line 21"/>
            <p:cNvSpPr>
              <a:spLocks noChangeShapeType="1"/>
            </p:cNvSpPr>
            <p:nvPr/>
          </p:nvSpPr>
          <p:spPr bwMode="auto">
            <a:xfrm>
              <a:off x="3120" y="864"/>
              <a:ext cx="0" cy="240"/>
            </a:xfrm>
            <a:prstGeom prst="line">
              <a:avLst/>
            </a:prstGeom>
            <a:noFill/>
            <a:ln w="9525">
              <a:solidFill>
                <a:schemeClr val="tx1"/>
              </a:solidFill>
              <a:round/>
              <a:headEnd/>
              <a:tailEnd/>
            </a:ln>
            <a:effectLst/>
          </p:spPr>
          <p:txBody>
            <a:bodyPr wrap="none"/>
            <a:lstStyle/>
            <a:p>
              <a:endParaRPr lang="en-US"/>
            </a:p>
          </p:txBody>
        </p:sp>
        <p:sp>
          <p:nvSpPr>
            <p:cNvPr id="115734" name="Line 22"/>
            <p:cNvSpPr>
              <a:spLocks noChangeShapeType="1"/>
            </p:cNvSpPr>
            <p:nvPr/>
          </p:nvSpPr>
          <p:spPr bwMode="auto">
            <a:xfrm>
              <a:off x="3360" y="864"/>
              <a:ext cx="0" cy="240"/>
            </a:xfrm>
            <a:prstGeom prst="line">
              <a:avLst/>
            </a:prstGeom>
            <a:noFill/>
            <a:ln w="9525">
              <a:solidFill>
                <a:schemeClr val="tx1"/>
              </a:solidFill>
              <a:round/>
              <a:headEnd/>
              <a:tailEnd/>
            </a:ln>
            <a:effectLst/>
          </p:spPr>
          <p:txBody>
            <a:bodyPr wrap="none"/>
            <a:lstStyle/>
            <a:p>
              <a:endParaRPr lang="en-US"/>
            </a:p>
          </p:txBody>
        </p:sp>
        <p:sp>
          <p:nvSpPr>
            <p:cNvPr id="115735" name="Line 23"/>
            <p:cNvSpPr>
              <a:spLocks noChangeShapeType="1"/>
            </p:cNvSpPr>
            <p:nvPr/>
          </p:nvSpPr>
          <p:spPr bwMode="auto">
            <a:xfrm>
              <a:off x="3600" y="864"/>
              <a:ext cx="0" cy="240"/>
            </a:xfrm>
            <a:prstGeom prst="line">
              <a:avLst/>
            </a:prstGeom>
            <a:noFill/>
            <a:ln w="9525">
              <a:solidFill>
                <a:schemeClr val="tx1"/>
              </a:solidFill>
              <a:round/>
              <a:headEnd/>
              <a:tailEnd/>
            </a:ln>
            <a:effectLst/>
          </p:spPr>
          <p:txBody>
            <a:bodyPr wrap="none"/>
            <a:lstStyle/>
            <a:p>
              <a:endParaRPr lang="en-US"/>
            </a:p>
          </p:txBody>
        </p:sp>
      </p:grpSp>
      <p:grpSp>
        <p:nvGrpSpPr>
          <p:cNvPr id="115736" name="Group 24"/>
          <p:cNvGrpSpPr>
            <a:grpSpLocks/>
          </p:cNvGrpSpPr>
          <p:nvPr/>
        </p:nvGrpSpPr>
        <p:grpSpPr bwMode="auto">
          <a:xfrm>
            <a:off x="7050088" y="2198688"/>
            <a:ext cx="1497012" cy="309562"/>
            <a:chOff x="4224" y="864"/>
            <a:chExt cx="960" cy="240"/>
          </a:xfrm>
        </p:grpSpPr>
        <p:sp>
          <p:nvSpPr>
            <p:cNvPr id="115737" name="Rectangle 25"/>
            <p:cNvSpPr>
              <a:spLocks noChangeArrowheads="1"/>
            </p:cNvSpPr>
            <p:nvPr/>
          </p:nvSpPr>
          <p:spPr bwMode="auto">
            <a:xfrm>
              <a:off x="4224" y="864"/>
              <a:ext cx="960" cy="240"/>
            </a:xfrm>
            <a:prstGeom prst="rect">
              <a:avLst/>
            </a:prstGeom>
            <a:solidFill>
              <a:schemeClr val="accent1"/>
            </a:solidFill>
            <a:ln w="9525">
              <a:solidFill>
                <a:schemeClr val="tx1"/>
              </a:solidFill>
              <a:miter lim="800000"/>
              <a:headEnd/>
              <a:tailEnd/>
            </a:ln>
            <a:effectLst/>
          </p:spPr>
          <p:txBody>
            <a:bodyPr wrap="none" anchor="ctr"/>
            <a:lstStyle/>
            <a:p>
              <a:pPr algn="ctr"/>
              <a:r>
                <a:rPr lang="en-US" sz="1900" b="1"/>
                <a:t>3     2     </a:t>
              </a:r>
              <a:r>
                <a:rPr lang="en-US" sz="1900" b="1">
                  <a:solidFill>
                    <a:srgbClr val="0000CC"/>
                  </a:solidFill>
                </a:rPr>
                <a:t>4</a:t>
              </a:r>
              <a:r>
                <a:rPr lang="en-US" sz="1900" b="1"/>
                <a:t>   1 </a:t>
              </a:r>
            </a:p>
          </p:txBody>
        </p:sp>
        <p:sp>
          <p:nvSpPr>
            <p:cNvPr id="115738" name="Line 26"/>
            <p:cNvSpPr>
              <a:spLocks noChangeShapeType="1"/>
            </p:cNvSpPr>
            <p:nvPr/>
          </p:nvSpPr>
          <p:spPr bwMode="auto">
            <a:xfrm>
              <a:off x="4464" y="864"/>
              <a:ext cx="0" cy="240"/>
            </a:xfrm>
            <a:prstGeom prst="line">
              <a:avLst/>
            </a:prstGeom>
            <a:noFill/>
            <a:ln w="9525">
              <a:solidFill>
                <a:schemeClr val="tx1"/>
              </a:solidFill>
              <a:round/>
              <a:headEnd/>
              <a:tailEnd/>
            </a:ln>
            <a:effectLst/>
          </p:spPr>
          <p:txBody>
            <a:bodyPr wrap="none"/>
            <a:lstStyle/>
            <a:p>
              <a:endParaRPr lang="en-US"/>
            </a:p>
          </p:txBody>
        </p:sp>
        <p:sp>
          <p:nvSpPr>
            <p:cNvPr id="115739" name="Line 27"/>
            <p:cNvSpPr>
              <a:spLocks noChangeShapeType="1"/>
            </p:cNvSpPr>
            <p:nvPr/>
          </p:nvSpPr>
          <p:spPr bwMode="auto">
            <a:xfrm>
              <a:off x="4704" y="864"/>
              <a:ext cx="0" cy="240"/>
            </a:xfrm>
            <a:prstGeom prst="line">
              <a:avLst/>
            </a:prstGeom>
            <a:noFill/>
            <a:ln w="9525">
              <a:solidFill>
                <a:schemeClr val="tx1"/>
              </a:solidFill>
              <a:round/>
              <a:headEnd/>
              <a:tailEnd/>
            </a:ln>
            <a:effectLst/>
          </p:spPr>
          <p:txBody>
            <a:bodyPr wrap="none"/>
            <a:lstStyle/>
            <a:p>
              <a:endParaRPr lang="en-US"/>
            </a:p>
          </p:txBody>
        </p:sp>
        <p:sp>
          <p:nvSpPr>
            <p:cNvPr id="115740" name="Line 28"/>
            <p:cNvSpPr>
              <a:spLocks noChangeShapeType="1"/>
            </p:cNvSpPr>
            <p:nvPr/>
          </p:nvSpPr>
          <p:spPr bwMode="auto">
            <a:xfrm>
              <a:off x="4944" y="864"/>
              <a:ext cx="0" cy="240"/>
            </a:xfrm>
            <a:prstGeom prst="line">
              <a:avLst/>
            </a:prstGeom>
            <a:noFill/>
            <a:ln w="9525">
              <a:solidFill>
                <a:schemeClr val="tx1"/>
              </a:solidFill>
              <a:round/>
              <a:headEnd/>
              <a:tailEnd/>
            </a:ln>
            <a:effectLst/>
          </p:spPr>
          <p:txBody>
            <a:bodyPr wrap="none"/>
            <a:lstStyle/>
            <a:p>
              <a:endParaRPr lang="en-US"/>
            </a:p>
          </p:txBody>
        </p:sp>
      </p:grpSp>
      <p:grpSp>
        <p:nvGrpSpPr>
          <p:cNvPr id="115741" name="Group 29"/>
          <p:cNvGrpSpPr>
            <a:grpSpLocks/>
          </p:cNvGrpSpPr>
          <p:nvPr/>
        </p:nvGrpSpPr>
        <p:grpSpPr bwMode="auto">
          <a:xfrm>
            <a:off x="609600" y="3514725"/>
            <a:ext cx="2171700" cy="371475"/>
            <a:chOff x="96" y="2064"/>
            <a:chExt cx="1392" cy="288"/>
          </a:xfrm>
        </p:grpSpPr>
        <p:sp>
          <p:nvSpPr>
            <p:cNvPr id="115742" name="Rectangle 30"/>
            <p:cNvSpPr>
              <a:spLocks noChangeArrowheads="1"/>
            </p:cNvSpPr>
            <p:nvPr/>
          </p:nvSpPr>
          <p:spPr bwMode="auto">
            <a:xfrm>
              <a:off x="96" y="2064"/>
              <a:ext cx="1392" cy="288"/>
            </a:xfrm>
            <a:prstGeom prst="rect">
              <a:avLst/>
            </a:prstGeom>
            <a:solidFill>
              <a:schemeClr val="accent1"/>
            </a:solidFill>
            <a:ln w="9525">
              <a:solidFill>
                <a:schemeClr val="tx1"/>
              </a:solidFill>
              <a:miter lim="800000"/>
              <a:headEnd/>
              <a:tailEnd/>
            </a:ln>
            <a:effectLst/>
          </p:spPr>
          <p:txBody>
            <a:bodyPr wrap="none" anchor="ctr"/>
            <a:lstStyle/>
            <a:p>
              <a:pPr algn="ctr"/>
              <a:r>
                <a:rPr lang="en-US" sz="1700" b="1"/>
                <a:t>4  2  5  1  message data</a:t>
              </a:r>
            </a:p>
          </p:txBody>
        </p:sp>
        <p:sp>
          <p:nvSpPr>
            <p:cNvPr id="115743" name="Line 31"/>
            <p:cNvSpPr>
              <a:spLocks noChangeShapeType="1"/>
            </p:cNvSpPr>
            <p:nvPr/>
          </p:nvSpPr>
          <p:spPr bwMode="auto">
            <a:xfrm>
              <a:off x="240" y="2064"/>
              <a:ext cx="0" cy="288"/>
            </a:xfrm>
            <a:prstGeom prst="line">
              <a:avLst/>
            </a:prstGeom>
            <a:noFill/>
            <a:ln w="9525">
              <a:solidFill>
                <a:schemeClr val="tx1"/>
              </a:solidFill>
              <a:round/>
              <a:headEnd/>
              <a:tailEnd/>
            </a:ln>
            <a:effectLst/>
          </p:spPr>
          <p:txBody>
            <a:bodyPr wrap="none"/>
            <a:lstStyle/>
            <a:p>
              <a:endParaRPr lang="en-US"/>
            </a:p>
          </p:txBody>
        </p:sp>
        <p:sp>
          <p:nvSpPr>
            <p:cNvPr id="115744" name="Line 32"/>
            <p:cNvSpPr>
              <a:spLocks noChangeShapeType="1"/>
            </p:cNvSpPr>
            <p:nvPr/>
          </p:nvSpPr>
          <p:spPr bwMode="auto">
            <a:xfrm>
              <a:off x="384" y="2064"/>
              <a:ext cx="0" cy="288"/>
            </a:xfrm>
            <a:prstGeom prst="line">
              <a:avLst/>
            </a:prstGeom>
            <a:noFill/>
            <a:ln w="9525">
              <a:solidFill>
                <a:schemeClr val="tx1"/>
              </a:solidFill>
              <a:round/>
              <a:headEnd/>
              <a:tailEnd/>
            </a:ln>
            <a:effectLst/>
          </p:spPr>
          <p:txBody>
            <a:bodyPr wrap="none"/>
            <a:lstStyle/>
            <a:p>
              <a:endParaRPr lang="en-US"/>
            </a:p>
          </p:txBody>
        </p:sp>
        <p:sp>
          <p:nvSpPr>
            <p:cNvPr id="115745" name="Line 33"/>
            <p:cNvSpPr>
              <a:spLocks noChangeShapeType="1"/>
            </p:cNvSpPr>
            <p:nvPr/>
          </p:nvSpPr>
          <p:spPr bwMode="auto">
            <a:xfrm>
              <a:off x="528" y="2064"/>
              <a:ext cx="0" cy="288"/>
            </a:xfrm>
            <a:prstGeom prst="line">
              <a:avLst/>
            </a:prstGeom>
            <a:noFill/>
            <a:ln w="9525">
              <a:solidFill>
                <a:schemeClr val="tx1"/>
              </a:solidFill>
              <a:round/>
              <a:headEnd/>
              <a:tailEnd/>
            </a:ln>
            <a:effectLst/>
          </p:spPr>
          <p:txBody>
            <a:bodyPr wrap="none"/>
            <a:lstStyle/>
            <a:p>
              <a:endParaRPr lang="en-US"/>
            </a:p>
          </p:txBody>
        </p:sp>
        <p:sp>
          <p:nvSpPr>
            <p:cNvPr id="115746" name="Line 34"/>
            <p:cNvSpPr>
              <a:spLocks noChangeShapeType="1"/>
            </p:cNvSpPr>
            <p:nvPr/>
          </p:nvSpPr>
          <p:spPr bwMode="auto">
            <a:xfrm>
              <a:off x="672" y="2064"/>
              <a:ext cx="0" cy="288"/>
            </a:xfrm>
            <a:prstGeom prst="line">
              <a:avLst/>
            </a:prstGeom>
            <a:noFill/>
            <a:ln w="9525">
              <a:solidFill>
                <a:schemeClr val="tx1"/>
              </a:solidFill>
              <a:round/>
              <a:headEnd/>
              <a:tailEnd/>
            </a:ln>
            <a:effectLst/>
          </p:spPr>
          <p:txBody>
            <a:bodyPr wrap="none"/>
            <a:lstStyle/>
            <a:p>
              <a:endParaRPr lang="en-US"/>
            </a:p>
          </p:txBody>
        </p:sp>
      </p:grpSp>
      <p:sp>
        <p:nvSpPr>
          <p:cNvPr id="115748" name="Line 36"/>
          <p:cNvSpPr>
            <a:spLocks noChangeShapeType="1"/>
          </p:cNvSpPr>
          <p:nvPr/>
        </p:nvSpPr>
        <p:spPr bwMode="auto">
          <a:xfrm>
            <a:off x="1284288" y="4170363"/>
            <a:ext cx="1797050" cy="0"/>
          </a:xfrm>
          <a:prstGeom prst="line">
            <a:avLst/>
          </a:prstGeom>
          <a:noFill/>
          <a:ln w="9525">
            <a:solidFill>
              <a:srgbClr val="008000"/>
            </a:solidFill>
            <a:round/>
            <a:headEnd/>
            <a:tailEnd type="triangle" w="med" len="med"/>
          </a:ln>
          <a:effectLst/>
        </p:spPr>
        <p:txBody>
          <a:bodyPr wrap="none"/>
          <a:lstStyle/>
          <a:p>
            <a:endParaRPr lang="en-US"/>
          </a:p>
        </p:txBody>
      </p:sp>
      <p:sp>
        <p:nvSpPr>
          <p:cNvPr id="115749" name="Line 37"/>
          <p:cNvSpPr>
            <a:spLocks noChangeShapeType="1"/>
          </p:cNvSpPr>
          <p:nvPr/>
        </p:nvSpPr>
        <p:spPr bwMode="auto">
          <a:xfrm>
            <a:off x="1284288" y="4727575"/>
            <a:ext cx="3594100" cy="0"/>
          </a:xfrm>
          <a:prstGeom prst="line">
            <a:avLst/>
          </a:prstGeom>
          <a:noFill/>
          <a:ln w="9525">
            <a:solidFill>
              <a:schemeClr val="tx1"/>
            </a:solidFill>
            <a:round/>
            <a:headEnd/>
            <a:tailEnd type="triangle" w="med" len="med"/>
          </a:ln>
          <a:effectLst/>
        </p:spPr>
        <p:txBody>
          <a:bodyPr wrap="none"/>
          <a:lstStyle/>
          <a:p>
            <a:endParaRPr lang="en-US"/>
          </a:p>
        </p:txBody>
      </p:sp>
      <p:sp>
        <p:nvSpPr>
          <p:cNvPr id="115750" name="Line 38"/>
          <p:cNvSpPr>
            <a:spLocks noChangeShapeType="1"/>
          </p:cNvSpPr>
          <p:nvPr/>
        </p:nvSpPr>
        <p:spPr bwMode="auto">
          <a:xfrm>
            <a:off x="1284288" y="5408613"/>
            <a:ext cx="5689600" cy="0"/>
          </a:xfrm>
          <a:prstGeom prst="line">
            <a:avLst/>
          </a:prstGeom>
          <a:noFill/>
          <a:ln w="9525">
            <a:solidFill>
              <a:schemeClr val="tx1"/>
            </a:solidFill>
            <a:round/>
            <a:headEnd/>
            <a:tailEnd type="triangle" w="med" len="med"/>
          </a:ln>
          <a:effectLst/>
        </p:spPr>
        <p:txBody>
          <a:bodyPr wrap="none"/>
          <a:lstStyle/>
          <a:p>
            <a:endParaRPr lang="en-US"/>
          </a:p>
        </p:txBody>
      </p:sp>
      <p:sp>
        <p:nvSpPr>
          <p:cNvPr id="115751" name="Text Box 39"/>
          <p:cNvSpPr txBox="1">
            <a:spLocks noChangeArrowheads="1"/>
          </p:cNvSpPr>
          <p:nvPr/>
        </p:nvSpPr>
        <p:spPr bwMode="auto">
          <a:xfrm>
            <a:off x="3081338" y="3971925"/>
            <a:ext cx="1196975" cy="396875"/>
          </a:xfrm>
          <a:prstGeom prst="rect">
            <a:avLst/>
          </a:prstGeom>
          <a:noFill/>
          <a:ln w="9525">
            <a:noFill/>
            <a:miter lim="800000"/>
            <a:headEnd/>
            <a:tailEnd/>
          </a:ln>
          <a:effectLst/>
        </p:spPr>
        <p:txBody>
          <a:bodyPr>
            <a:spAutoFit/>
          </a:bodyPr>
          <a:lstStyle/>
          <a:p>
            <a:pPr>
              <a:spcBef>
                <a:spcPct val="50000"/>
              </a:spcBef>
            </a:pPr>
            <a:r>
              <a:rPr lang="en-US" sz="2000" b="1"/>
              <a:t>Deliver</a:t>
            </a:r>
            <a:r>
              <a:rPr lang="en-US" sz="1600"/>
              <a:t> </a:t>
            </a:r>
          </a:p>
        </p:txBody>
      </p:sp>
      <p:sp>
        <p:nvSpPr>
          <p:cNvPr id="115752" name="Text Box 40"/>
          <p:cNvSpPr txBox="1">
            <a:spLocks noChangeArrowheads="1"/>
          </p:cNvSpPr>
          <p:nvPr/>
        </p:nvSpPr>
        <p:spPr bwMode="auto">
          <a:xfrm>
            <a:off x="4878388" y="3560763"/>
            <a:ext cx="2095500" cy="1616075"/>
          </a:xfrm>
          <a:prstGeom prst="rect">
            <a:avLst/>
          </a:prstGeom>
          <a:noFill/>
          <a:ln w="9525">
            <a:noFill/>
            <a:miter lim="800000"/>
            <a:headEnd/>
            <a:tailEnd/>
          </a:ln>
          <a:effectLst/>
        </p:spPr>
        <p:txBody>
          <a:bodyPr>
            <a:spAutoFit/>
          </a:bodyPr>
          <a:lstStyle/>
          <a:p>
            <a:pPr>
              <a:spcBef>
                <a:spcPct val="50000"/>
              </a:spcBef>
            </a:pPr>
            <a:r>
              <a:rPr lang="en-US" sz="2000" b="1"/>
              <a:t>Delay because the condition </a:t>
            </a:r>
          </a:p>
          <a:p>
            <a:pPr>
              <a:spcBef>
                <a:spcPct val="50000"/>
              </a:spcBef>
            </a:pPr>
            <a:r>
              <a:rPr lang="en-US" sz="2000" b="1"/>
              <a:t>A[1]=</a:t>
            </a:r>
            <a:r>
              <a:rPr lang="en-US" sz="2000" b="1">
                <a:solidFill>
                  <a:srgbClr val="0000CC"/>
                </a:solidFill>
              </a:rPr>
              <a:t>C[1]</a:t>
            </a:r>
            <a:r>
              <a:rPr lang="en-US" sz="2000" b="1"/>
              <a:t> + 1</a:t>
            </a:r>
          </a:p>
          <a:p>
            <a:pPr>
              <a:spcBef>
                <a:spcPct val="50000"/>
              </a:spcBef>
            </a:pPr>
            <a:r>
              <a:rPr lang="en-US" sz="2000" b="1"/>
              <a:t>is FALSE</a:t>
            </a:r>
          </a:p>
        </p:txBody>
      </p:sp>
      <p:sp>
        <p:nvSpPr>
          <p:cNvPr id="115753" name="Text Box 41"/>
          <p:cNvSpPr txBox="1">
            <a:spLocks noChangeArrowheads="1"/>
          </p:cNvSpPr>
          <p:nvPr/>
        </p:nvSpPr>
        <p:spPr bwMode="auto">
          <a:xfrm>
            <a:off x="6973888" y="4600575"/>
            <a:ext cx="2098675" cy="1616075"/>
          </a:xfrm>
          <a:prstGeom prst="rect">
            <a:avLst/>
          </a:prstGeom>
          <a:noFill/>
          <a:ln w="9525">
            <a:noFill/>
            <a:miter lim="800000"/>
            <a:headEnd/>
            <a:tailEnd/>
          </a:ln>
          <a:effectLst/>
        </p:spPr>
        <p:txBody>
          <a:bodyPr>
            <a:spAutoFit/>
          </a:bodyPr>
          <a:lstStyle/>
          <a:p>
            <a:pPr>
              <a:spcBef>
                <a:spcPct val="50000"/>
              </a:spcBef>
            </a:pPr>
            <a:r>
              <a:rPr lang="en-US" sz="2000" b="1"/>
              <a:t>Delay because the condition </a:t>
            </a:r>
          </a:p>
          <a:p>
            <a:pPr>
              <a:spcBef>
                <a:spcPct val="50000"/>
              </a:spcBef>
            </a:pPr>
            <a:r>
              <a:rPr lang="en-US" sz="2000" b="1"/>
              <a:t>A[3]&lt;=</a:t>
            </a:r>
            <a:r>
              <a:rPr lang="en-US" sz="2000" b="1">
                <a:solidFill>
                  <a:srgbClr val="0000CC"/>
                </a:solidFill>
              </a:rPr>
              <a:t>D[3]</a:t>
            </a:r>
            <a:r>
              <a:rPr lang="en-US" sz="2000" b="1"/>
              <a:t> </a:t>
            </a:r>
          </a:p>
          <a:p>
            <a:pPr>
              <a:spcBef>
                <a:spcPct val="50000"/>
              </a:spcBef>
            </a:pPr>
            <a:r>
              <a:rPr lang="en-US" sz="2000" b="1"/>
              <a:t>is not TRUE</a:t>
            </a:r>
          </a:p>
        </p:txBody>
      </p:sp>
      <p:sp>
        <p:nvSpPr>
          <p:cNvPr id="115754" name="Text Box 42"/>
          <p:cNvSpPr txBox="1">
            <a:spLocks noChangeArrowheads="1"/>
          </p:cNvSpPr>
          <p:nvPr/>
        </p:nvSpPr>
        <p:spPr bwMode="auto">
          <a:xfrm>
            <a:off x="609600" y="2508250"/>
            <a:ext cx="2320925" cy="1006475"/>
          </a:xfrm>
          <a:prstGeom prst="rect">
            <a:avLst/>
          </a:prstGeom>
          <a:noFill/>
          <a:ln w="9525">
            <a:noFill/>
            <a:miter lim="800000"/>
            <a:headEnd/>
            <a:tailEnd/>
          </a:ln>
          <a:effectLst/>
        </p:spPr>
        <p:txBody>
          <a:bodyPr>
            <a:spAutoFit/>
          </a:bodyPr>
          <a:lstStyle/>
          <a:p>
            <a:pPr>
              <a:spcBef>
                <a:spcPct val="50000"/>
              </a:spcBef>
            </a:pPr>
            <a:r>
              <a:rPr lang="en-US" sz="2000" b="1"/>
              <a:t>Process A sends a new message to other processes</a:t>
            </a:r>
          </a:p>
        </p:txBody>
      </p:sp>
      <p:sp>
        <p:nvSpPr>
          <p:cNvPr id="115755" name="Text Box 43"/>
          <p:cNvSpPr txBox="1">
            <a:spLocks noChangeArrowheads="1"/>
          </p:cNvSpPr>
          <p:nvPr/>
        </p:nvSpPr>
        <p:spPr bwMode="auto">
          <a:xfrm>
            <a:off x="1133475" y="1473200"/>
            <a:ext cx="1498600" cy="701675"/>
          </a:xfrm>
          <a:prstGeom prst="rect">
            <a:avLst/>
          </a:prstGeom>
          <a:noFill/>
          <a:ln w="9525">
            <a:noFill/>
            <a:miter lim="800000"/>
            <a:headEnd/>
            <a:tailEnd/>
          </a:ln>
          <a:effectLst/>
        </p:spPr>
        <p:txBody>
          <a:bodyPr>
            <a:spAutoFit/>
          </a:bodyPr>
          <a:lstStyle/>
          <a:p>
            <a:pPr>
              <a:spcBef>
                <a:spcPct val="50000"/>
              </a:spcBef>
            </a:pPr>
            <a:r>
              <a:rPr lang="en-US" sz="2000" b="1"/>
              <a:t>Vector of process A </a:t>
            </a:r>
          </a:p>
        </p:txBody>
      </p:sp>
      <p:sp>
        <p:nvSpPr>
          <p:cNvPr id="115756" name="Text Box 44"/>
          <p:cNvSpPr txBox="1">
            <a:spLocks noChangeArrowheads="1"/>
          </p:cNvSpPr>
          <p:nvPr/>
        </p:nvSpPr>
        <p:spPr bwMode="auto">
          <a:xfrm>
            <a:off x="3081338" y="1473200"/>
            <a:ext cx="1498600" cy="701675"/>
          </a:xfrm>
          <a:prstGeom prst="rect">
            <a:avLst/>
          </a:prstGeom>
          <a:noFill/>
          <a:ln w="9525">
            <a:noFill/>
            <a:miter lim="800000"/>
            <a:headEnd/>
            <a:tailEnd/>
          </a:ln>
          <a:effectLst/>
        </p:spPr>
        <p:txBody>
          <a:bodyPr>
            <a:spAutoFit/>
          </a:bodyPr>
          <a:lstStyle/>
          <a:p>
            <a:pPr algn="ctr">
              <a:spcBef>
                <a:spcPct val="50000"/>
              </a:spcBef>
            </a:pPr>
            <a:r>
              <a:rPr lang="en-US" sz="2000" b="1"/>
              <a:t>Vector of process B </a:t>
            </a:r>
          </a:p>
        </p:txBody>
      </p:sp>
      <p:sp>
        <p:nvSpPr>
          <p:cNvPr id="115757" name="Text Box 45"/>
          <p:cNvSpPr txBox="1">
            <a:spLocks noChangeArrowheads="1"/>
          </p:cNvSpPr>
          <p:nvPr/>
        </p:nvSpPr>
        <p:spPr bwMode="auto">
          <a:xfrm>
            <a:off x="4953000" y="1497013"/>
            <a:ext cx="1497013" cy="701675"/>
          </a:xfrm>
          <a:prstGeom prst="rect">
            <a:avLst/>
          </a:prstGeom>
          <a:noFill/>
          <a:ln w="9525">
            <a:noFill/>
            <a:miter lim="800000"/>
            <a:headEnd/>
            <a:tailEnd/>
          </a:ln>
          <a:effectLst/>
        </p:spPr>
        <p:txBody>
          <a:bodyPr>
            <a:spAutoFit/>
          </a:bodyPr>
          <a:lstStyle/>
          <a:p>
            <a:pPr algn="ctr">
              <a:spcBef>
                <a:spcPct val="50000"/>
              </a:spcBef>
            </a:pPr>
            <a:r>
              <a:rPr lang="en-US" sz="2000" b="1"/>
              <a:t>Vector of process C</a:t>
            </a:r>
          </a:p>
        </p:txBody>
      </p:sp>
      <p:sp>
        <p:nvSpPr>
          <p:cNvPr id="115758" name="Text Box 46"/>
          <p:cNvSpPr txBox="1">
            <a:spLocks noChangeArrowheads="1"/>
          </p:cNvSpPr>
          <p:nvPr/>
        </p:nvSpPr>
        <p:spPr bwMode="auto">
          <a:xfrm>
            <a:off x="7051675" y="1473200"/>
            <a:ext cx="1495425" cy="701675"/>
          </a:xfrm>
          <a:prstGeom prst="rect">
            <a:avLst/>
          </a:prstGeom>
          <a:noFill/>
          <a:ln w="9525">
            <a:noFill/>
            <a:miter lim="800000"/>
            <a:headEnd/>
            <a:tailEnd/>
          </a:ln>
          <a:effectLst/>
        </p:spPr>
        <p:txBody>
          <a:bodyPr>
            <a:spAutoFit/>
          </a:bodyPr>
          <a:lstStyle/>
          <a:p>
            <a:pPr algn="ctr">
              <a:spcBef>
                <a:spcPct val="50000"/>
              </a:spcBef>
            </a:pPr>
            <a:r>
              <a:rPr lang="en-US" sz="2000" b="1"/>
              <a:t>Vector of process D </a:t>
            </a:r>
          </a:p>
        </p:txBody>
      </p:sp>
      <p:sp>
        <p:nvSpPr>
          <p:cNvPr id="115759" name="Text Box 47"/>
          <p:cNvSpPr txBox="1">
            <a:spLocks noChangeArrowheads="1"/>
          </p:cNvSpPr>
          <p:nvPr/>
        </p:nvSpPr>
        <p:spPr bwMode="auto">
          <a:xfrm>
            <a:off x="2070100" y="1136650"/>
            <a:ext cx="5765800" cy="396875"/>
          </a:xfrm>
          <a:prstGeom prst="rect">
            <a:avLst/>
          </a:prstGeom>
          <a:noFill/>
          <a:ln w="9525">
            <a:noFill/>
            <a:miter lim="800000"/>
            <a:headEnd/>
            <a:tailEnd/>
          </a:ln>
          <a:effectLst/>
        </p:spPr>
        <p:txBody>
          <a:bodyPr>
            <a:spAutoFit/>
          </a:bodyPr>
          <a:lstStyle/>
          <a:p>
            <a:pPr algn="ctr">
              <a:spcBef>
                <a:spcPct val="50000"/>
              </a:spcBef>
            </a:pPr>
            <a:r>
              <a:rPr lang="en-US" sz="2000" b="1"/>
              <a:t>Status of vectors at some instance  of time</a:t>
            </a:r>
          </a:p>
        </p:txBody>
      </p:sp>
      <p:sp>
        <p:nvSpPr>
          <p:cNvPr id="115761" name="Line 49"/>
          <p:cNvSpPr>
            <a:spLocks noChangeShapeType="1"/>
          </p:cNvSpPr>
          <p:nvPr/>
        </p:nvSpPr>
        <p:spPr bwMode="auto">
          <a:xfrm>
            <a:off x="1284288" y="3514725"/>
            <a:ext cx="0" cy="676275"/>
          </a:xfrm>
          <a:prstGeom prst="line">
            <a:avLst/>
          </a:prstGeom>
          <a:noFill/>
          <a:ln w="9525">
            <a:solidFill>
              <a:schemeClr val="tx1"/>
            </a:solidFill>
            <a:round/>
            <a:headEnd/>
            <a:tailEnd type="triangle" w="med" len="med"/>
          </a:ln>
          <a:effectLst/>
        </p:spPr>
        <p:txBody>
          <a:bodyPr wrap="none"/>
          <a:lstStyle/>
          <a:p>
            <a:endParaRPr lang="en-US"/>
          </a:p>
        </p:txBody>
      </p:sp>
      <p:sp>
        <p:nvSpPr>
          <p:cNvPr id="115762" name="Line 50"/>
          <p:cNvSpPr>
            <a:spLocks noChangeShapeType="1"/>
          </p:cNvSpPr>
          <p:nvPr/>
        </p:nvSpPr>
        <p:spPr bwMode="auto">
          <a:xfrm>
            <a:off x="1284288" y="4170363"/>
            <a:ext cx="0" cy="557212"/>
          </a:xfrm>
          <a:prstGeom prst="line">
            <a:avLst/>
          </a:prstGeom>
          <a:noFill/>
          <a:ln w="9525">
            <a:solidFill>
              <a:schemeClr val="tx1"/>
            </a:solidFill>
            <a:round/>
            <a:headEnd/>
            <a:tailEnd type="triangle" w="med" len="med"/>
          </a:ln>
          <a:effectLst/>
        </p:spPr>
        <p:txBody>
          <a:bodyPr wrap="none"/>
          <a:lstStyle/>
          <a:p>
            <a:endParaRPr lang="en-US"/>
          </a:p>
        </p:txBody>
      </p:sp>
      <p:sp>
        <p:nvSpPr>
          <p:cNvPr id="115763" name="Line 51"/>
          <p:cNvSpPr>
            <a:spLocks noChangeShapeType="1"/>
          </p:cNvSpPr>
          <p:nvPr/>
        </p:nvSpPr>
        <p:spPr bwMode="auto">
          <a:xfrm>
            <a:off x="1284288" y="4727575"/>
            <a:ext cx="0" cy="681038"/>
          </a:xfrm>
          <a:prstGeom prst="line">
            <a:avLst/>
          </a:prstGeom>
          <a:noFill/>
          <a:ln w="9525">
            <a:solidFill>
              <a:schemeClr val="tx1"/>
            </a:solidFill>
            <a:round/>
            <a:headEnd/>
            <a:tailEnd type="triangle" w="med" len="med"/>
          </a:ln>
          <a:effectLst/>
        </p:spPr>
        <p:txBody>
          <a:bodyPr wrap="none"/>
          <a:lstStyle/>
          <a:p>
            <a:endParaRPr lang="en-US"/>
          </a:p>
        </p:txBody>
      </p:sp>
      <p:sp>
        <p:nvSpPr>
          <p:cNvPr id="115766" name="Line 54"/>
          <p:cNvSpPr>
            <a:spLocks noChangeShapeType="1"/>
          </p:cNvSpPr>
          <p:nvPr/>
        </p:nvSpPr>
        <p:spPr bwMode="auto">
          <a:xfrm>
            <a:off x="1058863" y="3971925"/>
            <a:ext cx="0" cy="0"/>
          </a:xfrm>
          <a:prstGeom prst="line">
            <a:avLst/>
          </a:prstGeom>
          <a:noFill/>
          <a:ln w="9525">
            <a:solidFill>
              <a:schemeClr val="tx1"/>
            </a:solidFill>
            <a:round/>
            <a:headEnd/>
            <a:tailEnd/>
          </a:ln>
          <a:effec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115715">
                                            <p:txEl>
                                              <p:pRg st="0" end="0"/>
                                            </p:txEl>
                                          </p:spTgt>
                                        </p:tgtEl>
                                        <p:attrNameLst>
                                          <p:attrName>style.opacity</p:attrName>
                                        </p:attrNameLst>
                                      </p:cBhvr>
                                      <p:to>
                                        <p:strVal val="0.03"/>
                                      </p:to>
                                    </p:set>
                                    <p:animEffect filter="image" prLst="opacity: 0.03">
                                      <p:cBhvr rctx="IE">
                                        <p:cTn id="7" dur="indefinite"/>
                                        <p:tgtEl>
                                          <p:spTgt spid="115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1" nodeType="clickEffect">
                                  <p:stCondLst>
                                    <p:cond delay="0"/>
                                  </p:stCondLst>
                                  <p:childTnLst>
                                    <p:set>
                                      <p:cBhvr rctx="PPT">
                                        <p:cTn id="11" dur="indefinite"/>
                                        <p:tgtEl>
                                          <p:spTgt spid="115715">
                                            <p:txEl>
                                              <p:pRg st="0" end="0"/>
                                            </p:txEl>
                                          </p:spTgt>
                                        </p:tgtEl>
                                        <p:attrNameLst>
                                          <p:attrName>style.opacity</p:attrName>
                                        </p:attrNameLst>
                                      </p:cBhvr>
                                      <p:to>
                                        <p:strVal val="1.0"/>
                                      </p:to>
                                    </p:set>
                                    <p:animEffect filter="image" prLst="opacity: 1.0">
                                      <p:cBhvr rctx="IE">
                                        <p:cTn id="12" dur="indefinite"/>
                                        <p:tgtEl>
                                          <p:spTgt spid="1157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57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57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57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57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575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57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57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57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57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57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575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573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575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574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5761"/>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0" nodeType="afterEffect">
                                  <p:stCondLst>
                                    <p:cond delay="0"/>
                                  </p:stCondLst>
                                  <p:childTnLst>
                                    <p:set>
                                      <p:cBhvr>
                                        <p:cTn id="75" dur="1" fill="hold">
                                          <p:stCondLst>
                                            <p:cond delay="0"/>
                                          </p:stCondLst>
                                        </p:cTn>
                                        <p:tgtEl>
                                          <p:spTgt spid="11574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15751"/>
                                        </p:tgtEl>
                                        <p:attrNameLst>
                                          <p:attrName>style.visibility</p:attrName>
                                        </p:attrNameLst>
                                      </p:cBhvr>
                                      <p:to>
                                        <p:strVal val="visible"/>
                                      </p:to>
                                    </p:set>
                                    <p:animEffect transition="in" filter="fade">
                                      <p:cBhvr>
                                        <p:cTn id="80" dur="1000"/>
                                        <p:tgtEl>
                                          <p:spTgt spid="115751"/>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15762"/>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grpId="0" nodeType="afterEffect">
                                  <p:stCondLst>
                                    <p:cond delay="0"/>
                                  </p:stCondLst>
                                  <p:childTnLst>
                                    <p:set>
                                      <p:cBhvr>
                                        <p:cTn id="87" dur="1" fill="hold">
                                          <p:stCondLst>
                                            <p:cond delay="0"/>
                                          </p:stCondLst>
                                        </p:cTn>
                                        <p:tgtEl>
                                          <p:spTgt spid="11574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15752"/>
                                        </p:tgtEl>
                                        <p:attrNameLst>
                                          <p:attrName>style.visibility</p:attrName>
                                        </p:attrNameLst>
                                      </p:cBhvr>
                                      <p:to>
                                        <p:strVal val="visible"/>
                                      </p:to>
                                    </p:set>
                                    <p:animEffect transition="in" filter="fade">
                                      <p:cBhvr>
                                        <p:cTn id="92" dur="1000"/>
                                        <p:tgtEl>
                                          <p:spTgt spid="115752"/>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15763"/>
                                        </p:tgtEl>
                                        <p:attrNameLst>
                                          <p:attrName>style.visibility</p:attrName>
                                        </p:attrNameLst>
                                      </p:cBhvr>
                                      <p:to>
                                        <p:strVal val="visible"/>
                                      </p:to>
                                    </p:set>
                                  </p:childTnLst>
                                </p:cTn>
                              </p:par>
                            </p:childTnLst>
                          </p:cTn>
                        </p:par>
                        <p:par>
                          <p:cTn id="97" fill="hold">
                            <p:stCondLst>
                              <p:cond delay="0"/>
                            </p:stCondLst>
                            <p:childTnLst>
                              <p:par>
                                <p:cTn id="98" presetID="1" presetClass="entr" presetSubtype="0" fill="hold" grpId="0" nodeType="afterEffect">
                                  <p:stCondLst>
                                    <p:cond delay="0"/>
                                  </p:stCondLst>
                                  <p:childTnLst>
                                    <p:set>
                                      <p:cBhvr>
                                        <p:cTn id="99" dur="1" fill="hold">
                                          <p:stCondLst>
                                            <p:cond delay="0"/>
                                          </p:stCondLst>
                                        </p:cTn>
                                        <p:tgtEl>
                                          <p:spTgt spid="115750"/>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15753"/>
                                        </p:tgtEl>
                                        <p:attrNameLst>
                                          <p:attrName>style.visibility</p:attrName>
                                        </p:attrNameLst>
                                      </p:cBhvr>
                                      <p:to>
                                        <p:strVal val="visible"/>
                                      </p:to>
                                    </p:set>
                                    <p:animEffect transition="in" filter="fade">
                                      <p:cBhvr>
                                        <p:cTn id="104" dur="1000"/>
                                        <p:tgtEl>
                                          <p:spTgt spid="115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allAtOnce"/>
      <p:bldP spid="115715" grpId="1" build="p"/>
      <p:bldP spid="115718" grpId="0" animBg="1"/>
      <p:bldP spid="115719" grpId="0" animBg="1"/>
      <p:bldP spid="115720" grpId="0" animBg="1"/>
      <p:bldP spid="115748" grpId="0" animBg="1"/>
      <p:bldP spid="115749" grpId="0" animBg="1"/>
      <p:bldP spid="115750" grpId="0" animBg="1"/>
      <p:bldP spid="115751" grpId="0"/>
      <p:bldP spid="115752" grpId="0"/>
      <p:bldP spid="115753" grpId="0"/>
      <p:bldP spid="115754" grpId="0"/>
      <p:bldP spid="115755" grpId="0"/>
      <p:bldP spid="115756" grpId="0"/>
      <p:bldP spid="115757" grpId="0"/>
      <p:bldP spid="115758" grpId="0"/>
      <p:bldP spid="115759" grpId="0"/>
      <p:bldP spid="115761" grpId="0" animBg="1"/>
      <p:bldP spid="115762" grpId="0" animBg="1"/>
      <p:bldP spid="11576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6" y="442920"/>
            <a:ext cx="8763000" cy="609600"/>
          </a:xfrm>
        </p:spPr>
        <p:txBody>
          <a:bodyPr/>
          <a:lstStyle/>
          <a:p>
            <a:r>
              <a:rPr lang="en-US" dirty="0" smtClean="0"/>
              <a:t>Case Study: 4.3 BSD Unix IPC Mechanism</a:t>
            </a:r>
            <a:br>
              <a:rPr lang="en-US" dirty="0" smtClean="0"/>
            </a:br>
            <a:r>
              <a:rPr lang="en-US" dirty="0" smtClean="0"/>
              <a:t>1. Basic concepts and main features</a:t>
            </a:r>
            <a:endParaRPr lang="en-US" dirty="0"/>
          </a:p>
        </p:txBody>
      </p:sp>
      <p:sp>
        <p:nvSpPr>
          <p:cNvPr id="3" name="Content Placeholder 2"/>
          <p:cNvSpPr>
            <a:spLocks noGrp="1"/>
          </p:cNvSpPr>
          <p:nvPr>
            <p:ph idx="1"/>
          </p:nvPr>
        </p:nvSpPr>
        <p:spPr/>
        <p:txBody>
          <a:bodyPr/>
          <a:lstStyle/>
          <a:p>
            <a:pPr marL="457200" indent="-457200">
              <a:buAutoNum type="arabicPeriod"/>
            </a:pPr>
            <a:r>
              <a:rPr lang="en-US" dirty="0" smtClean="0"/>
              <a:t>It is network independent in the sense that it can support comm. n/</a:t>
            </a:r>
            <a:r>
              <a:rPr lang="en-US" dirty="0" err="1" smtClean="0"/>
              <a:t>ws</a:t>
            </a:r>
            <a:r>
              <a:rPr lang="en-US" dirty="0" smtClean="0"/>
              <a:t> that use different sets of protocols, different naming conventions, different h/w and so on.</a:t>
            </a:r>
          </a:p>
          <a:p>
            <a:pPr marL="457200" indent="-457200">
              <a:buAutoNum type="arabicPeriod"/>
            </a:pPr>
            <a:r>
              <a:rPr lang="en-US" dirty="0" smtClean="0"/>
              <a:t>It uses a unified abstraction, called socket, for an endpoint of comm.</a:t>
            </a:r>
          </a:p>
          <a:p>
            <a:pPr marL="457200" indent="-457200">
              <a:buAutoNum type="arabicPeriod"/>
            </a:pPr>
            <a:r>
              <a:rPr lang="en-US" dirty="0" smtClean="0"/>
              <a:t>For location transparency, it uses a two-level naming scheme for naming communication endpoints.</a:t>
            </a:r>
          </a:p>
          <a:p>
            <a:pPr marL="457200" indent="-457200">
              <a:buAutoNum type="arabicPeriod"/>
            </a:pPr>
            <a:r>
              <a:rPr lang="en-US" dirty="0" smtClean="0"/>
              <a:t>It is highly flexible.</a:t>
            </a:r>
          </a:p>
          <a:p>
            <a:pPr marL="457200" indent="-457200">
              <a:buAutoNum type="arabicPeriod"/>
            </a:pPr>
            <a:r>
              <a:rPr lang="en-US" dirty="0" smtClean="0"/>
              <a:t>Messages can be broadcasted.</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1432"/>
            <a:ext cx="8077200" cy="609600"/>
          </a:xfrm>
        </p:spPr>
        <p:txBody>
          <a:bodyPr/>
          <a:lstStyle/>
          <a:p>
            <a:r>
              <a:rPr lang="en-US" dirty="0" smtClean="0"/>
              <a:t>2. IPC primitives</a:t>
            </a:r>
            <a:endParaRPr lang="en-US" dirty="0"/>
          </a:p>
        </p:txBody>
      </p:sp>
      <p:sp>
        <p:nvSpPr>
          <p:cNvPr id="3" name="Content Placeholder 2"/>
          <p:cNvSpPr>
            <a:spLocks noGrp="1"/>
          </p:cNvSpPr>
          <p:nvPr>
            <p:ph idx="1"/>
          </p:nvPr>
        </p:nvSpPr>
        <p:spPr>
          <a:xfrm>
            <a:off x="838200" y="500059"/>
            <a:ext cx="7848600" cy="6243637"/>
          </a:xfrm>
        </p:spPr>
        <p:txBody>
          <a:bodyPr/>
          <a:lstStyle/>
          <a:p>
            <a:r>
              <a:rPr lang="en-US" dirty="0" smtClean="0"/>
              <a:t>S= socket(domain, type, protocol)</a:t>
            </a:r>
          </a:p>
          <a:p>
            <a:r>
              <a:rPr lang="en-US" dirty="0" smtClean="0"/>
              <a:t>bind(S, </a:t>
            </a:r>
            <a:r>
              <a:rPr lang="en-US" dirty="0" err="1" smtClean="0"/>
              <a:t>addr</a:t>
            </a:r>
            <a:r>
              <a:rPr lang="en-US" dirty="0" smtClean="0"/>
              <a:t>, </a:t>
            </a:r>
            <a:r>
              <a:rPr lang="en-US" dirty="0" err="1" smtClean="0"/>
              <a:t>addrlen</a:t>
            </a:r>
            <a:r>
              <a:rPr lang="en-US" dirty="0" smtClean="0"/>
              <a:t>)</a:t>
            </a:r>
          </a:p>
          <a:p>
            <a:r>
              <a:rPr lang="en-US" dirty="0" smtClean="0"/>
              <a:t>connect(S, </a:t>
            </a:r>
            <a:r>
              <a:rPr lang="en-US" dirty="0" err="1" smtClean="0"/>
              <a:t>server_addr</a:t>
            </a:r>
            <a:r>
              <a:rPr lang="en-US" dirty="0" smtClean="0"/>
              <a:t>, </a:t>
            </a:r>
            <a:r>
              <a:rPr lang="en-US" dirty="0" err="1" smtClean="0"/>
              <a:t>server_addrlen</a:t>
            </a:r>
            <a:r>
              <a:rPr lang="en-US" dirty="0" smtClean="0"/>
              <a:t>)</a:t>
            </a:r>
          </a:p>
          <a:p>
            <a:r>
              <a:rPr lang="en-US" dirty="0" smtClean="0"/>
              <a:t>listen(s, backlog)</a:t>
            </a:r>
          </a:p>
          <a:p>
            <a:r>
              <a:rPr lang="en-US" dirty="0" err="1" smtClean="0"/>
              <a:t>snew</a:t>
            </a:r>
            <a:r>
              <a:rPr lang="en-US" dirty="0" smtClean="0"/>
              <a:t>=accept(s, </a:t>
            </a:r>
            <a:r>
              <a:rPr lang="en-US" dirty="0" err="1" smtClean="0"/>
              <a:t>client_addr</a:t>
            </a:r>
            <a:r>
              <a:rPr lang="en-US" dirty="0" smtClean="0"/>
              <a:t>, </a:t>
            </a:r>
            <a:r>
              <a:rPr lang="en-US" dirty="0" err="1" smtClean="0"/>
              <a:t>client_addrlen</a:t>
            </a:r>
            <a:r>
              <a:rPr lang="en-US" dirty="0" smtClean="0"/>
              <a:t>)</a:t>
            </a:r>
          </a:p>
          <a:p>
            <a:pPr>
              <a:buNone/>
            </a:pPr>
            <a:endParaRPr lang="en-US" dirty="0" smtClean="0"/>
          </a:p>
          <a:p>
            <a:pPr>
              <a:buNone/>
            </a:pPr>
            <a:r>
              <a:rPr lang="en-US" dirty="0" smtClean="0"/>
              <a:t>Primitives for sending and receiving data</a:t>
            </a:r>
          </a:p>
          <a:p>
            <a:r>
              <a:rPr lang="en-US" dirty="0" err="1" smtClean="0"/>
              <a:t>nbytes</a:t>
            </a:r>
            <a:r>
              <a:rPr lang="en-US" dirty="0" smtClean="0"/>
              <a:t>=read(</a:t>
            </a:r>
            <a:r>
              <a:rPr lang="en-US" dirty="0" err="1" smtClean="0"/>
              <a:t>snew</a:t>
            </a:r>
            <a:r>
              <a:rPr lang="en-US" dirty="0" smtClean="0"/>
              <a:t>, buffer, amount)</a:t>
            </a:r>
          </a:p>
          <a:p>
            <a:r>
              <a:rPr lang="en-US" dirty="0" smtClean="0"/>
              <a:t>write( S, “message”, </a:t>
            </a:r>
            <a:r>
              <a:rPr lang="en-US" dirty="0" err="1" smtClean="0"/>
              <a:t>msg_length</a:t>
            </a:r>
            <a:r>
              <a:rPr lang="en-US" dirty="0" smtClean="0"/>
              <a:t>)</a:t>
            </a:r>
          </a:p>
          <a:p>
            <a:r>
              <a:rPr lang="en-US" dirty="0" smtClean="0"/>
              <a:t>amount=</a:t>
            </a:r>
            <a:r>
              <a:rPr lang="en-US" dirty="0" err="1" smtClean="0"/>
              <a:t>recvfrom</a:t>
            </a:r>
            <a:r>
              <a:rPr lang="en-US" dirty="0" smtClean="0"/>
              <a:t>( S, buffer, </a:t>
            </a:r>
            <a:r>
              <a:rPr lang="en-US" dirty="0" err="1" smtClean="0"/>
              <a:t>sender_address</a:t>
            </a:r>
            <a:r>
              <a:rPr lang="en-US" dirty="0" smtClean="0"/>
              <a:t>)</a:t>
            </a:r>
          </a:p>
          <a:p>
            <a:r>
              <a:rPr lang="en-US" dirty="0" err="1" smtClean="0"/>
              <a:t>sendto</a:t>
            </a:r>
            <a:r>
              <a:rPr lang="en-US" dirty="0" smtClean="0"/>
              <a:t>( S, “message”, </a:t>
            </a:r>
            <a:r>
              <a:rPr lang="en-US" dirty="0" err="1" smtClean="0"/>
              <a:t>receiver_address</a:t>
            </a:r>
            <a:r>
              <a:rPr lang="en-US" dirty="0" smtClean="0"/>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381000" y="838200"/>
            <a:ext cx="8305800" cy="5486400"/>
          </a:xfrm>
        </p:spPr>
        <p:txBody>
          <a:bodyPr/>
          <a:lstStyle/>
          <a:p>
            <a:r>
              <a:rPr lang="en-US"/>
              <a:t>Correctness  - related to group communication</a:t>
            </a:r>
          </a:p>
          <a:p>
            <a:pPr lvl="1"/>
            <a:r>
              <a:rPr lang="en-US"/>
              <a:t>Atomicity – either to all or None</a:t>
            </a:r>
          </a:p>
          <a:p>
            <a:pPr lvl="1"/>
            <a:r>
              <a:rPr lang="en-US"/>
              <a:t>Ordered delivery – Order acceptable to the application</a:t>
            </a:r>
          </a:p>
          <a:p>
            <a:pPr lvl="1"/>
            <a:r>
              <a:rPr lang="en-US"/>
              <a:t>Survivability – guarantees message delivery despite of failures</a:t>
            </a:r>
          </a:p>
          <a:p>
            <a:r>
              <a:rPr lang="en-US"/>
              <a:t>Flexibility </a:t>
            </a:r>
          </a:p>
          <a:p>
            <a:pPr lvl="1"/>
            <a:r>
              <a:rPr lang="en-US"/>
              <a:t>IPC primitives must also have the flexibility to permit any kind of control flow between the co-operating processes including synchronous and asynchronous send/ Receive.</a:t>
            </a:r>
          </a:p>
        </p:txBody>
      </p:sp>
      <p:sp>
        <p:nvSpPr>
          <p:cNvPr id="12292" name="Rectangle 4"/>
          <p:cNvSpPr>
            <a:spLocks noGrp="1" noChangeArrowheads="1"/>
          </p:cNvSpPr>
          <p:nvPr>
            <p:ph type="title"/>
          </p:nvPr>
        </p:nvSpPr>
        <p:spPr>
          <a:xfrm>
            <a:off x="0" y="0"/>
            <a:ext cx="9144000" cy="914400"/>
          </a:xfrm>
          <a:noFill/>
          <a:ln/>
        </p:spPr>
        <p:txBody>
          <a:bodyPr anchor="ctr"/>
          <a:lstStyle/>
          <a:p>
            <a:r>
              <a:rPr lang="en-US" sz="3000"/>
              <a:t>Features of a good message-passing system (contd…)</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00168"/>
            <a:ext cx="8077200" cy="609600"/>
          </a:xfrm>
        </p:spPr>
        <p:txBody>
          <a:bodyPr/>
          <a:lstStyle/>
          <a:p>
            <a:pPr algn="ctr"/>
            <a:r>
              <a:rPr lang="en-US" sz="4800" dirty="0" smtClean="0"/>
              <a:t>3. </a:t>
            </a:r>
            <a:br>
              <a:rPr lang="en-US" sz="4800" dirty="0" smtClean="0"/>
            </a:br>
            <a:r>
              <a:rPr lang="en-US" sz="4800" dirty="0" smtClean="0"/>
              <a:t>Remote Procedure Calls</a:t>
            </a:r>
            <a:endParaRPr lang="en-US" sz="4800" dirty="0"/>
          </a:p>
        </p:txBody>
      </p:sp>
      <p:pic>
        <p:nvPicPr>
          <p:cNvPr id="82946" name="Picture 2" descr="C:\Documents and Settings\Administrator\My Documents\My Pictures\images.jpg"/>
          <p:cNvPicPr>
            <a:picLocks noChangeAspect="1" noChangeArrowheads="1"/>
          </p:cNvPicPr>
          <p:nvPr/>
        </p:nvPicPr>
        <p:blipFill>
          <a:blip r:embed="rId2"/>
          <a:srcRect/>
          <a:stretch>
            <a:fillRect/>
          </a:stretch>
        </p:blipFill>
        <p:spPr bwMode="auto">
          <a:xfrm>
            <a:off x="1443037" y="2338388"/>
            <a:ext cx="5722809" cy="3348038"/>
          </a:xfrm>
          <a:prstGeom prst="rect">
            <a:avLst/>
          </a:prstGeo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381000"/>
            <a:ext cx="8077200" cy="304800"/>
          </a:xfrm>
        </p:spPr>
        <p:txBody>
          <a:bodyPr/>
          <a:lstStyle/>
          <a:p>
            <a:r>
              <a:rPr lang="en-US"/>
              <a:t>Remote Procedure Calls</a:t>
            </a:r>
          </a:p>
        </p:txBody>
      </p:sp>
      <p:sp>
        <p:nvSpPr>
          <p:cNvPr id="40963" name="Rectangle 3"/>
          <p:cNvSpPr>
            <a:spLocks noGrp="1" noChangeArrowheads="1"/>
          </p:cNvSpPr>
          <p:nvPr>
            <p:ph type="body" idx="1"/>
          </p:nvPr>
        </p:nvSpPr>
        <p:spPr>
          <a:xfrm>
            <a:off x="246063" y="838200"/>
            <a:ext cx="8723312" cy="5791200"/>
          </a:xfrm>
        </p:spPr>
        <p:txBody>
          <a:bodyPr/>
          <a:lstStyle/>
          <a:p>
            <a:pPr>
              <a:lnSpc>
                <a:spcPct val="110000"/>
              </a:lnSpc>
              <a:spcBef>
                <a:spcPct val="25000"/>
              </a:spcBef>
            </a:pPr>
            <a:r>
              <a:rPr lang="en-US"/>
              <a:t>It is a special case of general message-passing model of IPC</a:t>
            </a:r>
          </a:p>
          <a:p>
            <a:pPr>
              <a:lnSpc>
                <a:spcPct val="110000"/>
              </a:lnSpc>
              <a:spcBef>
                <a:spcPct val="25000"/>
              </a:spcBef>
            </a:pPr>
            <a:r>
              <a:rPr lang="en-US"/>
              <a:t>RPC has become a widely accepted IPC mechanism in distributed because of the following features</a:t>
            </a:r>
          </a:p>
          <a:p>
            <a:pPr marL="914400" lvl="1" indent="-457200">
              <a:lnSpc>
                <a:spcPct val="110000"/>
              </a:lnSpc>
              <a:spcBef>
                <a:spcPct val="25000"/>
              </a:spcBef>
            </a:pPr>
            <a:r>
              <a:rPr lang="en-US"/>
              <a:t>Simple call syntax</a:t>
            </a:r>
          </a:p>
          <a:p>
            <a:pPr marL="914400" lvl="1" indent="-457200">
              <a:lnSpc>
                <a:spcPct val="110000"/>
              </a:lnSpc>
              <a:spcBef>
                <a:spcPct val="25000"/>
              </a:spcBef>
            </a:pPr>
            <a:r>
              <a:rPr lang="en-US"/>
              <a:t>Familiar semantics ( similar to Local procedure calls)</a:t>
            </a:r>
          </a:p>
          <a:p>
            <a:pPr marL="914400" lvl="1" indent="-457200">
              <a:lnSpc>
                <a:spcPct val="110000"/>
              </a:lnSpc>
              <a:spcBef>
                <a:spcPct val="25000"/>
              </a:spcBef>
            </a:pPr>
            <a:r>
              <a:rPr lang="en-US"/>
              <a:t>Well-defined interface</a:t>
            </a:r>
          </a:p>
          <a:p>
            <a:pPr marL="914400" lvl="1" indent="-457200">
              <a:lnSpc>
                <a:spcPct val="110000"/>
              </a:lnSpc>
              <a:spcBef>
                <a:spcPct val="25000"/>
              </a:spcBef>
            </a:pPr>
            <a:r>
              <a:rPr lang="en-US"/>
              <a:t>Ease of use</a:t>
            </a:r>
          </a:p>
          <a:p>
            <a:pPr marL="914400" lvl="1" indent="-457200">
              <a:lnSpc>
                <a:spcPct val="110000"/>
              </a:lnSpc>
              <a:spcBef>
                <a:spcPct val="25000"/>
              </a:spcBef>
            </a:pPr>
            <a:r>
              <a:rPr lang="en-US"/>
              <a:t>Generality</a:t>
            </a:r>
          </a:p>
          <a:p>
            <a:pPr marL="914400" lvl="1" indent="-457200">
              <a:lnSpc>
                <a:spcPct val="110000"/>
              </a:lnSpc>
              <a:spcBef>
                <a:spcPct val="25000"/>
              </a:spcBef>
            </a:pPr>
            <a:r>
              <a:rPr lang="en-US"/>
              <a:t>Efficiency</a:t>
            </a:r>
          </a:p>
          <a:p>
            <a:pPr marL="914400" lvl="1" indent="-457200">
              <a:lnSpc>
                <a:spcPct val="110000"/>
              </a:lnSpc>
              <a:spcBef>
                <a:spcPct val="25000"/>
              </a:spcBef>
            </a:pPr>
            <a:r>
              <a:rPr lang="en-US"/>
              <a:t>Can be used as an IPC mechanism to communicate between processes on different machines as well as between different processes on the same machine</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0"/>
            <a:ext cx="8229600" cy="723900"/>
          </a:xfrm>
        </p:spPr>
        <p:txBody>
          <a:bodyPr/>
          <a:lstStyle/>
          <a:p>
            <a:r>
              <a:rPr lang="en-US"/>
              <a:t>RPC model</a:t>
            </a:r>
          </a:p>
        </p:txBody>
      </p:sp>
      <p:sp>
        <p:nvSpPr>
          <p:cNvPr id="41987" name="Rectangle 3"/>
          <p:cNvSpPr>
            <a:spLocks noGrp="1" noChangeArrowheads="1"/>
          </p:cNvSpPr>
          <p:nvPr>
            <p:ph type="body" idx="1"/>
          </p:nvPr>
        </p:nvSpPr>
        <p:spPr>
          <a:xfrm>
            <a:off x="228600" y="723900"/>
            <a:ext cx="8610600" cy="5905500"/>
          </a:xfrm>
        </p:spPr>
        <p:txBody>
          <a:bodyPr/>
          <a:lstStyle/>
          <a:p>
            <a:r>
              <a:rPr lang="en-US"/>
              <a:t>RPC model is similar to the procedure call model used for the transfer of control and data within a program in the following manner:</a:t>
            </a:r>
          </a:p>
          <a:p>
            <a:pPr lvl="1"/>
            <a:r>
              <a:rPr lang="en-US"/>
              <a:t>For making a procedure call, the caller places arguments to the procedure in some well specified location</a:t>
            </a:r>
          </a:p>
          <a:p>
            <a:pPr lvl="1"/>
            <a:r>
              <a:rPr lang="en-US"/>
              <a:t>Control is then transferred to the sequence of instructions that constitutes the body of the procedure</a:t>
            </a:r>
          </a:p>
          <a:p>
            <a:pPr lvl="1"/>
            <a:r>
              <a:rPr lang="en-US"/>
              <a:t>The procedure body is executed in a newly created execution environment</a:t>
            </a:r>
          </a:p>
          <a:p>
            <a:pPr lvl="1"/>
            <a:r>
              <a:rPr lang="en-US"/>
              <a:t>After the procedure’s execution is over, control returns to the calling point, possibly returning a result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24" name="Rectangle 16"/>
          <p:cNvSpPr>
            <a:spLocks noChangeArrowheads="1"/>
          </p:cNvSpPr>
          <p:nvPr/>
        </p:nvSpPr>
        <p:spPr bwMode="auto">
          <a:xfrm>
            <a:off x="277813" y="3186113"/>
            <a:ext cx="2019300" cy="1739900"/>
          </a:xfrm>
          <a:prstGeom prst="rect">
            <a:avLst/>
          </a:prstGeom>
          <a:noFill/>
          <a:ln w="9525">
            <a:noFill/>
            <a:miter lim="800000"/>
            <a:headEnd/>
            <a:tailEnd/>
          </a:ln>
          <a:effectLst/>
        </p:spPr>
        <p:txBody>
          <a:bodyPr anchor="ctr">
            <a:spAutoFit/>
          </a:bodyPr>
          <a:lstStyle/>
          <a:p>
            <a:r>
              <a:rPr lang="en-US" sz="1800" b="1">
                <a:latin typeface="Arial" charset="0"/>
                <a:cs typeface="Times New Roman" pitchFamily="18" charset="0"/>
              </a:rPr>
              <a:t>it can be asynchronous , so that client can do other task while waiting for reply</a:t>
            </a:r>
            <a:r>
              <a:rPr lang="en-US" sz="1800">
                <a:latin typeface="Arial" charset="0"/>
                <a:cs typeface="Times New Roman" pitchFamily="18" charset="0"/>
              </a:rPr>
              <a:t>.</a:t>
            </a:r>
          </a:p>
        </p:txBody>
      </p:sp>
      <p:sp>
        <p:nvSpPr>
          <p:cNvPr id="43012" name="Rectangle 4"/>
          <p:cNvSpPr>
            <a:spLocks noGrp="1" noChangeArrowheads="1"/>
          </p:cNvSpPr>
          <p:nvPr>
            <p:ph type="title"/>
          </p:nvPr>
        </p:nvSpPr>
        <p:spPr>
          <a:xfrm>
            <a:off x="457200" y="0"/>
            <a:ext cx="8229600" cy="887413"/>
          </a:xfrm>
          <a:noFill/>
          <a:ln/>
        </p:spPr>
        <p:txBody>
          <a:bodyPr anchor="ctr"/>
          <a:lstStyle/>
          <a:p>
            <a:r>
              <a:rPr lang="en-US"/>
              <a:t>Typical Model of a RPC</a:t>
            </a:r>
          </a:p>
        </p:txBody>
      </p:sp>
      <p:sp>
        <p:nvSpPr>
          <p:cNvPr id="43023" name="Rectangle 15"/>
          <p:cNvSpPr>
            <a:spLocks noChangeArrowheads="1"/>
          </p:cNvSpPr>
          <p:nvPr/>
        </p:nvSpPr>
        <p:spPr bwMode="auto">
          <a:xfrm>
            <a:off x="457200" y="884238"/>
            <a:ext cx="7253288" cy="1006475"/>
          </a:xfrm>
          <a:prstGeom prst="rect">
            <a:avLst/>
          </a:prstGeom>
          <a:noFill/>
          <a:ln w="9525">
            <a:noFill/>
            <a:miter lim="800000"/>
            <a:headEnd/>
            <a:tailEnd/>
          </a:ln>
          <a:effectLst/>
        </p:spPr>
        <p:txBody>
          <a:bodyPr anchor="ctr">
            <a:spAutoFit/>
          </a:bodyPr>
          <a:lstStyle/>
          <a:p>
            <a:r>
              <a:rPr lang="en-US" sz="2000" b="1">
                <a:latin typeface="Arial" charset="0"/>
                <a:cs typeface="Times New Roman" pitchFamily="18" charset="0"/>
              </a:rPr>
              <a:t>	          Caller	               		Callee</a:t>
            </a:r>
            <a:endParaRPr lang="en-US" sz="2000" b="1">
              <a:latin typeface="Arial" charset="0"/>
            </a:endParaRPr>
          </a:p>
          <a:p>
            <a:r>
              <a:rPr lang="en-US" sz="2000" b="1">
                <a:latin typeface="Arial" charset="0"/>
                <a:cs typeface="Times New Roman" pitchFamily="18" charset="0"/>
              </a:rPr>
              <a:t>             (Client Process)        		(Server Process)</a:t>
            </a:r>
            <a:endParaRPr lang="en-US" sz="2000" b="1">
              <a:latin typeface="Arial" charset="0"/>
            </a:endParaRPr>
          </a:p>
          <a:p>
            <a:endParaRPr lang="en-US" sz="2000" b="1">
              <a:latin typeface="Arial" charset="0"/>
            </a:endParaRPr>
          </a:p>
        </p:txBody>
      </p:sp>
      <p:sp>
        <p:nvSpPr>
          <p:cNvPr id="43022" name="Line 14"/>
          <p:cNvSpPr>
            <a:spLocks noChangeShapeType="1"/>
          </p:cNvSpPr>
          <p:nvPr/>
        </p:nvSpPr>
        <p:spPr bwMode="auto">
          <a:xfrm>
            <a:off x="2520950" y="1539875"/>
            <a:ext cx="0" cy="996950"/>
          </a:xfrm>
          <a:prstGeom prst="line">
            <a:avLst/>
          </a:prstGeom>
          <a:noFill/>
          <a:ln w="76200">
            <a:solidFill>
              <a:srgbClr val="000000"/>
            </a:solidFill>
            <a:round/>
            <a:headEnd/>
            <a:tailEnd type="triangle" w="med" len="med"/>
          </a:ln>
        </p:spPr>
        <p:txBody>
          <a:bodyPr/>
          <a:lstStyle/>
          <a:p>
            <a:endParaRPr lang="en-US"/>
          </a:p>
        </p:txBody>
      </p:sp>
      <p:sp>
        <p:nvSpPr>
          <p:cNvPr id="43021" name="Line 13"/>
          <p:cNvSpPr>
            <a:spLocks noChangeShapeType="1"/>
          </p:cNvSpPr>
          <p:nvPr/>
        </p:nvSpPr>
        <p:spPr bwMode="auto">
          <a:xfrm>
            <a:off x="2520950" y="2703513"/>
            <a:ext cx="0" cy="2659062"/>
          </a:xfrm>
          <a:prstGeom prst="line">
            <a:avLst/>
          </a:prstGeom>
          <a:noFill/>
          <a:ln w="76200">
            <a:solidFill>
              <a:srgbClr val="000000"/>
            </a:solidFill>
            <a:prstDash val="dash"/>
            <a:round/>
            <a:headEnd/>
            <a:tailEnd/>
          </a:ln>
        </p:spPr>
        <p:txBody>
          <a:bodyPr/>
          <a:lstStyle/>
          <a:p>
            <a:endParaRPr lang="en-US"/>
          </a:p>
        </p:txBody>
      </p:sp>
      <p:sp>
        <p:nvSpPr>
          <p:cNvPr id="43020" name="Line 12"/>
          <p:cNvSpPr>
            <a:spLocks noChangeShapeType="1"/>
          </p:cNvSpPr>
          <p:nvPr/>
        </p:nvSpPr>
        <p:spPr bwMode="auto">
          <a:xfrm>
            <a:off x="2520950" y="5529263"/>
            <a:ext cx="0" cy="1090612"/>
          </a:xfrm>
          <a:prstGeom prst="line">
            <a:avLst/>
          </a:prstGeom>
          <a:noFill/>
          <a:ln w="76200">
            <a:solidFill>
              <a:srgbClr val="000000"/>
            </a:solidFill>
            <a:round/>
            <a:headEnd/>
            <a:tailEnd/>
          </a:ln>
        </p:spPr>
        <p:txBody>
          <a:bodyPr/>
          <a:lstStyle/>
          <a:p>
            <a:endParaRPr lang="en-US"/>
          </a:p>
        </p:txBody>
      </p:sp>
      <p:sp>
        <p:nvSpPr>
          <p:cNvPr id="43019" name="Line 11"/>
          <p:cNvSpPr>
            <a:spLocks noChangeShapeType="1"/>
          </p:cNvSpPr>
          <p:nvPr/>
        </p:nvSpPr>
        <p:spPr bwMode="auto">
          <a:xfrm>
            <a:off x="6359525" y="1539875"/>
            <a:ext cx="0" cy="1993900"/>
          </a:xfrm>
          <a:prstGeom prst="line">
            <a:avLst/>
          </a:prstGeom>
          <a:noFill/>
          <a:ln w="76200">
            <a:solidFill>
              <a:srgbClr val="000000"/>
            </a:solidFill>
            <a:prstDash val="dash"/>
            <a:round/>
            <a:headEnd/>
            <a:tailEnd/>
          </a:ln>
        </p:spPr>
        <p:txBody>
          <a:bodyPr/>
          <a:lstStyle/>
          <a:p>
            <a:endParaRPr lang="en-US"/>
          </a:p>
        </p:txBody>
      </p:sp>
      <p:sp>
        <p:nvSpPr>
          <p:cNvPr id="43017" name="Line 9"/>
          <p:cNvSpPr>
            <a:spLocks noChangeShapeType="1"/>
          </p:cNvSpPr>
          <p:nvPr/>
        </p:nvSpPr>
        <p:spPr bwMode="auto">
          <a:xfrm>
            <a:off x="2520950" y="2536825"/>
            <a:ext cx="3838575" cy="1163638"/>
          </a:xfrm>
          <a:prstGeom prst="line">
            <a:avLst/>
          </a:prstGeom>
          <a:noFill/>
          <a:ln w="76200">
            <a:solidFill>
              <a:srgbClr val="000000"/>
            </a:solidFill>
            <a:round/>
            <a:headEnd/>
            <a:tailEnd type="triangle" w="med" len="med"/>
          </a:ln>
        </p:spPr>
        <p:txBody>
          <a:bodyPr/>
          <a:lstStyle/>
          <a:p>
            <a:endParaRPr lang="en-US"/>
          </a:p>
        </p:txBody>
      </p:sp>
      <p:sp>
        <p:nvSpPr>
          <p:cNvPr id="43016" name="Line 8"/>
          <p:cNvSpPr>
            <a:spLocks noChangeShapeType="1"/>
          </p:cNvSpPr>
          <p:nvPr/>
        </p:nvSpPr>
        <p:spPr bwMode="auto">
          <a:xfrm flipH="1">
            <a:off x="2520950" y="4697413"/>
            <a:ext cx="3838575" cy="831850"/>
          </a:xfrm>
          <a:prstGeom prst="line">
            <a:avLst/>
          </a:prstGeom>
          <a:noFill/>
          <a:ln w="76200">
            <a:solidFill>
              <a:srgbClr val="000000"/>
            </a:solidFill>
            <a:round/>
            <a:headEnd/>
            <a:tailEnd type="triangle" w="med" len="med"/>
          </a:ln>
        </p:spPr>
        <p:txBody>
          <a:bodyPr/>
          <a:lstStyle/>
          <a:p>
            <a:endParaRPr lang="en-US"/>
          </a:p>
        </p:txBody>
      </p:sp>
      <p:sp>
        <p:nvSpPr>
          <p:cNvPr id="43025" name="Line 17"/>
          <p:cNvSpPr>
            <a:spLocks noChangeShapeType="1"/>
          </p:cNvSpPr>
          <p:nvPr/>
        </p:nvSpPr>
        <p:spPr bwMode="auto">
          <a:xfrm>
            <a:off x="6359525" y="3700463"/>
            <a:ext cx="0" cy="996950"/>
          </a:xfrm>
          <a:prstGeom prst="line">
            <a:avLst/>
          </a:prstGeom>
          <a:noFill/>
          <a:ln w="76200">
            <a:solidFill>
              <a:schemeClr val="tx1"/>
            </a:solidFill>
            <a:round/>
            <a:headEnd/>
            <a:tailEnd type="triangle" w="med" len="med"/>
          </a:ln>
          <a:effectLst/>
        </p:spPr>
        <p:txBody>
          <a:bodyPr wrap="none"/>
          <a:lstStyle/>
          <a:p>
            <a:endParaRPr lang="en-US"/>
          </a:p>
        </p:txBody>
      </p:sp>
      <p:sp>
        <p:nvSpPr>
          <p:cNvPr id="43026" name="Text Box 18"/>
          <p:cNvSpPr txBox="1">
            <a:spLocks noChangeArrowheads="1"/>
          </p:cNvSpPr>
          <p:nvPr/>
        </p:nvSpPr>
        <p:spPr bwMode="auto">
          <a:xfrm rot="1016039">
            <a:off x="2809875" y="2382838"/>
            <a:ext cx="3686175" cy="641350"/>
          </a:xfrm>
          <a:prstGeom prst="rect">
            <a:avLst/>
          </a:prstGeom>
          <a:noFill/>
          <a:ln w="9525">
            <a:noFill/>
            <a:miter lim="800000"/>
            <a:headEnd/>
            <a:tailEnd/>
          </a:ln>
          <a:effectLst/>
        </p:spPr>
        <p:txBody>
          <a:bodyPr>
            <a:spAutoFit/>
          </a:bodyPr>
          <a:lstStyle/>
          <a:p>
            <a:r>
              <a:rPr lang="en-US" sz="1800" b="1">
                <a:latin typeface="Arial" charset="0"/>
                <a:cs typeface="Times New Roman" pitchFamily="18" charset="0"/>
              </a:rPr>
              <a:t>Request Message with Remote procedure’s Parameters</a:t>
            </a:r>
          </a:p>
        </p:txBody>
      </p:sp>
      <p:sp>
        <p:nvSpPr>
          <p:cNvPr id="43027" name="Text Box 19"/>
          <p:cNvSpPr txBox="1">
            <a:spLocks noChangeArrowheads="1"/>
          </p:cNvSpPr>
          <p:nvPr/>
        </p:nvSpPr>
        <p:spPr bwMode="auto">
          <a:xfrm>
            <a:off x="457200" y="2216150"/>
            <a:ext cx="2063750" cy="641350"/>
          </a:xfrm>
          <a:prstGeom prst="rect">
            <a:avLst/>
          </a:prstGeom>
          <a:noFill/>
          <a:ln w="9525">
            <a:noFill/>
            <a:miter lim="800000"/>
            <a:headEnd/>
            <a:tailEnd/>
          </a:ln>
          <a:effectLst/>
        </p:spPr>
        <p:txBody>
          <a:bodyPr>
            <a:spAutoFit/>
          </a:bodyPr>
          <a:lstStyle/>
          <a:p>
            <a:r>
              <a:rPr lang="en-US" sz="1800" b="1">
                <a:latin typeface="Arial" charset="0"/>
                <a:cs typeface="Times New Roman" pitchFamily="18" charset="0"/>
              </a:rPr>
              <a:t>Call Procedure &amp;</a:t>
            </a:r>
            <a:endParaRPr lang="en-US" sz="1800" b="1">
              <a:latin typeface="Arial" charset="0"/>
            </a:endParaRPr>
          </a:p>
          <a:p>
            <a:r>
              <a:rPr lang="en-US" sz="1800" b="1">
                <a:latin typeface="Arial" charset="0"/>
                <a:cs typeface="Times New Roman" pitchFamily="18" charset="0"/>
              </a:rPr>
              <a:t>Wait for reply</a:t>
            </a:r>
          </a:p>
        </p:txBody>
      </p:sp>
      <p:sp>
        <p:nvSpPr>
          <p:cNvPr id="43028" name="Text Box 20"/>
          <p:cNvSpPr txBox="1">
            <a:spLocks noChangeArrowheads="1"/>
          </p:cNvSpPr>
          <p:nvPr/>
        </p:nvSpPr>
        <p:spPr bwMode="auto">
          <a:xfrm>
            <a:off x="6359525" y="3024188"/>
            <a:ext cx="2327275" cy="915987"/>
          </a:xfrm>
          <a:prstGeom prst="rect">
            <a:avLst/>
          </a:prstGeom>
          <a:noFill/>
          <a:ln w="9525">
            <a:noFill/>
            <a:miter lim="800000"/>
            <a:headEnd/>
            <a:tailEnd/>
          </a:ln>
          <a:effectLst/>
        </p:spPr>
        <p:txBody>
          <a:bodyPr>
            <a:spAutoFit/>
          </a:bodyPr>
          <a:lstStyle/>
          <a:p>
            <a:r>
              <a:rPr lang="en-US" sz="1800" b="1">
                <a:latin typeface="Arial" charset="0"/>
                <a:cs typeface="Times New Roman" pitchFamily="18" charset="0"/>
              </a:rPr>
              <a:t>Receive request</a:t>
            </a:r>
          </a:p>
          <a:p>
            <a:r>
              <a:rPr lang="en-US" sz="1800" b="1">
                <a:latin typeface="Arial" charset="0"/>
                <a:cs typeface="Times New Roman" pitchFamily="18" charset="0"/>
              </a:rPr>
              <a:t>&amp; start Procedure Execution</a:t>
            </a:r>
          </a:p>
        </p:txBody>
      </p:sp>
      <p:sp>
        <p:nvSpPr>
          <p:cNvPr id="43029" name="Text Box 21"/>
          <p:cNvSpPr txBox="1">
            <a:spLocks noChangeArrowheads="1"/>
          </p:cNvSpPr>
          <p:nvPr/>
        </p:nvSpPr>
        <p:spPr bwMode="auto">
          <a:xfrm>
            <a:off x="6316663" y="4110038"/>
            <a:ext cx="2565400" cy="366712"/>
          </a:xfrm>
          <a:prstGeom prst="rect">
            <a:avLst/>
          </a:prstGeom>
          <a:noFill/>
          <a:ln w="9525">
            <a:noFill/>
            <a:miter lim="800000"/>
            <a:headEnd/>
            <a:tailEnd/>
          </a:ln>
          <a:effectLst/>
        </p:spPr>
        <p:txBody>
          <a:bodyPr>
            <a:spAutoFit/>
          </a:bodyPr>
          <a:lstStyle/>
          <a:p>
            <a:r>
              <a:rPr lang="en-US" sz="1800" b="1">
                <a:latin typeface="Arial" charset="0"/>
                <a:cs typeface="Times New Roman" pitchFamily="18" charset="0"/>
              </a:rPr>
              <a:t>Procedure Executes</a:t>
            </a:r>
            <a:endParaRPr lang="en-US"/>
          </a:p>
        </p:txBody>
      </p:sp>
      <p:sp>
        <p:nvSpPr>
          <p:cNvPr id="43030" name="Text Box 22"/>
          <p:cNvSpPr txBox="1">
            <a:spLocks noChangeArrowheads="1"/>
          </p:cNvSpPr>
          <p:nvPr/>
        </p:nvSpPr>
        <p:spPr bwMode="auto">
          <a:xfrm rot="-773015">
            <a:off x="2693988" y="4376738"/>
            <a:ext cx="3629025" cy="641350"/>
          </a:xfrm>
          <a:prstGeom prst="rect">
            <a:avLst/>
          </a:prstGeom>
          <a:noFill/>
          <a:ln w="9525">
            <a:noFill/>
            <a:miter lim="800000"/>
            <a:headEnd/>
            <a:tailEnd/>
          </a:ln>
          <a:effectLst/>
        </p:spPr>
        <p:txBody>
          <a:bodyPr>
            <a:spAutoFit/>
          </a:bodyPr>
          <a:lstStyle/>
          <a:p>
            <a:r>
              <a:rPr lang="en-US" sz="1800" b="1">
                <a:latin typeface="Arial" charset="0"/>
                <a:cs typeface="Times New Roman" pitchFamily="18" charset="0"/>
              </a:rPr>
              <a:t>Reply Message with Result of Procedure Execution</a:t>
            </a:r>
          </a:p>
        </p:txBody>
      </p:sp>
      <p:sp>
        <p:nvSpPr>
          <p:cNvPr id="43031" name="Text Box 23"/>
          <p:cNvSpPr txBox="1">
            <a:spLocks noChangeArrowheads="1"/>
          </p:cNvSpPr>
          <p:nvPr/>
        </p:nvSpPr>
        <p:spPr bwMode="auto">
          <a:xfrm>
            <a:off x="6359525" y="4476750"/>
            <a:ext cx="2522538" cy="1465263"/>
          </a:xfrm>
          <a:prstGeom prst="rect">
            <a:avLst/>
          </a:prstGeom>
          <a:noFill/>
          <a:ln w="9525">
            <a:noFill/>
            <a:miter lim="800000"/>
            <a:headEnd/>
            <a:tailEnd/>
          </a:ln>
          <a:effectLst/>
        </p:spPr>
        <p:txBody>
          <a:bodyPr>
            <a:spAutoFit/>
          </a:bodyPr>
          <a:lstStyle/>
          <a:p>
            <a:r>
              <a:rPr lang="en-US" sz="1800" b="1">
                <a:latin typeface="Arial" charset="0"/>
                <a:cs typeface="Times New Roman" pitchFamily="18" charset="0"/>
              </a:rPr>
              <a:t>Send Reply &amp; Wait for next Request</a:t>
            </a:r>
            <a:endParaRPr lang="en-US" sz="1800" b="1">
              <a:latin typeface="Arial" charset="0"/>
            </a:endParaRPr>
          </a:p>
          <a:p>
            <a:pPr>
              <a:spcBef>
                <a:spcPct val="50000"/>
              </a:spcBef>
            </a:pPr>
            <a:endParaRPr lang="en-US"/>
          </a:p>
        </p:txBody>
      </p:sp>
      <p:sp>
        <p:nvSpPr>
          <p:cNvPr id="43032" name="Text Box 24"/>
          <p:cNvSpPr txBox="1">
            <a:spLocks noChangeArrowheads="1"/>
          </p:cNvSpPr>
          <p:nvPr/>
        </p:nvSpPr>
        <p:spPr bwMode="auto">
          <a:xfrm>
            <a:off x="277813" y="5345113"/>
            <a:ext cx="2395537" cy="366712"/>
          </a:xfrm>
          <a:prstGeom prst="rect">
            <a:avLst/>
          </a:prstGeom>
          <a:noFill/>
          <a:ln w="9525">
            <a:noFill/>
            <a:miter lim="800000"/>
            <a:headEnd/>
            <a:tailEnd/>
          </a:ln>
          <a:effectLst/>
        </p:spPr>
        <p:txBody>
          <a:bodyPr>
            <a:spAutoFit/>
          </a:bodyPr>
          <a:lstStyle/>
          <a:p>
            <a:pPr>
              <a:spcBef>
                <a:spcPct val="50000"/>
              </a:spcBef>
            </a:pPr>
            <a:r>
              <a:rPr lang="en-US" sz="1800" b="1">
                <a:latin typeface="Arial" charset="0"/>
                <a:cs typeface="Times New Roman" pitchFamily="18" charset="0"/>
              </a:rPr>
              <a:t>Resume Execution</a:t>
            </a:r>
          </a:p>
        </p:txBody>
      </p:sp>
      <p:sp>
        <p:nvSpPr>
          <p:cNvPr id="43033" name="Line 25"/>
          <p:cNvSpPr>
            <a:spLocks noChangeShapeType="1"/>
          </p:cNvSpPr>
          <p:nvPr/>
        </p:nvSpPr>
        <p:spPr bwMode="auto">
          <a:xfrm>
            <a:off x="6359525" y="4697413"/>
            <a:ext cx="0" cy="1922462"/>
          </a:xfrm>
          <a:prstGeom prst="line">
            <a:avLst/>
          </a:prstGeom>
          <a:noFill/>
          <a:ln w="76200">
            <a:solidFill>
              <a:srgbClr val="000000"/>
            </a:solidFill>
            <a:prstDash val="dash"/>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0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0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0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30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0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0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0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0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0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30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30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30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301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303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302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3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4" grpId="0"/>
      <p:bldP spid="43022" grpId="0" animBg="1"/>
      <p:bldP spid="43021" grpId="0" animBg="1"/>
      <p:bldP spid="43020" grpId="0" animBg="1"/>
      <p:bldP spid="43019" grpId="0" animBg="1"/>
      <p:bldP spid="43017" grpId="0" animBg="1"/>
      <p:bldP spid="43016" grpId="0" animBg="1"/>
      <p:bldP spid="43025" grpId="0" animBg="1"/>
      <p:bldP spid="43026" grpId="0"/>
      <p:bldP spid="43027" grpId="0"/>
      <p:bldP spid="43028" grpId="0"/>
      <p:bldP spid="43029" grpId="0"/>
      <p:bldP spid="43030" grpId="0"/>
      <p:bldP spid="43031" grpId="0"/>
      <p:bldP spid="43032" grpId="0"/>
      <p:bldP spid="4303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0" y="0"/>
            <a:ext cx="8229600" cy="668338"/>
          </a:xfrm>
        </p:spPr>
        <p:txBody>
          <a:bodyPr/>
          <a:lstStyle/>
          <a:p>
            <a:r>
              <a:rPr lang="en-US"/>
              <a:t>Transparency of RPC</a:t>
            </a:r>
          </a:p>
        </p:txBody>
      </p:sp>
      <p:sp>
        <p:nvSpPr>
          <p:cNvPr id="44035" name="Rectangle 3"/>
          <p:cNvSpPr>
            <a:spLocks noGrp="1" noChangeArrowheads="1"/>
          </p:cNvSpPr>
          <p:nvPr>
            <p:ph type="body" idx="1"/>
          </p:nvPr>
        </p:nvSpPr>
        <p:spPr>
          <a:xfrm>
            <a:off x="304800" y="831850"/>
            <a:ext cx="8610600" cy="5645150"/>
          </a:xfrm>
        </p:spPr>
        <p:txBody>
          <a:bodyPr/>
          <a:lstStyle/>
          <a:p>
            <a:pPr marL="457200" indent="-457200"/>
            <a:r>
              <a:rPr lang="en-US"/>
              <a:t>A transparent RPC mechanism is one in which local procedures and remote procedures are indistinguishable to programmers</a:t>
            </a:r>
          </a:p>
          <a:p>
            <a:pPr marL="457200" indent="-457200"/>
            <a:r>
              <a:rPr lang="en-US"/>
              <a:t>Transparent RPC require</a:t>
            </a:r>
          </a:p>
          <a:p>
            <a:pPr marL="914400" lvl="1" indent="-457200">
              <a:buFont typeface="Wingdings 3" pitchFamily="18" charset="2"/>
              <a:buAutoNum type="arabicPeriod"/>
            </a:pPr>
            <a:r>
              <a:rPr lang="en-US"/>
              <a:t>Syntactic transparency</a:t>
            </a:r>
          </a:p>
          <a:p>
            <a:pPr marL="1314450" lvl="2" indent="-457200"/>
            <a:r>
              <a:rPr lang="en-US"/>
              <a:t>RPC should have exactly the same syntax as a local procedure call</a:t>
            </a:r>
          </a:p>
          <a:p>
            <a:pPr marL="914400" lvl="1" indent="-457200">
              <a:buFont typeface="Wingdings 3" pitchFamily="18" charset="2"/>
              <a:buAutoNum type="arabicPeriod"/>
            </a:pPr>
            <a:r>
              <a:rPr lang="en-US"/>
              <a:t>Semantic transparency</a:t>
            </a:r>
          </a:p>
          <a:p>
            <a:pPr marL="1314450" lvl="2" indent="-457200"/>
            <a:r>
              <a:rPr lang="en-US"/>
              <a:t>Semantics of RPC should be identical to those of a local procedure call</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228600" y="838200"/>
            <a:ext cx="8458200" cy="6019800"/>
          </a:xfrm>
        </p:spPr>
        <p:txBody>
          <a:bodyPr/>
          <a:lstStyle/>
          <a:p>
            <a:pPr>
              <a:lnSpc>
                <a:spcPct val="115000"/>
              </a:lnSpc>
              <a:spcBef>
                <a:spcPct val="30000"/>
              </a:spcBef>
            </a:pPr>
            <a:r>
              <a:rPr lang="en-US"/>
              <a:t>Differences between RPC and LPC:</a:t>
            </a:r>
          </a:p>
          <a:p>
            <a:pPr lvl="1">
              <a:lnSpc>
                <a:spcPct val="115000"/>
              </a:lnSpc>
              <a:spcBef>
                <a:spcPct val="30000"/>
              </a:spcBef>
            </a:pPr>
            <a:r>
              <a:rPr lang="en-US"/>
              <a:t>With RPC, the called procedure is executed in an address space that is disjoint from the calling program’s address space. So, remote procedure cannot have access to any variables or data values in the calling program’s environment</a:t>
            </a:r>
          </a:p>
          <a:p>
            <a:pPr lvl="1">
              <a:lnSpc>
                <a:spcPct val="115000"/>
              </a:lnSpc>
              <a:spcBef>
                <a:spcPct val="30000"/>
              </a:spcBef>
            </a:pPr>
            <a:r>
              <a:rPr lang="en-US"/>
              <a:t>RPC are more vulnerable to failure than LPC’s </a:t>
            </a:r>
          </a:p>
          <a:p>
            <a:pPr lvl="2">
              <a:lnSpc>
                <a:spcPct val="115000"/>
              </a:lnSpc>
              <a:spcBef>
                <a:spcPct val="30000"/>
              </a:spcBef>
            </a:pPr>
            <a:r>
              <a:rPr lang="en-US"/>
              <a:t>Since they involve 2 different processes and possibly a network and 2 different computers</a:t>
            </a:r>
          </a:p>
          <a:p>
            <a:pPr lvl="1">
              <a:lnSpc>
                <a:spcPct val="115000"/>
              </a:lnSpc>
              <a:spcBef>
                <a:spcPct val="30000"/>
              </a:spcBef>
            </a:pPr>
            <a:r>
              <a:rPr lang="en-US"/>
              <a:t>RPCs consume much more time (100-1000 times more) than LPCs </a:t>
            </a:r>
          </a:p>
          <a:p>
            <a:pPr lvl="2">
              <a:lnSpc>
                <a:spcPct val="115000"/>
              </a:lnSpc>
              <a:spcBef>
                <a:spcPct val="30000"/>
              </a:spcBef>
            </a:pPr>
            <a:r>
              <a:rPr lang="en-US"/>
              <a:t>Due to involvement of a communication network</a:t>
            </a:r>
          </a:p>
        </p:txBody>
      </p:sp>
      <p:sp>
        <p:nvSpPr>
          <p:cNvPr id="45060" name="Rectangle 4"/>
          <p:cNvSpPr>
            <a:spLocks noGrp="1" noChangeArrowheads="1"/>
          </p:cNvSpPr>
          <p:nvPr>
            <p:ph type="title"/>
          </p:nvPr>
        </p:nvSpPr>
        <p:spPr>
          <a:noFill/>
          <a:ln/>
        </p:spPr>
        <p:txBody>
          <a:bodyPr anchor="ctr"/>
          <a:lstStyle/>
          <a:p>
            <a:r>
              <a:rPr lang="en-US"/>
              <a:t>Transparency of RPC (Contd…)</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0"/>
            <a:ext cx="8229600" cy="725488"/>
          </a:xfrm>
        </p:spPr>
        <p:txBody>
          <a:bodyPr/>
          <a:lstStyle/>
          <a:p>
            <a:r>
              <a:rPr lang="en-US"/>
              <a:t>Implementation of RPC mechanism</a:t>
            </a:r>
          </a:p>
        </p:txBody>
      </p:sp>
      <p:sp>
        <p:nvSpPr>
          <p:cNvPr id="46083" name="Rectangle 3"/>
          <p:cNvSpPr>
            <a:spLocks noGrp="1" noChangeArrowheads="1"/>
          </p:cNvSpPr>
          <p:nvPr>
            <p:ph type="body" idx="1"/>
          </p:nvPr>
        </p:nvSpPr>
        <p:spPr>
          <a:xfrm>
            <a:off x="304800" y="900113"/>
            <a:ext cx="8534400" cy="5957887"/>
          </a:xfrm>
        </p:spPr>
        <p:txBody>
          <a:bodyPr/>
          <a:lstStyle/>
          <a:p>
            <a:pPr marL="457200" indent="-457200">
              <a:lnSpc>
                <a:spcPct val="120000"/>
              </a:lnSpc>
              <a:spcBef>
                <a:spcPct val="30000"/>
              </a:spcBef>
            </a:pPr>
            <a:r>
              <a:rPr lang="en-US"/>
              <a:t>Implementation of RPC mechanism involves five elements of program:</a:t>
            </a:r>
          </a:p>
          <a:p>
            <a:pPr marL="914400" lvl="1" indent="-457200">
              <a:lnSpc>
                <a:spcPct val="120000"/>
              </a:lnSpc>
              <a:spcBef>
                <a:spcPct val="30000"/>
              </a:spcBef>
              <a:buFont typeface="Wingdings 3" pitchFamily="18" charset="2"/>
              <a:buAutoNum type="arabicPeriod"/>
            </a:pPr>
            <a:r>
              <a:rPr lang="en-US"/>
              <a:t>The client</a:t>
            </a:r>
          </a:p>
          <a:p>
            <a:pPr marL="914400" lvl="1" indent="-457200">
              <a:lnSpc>
                <a:spcPct val="120000"/>
              </a:lnSpc>
              <a:spcBef>
                <a:spcPct val="30000"/>
              </a:spcBef>
              <a:buFont typeface="Wingdings 3" pitchFamily="18" charset="2"/>
              <a:buAutoNum type="arabicPeriod"/>
            </a:pPr>
            <a:r>
              <a:rPr lang="en-US"/>
              <a:t>The client stub</a:t>
            </a:r>
          </a:p>
          <a:p>
            <a:pPr marL="914400" lvl="1" indent="-457200">
              <a:lnSpc>
                <a:spcPct val="120000"/>
              </a:lnSpc>
              <a:spcBef>
                <a:spcPct val="30000"/>
              </a:spcBef>
              <a:buFont typeface="Wingdings 3" pitchFamily="18" charset="2"/>
              <a:buAutoNum type="arabicPeriod"/>
            </a:pPr>
            <a:r>
              <a:rPr lang="en-US"/>
              <a:t>The RPCRuntime</a:t>
            </a:r>
          </a:p>
          <a:p>
            <a:pPr marL="914400" lvl="1" indent="-457200">
              <a:lnSpc>
                <a:spcPct val="120000"/>
              </a:lnSpc>
              <a:spcBef>
                <a:spcPct val="30000"/>
              </a:spcBef>
              <a:buFont typeface="Wingdings 3" pitchFamily="18" charset="2"/>
              <a:buAutoNum type="arabicPeriod"/>
            </a:pPr>
            <a:r>
              <a:rPr lang="en-US"/>
              <a:t>The server stub</a:t>
            </a:r>
          </a:p>
          <a:p>
            <a:pPr marL="914400" lvl="1" indent="-457200">
              <a:lnSpc>
                <a:spcPct val="120000"/>
              </a:lnSpc>
              <a:spcBef>
                <a:spcPct val="30000"/>
              </a:spcBef>
              <a:buFont typeface="Wingdings 3" pitchFamily="18" charset="2"/>
              <a:buAutoNum type="arabicPeriod"/>
            </a:pPr>
            <a:r>
              <a:rPr lang="en-US"/>
              <a:t>The server</a:t>
            </a:r>
          </a:p>
          <a:p>
            <a:pPr marL="457200" indent="-457200">
              <a:lnSpc>
                <a:spcPct val="120000"/>
              </a:lnSpc>
              <a:spcBef>
                <a:spcPct val="30000"/>
              </a:spcBef>
            </a:pPr>
            <a:r>
              <a:rPr lang="en-US"/>
              <a:t>The client, the client stub, and one instance of RPCRuntime execute on the client machine</a:t>
            </a:r>
          </a:p>
          <a:p>
            <a:pPr marL="457200" indent="-457200">
              <a:lnSpc>
                <a:spcPct val="120000"/>
              </a:lnSpc>
              <a:spcBef>
                <a:spcPct val="30000"/>
              </a:spcBef>
            </a:pPr>
            <a:r>
              <a:rPr lang="en-US"/>
              <a:t>The Server, the Server stub, and one instance of RPCRuntime execute on the server machine</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a:xfrm>
            <a:off x="371475" y="0"/>
            <a:ext cx="8229600" cy="544513"/>
          </a:xfrm>
          <a:noFill/>
          <a:ln/>
        </p:spPr>
        <p:txBody>
          <a:bodyPr anchor="ctr"/>
          <a:lstStyle/>
          <a:p>
            <a:r>
              <a:rPr lang="en-US"/>
              <a:t>Implementation of RPC mechanism</a:t>
            </a:r>
          </a:p>
        </p:txBody>
      </p:sp>
      <p:sp>
        <p:nvSpPr>
          <p:cNvPr id="47112" name="Text Box 8"/>
          <p:cNvSpPr txBox="1">
            <a:spLocks noChangeArrowheads="1"/>
          </p:cNvSpPr>
          <p:nvPr/>
        </p:nvSpPr>
        <p:spPr bwMode="auto">
          <a:xfrm>
            <a:off x="1116013" y="1501775"/>
            <a:ext cx="2451100" cy="750888"/>
          </a:xfrm>
          <a:prstGeom prst="rect">
            <a:avLst/>
          </a:prstGeom>
          <a:solidFill>
            <a:srgbClr val="FFFFFF"/>
          </a:solidFill>
          <a:ln w="9525">
            <a:solidFill>
              <a:srgbClr val="000000"/>
            </a:solidFill>
            <a:miter lim="800000"/>
            <a:headEnd/>
            <a:tailEnd/>
          </a:ln>
          <a:effectLst>
            <a:outerShdw dist="63500" dir="3187806" algn="ctr" rotWithShape="0">
              <a:srgbClr val="808080"/>
            </a:outerShdw>
          </a:effectLst>
        </p:spPr>
        <p:txBody>
          <a:bodyPr/>
          <a:lstStyle/>
          <a:p>
            <a:r>
              <a:rPr lang="en-US" sz="1800" b="1"/>
              <a:t>  </a:t>
            </a:r>
          </a:p>
          <a:p>
            <a:endParaRPr lang="en-US" sz="1800"/>
          </a:p>
        </p:txBody>
      </p:sp>
      <p:sp>
        <p:nvSpPr>
          <p:cNvPr id="47113" name="Text Box 9"/>
          <p:cNvSpPr txBox="1">
            <a:spLocks noChangeArrowheads="1"/>
          </p:cNvSpPr>
          <p:nvPr/>
        </p:nvSpPr>
        <p:spPr bwMode="auto">
          <a:xfrm>
            <a:off x="5461000" y="1501775"/>
            <a:ext cx="2271713" cy="749300"/>
          </a:xfrm>
          <a:prstGeom prst="rect">
            <a:avLst/>
          </a:prstGeom>
          <a:solidFill>
            <a:srgbClr val="FFFFFF"/>
          </a:solidFill>
          <a:ln w="28575">
            <a:solidFill>
              <a:srgbClr val="000000"/>
            </a:solidFill>
            <a:miter lim="800000"/>
            <a:headEnd/>
            <a:tailEnd/>
          </a:ln>
          <a:effectLst>
            <a:outerShdw dist="71842" dir="2700000" algn="ctr" rotWithShape="0">
              <a:srgbClr val="808080"/>
            </a:outerShdw>
          </a:effectLst>
        </p:spPr>
        <p:txBody>
          <a:bodyPr/>
          <a:lstStyle/>
          <a:p>
            <a:endParaRPr lang="en-GB" sz="1800" b="1"/>
          </a:p>
        </p:txBody>
      </p:sp>
      <p:sp>
        <p:nvSpPr>
          <p:cNvPr id="47114" name="Text Box 10"/>
          <p:cNvSpPr txBox="1">
            <a:spLocks noChangeArrowheads="1"/>
          </p:cNvSpPr>
          <p:nvPr/>
        </p:nvSpPr>
        <p:spPr bwMode="auto">
          <a:xfrm>
            <a:off x="1133475" y="2874963"/>
            <a:ext cx="2432050" cy="979487"/>
          </a:xfrm>
          <a:prstGeom prst="rect">
            <a:avLst/>
          </a:prstGeom>
          <a:solidFill>
            <a:srgbClr val="FFFFFF"/>
          </a:solidFill>
          <a:ln w="9525">
            <a:solidFill>
              <a:srgbClr val="000000"/>
            </a:solidFill>
            <a:miter lim="800000"/>
            <a:headEnd/>
            <a:tailEnd/>
          </a:ln>
          <a:effectLst>
            <a:outerShdw dist="71842" dir="2700000" algn="ctr" rotWithShape="0">
              <a:srgbClr val="808080"/>
            </a:outerShdw>
          </a:effectLst>
        </p:spPr>
        <p:txBody>
          <a:bodyPr/>
          <a:lstStyle/>
          <a:p>
            <a:r>
              <a:rPr lang="en-US" sz="1800" b="1"/>
              <a:t>        </a:t>
            </a:r>
          </a:p>
          <a:p>
            <a:endParaRPr lang="en-US" sz="800" b="1"/>
          </a:p>
          <a:p>
            <a:endParaRPr lang="en-US" sz="1800"/>
          </a:p>
        </p:txBody>
      </p:sp>
      <p:sp>
        <p:nvSpPr>
          <p:cNvPr id="47115" name="Text Box 11"/>
          <p:cNvSpPr txBox="1">
            <a:spLocks noChangeArrowheads="1"/>
          </p:cNvSpPr>
          <p:nvPr/>
        </p:nvSpPr>
        <p:spPr bwMode="auto">
          <a:xfrm>
            <a:off x="5503863" y="2889250"/>
            <a:ext cx="2243137" cy="998538"/>
          </a:xfrm>
          <a:prstGeom prst="rect">
            <a:avLst/>
          </a:prstGeom>
          <a:solidFill>
            <a:srgbClr val="FFFFFF"/>
          </a:solidFill>
          <a:ln w="9525">
            <a:solidFill>
              <a:srgbClr val="000000"/>
            </a:solidFill>
            <a:miter lim="800000"/>
            <a:headEnd/>
            <a:tailEnd/>
          </a:ln>
          <a:effectLst>
            <a:outerShdw dist="71842" dir="2700000" algn="ctr" rotWithShape="0">
              <a:srgbClr val="808080"/>
            </a:outerShdw>
          </a:effectLst>
        </p:spPr>
        <p:txBody>
          <a:bodyPr/>
          <a:lstStyle/>
          <a:p>
            <a:pPr algn="ctr"/>
            <a:endParaRPr lang="en-US" sz="1800" b="1"/>
          </a:p>
          <a:p>
            <a:endParaRPr lang="en-US" sz="1800" b="1"/>
          </a:p>
          <a:p>
            <a:endParaRPr lang="en-US" sz="1800"/>
          </a:p>
        </p:txBody>
      </p:sp>
      <p:sp>
        <p:nvSpPr>
          <p:cNvPr id="47116" name="Text Box 12"/>
          <p:cNvSpPr txBox="1">
            <a:spLocks noChangeArrowheads="1"/>
          </p:cNvSpPr>
          <p:nvPr/>
        </p:nvSpPr>
        <p:spPr bwMode="auto">
          <a:xfrm>
            <a:off x="1130300" y="4535488"/>
            <a:ext cx="2451100" cy="922337"/>
          </a:xfrm>
          <a:prstGeom prst="rect">
            <a:avLst/>
          </a:prstGeom>
          <a:solidFill>
            <a:srgbClr val="FFFFFF"/>
          </a:solidFill>
          <a:ln w="9525" algn="ctr">
            <a:solidFill>
              <a:srgbClr val="000000"/>
            </a:solidFill>
            <a:miter lim="800000"/>
            <a:headEnd/>
            <a:tailEnd/>
          </a:ln>
          <a:effectLst>
            <a:outerShdw dist="71842" dir="2700000" algn="ctr" rotWithShape="0">
              <a:srgbClr val="808080"/>
            </a:outerShdw>
          </a:effectLst>
        </p:spPr>
        <p:txBody>
          <a:bodyPr/>
          <a:lstStyle/>
          <a:p>
            <a:r>
              <a:rPr lang="en-US" sz="1800" b="1"/>
              <a:t>      </a:t>
            </a:r>
          </a:p>
          <a:p>
            <a:endParaRPr lang="en-US" sz="1800" b="1"/>
          </a:p>
        </p:txBody>
      </p:sp>
      <p:sp>
        <p:nvSpPr>
          <p:cNvPr id="47117" name="Text Box 13"/>
          <p:cNvSpPr txBox="1">
            <a:spLocks noChangeArrowheads="1"/>
          </p:cNvSpPr>
          <p:nvPr/>
        </p:nvSpPr>
        <p:spPr bwMode="auto">
          <a:xfrm>
            <a:off x="5487988" y="4511675"/>
            <a:ext cx="2244725" cy="917575"/>
          </a:xfrm>
          <a:prstGeom prst="rect">
            <a:avLst/>
          </a:prstGeom>
          <a:solidFill>
            <a:srgbClr val="FFFFFF"/>
          </a:solidFill>
          <a:ln w="9525" algn="ctr">
            <a:solidFill>
              <a:srgbClr val="000000"/>
            </a:solidFill>
            <a:miter lim="800000"/>
            <a:headEnd/>
            <a:tailEnd/>
          </a:ln>
          <a:effectLst>
            <a:outerShdw dist="71842" dir="2700000" algn="ctr" rotWithShape="0">
              <a:srgbClr val="808080"/>
            </a:outerShdw>
          </a:effectLst>
        </p:spPr>
        <p:txBody>
          <a:bodyPr/>
          <a:lstStyle/>
          <a:p>
            <a:r>
              <a:rPr lang="en-US" sz="1800" b="1"/>
              <a:t>      </a:t>
            </a:r>
          </a:p>
          <a:p>
            <a:endParaRPr lang="en-US" sz="1000" b="1"/>
          </a:p>
          <a:p>
            <a:r>
              <a:rPr lang="en-US" sz="1800" b="1"/>
              <a:t> </a:t>
            </a:r>
          </a:p>
        </p:txBody>
      </p:sp>
      <p:sp>
        <p:nvSpPr>
          <p:cNvPr id="47118" name="Line 14"/>
          <p:cNvSpPr>
            <a:spLocks noChangeShapeType="1"/>
          </p:cNvSpPr>
          <p:nvPr/>
        </p:nvSpPr>
        <p:spPr bwMode="auto">
          <a:xfrm flipV="1">
            <a:off x="1884363" y="5145088"/>
            <a:ext cx="644525" cy="12700"/>
          </a:xfrm>
          <a:prstGeom prst="line">
            <a:avLst/>
          </a:prstGeom>
          <a:noFill/>
          <a:ln w="19050">
            <a:solidFill>
              <a:srgbClr val="000000"/>
            </a:solidFill>
            <a:round/>
            <a:headEnd/>
            <a:tailEnd type="triangle" w="med" len="med"/>
          </a:ln>
        </p:spPr>
        <p:txBody>
          <a:bodyPr/>
          <a:lstStyle/>
          <a:p>
            <a:endParaRPr lang="en-US"/>
          </a:p>
        </p:txBody>
      </p:sp>
      <p:sp>
        <p:nvSpPr>
          <p:cNvPr id="47119" name="Line 15"/>
          <p:cNvSpPr>
            <a:spLocks noChangeShapeType="1"/>
          </p:cNvSpPr>
          <p:nvPr/>
        </p:nvSpPr>
        <p:spPr bwMode="auto">
          <a:xfrm flipH="1">
            <a:off x="1512888" y="2079625"/>
            <a:ext cx="12700" cy="1192213"/>
          </a:xfrm>
          <a:prstGeom prst="line">
            <a:avLst/>
          </a:prstGeom>
          <a:noFill/>
          <a:ln w="38100">
            <a:solidFill>
              <a:srgbClr val="000000"/>
            </a:solidFill>
            <a:round/>
            <a:headEnd/>
            <a:tailEnd type="triangle" w="med" len="med"/>
          </a:ln>
        </p:spPr>
        <p:txBody>
          <a:bodyPr/>
          <a:lstStyle/>
          <a:p>
            <a:endParaRPr lang="en-US"/>
          </a:p>
        </p:txBody>
      </p:sp>
      <p:sp>
        <p:nvSpPr>
          <p:cNvPr id="47120" name="Line 16"/>
          <p:cNvSpPr>
            <a:spLocks noChangeShapeType="1"/>
          </p:cNvSpPr>
          <p:nvPr/>
        </p:nvSpPr>
        <p:spPr bwMode="auto">
          <a:xfrm>
            <a:off x="1512888" y="3684588"/>
            <a:ext cx="1587" cy="1454150"/>
          </a:xfrm>
          <a:prstGeom prst="line">
            <a:avLst/>
          </a:prstGeom>
          <a:noFill/>
          <a:ln w="38100">
            <a:solidFill>
              <a:srgbClr val="000000"/>
            </a:solidFill>
            <a:round/>
            <a:headEnd/>
            <a:tailEnd type="triangle" w="med" len="med"/>
          </a:ln>
          <a:effectLst/>
        </p:spPr>
        <p:txBody>
          <a:bodyPr/>
          <a:lstStyle/>
          <a:p>
            <a:endParaRPr lang="en-US"/>
          </a:p>
        </p:txBody>
      </p:sp>
      <p:sp>
        <p:nvSpPr>
          <p:cNvPr id="47121" name="Line 17"/>
          <p:cNvSpPr>
            <a:spLocks noChangeShapeType="1"/>
          </p:cNvSpPr>
          <p:nvPr/>
        </p:nvSpPr>
        <p:spPr bwMode="auto">
          <a:xfrm>
            <a:off x="5838825" y="2089150"/>
            <a:ext cx="1588" cy="1414463"/>
          </a:xfrm>
          <a:prstGeom prst="line">
            <a:avLst/>
          </a:prstGeom>
          <a:noFill/>
          <a:ln w="38100">
            <a:solidFill>
              <a:srgbClr val="000000"/>
            </a:solidFill>
            <a:round/>
            <a:headEnd/>
            <a:tailEnd type="triangle" w="med" len="med"/>
          </a:ln>
          <a:effectLst/>
        </p:spPr>
        <p:txBody>
          <a:bodyPr/>
          <a:lstStyle/>
          <a:p>
            <a:endParaRPr lang="en-US"/>
          </a:p>
        </p:txBody>
      </p:sp>
      <p:sp>
        <p:nvSpPr>
          <p:cNvPr id="47122" name="Line 18"/>
          <p:cNvSpPr>
            <a:spLocks noChangeShapeType="1"/>
          </p:cNvSpPr>
          <p:nvPr/>
        </p:nvSpPr>
        <p:spPr bwMode="auto">
          <a:xfrm>
            <a:off x="5840413" y="3754438"/>
            <a:ext cx="1587" cy="1254125"/>
          </a:xfrm>
          <a:prstGeom prst="line">
            <a:avLst/>
          </a:prstGeom>
          <a:noFill/>
          <a:ln w="38100">
            <a:solidFill>
              <a:srgbClr val="000000"/>
            </a:solidFill>
            <a:round/>
            <a:headEnd/>
            <a:tailEnd type="triangle" w="med" len="med"/>
          </a:ln>
          <a:effectLst/>
        </p:spPr>
        <p:txBody>
          <a:bodyPr/>
          <a:lstStyle/>
          <a:p>
            <a:endParaRPr lang="en-US"/>
          </a:p>
        </p:txBody>
      </p:sp>
      <p:sp>
        <p:nvSpPr>
          <p:cNvPr id="47123" name="Line 19"/>
          <p:cNvSpPr>
            <a:spLocks noChangeShapeType="1"/>
          </p:cNvSpPr>
          <p:nvPr/>
        </p:nvSpPr>
        <p:spPr bwMode="auto">
          <a:xfrm>
            <a:off x="2978150" y="2065338"/>
            <a:ext cx="1588" cy="1192212"/>
          </a:xfrm>
          <a:prstGeom prst="line">
            <a:avLst/>
          </a:prstGeom>
          <a:noFill/>
          <a:ln w="38100">
            <a:solidFill>
              <a:srgbClr val="000000"/>
            </a:solidFill>
            <a:round/>
            <a:headEnd type="triangle" w="med" len="med"/>
            <a:tailEnd/>
          </a:ln>
          <a:effectLst/>
        </p:spPr>
        <p:txBody>
          <a:bodyPr/>
          <a:lstStyle/>
          <a:p>
            <a:endParaRPr lang="en-US"/>
          </a:p>
        </p:txBody>
      </p:sp>
      <p:sp>
        <p:nvSpPr>
          <p:cNvPr id="47124" name="Line 20"/>
          <p:cNvSpPr>
            <a:spLocks noChangeShapeType="1"/>
          </p:cNvSpPr>
          <p:nvPr/>
        </p:nvSpPr>
        <p:spPr bwMode="auto">
          <a:xfrm>
            <a:off x="2992438" y="3684588"/>
            <a:ext cx="1587" cy="1438275"/>
          </a:xfrm>
          <a:prstGeom prst="line">
            <a:avLst/>
          </a:prstGeom>
          <a:noFill/>
          <a:ln w="38100">
            <a:solidFill>
              <a:srgbClr val="000000"/>
            </a:solidFill>
            <a:round/>
            <a:headEnd type="triangle" w="med" len="med"/>
            <a:tailEnd/>
          </a:ln>
          <a:effectLst/>
        </p:spPr>
        <p:txBody>
          <a:bodyPr/>
          <a:lstStyle/>
          <a:p>
            <a:endParaRPr lang="en-US"/>
          </a:p>
        </p:txBody>
      </p:sp>
      <p:sp>
        <p:nvSpPr>
          <p:cNvPr id="47125" name="Line 21"/>
          <p:cNvSpPr>
            <a:spLocks noChangeShapeType="1"/>
          </p:cNvSpPr>
          <p:nvPr/>
        </p:nvSpPr>
        <p:spPr bwMode="auto">
          <a:xfrm>
            <a:off x="7332663" y="2090738"/>
            <a:ext cx="1587" cy="1384300"/>
          </a:xfrm>
          <a:prstGeom prst="line">
            <a:avLst/>
          </a:prstGeom>
          <a:noFill/>
          <a:ln w="38100">
            <a:solidFill>
              <a:srgbClr val="000000"/>
            </a:solidFill>
            <a:round/>
            <a:headEnd type="triangle" w="med" len="med"/>
            <a:tailEnd/>
          </a:ln>
          <a:effectLst/>
        </p:spPr>
        <p:txBody>
          <a:bodyPr/>
          <a:lstStyle/>
          <a:p>
            <a:endParaRPr lang="en-US"/>
          </a:p>
        </p:txBody>
      </p:sp>
      <p:sp>
        <p:nvSpPr>
          <p:cNvPr id="47126" name="Line 22"/>
          <p:cNvSpPr>
            <a:spLocks noChangeShapeType="1"/>
          </p:cNvSpPr>
          <p:nvPr/>
        </p:nvSpPr>
        <p:spPr bwMode="auto">
          <a:xfrm>
            <a:off x="7332663" y="3754438"/>
            <a:ext cx="1587" cy="1270000"/>
          </a:xfrm>
          <a:prstGeom prst="line">
            <a:avLst/>
          </a:prstGeom>
          <a:noFill/>
          <a:ln w="38100">
            <a:solidFill>
              <a:srgbClr val="000000"/>
            </a:solidFill>
            <a:round/>
            <a:headEnd type="triangle" w="med" len="med"/>
            <a:tailEnd/>
          </a:ln>
          <a:effectLst/>
        </p:spPr>
        <p:txBody>
          <a:bodyPr/>
          <a:lstStyle/>
          <a:p>
            <a:endParaRPr lang="en-US"/>
          </a:p>
        </p:txBody>
      </p:sp>
      <p:sp>
        <p:nvSpPr>
          <p:cNvPr id="47137" name="Line 33"/>
          <p:cNvSpPr>
            <a:spLocks noChangeShapeType="1"/>
          </p:cNvSpPr>
          <p:nvPr/>
        </p:nvSpPr>
        <p:spPr bwMode="auto">
          <a:xfrm flipH="1">
            <a:off x="2978150" y="5410200"/>
            <a:ext cx="12700" cy="581025"/>
          </a:xfrm>
          <a:prstGeom prst="line">
            <a:avLst/>
          </a:prstGeom>
          <a:noFill/>
          <a:ln w="38100">
            <a:solidFill>
              <a:srgbClr val="000000"/>
            </a:solidFill>
            <a:round/>
            <a:headEnd type="triangle" w="med" len="med"/>
            <a:tailEnd/>
          </a:ln>
          <a:effectLst/>
        </p:spPr>
        <p:txBody>
          <a:bodyPr/>
          <a:lstStyle/>
          <a:p>
            <a:endParaRPr lang="en-US"/>
          </a:p>
        </p:txBody>
      </p:sp>
      <p:sp>
        <p:nvSpPr>
          <p:cNvPr id="47138" name="Line 34"/>
          <p:cNvSpPr>
            <a:spLocks noChangeShapeType="1"/>
          </p:cNvSpPr>
          <p:nvPr/>
        </p:nvSpPr>
        <p:spPr bwMode="auto">
          <a:xfrm>
            <a:off x="2974975" y="5975350"/>
            <a:ext cx="2863850" cy="1588"/>
          </a:xfrm>
          <a:prstGeom prst="line">
            <a:avLst/>
          </a:prstGeom>
          <a:noFill/>
          <a:ln w="38100">
            <a:solidFill>
              <a:srgbClr val="000000"/>
            </a:solidFill>
            <a:round/>
            <a:headEnd type="triangle" w="med" len="med"/>
            <a:tailEnd/>
          </a:ln>
          <a:effectLst/>
        </p:spPr>
        <p:txBody>
          <a:bodyPr/>
          <a:lstStyle/>
          <a:p>
            <a:endParaRPr lang="en-US"/>
          </a:p>
        </p:txBody>
      </p:sp>
      <p:sp>
        <p:nvSpPr>
          <p:cNvPr id="47139" name="Line 35"/>
          <p:cNvSpPr>
            <a:spLocks noChangeShapeType="1"/>
          </p:cNvSpPr>
          <p:nvPr/>
        </p:nvSpPr>
        <p:spPr bwMode="auto">
          <a:xfrm>
            <a:off x="5799138" y="5280025"/>
            <a:ext cx="1587" cy="695325"/>
          </a:xfrm>
          <a:prstGeom prst="line">
            <a:avLst/>
          </a:prstGeom>
          <a:noFill/>
          <a:ln w="38100">
            <a:solidFill>
              <a:srgbClr val="000000"/>
            </a:solidFill>
            <a:round/>
            <a:headEnd/>
            <a:tailEnd type="triangle" w="med" len="med"/>
          </a:ln>
          <a:effectLst/>
        </p:spPr>
        <p:txBody>
          <a:bodyPr/>
          <a:lstStyle/>
          <a:p>
            <a:endParaRPr lang="en-US"/>
          </a:p>
        </p:txBody>
      </p:sp>
      <p:sp>
        <p:nvSpPr>
          <p:cNvPr id="47140" name="Line 36"/>
          <p:cNvSpPr>
            <a:spLocks noChangeShapeType="1"/>
          </p:cNvSpPr>
          <p:nvPr/>
        </p:nvSpPr>
        <p:spPr bwMode="auto">
          <a:xfrm>
            <a:off x="1527175" y="5407025"/>
            <a:ext cx="1588" cy="1158875"/>
          </a:xfrm>
          <a:prstGeom prst="line">
            <a:avLst/>
          </a:prstGeom>
          <a:noFill/>
          <a:ln w="38100">
            <a:solidFill>
              <a:srgbClr val="000000"/>
            </a:solidFill>
            <a:round/>
            <a:headEnd/>
            <a:tailEnd type="triangle" w="med" len="med"/>
          </a:ln>
          <a:effectLst/>
        </p:spPr>
        <p:txBody>
          <a:bodyPr/>
          <a:lstStyle/>
          <a:p>
            <a:endParaRPr lang="en-US"/>
          </a:p>
        </p:txBody>
      </p:sp>
      <p:sp>
        <p:nvSpPr>
          <p:cNvPr id="47142" name="Line 38"/>
          <p:cNvSpPr>
            <a:spLocks noChangeShapeType="1"/>
          </p:cNvSpPr>
          <p:nvPr/>
        </p:nvSpPr>
        <p:spPr bwMode="auto">
          <a:xfrm>
            <a:off x="7316788" y="5276850"/>
            <a:ext cx="17462" cy="1273175"/>
          </a:xfrm>
          <a:prstGeom prst="line">
            <a:avLst/>
          </a:prstGeom>
          <a:noFill/>
          <a:ln w="38100">
            <a:solidFill>
              <a:srgbClr val="000000"/>
            </a:solidFill>
            <a:round/>
            <a:headEnd type="triangle" w="med" len="med"/>
            <a:tailEnd/>
          </a:ln>
          <a:effectLst/>
        </p:spPr>
        <p:txBody>
          <a:bodyPr/>
          <a:lstStyle/>
          <a:p>
            <a:endParaRPr lang="en-US"/>
          </a:p>
        </p:txBody>
      </p:sp>
      <p:sp>
        <p:nvSpPr>
          <p:cNvPr id="47143" name="Oval 39"/>
          <p:cNvSpPr>
            <a:spLocks noChangeArrowheads="1"/>
          </p:cNvSpPr>
          <p:nvPr/>
        </p:nvSpPr>
        <p:spPr bwMode="auto">
          <a:xfrm>
            <a:off x="1116013" y="4071938"/>
            <a:ext cx="341312" cy="363537"/>
          </a:xfrm>
          <a:prstGeom prst="ellipse">
            <a:avLst/>
          </a:prstGeom>
          <a:solidFill>
            <a:srgbClr val="FFFFFF"/>
          </a:solidFill>
          <a:ln w="9525">
            <a:solidFill>
              <a:srgbClr val="000000"/>
            </a:solidFill>
            <a:round/>
            <a:headEnd/>
            <a:tailEnd/>
          </a:ln>
        </p:spPr>
        <p:txBody>
          <a:bodyPr/>
          <a:lstStyle/>
          <a:p>
            <a:pPr algn="ctr"/>
            <a:r>
              <a:rPr lang="en-US" sz="1200" b="1"/>
              <a:t>2</a:t>
            </a:r>
          </a:p>
        </p:txBody>
      </p:sp>
      <p:sp>
        <p:nvSpPr>
          <p:cNvPr id="47144" name="Oval 40"/>
          <p:cNvSpPr>
            <a:spLocks noChangeArrowheads="1"/>
          </p:cNvSpPr>
          <p:nvPr/>
        </p:nvSpPr>
        <p:spPr bwMode="auto">
          <a:xfrm>
            <a:off x="1112838" y="2417763"/>
            <a:ext cx="357187" cy="349250"/>
          </a:xfrm>
          <a:prstGeom prst="ellipse">
            <a:avLst/>
          </a:prstGeom>
          <a:solidFill>
            <a:srgbClr val="FFFFFF"/>
          </a:solidFill>
          <a:ln w="9525" algn="ctr">
            <a:solidFill>
              <a:srgbClr val="000000"/>
            </a:solidFill>
            <a:round/>
            <a:headEnd/>
            <a:tailEnd/>
          </a:ln>
          <a:effectLst/>
        </p:spPr>
        <p:txBody>
          <a:bodyPr/>
          <a:lstStyle/>
          <a:p>
            <a:pPr algn="ctr"/>
            <a:r>
              <a:rPr lang="en-US" sz="1200" b="1"/>
              <a:t>1</a:t>
            </a:r>
          </a:p>
        </p:txBody>
      </p:sp>
      <p:sp>
        <p:nvSpPr>
          <p:cNvPr id="47145" name="Oval 41"/>
          <p:cNvSpPr>
            <a:spLocks noChangeArrowheads="1"/>
          </p:cNvSpPr>
          <p:nvPr/>
        </p:nvSpPr>
        <p:spPr bwMode="auto">
          <a:xfrm>
            <a:off x="3100388" y="2360613"/>
            <a:ext cx="431800" cy="377825"/>
          </a:xfrm>
          <a:prstGeom prst="ellipse">
            <a:avLst/>
          </a:prstGeom>
          <a:solidFill>
            <a:srgbClr val="FFFFFF"/>
          </a:solidFill>
          <a:ln w="9525">
            <a:solidFill>
              <a:srgbClr val="000000"/>
            </a:solidFill>
            <a:round/>
            <a:headEnd/>
            <a:tailEnd/>
          </a:ln>
        </p:spPr>
        <p:txBody>
          <a:bodyPr/>
          <a:lstStyle/>
          <a:p>
            <a:pPr algn="ctr"/>
            <a:r>
              <a:rPr lang="en-US" sz="1200" b="1"/>
              <a:t>10</a:t>
            </a:r>
          </a:p>
        </p:txBody>
      </p:sp>
      <p:sp>
        <p:nvSpPr>
          <p:cNvPr id="47146" name="Oval 42"/>
          <p:cNvSpPr>
            <a:spLocks noChangeArrowheads="1"/>
          </p:cNvSpPr>
          <p:nvPr/>
        </p:nvSpPr>
        <p:spPr bwMode="auto">
          <a:xfrm>
            <a:off x="3128963" y="4059238"/>
            <a:ext cx="357187" cy="377825"/>
          </a:xfrm>
          <a:prstGeom prst="ellipse">
            <a:avLst/>
          </a:prstGeom>
          <a:solidFill>
            <a:srgbClr val="FFFFFF"/>
          </a:solidFill>
          <a:ln w="9525">
            <a:solidFill>
              <a:srgbClr val="000000"/>
            </a:solidFill>
            <a:round/>
            <a:headEnd/>
            <a:tailEnd/>
          </a:ln>
        </p:spPr>
        <p:txBody>
          <a:bodyPr/>
          <a:lstStyle/>
          <a:p>
            <a:pPr algn="ctr"/>
            <a:r>
              <a:rPr lang="en-US" sz="1200" b="1"/>
              <a:t>9</a:t>
            </a:r>
          </a:p>
        </p:txBody>
      </p:sp>
      <p:sp>
        <p:nvSpPr>
          <p:cNvPr id="47147" name="Oval 43"/>
          <p:cNvSpPr>
            <a:spLocks noChangeArrowheads="1"/>
          </p:cNvSpPr>
          <p:nvPr/>
        </p:nvSpPr>
        <p:spPr bwMode="auto">
          <a:xfrm>
            <a:off x="5419725" y="4073525"/>
            <a:ext cx="317500" cy="319088"/>
          </a:xfrm>
          <a:prstGeom prst="ellipse">
            <a:avLst/>
          </a:prstGeom>
          <a:solidFill>
            <a:srgbClr val="FFFFFF"/>
          </a:solidFill>
          <a:ln w="9525">
            <a:solidFill>
              <a:srgbClr val="000000"/>
            </a:solidFill>
            <a:round/>
            <a:headEnd/>
            <a:tailEnd/>
          </a:ln>
        </p:spPr>
        <p:txBody>
          <a:bodyPr/>
          <a:lstStyle/>
          <a:p>
            <a:pPr algn="ctr"/>
            <a:r>
              <a:rPr lang="en-US" sz="1200" b="1"/>
              <a:t>7</a:t>
            </a:r>
          </a:p>
        </p:txBody>
      </p:sp>
      <p:sp>
        <p:nvSpPr>
          <p:cNvPr id="47148" name="Oval 44"/>
          <p:cNvSpPr>
            <a:spLocks noChangeArrowheads="1"/>
          </p:cNvSpPr>
          <p:nvPr/>
        </p:nvSpPr>
        <p:spPr bwMode="auto">
          <a:xfrm>
            <a:off x="5389563" y="2432050"/>
            <a:ext cx="317500" cy="304800"/>
          </a:xfrm>
          <a:prstGeom prst="ellipse">
            <a:avLst/>
          </a:prstGeom>
          <a:solidFill>
            <a:srgbClr val="FFFFFF"/>
          </a:solidFill>
          <a:ln w="9525">
            <a:solidFill>
              <a:srgbClr val="000000"/>
            </a:solidFill>
            <a:round/>
            <a:headEnd/>
            <a:tailEnd/>
          </a:ln>
        </p:spPr>
        <p:txBody>
          <a:bodyPr/>
          <a:lstStyle/>
          <a:p>
            <a:pPr algn="ctr"/>
            <a:r>
              <a:rPr lang="en-US" sz="1200" b="1"/>
              <a:t>6</a:t>
            </a:r>
          </a:p>
        </p:txBody>
      </p:sp>
      <p:sp>
        <p:nvSpPr>
          <p:cNvPr id="47149" name="Oval 45"/>
          <p:cNvSpPr>
            <a:spLocks noChangeArrowheads="1"/>
          </p:cNvSpPr>
          <p:nvPr/>
        </p:nvSpPr>
        <p:spPr bwMode="auto">
          <a:xfrm>
            <a:off x="7392988" y="2446338"/>
            <a:ext cx="317500" cy="304800"/>
          </a:xfrm>
          <a:prstGeom prst="ellipse">
            <a:avLst/>
          </a:prstGeom>
          <a:solidFill>
            <a:srgbClr val="FFFFFF"/>
          </a:solidFill>
          <a:ln w="9525">
            <a:solidFill>
              <a:srgbClr val="000000"/>
            </a:solidFill>
            <a:round/>
            <a:headEnd/>
            <a:tailEnd/>
          </a:ln>
        </p:spPr>
        <p:txBody>
          <a:bodyPr/>
          <a:lstStyle/>
          <a:p>
            <a:pPr algn="ctr"/>
            <a:r>
              <a:rPr lang="en-US" sz="1200" b="1"/>
              <a:t>5</a:t>
            </a:r>
          </a:p>
        </p:txBody>
      </p:sp>
      <p:sp>
        <p:nvSpPr>
          <p:cNvPr id="47150" name="Oval 46"/>
          <p:cNvSpPr>
            <a:spLocks noChangeArrowheads="1"/>
          </p:cNvSpPr>
          <p:nvPr/>
        </p:nvSpPr>
        <p:spPr bwMode="auto">
          <a:xfrm>
            <a:off x="7437438" y="4044950"/>
            <a:ext cx="317500" cy="319088"/>
          </a:xfrm>
          <a:prstGeom prst="ellipse">
            <a:avLst/>
          </a:prstGeom>
          <a:solidFill>
            <a:srgbClr val="FFFFFF"/>
          </a:solidFill>
          <a:ln w="9525">
            <a:solidFill>
              <a:srgbClr val="000000"/>
            </a:solidFill>
            <a:round/>
            <a:headEnd/>
            <a:tailEnd/>
          </a:ln>
        </p:spPr>
        <p:txBody>
          <a:bodyPr/>
          <a:lstStyle/>
          <a:p>
            <a:pPr algn="ctr"/>
            <a:r>
              <a:rPr lang="en-US" sz="1200" b="1"/>
              <a:t>4</a:t>
            </a:r>
          </a:p>
        </p:txBody>
      </p:sp>
      <p:sp>
        <p:nvSpPr>
          <p:cNvPr id="47151" name="Oval 47"/>
          <p:cNvSpPr>
            <a:spLocks noChangeArrowheads="1"/>
          </p:cNvSpPr>
          <p:nvPr/>
        </p:nvSpPr>
        <p:spPr bwMode="auto">
          <a:xfrm>
            <a:off x="4640263" y="5605463"/>
            <a:ext cx="300037" cy="298450"/>
          </a:xfrm>
          <a:prstGeom prst="ellipse">
            <a:avLst/>
          </a:prstGeom>
          <a:solidFill>
            <a:srgbClr val="FFFFFF"/>
          </a:solidFill>
          <a:ln w="9525">
            <a:solidFill>
              <a:srgbClr val="000000"/>
            </a:solidFill>
            <a:round/>
            <a:headEnd/>
            <a:tailEnd/>
          </a:ln>
        </p:spPr>
        <p:txBody>
          <a:bodyPr/>
          <a:lstStyle/>
          <a:p>
            <a:pPr algn="ctr"/>
            <a:r>
              <a:rPr lang="en-US" sz="1200"/>
              <a:t>8</a:t>
            </a:r>
            <a:endParaRPr lang="en-US"/>
          </a:p>
        </p:txBody>
      </p:sp>
      <p:sp>
        <p:nvSpPr>
          <p:cNvPr id="47152" name="Oval 48"/>
          <p:cNvSpPr>
            <a:spLocks noChangeArrowheads="1"/>
          </p:cNvSpPr>
          <p:nvPr/>
        </p:nvSpPr>
        <p:spPr bwMode="auto">
          <a:xfrm>
            <a:off x="4275138" y="6169025"/>
            <a:ext cx="328612" cy="298450"/>
          </a:xfrm>
          <a:prstGeom prst="ellipse">
            <a:avLst/>
          </a:prstGeom>
          <a:solidFill>
            <a:srgbClr val="FFFFFF"/>
          </a:solidFill>
          <a:ln w="9525">
            <a:solidFill>
              <a:srgbClr val="000000"/>
            </a:solidFill>
            <a:round/>
            <a:headEnd/>
            <a:tailEnd/>
          </a:ln>
        </p:spPr>
        <p:txBody>
          <a:bodyPr/>
          <a:lstStyle/>
          <a:p>
            <a:pPr algn="ctr"/>
            <a:r>
              <a:rPr lang="en-US" sz="1200" b="1"/>
              <a:t>3</a:t>
            </a:r>
          </a:p>
        </p:txBody>
      </p:sp>
      <p:sp>
        <p:nvSpPr>
          <p:cNvPr id="47154" name="Rectangle 50"/>
          <p:cNvSpPr>
            <a:spLocks noChangeArrowheads="1"/>
          </p:cNvSpPr>
          <p:nvPr/>
        </p:nvSpPr>
        <p:spPr bwMode="auto">
          <a:xfrm>
            <a:off x="1524000" y="1452563"/>
            <a:ext cx="1630363" cy="366712"/>
          </a:xfrm>
          <a:prstGeom prst="rect">
            <a:avLst/>
          </a:prstGeom>
          <a:noFill/>
          <a:ln w="9525">
            <a:noFill/>
            <a:miter lim="800000"/>
            <a:headEnd/>
            <a:tailEnd/>
          </a:ln>
          <a:effectLst/>
        </p:spPr>
        <p:txBody>
          <a:bodyPr>
            <a:spAutoFit/>
          </a:bodyPr>
          <a:lstStyle/>
          <a:p>
            <a:pPr algn="ctr"/>
            <a:r>
              <a:rPr lang="en-US" sz="1800" b="1"/>
              <a:t>Client Process</a:t>
            </a:r>
          </a:p>
        </p:txBody>
      </p:sp>
      <p:sp>
        <p:nvSpPr>
          <p:cNvPr id="47156" name="Rectangle 52"/>
          <p:cNvSpPr>
            <a:spLocks noChangeArrowheads="1"/>
          </p:cNvSpPr>
          <p:nvPr/>
        </p:nvSpPr>
        <p:spPr bwMode="auto">
          <a:xfrm>
            <a:off x="5762625" y="1449388"/>
            <a:ext cx="1687513" cy="366712"/>
          </a:xfrm>
          <a:prstGeom prst="rect">
            <a:avLst/>
          </a:prstGeom>
          <a:noFill/>
          <a:ln w="9525">
            <a:noFill/>
            <a:miter lim="800000"/>
            <a:headEnd/>
            <a:tailEnd/>
          </a:ln>
          <a:effectLst/>
        </p:spPr>
        <p:txBody>
          <a:bodyPr>
            <a:spAutoFit/>
          </a:bodyPr>
          <a:lstStyle/>
          <a:p>
            <a:pPr algn="ctr"/>
            <a:r>
              <a:rPr lang="en-US" sz="1800" b="1"/>
              <a:t>Server Process</a:t>
            </a:r>
          </a:p>
        </p:txBody>
      </p:sp>
      <p:sp>
        <p:nvSpPr>
          <p:cNvPr id="47159" name="Line 55"/>
          <p:cNvSpPr>
            <a:spLocks noChangeShapeType="1"/>
          </p:cNvSpPr>
          <p:nvPr/>
        </p:nvSpPr>
        <p:spPr bwMode="auto">
          <a:xfrm>
            <a:off x="1525588" y="6546850"/>
            <a:ext cx="5834062" cy="14288"/>
          </a:xfrm>
          <a:prstGeom prst="line">
            <a:avLst/>
          </a:prstGeom>
          <a:noFill/>
          <a:ln w="38100">
            <a:solidFill>
              <a:srgbClr val="000000"/>
            </a:solidFill>
            <a:round/>
            <a:headEnd/>
            <a:tailEnd type="triangle" w="med" len="med"/>
          </a:ln>
          <a:effectLst/>
        </p:spPr>
        <p:txBody>
          <a:bodyPr/>
          <a:lstStyle/>
          <a:p>
            <a:endParaRPr lang="en-US"/>
          </a:p>
        </p:txBody>
      </p:sp>
      <p:sp>
        <p:nvSpPr>
          <p:cNvPr id="47160" name="Text Box 56"/>
          <p:cNvSpPr txBox="1">
            <a:spLocks noChangeArrowheads="1"/>
          </p:cNvSpPr>
          <p:nvPr/>
        </p:nvSpPr>
        <p:spPr bwMode="auto">
          <a:xfrm>
            <a:off x="2844800" y="6183313"/>
            <a:ext cx="1335088" cy="366712"/>
          </a:xfrm>
          <a:prstGeom prst="rect">
            <a:avLst/>
          </a:prstGeom>
          <a:noFill/>
          <a:ln w="9525">
            <a:noFill/>
            <a:miter lim="800000"/>
            <a:headEnd/>
            <a:tailEnd/>
          </a:ln>
          <a:effectLst/>
        </p:spPr>
        <p:txBody>
          <a:bodyPr>
            <a:spAutoFit/>
          </a:bodyPr>
          <a:lstStyle/>
          <a:p>
            <a:pPr>
              <a:spcBef>
                <a:spcPct val="50000"/>
              </a:spcBef>
            </a:pPr>
            <a:r>
              <a:rPr lang="en-US" sz="1800" b="1"/>
              <a:t>Call packet</a:t>
            </a:r>
          </a:p>
        </p:txBody>
      </p:sp>
      <p:sp>
        <p:nvSpPr>
          <p:cNvPr id="47161" name="Line 57"/>
          <p:cNvSpPr>
            <a:spLocks noChangeShapeType="1"/>
          </p:cNvSpPr>
          <p:nvPr/>
        </p:nvSpPr>
        <p:spPr bwMode="auto">
          <a:xfrm flipH="1">
            <a:off x="6272213" y="2060575"/>
            <a:ext cx="754062" cy="0"/>
          </a:xfrm>
          <a:prstGeom prst="line">
            <a:avLst/>
          </a:prstGeom>
          <a:noFill/>
          <a:ln w="19050">
            <a:solidFill>
              <a:schemeClr val="tx1"/>
            </a:solidFill>
            <a:round/>
            <a:headEnd/>
            <a:tailEnd type="triangle" w="med" len="med"/>
          </a:ln>
          <a:effectLst/>
        </p:spPr>
        <p:txBody>
          <a:bodyPr wrap="none"/>
          <a:lstStyle/>
          <a:p>
            <a:endParaRPr lang="en-US"/>
          </a:p>
        </p:txBody>
      </p:sp>
      <p:sp>
        <p:nvSpPr>
          <p:cNvPr id="47162" name="Rectangle 58"/>
          <p:cNvSpPr>
            <a:spLocks noChangeArrowheads="1"/>
          </p:cNvSpPr>
          <p:nvPr/>
        </p:nvSpPr>
        <p:spPr bwMode="auto">
          <a:xfrm>
            <a:off x="5005388" y="1046163"/>
            <a:ext cx="3194050" cy="4570412"/>
          </a:xfrm>
          <a:prstGeom prst="rect">
            <a:avLst/>
          </a:prstGeom>
          <a:noFill/>
          <a:ln w="19050">
            <a:solidFill>
              <a:schemeClr val="tx1"/>
            </a:solidFill>
            <a:prstDash val="dashDot"/>
            <a:miter lim="800000"/>
            <a:headEnd/>
            <a:tailEnd/>
          </a:ln>
          <a:effectLst/>
        </p:spPr>
        <p:txBody>
          <a:bodyPr wrap="none" anchor="ctr"/>
          <a:lstStyle/>
          <a:p>
            <a:pPr algn="ctr"/>
            <a:endParaRPr lang="en-GB"/>
          </a:p>
        </p:txBody>
      </p:sp>
      <p:sp>
        <p:nvSpPr>
          <p:cNvPr id="47163" name="Rectangle 59"/>
          <p:cNvSpPr>
            <a:spLocks noChangeArrowheads="1"/>
          </p:cNvSpPr>
          <p:nvPr/>
        </p:nvSpPr>
        <p:spPr bwMode="auto">
          <a:xfrm>
            <a:off x="752475" y="1058863"/>
            <a:ext cx="3194050" cy="4572000"/>
          </a:xfrm>
          <a:prstGeom prst="rect">
            <a:avLst/>
          </a:prstGeom>
          <a:noFill/>
          <a:ln w="19050">
            <a:solidFill>
              <a:schemeClr val="tx1"/>
            </a:solidFill>
            <a:prstDash val="dashDot"/>
            <a:miter lim="800000"/>
            <a:headEnd/>
            <a:tailEnd/>
          </a:ln>
          <a:effectLst/>
        </p:spPr>
        <p:txBody>
          <a:bodyPr wrap="none" anchor="ctr"/>
          <a:lstStyle/>
          <a:p>
            <a:endParaRPr lang="en-US"/>
          </a:p>
        </p:txBody>
      </p:sp>
      <p:sp>
        <p:nvSpPr>
          <p:cNvPr id="47164" name="Text Box 60"/>
          <p:cNvSpPr txBox="1">
            <a:spLocks noChangeArrowheads="1"/>
          </p:cNvSpPr>
          <p:nvPr/>
        </p:nvSpPr>
        <p:spPr bwMode="auto">
          <a:xfrm>
            <a:off x="3194050" y="5634038"/>
            <a:ext cx="1597025" cy="366712"/>
          </a:xfrm>
          <a:prstGeom prst="rect">
            <a:avLst/>
          </a:prstGeom>
          <a:noFill/>
          <a:ln w="9525">
            <a:noFill/>
            <a:miter lim="800000"/>
            <a:headEnd/>
            <a:tailEnd/>
          </a:ln>
          <a:effectLst/>
        </p:spPr>
        <p:txBody>
          <a:bodyPr>
            <a:spAutoFit/>
          </a:bodyPr>
          <a:lstStyle/>
          <a:p>
            <a:pPr>
              <a:spcBef>
                <a:spcPct val="50000"/>
              </a:spcBef>
            </a:pPr>
            <a:r>
              <a:rPr lang="en-US" sz="1800" b="1"/>
              <a:t>Result packet</a:t>
            </a:r>
          </a:p>
        </p:txBody>
      </p:sp>
      <p:sp>
        <p:nvSpPr>
          <p:cNvPr id="47165" name="Rectangle 61"/>
          <p:cNvSpPr>
            <a:spLocks noChangeArrowheads="1"/>
          </p:cNvSpPr>
          <p:nvPr/>
        </p:nvSpPr>
        <p:spPr bwMode="auto">
          <a:xfrm>
            <a:off x="1450975" y="682625"/>
            <a:ext cx="1760538" cy="366713"/>
          </a:xfrm>
          <a:prstGeom prst="rect">
            <a:avLst/>
          </a:prstGeom>
          <a:noFill/>
          <a:ln w="9525">
            <a:noFill/>
            <a:miter lim="800000"/>
            <a:headEnd/>
            <a:tailEnd/>
          </a:ln>
          <a:effectLst/>
        </p:spPr>
        <p:txBody>
          <a:bodyPr>
            <a:spAutoFit/>
          </a:bodyPr>
          <a:lstStyle/>
          <a:p>
            <a:pPr algn="ctr"/>
            <a:r>
              <a:rPr lang="en-US" sz="1800" b="1"/>
              <a:t>Client Machine</a:t>
            </a:r>
          </a:p>
        </p:txBody>
      </p:sp>
      <p:sp>
        <p:nvSpPr>
          <p:cNvPr id="47166" name="Rectangle 62"/>
          <p:cNvSpPr>
            <a:spLocks noChangeArrowheads="1"/>
          </p:cNvSpPr>
          <p:nvPr/>
        </p:nvSpPr>
        <p:spPr bwMode="auto">
          <a:xfrm>
            <a:off x="5718175" y="681038"/>
            <a:ext cx="1789113" cy="366712"/>
          </a:xfrm>
          <a:prstGeom prst="rect">
            <a:avLst/>
          </a:prstGeom>
          <a:noFill/>
          <a:ln w="9525">
            <a:noFill/>
            <a:miter lim="800000"/>
            <a:headEnd/>
            <a:tailEnd/>
          </a:ln>
          <a:effectLst/>
        </p:spPr>
        <p:txBody>
          <a:bodyPr>
            <a:spAutoFit/>
          </a:bodyPr>
          <a:lstStyle/>
          <a:p>
            <a:pPr algn="ctr"/>
            <a:r>
              <a:rPr lang="en-US" sz="1800" b="1"/>
              <a:t>Server Machine</a:t>
            </a:r>
          </a:p>
        </p:txBody>
      </p:sp>
      <p:sp>
        <p:nvSpPr>
          <p:cNvPr id="47168" name="Rectangle 64"/>
          <p:cNvSpPr>
            <a:spLocks noChangeArrowheads="1"/>
          </p:cNvSpPr>
          <p:nvPr/>
        </p:nvSpPr>
        <p:spPr bwMode="auto">
          <a:xfrm>
            <a:off x="1247775" y="1757363"/>
            <a:ext cx="590550" cy="366712"/>
          </a:xfrm>
          <a:prstGeom prst="rect">
            <a:avLst/>
          </a:prstGeom>
          <a:noFill/>
          <a:ln w="9525">
            <a:noFill/>
            <a:miter lim="800000"/>
            <a:headEnd/>
            <a:tailEnd/>
          </a:ln>
          <a:effectLst/>
        </p:spPr>
        <p:txBody>
          <a:bodyPr wrap="none">
            <a:spAutoFit/>
          </a:bodyPr>
          <a:lstStyle/>
          <a:p>
            <a:r>
              <a:rPr lang="en-US" sz="1800" b="1"/>
              <a:t>Call</a:t>
            </a:r>
          </a:p>
        </p:txBody>
      </p:sp>
      <p:sp>
        <p:nvSpPr>
          <p:cNvPr id="47171" name="Rectangle 67"/>
          <p:cNvSpPr>
            <a:spLocks noChangeArrowheads="1"/>
          </p:cNvSpPr>
          <p:nvPr/>
        </p:nvSpPr>
        <p:spPr bwMode="auto">
          <a:xfrm>
            <a:off x="2613025" y="1755775"/>
            <a:ext cx="882650" cy="366713"/>
          </a:xfrm>
          <a:prstGeom prst="rect">
            <a:avLst/>
          </a:prstGeom>
          <a:noFill/>
          <a:ln w="9525">
            <a:noFill/>
            <a:miter lim="800000"/>
            <a:headEnd/>
            <a:tailEnd/>
          </a:ln>
          <a:effectLst/>
        </p:spPr>
        <p:txBody>
          <a:bodyPr wrap="none">
            <a:spAutoFit/>
          </a:bodyPr>
          <a:lstStyle/>
          <a:p>
            <a:r>
              <a:rPr lang="en-US" sz="1800" b="1"/>
              <a:t>Return</a:t>
            </a:r>
          </a:p>
        </p:txBody>
      </p:sp>
      <p:sp>
        <p:nvSpPr>
          <p:cNvPr id="47173" name="Rectangle 69"/>
          <p:cNvSpPr>
            <a:spLocks noChangeArrowheads="1"/>
          </p:cNvSpPr>
          <p:nvPr/>
        </p:nvSpPr>
        <p:spPr bwMode="auto">
          <a:xfrm>
            <a:off x="1611313" y="2917825"/>
            <a:ext cx="1295400" cy="366713"/>
          </a:xfrm>
          <a:prstGeom prst="rect">
            <a:avLst/>
          </a:prstGeom>
          <a:noFill/>
          <a:ln w="9525">
            <a:noFill/>
            <a:miter lim="800000"/>
            <a:headEnd/>
            <a:tailEnd/>
          </a:ln>
          <a:effectLst/>
        </p:spPr>
        <p:txBody>
          <a:bodyPr wrap="none">
            <a:spAutoFit/>
          </a:bodyPr>
          <a:lstStyle/>
          <a:p>
            <a:r>
              <a:rPr lang="en-US" sz="1800" b="1"/>
              <a:t>Client Stub</a:t>
            </a:r>
          </a:p>
        </p:txBody>
      </p:sp>
      <p:sp>
        <p:nvSpPr>
          <p:cNvPr id="47175" name="Rectangle 71"/>
          <p:cNvSpPr>
            <a:spLocks noChangeArrowheads="1"/>
          </p:cNvSpPr>
          <p:nvPr/>
        </p:nvSpPr>
        <p:spPr bwMode="auto">
          <a:xfrm>
            <a:off x="1190625" y="3267075"/>
            <a:ext cx="666750" cy="366713"/>
          </a:xfrm>
          <a:prstGeom prst="rect">
            <a:avLst/>
          </a:prstGeom>
          <a:noFill/>
          <a:ln w="9525">
            <a:noFill/>
            <a:miter lim="800000"/>
            <a:headEnd/>
            <a:tailEnd/>
          </a:ln>
          <a:effectLst/>
        </p:spPr>
        <p:txBody>
          <a:bodyPr wrap="none">
            <a:spAutoFit/>
          </a:bodyPr>
          <a:lstStyle/>
          <a:p>
            <a:r>
              <a:rPr lang="en-US" sz="1800" b="1"/>
              <a:t>Pack</a:t>
            </a:r>
          </a:p>
        </p:txBody>
      </p:sp>
      <p:sp>
        <p:nvSpPr>
          <p:cNvPr id="47177" name="Rectangle 73"/>
          <p:cNvSpPr>
            <a:spLocks noChangeArrowheads="1"/>
          </p:cNvSpPr>
          <p:nvPr/>
        </p:nvSpPr>
        <p:spPr bwMode="auto">
          <a:xfrm>
            <a:off x="2570163" y="3338513"/>
            <a:ext cx="946150" cy="366712"/>
          </a:xfrm>
          <a:prstGeom prst="rect">
            <a:avLst/>
          </a:prstGeom>
          <a:noFill/>
          <a:ln w="9525">
            <a:noFill/>
            <a:miter lim="800000"/>
            <a:headEnd/>
            <a:tailEnd/>
          </a:ln>
          <a:effectLst/>
        </p:spPr>
        <p:txBody>
          <a:bodyPr wrap="none">
            <a:spAutoFit/>
          </a:bodyPr>
          <a:lstStyle/>
          <a:p>
            <a:r>
              <a:rPr lang="en-US" sz="1800" b="1"/>
              <a:t>Unpack</a:t>
            </a:r>
          </a:p>
        </p:txBody>
      </p:sp>
      <p:sp>
        <p:nvSpPr>
          <p:cNvPr id="47179" name="Rectangle 75"/>
          <p:cNvSpPr>
            <a:spLocks noChangeArrowheads="1"/>
          </p:cNvSpPr>
          <p:nvPr/>
        </p:nvSpPr>
        <p:spPr bwMode="auto">
          <a:xfrm>
            <a:off x="1479550" y="4498975"/>
            <a:ext cx="1562100" cy="366713"/>
          </a:xfrm>
          <a:prstGeom prst="rect">
            <a:avLst/>
          </a:prstGeom>
          <a:noFill/>
          <a:ln w="9525">
            <a:noFill/>
            <a:miter lim="800000"/>
            <a:headEnd/>
            <a:tailEnd/>
          </a:ln>
          <a:effectLst/>
        </p:spPr>
        <p:txBody>
          <a:bodyPr wrap="none">
            <a:spAutoFit/>
          </a:bodyPr>
          <a:lstStyle/>
          <a:p>
            <a:r>
              <a:rPr lang="en-US" sz="1800" b="1"/>
              <a:t>RPC Runtime</a:t>
            </a:r>
          </a:p>
        </p:txBody>
      </p:sp>
      <p:sp>
        <p:nvSpPr>
          <p:cNvPr id="47181" name="Rectangle 77"/>
          <p:cNvSpPr>
            <a:spLocks noChangeArrowheads="1"/>
          </p:cNvSpPr>
          <p:nvPr/>
        </p:nvSpPr>
        <p:spPr bwMode="auto">
          <a:xfrm>
            <a:off x="1830388" y="4816475"/>
            <a:ext cx="666750" cy="366713"/>
          </a:xfrm>
          <a:prstGeom prst="rect">
            <a:avLst/>
          </a:prstGeom>
          <a:noFill/>
          <a:ln w="9525">
            <a:noFill/>
            <a:miter lim="800000"/>
            <a:headEnd/>
            <a:tailEnd/>
          </a:ln>
          <a:effectLst/>
        </p:spPr>
        <p:txBody>
          <a:bodyPr wrap="none">
            <a:spAutoFit/>
          </a:bodyPr>
          <a:lstStyle/>
          <a:p>
            <a:r>
              <a:rPr lang="en-US" sz="1800" b="1"/>
              <a:t>Wait</a:t>
            </a:r>
          </a:p>
        </p:txBody>
      </p:sp>
      <p:sp>
        <p:nvSpPr>
          <p:cNvPr id="47183" name="Rectangle 79"/>
          <p:cNvSpPr>
            <a:spLocks noChangeArrowheads="1"/>
          </p:cNvSpPr>
          <p:nvPr/>
        </p:nvSpPr>
        <p:spPr bwMode="auto">
          <a:xfrm>
            <a:off x="1174750" y="5080000"/>
            <a:ext cx="666750" cy="366713"/>
          </a:xfrm>
          <a:prstGeom prst="rect">
            <a:avLst/>
          </a:prstGeom>
          <a:noFill/>
          <a:ln w="9525">
            <a:noFill/>
            <a:miter lim="800000"/>
            <a:headEnd/>
            <a:tailEnd/>
          </a:ln>
          <a:effectLst/>
        </p:spPr>
        <p:txBody>
          <a:bodyPr wrap="none">
            <a:spAutoFit/>
          </a:bodyPr>
          <a:lstStyle/>
          <a:p>
            <a:r>
              <a:rPr lang="en-US" sz="1800" b="1"/>
              <a:t>Send</a:t>
            </a:r>
          </a:p>
        </p:txBody>
      </p:sp>
      <p:sp>
        <p:nvSpPr>
          <p:cNvPr id="47184" name="Rectangle 80"/>
          <p:cNvSpPr>
            <a:spLocks noChangeArrowheads="1"/>
          </p:cNvSpPr>
          <p:nvPr/>
        </p:nvSpPr>
        <p:spPr bwMode="auto">
          <a:xfrm>
            <a:off x="2628900" y="5080000"/>
            <a:ext cx="933450" cy="366713"/>
          </a:xfrm>
          <a:prstGeom prst="rect">
            <a:avLst/>
          </a:prstGeom>
          <a:noFill/>
          <a:ln w="9525" algn="ctr">
            <a:noFill/>
            <a:miter lim="800000"/>
            <a:headEnd/>
            <a:tailEnd/>
          </a:ln>
          <a:effectLst/>
        </p:spPr>
        <p:txBody>
          <a:bodyPr wrap="none">
            <a:spAutoFit/>
          </a:bodyPr>
          <a:lstStyle/>
          <a:p>
            <a:r>
              <a:rPr lang="en-US" sz="1800" b="1"/>
              <a:t>Receive</a:t>
            </a:r>
          </a:p>
        </p:txBody>
      </p:sp>
      <p:sp>
        <p:nvSpPr>
          <p:cNvPr id="47186" name="Rectangle 82"/>
          <p:cNvSpPr>
            <a:spLocks noChangeArrowheads="1"/>
          </p:cNvSpPr>
          <p:nvPr/>
        </p:nvSpPr>
        <p:spPr bwMode="auto">
          <a:xfrm>
            <a:off x="6807200" y="5006975"/>
            <a:ext cx="933450" cy="366713"/>
          </a:xfrm>
          <a:prstGeom prst="rect">
            <a:avLst/>
          </a:prstGeom>
          <a:noFill/>
          <a:ln w="9525">
            <a:noFill/>
            <a:miter lim="800000"/>
            <a:headEnd/>
            <a:tailEnd/>
          </a:ln>
          <a:effectLst/>
        </p:spPr>
        <p:txBody>
          <a:bodyPr wrap="none">
            <a:spAutoFit/>
          </a:bodyPr>
          <a:lstStyle/>
          <a:p>
            <a:r>
              <a:rPr lang="en-US" sz="1800" b="1"/>
              <a:t>Receive</a:t>
            </a:r>
          </a:p>
        </p:txBody>
      </p:sp>
      <p:sp>
        <p:nvSpPr>
          <p:cNvPr id="47187" name="Rectangle 83"/>
          <p:cNvSpPr>
            <a:spLocks noChangeArrowheads="1"/>
          </p:cNvSpPr>
          <p:nvPr/>
        </p:nvSpPr>
        <p:spPr bwMode="auto">
          <a:xfrm>
            <a:off x="5543550" y="4949825"/>
            <a:ext cx="666750" cy="366713"/>
          </a:xfrm>
          <a:prstGeom prst="rect">
            <a:avLst/>
          </a:prstGeom>
          <a:noFill/>
          <a:ln w="9525" algn="ctr">
            <a:noFill/>
            <a:miter lim="800000"/>
            <a:headEnd/>
            <a:tailEnd/>
          </a:ln>
          <a:effectLst/>
        </p:spPr>
        <p:txBody>
          <a:bodyPr wrap="none">
            <a:spAutoFit/>
          </a:bodyPr>
          <a:lstStyle/>
          <a:p>
            <a:r>
              <a:rPr lang="en-US" sz="1800" b="1"/>
              <a:t>Send</a:t>
            </a:r>
          </a:p>
        </p:txBody>
      </p:sp>
      <p:sp>
        <p:nvSpPr>
          <p:cNvPr id="47188" name="Rectangle 84"/>
          <p:cNvSpPr>
            <a:spLocks noChangeArrowheads="1"/>
          </p:cNvSpPr>
          <p:nvPr/>
        </p:nvSpPr>
        <p:spPr bwMode="auto">
          <a:xfrm>
            <a:off x="5807075" y="4527550"/>
            <a:ext cx="1562100" cy="366713"/>
          </a:xfrm>
          <a:prstGeom prst="rect">
            <a:avLst/>
          </a:prstGeom>
          <a:noFill/>
          <a:ln w="9525" algn="ctr">
            <a:noFill/>
            <a:miter lim="800000"/>
            <a:headEnd/>
            <a:tailEnd/>
          </a:ln>
          <a:effectLst/>
        </p:spPr>
        <p:txBody>
          <a:bodyPr wrap="none">
            <a:spAutoFit/>
          </a:bodyPr>
          <a:lstStyle/>
          <a:p>
            <a:r>
              <a:rPr lang="en-US" sz="1800" b="1"/>
              <a:t>RPC Runtime</a:t>
            </a:r>
          </a:p>
        </p:txBody>
      </p:sp>
      <p:sp>
        <p:nvSpPr>
          <p:cNvPr id="47189" name="Rectangle 85"/>
          <p:cNvSpPr>
            <a:spLocks noChangeArrowheads="1"/>
          </p:cNvSpPr>
          <p:nvPr/>
        </p:nvSpPr>
        <p:spPr bwMode="auto">
          <a:xfrm>
            <a:off x="6762750" y="3454400"/>
            <a:ext cx="946150" cy="366713"/>
          </a:xfrm>
          <a:prstGeom prst="rect">
            <a:avLst/>
          </a:prstGeom>
          <a:noFill/>
          <a:ln w="9525" algn="ctr">
            <a:noFill/>
            <a:miter lim="800000"/>
            <a:headEnd/>
            <a:tailEnd/>
          </a:ln>
          <a:effectLst/>
        </p:spPr>
        <p:txBody>
          <a:bodyPr wrap="none">
            <a:spAutoFit/>
          </a:bodyPr>
          <a:lstStyle/>
          <a:p>
            <a:r>
              <a:rPr lang="en-US" sz="1800" b="1"/>
              <a:t>Unpack</a:t>
            </a:r>
          </a:p>
        </p:txBody>
      </p:sp>
      <p:sp>
        <p:nvSpPr>
          <p:cNvPr id="47190" name="Rectangle 86"/>
          <p:cNvSpPr>
            <a:spLocks noChangeArrowheads="1"/>
          </p:cNvSpPr>
          <p:nvPr/>
        </p:nvSpPr>
        <p:spPr bwMode="auto">
          <a:xfrm>
            <a:off x="5500688" y="3440113"/>
            <a:ext cx="723900" cy="366712"/>
          </a:xfrm>
          <a:prstGeom prst="rect">
            <a:avLst/>
          </a:prstGeom>
          <a:noFill/>
          <a:ln w="9525" algn="ctr">
            <a:noFill/>
            <a:miter lim="800000"/>
            <a:headEnd/>
            <a:tailEnd/>
          </a:ln>
          <a:effectLst/>
        </p:spPr>
        <p:txBody>
          <a:bodyPr wrap="none">
            <a:spAutoFit/>
          </a:bodyPr>
          <a:lstStyle/>
          <a:p>
            <a:r>
              <a:rPr lang="en-US" sz="1800" b="1"/>
              <a:t> Pack</a:t>
            </a:r>
          </a:p>
        </p:txBody>
      </p:sp>
      <p:sp>
        <p:nvSpPr>
          <p:cNvPr id="47191" name="Rectangle 87"/>
          <p:cNvSpPr>
            <a:spLocks noChangeArrowheads="1"/>
          </p:cNvSpPr>
          <p:nvPr/>
        </p:nvSpPr>
        <p:spPr bwMode="auto">
          <a:xfrm>
            <a:off x="5892800" y="3005138"/>
            <a:ext cx="1403350" cy="366712"/>
          </a:xfrm>
          <a:prstGeom prst="rect">
            <a:avLst/>
          </a:prstGeom>
          <a:noFill/>
          <a:ln w="9525" algn="ctr">
            <a:noFill/>
            <a:miter lim="800000"/>
            <a:headEnd/>
            <a:tailEnd/>
          </a:ln>
          <a:effectLst/>
        </p:spPr>
        <p:txBody>
          <a:bodyPr wrap="none">
            <a:spAutoFit/>
          </a:bodyPr>
          <a:lstStyle/>
          <a:p>
            <a:r>
              <a:rPr lang="en-US" sz="1800" b="1"/>
              <a:t>Server  Stub</a:t>
            </a:r>
          </a:p>
        </p:txBody>
      </p:sp>
      <p:sp>
        <p:nvSpPr>
          <p:cNvPr id="47192" name="Rectangle 88"/>
          <p:cNvSpPr>
            <a:spLocks noChangeArrowheads="1"/>
          </p:cNvSpPr>
          <p:nvPr/>
        </p:nvSpPr>
        <p:spPr bwMode="auto">
          <a:xfrm>
            <a:off x="7126288" y="1784350"/>
            <a:ext cx="590550" cy="366713"/>
          </a:xfrm>
          <a:prstGeom prst="rect">
            <a:avLst/>
          </a:prstGeom>
          <a:noFill/>
          <a:ln w="9525" algn="ctr">
            <a:noFill/>
            <a:miter lim="800000"/>
            <a:headEnd/>
            <a:tailEnd/>
          </a:ln>
          <a:effectLst/>
        </p:spPr>
        <p:txBody>
          <a:bodyPr wrap="none">
            <a:spAutoFit/>
          </a:bodyPr>
          <a:lstStyle/>
          <a:p>
            <a:r>
              <a:rPr lang="en-US" sz="1800" b="1"/>
              <a:t>Call</a:t>
            </a:r>
          </a:p>
        </p:txBody>
      </p:sp>
      <p:sp>
        <p:nvSpPr>
          <p:cNvPr id="47194" name="Rectangle 90"/>
          <p:cNvSpPr>
            <a:spLocks noChangeArrowheads="1"/>
          </p:cNvSpPr>
          <p:nvPr/>
        </p:nvSpPr>
        <p:spPr bwMode="auto">
          <a:xfrm>
            <a:off x="6138863" y="1712913"/>
            <a:ext cx="1073150" cy="366712"/>
          </a:xfrm>
          <a:prstGeom prst="rect">
            <a:avLst/>
          </a:prstGeom>
          <a:noFill/>
          <a:ln w="9525" algn="ctr">
            <a:noFill/>
            <a:miter lim="800000"/>
            <a:headEnd/>
            <a:tailEnd/>
          </a:ln>
          <a:effectLst/>
        </p:spPr>
        <p:txBody>
          <a:bodyPr wrap="none">
            <a:spAutoFit/>
          </a:bodyPr>
          <a:lstStyle/>
          <a:p>
            <a:r>
              <a:rPr lang="en-US" sz="1800" b="1"/>
              <a:t> Execute </a:t>
            </a:r>
          </a:p>
        </p:txBody>
      </p:sp>
      <p:sp>
        <p:nvSpPr>
          <p:cNvPr id="47193" name="Rectangle 89"/>
          <p:cNvSpPr>
            <a:spLocks noChangeArrowheads="1"/>
          </p:cNvSpPr>
          <p:nvPr/>
        </p:nvSpPr>
        <p:spPr bwMode="auto">
          <a:xfrm>
            <a:off x="5386388" y="1800225"/>
            <a:ext cx="882650" cy="366713"/>
          </a:xfrm>
          <a:prstGeom prst="rect">
            <a:avLst/>
          </a:prstGeom>
          <a:noFill/>
          <a:ln w="9525" algn="ctr">
            <a:noFill/>
            <a:miter lim="800000"/>
            <a:headEnd/>
            <a:tailEnd/>
          </a:ln>
          <a:effectLst/>
        </p:spPr>
        <p:txBody>
          <a:bodyPr wrap="none">
            <a:spAutoFit/>
          </a:bodyPr>
          <a:lstStyle/>
          <a:p>
            <a:r>
              <a:rPr lang="en-US" sz="1800" b="1"/>
              <a:t>Return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1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1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1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1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1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71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1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717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71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714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717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1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718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71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15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1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16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71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711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718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718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711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718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712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715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719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711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18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712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714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719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7161"/>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719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4719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4712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4714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719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4712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47147"/>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47187"/>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47139"/>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47138"/>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47151"/>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47164"/>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47137"/>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47184"/>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47124"/>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47146"/>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47177"/>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47123"/>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47145"/>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47171"/>
                                        </p:tgtEl>
                                        <p:attrNameLst>
                                          <p:attrName>style.visibility</p:attrName>
                                        </p:attrNameLst>
                                      </p:cBhvr>
                                      <p:to>
                                        <p:strVal val="visible"/>
                                      </p:to>
                                    </p:set>
                                  </p:childTnLst>
                                </p:cTn>
                              </p:par>
                              <p:par>
                                <p:cTn id="185" presetID="1" presetClass="entr" presetSubtype="0" fill="hold" grpId="1" nodeType="withEffect">
                                  <p:stCondLst>
                                    <p:cond delay="0"/>
                                  </p:stCondLst>
                                  <p:childTnLst>
                                    <p:set>
                                      <p:cBhvr>
                                        <p:cTn id="186" dur="1" fill="hold">
                                          <p:stCondLst>
                                            <p:cond delay="0"/>
                                          </p:stCondLst>
                                        </p:cTn>
                                        <p:tgtEl>
                                          <p:spTgt spid="47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2" grpId="0" animBg="1"/>
      <p:bldP spid="47113" grpId="0" animBg="1"/>
      <p:bldP spid="47114" grpId="0" animBg="1"/>
      <p:bldP spid="47115" grpId="0" animBg="1"/>
      <p:bldP spid="47116" grpId="0" animBg="1"/>
      <p:bldP spid="47117" grpId="0" animBg="1"/>
      <p:bldP spid="47118" grpId="0" animBg="1"/>
      <p:bldP spid="47119" grpId="0" animBg="1"/>
      <p:bldP spid="47120" grpId="0" animBg="1"/>
      <p:bldP spid="47121" grpId="0" animBg="1"/>
      <p:bldP spid="47122" grpId="0" animBg="1"/>
      <p:bldP spid="47123" grpId="0" animBg="1"/>
      <p:bldP spid="47124" grpId="0" animBg="1"/>
      <p:bldP spid="47125" grpId="0" animBg="1"/>
      <p:bldP spid="47126" grpId="0" animBg="1"/>
      <p:bldP spid="47137" grpId="0" animBg="1"/>
      <p:bldP spid="47138" grpId="0" animBg="1"/>
      <p:bldP spid="47139" grpId="0" animBg="1"/>
      <p:bldP spid="47140" grpId="0" animBg="1"/>
      <p:bldP spid="47142" grpId="0" animBg="1"/>
      <p:bldP spid="47143" grpId="0" animBg="1"/>
      <p:bldP spid="47144" grpId="0" animBg="1"/>
      <p:bldP spid="47145" grpId="0" animBg="1"/>
      <p:bldP spid="47146" grpId="0" animBg="1"/>
      <p:bldP spid="47147" grpId="0" animBg="1"/>
      <p:bldP spid="47148" grpId="0" animBg="1"/>
      <p:bldP spid="47149" grpId="0" animBg="1"/>
      <p:bldP spid="47150" grpId="0" animBg="1"/>
      <p:bldP spid="47151" grpId="0" animBg="1"/>
      <p:bldP spid="47152" grpId="0" animBg="1"/>
      <p:bldP spid="47154" grpId="0"/>
      <p:bldP spid="47156" grpId="0"/>
      <p:bldP spid="47159" grpId="0" animBg="1"/>
      <p:bldP spid="47160" grpId="0"/>
      <p:bldP spid="47161" grpId="0" animBg="1"/>
      <p:bldP spid="47162" grpId="0" animBg="1"/>
      <p:bldP spid="47163" grpId="0" animBg="1"/>
      <p:bldP spid="47164" grpId="0"/>
      <p:bldP spid="47165" grpId="0"/>
      <p:bldP spid="47166" grpId="0"/>
      <p:bldP spid="47168" grpId="0"/>
      <p:bldP spid="47171" grpId="0"/>
      <p:bldP spid="47173" grpId="0"/>
      <p:bldP spid="47175" grpId="0"/>
      <p:bldP spid="47177" grpId="0"/>
      <p:bldP spid="47179" grpId="0"/>
      <p:bldP spid="47181" grpId="0"/>
      <p:bldP spid="47183" grpId="0"/>
      <p:bldP spid="47184" grpId="0"/>
      <p:bldP spid="47186" grpId="0"/>
      <p:bldP spid="47187" grpId="0"/>
      <p:bldP spid="47188" grpId="0"/>
      <p:bldP spid="47189" grpId="0"/>
      <p:bldP spid="47190" grpId="0"/>
      <p:bldP spid="47191" grpId="0"/>
      <p:bldP spid="47192" grpId="0"/>
      <p:bldP spid="47194" grpId="0"/>
      <p:bldP spid="47194" grpId="1"/>
      <p:bldP spid="4719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228600" y="638175"/>
            <a:ext cx="8610600" cy="5994400"/>
          </a:xfrm>
        </p:spPr>
        <p:txBody>
          <a:bodyPr/>
          <a:lstStyle/>
          <a:p>
            <a:pPr>
              <a:lnSpc>
                <a:spcPct val="120000"/>
              </a:lnSpc>
              <a:spcBef>
                <a:spcPct val="25000"/>
              </a:spcBef>
            </a:pPr>
            <a:r>
              <a:rPr lang="en-US">
                <a:solidFill>
                  <a:srgbClr val="0000CC"/>
                </a:solidFill>
              </a:rPr>
              <a:t>Client</a:t>
            </a:r>
          </a:p>
          <a:p>
            <a:pPr marL="739775" lvl="1" indent="-282575">
              <a:lnSpc>
                <a:spcPct val="120000"/>
              </a:lnSpc>
              <a:spcBef>
                <a:spcPct val="25000"/>
              </a:spcBef>
            </a:pPr>
            <a:r>
              <a:rPr lang="en-US"/>
              <a:t>User process that initiates a RPC</a:t>
            </a:r>
          </a:p>
          <a:p>
            <a:pPr marL="739775" lvl="1" indent="-282575">
              <a:lnSpc>
                <a:spcPct val="120000"/>
              </a:lnSpc>
              <a:spcBef>
                <a:spcPct val="25000"/>
              </a:spcBef>
            </a:pPr>
            <a:r>
              <a:rPr lang="en-US"/>
              <a:t>Makes perfectly normal local procedure call that in turn invokes corresponding procedure in client stub</a:t>
            </a:r>
          </a:p>
          <a:p>
            <a:pPr>
              <a:lnSpc>
                <a:spcPct val="120000"/>
              </a:lnSpc>
              <a:spcBef>
                <a:spcPct val="25000"/>
              </a:spcBef>
            </a:pPr>
            <a:r>
              <a:rPr lang="en-US">
                <a:solidFill>
                  <a:srgbClr val="0000CC"/>
                </a:solidFill>
              </a:rPr>
              <a:t>Client stub</a:t>
            </a:r>
          </a:p>
          <a:p>
            <a:pPr marL="739775" lvl="1" indent="-282575">
              <a:lnSpc>
                <a:spcPct val="120000"/>
              </a:lnSpc>
              <a:spcBef>
                <a:spcPct val="25000"/>
              </a:spcBef>
            </a:pPr>
            <a:r>
              <a:rPr lang="en-US"/>
              <a:t>Two tasks:</a:t>
            </a:r>
          </a:p>
          <a:p>
            <a:pPr marL="1146175" lvl="2" indent="-288925">
              <a:lnSpc>
                <a:spcPct val="120000"/>
              </a:lnSpc>
              <a:spcBef>
                <a:spcPct val="25000"/>
              </a:spcBef>
            </a:pPr>
            <a:r>
              <a:rPr lang="en-US"/>
              <a:t>On receipt of call request from client, it packs a specification of the target procedure and the arguments into a message and then asks the local RPC Runtime to send it to the server stub</a:t>
            </a:r>
          </a:p>
          <a:p>
            <a:pPr marL="1146175" lvl="2" indent="-288925">
              <a:lnSpc>
                <a:spcPct val="120000"/>
              </a:lnSpc>
              <a:spcBef>
                <a:spcPct val="25000"/>
              </a:spcBef>
            </a:pPr>
            <a:r>
              <a:rPr lang="en-US"/>
              <a:t>On receipt of the result of procedure execution, it unpacks the result and passes to the client</a:t>
            </a:r>
          </a:p>
        </p:txBody>
      </p:sp>
      <p:sp>
        <p:nvSpPr>
          <p:cNvPr id="48133" name="Rectangle 5"/>
          <p:cNvSpPr>
            <a:spLocks noGrp="1" noChangeArrowheads="1"/>
          </p:cNvSpPr>
          <p:nvPr>
            <p:ph type="title"/>
          </p:nvPr>
        </p:nvSpPr>
        <p:spPr>
          <a:xfrm>
            <a:off x="685800" y="0"/>
            <a:ext cx="8077200" cy="609600"/>
          </a:xfrm>
          <a:noFill/>
          <a:ln/>
        </p:spPr>
        <p:txBody>
          <a:bodyPr anchor="ctr"/>
          <a:lstStyle/>
          <a:p>
            <a:r>
              <a:rPr lang="en-US"/>
              <a:t>Implementation of RPC mechanism</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228600" y="592138"/>
            <a:ext cx="8639175" cy="6037262"/>
          </a:xfrm>
        </p:spPr>
        <p:txBody>
          <a:bodyPr/>
          <a:lstStyle/>
          <a:p>
            <a:pPr>
              <a:lnSpc>
                <a:spcPct val="115000"/>
              </a:lnSpc>
              <a:spcBef>
                <a:spcPct val="25000"/>
              </a:spcBef>
            </a:pPr>
            <a:r>
              <a:rPr lang="en-US">
                <a:solidFill>
                  <a:srgbClr val="0000CC"/>
                </a:solidFill>
              </a:rPr>
              <a:t>RPCRuntime</a:t>
            </a:r>
          </a:p>
          <a:p>
            <a:pPr lvl="1">
              <a:lnSpc>
                <a:spcPct val="115000"/>
              </a:lnSpc>
              <a:spcBef>
                <a:spcPct val="25000"/>
              </a:spcBef>
            </a:pPr>
            <a:r>
              <a:rPr lang="en-US"/>
              <a:t>Handles transmission of messages across the network between client and server machines</a:t>
            </a:r>
          </a:p>
          <a:p>
            <a:pPr lvl="1">
              <a:lnSpc>
                <a:spcPct val="115000"/>
              </a:lnSpc>
              <a:spcBef>
                <a:spcPct val="25000"/>
              </a:spcBef>
            </a:pPr>
            <a:r>
              <a:rPr lang="en-US"/>
              <a:t>It is responsible for retransmission, acknowledgements, packet routing and encryption</a:t>
            </a:r>
          </a:p>
          <a:p>
            <a:pPr lvl="1">
              <a:lnSpc>
                <a:spcPct val="115000"/>
              </a:lnSpc>
              <a:spcBef>
                <a:spcPct val="25000"/>
              </a:spcBef>
            </a:pPr>
            <a:r>
              <a:rPr lang="en-US"/>
              <a:t>RPC runtime on the client machine receives the call request message from the client stub and sends it to the server machine. It also receives the result message from the server and passes it to the client stub</a:t>
            </a:r>
          </a:p>
          <a:p>
            <a:pPr lvl="1">
              <a:lnSpc>
                <a:spcPct val="115000"/>
              </a:lnSpc>
              <a:spcBef>
                <a:spcPct val="25000"/>
              </a:spcBef>
            </a:pPr>
            <a:r>
              <a:rPr lang="en-US"/>
              <a:t>RPC runtime on the Server machine receives the result message from the server stub and sends it to the client machine. It also receives the call request message from the client and passes it to the server stub</a:t>
            </a:r>
          </a:p>
        </p:txBody>
      </p:sp>
      <p:sp>
        <p:nvSpPr>
          <p:cNvPr id="49156" name="Rectangle 4"/>
          <p:cNvSpPr>
            <a:spLocks noGrp="1" noChangeArrowheads="1"/>
          </p:cNvSpPr>
          <p:nvPr>
            <p:ph type="title"/>
          </p:nvPr>
        </p:nvSpPr>
        <p:spPr>
          <a:xfrm>
            <a:off x="457200" y="0"/>
            <a:ext cx="8229600" cy="547688"/>
          </a:xfrm>
          <a:noFill/>
          <a:ln/>
        </p:spPr>
        <p:txBody>
          <a:bodyPr anchor="ctr"/>
          <a:lstStyle/>
          <a:p>
            <a:r>
              <a:rPr lang="en-US"/>
              <a:t>Implementation of RPC mechanism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9144000" cy="609600"/>
          </a:xfrm>
        </p:spPr>
        <p:txBody>
          <a:bodyPr/>
          <a:lstStyle/>
          <a:p>
            <a:r>
              <a:rPr lang="en-US" sz="3000"/>
              <a:t>Features of a good message-passing system (contd…)</a:t>
            </a:r>
          </a:p>
        </p:txBody>
      </p:sp>
      <p:sp>
        <p:nvSpPr>
          <p:cNvPr id="7171" name="Rectangle 3"/>
          <p:cNvSpPr>
            <a:spLocks noGrp="1" noChangeArrowheads="1"/>
          </p:cNvSpPr>
          <p:nvPr>
            <p:ph type="body" idx="1"/>
          </p:nvPr>
        </p:nvSpPr>
        <p:spPr>
          <a:xfrm>
            <a:off x="228600" y="762000"/>
            <a:ext cx="8915400" cy="5791200"/>
          </a:xfrm>
        </p:spPr>
        <p:txBody>
          <a:bodyPr/>
          <a:lstStyle/>
          <a:p>
            <a:r>
              <a:rPr lang="en-US" dirty="0"/>
              <a:t>Security</a:t>
            </a:r>
          </a:p>
          <a:p>
            <a:pPr lvl="2"/>
            <a:r>
              <a:rPr lang="en-US" dirty="0"/>
              <a:t>Authentication of the </a:t>
            </a:r>
            <a:r>
              <a:rPr lang="en-US" dirty="0" smtClean="0"/>
              <a:t>receiver (s) of a message by a </a:t>
            </a:r>
            <a:r>
              <a:rPr lang="en-US" dirty="0"/>
              <a:t>sender </a:t>
            </a:r>
            <a:endParaRPr lang="en-US" dirty="0" smtClean="0"/>
          </a:p>
          <a:p>
            <a:pPr lvl="2"/>
            <a:r>
              <a:rPr lang="en-US" dirty="0" smtClean="0"/>
              <a:t>Authentication of the sender of a message by its receivers </a:t>
            </a:r>
          </a:p>
          <a:p>
            <a:pPr lvl="2"/>
            <a:r>
              <a:rPr lang="en-US" dirty="0" smtClean="0"/>
              <a:t>Encryption of a message before sending it over the n/w </a:t>
            </a:r>
            <a:endParaRPr lang="en-US" dirty="0"/>
          </a:p>
          <a:p>
            <a:r>
              <a:rPr lang="en-US" dirty="0"/>
              <a:t>Portability</a:t>
            </a:r>
          </a:p>
          <a:p>
            <a:pPr lvl="1"/>
            <a:r>
              <a:rPr lang="en-US" dirty="0"/>
              <a:t>2 aspects of portability</a:t>
            </a:r>
          </a:p>
          <a:p>
            <a:pPr lvl="2"/>
            <a:r>
              <a:rPr lang="en-US" dirty="0"/>
              <a:t>The message passing system should itself be portable</a:t>
            </a:r>
          </a:p>
          <a:p>
            <a:pPr lvl="2"/>
            <a:r>
              <a:rPr lang="en-US" dirty="0"/>
              <a:t>The applications written by using the primitives of IPC protocols of the message passing system should be portable. So, Heterogeneity  must be considered while </a:t>
            </a:r>
            <a:r>
              <a:rPr lang="en-US" dirty="0" smtClean="0"/>
              <a:t>designing </a:t>
            </a:r>
            <a:r>
              <a:rPr lang="en-US" dirty="0"/>
              <a:t>message passing system</a:t>
            </a:r>
            <a:endParaRPr lang="en-US" b="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a:xfrm>
            <a:off x="228600" y="592138"/>
            <a:ext cx="8639175" cy="6037262"/>
          </a:xfrm>
        </p:spPr>
        <p:txBody>
          <a:bodyPr/>
          <a:lstStyle/>
          <a:p>
            <a:pPr>
              <a:lnSpc>
                <a:spcPct val="115000"/>
              </a:lnSpc>
              <a:spcBef>
                <a:spcPct val="25000"/>
              </a:spcBef>
            </a:pPr>
            <a:r>
              <a:rPr lang="en-US">
                <a:solidFill>
                  <a:srgbClr val="0000CC"/>
                </a:solidFill>
              </a:rPr>
              <a:t>Server stub</a:t>
            </a:r>
          </a:p>
          <a:p>
            <a:pPr lvl="1">
              <a:lnSpc>
                <a:spcPct val="115000"/>
              </a:lnSpc>
              <a:spcBef>
                <a:spcPct val="25000"/>
              </a:spcBef>
            </a:pPr>
            <a:r>
              <a:rPr lang="en-US"/>
              <a:t>Two tasks:</a:t>
            </a:r>
          </a:p>
          <a:p>
            <a:pPr marL="1204913" lvl="2" indent="-347663">
              <a:lnSpc>
                <a:spcPct val="115000"/>
              </a:lnSpc>
              <a:spcBef>
                <a:spcPct val="25000"/>
              </a:spcBef>
            </a:pPr>
            <a:r>
              <a:rPr lang="en-US"/>
              <a:t>On receipt of request from local RPCRuntime, it unpacks it and makes a perfectly normal call to invoke the appropriate procedure in the server</a:t>
            </a:r>
          </a:p>
          <a:p>
            <a:pPr marL="1204913" lvl="2" indent="-347663">
              <a:lnSpc>
                <a:spcPct val="115000"/>
              </a:lnSpc>
              <a:spcBef>
                <a:spcPct val="25000"/>
              </a:spcBef>
            </a:pPr>
            <a:r>
              <a:rPr lang="en-US"/>
              <a:t>On receipt of result, it packs the result into a message and then asks the local RPCRuntime to send it to the client stub  </a:t>
            </a:r>
          </a:p>
          <a:p>
            <a:r>
              <a:rPr lang="en-US">
                <a:solidFill>
                  <a:srgbClr val="0000CC"/>
                </a:solidFill>
              </a:rPr>
              <a:t>Server</a:t>
            </a:r>
          </a:p>
          <a:p>
            <a:pPr lvl="1"/>
            <a:r>
              <a:rPr lang="en-US"/>
              <a:t>On receiving call request from server stub, the server executes the appropriate procedure and returns the result of procedure execution to the server stub</a:t>
            </a:r>
          </a:p>
        </p:txBody>
      </p:sp>
      <p:sp>
        <p:nvSpPr>
          <p:cNvPr id="137219" name="Rectangle 3"/>
          <p:cNvSpPr>
            <a:spLocks noGrp="1" noChangeArrowheads="1"/>
          </p:cNvSpPr>
          <p:nvPr>
            <p:ph type="title"/>
          </p:nvPr>
        </p:nvSpPr>
        <p:spPr>
          <a:xfrm>
            <a:off x="457200" y="0"/>
            <a:ext cx="8229600" cy="547688"/>
          </a:xfrm>
          <a:noFill/>
          <a:ln/>
        </p:spPr>
        <p:txBody>
          <a:bodyPr anchor="ctr"/>
          <a:lstStyle/>
          <a:p>
            <a:r>
              <a:rPr lang="en-US"/>
              <a:t>Implementation of RPC mechanism</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285750" y="547688"/>
            <a:ext cx="8618538" cy="5965825"/>
          </a:xfrm>
        </p:spPr>
        <p:txBody>
          <a:bodyPr/>
          <a:lstStyle/>
          <a:p>
            <a:pPr>
              <a:lnSpc>
                <a:spcPct val="110000"/>
              </a:lnSpc>
              <a:spcBef>
                <a:spcPct val="25000"/>
              </a:spcBef>
            </a:pPr>
            <a:r>
              <a:rPr lang="en-US">
                <a:solidFill>
                  <a:srgbClr val="0000CC"/>
                </a:solidFill>
              </a:rPr>
              <a:t>Stub generation:</a:t>
            </a:r>
          </a:p>
          <a:p>
            <a:pPr lvl="1">
              <a:lnSpc>
                <a:spcPct val="110000"/>
              </a:lnSpc>
              <a:spcBef>
                <a:spcPct val="25000"/>
              </a:spcBef>
            </a:pPr>
            <a:r>
              <a:rPr lang="en-US"/>
              <a:t>2 ways</a:t>
            </a:r>
          </a:p>
          <a:p>
            <a:pPr marL="1262063" lvl="2" indent="-404813">
              <a:lnSpc>
                <a:spcPct val="110000"/>
              </a:lnSpc>
              <a:spcBef>
                <a:spcPct val="25000"/>
              </a:spcBef>
            </a:pPr>
            <a:r>
              <a:rPr lang="en-US"/>
              <a:t>Manually : RPC implementor provides a set of translation functions from which a user can construct stubs </a:t>
            </a:r>
          </a:p>
          <a:p>
            <a:pPr marL="1262063" lvl="2" indent="-404813">
              <a:lnSpc>
                <a:spcPct val="110000"/>
              </a:lnSpc>
              <a:spcBef>
                <a:spcPct val="25000"/>
              </a:spcBef>
            </a:pPr>
            <a:r>
              <a:rPr lang="en-US"/>
              <a:t>Automatically : Uses Interface Definition Language (IDL) to define the interface between a client and a server. </a:t>
            </a:r>
          </a:p>
          <a:p>
            <a:pPr>
              <a:lnSpc>
                <a:spcPct val="110000"/>
              </a:lnSpc>
              <a:spcBef>
                <a:spcPct val="25000"/>
              </a:spcBef>
            </a:pPr>
            <a:r>
              <a:rPr lang="en-US">
                <a:solidFill>
                  <a:srgbClr val="0000CC"/>
                </a:solidFill>
              </a:rPr>
              <a:t>RPC messages:</a:t>
            </a:r>
          </a:p>
          <a:p>
            <a:pPr lvl="1">
              <a:lnSpc>
                <a:spcPct val="110000"/>
              </a:lnSpc>
              <a:spcBef>
                <a:spcPct val="25000"/>
              </a:spcBef>
            </a:pPr>
            <a:r>
              <a:rPr lang="en-US"/>
              <a:t>2 types of messages involved in the implementation of an RPC system are:</a:t>
            </a:r>
          </a:p>
          <a:p>
            <a:pPr marL="1262063" lvl="2" indent="-404813">
              <a:lnSpc>
                <a:spcPct val="110000"/>
              </a:lnSpc>
              <a:spcBef>
                <a:spcPct val="25000"/>
              </a:spcBef>
            </a:pPr>
            <a:r>
              <a:rPr lang="en-US"/>
              <a:t>Call messages</a:t>
            </a:r>
          </a:p>
          <a:p>
            <a:pPr marL="1262063" lvl="2" indent="-404813">
              <a:lnSpc>
                <a:spcPct val="110000"/>
              </a:lnSpc>
              <a:spcBef>
                <a:spcPct val="25000"/>
              </a:spcBef>
            </a:pPr>
            <a:r>
              <a:rPr lang="en-US"/>
              <a:t>Reply messages</a:t>
            </a:r>
          </a:p>
        </p:txBody>
      </p:sp>
      <p:sp>
        <p:nvSpPr>
          <p:cNvPr id="51204" name="Rectangle 4"/>
          <p:cNvSpPr>
            <a:spLocks noGrp="1" noChangeArrowheads="1"/>
          </p:cNvSpPr>
          <p:nvPr>
            <p:ph type="title"/>
          </p:nvPr>
        </p:nvSpPr>
        <p:spPr>
          <a:xfrm>
            <a:off x="685800" y="0"/>
            <a:ext cx="8077200" cy="609600"/>
          </a:xfrm>
          <a:noFill/>
          <a:ln/>
        </p:spPr>
        <p:txBody>
          <a:bodyPr anchor="ctr"/>
          <a:lstStyle/>
          <a:p>
            <a:r>
              <a:rPr lang="en-US"/>
              <a:t>Implementation of RPC mechanism</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304800" y="900113"/>
            <a:ext cx="8610600" cy="5729287"/>
          </a:xfrm>
        </p:spPr>
        <p:txBody>
          <a:bodyPr/>
          <a:lstStyle/>
          <a:p>
            <a:pPr>
              <a:lnSpc>
                <a:spcPct val="120000"/>
              </a:lnSpc>
            </a:pPr>
            <a:r>
              <a:rPr lang="en-US"/>
              <a:t>Call messages:</a:t>
            </a:r>
          </a:p>
          <a:p>
            <a:pPr lvl="1">
              <a:lnSpc>
                <a:spcPct val="120000"/>
              </a:lnSpc>
            </a:pPr>
            <a:r>
              <a:rPr lang="en-US"/>
              <a:t>2 basic components necessary in a call message are:</a:t>
            </a:r>
          </a:p>
          <a:p>
            <a:pPr lvl="2">
              <a:lnSpc>
                <a:spcPct val="120000"/>
              </a:lnSpc>
            </a:pPr>
            <a:r>
              <a:rPr lang="en-US"/>
              <a:t>The identification information of the remote procedure to be executed</a:t>
            </a:r>
          </a:p>
          <a:p>
            <a:pPr lvl="2">
              <a:lnSpc>
                <a:spcPct val="120000"/>
              </a:lnSpc>
            </a:pPr>
            <a:r>
              <a:rPr lang="en-US"/>
              <a:t>The arguments necessary for the execution of the procedure</a:t>
            </a:r>
          </a:p>
          <a:p>
            <a:pPr lvl="1">
              <a:lnSpc>
                <a:spcPct val="120000"/>
              </a:lnSpc>
            </a:pPr>
            <a:r>
              <a:rPr lang="en-US"/>
              <a:t>In addition to these fields, a call message normally has</a:t>
            </a:r>
          </a:p>
          <a:p>
            <a:pPr lvl="2">
              <a:lnSpc>
                <a:spcPct val="120000"/>
              </a:lnSpc>
            </a:pPr>
            <a:r>
              <a:rPr lang="en-US"/>
              <a:t>A message identification field</a:t>
            </a:r>
          </a:p>
          <a:p>
            <a:pPr lvl="2">
              <a:lnSpc>
                <a:spcPct val="120000"/>
              </a:lnSpc>
            </a:pPr>
            <a:r>
              <a:rPr lang="en-US"/>
              <a:t>A message type field</a:t>
            </a:r>
          </a:p>
          <a:p>
            <a:pPr lvl="2">
              <a:lnSpc>
                <a:spcPct val="120000"/>
              </a:lnSpc>
            </a:pPr>
            <a:r>
              <a:rPr lang="en-US"/>
              <a:t>A client identification field</a:t>
            </a:r>
          </a:p>
        </p:txBody>
      </p:sp>
      <p:sp>
        <p:nvSpPr>
          <p:cNvPr id="52228" name="Rectangle 4"/>
          <p:cNvSpPr>
            <a:spLocks noGrp="1" noChangeArrowheads="1"/>
          </p:cNvSpPr>
          <p:nvPr>
            <p:ph type="title"/>
          </p:nvPr>
        </p:nvSpPr>
        <p:spPr>
          <a:noFill/>
          <a:ln/>
        </p:spPr>
        <p:txBody>
          <a:bodyPr anchor="ctr"/>
          <a:lstStyle/>
          <a:p>
            <a:r>
              <a:rPr lang="en-US"/>
              <a:t>Implementation of RPC mechanism</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490538" y="1474788"/>
            <a:ext cx="8229600" cy="563562"/>
          </a:xfrm>
        </p:spPr>
        <p:txBody>
          <a:bodyPr/>
          <a:lstStyle/>
          <a:p>
            <a:pPr algn="ctr">
              <a:lnSpc>
                <a:spcPct val="120000"/>
              </a:lnSpc>
              <a:buFont typeface="Wingdings" pitchFamily="2" charset="2"/>
              <a:buNone/>
            </a:pPr>
            <a:r>
              <a:rPr lang="en-US"/>
              <a:t>A typical RPC call message format</a:t>
            </a:r>
          </a:p>
        </p:txBody>
      </p:sp>
      <p:sp>
        <p:nvSpPr>
          <p:cNvPr id="53252" name="Rectangle 4"/>
          <p:cNvSpPr>
            <a:spLocks noGrp="1" noChangeArrowheads="1"/>
          </p:cNvSpPr>
          <p:nvPr>
            <p:ph type="title"/>
          </p:nvPr>
        </p:nvSpPr>
        <p:spPr>
          <a:noFill/>
          <a:ln/>
        </p:spPr>
        <p:txBody>
          <a:bodyPr anchor="ctr"/>
          <a:lstStyle/>
          <a:p>
            <a:r>
              <a:rPr lang="en-US"/>
              <a:t>Implementation of RPC mechanism</a:t>
            </a:r>
          </a:p>
        </p:txBody>
      </p:sp>
      <p:grpSp>
        <p:nvGrpSpPr>
          <p:cNvPr id="53274" name="Group 26"/>
          <p:cNvGrpSpPr>
            <a:grpSpLocks/>
          </p:cNvGrpSpPr>
          <p:nvPr/>
        </p:nvGrpSpPr>
        <p:grpSpPr bwMode="auto">
          <a:xfrm>
            <a:off x="211138" y="2706688"/>
            <a:ext cx="8932862" cy="2133600"/>
            <a:chOff x="133" y="1540"/>
            <a:chExt cx="5627" cy="1344"/>
          </a:xfrm>
        </p:grpSpPr>
        <p:grpSp>
          <p:nvGrpSpPr>
            <p:cNvPr id="53271" name="Group 23"/>
            <p:cNvGrpSpPr>
              <a:grpSpLocks/>
            </p:cNvGrpSpPr>
            <p:nvPr/>
          </p:nvGrpSpPr>
          <p:grpSpPr bwMode="auto">
            <a:xfrm>
              <a:off x="133" y="1540"/>
              <a:ext cx="5627" cy="1344"/>
              <a:chOff x="288" y="1440"/>
              <a:chExt cx="5376" cy="1344"/>
            </a:xfrm>
          </p:grpSpPr>
          <p:sp>
            <p:nvSpPr>
              <p:cNvPr id="53253" name="Rectangle 5"/>
              <p:cNvSpPr>
                <a:spLocks noChangeArrowheads="1"/>
              </p:cNvSpPr>
              <p:nvPr/>
            </p:nvSpPr>
            <p:spPr bwMode="auto">
              <a:xfrm>
                <a:off x="288" y="1440"/>
                <a:ext cx="5232" cy="1344"/>
              </a:xfrm>
              <a:prstGeom prst="rect">
                <a:avLst/>
              </a:prstGeom>
              <a:solidFill>
                <a:schemeClr val="accent1"/>
              </a:solidFill>
              <a:ln w="28575">
                <a:solidFill>
                  <a:schemeClr val="tx1"/>
                </a:solidFill>
                <a:miter lim="800000"/>
                <a:headEnd/>
                <a:tailEnd/>
              </a:ln>
              <a:effectLst/>
            </p:spPr>
            <p:txBody>
              <a:bodyPr wrap="none" anchor="ctr"/>
              <a:lstStyle/>
              <a:p>
                <a:pPr algn="ctr"/>
                <a:endParaRPr lang="en-GB" sz="4000" b="1"/>
              </a:p>
            </p:txBody>
          </p:sp>
          <p:sp>
            <p:nvSpPr>
              <p:cNvPr id="53254" name="Line 6"/>
              <p:cNvSpPr>
                <a:spLocks noChangeShapeType="1"/>
              </p:cNvSpPr>
              <p:nvPr/>
            </p:nvSpPr>
            <p:spPr bwMode="auto">
              <a:xfrm>
                <a:off x="1104" y="1440"/>
                <a:ext cx="0" cy="1344"/>
              </a:xfrm>
              <a:prstGeom prst="line">
                <a:avLst/>
              </a:prstGeom>
              <a:noFill/>
              <a:ln w="28575">
                <a:solidFill>
                  <a:schemeClr val="tx1"/>
                </a:solidFill>
                <a:round/>
                <a:headEnd/>
                <a:tailEnd/>
              </a:ln>
              <a:effectLst/>
            </p:spPr>
            <p:txBody>
              <a:bodyPr/>
              <a:lstStyle/>
              <a:p>
                <a:endParaRPr lang="en-US"/>
              </a:p>
            </p:txBody>
          </p:sp>
          <p:sp>
            <p:nvSpPr>
              <p:cNvPr id="53255" name="Line 7"/>
              <p:cNvSpPr>
                <a:spLocks noChangeShapeType="1"/>
              </p:cNvSpPr>
              <p:nvPr/>
            </p:nvSpPr>
            <p:spPr bwMode="auto">
              <a:xfrm flipH="1">
                <a:off x="2736" y="1776"/>
                <a:ext cx="2064" cy="0"/>
              </a:xfrm>
              <a:prstGeom prst="line">
                <a:avLst/>
              </a:prstGeom>
              <a:noFill/>
              <a:ln w="28575">
                <a:solidFill>
                  <a:schemeClr val="tx1"/>
                </a:solidFill>
                <a:round/>
                <a:headEnd/>
                <a:tailEnd/>
              </a:ln>
              <a:effectLst/>
            </p:spPr>
            <p:txBody>
              <a:bodyPr/>
              <a:lstStyle/>
              <a:p>
                <a:endParaRPr lang="en-US"/>
              </a:p>
            </p:txBody>
          </p:sp>
          <p:sp>
            <p:nvSpPr>
              <p:cNvPr id="53256" name="Line 8"/>
              <p:cNvSpPr>
                <a:spLocks noChangeShapeType="1"/>
              </p:cNvSpPr>
              <p:nvPr/>
            </p:nvSpPr>
            <p:spPr bwMode="auto">
              <a:xfrm>
                <a:off x="1872" y="1440"/>
                <a:ext cx="0" cy="1344"/>
              </a:xfrm>
              <a:prstGeom prst="line">
                <a:avLst/>
              </a:prstGeom>
              <a:noFill/>
              <a:ln w="28575">
                <a:solidFill>
                  <a:schemeClr val="tx1"/>
                </a:solidFill>
                <a:round/>
                <a:headEnd/>
                <a:tailEnd/>
              </a:ln>
              <a:effectLst/>
            </p:spPr>
            <p:txBody>
              <a:bodyPr/>
              <a:lstStyle/>
              <a:p>
                <a:endParaRPr lang="en-US"/>
              </a:p>
            </p:txBody>
          </p:sp>
          <p:sp>
            <p:nvSpPr>
              <p:cNvPr id="53257" name="Line 9"/>
              <p:cNvSpPr>
                <a:spLocks noChangeShapeType="1"/>
              </p:cNvSpPr>
              <p:nvPr/>
            </p:nvSpPr>
            <p:spPr bwMode="auto">
              <a:xfrm>
                <a:off x="2736" y="1440"/>
                <a:ext cx="0" cy="1344"/>
              </a:xfrm>
              <a:prstGeom prst="line">
                <a:avLst/>
              </a:prstGeom>
              <a:noFill/>
              <a:ln w="28575">
                <a:solidFill>
                  <a:schemeClr val="tx1"/>
                </a:solidFill>
                <a:round/>
                <a:headEnd/>
                <a:tailEnd/>
              </a:ln>
              <a:effectLst/>
            </p:spPr>
            <p:txBody>
              <a:bodyPr/>
              <a:lstStyle/>
              <a:p>
                <a:endParaRPr lang="en-US"/>
              </a:p>
            </p:txBody>
          </p:sp>
          <p:sp>
            <p:nvSpPr>
              <p:cNvPr id="53258" name="Line 10"/>
              <p:cNvSpPr>
                <a:spLocks noChangeShapeType="1"/>
              </p:cNvSpPr>
              <p:nvPr/>
            </p:nvSpPr>
            <p:spPr bwMode="auto">
              <a:xfrm>
                <a:off x="4800" y="1440"/>
                <a:ext cx="0" cy="1344"/>
              </a:xfrm>
              <a:prstGeom prst="line">
                <a:avLst/>
              </a:prstGeom>
              <a:noFill/>
              <a:ln w="28575">
                <a:solidFill>
                  <a:schemeClr val="tx1"/>
                </a:solidFill>
                <a:round/>
                <a:headEnd/>
                <a:tailEnd/>
              </a:ln>
              <a:effectLst/>
            </p:spPr>
            <p:txBody>
              <a:bodyPr/>
              <a:lstStyle/>
              <a:p>
                <a:endParaRPr lang="en-US"/>
              </a:p>
            </p:txBody>
          </p:sp>
          <p:sp>
            <p:nvSpPr>
              <p:cNvPr id="53259" name="Line 11"/>
              <p:cNvSpPr>
                <a:spLocks noChangeShapeType="1"/>
              </p:cNvSpPr>
              <p:nvPr/>
            </p:nvSpPr>
            <p:spPr bwMode="auto">
              <a:xfrm>
                <a:off x="3408" y="1776"/>
                <a:ext cx="0" cy="1008"/>
              </a:xfrm>
              <a:prstGeom prst="line">
                <a:avLst/>
              </a:prstGeom>
              <a:noFill/>
              <a:ln w="28575">
                <a:solidFill>
                  <a:schemeClr val="tx1"/>
                </a:solidFill>
                <a:round/>
                <a:headEnd/>
                <a:tailEnd/>
              </a:ln>
              <a:effectLst/>
            </p:spPr>
            <p:txBody>
              <a:bodyPr/>
              <a:lstStyle/>
              <a:p>
                <a:endParaRPr lang="en-US"/>
              </a:p>
            </p:txBody>
          </p:sp>
          <p:sp>
            <p:nvSpPr>
              <p:cNvPr id="53261" name="Line 13"/>
              <p:cNvSpPr>
                <a:spLocks noChangeShapeType="1"/>
              </p:cNvSpPr>
              <p:nvPr/>
            </p:nvSpPr>
            <p:spPr bwMode="auto">
              <a:xfrm>
                <a:off x="4080" y="1776"/>
                <a:ext cx="0" cy="1008"/>
              </a:xfrm>
              <a:prstGeom prst="line">
                <a:avLst/>
              </a:prstGeom>
              <a:noFill/>
              <a:ln w="28575">
                <a:solidFill>
                  <a:schemeClr val="tx1"/>
                </a:solidFill>
                <a:round/>
                <a:headEnd/>
                <a:tailEnd/>
              </a:ln>
              <a:effectLst/>
            </p:spPr>
            <p:txBody>
              <a:bodyPr/>
              <a:lstStyle/>
              <a:p>
                <a:endParaRPr lang="en-US"/>
              </a:p>
            </p:txBody>
          </p:sp>
          <p:sp>
            <p:nvSpPr>
              <p:cNvPr id="53262" name="Text Box 14"/>
              <p:cNvSpPr txBox="1">
                <a:spLocks noChangeArrowheads="1"/>
              </p:cNvSpPr>
              <p:nvPr/>
            </p:nvSpPr>
            <p:spPr bwMode="auto">
              <a:xfrm>
                <a:off x="2784" y="1488"/>
                <a:ext cx="2256"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Remote procedure identifier</a:t>
                </a:r>
              </a:p>
            </p:txBody>
          </p:sp>
          <p:sp>
            <p:nvSpPr>
              <p:cNvPr id="53263" name="Text Box 15"/>
              <p:cNvSpPr txBox="1">
                <a:spLocks noChangeArrowheads="1"/>
              </p:cNvSpPr>
              <p:nvPr/>
            </p:nvSpPr>
            <p:spPr bwMode="auto">
              <a:xfrm>
                <a:off x="336" y="1824"/>
                <a:ext cx="720" cy="664"/>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Message identifier</a:t>
                </a:r>
              </a:p>
              <a:p>
                <a:pPr eaLnBrk="1" hangingPunct="1">
                  <a:spcBef>
                    <a:spcPct val="50000"/>
                  </a:spcBef>
                </a:pPr>
                <a:r>
                  <a:rPr lang="en-US" sz="1800" b="1">
                    <a:latin typeface="Arial" charset="0"/>
                  </a:rPr>
                  <a:t>(Seq.No.)</a:t>
                </a:r>
              </a:p>
            </p:txBody>
          </p:sp>
          <p:sp>
            <p:nvSpPr>
              <p:cNvPr id="53264" name="Text Box 16"/>
              <p:cNvSpPr txBox="1">
                <a:spLocks noChangeArrowheads="1"/>
              </p:cNvSpPr>
              <p:nvPr/>
            </p:nvSpPr>
            <p:spPr bwMode="auto">
              <a:xfrm>
                <a:off x="1152" y="1872"/>
                <a:ext cx="720" cy="404"/>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Message</a:t>
                </a:r>
                <a:r>
                  <a:rPr lang="en-US" sz="1800">
                    <a:latin typeface="Arial" charset="0"/>
                  </a:rPr>
                  <a:t> </a:t>
                </a:r>
                <a:r>
                  <a:rPr lang="en-US" sz="1800" b="1">
                    <a:latin typeface="Arial" charset="0"/>
                  </a:rPr>
                  <a:t>type</a:t>
                </a:r>
              </a:p>
            </p:txBody>
          </p:sp>
          <p:sp>
            <p:nvSpPr>
              <p:cNvPr id="53265" name="Text Box 17"/>
              <p:cNvSpPr txBox="1">
                <a:spLocks noChangeArrowheads="1"/>
              </p:cNvSpPr>
              <p:nvPr/>
            </p:nvSpPr>
            <p:spPr bwMode="auto">
              <a:xfrm>
                <a:off x="1920" y="1872"/>
                <a:ext cx="816" cy="404"/>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Client</a:t>
                </a:r>
                <a:r>
                  <a:rPr lang="en-US" sz="1800">
                    <a:latin typeface="Arial" charset="0"/>
                  </a:rPr>
                  <a:t> </a:t>
                </a:r>
                <a:r>
                  <a:rPr lang="en-US" sz="1800" b="1">
                    <a:latin typeface="Arial" charset="0"/>
                  </a:rPr>
                  <a:t>identifier</a:t>
                </a:r>
              </a:p>
            </p:txBody>
          </p:sp>
          <p:sp>
            <p:nvSpPr>
              <p:cNvPr id="53266" name="Text Box 18"/>
              <p:cNvSpPr txBox="1">
                <a:spLocks noChangeArrowheads="1"/>
              </p:cNvSpPr>
              <p:nvPr/>
            </p:nvSpPr>
            <p:spPr bwMode="auto">
              <a:xfrm>
                <a:off x="2736" y="1948"/>
                <a:ext cx="672" cy="404"/>
              </a:xfrm>
              <a:prstGeom prst="rect">
                <a:avLst/>
              </a:prstGeom>
              <a:noFill/>
              <a:ln w="9525">
                <a:noFill/>
                <a:miter lim="800000"/>
                <a:headEnd/>
                <a:tailEnd/>
              </a:ln>
              <a:effectLst/>
            </p:spPr>
            <p:txBody>
              <a:bodyPr>
                <a:spAutoFit/>
              </a:bodyPr>
              <a:lstStyle/>
              <a:p>
                <a:pPr eaLnBrk="1" hangingPunct="1">
                  <a:spcBef>
                    <a:spcPct val="50000"/>
                  </a:spcBef>
                </a:pPr>
                <a:r>
                  <a:rPr lang="en-US" sz="1700" b="1">
                    <a:latin typeface="Arial" charset="0"/>
                  </a:rPr>
                  <a:t>Program</a:t>
                </a:r>
                <a:r>
                  <a:rPr lang="en-US" sz="1800">
                    <a:latin typeface="Arial" charset="0"/>
                  </a:rPr>
                  <a:t> </a:t>
                </a:r>
                <a:r>
                  <a:rPr lang="en-US" sz="1800" b="1">
                    <a:latin typeface="Arial" charset="0"/>
                  </a:rPr>
                  <a:t>number</a:t>
                </a:r>
              </a:p>
            </p:txBody>
          </p:sp>
          <p:sp>
            <p:nvSpPr>
              <p:cNvPr id="53267" name="Text Box 19"/>
              <p:cNvSpPr txBox="1">
                <a:spLocks noChangeArrowheads="1"/>
              </p:cNvSpPr>
              <p:nvPr/>
            </p:nvSpPr>
            <p:spPr bwMode="auto">
              <a:xfrm>
                <a:off x="3456" y="1920"/>
                <a:ext cx="624" cy="404"/>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Version</a:t>
                </a:r>
                <a:r>
                  <a:rPr lang="en-US" sz="1800">
                    <a:latin typeface="Arial" charset="0"/>
                  </a:rPr>
                  <a:t> </a:t>
                </a:r>
                <a:r>
                  <a:rPr lang="en-US" sz="1800" b="1">
                    <a:latin typeface="Arial" charset="0"/>
                  </a:rPr>
                  <a:t>number</a:t>
                </a:r>
              </a:p>
            </p:txBody>
          </p:sp>
          <p:sp>
            <p:nvSpPr>
              <p:cNvPr id="53268" name="Text Box 20"/>
              <p:cNvSpPr txBox="1">
                <a:spLocks noChangeArrowheads="1"/>
              </p:cNvSpPr>
              <p:nvPr/>
            </p:nvSpPr>
            <p:spPr bwMode="auto">
              <a:xfrm>
                <a:off x="4032" y="1900"/>
                <a:ext cx="816" cy="577"/>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rPr>
                  <a:t> </a:t>
                </a:r>
                <a:r>
                  <a:rPr lang="en-US" sz="1800" b="1">
                    <a:latin typeface="Arial" charset="0"/>
                  </a:rPr>
                  <a:t>Procedure</a:t>
                </a:r>
                <a:r>
                  <a:rPr lang="en-US" sz="1800">
                    <a:latin typeface="Arial" charset="0"/>
                  </a:rPr>
                  <a:t>  </a:t>
                </a:r>
                <a:r>
                  <a:rPr lang="en-US" sz="1800" b="1">
                    <a:latin typeface="Arial" charset="0"/>
                  </a:rPr>
                  <a:t>number</a:t>
                </a:r>
              </a:p>
            </p:txBody>
          </p:sp>
          <p:sp>
            <p:nvSpPr>
              <p:cNvPr id="53269" name="Text Box 21"/>
              <p:cNvSpPr txBox="1">
                <a:spLocks noChangeArrowheads="1"/>
              </p:cNvSpPr>
              <p:nvPr/>
            </p:nvSpPr>
            <p:spPr bwMode="auto">
              <a:xfrm>
                <a:off x="4752" y="1977"/>
                <a:ext cx="912" cy="212"/>
              </a:xfrm>
              <a:prstGeom prst="rect">
                <a:avLst/>
              </a:prstGeom>
              <a:noFill/>
              <a:ln w="9525">
                <a:noFill/>
                <a:miter lim="800000"/>
                <a:headEnd/>
                <a:tailEnd/>
              </a:ln>
              <a:effectLst/>
            </p:spPr>
            <p:txBody>
              <a:bodyPr>
                <a:spAutoFit/>
              </a:bodyPr>
              <a:lstStyle/>
              <a:p>
                <a:pPr eaLnBrk="1" hangingPunct="1">
                  <a:spcBef>
                    <a:spcPct val="50000"/>
                  </a:spcBef>
                </a:pPr>
                <a:r>
                  <a:rPr lang="en-US" sz="1600">
                    <a:latin typeface="Arial" charset="0"/>
                  </a:rPr>
                  <a:t> </a:t>
                </a:r>
                <a:r>
                  <a:rPr lang="en-US" sz="1600" b="1">
                    <a:latin typeface="Arial" charset="0"/>
                  </a:rPr>
                  <a:t>Arguments</a:t>
                </a:r>
              </a:p>
            </p:txBody>
          </p:sp>
        </p:grpSp>
        <p:sp>
          <p:nvSpPr>
            <p:cNvPr id="53273" name="Rectangle 25"/>
            <p:cNvSpPr>
              <a:spLocks noChangeArrowheads="1"/>
            </p:cNvSpPr>
            <p:nvPr/>
          </p:nvSpPr>
          <p:spPr bwMode="auto">
            <a:xfrm>
              <a:off x="1024" y="2322"/>
              <a:ext cx="833" cy="404"/>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(Call / Reply)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53251">
                                            <p:txEl>
                                              <p:pRg st="0" end="0"/>
                                            </p:txEl>
                                          </p:spTgt>
                                        </p:tgtEl>
                                        <p:attrNameLst>
                                          <p:attrName>style.opacity</p:attrName>
                                        </p:attrNameLst>
                                      </p:cBhvr>
                                      <p:to>
                                        <p:strVal val="0.03"/>
                                      </p:to>
                                    </p:set>
                                    <p:animEffect filter="image" prLst="opacity: 0.03">
                                      <p:cBhvr rctx="IE">
                                        <p:cTn id="7" dur="indefinite"/>
                                        <p:tgtEl>
                                          <p:spTgt spid="5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1" nodeType="clickEffect">
                                  <p:stCondLst>
                                    <p:cond delay="0"/>
                                  </p:stCondLst>
                                  <p:childTnLst>
                                    <p:set>
                                      <p:cBhvr rctx="PPT">
                                        <p:cTn id="11" dur="indefinite"/>
                                        <p:tgtEl>
                                          <p:spTgt spid="53251">
                                            <p:txEl>
                                              <p:pRg st="0" end="0"/>
                                            </p:txEl>
                                          </p:spTgt>
                                        </p:tgtEl>
                                        <p:attrNameLst>
                                          <p:attrName>style.opacity</p:attrName>
                                        </p:attrNameLst>
                                      </p:cBhvr>
                                      <p:to>
                                        <p:strVal val="1.0"/>
                                      </p:to>
                                    </p:set>
                                    <p:animEffect filter="image" prLst="opacity: 1.0">
                                      <p:cBhvr rctx="IE">
                                        <p:cTn id="12" dur="indefinite"/>
                                        <p:tgtEl>
                                          <p:spTgt spid="532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274"/>
                                        </p:tgtEl>
                                        <p:attrNameLst>
                                          <p:attrName>style.visibility</p:attrName>
                                        </p:attrNameLst>
                                      </p:cBhvr>
                                      <p:to>
                                        <p:strVal val="visible"/>
                                      </p:to>
                                    </p:set>
                                    <p:animEffect transition="in" filter="blinds(horizontal)">
                                      <p:cBhvr>
                                        <p:cTn id="17" dur="500"/>
                                        <p:tgtEl>
                                          <p:spTgt spid="53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allAtOnce"/>
      <p:bldP spid="53251" grpI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noChangeArrowheads="1"/>
          </p:cNvSpPr>
          <p:nvPr>
            <p:ph type="title"/>
          </p:nvPr>
        </p:nvSpPr>
        <p:spPr>
          <a:noFill/>
          <a:ln/>
        </p:spPr>
        <p:txBody>
          <a:bodyPr anchor="ctr"/>
          <a:lstStyle/>
          <a:p>
            <a:r>
              <a:rPr lang="en-US"/>
              <a:t>Implementation of RPC mechanism</a:t>
            </a:r>
          </a:p>
        </p:txBody>
      </p:sp>
      <p:grpSp>
        <p:nvGrpSpPr>
          <p:cNvPr id="54298" name="Group 26"/>
          <p:cNvGrpSpPr>
            <a:grpSpLocks/>
          </p:cNvGrpSpPr>
          <p:nvPr/>
        </p:nvGrpSpPr>
        <p:grpSpPr bwMode="auto">
          <a:xfrm>
            <a:off x="990600" y="1825625"/>
            <a:ext cx="7391400" cy="1447800"/>
            <a:chOff x="624" y="1150"/>
            <a:chExt cx="4656" cy="912"/>
          </a:xfrm>
        </p:grpSpPr>
        <p:sp>
          <p:nvSpPr>
            <p:cNvPr id="54277" name="Rectangle 5"/>
            <p:cNvSpPr>
              <a:spLocks noChangeArrowheads="1"/>
            </p:cNvSpPr>
            <p:nvPr/>
          </p:nvSpPr>
          <p:spPr bwMode="auto">
            <a:xfrm>
              <a:off x="624" y="1150"/>
              <a:ext cx="4656" cy="9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4279" name="Line 7"/>
            <p:cNvSpPr>
              <a:spLocks noChangeShapeType="1"/>
            </p:cNvSpPr>
            <p:nvPr/>
          </p:nvSpPr>
          <p:spPr bwMode="auto">
            <a:xfrm>
              <a:off x="1584" y="1150"/>
              <a:ext cx="0" cy="912"/>
            </a:xfrm>
            <a:prstGeom prst="line">
              <a:avLst/>
            </a:prstGeom>
            <a:noFill/>
            <a:ln w="9525">
              <a:solidFill>
                <a:schemeClr val="tx1"/>
              </a:solidFill>
              <a:round/>
              <a:headEnd/>
              <a:tailEnd/>
            </a:ln>
            <a:effectLst/>
          </p:spPr>
          <p:txBody>
            <a:bodyPr/>
            <a:lstStyle/>
            <a:p>
              <a:endParaRPr lang="en-US"/>
            </a:p>
          </p:txBody>
        </p:sp>
        <p:sp>
          <p:nvSpPr>
            <p:cNvPr id="54280" name="Line 8"/>
            <p:cNvSpPr>
              <a:spLocks noChangeShapeType="1"/>
            </p:cNvSpPr>
            <p:nvPr/>
          </p:nvSpPr>
          <p:spPr bwMode="auto">
            <a:xfrm>
              <a:off x="2736" y="1150"/>
              <a:ext cx="0" cy="912"/>
            </a:xfrm>
            <a:prstGeom prst="line">
              <a:avLst/>
            </a:prstGeom>
            <a:noFill/>
            <a:ln w="9525">
              <a:solidFill>
                <a:schemeClr val="tx1"/>
              </a:solidFill>
              <a:round/>
              <a:headEnd/>
              <a:tailEnd/>
            </a:ln>
            <a:effectLst/>
          </p:spPr>
          <p:txBody>
            <a:bodyPr/>
            <a:lstStyle/>
            <a:p>
              <a:endParaRPr lang="en-US"/>
            </a:p>
          </p:txBody>
        </p:sp>
        <p:sp>
          <p:nvSpPr>
            <p:cNvPr id="54281" name="Line 9"/>
            <p:cNvSpPr>
              <a:spLocks noChangeShapeType="1"/>
            </p:cNvSpPr>
            <p:nvPr/>
          </p:nvSpPr>
          <p:spPr bwMode="auto">
            <a:xfrm>
              <a:off x="3984" y="1150"/>
              <a:ext cx="0" cy="912"/>
            </a:xfrm>
            <a:prstGeom prst="line">
              <a:avLst/>
            </a:prstGeom>
            <a:noFill/>
            <a:ln w="9525">
              <a:solidFill>
                <a:schemeClr val="tx1"/>
              </a:solidFill>
              <a:round/>
              <a:headEnd/>
              <a:tailEnd/>
            </a:ln>
            <a:effectLst/>
          </p:spPr>
          <p:txBody>
            <a:bodyPr/>
            <a:lstStyle/>
            <a:p>
              <a:endParaRPr lang="en-US"/>
            </a:p>
          </p:txBody>
        </p:sp>
        <p:sp>
          <p:nvSpPr>
            <p:cNvPr id="54286" name="Text Box 14"/>
            <p:cNvSpPr txBox="1">
              <a:spLocks noChangeArrowheads="1"/>
            </p:cNvSpPr>
            <p:nvPr/>
          </p:nvSpPr>
          <p:spPr bwMode="auto">
            <a:xfrm>
              <a:off x="672" y="1390"/>
              <a:ext cx="816" cy="404"/>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Message identifier</a:t>
              </a:r>
            </a:p>
          </p:txBody>
        </p:sp>
        <p:sp>
          <p:nvSpPr>
            <p:cNvPr id="54287" name="Text Box 15"/>
            <p:cNvSpPr txBox="1">
              <a:spLocks noChangeArrowheads="1"/>
            </p:cNvSpPr>
            <p:nvPr/>
          </p:nvSpPr>
          <p:spPr bwMode="auto">
            <a:xfrm>
              <a:off x="1632" y="1438"/>
              <a:ext cx="960" cy="404"/>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Message type</a:t>
              </a:r>
            </a:p>
          </p:txBody>
        </p:sp>
        <p:sp>
          <p:nvSpPr>
            <p:cNvPr id="54288" name="Text Box 16"/>
            <p:cNvSpPr txBox="1">
              <a:spLocks noChangeArrowheads="1"/>
            </p:cNvSpPr>
            <p:nvPr/>
          </p:nvSpPr>
          <p:spPr bwMode="auto">
            <a:xfrm>
              <a:off x="2832" y="1342"/>
              <a:ext cx="960" cy="664"/>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Reply status</a:t>
              </a:r>
            </a:p>
            <a:p>
              <a:pPr eaLnBrk="1" hangingPunct="1">
                <a:spcBef>
                  <a:spcPct val="50000"/>
                </a:spcBef>
              </a:pPr>
              <a:r>
                <a:rPr lang="en-US" sz="1800" b="1">
                  <a:latin typeface="Arial" charset="0"/>
                </a:rPr>
                <a:t>(successful)</a:t>
              </a:r>
            </a:p>
          </p:txBody>
        </p:sp>
        <p:sp>
          <p:nvSpPr>
            <p:cNvPr id="54289" name="Text Box 17"/>
            <p:cNvSpPr txBox="1">
              <a:spLocks noChangeArrowheads="1"/>
            </p:cNvSpPr>
            <p:nvPr/>
          </p:nvSpPr>
          <p:spPr bwMode="auto">
            <a:xfrm>
              <a:off x="4128" y="1342"/>
              <a:ext cx="912"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Result </a:t>
              </a:r>
            </a:p>
          </p:txBody>
        </p:sp>
      </p:grpSp>
      <p:grpSp>
        <p:nvGrpSpPr>
          <p:cNvPr id="54299" name="Group 27"/>
          <p:cNvGrpSpPr>
            <a:grpSpLocks/>
          </p:cNvGrpSpPr>
          <p:nvPr/>
        </p:nvGrpSpPr>
        <p:grpSpPr bwMode="auto">
          <a:xfrm>
            <a:off x="990600" y="4492625"/>
            <a:ext cx="7467600" cy="1524000"/>
            <a:chOff x="624" y="2830"/>
            <a:chExt cx="4704" cy="960"/>
          </a:xfrm>
        </p:grpSpPr>
        <p:sp>
          <p:nvSpPr>
            <p:cNvPr id="54278" name="Rectangle 6"/>
            <p:cNvSpPr>
              <a:spLocks noChangeArrowheads="1"/>
            </p:cNvSpPr>
            <p:nvPr/>
          </p:nvSpPr>
          <p:spPr bwMode="auto">
            <a:xfrm>
              <a:off x="624" y="2830"/>
              <a:ext cx="4704"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4283" name="Line 11"/>
            <p:cNvSpPr>
              <a:spLocks noChangeShapeType="1"/>
            </p:cNvSpPr>
            <p:nvPr/>
          </p:nvSpPr>
          <p:spPr bwMode="auto">
            <a:xfrm>
              <a:off x="1584" y="2830"/>
              <a:ext cx="0" cy="960"/>
            </a:xfrm>
            <a:prstGeom prst="line">
              <a:avLst/>
            </a:prstGeom>
            <a:noFill/>
            <a:ln w="9525">
              <a:solidFill>
                <a:schemeClr val="tx1"/>
              </a:solidFill>
              <a:round/>
              <a:headEnd/>
              <a:tailEnd/>
            </a:ln>
            <a:effectLst/>
          </p:spPr>
          <p:txBody>
            <a:bodyPr/>
            <a:lstStyle/>
            <a:p>
              <a:endParaRPr lang="en-US"/>
            </a:p>
          </p:txBody>
        </p:sp>
        <p:sp>
          <p:nvSpPr>
            <p:cNvPr id="54284" name="Line 12"/>
            <p:cNvSpPr>
              <a:spLocks noChangeShapeType="1"/>
            </p:cNvSpPr>
            <p:nvPr/>
          </p:nvSpPr>
          <p:spPr bwMode="auto">
            <a:xfrm>
              <a:off x="2736" y="2830"/>
              <a:ext cx="0" cy="960"/>
            </a:xfrm>
            <a:prstGeom prst="line">
              <a:avLst/>
            </a:prstGeom>
            <a:noFill/>
            <a:ln w="9525">
              <a:solidFill>
                <a:schemeClr val="tx1"/>
              </a:solidFill>
              <a:round/>
              <a:headEnd/>
              <a:tailEnd/>
            </a:ln>
            <a:effectLst/>
          </p:spPr>
          <p:txBody>
            <a:bodyPr/>
            <a:lstStyle/>
            <a:p>
              <a:endParaRPr lang="en-US"/>
            </a:p>
          </p:txBody>
        </p:sp>
        <p:sp>
          <p:nvSpPr>
            <p:cNvPr id="54285" name="Line 13"/>
            <p:cNvSpPr>
              <a:spLocks noChangeShapeType="1"/>
            </p:cNvSpPr>
            <p:nvPr/>
          </p:nvSpPr>
          <p:spPr bwMode="auto">
            <a:xfrm>
              <a:off x="3984" y="2830"/>
              <a:ext cx="0" cy="960"/>
            </a:xfrm>
            <a:prstGeom prst="line">
              <a:avLst/>
            </a:prstGeom>
            <a:noFill/>
            <a:ln w="9525">
              <a:solidFill>
                <a:schemeClr val="tx1"/>
              </a:solidFill>
              <a:round/>
              <a:headEnd/>
              <a:tailEnd/>
            </a:ln>
            <a:effectLst/>
          </p:spPr>
          <p:txBody>
            <a:bodyPr/>
            <a:lstStyle/>
            <a:p>
              <a:endParaRPr lang="en-US"/>
            </a:p>
          </p:txBody>
        </p:sp>
        <p:sp>
          <p:nvSpPr>
            <p:cNvPr id="54290" name="Text Box 18"/>
            <p:cNvSpPr txBox="1">
              <a:spLocks noChangeArrowheads="1"/>
            </p:cNvSpPr>
            <p:nvPr/>
          </p:nvSpPr>
          <p:spPr bwMode="auto">
            <a:xfrm>
              <a:off x="720" y="3050"/>
              <a:ext cx="816" cy="404"/>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Message identifier</a:t>
              </a:r>
            </a:p>
          </p:txBody>
        </p:sp>
        <p:sp>
          <p:nvSpPr>
            <p:cNvPr id="54291" name="Text Box 19"/>
            <p:cNvSpPr txBox="1">
              <a:spLocks noChangeArrowheads="1"/>
            </p:cNvSpPr>
            <p:nvPr/>
          </p:nvSpPr>
          <p:spPr bwMode="auto">
            <a:xfrm>
              <a:off x="1680" y="3118"/>
              <a:ext cx="960" cy="404"/>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Message type</a:t>
              </a:r>
            </a:p>
          </p:txBody>
        </p:sp>
        <p:sp>
          <p:nvSpPr>
            <p:cNvPr id="54292" name="Text Box 20"/>
            <p:cNvSpPr txBox="1">
              <a:spLocks noChangeArrowheads="1"/>
            </p:cNvSpPr>
            <p:nvPr/>
          </p:nvSpPr>
          <p:spPr bwMode="auto">
            <a:xfrm>
              <a:off x="2832" y="3118"/>
              <a:ext cx="1056" cy="462"/>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Reply status</a:t>
              </a:r>
            </a:p>
            <a:p>
              <a:pPr eaLnBrk="1" hangingPunct="1">
                <a:spcBef>
                  <a:spcPct val="50000"/>
                </a:spcBef>
              </a:pPr>
              <a:r>
                <a:rPr lang="en-US" sz="1600" b="1">
                  <a:latin typeface="Arial" charset="0"/>
                </a:rPr>
                <a:t>(unsuccessful)</a:t>
              </a:r>
            </a:p>
          </p:txBody>
        </p:sp>
        <p:sp>
          <p:nvSpPr>
            <p:cNvPr id="54293" name="Text Box 21"/>
            <p:cNvSpPr txBox="1">
              <a:spLocks noChangeArrowheads="1"/>
            </p:cNvSpPr>
            <p:nvPr/>
          </p:nvSpPr>
          <p:spPr bwMode="auto">
            <a:xfrm>
              <a:off x="4128" y="3175"/>
              <a:ext cx="912" cy="404"/>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Reason for failure </a:t>
              </a:r>
            </a:p>
          </p:txBody>
        </p:sp>
      </p:grpSp>
      <p:sp>
        <p:nvSpPr>
          <p:cNvPr id="54294" name="Text Box 22"/>
          <p:cNvSpPr txBox="1">
            <a:spLocks noChangeArrowheads="1"/>
          </p:cNvSpPr>
          <p:nvPr/>
        </p:nvSpPr>
        <p:spPr bwMode="auto">
          <a:xfrm>
            <a:off x="1295400" y="3425825"/>
            <a:ext cx="6705600" cy="366713"/>
          </a:xfrm>
          <a:prstGeom prst="rect">
            <a:avLst/>
          </a:prstGeom>
          <a:noFill/>
          <a:ln w="9525">
            <a:noFill/>
            <a:miter lim="800000"/>
            <a:headEnd/>
            <a:tailEnd/>
          </a:ln>
          <a:effectLst/>
        </p:spPr>
        <p:txBody>
          <a:bodyPr>
            <a:spAutoFit/>
          </a:bodyPr>
          <a:lstStyle/>
          <a:p>
            <a:pPr algn="ctr" eaLnBrk="1" hangingPunct="1">
              <a:spcBef>
                <a:spcPct val="50000"/>
              </a:spcBef>
            </a:pPr>
            <a:r>
              <a:rPr lang="en-US" sz="1800" b="1">
                <a:solidFill>
                  <a:srgbClr val="0000CC"/>
                </a:solidFill>
                <a:latin typeface="Arial" charset="0"/>
              </a:rPr>
              <a:t>a) A successful reply message format</a:t>
            </a:r>
          </a:p>
        </p:txBody>
      </p:sp>
      <p:sp>
        <p:nvSpPr>
          <p:cNvPr id="54295" name="Text Box 23"/>
          <p:cNvSpPr txBox="1">
            <a:spLocks noChangeArrowheads="1"/>
          </p:cNvSpPr>
          <p:nvPr/>
        </p:nvSpPr>
        <p:spPr bwMode="auto">
          <a:xfrm>
            <a:off x="1219200" y="6183313"/>
            <a:ext cx="6705600" cy="366712"/>
          </a:xfrm>
          <a:prstGeom prst="rect">
            <a:avLst/>
          </a:prstGeom>
          <a:noFill/>
          <a:ln w="9525">
            <a:noFill/>
            <a:miter lim="800000"/>
            <a:headEnd/>
            <a:tailEnd/>
          </a:ln>
          <a:effectLst/>
        </p:spPr>
        <p:txBody>
          <a:bodyPr>
            <a:spAutoFit/>
          </a:bodyPr>
          <a:lstStyle/>
          <a:p>
            <a:pPr algn="ctr" eaLnBrk="1" hangingPunct="1">
              <a:spcBef>
                <a:spcPct val="50000"/>
              </a:spcBef>
            </a:pPr>
            <a:r>
              <a:rPr lang="en-US" sz="1800" b="1">
                <a:solidFill>
                  <a:srgbClr val="0000CC"/>
                </a:solidFill>
                <a:latin typeface="Arial" charset="0"/>
              </a:rPr>
              <a:t>b) A unsuccessful reply message format</a:t>
            </a:r>
          </a:p>
        </p:txBody>
      </p:sp>
      <p:sp>
        <p:nvSpPr>
          <p:cNvPr id="54296" name="Text Box 24"/>
          <p:cNvSpPr txBox="1">
            <a:spLocks noChangeArrowheads="1"/>
          </p:cNvSpPr>
          <p:nvPr/>
        </p:nvSpPr>
        <p:spPr bwMode="auto">
          <a:xfrm>
            <a:off x="287338" y="1012825"/>
            <a:ext cx="5410200" cy="457200"/>
          </a:xfrm>
          <a:prstGeom prst="rect">
            <a:avLst/>
          </a:prstGeom>
          <a:noFill/>
          <a:ln w="9525">
            <a:noFill/>
            <a:miter lim="800000"/>
            <a:headEnd/>
            <a:tailEnd/>
          </a:ln>
          <a:effectLst/>
        </p:spPr>
        <p:txBody>
          <a:bodyPr>
            <a:spAutoFit/>
          </a:bodyPr>
          <a:lstStyle/>
          <a:p>
            <a:pPr eaLnBrk="1" hangingPunct="1">
              <a:spcBef>
                <a:spcPct val="50000"/>
              </a:spcBef>
            </a:pPr>
            <a:r>
              <a:rPr lang="en-US" sz="2400" b="1"/>
              <a:t>RPC reply message format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4294"/>
                                        </p:tgtEl>
                                        <p:attrNameLst>
                                          <p:attrName>style.visibility</p:attrName>
                                        </p:attrNameLst>
                                      </p:cBhvr>
                                      <p:to>
                                        <p:strVal val="visible"/>
                                      </p:to>
                                    </p:set>
                                    <p:animEffect transition="in" filter="diamond(in)">
                                      <p:cBhvr>
                                        <p:cTn id="7" dur="500"/>
                                        <p:tgtEl>
                                          <p:spTgt spid="5429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4298"/>
                                        </p:tgtEl>
                                        <p:attrNameLst>
                                          <p:attrName>style.visibility</p:attrName>
                                        </p:attrNameLst>
                                      </p:cBhvr>
                                      <p:to>
                                        <p:strVal val="visible"/>
                                      </p:to>
                                    </p:set>
                                    <p:animEffect transition="in" filter="diamond(in)">
                                      <p:cBhvr>
                                        <p:cTn id="12" dur="500"/>
                                        <p:tgtEl>
                                          <p:spTgt spid="54298"/>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4295"/>
                                        </p:tgtEl>
                                        <p:attrNameLst>
                                          <p:attrName>style.visibility</p:attrName>
                                        </p:attrNameLst>
                                      </p:cBhvr>
                                      <p:to>
                                        <p:strVal val="visible"/>
                                      </p:to>
                                    </p:set>
                                    <p:animEffect transition="in" filter="diamond(in)">
                                      <p:cBhvr>
                                        <p:cTn id="17" dur="500"/>
                                        <p:tgtEl>
                                          <p:spTgt spid="54295"/>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54299"/>
                                        </p:tgtEl>
                                        <p:attrNameLst>
                                          <p:attrName>style.visibility</p:attrName>
                                        </p:attrNameLst>
                                      </p:cBhvr>
                                      <p:to>
                                        <p:strVal val="visible"/>
                                      </p:to>
                                    </p:set>
                                    <p:animEffect transition="in" filter="diamond(in)">
                                      <p:cBhvr>
                                        <p:cTn id="22" dur="500"/>
                                        <p:tgtEl>
                                          <p:spTgt spid="54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94" grpId="0"/>
      <p:bldP spid="5429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Server Management</a:t>
            </a:r>
          </a:p>
        </p:txBody>
      </p:sp>
      <p:sp>
        <p:nvSpPr>
          <p:cNvPr id="138243" name="Rectangle 3"/>
          <p:cNvSpPr>
            <a:spLocks noGrp="1" noChangeArrowheads="1"/>
          </p:cNvSpPr>
          <p:nvPr>
            <p:ph type="body" idx="1"/>
          </p:nvPr>
        </p:nvSpPr>
        <p:spPr>
          <a:xfrm>
            <a:off x="533400" y="968375"/>
            <a:ext cx="8153400" cy="5051425"/>
          </a:xfrm>
        </p:spPr>
        <p:txBody>
          <a:bodyPr/>
          <a:lstStyle/>
          <a:p>
            <a:pPr>
              <a:lnSpc>
                <a:spcPct val="105000"/>
              </a:lnSpc>
              <a:buFont typeface="Wingdings" pitchFamily="2" charset="2"/>
              <a:buNone/>
            </a:pPr>
            <a:r>
              <a:rPr lang="en-US"/>
              <a:t>1)  Server Implementation </a:t>
            </a:r>
          </a:p>
          <a:p>
            <a:pPr>
              <a:lnSpc>
                <a:spcPct val="105000"/>
              </a:lnSpc>
              <a:buFont typeface="Wingdings" pitchFamily="2" charset="2"/>
              <a:buNone/>
            </a:pPr>
            <a:r>
              <a:rPr lang="en-US"/>
              <a:t>2)  Server Creation</a:t>
            </a:r>
          </a:p>
          <a:p>
            <a:pPr>
              <a:lnSpc>
                <a:spcPct val="105000"/>
              </a:lnSpc>
            </a:pPr>
            <a:r>
              <a:rPr lang="en-US"/>
              <a:t>Based on style of server Implementation sever can be classified as</a:t>
            </a:r>
          </a:p>
          <a:p>
            <a:pPr lvl="1">
              <a:lnSpc>
                <a:spcPct val="105000"/>
              </a:lnSpc>
              <a:buFont typeface="Wingdings 3" pitchFamily="18" charset="2"/>
              <a:buAutoNum type="arabicPeriod"/>
            </a:pPr>
            <a:r>
              <a:rPr lang="en-US"/>
              <a:t>Stateful server – Maintains client state information. So client need not send the information all the time.</a:t>
            </a:r>
          </a:p>
          <a:p>
            <a:pPr lvl="1">
              <a:lnSpc>
                <a:spcPct val="105000"/>
              </a:lnSpc>
              <a:buFont typeface="Wingdings 3" pitchFamily="18" charset="2"/>
              <a:buAutoNum type="arabicPeriod"/>
            </a:pPr>
            <a:r>
              <a:rPr lang="en-US"/>
              <a:t>Stateless server – Does not Maintain client state information.</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85800" y="0"/>
            <a:ext cx="8077200" cy="609600"/>
          </a:xfrm>
        </p:spPr>
        <p:txBody>
          <a:bodyPr/>
          <a:lstStyle/>
          <a:p>
            <a:r>
              <a:rPr lang="en-US" sz="3200"/>
              <a:t>Stateful server</a:t>
            </a:r>
          </a:p>
        </p:txBody>
      </p:sp>
      <p:grpSp>
        <p:nvGrpSpPr>
          <p:cNvPr id="139296" name="Group 32"/>
          <p:cNvGrpSpPr>
            <a:grpSpLocks/>
          </p:cNvGrpSpPr>
          <p:nvPr/>
        </p:nvGrpSpPr>
        <p:grpSpPr bwMode="auto">
          <a:xfrm>
            <a:off x="303213" y="763588"/>
            <a:ext cx="8478837" cy="5440362"/>
            <a:chOff x="192" y="490"/>
            <a:chExt cx="5331" cy="3262"/>
          </a:xfrm>
        </p:grpSpPr>
        <p:sp>
          <p:nvSpPr>
            <p:cNvPr id="139269" name="Text Box 5"/>
            <p:cNvSpPr txBox="1">
              <a:spLocks noChangeArrowheads="1"/>
            </p:cNvSpPr>
            <p:nvPr/>
          </p:nvSpPr>
          <p:spPr bwMode="auto">
            <a:xfrm>
              <a:off x="1610" y="2377"/>
              <a:ext cx="1466" cy="235"/>
            </a:xfrm>
            <a:prstGeom prst="rect">
              <a:avLst/>
            </a:prstGeom>
            <a:noFill/>
            <a:ln w="9525" algn="ctr">
              <a:noFill/>
              <a:miter lim="800000"/>
              <a:headEnd/>
              <a:tailEnd/>
            </a:ln>
            <a:effectLst/>
          </p:spPr>
          <p:txBody>
            <a:bodyPr/>
            <a:lstStyle/>
            <a:p>
              <a:r>
                <a:rPr lang="en-US" sz="1800" b="1"/>
                <a:t>Open (Fid, 5, buffer)   </a:t>
              </a:r>
            </a:p>
          </p:txBody>
        </p:sp>
        <p:sp>
          <p:nvSpPr>
            <p:cNvPr id="139270" name="Text Box 6"/>
            <p:cNvSpPr txBox="1">
              <a:spLocks noChangeArrowheads="1"/>
            </p:cNvSpPr>
            <p:nvPr/>
          </p:nvSpPr>
          <p:spPr bwMode="auto">
            <a:xfrm>
              <a:off x="1666" y="1967"/>
              <a:ext cx="1564" cy="354"/>
            </a:xfrm>
            <a:prstGeom prst="rect">
              <a:avLst/>
            </a:prstGeom>
            <a:noFill/>
            <a:ln w="9525" algn="ctr">
              <a:noFill/>
              <a:miter lim="800000"/>
              <a:headEnd/>
              <a:tailEnd/>
            </a:ln>
            <a:effectLst/>
          </p:spPr>
          <p:txBody>
            <a:bodyPr/>
            <a:lstStyle/>
            <a:p>
              <a:r>
                <a:rPr lang="en-US" sz="1800" b="1"/>
                <a:t>Return (bytes 0 to 199)</a:t>
              </a:r>
            </a:p>
          </p:txBody>
        </p:sp>
        <p:sp>
          <p:nvSpPr>
            <p:cNvPr id="139271" name="Text Box 7"/>
            <p:cNvSpPr txBox="1">
              <a:spLocks noChangeArrowheads="1"/>
            </p:cNvSpPr>
            <p:nvPr/>
          </p:nvSpPr>
          <p:spPr bwMode="auto">
            <a:xfrm>
              <a:off x="1583" y="1605"/>
              <a:ext cx="1799" cy="353"/>
            </a:xfrm>
            <a:prstGeom prst="rect">
              <a:avLst/>
            </a:prstGeom>
            <a:noFill/>
            <a:ln w="9525" algn="ctr">
              <a:noFill/>
              <a:miter lim="800000"/>
              <a:headEnd/>
              <a:tailEnd/>
            </a:ln>
            <a:effectLst/>
          </p:spPr>
          <p:txBody>
            <a:bodyPr/>
            <a:lstStyle/>
            <a:p>
              <a:r>
                <a:rPr lang="en-US" sz="1800" b="1"/>
                <a:t>Read (Fid ,200,buffer)   </a:t>
              </a:r>
            </a:p>
          </p:txBody>
        </p:sp>
        <p:sp>
          <p:nvSpPr>
            <p:cNvPr id="139272" name="Text Box 8"/>
            <p:cNvSpPr txBox="1">
              <a:spLocks noChangeArrowheads="1"/>
            </p:cNvSpPr>
            <p:nvPr/>
          </p:nvSpPr>
          <p:spPr bwMode="auto">
            <a:xfrm>
              <a:off x="1809" y="3516"/>
              <a:ext cx="1466" cy="236"/>
            </a:xfrm>
            <a:prstGeom prst="rect">
              <a:avLst/>
            </a:prstGeom>
            <a:noFill/>
            <a:ln w="9525" algn="ctr">
              <a:noFill/>
              <a:miter lim="800000"/>
              <a:headEnd/>
              <a:tailEnd/>
            </a:ln>
            <a:effectLst/>
          </p:spPr>
          <p:txBody>
            <a:bodyPr/>
            <a:lstStyle/>
            <a:p>
              <a:r>
                <a:rPr lang="en-US" sz="1800" b="1"/>
                <a:t>Return (Successful)</a:t>
              </a:r>
            </a:p>
          </p:txBody>
        </p:sp>
        <p:sp>
          <p:nvSpPr>
            <p:cNvPr id="139273" name="Text Box 9"/>
            <p:cNvSpPr txBox="1">
              <a:spLocks noChangeArrowheads="1"/>
            </p:cNvSpPr>
            <p:nvPr/>
          </p:nvSpPr>
          <p:spPr bwMode="auto">
            <a:xfrm>
              <a:off x="1809" y="3163"/>
              <a:ext cx="1173" cy="236"/>
            </a:xfrm>
            <a:prstGeom prst="rect">
              <a:avLst/>
            </a:prstGeom>
            <a:noFill/>
            <a:ln w="9525" algn="ctr">
              <a:noFill/>
              <a:miter lim="800000"/>
              <a:headEnd/>
              <a:tailEnd/>
            </a:ln>
            <a:effectLst/>
          </p:spPr>
          <p:txBody>
            <a:bodyPr/>
            <a:lstStyle/>
            <a:p>
              <a:r>
                <a:rPr lang="en-US" sz="1800" b="1"/>
                <a:t>Close (fid)</a:t>
              </a:r>
            </a:p>
          </p:txBody>
        </p:sp>
        <p:sp>
          <p:nvSpPr>
            <p:cNvPr id="139274" name="Text Box 10"/>
            <p:cNvSpPr txBox="1">
              <a:spLocks noChangeArrowheads="1"/>
            </p:cNvSpPr>
            <p:nvPr/>
          </p:nvSpPr>
          <p:spPr bwMode="auto">
            <a:xfrm>
              <a:off x="1711" y="1278"/>
              <a:ext cx="1173" cy="236"/>
            </a:xfrm>
            <a:prstGeom prst="rect">
              <a:avLst/>
            </a:prstGeom>
            <a:noFill/>
            <a:ln w="9525" algn="ctr">
              <a:noFill/>
              <a:miter lim="800000"/>
              <a:headEnd/>
              <a:tailEnd/>
            </a:ln>
            <a:effectLst/>
          </p:spPr>
          <p:txBody>
            <a:bodyPr/>
            <a:lstStyle/>
            <a:p>
              <a:r>
                <a:rPr lang="en-US" sz="1800" b="1"/>
                <a:t>Return (Fid)</a:t>
              </a:r>
            </a:p>
          </p:txBody>
        </p:sp>
        <p:sp>
          <p:nvSpPr>
            <p:cNvPr id="139275" name="AutoShape 11"/>
            <p:cNvSpPr>
              <a:spLocks/>
            </p:cNvSpPr>
            <p:nvPr/>
          </p:nvSpPr>
          <p:spPr bwMode="auto">
            <a:xfrm rot="-16250764">
              <a:off x="2325" y="2256"/>
              <a:ext cx="238" cy="2052"/>
            </a:xfrm>
            <a:prstGeom prst="rightBracket">
              <a:avLst>
                <a:gd name="adj" fmla="val 289191"/>
              </a:avLst>
            </a:prstGeom>
            <a:noFill/>
            <a:ln w="9525">
              <a:solidFill>
                <a:srgbClr val="000000"/>
              </a:solidFill>
              <a:round/>
              <a:headEnd type="triangle" w="med" len="med"/>
              <a:tailEnd/>
            </a:ln>
          </p:spPr>
          <p:txBody>
            <a:bodyPr/>
            <a:lstStyle/>
            <a:p>
              <a:endParaRPr lang="en-US"/>
            </a:p>
          </p:txBody>
        </p:sp>
        <p:sp>
          <p:nvSpPr>
            <p:cNvPr id="139276" name="AutoShape 12"/>
            <p:cNvSpPr>
              <a:spLocks/>
            </p:cNvSpPr>
            <p:nvPr/>
          </p:nvSpPr>
          <p:spPr bwMode="auto">
            <a:xfrm rot="-16250764">
              <a:off x="2100" y="2285"/>
              <a:ext cx="588" cy="2343"/>
            </a:xfrm>
            <a:prstGeom prst="rightBracket">
              <a:avLst>
                <a:gd name="adj" fmla="val 133653"/>
              </a:avLst>
            </a:prstGeom>
            <a:noFill/>
            <a:ln w="9525">
              <a:solidFill>
                <a:srgbClr val="000000"/>
              </a:solidFill>
              <a:round/>
              <a:headEnd/>
              <a:tailEnd type="triangle" w="med" len="med"/>
            </a:ln>
          </p:spPr>
          <p:txBody>
            <a:bodyPr/>
            <a:lstStyle/>
            <a:p>
              <a:endParaRPr lang="en-US"/>
            </a:p>
          </p:txBody>
        </p:sp>
        <p:sp>
          <p:nvSpPr>
            <p:cNvPr id="139277" name="Rectangle 13"/>
            <p:cNvSpPr>
              <a:spLocks noChangeArrowheads="1"/>
            </p:cNvSpPr>
            <p:nvPr/>
          </p:nvSpPr>
          <p:spPr bwMode="auto">
            <a:xfrm>
              <a:off x="245" y="815"/>
              <a:ext cx="1173" cy="2356"/>
            </a:xfrm>
            <a:prstGeom prst="rect">
              <a:avLst/>
            </a:prstGeom>
            <a:solidFill>
              <a:srgbClr val="FFFFFF"/>
            </a:solidFill>
            <a:ln w="9525">
              <a:solidFill>
                <a:srgbClr val="000000"/>
              </a:solidFill>
              <a:miter lim="800000"/>
              <a:headEnd/>
              <a:tailEnd/>
            </a:ln>
          </p:spPr>
          <p:txBody>
            <a:bodyPr/>
            <a:lstStyle/>
            <a:p>
              <a:endParaRPr lang="en-US"/>
            </a:p>
          </p:txBody>
        </p:sp>
        <p:sp>
          <p:nvSpPr>
            <p:cNvPr id="139278" name="Line 14"/>
            <p:cNvSpPr>
              <a:spLocks noChangeShapeType="1"/>
            </p:cNvSpPr>
            <p:nvPr/>
          </p:nvSpPr>
          <p:spPr bwMode="auto">
            <a:xfrm>
              <a:off x="3959" y="1051"/>
              <a:ext cx="0" cy="471"/>
            </a:xfrm>
            <a:prstGeom prst="line">
              <a:avLst/>
            </a:prstGeom>
            <a:noFill/>
            <a:ln w="9525">
              <a:solidFill>
                <a:srgbClr val="000000"/>
              </a:solidFill>
              <a:round/>
              <a:headEnd/>
              <a:tailEnd/>
            </a:ln>
          </p:spPr>
          <p:txBody>
            <a:bodyPr/>
            <a:lstStyle/>
            <a:p>
              <a:endParaRPr lang="en-US"/>
            </a:p>
          </p:txBody>
        </p:sp>
        <p:sp>
          <p:nvSpPr>
            <p:cNvPr id="139279" name="Line 15"/>
            <p:cNvSpPr>
              <a:spLocks noChangeShapeType="1"/>
            </p:cNvSpPr>
            <p:nvPr/>
          </p:nvSpPr>
          <p:spPr bwMode="auto">
            <a:xfrm>
              <a:off x="4350" y="1051"/>
              <a:ext cx="0" cy="471"/>
            </a:xfrm>
            <a:prstGeom prst="line">
              <a:avLst/>
            </a:prstGeom>
            <a:noFill/>
            <a:ln w="9525">
              <a:solidFill>
                <a:srgbClr val="000000"/>
              </a:solidFill>
              <a:round/>
              <a:headEnd/>
              <a:tailEnd/>
            </a:ln>
          </p:spPr>
          <p:txBody>
            <a:bodyPr/>
            <a:lstStyle/>
            <a:p>
              <a:endParaRPr lang="en-US"/>
            </a:p>
          </p:txBody>
        </p:sp>
        <p:sp>
          <p:nvSpPr>
            <p:cNvPr id="139280" name="Line 16"/>
            <p:cNvSpPr>
              <a:spLocks noChangeShapeType="1"/>
            </p:cNvSpPr>
            <p:nvPr/>
          </p:nvSpPr>
          <p:spPr bwMode="auto">
            <a:xfrm>
              <a:off x="1418" y="1169"/>
              <a:ext cx="2052" cy="0"/>
            </a:xfrm>
            <a:prstGeom prst="line">
              <a:avLst/>
            </a:prstGeom>
            <a:noFill/>
            <a:ln w="9525">
              <a:solidFill>
                <a:srgbClr val="000000"/>
              </a:solidFill>
              <a:round/>
              <a:headEnd/>
              <a:tailEnd type="triangle" w="med" len="med"/>
            </a:ln>
          </p:spPr>
          <p:txBody>
            <a:bodyPr/>
            <a:lstStyle/>
            <a:p>
              <a:endParaRPr lang="en-US"/>
            </a:p>
          </p:txBody>
        </p:sp>
        <p:sp>
          <p:nvSpPr>
            <p:cNvPr id="139281" name="Rectangle 17"/>
            <p:cNvSpPr>
              <a:spLocks noChangeArrowheads="1"/>
            </p:cNvSpPr>
            <p:nvPr/>
          </p:nvSpPr>
          <p:spPr bwMode="auto">
            <a:xfrm>
              <a:off x="3470" y="807"/>
              <a:ext cx="2053" cy="2364"/>
            </a:xfrm>
            <a:prstGeom prst="rect">
              <a:avLst/>
            </a:prstGeom>
            <a:solidFill>
              <a:srgbClr val="FFFFFF"/>
            </a:solidFill>
            <a:ln w="9525">
              <a:solidFill>
                <a:srgbClr val="000000"/>
              </a:solidFill>
              <a:miter lim="800000"/>
              <a:headEnd/>
              <a:tailEnd/>
            </a:ln>
          </p:spPr>
          <p:txBody>
            <a:bodyPr/>
            <a:lstStyle/>
            <a:p>
              <a:endParaRPr lang="en-US"/>
            </a:p>
          </p:txBody>
        </p:sp>
        <p:sp>
          <p:nvSpPr>
            <p:cNvPr id="139282" name="Text Box 18"/>
            <p:cNvSpPr txBox="1">
              <a:spLocks noChangeArrowheads="1"/>
            </p:cNvSpPr>
            <p:nvPr/>
          </p:nvSpPr>
          <p:spPr bwMode="auto">
            <a:xfrm>
              <a:off x="3568" y="925"/>
              <a:ext cx="1818" cy="592"/>
            </a:xfrm>
            <a:prstGeom prst="rect">
              <a:avLst/>
            </a:prstGeom>
            <a:solidFill>
              <a:srgbClr val="FFFFFF"/>
            </a:solidFill>
            <a:ln w="9525">
              <a:solidFill>
                <a:srgbClr val="000000"/>
              </a:solidFill>
              <a:miter lim="800000"/>
              <a:headEnd/>
              <a:tailEnd/>
            </a:ln>
          </p:spPr>
          <p:txBody>
            <a:bodyPr/>
            <a:lstStyle/>
            <a:p>
              <a:r>
                <a:rPr lang="en-US" sz="2000" b="1"/>
                <a:t>File   Mode   </a:t>
              </a:r>
              <a:r>
                <a:rPr lang="en-US" sz="1800" b="1"/>
                <a:t>R/W Pointer</a:t>
              </a:r>
            </a:p>
            <a:p>
              <a:r>
                <a:rPr lang="en-US" sz="2000" b="1"/>
                <a:t>Id </a:t>
              </a:r>
              <a:endParaRPr lang="en-US" sz="2000"/>
            </a:p>
          </p:txBody>
        </p:sp>
        <p:sp>
          <p:nvSpPr>
            <p:cNvPr id="139283" name="Line 19"/>
            <p:cNvSpPr>
              <a:spLocks noChangeShapeType="1"/>
            </p:cNvSpPr>
            <p:nvPr/>
          </p:nvSpPr>
          <p:spPr bwMode="auto">
            <a:xfrm>
              <a:off x="3959" y="925"/>
              <a:ext cx="0" cy="2002"/>
            </a:xfrm>
            <a:prstGeom prst="line">
              <a:avLst/>
            </a:prstGeom>
            <a:noFill/>
            <a:ln w="9525">
              <a:solidFill>
                <a:srgbClr val="000000"/>
              </a:solidFill>
              <a:round/>
              <a:headEnd/>
              <a:tailEnd/>
            </a:ln>
          </p:spPr>
          <p:txBody>
            <a:bodyPr/>
            <a:lstStyle/>
            <a:p>
              <a:endParaRPr lang="en-US"/>
            </a:p>
          </p:txBody>
        </p:sp>
        <p:sp>
          <p:nvSpPr>
            <p:cNvPr id="139284" name="Line 20"/>
            <p:cNvSpPr>
              <a:spLocks noChangeShapeType="1"/>
            </p:cNvSpPr>
            <p:nvPr/>
          </p:nvSpPr>
          <p:spPr bwMode="auto">
            <a:xfrm>
              <a:off x="3568" y="1514"/>
              <a:ext cx="0" cy="1413"/>
            </a:xfrm>
            <a:prstGeom prst="line">
              <a:avLst/>
            </a:prstGeom>
            <a:noFill/>
            <a:ln w="9525">
              <a:solidFill>
                <a:srgbClr val="000000"/>
              </a:solidFill>
              <a:round/>
              <a:headEnd/>
              <a:tailEnd/>
            </a:ln>
          </p:spPr>
          <p:txBody>
            <a:bodyPr/>
            <a:lstStyle/>
            <a:p>
              <a:endParaRPr lang="en-US"/>
            </a:p>
          </p:txBody>
        </p:sp>
        <p:sp>
          <p:nvSpPr>
            <p:cNvPr id="139285" name="Line 21"/>
            <p:cNvSpPr>
              <a:spLocks noChangeShapeType="1"/>
            </p:cNvSpPr>
            <p:nvPr/>
          </p:nvSpPr>
          <p:spPr bwMode="auto">
            <a:xfrm flipH="1">
              <a:off x="1418" y="1514"/>
              <a:ext cx="2052" cy="0"/>
            </a:xfrm>
            <a:prstGeom prst="line">
              <a:avLst/>
            </a:prstGeom>
            <a:noFill/>
            <a:ln w="9525">
              <a:solidFill>
                <a:srgbClr val="000000"/>
              </a:solidFill>
              <a:round/>
              <a:headEnd/>
              <a:tailEnd type="triangle" w="med" len="med"/>
            </a:ln>
          </p:spPr>
          <p:txBody>
            <a:bodyPr/>
            <a:lstStyle/>
            <a:p>
              <a:endParaRPr lang="en-US"/>
            </a:p>
          </p:txBody>
        </p:sp>
        <p:sp>
          <p:nvSpPr>
            <p:cNvPr id="139286" name="Text Box 22"/>
            <p:cNvSpPr txBox="1">
              <a:spLocks noChangeArrowheads="1"/>
            </p:cNvSpPr>
            <p:nvPr/>
          </p:nvSpPr>
          <p:spPr bwMode="auto">
            <a:xfrm>
              <a:off x="1613" y="815"/>
              <a:ext cx="1564" cy="354"/>
            </a:xfrm>
            <a:prstGeom prst="rect">
              <a:avLst/>
            </a:prstGeom>
            <a:noFill/>
            <a:ln w="9525">
              <a:noFill/>
              <a:miter lim="800000"/>
              <a:headEnd/>
              <a:tailEnd/>
            </a:ln>
          </p:spPr>
          <p:txBody>
            <a:bodyPr/>
            <a:lstStyle/>
            <a:p>
              <a:r>
                <a:rPr lang="en-US" sz="1700" b="1"/>
                <a:t>Open (Filename, Mode)</a:t>
              </a:r>
              <a:endParaRPr lang="en-US" sz="1700"/>
            </a:p>
          </p:txBody>
        </p:sp>
        <p:sp>
          <p:nvSpPr>
            <p:cNvPr id="139287" name="Line 23"/>
            <p:cNvSpPr>
              <a:spLocks noChangeShapeType="1"/>
            </p:cNvSpPr>
            <p:nvPr/>
          </p:nvSpPr>
          <p:spPr bwMode="auto">
            <a:xfrm>
              <a:off x="1418" y="1867"/>
              <a:ext cx="2052" cy="0"/>
            </a:xfrm>
            <a:prstGeom prst="line">
              <a:avLst/>
            </a:prstGeom>
            <a:noFill/>
            <a:ln w="9525">
              <a:solidFill>
                <a:srgbClr val="000000"/>
              </a:solidFill>
              <a:round/>
              <a:headEnd/>
              <a:tailEnd type="triangle" w="med" len="med"/>
            </a:ln>
          </p:spPr>
          <p:txBody>
            <a:bodyPr/>
            <a:lstStyle/>
            <a:p>
              <a:endParaRPr lang="en-US"/>
            </a:p>
          </p:txBody>
        </p:sp>
        <p:sp>
          <p:nvSpPr>
            <p:cNvPr id="139288" name="Line 24"/>
            <p:cNvSpPr>
              <a:spLocks noChangeShapeType="1"/>
            </p:cNvSpPr>
            <p:nvPr/>
          </p:nvSpPr>
          <p:spPr bwMode="auto">
            <a:xfrm flipH="1">
              <a:off x="1418" y="2221"/>
              <a:ext cx="2052" cy="0"/>
            </a:xfrm>
            <a:prstGeom prst="line">
              <a:avLst/>
            </a:prstGeom>
            <a:noFill/>
            <a:ln w="9525">
              <a:solidFill>
                <a:srgbClr val="000000"/>
              </a:solidFill>
              <a:round/>
              <a:headEnd/>
              <a:tailEnd type="triangle" w="med" len="med"/>
            </a:ln>
          </p:spPr>
          <p:txBody>
            <a:bodyPr/>
            <a:lstStyle/>
            <a:p>
              <a:endParaRPr lang="en-US"/>
            </a:p>
          </p:txBody>
        </p:sp>
        <p:sp>
          <p:nvSpPr>
            <p:cNvPr id="139289" name="Line 25"/>
            <p:cNvSpPr>
              <a:spLocks noChangeShapeType="1"/>
            </p:cNvSpPr>
            <p:nvPr/>
          </p:nvSpPr>
          <p:spPr bwMode="auto">
            <a:xfrm>
              <a:off x="1418" y="2574"/>
              <a:ext cx="2052" cy="0"/>
            </a:xfrm>
            <a:prstGeom prst="line">
              <a:avLst/>
            </a:prstGeom>
            <a:noFill/>
            <a:ln w="9525">
              <a:solidFill>
                <a:srgbClr val="000000"/>
              </a:solidFill>
              <a:round/>
              <a:headEnd/>
              <a:tailEnd type="triangle" w="med" len="med"/>
            </a:ln>
          </p:spPr>
          <p:txBody>
            <a:bodyPr/>
            <a:lstStyle/>
            <a:p>
              <a:endParaRPr lang="en-US"/>
            </a:p>
          </p:txBody>
        </p:sp>
        <p:sp>
          <p:nvSpPr>
            <p:cNvPr id="139290" name="Line 26"/>
            <p:cNvSpPr>
              <a:spLocks noChangeShapeType="1"/>
            </p:cNvSpPr>
            <p:nvPr/>
          </p:nvSpPr>
          <p:spPr bwMode="auto">
            <a:xfrm flipH="1">
              <a:off x="1418" y="3045"/>
              <a:ext cx="2052" cy="0"/>
            </a:xfrm>
            <a:prstGeom prst="line">
              <a:avLst/>
            </a:prstGeom>
            <a:noFill/>
            <a:ln w="9525">
              <a:solidFill>
                <a:srgbClr val="000000"/>
              </a:solidFill>
              <a:round/>
              <a:headEnd/>
              <a:tailEnd type="triangle" w="med" len="med"/>
            </a:ln>
          </p:spPr>
          <p:txBody>
            <a:bodyPr/>
            <a:lstStyle/>
            <a:p>
              <a:endParaRPr lang="en-US"/>
            </a:p>
          </p:txBody>
        </p:sp>
        <p:sp>
          <p:nvSpPr>
            <p:cNvPr id="139291" name="Text Box 27"/>
            <p:cNvSpPr txBox="1">
              <a:spLocks noChangeArrowheads="1"/>
            </p:cNvSpPr>
            <p:nvPr/>
          </p:nvSpPr>
          <p:spPr bwMode="auto">
            <a:xfrm>
              <a:off x="1480" y="2838"/>
              <a:ext cx="1990" cy="235"/>
            </a:xfrm>
            <a:prstGeom prst="rect">
              <a:avLst/>
            </a:prstGeom>
            <a:noFill/>
            <a:ln w="9525" algn="ctr">
              <a:noFill/>
              <a:miter lim="800000"/>
              <a:headEnd/>
              <a:tailEnd/>
            </a:ln>
            <a:effectLst/>
          </p:spPr>
          <p:txBody>
            <a:bodyPr/>
            <a:lstStyle/>
            <a:p>
              <a:r>
                <a:rPr lang="en-US" sz="1800" b="1"/>
                <a:t>Return (bytes 200 to 204)</a:t>
              </a:r>
            </a:p>
          </p:txBody>
        </p:sp>
        <p:sp>
          <p:nvSpPr>
            <p:cNvPr id="139292" name="Line 28"/>
            <p:cNvSpPr>
              <a:spLocks noChangeShapeType="1"/>
            </p:cNvSpPr>
            <p:nvPr/>
          </p:nvSpPr>
          <p:spPr bwMode="auto">
            <a:xfrm>
              <a:off x="4448" y="925"/>
              <a:ext cx="0" cy="2002"/>
            </a:xfrm>
            <a:prstGeom prst="line">
              <a:avLst/>
            </a:prstGeom>
            <a:noFill/>
            <a:ln w="9525">
              <a:solidFill>
                <a:srgbClr val="000000"/>
              </a:solidFill>
              <a:round/>
              <a:headEnd/>
              <a:tailEnd/>
            </a:ln>
          </p:spPr>
          <p:txBody>
            <a:bodyPr/>
            <a:lstStyle/>
            <a:p>
              <a:endParaRPr lang="en-US"/>
            </a:p>
          </p:txBody>
        </p:sp>
        <p:sp>
          <p:nvSpPr>
            <p:cNvPr id="139293" name="Line 29"/>
            <p:cNvSpPr>
              <a:spLocks noChangeShapeType="1"/>
            </p:cNvSpPr>
            <p:nvPr/>
          </p:nvSpPr>
          <p:spPr bwMode="auto">
            <a:xfrm>
              <a:off x="5392" y="1505"/>
              <a:ext cx="0" cy="1413"/>
            </a:xfrm>
            <a:prstGeom prst="line">
              <a:avLst/>
            </a:prstGeom>
            <a:noFill/>
            <a:ln w="9525">
              <a:solidFill>
                <a:srgbClr val="000000"/>
              </a:solidFill>
              <a:round/>
              <a:headEnd/>
              <a:tailEnd/>
            </a:ln>
          </p:spPr>
          <p:txBody>
            <a:bodyPr/>
            <a:lstStyle/>
            <a:p>
              <a:endParaRPr lang="en-US"/>
            </a:p>
          </p:txBody>
        </p:sp>
        <p:sp>
          <p:nvSpPr>
            <p:cNvPr id="139294" name="Text Box 30"/>
            <p:cNvSpPr txBox="1">
              <a:spLocks noChangeArrowheads="1"/>
            </p:cNvSpPr>
            <p:nvPr/>
          </p:nvSpPr>
          <p:spPr bwMode="auto">
            <a:xfrm>
              <a:off x="192" y="490"/>
              <a:ext cx="1368" cy="353"/>
            </a:xfrm>
            <a:prstGeom prst="rect">
              <a:avLst/>
            </a:prstGeom>
            <a:noFill/>
            <a:ln w="9525">
              <a:noFill/>
              <a:miter lim="800000"/>
              <a:headEnd/>
              <a:tailEnd/>
            </a:ln>
          </p:spPr>
          <p:txBody>
            <a:bodyPr/>
            <a:lstStyle/>
            <a:p>
              <a:r>
                <a:rPr lang="en-US" sz="2400" b="1"/>
                <a:t>Client Process</a:t>
              </a:r>
              <a:endParaRPr lang="en-US" sz="2400"/>
            </a:p>
          </p:txBody>
        </p:sp>
        <p:sp>
          <p:nvSpPr>
            <p:cNvPr id="139295" name="Text Box 31"/>
            <p:cNvSpPr txBox="1">
              <a:spLocks noChangeArrowheads="1"/>
            </p:cNvSpPr>
            <p:nvPr/>
          </p:nvSpPr>
          <p:spPr bwMode="auto">
            <a:xfrm>
              <a:off x="3613" y="490"/>
              <a:ext cx="1760" cy="353"/>
            </a:xfrm>
            <a:prstGeom prst="rect">
              <a:avLst/>
            </a:prstGeom>
            <a:noFill/>
            <a:ln w="9525">
              <a:noFill/>
              <a:miter lim="800000"/>
              <a:headEnd/>
              <a:tailEnd/>
            </a:ln>
          </p:spPr>
          <p:txBody>
            <a:bodyPr/>
            <a:lstStyle/>
            <a:p>
              <a:r>
                <a:rPr lang="en-US" sz="2400" b="1"/>
                <a:t>Server Process</a:t>
              </a:r>
              <a:endParaRPr lang="en-US" sz="2400"/>
            </a:p>
          </p:txBody>
        </p:sp>
      </p:grpSp>
      <p:sp>
        <p:nvSpPr>
          <p:cNvPr id="139298" name="Rectangle 34"/>
          <p:cNvSpPr>
            <a:spLocks noGrp="1" noChangeArrowheads="1"/>
          </p:cNvSpPr>
          <p:nvPr>
            <p:ph type="body" idx="1"/>
          </p:nvPr>
        </p:nvSpPr>
        <p:spPr>
          <a:xfrm>
            <a:off x="5743575" y="5613400"/>
            <a:ext cx="3189288" cy="606425"/>
          </a:xfrm>
          <a:noFill/>
          <a:ln/>
        </p:spPr>
        <p:txBody>
          <a:bodyPr/>
          <a:lstStyle/>
          <a:p>
            <a:pPr algn="ctr">
              <a:lnSpc>
                <a:spcPct val="105000"/>
              </a:lnSpc>
              <a:buFont typeface="Wingdings" pitchFamily="2" charset="2"/>
              <a:buNone/>
            </a:pPr>
            <a:r>
              <a:rPr lang="en-US"/>
              <a:t>Stateful file server</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85800" y="0"/>
            <a:ext cx="8077200" cy="609600"/>
          </a:xfrm>
        </p:spPr>
        <p:txBody>
          <a:bodyPr/>
          <a:lstStyle/>
          <a:p>
            <a:r>
              <a:rPr lang="en-US" sz="3200"/>
              <a:t>Stateless server</a:t>
            </a:r>
          </a:p>
        </p:txBody>
      </p:sp>
      <p:sp>
        <p:nvSpPr>
          <p:cNvPr id="143363" name="Rectangle 3"/>
          <p:cNvSpPr>
            <a:spLocks noGrp="1" noChangeArrowheads="1"/>
          </p:cNvSpPr>
          <p:nvPr>
            <p:ph type="body" idx="1"/>
          </p:nvPr>
        </p:nvSpPr>
        <p:spPr>
          <a:xfrm>
            <a:off x="5918200" y="5918200"/>
            <a:ext cx="2971800" cy="663575"/>
          </a:xfrm>
        </p:spPr>
        <p:txBody>
          <a:bodyPr/>
          <a:lstStyle/>
          <a:p>
            <a:pPr algn="ctr">
              <a:lnSpc>
                <a:spcPct val="105000"/>
              </a:lnSpc>
              <a:buFont typeface="Wingdings" pitchFamily="2" charset="2"/>
              <a:buNone/>
            </a:pPr>
            <a:r>
              <a:rPr lang="en-US"/>
              <a:t>Stateless file server</a:t>
            </a:r>
          </a:p>
        </p:txBody>
      </p:sp>
      <p:grpSp>
        <p:nvGrpSpPr>
          <p:cNvPr id="143398" name="Group 38"/>
          <p:cNvGrpSpPr>
            <a:grpSpLocks/>
          </p:cNvGrpSpPr>
          <p:nvPr/>
        </p:nvGrpSpPr>
        <p:grpSpPr bwMode="auto">
          <a:xfrm>
            <a:off x="400050" y="806450"/>
            <a:ext cx="8432800" cy="4878388"/>
            <a:chOff x="252" y="508"/>
            <a:chExt cx="5312" cy="3073"/>
          </a:xfrm>
        </p:grpSpPr>
        <p:sp>
          <p:nvSpPr>
            <p:cNvPr id="143367" name="Text Box 7"/>
            <p:cNvSpPr txBox="1">
              <a:spLocks noChangeArrowheads="1"/>
            </p:cNvSpPr>
            <p:nvPr/>
          </p:nvSpPr>
          <p:spPr bwMode="auto">
            <a:xfrm>
              <a:off x="2597" y="1680"/>
              <a:ext cx="1662" cy="200"/>
            </a:xfrm>
            <a:prstGeom prst="rect">
              <a:avLst/>
            </a:prstGeom>
            <a:noFill/>
            <a:ln w="9525" algn="ctr">
              <a:noFill/>
              <a:miter lim="800000"/>
              <a:headEnd/>
              <a:tailEnd/>
            </a:ln>
            <a:effectLst/>
          </p:spPr>
          <p:txBody>
            <a:bodyPr/>
            <a:lstStyle/>
            <a:p>
              <a:endParaRPr lang="en-GB" sz="1800" b="1"/>
            </a:p>
          </p:txBody>
        </p:sp>
        <p:sp>
          <p:nvSpPr>
            <p:cNvPr id="143370" name="Text Box 10"/>
            <p:cNvSpPr txBox="1">
              <a:spLocks noChangeArrowheads="1"/>
            </p:cNvSpPr>
            <p:nvPr/>
          </p:nvSpPr>
          <p:spPr bwMode="auto">
            <a:xfrm>
              <a:off x="2323" y="1355"/>
              <a:ext cx="1959" cy="264"/>
            </a:xfrm>
            <a:prstGeom prst="rect">
              <a:avLst/>
            </a:prstGeom>
            <a:noFill/>
            <a:ln w="9525">
              <a:noFill/>
              <a:miter lim="800000"/>
              <a:headEnd/>
              <a:tailEnd/>
            </a:ln>
          </p:spPr>
          <p:txBody>
            <a:bodyPr/>
            <a:lstStyle/>
            <a:p>
              <a:r>
                <a:rPr lang="en-US" sz="1800" b="1"/>
                <a:t>Return (bytes 0 to 199)</a:t>
              </a:r>
            </a:p>
          </p:txBody>
        </p:sp>
        <p:sp>
          <p:nvSpPr>
            <p:cNvPr id="143373" name="Rectangle 13"/>
            <p:cNvSpPr>
              <a:spLocks noChangeArrowheads="1"/>
            </p:cNvSpPr>
            <p:nvPr/>
          </p:nvSpPr>
          <p:spPr bwMode="auto">
            <a:xfrm>
              <a:off x="4349" y="951"/>
              <a:ext cx="1173" cy="2630"/>
            </a:xfrm>
            <a:prstGeom prst="rect">
              <a:avLst/>
            </a:prstGeom>
            <a:solidFill>
              <a:srgbClr val="FFFFFF"/>
            </a:solidFill>
            <a:ln w="9525">
              <a:solidFill>
                <a:srgbClr val="000000"/>
              </a:solidFill>
              <a:miter lim="800000"/>
              <a:headEnd/>
              <a:tailEnd/>
            </a:ln>
          </p:spPr>
          <p:txBody>
            <a:bodyPr/>
            <a:lstStyle/>
            <a:p>
              <a:endParaRPr lang="en-US"/>
            </a:p>
          </p:txBody>
        </p:sp>
        <p:sp>
          <p:nvSpPr>
            <p:cNvPr id="143376" name="Line 16"/>
            <p:cNvSpPr>
              <a:spLocks noChangeShapeType="1"/>
            </p:cNvSpPr>
            <p:nvPr/>
          </p:nvSpPr>
          <p:spPr bwMode="auto">
            <a:xfrm>
              <a:off x="2295" y="1142"/>
              <a:ext cx="2052" cy="0"/>
            </a:xfrm>
            <a:prstGeom prst="line">
              <a:avLst/>
            </a:prstGeom>
            <a:noFill/>
            <a:ln w="9525">
              <a:solidFill>
                <a:srgbClr val="000000"/>
              </a:solidFill>
              <a:round/>
              <a:headEnd/>
              <a:tailEnd type="triangle" w="med" len="med"/>
            </a:ln>
          </p:spPr>
          <p:txBody>
            <a:bodyPr/>
            <a:lstStyle/>
            <a:p>
              <a:endParaRPr lang="en-US"/>
            </a:p>
          </p:txBody>
        </p:sp>
        <p:sp>
          <p:nvSpPr>
            <p:cNvPr id="143381" name="Line 21"/>
            <p:cNvSpPr>
              <a:spLocks noChangeShapeType="1"/>
            </p:cNvSpPr>
            <p:nvPr/>
          </p:nvSpPr>
          <p:spPr bwMode="auto">
            <a:xfrm flipH="1">
              <a:off x="2295" y="1660"/>
              <a:ext cx="2052" cy="0"/>
            </a:xfrm>
            <a:prstGeom prst="line">
              <a:avLst/>
            </a:prstGeom>
            <a:noFill/>
            <a:ln w="9525">
              <a:solidFill>
                <a:srgbClr val="000000"/>
              </a:solidFill>
              <a:round/>
              <a:headEnd/>
              <a:tailEnd type="triangle" w="med" len="med"/>
            </a:ln>
          </p:spPr>
          <p:txBody>
            <a:bodyPr/>
            <a:lstStyle/>
            <a:p>
              <a:endParaRPr lang="en-US"/>
            </a:p>
          </p:txBody>
        </p:sp>
        <p:sp>
          <p:nvSpPr>
            <p:cNvPr id="143382" name="Text Box 22"/>
            <p:cNvSpPr txBox="1">
              <a:spLocks noChangeArrowheads="1"/>
            </p:cNvSpPr>
            <p:nvPr/>
          </p:nvSpPr>
          <p:spPr bwMode="auto">
            <a:xfrm>
              <a:off x="2362" y="880"/>
              <a:ext cx="1930" cy="262"/>
            </a:xfrm>
            <a:prstGeom prst="rect">
              <a:avLst/>
            </a:prstGeom>
            <a:noFill/>
            <a:ln w="9525">
              <a:noFill/>
              <a:miter lim="800000"/>
              <a:headEnd/>
              <a:tailEnd/>
            </a:ln>
          </p:spPr>
          <p:txBody>
            <a:bodyPr/>
            <a:lstStyle/>
            <a:p>
              <a:r>
                <a:rPr lang="en-US" sz="1800" b="1"/>
                <a:t>Read(Filename,0, 200,buffer)</a:t>
              </a:r>
              <a:r>
                <a:rPr lang="en-US" sz="1200" b="1"/>
                <a:t>   </a:t>
              </a:r>
            </a:p>
          </p:txBody>
        </p:sp>
        <p:sp>
          <p:nvSpPr>
            <p:cNvPr id="143383" name="Line 23"/>
            <p:cNvSpPr>
              <a:spLocks noChangeShapeType="1"/>
            </p:cNvSpPr>
            <p:nvPr/>
          </p:nvSpPr>
          <p:spPr bwMode="auto">
            <a:xfrm>
              <a:off x="2277" y="2380"/>
              <a:ext cx="2052" cy="0"/>
            </a:xfrm>
            <a:prstGeom prst="line">
              <a:avLst/>
            </a:prstGeom>
            <a:noFill/>
            <a:ln w="9525">
              <a:solidFill>
                <a:srgbClr val="000000"/>
              </a:solidFill>
              <a:round/>
              <a:headEnd/>
              <a:tailEnd type="triangle" w="med" len="med"/>
            </a:ln>
          </p:spPr>
          <p:txBody>
            <a:bodyPr/>
            <a:lstStyle/>
            <a:p>
              <a:endParaRPr lang="en-US"/>
            </a:p>
          </p:txBody>
        </p:sp>
        <p:sp>
          <p:nvSpPr>
            <p:cNvPr id="143386" name="Line 26"/>
            <p:cNvSpPr>
              <a:spLocks noChangeShapeType="1"/>
            </p:cNvSpPr>
            <p:nvPr/>
          </p:nvSpPr>
          <p:spPr bwMode="auto">
            <a:xfrm flipH="1">
              <a:off x="2295" y="3236"/>
              <a:ext cx="2052" cy="0"/>
            </a:xfrm>
            <a:prstGeom prst="line">
              <a:avLst/>
            </a:prstGeom>
            <a:noFill/>
            <a:ln w="9525">
              <a:solidFill>
                <a:srgbClr val="000000"/>
              </a:solidFill>
              <a:round/>
              <a:headEnd/>
              <a:tailEnd type="triangle" w="med" len="med"/>
            </a:ln>
          </p:spPr>
          <p:txBody>
            <a:bodyPr/>
            <a:lstStyle/>
            <a:p>
              <a:endParaRPr lang="en-US"/>
            </a:p>
          </p:txBody>
        </p:sp>
        <p:sp>
          <p:nvSpPr>
            <p:cNvPr id="143387" name="Text Box 27"/>
            <p:cNvSpPr txBox="1">
              <a:spLocks noChangeArrowheads="1"/>
            </p:cNvSpPr>
            <p:nvPr/>
          </p:nvSpPr>
          <p:spPr bwMode="auto">
            <a:xfrm>
              <a:off x="2292" y="2842"/>
              <a:ext cx="2055" cy="262"/>
            </a:xfrm>
            <a:prstGeom prst="rect">
              <a:avLst/>
            </a:prstGeom>
            <a:noFill/>
            <a:ln w="9525" algn="ctr">
              <a:noFill/>
              <a:miter lim="800000"/>
              <a:headEnd/>
              <a:tailEnd/>
            </a:ln>
            <a:effectLst/>
          </p:spPr>
          <p:txBody>
            <a:bodyPr/>
            <a:lstStyle/>
            <a:p>
              <a:r>
                <a:rPr lang="en-US" sz="1800" b="1"/>
                <a:t>Return (bytes 400 to 419)</a:t>
              </a:r>
            </a:p>
          </p:txBody>
        </p:sp>
        <p:sp>
          <p:nvSpPr>
            <p:cNvPr id="143390" name="Text Box 30"/>
            <p:cNvSpPr txBox="1">
              <a:spLocks noChangeArrowheads="1"/>
            </p:cNvSpPr>
            <p:nvPr/>
          </p:nvSpPr>
          <p:spPr bwMode="auto">
            <a:xfrm>
              <a:off x="4196" y="508"/>
              <a:ext cx="1368" cy="394"/>
            </a:xfrm>
            <a:prstGeom prst="rect">
              <a:avLst/>
            </a:prstGeom>
            <a:noFill/>
            <a:ln w="9525">
              <a:noFill/>
              <a:miter lim="800000"/>
              <a:headEnd/>
              <a:tailEnd/>
            </a:ln>
          </p:spPr>
          <p:txBody>
            <a:bodyPr/>
            <a:lstStyle/>
            <a:p>
              <a:r>
                <a:rPr lang="en-US" sz="2400" b="1"/>
                <a:t>Server Process</a:t>
              </a:r>
              <a:endParaRPr lang="en-US" sz="2400"/>
            </a:p>
          </p:txBody>
        </p:sp>
        <p:sp>
          <p:nvSpPr>
            <p:cNvPr id="143377" name="Rectangle 17"/>
            <p:cNvSpPr>
              <a:spLocks noChangeArrowheads="1"/>
            </p:cNvSpPr>
            <p:nvPr/>
          </p:nvSpPr>
          <p:spPr bwMode="auto">
            <a:xfrm>
              <a:off x="252" y="911"/>
              <a:ext cx="2053" cy="2639"/>
            </a:xfrm>
            <a:prstGeom prst="rect">
              <a:avLst/>
            </a:prstGeom>
            <a:solidFill>
              <a:srgbClr val="FFFFFF"/>
            </a:solidFill>
            <a:ln w="9525">
              <a:solidFill>
                <a:srgbClr val="000000"/>
              </a:solidFill>
              <a:miter lim="800000"/>
              <a:headEnd/>
              <a:tailEnd/>
            </a:ln>
          </p:spPr>
          <p:txBody>
            <a:bodyPr/>
            <a:lstStyle/>
            <a:p>
              <a:endParaRPr lang="en-US"/>
            </a:p>
          </p:txBody>
        </p:sp>
        <p:sp>
          <p:nvSpPr>
            <p:cNvPr id="143380" name="Line 20"/>
            <p:cNvSpPr>
              <a:spLocks noChangeShapeType="1"/>
            </p:cNvSpPr>
            <p:nvPr/>
          </p:nvSpPr>
          <p:spPr bwMode="auto">
            <a:xfrm>
              <a:off x="350" y="1700"/>
              <a:ext cx="0" cy="1577"/>
            </a:xfrm>
            <a:prstGeom prst="line">
              <a:avLst/>
            </a:prstGeom>
            <a:noFill/>
            <a:ln w="9525">
              <a:solidFill>
                <a:srgbClr val="000000"/>
              </a:solidFill>
              <a:round/>
              <a:headEnd/>
              <a:tailEnd/>
            </a:ln>
          </p:spPr>
          <p:txBody>
            <a:bodyPr/>
            <a:lstStyle/>
            <a:p>
              <a:endParaRPr lang="en-US"/>
            </a:p>
          </p:txBody>
        </p:sp>
        <p:sp>
          <p:nvSpPr>
            <p:cNvPr id="143374" name="Line 14"/>
            <p:cNvSpPr>
              <a:spLocks noChangeShapeType="1"/>
            </p:cNvSpPr>
            <p:nvPr/>
          </p:nvSpPr>
          <p:spPr bwMode="auto">
            <a:xfrm>
              <a:off x="741" y="1183"/>
              <a:ext cx="0" cy="526"/>
            </a:xfrm>
            <a:prstGeom prst="line">
              <a:avLst/>
            </a:prstGeom>
            <a:noFill/>
            <a:ln w="9525">
              <a:solidFill>
                <a:srgbClr val="000000"/>
              </a:solidFill>
              <a:round/>
              <a:headEnd/>
              <a:tailEnd/>
            </a:ln>
          </p:spPr>
          <p:txBody>
            <a:bodyPr/>
            <a:lstStyle/>
            <a:p>
              <a:endParaRPr lang="en-US"/>
            </a:p>
          </p:txBody>
        </p:sp>
        <p:sp>
          <p:nvSpPr>
            <p:cNvPr id="143375" name="Line 15"/>
            <p:cNvSpPr>
              <a:spLocks noChangeShapeType="1"/>
            </p:cNvSpPr>
            <p:nvPr/>
          </p:nvSpPr>
          <p:spPr bwMode="auto">
            <a:xfrm>
              <a:off x="1132" y="1183"/>
              <a:ext cx="0" cy="526"/>
            </a:xfrm>
            <a:prstGeom prst="line">
              <a:avLst/>
            </a:prstGeom>
            <a:noFill/>
            <a:ln w="9525">
              <a:solidFill>
                <a:srgbClr val="000000"/>
              </a:solidFill>
              <a:round/>
              <a:headEnd/>
              <a:tailEnd/>
            </a:ln>
          </p:spPr>
          <p:txBody>
            <a:bodyPr/>
            <a:lstStyle/>
            <a:p>
              <a:endParaRPr lang="en-US"/>
            </a:p>
          </p:txBody>
        </p:sp>
        <p:sp>
          <p:nvSpPr>
            <p:cNvPr id="143378" name="Text Box 18"/>
            <p:cNvSpPr txBox="1">
              <a:spLocks noChangeArrowheads="1"/>
            </p:cNvSpPr>
            <p:nvPr/>
          </p:nvSpPr>
          <p:spPr bwMode="auto">
            <a:xfrm>
              <a:off x="350" y="1043"/>
              <a:ext cx="1818" cy="660"/>
            </a:xfrm>
            <a:prstGeom prst="rect">
              <a:avLst/>
            </a:prstGeom>
            <a:solidFill>
              <a:srgbClr val="FFFFFF"/>
            </a:solidFill>
            <a:ln w="9525">
              <a:solidFill>
                <a:srgbClr val="000000"/>
              </a:solidFill>
              <a:miter lim="800000"/>
              <a:headEnd/>
              <a:tailEnd/>
            </a:ln>
          </p:spPr>
          <p:txBody>
            <a:bodyPr/>
            <a:lstStyle/>
            <a:p>
              <a:r>
                <a:rPr lang="en-US" sz="1800" b="1"/>
                <a:t>File  Mode   R/W Pointer</a:t>
              </a:r>
            </a:p>
            <a:p>
              <a:r>
                <a:rPr lang="en-US" sz="1800" b="1"/>
                <a:t>Id</a:t>
              </a:r>
              <a:r>
                <a:rPr lang="en-US" sz="1400" b="1"/>
                <a:t> </a:t>
              </a:r>
              <a:endParaRPr lang="en-US"/>
            </a:p>
          </p:txBody>
        </p:sp>
        <p:sp>
          <p:nvSpPr>
            <p:cNvPr id="143388" name="Line 28"/>
            <p:cNvSpPr>
              <a:spLocks noChangeShapeType="1"/>
            </p:cNvSpPr>
            <p:nvPr/>
          </p:nvSpPr>
          <p:spPr bwMode="auto">
            <a:xfrm>
              <a:off x="1139" y="1043"/>
              <a:ext cx="0" cy="2234"/>
            </a:xfrm>
            <a:prstGeom prst="line">
              <a:avLst/>
            </a:prstGeom>
            <a:noFill/>
            <a:ln w="9525">
              <a:solidFill>
                <a:srgbClr val="000000"/>
              </a:solidFill>
              <a:round/>
              <a:headEnd/>
              <a:tailEnd/>
            </a:ln>
          </p:spPr>
          <p:txBody>
            <a:bodyPr/>
            <a:lstStyle/>
            <a:p>
              <a:endParaRPr lang="en-US"/>
            </a:p>
          </p:txBody>
        </p:sp>
        <p:sp>
          <p:nvSpPr>
            <p:cNvPr id="143389" name="Line 29"/>
            <p:cNvSpPr>
              <a:spLocks noChangeShapeType="1"/>
            </p:cNvSpPr>
            <p:nvPr/>
          </p:nvSpPr>
          <p:spPr bwMode="auto">
            <a:xfrm>
              <a:off x="2165" y="1700"/>
              <a:ext cx="0" cy="1577"/>
            </a:xfrm>
            <a:prstGeom prst="line">
              <a:avLst/>
            </a:prstGeom>
            <a:noFill/>
            <a:ln w="9525">
              <a:solidFill>
                <a:srgbClr val="000000"/>
              </a:solidFill>
              <a:round/>
              <a:headEnd/>
              <a:tailEnd/>
            </a:ln>
          </p:spPr>
          <p:txBody>
            <a:bodyPr/>
            <a:lstStyle/>
            <a:p>
              <a:endParaRPr lang="en-US"/>
            </a:p>
          </p:txBody>
        </p:sp>
        <p:sp>
          <p:nvSpPr>
            <p:cNvPr id="143391" name="Text Box 31"/>
            <p:cNvSpPr txBox="1">
              <a:spLocks noChangeArrowheads="1"/>
            </p:cNvSpPr>
            <p:nvPr/>
          </p:nvSpPr>
          <p:spPr bwMode="auto">
            <a:xfrm>
              <a:off x="379" y="559"/>
              <a:ext cx="1760" cy="394"/>
            </a:xfrm>
            <a:prstGeom prst="rect">
              <a:avLst/>
            </a:prstGeom>
            <a:noFill/>
            <a:ln w="9525">
              <a:noFill/>
              <a:miter lim="800000"/>
              <a:headEnd/>
              <a:tailEnd/>
            </a:ln>
          </p:spPr>
          <p:txBody>
            <a:bodyPr/>
            <a:lstStyle/>
            <a:p>
              <a:r>
                <a:rPr lang="en-US" sz="2400" b="1"/>
                <a:t>Client Process</a:t>
              </a:r>
              <a:endParaRPr lang="en-US" sz="2400"/>
            </a:p>
          </p:txBody>
        </p:sp>
        <p:sp>
          <p:nvSpPr>
            <p:cNvPr id="143379" name="Line 19"/>
            <p:cNvSpPr>
              <a:spLocks noChangeShapeType="1"/>
            </p:cNvSpPr>
            <p:nvPr/>
          </p:nvSpPr>
          <p:spPr bwMode="auto">
            <a:xfrm>
              <a:off x="687" y="1043"/>
              <a:ext cx="0" cy="2234"/>
            </a:xfrm>
            <a:prstGeom prst="line">
              <a:avLst/>
            </a:prstGeom>
            <a:noFill/>
            <a:ln w="9525">
              <a:solidFill>
                <a:srgbClr val="000000"/>
              </a:solidFill>
              <a:round/>
              <a:headEnd/>
              <a:tailEnd/>
            </a:ln>
          </p:spPr>
          <p:txBody>
            <a:bodyPr/>
            <a:lstStyle/>
            <a:p>
              <a:endParaRPr lang="en-US"/>
            </a:p>
          </p:txBody>
        </p:sp>
        <p:sp>
          <p:nvSpPr>
            <p:cNvPr id="143395" name="Text Box 35"/>
            <p:cNvSpPr txBox="1">
              <a:spLocks noChangeArrowheads="1"/>
            </p:cNvSpPr>
            <p:nvPr/>
          </p:nvSpPr>
          <p:spPr bwMode="auto">
            <a:xfrm>
              <a:off x="2343" y="1951"/>
              <a:ext cx="1930" cy="263"/>
            </a:xfrm>
            <a:prstGeom prst="rect">
              <a:avLst/>
            </a:prstGeom>
            <a:noFill/>
            <a:ln w="9525">
              <a:noFill/>
              <a:miter lim="800000"/>
              <a:headEnd/>
              <a:tailEnd/>
            </a:ln>
          </p:spPr>
          <p:txBody>
            <a:bodyPr/>
            <a:lstStyle/>
            <a:p>
              <a:r>
                <a:rPr lang="en-US" sz="1700" b="1"/>
                <a:t>Read(Filename,400,20,buffer)</a:t>
              </a:r>
              <a:r>
                <a:rPr lang="en-US" sz="1200" b="1"/>
                <a:t>   </a:t>
              </a:r>
            </a:p>
          </p:txBody>
        </p:sp>
      </p:gr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sz="3200"/>
              <a:t>Staless vs. Stateful servers</a:t>
            </a:r>
          </a:p>
        </p:txBody>
      </p:sp>
      <p:sp>
        <p:nvSpPr>
          <p:cNvPr id="140291" name="Rectangle 3"/>
          <p:cNvSpPr>
            <a:spLocks noGrp="1" noChangeArrowheads="1"/>
          </p:cNvSpPr>
          <p:nvPr>
            <p:ph type="body" idx="1"/>
          </p:nvPr>
        </p:nvSpPr>
        <p:spPr/>
        <p:txBody>
          <a:bodyPr/>
          <a:lstStyle/>
          <a:p>
            <a:pPr>
              <a:lnSpc>
                <a:spcPct val="105000"/>
              </a:lnSpc>
            </a:pPr>
            <a:r>
              <a:rPr lang="en-US"/>
              <a:t>Stateful servers provide an easier  programming paradigm, clients need not keep track of state information</a:t>
            </a:r>
          </a:p>
          <a:p>
            <a:pPr>
              <a:lnSpc>
                <a:spcPct val="105000"/>
              </a:lnSpc>
            </a:pPr>
            <a:r>
              <a:rPr lang="en-US"/>
              <a:t>Stateful servers are more efficient than stateless servers</a:t>
            </a:r>
          </a:p>
          <a:p>
            <a:pPr>
              <a:lnSpc>
                <a:spcPct val="105000"/>
              </a:lnSpc>
            </a:pPr>
            <a:r>
              <a:rPr lang="en-US"/>
              <a:t>Stateless servers make crash recovery easy in the event of server crash</a:t>
            </a:r>
          </a:p>
          <a:p>
            <a:pPr>
              <a:lnSpc>
                <a:spcPct val="105000"/>
              </a:lnSpc>
            </a:pPr>
            <a:r>
              <a:rPr lang="en-US"/>
              <a:t>Choice of using stateless or stateful server is purely application dependent</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685800" y="217488"/>
            <a:ext cx="8077200" cy="581025"/>
          </a:xfrm>
        </p:spPr>
        <p:txBody>
          <a:bodyPr/>
          <a:lstStyle/>
          <a:p>
            <a:r>
              <a:rPr lang="en-US"/>
              <a:t>Server Creation Semantics</a:t>
            </a:r>
          </a:p>
        </p:txBody>
      </p:sp>
      <p:sp>
        <p:nvSpPr>
          <p:cNvPr id="141315" name="Rectangle 3"/>
          <p:cNvSpPr>
            <a:spLocks noGrp="1" noChangeArrowheads="1"/>
          </p:cNvSpPr>
          <p:nvPr>
            <p:ph type="body" idx="1"/>
          </p:nvPr>
        </p:nvSpPr>
        <p:spPr>
          <a:xfrm>
            <a:off x="315913" y="820738"/>
            <a:ext cx="8632825" cy="5749925"/>
          </a:xfrm>
        </p:spPr>
        <p:txBody>
          <a:bodyPr/>
          <a:lstStyle/>
          <a:p>
            <a:pPr marL="457200" indent="-457200">
              <a:lnSpc>
                <a:spcPct val="115000"/>
              </a:lnSpc>
              <a:spcBef>
                <a:spcPct val="65000"/>
              </a:spcBef>
              <a:spcAft>
                <a:spcPct val="45000"/>
              </a:spcAft>
            </a:pPr>
            <a:r>
              <a:rPr lang="en-US"/>
              <a:t>Sever processes may either be created and installed before their client processes or be created on demand basis.</a:t>
            </a:r>
          </a:p>
          <a:p>
            <a:pPr marL="457200" indent="-457200">
              <a:lnSpc>
                <a:spcPct val="115000"/>
              </a:lnSpc>
              <a:spcBef>
                <a:spcPct val="10000"/>
              </a:spcBef>
            </a:pPr>
            <a:r>
              <a:rPr lang="en-US"/>
              <a:t>Based on the time duration for which RPC server survive, RPC servers are classified as</a:t>
            </a:r>
          </a:p>
          <a:p>
            <a:pPr marL="457200" indent="-457200">
              <a:lnSpc>
                <a:spcPct val="115000"/>
              </a:lnSpc>
              <a:spcBef>
                <a:spcPct val="10000"/>
              </a:spcBef>
              <a:buFont typeface="Wingdings" pitchFamily="2" charset="2"/>
              <a:buNone/>
            </a:pPr>
            <a:endParaRPr lang="en-US" sz="800"/>
          </a:p>
          <a:p>
            <a:pPr marL="914400" lvl="1" indent="-457200">
              <a:lnSpc>
                <a:spcPct val="115000"/>
              </a:lnSpc>
              <a:spcBef>
                <a:spcPct val="10000"/>
              </a:spcBef>
              <a:buFont typeface="Wingdings" pitchFamily="2" charset="2"/>
              <a:buAutoNum type="arabicPeriod"/>
            </a:pPr>
            <a:r>
              <a:rPr lang="en-US">
                <a:solidFill>
                  <a:srgbClr val="0000CC"/>
                </a:solidFill>
              </a:rPr>
              <a:t>Instance – per-call Server.</a:t>
            </a:r>
          </a:p>
          <a:p>
            <a:pPr marL="914400" lvl="1" indent="-457200">
              <a:lnSpc>
                <a:spcPct val="115000"/>
              </a:lnSpc>
              <a:spcBef>
                <a:spcPct val="10000"/>
              </a:spcBef>
              <a:buFont typeface="Wingdings" pitchFamily="2" charset="2"/>
              <a:buAutoNum type="arabicPeriod"/>
            </a:pPr>
            <a:r>
              <a:rPr lang="en-US">
                <a:solidFill>
                  <a:srgbClr val="0000CC"/>
                </a:solidFill>
              </a:rPr>
              <a:t>Instance – per- session Server</a:t>
            </a:r>
          </a:p>
          <a:p>
            <a:pPr marL="914400" lvl="1" indent="-457200">
              <a:lnSpc>
                <a:spcPct val="115000"/>
              </a:lnSpc>
              <a:spcBef>
                <a:spcPct val="10000"/>
              </a:spcBef>
              <a:buFont typeface="Wingdings" pitchFamily="2" charset="2"/>
              <a:buAutoNum type="arabicPeriod"/>
            </a:pPr>
            <a:r>
              <a:rPr lang="en-US">
                <a:solidFill>
                  <a:srgbClr val="0000CC"/>
                </a:solidFill>
              </a:rPr>
              <a:t>Persistent Server</a:t>
            </a:r>
          </a:p>
          <a:p>
            <a:pPr marL="914400" lvl="1" indent="-457200">
              <a:lnSpc>
                <a:spcPct val="115000"/>
              </a:lnSpc>
              <a:spcBef>
                <a:spcPct val="10000"/>
              </a:spcBef>
              <a:buFont typeface="Wingdings" pitchFamily="2" charset="2"/>
              <a:buNone/>
            </a:pPr>
            <a:endParaRPr lang="en-US" sz="800"/>
          </a:p>
          <a:p>
            <a:pPr marL="457200" indent="-457200">
              <a:lnSpc>
                <a:spcPct val="115000"/>
              </a:lnSpc>
              <a:spcBef>
                <a:spcPct val="10000"/>
              </a:spcBef>
              <a:buFont typeface="Wingdings" pitchFamily="2" charset="2"/>
              <a:buAutoNum type="arabicPeriod"/>
            </a:pPr>
            <a:r>
              <a:rPr lang="en-US">
                <a:solidFill>
                  <a:srgbClr val="0000CC"/>
                </a:solidFill>
              </a:rPr>
              <a:t>Instance–per-call Server :</a:t>
            </a:r>
            <a:r>
              <a:rPr lang="en-US"/>
              <a:t> Servers exist only for the duration of a single call. </a:t>
            </a:r>
          </a:p>
          <a:p>
            <a:pPr marL="457200" indent="-457200">
              <a:lnSpc>
                <a:spcPct val="115000"/>
              </a:lnSpc>
              <a:spcBef>
                <a:spcPct val="10000"/>
              </a:spcBef>
              <a:buFont typeface="Wingdings" pitchFamily="2" charset="2"/>
              <a:buNone/>
            </a:pPr>
            <a:r>
              <a:rPr lang="en-US"/>
              <a:t>      It is created by RPC Runtime on the server machine, only when the call message arrives. </a:t>
            </a:r>
          </a:p>
          <a:p>
            <a:pPr marL="457200" indent="-457200">
              <a:lnSpc>
                <a:spcPct val="115000"/>
              </a:lnSpc>
              <a:spcBef>
                <a:spcPct val="10000"/>
              </a:spcBef>
              <a:buFont typeface="Wingdings" pitchFamily="2" charset="2"/>
              <a:buNone/>
            </a:pPr>
            <a:r>
              <a:rPr lang="en-US"/>
              <a:t>      Server is deleted after the call execution.</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0"/>
            <a:ext cx="8077200" cy="609600"/>
          </a:xfrm>
        </p:spPr>
        <p:txBody>
          <a:bodyPr/>
          <a:lstStyle/>
          <a:p>
            <a:r>
              <a:rPr lang="en-US"/>
              <a:t>Issues in IPC by message passing</a:t>
            </a:r>
          </a:p>
        </p:txBody>
      </p:sp>
      <p:sp>
        <p:nvSpPr>
          <p:cNvPr id="8195" name="Rectangle 3"/>
          <p:cNvSpPr>
            <a:spLocks noGrp="1" noChangeArrowheads="1"/>
          </p:cNvSpPr>
          <p:nvPr>
            <p:ph type="body" idx="1"/>
          </p:nvPr>
        </p:nvSpPr>
        <p:spPr>
          <a:xfrm>
            <a:off x="685800" y="533400"/>
            <a:ext cx="8001000" cy="6019800"/>
          </a:xfrm>
        </p:spPr>
        <p:txBody>
          <a:bodyPr/>
          <a:lstStyle/>
          <a:p>
            <a:pPr>
              <a:lnSpc>
                <a:spcPct val="120000"/>
              </a:lnSpc>
            </a:pPr>
            <a:r>
              <a:rPr lang="en-US" sz="2300"/>
              <a:t>A message is a block of information formatted by a sending process in such a manner that it is meaningful to receiving process</a:t>
            </a:r>
          </a:p>
          <a:p>
            <a:pPr>
              <a:lnSpc>
                <a:spcPct val="120000"/>
              </a:lnSpc>
            </a:pPr>
            <a:r>
              <a:rPr lang="en-US" sz="2300"/>
              <a:t>It consists of a fixed length header and a variable size collection of  typed data objects</a:t>
            </a:r>
          </a:p>
          <a:p>
            <a:pPr>
              <a:lnSpc>
                <a:spcPct val="120000"/>
              </a:lnSpc>
            </a:pPr>
            <a:r>
              <a:rPr lang="en-US" sz="2300"/>
              <a:t>The header consists of:</a:t>
            </a:r>
          </a:p>
          <a:p>
            <a:pPr lvl="1">
              <a:lnSpc>
                <a:spcPct val="120000"/>
              </a:lnSpc>
            </a:pPr>
            <a:r>
              <a:rPr lang="en-US" sz="2300"/>
              <a:t>Address – to identify the sending/receiving process</a:t>
            </a:r>
          </a:p>
          <a:p>
            <a:pPr lvl="1">
              <a:lnSpc>
                <a:spcPct val="120000"/>
              </a:lnSpc>
            </a:pPr>
            <a:r>
              <a:rPr lang="en-US" sz="2300"/>
              <a:t>Sequence number – message identifier for identifying lost / duplicate message</a:t>
            </a:r>
          </a:p>
          <a:p>
            <a:pPr lvl="1">
              <a:lnSpc>
                <a:spcPct val="120000"/>
              </a:lnSpc>
            </a:pPr>
            <a:r>
              <a:rPr lang="en-US" sz="2300"/>
              <a:t>Structural information  </a:t>
            </a:r>
          </a:p>
          <a:p>
            <a:pPr lvl="1">
              <a:lnSpc>
                <a:spcPct val="120000"/>
              </a:lnSpc>
              <a:buFont typeface="Wingdings 3" pitchFamily="18" charset="2"/>
              <a:buNone/>
            </a:pPr>
            <a:r>
              <a:rPr lang="en-US" sz="2300"/>
              <a:t>              1. Type – data or pointer to data</a:t>
            </a:r>
          </a:p>
          <a:p>
            <a:pPr lvl="1">
              <a:lnSpc>
                <a:spcPct val="120000"/>
              </a:lnSpc>
              <a:buFont typeface="Wingdings 3" pitchFamily="18" charset="2"/>
              <a:buNone/>
            </a:pPr>
            <a:r>
              <a:rPr lang="en-US" sz="2300"/>
              <a:t>              2. Length of the variable size message </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700088" y="0"/>
            <a:ext cx="8077200" cy="609600"/>
          </a:xfrm>
        </p:spPr>
        <p:txBody>
          <a:bodyPr/>
          <a:lstStyle/>
          <a:p>
            <a:r>
              <a:rPr lang="en-US"/>
              <a:t>Server Creation Semantics</a:t>
            </a:r>
          </a:p>
        </p:txBody>
      </p:sp>
      <p:sp>
        <p:nvSpPr>
          <p:cNvPr id="144387" name="Rectangle 3"/>
          <p:cNvSpPr>
            <a:spLocks noGrp="1" noChangeArrowheads="1"/>
          </p:cNvSpPr>
          <p:nvPr>
            <p:ph type="body" idx="1"/>
          </p:nvPr>
        </p:nvSpPr>
        <p:spPr>
          <a:xfrm>
            <a:off x="315913" y="504825"/>
            <a:ext cx="8370887" cy="6353175"/>
          </a:xfrm>
        </p:spPr>
        <p:txBody>
          <a:bodyPr/>
          <a:lstStyle/>
          <a:p>
            <a:pPr marL="914400" lvl="1" indent="-457200">
              <a:buFont typeface="Wingdings 3" pitchFamily="18" charset="2"/>
              <a:buNone/>
            </a:pPr>
            <a:r>
              <a:rPr lang="en-US"/>
              <a:t>Not commonly used approach because,</a:t>
            </a:r>
          </a:p>
          <a:p>
            <a:pPr marL="914400" lvl="1" indent="-457200"/>
            <a:r>
              <a:rPr lang="en-US"/>
              <a:t>It is stateless approach, needs state information to be presented either at client process (Time consuming and loss of data abstraction) or at server O.S. (Expensive) </a:t>
            </a:r>
          </a:p>
          <a:p>
            <a:pPr marL="914400" lvl="1" indent="-457200"/>
            <a:r>
              <a:rPr lang="en-US"/>
              <a:t>Multiple invocation of same server becomes more expensive.</a:t>
            </a:r>
          </a:p>
          <a:p>
            <a:pPr marL="457200" indent="-457200">
              <a:buFont typeface="Wingdings" pitchFamily="2" charset="2"/>
              <a:buAutoNum type="arabicPeriod" startAt="2"/>
            </a:pPr>
            <a:r>
              <a:rPr lang="en-US">
                <a:solidFill>
                  <a:srgbClr val="0000CC"/>
                </a:solidFill>
              </a:rPr>
              <a:t>Instance – per- session Server :</a:t>
            </a:r>
            <a:r>
              <a:rPr lang="en-US"/>
              <a:t> Server exists for the entire session for which client &amp; server interact. Server can maintain internal state information. Overhead involved in creation and destruction is minimized.</a:t>
            </a:r>
          </a:p>
          <a:p>
            <a:pPr marL="457200" indent="-457200">
              <a:buFont typeface="Wingdings" pitchFamily="2" charset="2"/>
              <a:buAutoNum type="arabicPeriod" startAt="3"/>
            </a:pPr>
            <a:r>
              <a:rPr lang="en-US">
                <a:solidFill>
                  <a:srgbClr val="0000CC"/>
                </a:solidFill>
              </a:rPr>
              <a:t>Persistent Server :</a:t>
            </a:r>
            <a:r>
              <a:rPr lang="en-US"/>
              <a:t> Server remains in existence indefinitely. A persistent server can be shared unlike other two.</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Parameter-passing Semantics</a:t>
            </a:r>
            <a:endParaRPr lang="en-US" dirty="0"/>
          </a:p>
        </p:txBody>
      </p:sp>
      <p:sp>
        <p:nvSpPr>
          <p:cNvPr id="3" name="Content Placeholder 2"/>
          <p:cNvSpPr>
            <a:spLocks noGrp="1"/>
          </p:cNvSpPr>
          <p:nvPr>
            <p:ph idx="1"/>
          </p:nvPr>
        </p:nvSpPr>
        <p:spPr/>
        <p:txBody>
          <a:bodyPr/>
          <a:lstStyle/>
          <a:p>
            <a:r>
              <a:rPr lang="en-US" dirty="0" smtClean="0"/>
              <a:t>Call-by-Value</a:t>
            </a:r>
          </a:p>
          <a:p>
            <a:endParaRPr lang="en-US" dirty="0" smtClean="0"/>
          </a:p>
          <a:p>
            <a:endParaRPr lang="en-US" dirty="0" smtClean="0"/>
          </a:p>
          <a:p>
            <a:r>
              <a:rPr lang="en-US" dirty="0" smtClean="0"/>
              <a:t>Call-by-Reference</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228600" y="874713"/>
            <a:ext cx="8229600" cy="665162"/>
          </a:xfrm>
        </p:spPr>
        <p:txBody>
          <a:bodyPr/>
          <a:lstStyle/>
          <a:p>
            <a:pPr marL="457200" indent="-457200">
              <a:buFont typeface="Wingdings" pitchFamily="2" charset="2"/>
              <a:buAutoNum type="arabicPeriod"/>
            </a:pPr>
            <a:r>
              <a:rPr lang="en-US">
                <a:solidFill>
                  <a:srgbClr val="0000CC"/>
                </a:solidFill>
              </a:rPr>
              <a:t>The Request(R) protocol</a:t>
            </a:r>
          </a:p>
        </p:txBody>
      </p:sp>
      <p:sp>
        <p:nvSpPr>
          <p:cNvPr id="56324" name="Rectangle 4"/>
          <p:cNvSpPr>
            <a:spLocks noGrp="1" noChangeArrowheads="1"/>
          </p:cNvSpPr>
          <p:nvPr>
            <p:ph type="title"/>
          </p:nvPr>
        </p:nvSpPr>
        <p:spPr>
          <a:xfrm>
            <a:off x="457200" y="0"/>
            <a:ext cx="8229600" cy="1143000"/>
          </a:xfrm>
          <a:noFill/>
          <a:ln/>
        </p:spPr>
        <p:txBody>
          <a:bodyPr anchor="ctr"/>
          <a:lstStyle/>
          <a:p>
            <a:r>
              <a:rPr lang="en-US"/>
              <a:t>Communication protocols for RPCs </a:t>
            </a:r>
          </a:p>
        </p:txBody>
      </p:sp>
      <p:grpSp>
        <p:nvGrpSpPr>
          <p:cNvPr id="56345" name="Group 25"/>
          <p:cNvGrpSpPr>
            <a:grpSpLocks/>
          </p:cNvGrpSpPr>
          <p:nvPr/>
        </p:nvGrpSpPr>
        <p:grpSpPr bwMode="auto">
          <a:xfrm>
            <a:off x="762000" y="1320800"/>
            <a:ext cx="6970713" cy="5537200"/>
            <a:chOff x="480" y="1152"/>
            <a:chExt cx="4272" cy="3024"/>
          </a:xfrm>
        </p:grpSpPr>
        <p:sp>
          <p:nvSpPr>
            <p:cNvPr id="56325" name="Line 5"/>
            <p:cNvSpPr>
              <a:spLocks noChangeShapeType="1"/>
            </p:cNvSpPr>
            <p:nvPr/>
          </p:nvSpPr>
          <p:spPr bwMode="auto">
            <a:xfrm>
              <a:off x="1632" y="1392"/>
              <a:ext cx="0" cy="2784"/>
            </a:xfrm>
            <a:prstGeom prst="line">
              <a:avLst/>
            </a:prstGeom>
            <a:noFill/>
            <a:ln w="38100">
              <a:solidFill>
                <a:schemeClr val="tx1"/>
              </a:solidFill>
              <a:round/>
              <a:headEnd/>
              <a:tailEnd/>
            </a:ln>
            <a:effectLst/>
          </p:spPr>
          <p:txBody>
            <a:bodyPr/>
            <a:lstStyle/>
            <a:p>
              <a:endParaRPr lang="en-US"/>
            </a:p>
          </p:txBody>
        </p:sp>
        <p:sp>
          <p:nvSpPr>
            <p:cNvPr id="56327" name="Line 7"/>
            <p:cNvSpPr>
              <a:spLocks noChangeShapeType="1"/>
            </p:cNvSpPr>
            <p:nvPr/>
          </p:nvSpPr>
          <p:spPr bwMode="auto">
            <a:xfrm>
              <a:off x="1632" y="1632"/>
              <a:ext cx="2160" cy="192"/>
            </a:xfrm>
            <a:prstGeom prst="line">
              <a:avLst/>
            </a:prstGeom>
            <a:noFill/>
            <a:ln w="38100">
              <a:solidFill>
                <a:schemeClr val="tx1"/>
              </a:solidFill>
              <a:round/>
              <a:headEnd/>
              <a:tailEnd type="triangle" w="med" len="med"/>
            </a:ln>
            <a:effectLst/>
          </p:spPr>
          <p:txBody>
            <a:bodyPr/>
            <a:lstStyle/>
            <a:p>
              <a:endParaRPr lang="en-US"/>
            </a:p>
          </p:txBody>
        </p:sp>
        <p:sp>
          <p:nvSpPr>
            <p:cNvPr id="56328" name="Line 8"/>
            <p:cNvSpPr>
              <a:spLocks noChangeShapeType="1"/>
            </p:cNvSpPr>
            <p:nvPr/>
          </p:nvSpPr>
          <p:spPr bwMode="auto">
            <a:xfrm>
              <a:off x="1632" y="3120"/>
              <a:ext cx="2160" cy="192"/>
            </a:xfrm>
            <a:prstGeom prst="line">
              <a:avLst/>
            </a:prstGeom>
            <a:noFill/>
            <a:ln w="38100">
              <a:solidFill>
                <a:schemeClr val="tx1"/>
              </a:solidFill>
              <a:round/>
              <a:headEnd/>
              <a:tailEnd type="triangle" w="med" len="med"/>
            </a:ln>
            <a:effectLst/>
          </p:spPr>
          <p:txBody>
            <a:bodyPr/>
            <a:lstStyle/>
            <a:p>
              <a:endParaRPr lang="en-US"/>
            </a:p>
          </p:txBody>
        </p:sp>
        <p:sp>
          <p:nvSpPr>
            <p:cNvPr id="56329" name="Line 9"/>
            <p:cNvSpPr>
              <a:spLocks noChangeShapeType="1"/>
            </p:cNvSpPr>
            <p:nvPr/>
          </p:nvSpPr>
          <p:spPr bwMode="auto">
            <a:xfrm>
              <a:off x="3792" y="1824"/>
              <a:ext cx="0" cy="384"/>
            </a:xfrm>
            <a:prstGeom prst="line">
              <a:avLst/>
            </a:prstGeom>
            <a:noFill/>
            <a:ln w="38100">
              <a:solidFill>
                <a:schemeClr val="tx1"/>
              </a:solidFill>
              <a:round/>
              <a:headEnd/>
              <a:tailEnd type="triangle" w="med" len="med"/>
            </a:ln>
            <a:effectLst/>
          </p:spPr>
          <p:txBody>
            <a:bodyPr/>
            <a:lstStyle/>
            <a:p>
              <a:endParaRPr lang="en-US"/>
            </a:p>
          </p:txBody>
        </p:sp>
        <p:sp>
          <p:nvSpPr>
            <p:cNvPr id="56330" name="Line 10"/>
            <p:cNvSpPr>
              <a:spLocks noChangeShapeType="1"/>
            </p:cNvSpPr>
            <p:nvPr/>
          </p:nvSpPr>
          <p:spPr bwMode="auto">
            <a:xfrm>
              <a:off x="3792" y="3312"/>
              <a:ext cx="0" cy="384"/>
            </a:xfrm>
            <a:prstGeom prst="line">
              <a:avLst/>
            </a:prstGeom>
            <a:noFill/>
            <a:ln w="38100">
              <a:solidFill>
                <a:schemeClr val="tx1"/>
              </a:solidFill>
              <a:round/>
              <a:headEnd/>
              <a:tailEnd type="triangle" w="med" len="med"/>
            </a:ln>
            <a:effectLst/>
          </p:spPr>
          <p:txBody>
            <a:bodyPr/>
            <a:lstStyle/>
            <a:p>
              <a:endParaRPr lang="en-US"/>
            </a:p>
          </p:txBody>
        </p:sp>
        <p:sp>
          <p:nvSpPr>
            <p:cNvPr id="56331" name="Line 11"/>
            <p:cNvSpPr>
              <a:spLocks noChangeShapeType="1"/>
            </p:cNvSpPr>
            <p:nvPr/>
          </p:nvSpPr>
          <p:spPr bwMode="auto">
            <a:xfrm>
              <a:off x="3792" y="1344"/>
              <a:ext cx="0" cy="480"/>
            </a:xfrm>
            <a:prstGeom prst="line">
              <a:avLst/>
            </a:prstGeom>
            <a:noFill/>
            <a:ln w="28575">
              <a:solidFill>
                <a:schemeClr val="tx1"/>
              </a:solidFill>
              <a:prstDash val="dash"/>
              <a:round/>
              <a:headEnd/>
              <a:tailEnd/>
            </a:ln>
            <a:effectLst/>
          </p:spPr>
          <p:txBody>
            <a:bodyPr wrap="none" anchor="ctr"/>
            <a:lstStyle/>
            <a:p>
              <a:endParaRPr lang="en-US"/>
            </a:p>
          </p:txBody>
        </p:sp>
        <p:sp>
          <p:nvSpPr>
            <p:cNvPr id="56332" name="Line 12"/>
            <p:cNvSpPr>
              <a:spLocks noChangeShapeType="1"/>
            </p:cNvSpPr>
            <p:nvPr/>
          </p:nvSpPr>
          <p:spPr bwMode="auto">
            <a:xfrm>
              <a:off x="3792" y="2208"/>
              <a:ext cx="0" cy="1104"/>
            </a:xfrm>
            <a:prstGeom prst="line">
              <a:avLst/>
            </a:prstGeom>
            <a:noFill/>
            <a:ln w="28575">
              <a:solidFill>
                <a:schemeClr val="tx1"/>
              </a:solidFill>
              <a:prstDash val="dash"/>
              <a:round/>
              <a:headEnd/>
              <a:tailEnd/>
            </a:ln>
            <a:effectLst/>
          </p:spPr>
          <p:txBody>
            <a:bodyPr wrap="none" anchor="ctr"/>
            <a:lstStyle/>
            <a:p>
              <a:endParaRPr lang="en-US"/>
            </a:p>
          </p:txBody>
        </p:sp>
        <p:sp>
          <p:nvSpPr>
            <p:cNvPr id="56333" name="Line 13"/>
            <p:cNvSpPr>
              <a:spLocks noChangeShapeType="1"/>
            </p:cNvSpPr>
            <p:nvPr/>
          </p:nvSpPr>
          <p:spPr bwMode="auto">
            <a:xfrm>
              <a:off x="3792" y="3696"/>
              <a:ext cx="0" cy="480"/>
            </a:xfrm>
            <a:prstGeom prst="line">
              <a:avLst/>
            </a:prstGeom>
            <a:noFill/>
            <a:ln w="28575">
              <a:solidFill>
                <a:schemeClr val="tx1"/>
              </a:solidFill>
              <a:prstDash val="dash"/>
              <a:round/>
              <a:headEnd/>
              <a:tailEnd/>
            </a:ln>
            <a:effectLst/>
          </p:spPr>
          <p:txBody>
            <a:bodyPr wrap="none" anchor="ctr"/>
            <a:lstStyle/>
            <a:p>
              <a:endParaRPr lang="en-US"/>
            </a:p>
          </p:txBody>
        </p:sp>
        <p:sp>
          <p:nvSpPr>
            <p:cNvPr id="56335" name="Rectangle 15"/>
            <p:cNvSpPr>
              <a:spLocks noChangeArrowheads="1"/>
            </p:cNvSpPr>
            <p:nvPr/>
          </p:nvSpPr>
          <p:spPr bwMode="auto">
            <a:xfrm>
              <a:off x="1200" y="1488"/>
              <a:ext cx="3120" cy="960"/>
            </a:xfrm>
            <a:prstGeom prst="rect">
              <a:avLst/>
            </a:prstGeom>
            <a:noFill/>
            <a:ln w="28575">
              <a:solidFill>
                <a:schemeClr val="tx1"/>
              </a:solidFill>
              <a:prstDash val="dash"/>
              <a:miter lim="800000"/>
              <a:headEnd/>
              <a:tailEnd/>
            </a:ln>
            <a:effectLst/>
          </p:spPr>
          <p:txBody>
            <a:bodyPr wrap="none" anchor="ctr"/>
            <a:lstStyle/>
            <a:p>
              <a:endParaRPr lang="en-US"/>
            </a:p>
          </p:txBody>
        </p:sp>
        <p:sp>
          <p:nvSpPr>
            <p:cNvPr id="56336" name="Rectangle 16"/>
            <p:cNvSpPr>
              <a:spLocks noChangeArrowheads="1"/>
            </p:cNvSpPr>
            <p:nvPr/>
          </p:nvSpPr>
          <p:spPr bwMode="auto">
            <a:xfrm>
              <a:off x="1200" y="2928"/>
              <a:ext cx="3120" cy="960"/>
            </a:xfrm>
            <a:prstGeom prst="rect">
              <a:avLst/>
            </a:prstGeom>
            <a:noFill/>
            <a:ln w="28575" algn="ctr">
              <a:solidFill>
                <a:schemeClr val="tx1"/>
              </a:solidFill>
              <a:prstDash val="dash"/>
              <a:miter lim="800000"/>
              <a:headEnd/>
              <a:tailEnd/>
            </a:ln>
            <a:effectLst/>
          </p:spPr>
          <p:txBody>
            <a:bodyPr wrap="none" anchor="ctr"/>
            <a:lstStyle/>
            <a:p>
              <a:endParaRPr lang="en-US"/>
            </a:p>
          </p:txBody>
        </p:sp>
        <p:sp>
          <p:nvSpPr>
            <p:cNvPr id="56337" name="Text Box 17"/>
            <p:cNvSpPr txBox="1">
              <a:spLocks noChangeArrowheads="1"/>
            </p:cNvSpPr>
            <p:nvPr/>
          </p:nvSpPr>
          <p:spPr bwMode="auto">
            <a:xfrm>
              <a:off x="1392" y="1200"/>
              <a:ext cx="720" cy="216"/>
            </a:xfrm>
            <a:prstGeom prst="rect">
              <a:avLst/>
            </a:prstGeom>
            <a:noFill/>
            <a:ln w="9525" algn="ctr">
              <a:noFill/>
              <a:miter lim="800000"/>
              <a:headEnd/>
              <a:tailEnd/>
            </a:ln>
            <a:effectLst/>
          </p:spPr>
          <p:txBody>
            <a:bodyPr>
              <a:spAutoFit/>
            </a:bodyPr>
            <a:lstStyle/>
            <a:p>
              <a:pPr eaLnBrk="1" hangingPunct="1">
                <a:spcBef>
                  <a:spcPct val="50000"/>
                </a:spcBef>
              </a:pPr>
              <a:r>
                <a:rPr lang="en-US" sz="2000" b="1">
                  <a:solidFill>
                    <a:srgbClr val="FF3300"/>
                  </a:solidFill>
                  <a:latin typeface="Arial" charset="0"/>
                </a:rPr>
                <a:t>Client</a:t>
              </a:r>
              <a:r>
                <a:rPr lang="en-US" sz="2000" b="1">
                  <a:latin typeface="Arial" charset="0"/>
                </a:rPr>
                <a:t> </a:t>
              </a:r>
            </a:p>
          </p:txBody>
        </p:sp>
        <p:sp>
          <p:nvSpPr>
            <p:cNvPr id="56338" name="Text Box 18"/>
            <p:cNvSpPr txBox="1">
              <a:spLocks noChangeArrowheads="1"/>
            </p:cNvSpPr>
            <p:nvPr/>
          </p:nvSpPr>
          <p:spPr bwMode="auto">
            <a:xfrm>
              <a:off x="3504" y="1152"/>
              <a:ext cx="1104" cy="217"/>
            </a:xfrm>
            <a:prstGeom prst="rect">
              <a:avLst/>
            </a:prstGeom>
            <a:noFill/>
            <a:ln w="9525" algn="ctr">
              <a:noFill/>
              <a:miter lim="800000"/>
              <a:headEnd/>
              <a:tailEnd/>
            </a:ln>
            <a:effectLst/>
          </p:spPr>
          <p:txBody>
            <a:bodyPr>
              <a:spAutoFit/>
            </a:bodyPr>
            <a:lstStyle/>
            <a:p>
              <a:pPr eaLnBrk="1" hangingPunct="1">
                <a:spcBef>
                  <a:spcPct val="50000"/>
                </a:spcBef>
              </a:pPr>
              <a:r>
                <a:rPr lang="en-US" sz="2000" b="1">
                  <a:solidFill>
                    <a:srgbClr val="FF3300"/>
                  </a:solidFill>
                  <a:latin typeface="Arial" charset="0"/>
                </a:rPr>
                <a:t>Server </a:t>
              </a:r>
            </a:p>
          </p:txBody>
        </p:sp>
        <p:sp>
          <p:nvSpPr>
            <p:cNvPr id="56339" name="Text Box 19"/>
            <p:cNvSpPr txBox="1">
              <a:spLocks noChangeArrowheads="1"/>
            </p:cNvSpPr>
            <p:nvPr/>
          </p:nvSpPr>
          <p:spPr bwMode="auto">
            <a:xfrm>
              <a:off x="480" y="1824"/>
              <a:ext cx="864" cy="217"/>
            </a:xfrm>
            <a:prstGeom prst="rect">
              <a:avLst/>
            </a:prstGeom>
            <a:noFill/>
            <a:ln w="9525">
              <a:noFill/>
              <a:miter lim="800000"/>
              <a:headEnd/>
              <a:tailEnd/>
            </a:ln>
            <a:effectLst/>
          </p:spPr>
          <p:txBody>
            <a:bodyPr>
              <a:spAutoFit/>
            </a:bodyPr>
            <a:lstStyle/>
            <a:p>
              <a:pPr eaLnBrk="1" hangingPunct="1">
                <a:spcBef>
                  <a:spcPct val="50000"/>
                </a:spcBef>
              </a:pPr>
              <a:r>
                <a:rPr lang="en-US" sz="2000" b="1">
                  <a:latin typeface="Arial" charset="0"/>
                </a:rPr>
                <a:t>First RPC  </a:t>
              </a:r>
            </a:p>
          </p:txBody>
        </p:sp>
        <p:sp>
          <p:nvSpPr>
            <p:cNvPr id="56340" name="Text Box 20"/>
            <p:cNvSpPr txBox="1">
              <a:spLocks noChangeArrowheads="1"/>
            </p:cNvSpPr>
            <p:nvPr/>
          </p:nvSpPr>
          <p:spPr bwMode="auto">
            <a:xfrm>
              <a:off x="480" y="3225"/>
              <a:ext cx="864" cy="217"/>
            </a:xfrm>
            <a:prstGeom prst="rect">
              <a:avLst/>
            </a:prstGeom>
            <a:noFill/>
            <a:ln w="9525" algn="ctr">
              <a:noFill/>
              <a:miter lim="800000"/>
              <a:headEnd/>
              <a:tailEnd/>
            </a:ln>
            <a:effectLst/>
          </p:spPr>
          <p:txBody>
            <a:bodyPr>
              <a:spAutoFit/>
            </a:bodyPr>
            <a:lstStyle/>
            <a:p>
              <a:pPr eaLnBrk="1" hangingPunct="1">
                <a:spcBef>
                  <a:spcPct val="50000"/>
                </a:spcBef>
              </a:pPr>
              <a:r>
                <a:rPr lang="en-US" sz="2000" b="1">
                  <a:latin typeface="Arial" charset="0"/>
                </a:rPr>
                <a:t>Next RPC</a:t>
              </a:r>
            </a:p>
          </p:txBody>
        </p:sp>
        <p:sp>
          <p:nvSpPr>
            <p:cNvPr id="56341" name="Text Box 21"/>
            <p:cNvSpPr txBox="1">
              <a:spLocks noChangeArrowheads="1"/>
            </p:cNvSpPr>
            <p:nvPr/>
          </p:nvSpPr>
          <p:spPr bwMode="auto">
            <a:xfrm>
              <a:off x="3840" y="1728"/>
              <a:ext cx="912" cy="383"/>
            </a:xfrm>
            <a:prstGeom prst="rect">
              <a:avLst/>
            </a:prstGeom>
            <a:noFill/>
            <a:ln w="9525" algn="ctr">
              <a:noFill/>
              <a:miter lim="800000"/>
              <a:headEnd/>
              <a:tailEnd/>
            </a:ln>
            <a:effectLst/>
          </p:spPr>
          <p:txBody>
            <a:bodyPr>
              <a:spAutoFit/>
            </a:bodyPr>
            <a:lstStyle/>
            <a:p>
              <a:pPr eaLnBrk="1" hangingPunct="1">
                <a:spcBef>
                  <a:spcPct val="50000"/>
                </a:spcBef>
              </a:pPr>
              <a:r>
                <a:rPr lang="en-US" sz="2000" b="1">
                  <a:solidFill>
                    <a:srgbClr val="008000"/>
                  </a:solidFill>
                  <a:latin typeface="Arial" charset="0"/>
                </a:rPr>
                <a:t>Procedure execution </a:t>
              </a:r>
            </a:p>
          </p:txBody>
        </p:sp>
        <p:sp>
          <p:nvSpPr>
            <p:cNvPr id="56342" name="Text Box 22"/>
            <p:cNvSpPr txBox="1">
              <a:spLocks noChangeArrowheads="1"/>
            </p:cNvSpPr>
            <p:nvPr/>
          </p:nvSpPr>
          <p:spPr bwMode="auto">
            <a:xfrm>
              <a:off x="3840" y="3292"/>
              <a:ext cx="912" cy="383"/>
            </a:xfrm>
            <a:prstGeom prst="rect">
              <a:avLst/>
            </a:prstGeom>
            <a:noFill/>
            <a:ln w="9525" algn="ctr">
              <a:noFill/>
              <a:miter lim="800000"/>
              <a:headEnd/>
              <a:tailEnd/>
            </a:ln>
            <a:effectLst/>
          </p:spPr>
          <p:txBody>
            <a:bodyPr>
              <a:spAutoFit/>
            </a:bodyPr>
            <a:lstStyle/>
            <a:p>
              <a:pPr eaLnBrk="1" hangingPunct="1">
                <a:spcBef>
                  <a:spcPct val="50000"/>
                </a:spcBef>
              </a:pPr>
              <a:r>
                <a:rPr lang="en-US" sz="2000" b="1">
                  <a:solidFill>
                    <a:srgbClr val="008000"/>
                  </a:solidFill>
                  <a:latin typeface="Arial" charset="0"/>
                </a:rPr>
                <a:t>Procedure execution </a:t>
              </a:r>
            </a:p>
          </p:txBody>
        </p:sp>
        <p:sp>
          <p:nvSpPr>
            <p:cNvPr id="56343" name="Text Box 23"/>
            <p:cNvSpPr txBox="1">
              <a:spLocks noChangeArrowheads="1"/>
            </p:cNvSpPr>
            <p:nvPr/>
          </p:nvSpPr>
          <p:spPr bwMode="auto">
            <a:xfrm>
              <a:off x="2112" y="1488"/>
              <a:ext cx="1584" cy="217"/>
            </a:xfrm>
            <a:prstGeom prst="rect">
              <a:avLst/>
            </a:prstGeom>
            <a:noFill/>
            <a:ln w="9525" algn="ctr">
              <a:noFill/>
              <a:miter lim="800000"/>
              <a:headEnd/>
              <a:tailEnd/>
            </a:ln>
            <a:effectLst/>
          </p:spPr>
          <p:txBody>
            <a:bodyPr>
              <a:spAutoFit/>
            </a:bodyPr>
            <a:lstStyle/>
            <a:p>
              <a:pPr eaLnBrk="1" hangingPunct="1">
                <a:spcBef>
                  <a:spcPct val="50000"/>
                </a:spcBef>
              </a:pPr>
              <a:r>
                <a:rPr lang="en-US" sz="2000" b="1">
                  <a:solidFill>
                    <a:srgbClr val="0000CC"/>
                  </a:solidFill>
                  <a:latin typeface="Arial" charset="0"/>
                </a:rPr>
                <a:t>Request message</a:t>
              </a:r>
            </a:p>
          </p:txBody>
        </p:sp>
        <p:sp>
          <p:nvSpPr>
            <p:cNvPr id="56344" name="Text Box 24"/>
            <p:cNvSpPr txBox="1">
              <a:spLocks noChangeArrowheads="1"/>
            </p:cNvSpPr>
            <p:nvPr/>
          </p:nvSpPr>
          <p:spPr bwMode="auto">
            <a:xfrm>
              <a:off x="2208" y="2985"/>
              <a:ext cx="1584" cy="217"/>
            </a:xfrm>
            <a:prstGeom prst="rect">
              <a:avLst/>
            </a:prstGeom>
            <a:noFill/>
            <a:ln w="9525" algn="ctr">
              <a:noFill/>
              <a:miter lim="800000"/>
              <a:headEnd/>
              <a:tailEnd/>
            </a:ln>
            <a:effectLst/>
          </p:spPr>
          <p:txBody>
            <a:bodyPr>
              <a:spAutoFit/>
            </a:bodyPr>
            <a:lstStyle/>
            <a:p>
              <a:pPr eaLnBrk="1" hangingPunct="1">
                <a:spcBef>
                  <a:spcPct val="50000"/>
                </a:spcBef>
              </a:pPr>
              <a:r>
                <a:rPr lang="en-US" sz="2000" b="1">
                  <a:solidFill>
                    <a:srgbClr val="0000CC"/>
                  </a:solidFill>
                  <a:latin typeface="Arial" charset="0"/>
                </a:rPr>
                <a:t>Request message</a:t>
              </a:r>
            </a:p>
          </p:txBody>
        </p:sp>
      </p:gr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152400" y="703263"/>
            <a:ext cx="8839200" cy="5926137"/>
          </a:xfrm>
        </p:spPr>
        <p:txBody>
          <a:bodyPr/>
          <a:lstStyle/>
          <a:p>
            <a:pPr>
              <a:lnSpc>
                <a:spcPct val="120000"/>
              </a:lnSpc>
              <a:spcBef>
                <a:spcPct val="25000"/>
              </a:spcBef>
            </a:pPr>
            <a:r>
              <a:rPr lang="en-US">
                <a:solidFill>
                  <a:srgbClr val="0000CC"/>
                </a:solidFill>
              </a:rPr>
              <a:t>The Request protocol</a:t>
            </a:r>
          </a:p>
          <a:p>
            <a:pPr lvl="1">
              <a:lnSpc>
                <a:spcPct val="120000"/>
              </a:lnSpc>
              <a:spcBef>
                <a:spcPct val="25000"/>
              </a:spcBef>
            </a:pPr>
            <a:r>
              <a:rPr lang="en-US"/>
              <a:t>Used in RPC in which the called procedure has nothing to return and client requires no confirmation that procedure is executed</a:t>
            </a:r>
          </a:p>
          <a:p>
            <a:pPr lvl="1">
              <a:lnSpc>
                <a:spcPct val="120000"/>
              </a:lnSpc>
              <a:spcBef>
                <a:spcPct val="25000"/>
              </a:spcBef>
            </a:pPr>
            <a:r>
              <a:rPr lang="en-US"/>
              <a:t>Only one message per call is transmitted</a:t>
            </a:r>
          </a:p>
          <a:p>
            <a:pPr lvl="1">
              <a:lnSpc>
                <a:spcPct val="120000"/>
              </a:lnSpc>
              <a:spcBef>
                <a:spcPct val="25000"/>
              </a:spcBef>
            </a:pPr>
            <a:r>
              <a:rPr lang="en-US"/>
              <a:t>An RPC that uses the R protocol is called asynchronous RPC</a:t>
            </a:r>
          </a:p>
          <a:p>
            <a:pPr lvl="1">
              <a:lnSpc>
                <a:spcPct val="120000"/>
              </a:lnSpc>
              <a:spcBef>
                <a:spcPct val="25000"/>
              </a:spcBef>
            </a:pPr>
            <a:r>
              <a:rPr lang="en-US"/>
              <a:t>In asynchronous RPC, the RPCRuntime does not take responsibility for retrying a request in case of communication failure</a:t>
            </a:r>
          </a:p>
          <a:p>
            <a:pPr lvl="1">
              <a:lnSpc>
                <a:spcPct val="120000"/>
              </a:lnSpc>
              <a:spcBef>
                <a:spcPct val="25000"/>
              </a:spcBef>
            </a:pPr>
            <a:r>
              <a:rPr lang="en-US"/>
              <a:t>Asynchronous RPC with unreliable transport protocol are generally useful for implementing periodic update services</a:t>
            </a:r>
          </a:p>
        </p:txBody>
      </p:sp>
      <p:sp>
        <p:nvSpPr>
          <p:cNvPr id="57348" name="Rectangle 4"/>
          <p:cNvSpPr>
            <a:spLocks noGrp="1" noChangeArrowheads="1"/>
          </p:cNvSpPr>
          <p:nvPr>
            <p:ph type="title"/>
          </p:nvPr>
        </p:nvSpPr>
        <p:spPr>
          <a:xfrm>
            <a:off x="685800" y="0"/>
            <a:ext cx="8077200" cy="609600"/>
          </a:xfrm>
          <a:noFill/>
          <a:ln/>
        </p:spPr>
        <p:txBody>
          <a:bodyPr anchor="ctr"/>
          <a:lstStyle/>
          <a:p>
            <a:r>
              <a:rPr lang="en-US" sz="3200"/>
              <a:t>Communication protocols for RPCs</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457200" y="423863"/>
            <a:ext cx="8686800" cy="452437"/>
          </a:xfrm>
        </p:spPr>
        <p:txBody>
          <a:bodyPr/>
          <a:lstStyle/>
          <a:p>
            <a:pPr marL="381000" indent="-381000">
              <a:lnSpc>
                <a:spcPct val="115000"/>
              </a:lnSpc>
              <a:buFont typeface="Wingdings" pitchFamily="2" charset="2"/>
              <a:buAutoNum type="arabicPeriod" startAt="2"/>
            </a:pPr>
            <a:r>
              <a:rPr lang="en-US">
                <a:solidFill>
                  <a:srgbClr val="0000CC"/>
                </a:solidFill>
              </a:rPr>
              <a:t>The Request/Reply(RR) protocol</a:t>
            </a:r>
          </a:p>
        </p:txBody>
      </p:sp>
      <p:sp>
        <p:nvSpPr>
          <p:cNvPr id="58372" name="Rectangle 4"/>
          <p:cNvSpPr>
            <a:spLocks noGrp="1" noChangeArrowheads="1"/>
          </p:cNvSpPr>
          <p:nvPr>
            <p:ph type="title"/>
          </p:nvPr>
        </p:nvSpPr>
        <p:spPr>
          <a:xfrm>
            <a:off x="319088" y="0"/>
            <a:ext cx="8229600" cy="533400"/>
          </a:xfrm>
          <a:noFill/>
          <a:ln/>
        </p:spPr>
        <p:txBody>
          <a:bodyPr anchor="ctr"/>
          <a:lstStyle/>
          <a:p>
            <a:r>
              <a:rPr lang="en-US" sz="3200"/>
              <a:t>Communication protocols for RPC’s</a:t>
            </a:r>
          </a:p>
        </p:txBody>
      </p:sp>
      <p:sp>
        <p:nvSpPr>
          <p:cNvPr id="58391" name="Text Box 23"/>
          <p:cNvSpPr txBox="1">
            <a:spLocks noChangeArrowheads="1"/>
          </p:cNvSpPr>
          <p:nvPr/>
        </p:nvSpPr>
        <p:spPr bwMode="auto">
          <a:xfrm>
            <a:off x="5302250" y="881063"/>
            <a:ext cx="1371600" cy="366712"/>
          </a:xfrm>
          <a:prstGeom prst="rect">
            <a:avLst/>
          </a:prstGeom>
          <a:noFill/>
          <a:ln w="9525" algn="ctr">
            <a:noFill/>
            <a:miter lim="800000"/>
            <a:headEnd/>
            <a:tailEnd/>
          </a:ln>
          <a:effectLst/>
        </p:spPr>
        <p:txBody>
          <a:bodyPr>
            <a:spAutoFit/>
          </a:bodyPr>
          <a:lstStyle/>
          <a:p>
            <a:pPr eaLnBrk="1" hangingPunct="1">
              <a:spcBef>
                <a:spcPct val="50000"/>
              </a:spcBef>
            </a:pPr>
            <a:r>
              <a:rPr lang="en-US" sz="1800" b="1">
                <a:solidFill>
                  <a:srgbClr val="FF3300"/>
                </a:solidFill>
                <a:latin typeface="Arial" charset="0"/>
              </a:rPr>
              <a:t>Server</a:t>
            </a:r>
            <a:r>
              <a:rPr lang="en-US" sz="1800" b="1">
                <a:latin typeface="Arial" charset="0"/>
              </a:rPr>
              <a:t> </a:t>
            </a:r>
          </a:p>
        </p:txBody>
      </p:sp>
      <p:grpSp>
        <p:nvGrpSpPr>
          <p:cNvPr id="58405" name="Group 37"/>
          <p:cNvGrpSpPr>
            <a:grpSpLocks/>
          </p:cNvGrpSpPr>
          <p:nvPr/>
        </p:nvGrpSpPr>
        <p:grpSpPr bwMode="auto">
          <a:xfrm>
            <a:off x="319088" y="942975"/>
            <a:ext cx="7391400" cy="5740400"/>
            <a:chOff x="201" y="594"/>
            <a:chExt cx="4656" cy="3616"/>
          </a:xfrm>
        </p:grpSpPr>
        <p:sp>
          <p:nvSpPr>
            <p:cNvPr id="58400" name="Text Box 32"/>
            <p:cNvSpPr txBox="1">
              <a:spLocks noChangeArrowheads="1"/>
            </p:cNvSpPr>
            <p:nvPr/>
          </p:nvSpPr>
          <p:spPr bwMode="auto">
            <a:xfrm>
              <a:off x="1509" y="2953"/>
              <a:ext cx="3053" cy="404"/>
            </a:xfrm>
            <a:prstGeom prst="rect">
              <a:avLst/>
            </a:prstGeom>
            <a:noFill/>
            <a:ln w="9525" algn="ctr">
              <a:noFill/>
              <a:miter lim="800000"/>
              <a:headEnd/>
              <a:tailEnd/>
            </a:ln>
            <a:effectLst/>
          </p:spPr>
          <p:txBody>
            <a:bodyPr>
              <a:spAutoFit/>
            </a:bodyPr>
            <a:lstStyle/>
            <a:p>
              <a:pPr eaLnBrk="1" hangingPunct="1">
                <a:spcBef>
                  <a:spcPct val="50000"/>
                </a:spcBef>
              </a:pPr>
              <a:r>
                <a:rPr lang="en-US" sz="1800" b="1">
                  <a:solidFill>
                    <a:srgbClr val="0000CC"/>
                  </a:solidFill>
                  <a:latin typeface="Arial" charset="0"/>
                </a:rPr>
                <a:t>Also</a:t>
              </a:r>
              <a:r>
                <a:rPr lang="en-US" sz="1800" b="1">
                  <a:latin typeface="Arial" charset="0"/>
                </a:rPr>
                <a:t> </a:t>
              </a:r>
              <a:r>
                <a:rPr lang="en-US" sz="1800" b="1">
                  <a:solidFill>
                    <a:srgbClr val="0000CC"/>
                  </a:solidFill>
                  <a:latin typeface="Arial" charset="0"/>
                </a:rPr>
                <a:t>serves as acknowledgement for the reply of previous RPC</a:t>
              </a:r>
            </a:p>
          </p:txBody>
        </p:sp>
        <p:sp>
          <p:nvSpPr>
            <p:cNvPr id="58402" name="Text Box 34"/>
            <p:cNvSpPr txBox="1">
              <a:spLocks noChangeArrowheads="1"/>
            </p:cNvSpPr>
            <p:nvPr/>
          </p:nvSpPr>
          <p:spPr bwMode="auto">
            <a:xfrm>
              <a:off x="3590" y="3227"/>
              <a:ext cx="960" cy="404"/>
            </a:xfrm>
            <a:prstGeom prst="rect">
              <a:avLst/>
            </a:prstGeom>
            <a:noFill/>
            <a:ln w="9525" algn="ctr">
              <a:noFill/>
              <a:miter lim="800000"/>
              <a:headEnd/>
              <a:tailEnd/>
            </a:ln>
            <a:effectLst/>
          </p:spPr>
          <p:txBody>
            <a:bodyPr>
              <a:spAutoFit/>
            </a:bodyPr>
            <a:lstStyle/>
            <a:p>
              <a:pPr eaLnBrk="1" hangingPunct="1">
                <a:spcBef>
                  <a:spcPct val="50000"/>
                </a:spcBef>
              </a:pPr>
              <a:r>
                <a:rPr lang="en-US" sz="1800" b="1">
                  <a:solidFill>
                    <a:srgbClr val="008000"/>
                  </a:solidFill>
                  <a:latin typeface="Arial" charset="0"/>
                </a:rPr>
                <a:t>Procedure execution</a:t>
              </a:r>
            </a:p>
          </p:txBody>
        </p:sp>
        <p:sp>
          <p:nvSpPr>
            <p:cNvPr id="58399" name="Text Box 31"/>
            <p:cNvSpPr txBox="1">
              <a:spLocks noChangeArrowheads="1"/>
            </p:cNvSpPr>
            <p:nvPr/>
          </p:nvSpPr>
          <p:spPr bwMode="auto">
            <a:xfrm>
              <a:off x="1503" y="3806"/>
              <a:ext cx="2999" cy="404"/>
            </a:xfrm>
            <a:prstGeom prst="rect">
              <a:avLst/>
            </a:prstGeom>
            <a:noFill/>
            <a:ln w="9525" algn="ctr">
              <a:noFill/>
              <a:miter lim="800000"/>
              <a:headEnd/>
              <a:tailEnd/>
            </a:ln>
            <a:effectLst/>
          </p:spPr>
          <p:txBody>
            <a:bodyPr>
              <a:spAutoFit/>
            </a:bodyPr>
            <a:lstStyle/>
            <a:p>
              <a:pPr eaLnBrk="1" hangingPunct="1">
                <a:spcBef>
                  <a:spcPct val="50000"/>
                </a:spcBef>
              </a:pPr>
              <a:r>
                <a:rPr lang="en-US" sz="1800" b="1">
                  <a:solidFill>
                    <a:srgbClr val="D60093"/>
                  </a:solidFill>
                  <a:latin typeface="Arial" charset="0"/>
                </a:rPr>
                <a:t>Also serves as acknowledgement for the request message</a:t>
              </a:r>
            </a:p>
          </p:txBody>
        </p:sp>
        <p:sp>
          <p:nvSpPr>
            <p:cNvPr id="58374" name="Line 6"/>
            <p:cNvSpPr>
              <a:spLocks noChangeShapeType="1"/>
            </p:cNvSpPr>
            <p:nvPr/>
          </p:nvSpPr>
          <p:spPr bwMode="auto">
            <a:xfrm>
              <a:off x="1545" y="756"/>
              <a:ext cx="0" cy="380"/>
            </a:xfrm>
            <a:prstGeom prst="line">
              <a:avLst/>
            </a:prstGeom>
            <a:noFill/>
            <a:ln w="28575">
              <a:solidFill>
                <a:schemeClr val="tx1"/>
              </a:solidFill>
              <a:round/>
              <a:headEnd/>
              <a:tailEnd/>
            </a:ln>
            <a:effectLst/>
          </p:spPr>
          <p:txBody>
            <a:bodyPr/>
            <a:lstStyle/>
            <a:p>
              <a:endParaRPr lang="en-US"/>
            </a:p>
          </p:txBody>
        </p:sp>
        <p:sp>
          <p:nvSpPr>
            <p:cNvPr id="58375" name="Line 7"/>
            <p:cNvSpPr>
              <a:spLocks noChangeShapeType="1"/>
            </p:cNvSpPr>
            <p:nvPr/>
          </p:nvSpPr>
          <p:spPr bwMode="auto">
            <a:xfrm>
              <a:off x="1545" y="1923"/>
              <a:ext cx="0" cy="837"/>
            </a:xfrm>
            <a:prstGeom prst="line">
              <a:avLst/>
            </a:prstGeom>
            <a:noFill/>
            <a:ln w="28575">
              <a:solidFill>
                <a:schemeClr val="tx1"/>
              </a:solidFill>
              <a:round/>
              <a:headEnd/>
              <a:tailEnd/>
            </a:ln>
            <a:effectLst/>
          </p:spPr>
          <p:txBody>
            <a:bodyPr/>
            <a:lstStyle/>
            <a:p>
              <a:endParaRPr lang="en-US"/>
            </a:p>
          </p:txBody>
        </p:sp>
        <p:sp>
          <p:nvSpPr>
            <p:cNvPr id="58376" name="Line 8"/>
            <p:cNvSpPr>
              <a:spLocks noChangeShapeType="1"/>
            </p:cNvSpPr>
            <p:nvPr/>
          </p:nvSpPr>
          <p:spPr bwMode="auto">
            <a:xfrm>
              <a:off x="1545" y="3681"/>
              <a:ext cx="0" cy="379"/>
            </a:xfrm>
            <a:prstGeom prst="line">
              <a:avLst/>
            </a:prstGeom>
            <a:noFill/>
            <a:ln w="28575">
              <a:solidFill>
                <a:schemeClr val="tx1"/>
              </a:solidFill>
              <a:round/>
              <a:headEnd/>
              <a:tailEnd/>
            </a:ln>
            <a:effectLst/>
          </p:spPr>
          <p:txBody>
            <a:bodyPr/>
            <a:lstStyle/>
            <a:p>
              <a:endParaRPr lang="en-US"/>
            </a:p>
          </p:txBody>
        </p:sp>
        <p:sp>
          <p:nvSpPr>
            <p:cNvPr id="58377" name="Line 9"/>
            <p:cNvSpPr>
              <a:spLocks noChangeShapeType="1"/>
            </p:cNvSpPr>
            <p:nvPr/>
          </p:nvSpPr>
          <p:spPr bwMode="auto">
            <a:xfrm flipH="1">
              <a:off x="1539" y="1136"/>
              <a:ext cx="6" cy="805"/>
            </a:xfrm>
            <a:prstGeom prst="line">
              <a:avLst/>
            </a:prstGeom>
            <a:noFill/>
            <a:ln w="28575">
              <a:solidFill>
                <a:schemeClr val="tx1"/>
              </a:solidFill>
              <a:prstDash val="dash"/>
              <a:round/>
              <a:headEnd/>
              <a:tailEnd/>
            </a:ln>
            <a:effectLst/>
          </p:spPr>
          <p:txBody>
            <a:bodyPr/>
            <a:lstStyle/>
            <a:p>
              <a:endParaRPr lang="en-US"/>
            </a:p>
          </p:txBody>
        </p:sp>
        <p:sp>
          <p:nvSpPr>
            <p:cNvPr id="58378" name="Line 10"/>
            <p:cNvSpPr>
              <a:spLocks noChangeShapeType="1"/>
            </p:cNvSpPr>
            <p:nvPr/>
          </p:nvSpPr>
          <p:spPr bwMode="auto">
            <a:xfrm>
              <a:off x="1545" y="2814"/>
              <a:ext cx="0" cy="921"/>
            </a:xfrm>
            <a:prstGeom prst="line">
              <a:avLst/>
            </a:prstGeom>
            <a:noFill/>
            <a:ln w="28575">
              <a:solidFill>
                <a:schemeClr val="tx1"/>
              </a:solidFill>
              <a:prstDash val="dash"/>
              <a:round/>
              <a:headEnd/>
              <a:tailEnd/>
            </a:ln>
            <a:effectLst/>
          </p:spPr>
          <p:txBody>
            <a:bodyPr/>
            <a:lstStyle/>
            <a:p>
              <a:endParaRPr lang="en-US"/>
            </a:p>
          </p:txBody>
        </p:sp>
        <p:sp>
          <p:nvSpPr>
            <p:cNvPr id="58379" name="Line 11"/>
            <p:cNvSpPr>
              <a:spLocks noChangeShapeType="1"/>
            </p:cNvSpPr>
            <p:nvPr/>
          </p:nvSpPr>
          <p:spPr bwMode="auto">
            <a:xfrm>
              <a:off x="3609" y="756"/>
              <a:ext cx="0" cy="482"/>
            </a:xfrm>
            <a:prstGeom prst="line">
              <a:avLst/>
            </a:prstGeom>
            <a:noFill/>
            <a:ln w="28575">
              <a:solidFill>
                <a:schemeClr val="tx1"/>
              </a:solidFill>
              <a:prstDash val="dash"/>
              <a:round/>
              <a:headEnd/>
              <a:tailEnd/>
            </a:ln>
            <a:effectLst/>
          </p:spPr>
          <p:txBody>
            <a:bodyPr/>
            <a:lstStyle/>
            <a:p>
              <a:endParaRPr lang="en-US"/>
            </a:p>
          </p:txBody>
        </p:sp>
        <p:sp>
          <p:nvSpPr>
            <p:cNvPr id="58380" name="Line 12"/>
            <p:cNvSpPr>
              <a:spLocks noChangeShapeType="1"/>
            </p:cNvSpPr>
            <p:nvPr/>
          </p:nvSpPr>
          <p:spPr bwMode="auto">
            <a:xfrm>
              <a:off x="3609" y="1238"/>
              <a:ext cx="0" cy="547"/>
            </a:xfrm>
            <a:prstGeom prst="line">
              <a:avLst/>
            </a:prstGeom>
            <a:noFill/>
            <a:ln w="28575">
              <a:solidFill>
                <a:schemeClr val="tx1"/>
              </a:solidFill>
              <a:round/>
              <a:headEnd/>
              <a:tailEnd/>
            </a:ln>
            <a:effectLst/>
          </p:spPr>
          <p:txBody>
            <a:bodyPr/>
            <a:lstStyle/>
            <a:p>
              <a:endParaRPr lang="en-US"/>
            </a:p>
          </p:txBody>
        </p:sp>
        <p:sp>
          <p:nvSpPr>
            <p:cNvPr id="58381" name="Line 13"/>
            <p:cNvSpPr>
              <a:spLocks noChangeShapeType="1"/>
            </p:cNvSpPr>
            <p:nvPr/>
          </p:nvSpPr>
          <p:spPr bwMode="auto">
            <a:xfrm>
              <a:off x="3603" y="1785"/>
              <a:ext cx="9" cy="1221"/>
            </a:xfrm>
            <a:prstGeom prst="line">
              <a:avLst/>
            </a:prstGeom>
            <a:noFill/>
            <a:ln w="28575">
              <a:solidFill>
                <a:schemeClr val="tx1"/>
              </a:solidFill>
              <a:prstDash val="dash"/>
              <a:round/>
              <a:headEnd/>
              <a:tailEnd/>
            </a:ln>
            <a:effectLst/>
          </p:spPr>
          <p:txBody>
            <a:bodyPr/>
            <a:lstStyle/>
            <a:p>
              <a:endParaRPr lang="en-US"/>
            </a:p>
          </p:txBody>
        </p:sp>
        <p:sp>
          <p:nvSpPr>
            <p:cNvPr id="58382" name="Line 14"/>
            <p:cNvSpPr>
              <a:spLocks noChangeShapeType="1"/>
            </p:cNvSpPr>
            <p:nvPr/>
          </p:nvSpPr>
          <p:spPr bwMode="auto">
            <a:xfrm flipH="1">
              <a:off x="3609" y="2969"/>
              <a:ext cx="0" cy="670"/>
            </a:xfrm>
            <a:prstGeom prst="line">
              <a:avLst/>
            </a:prstGeom>
            <a:noFill/>
            <a:ln w="28575">
              <a:solidFill>
                <a:schemeClr val="tx1"/>
              </a:solidFill>
              <a:round/>
              <a:headEnd/>
              <a:tailEnd/>
            </a:ln>
            <a:effectLst/>
          </p:spPr>
          <p:txBody>
            <a:bodyPr/>
            <a:lstStyle/>
            <a:p>
              <a:endParaRPr lang="en-US"/>
            </a:p>
          </p:txBody>
        </p:sp>
        <p:sp>
          <p:nvSpPr>
            <p:cNvPr id="58383" name="Line 15"/>
            <p:cNvSpPr>
              <a:spLocks noChangeShapeType="1"/>
            </p:cNvSpPr>
            <p:nvPr/>
          </p:nvSpPr>
          <p:spPr bwMode="auto">
            <a:xfrm>
              <a:off x="3609" y="3681"/>
              <a:ext cx="0" cy="379"/>
            </a:xfrm>
            <a:prstGeom prst="line">
              <a:avLst/>
            </a:prstGeom>
            <a:noFill/>
            <a:ln w="28575">
              <a:solidFill>
                <a:schemeClr val="tx1"/>
              </a:solidFill>
              <a:prstDash val="dash"/>
              <a:round/>
              <a:headEnd/>
              <a:tailEnd/>
            </a:ln>
            <a:effectLst/>
          </p:spPr>
          <p:txBody>
            <a:bodyPr/>
            <a:lstStyle/>
            <a:p>
              <a:endParaRPr lang="en-US"/>
            </a:p>
          </p:txBody>
        </p:sp>
        <p:sp>
          <p:nvSpPr>
            <p:cNvPr id="58384" name="Line 16"/>
            <p:cNvSpPr>
              <a:spLocks noChangeShapeType="1"/>
            </p:cNvSpPr>
            <p:nvPr/>
          </p:nvSpPr>
          <p:spPr bwMode="auto">
            <a:xfrm>
              <a:off x="1545" y="1136"/>
              <a:ext cx="2064" cy="108"/>
            </a:xfrm>
            <a:prstGeom prst="line">
              <a:avLst/>
            </a:prstGeom>
            <a:noFill/>
            <a:ln w="28575">
              <a:solidFill>
                <a:schemeClr val="tx1"/>
              </a:solidFill>
              <a:round/>
              <a:headEnd/>
              <a:tailEnd type="triangle" w="med" len="med"/>
            </a:ln>
            <a:effectLst/>
          </p:spPr>
          <p:txBody>
            <a:bodyPr/>
            <a:lstStyle/>
            <a:p>
              <a:endParaRPr lang="en-US"/>
            </a:p>
          </p:txBody>
        </p:sp>
        <p:sp>
          <p:nvSpPr>
            <p:cNvPr id="58385" name="Line 17"/>
            <p:cNvSpPr>
              <a:spLocks noChangeShapeType="1"/>
            </p:cNvSpPr>
            <p:nvPr/>
          </p:nvSpPr>
          <p:spPr bwMode="auto">
            <a:xfrm flipH="1">
              <a:off x="1545" y="1785"/>
              <a:ext cx="2064" cy="163"/>
            </a:xfrm>
            <a:prstGeom prst="line">
              <a:avLst/>
            </a:prstGeom>
            <a:noFill/>
            <a:ln w="28575">
              <a:solidFill>
                <a:schemeClr val="tx1"/>
              </a:solidFill>
              <a:round/>
              <a:headEnd/>
              <a:tailEnd type="triangle" w="med" len="med"/>
            </a:ln>
            <a:effectLst/>
          </p:spPr>
          <p:txBody>
            <a:bodyPr/>
            <a:lstStyle/>
            <a:p>
              <a:endParaRPr lang="en-US"/>
            </a:p>
          </p:txBody>
        </p:sp>
        <p:sp>
          <p:nvSpPr>
            <p:cNvPr id="58386" name="Line 18"/>
            <p:cNvSpPr>
              <a:spLocks noChangeShapeType="1"/>
            </p:cNvSpPr>
            <p:nvPr/>
          </p:nvSpPr>
          <p:spPr bwMode="auto">
            <a:xfrm>
              <a:off x="1545" y="2760"/>
              <a:ext cx="2064" cy="217"/>
            </a:xfrm>
            <a:prstGeom prst="line">
              <a:avLst/>
            </a:prstGeom>
            <a:noFill/>
            <a:ln w="28575">
              <a:solidFill>
                <a:schemeClr val="tx1"/>
              </a:solidFill>
              <a:round/>
              <a:headEnd/>
              <a:tailEnd type="triangle" w="med" len="med"/>
            </a:ln>
            <a:effectLst/>
          </p:spPr>
          <p:txBody>
            <a:bodyPr/>
            <a:lstStyle/>
            <a:p>
              <a:endParaRPr lang="en-US"/>
            </a:p>
          </p:txBody>
        </p:sp>
        <p:sp>
          <p:nvSpPr>
            <p:cNvPr id="58387" name="Line 19"/>
            <p:cNvSpPr>
              <a:spLocks noChangeShapeType="1"/>
            </p:cNvSpPr>
            <p:nvPr/>
          </p:nvSpPr>
          <p:spPr bwMode="auto">
            <a:xfrm flipH="1">
              <a:off x="1545" y="3627"/>
              <a:ext cx="2064" cy="216"/>
            </a:xfrm>
            <a:prstGeom prst="line">
              <a:avLst/>
            </a:prstGeom>
            <a:noFill/>
            <a:ln w="28575">
              <a:solidFill>
                <a:schemeClr val="tx1"/>
              </a:solidFill>
              <a:round/>
              <a:headEnd/>
              <a:tailEnd type="triangle" w="med" len="med"/>
            </a:ln>
            <a:effectLst/>
          </p:spPr>
          <p:txBody>
            <a:bodyPr/>
            <a:lstStyle/>
            <a:p>
              <a:endParaRPr lang="en-US"/>
            </a:p>
          </p:txBody>
        </p:sp>
        <p:sp>
          <p:nvSpPr>
            <p:cNvPr id="58388" name="Rectangle 20"/>
            <p:cNvSpPr>
              <a:spLocks noChangeArrowheads="1"/>
            </p:cNvSpPr>
            <p:nvPr/>
          </p:nvSpPr>
          <p:spPr bwMode="auto">
            <a:xfrm>
              <a:off x="1134" y="910"/>
              <a:ext cx="3547" cy="1408"/>
            </a:xfrm>
            <a:prstGeom prst="rect">
              <a:avLst/>
            </a:prstGeom>
            <a:noFill/>
            <a:ln w="28575" algn="ctr">
              <a:solidFill>
                <a:schemeClr val="tx1"/>
              </a:solidFill>
              <a:prstDash val="dash"/>
              <a:miter lim="800000"/>
              <a:headEnd/>
              <a:tailEnd/>
            </a:ln>
            <a:effectLst/>
          </p:spPr>
          <p:txBody>
            <a:bodyPr/>
            <a:lstStyle/>
            <a:p>
              <a:endParaRPr lang="en-US"/>
            </a:p>
          </p:txBody>
        </p:sp>
        <p:sp>
          <p:nvSpPr>
            <p:cNvPr id="58389" name="Rectangle 21"/>
            <p:cNvSpPr>
              <a:spLocks noChangeArrowheads="1"/>
            </p:cNvSpPr>
            <p:nvPr/>
          </p:nvSpPr>
          <p:spPr bwMode="auto">
            <a:xfrm>
              <a:off x="969" y="2544"/>
              <a:ext cx="3888" cy="1516"/>
            </a:xfrm>
            <a:prstGeom prst="rect">
              <a:avLst/>
            </a:prstGeom>
            <a:noFill/>
            <a:ln w="9525" algn="ctr">
              <a:noFill/>
              <a:miter lim="800000"/>
              <a:headEnd/>
              <a:tailEnd/>
            </a:ln>
            <a:effectLst/>
          </p:spPr>
          <p:txBody>
            <a:bodyPr>
              <a:spAutoFit/>
            </a:bodyPr>
            <a:lstStyle/>
            <a:p>
              <a:endParaRPr lang="en-US"/>
            </a:p>
          </p:txBody>
        </p:sp>
        <p:sp>
          <p:nvSpPr>
            <p:cNvPr id="58390" name="Text Box 22"/>
            <p:cNvSpPr txBox="1">
              <a:spLocks noChangeArrowheads="1"/>
            </p:cNvSpPr>
            <p:nvPr/>
          </p:nvSpPr>
          <p:spPr bwMode="auto">
            <a:xfrm>
              <a:off x="1305" y="594"/>
              <a:ext cx="864" cy="231"/>
            </a:xfrm>
            <a:prstGeom prst="rect">
              <a:avLst/>
            </a:prstGeom>
            <a:noFill/>
            <a:ln w="9525" algn="ctr">
              <a:noFill/>
              <a:miter lim="800000"/>
              <a:headEnd/>
              <a:tailEnd/>
            </a:ln>
            <a:effectLst/>
          </p:spPr>
          <p:txBody>
            <a:bodyPr>
              <a:spAutoFit/>
            </a:bodyPr>
            <a:lstStyle/>
            <a:p>
              <a:pPr eaLnBrk="1" hangingPunct="1">
                <a:spcBef>
                  <a:spcPct val="50000"/>
                </a:spcBef>
              </a:pPr>
              <a:r>
                <a:rPr lang="en-US" sz="1800" b="1">
                  <a:solidFill>
                    <a:srgbClr val="FF3300"/>
                  </a:solidFill>
                  <a:latin typeface="Arial" charset="0"/>
                </a:rPr>
                <a:t>Client</a:t>
              </a:r>
              <a:r>
                <a:rPr lang="en-US" sz="1800" b="1">
                  <a:latin typeface="Arial" charset="0"/>
                </a:rPr>
                <a:t> </a:t>
              </a:r>
            </a:p>
          </p:txBody>
        </p:sp>
        <p:sp>
          <p:nvSpPr>
            <p:cNvPr id="58392" name="Text Box 24"/>
            <p:cNvSpPr txBox="1">
              <a:spLocks noChangeArrowheads="1"/>
            </p:cNvSpPr>
            <p:nvPr/>
          </p:nvSpPr>
          <p:spPr bwMode="auto">
            <a:xfrm>
              <a:off x="366" y="1309"/>
              <a:ext cx="985"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rPr>
                <a:t>First RPC</a:t>
              </a:r>
            </a:p>
          </p:txBody>
        </p:sp>
        <p:sp>
          <p:nvSpPr>
            <p:cNvPr id="58393" name="Text Box 25"/>
            <p:cNvSpPr txBox="1">
              <a:spLocks noChangeArrowheads="1"/>
            </p:cNvSpPr>
            <p:nvPr/>
          </p:nvSpPr>
          <p:spPr bwMode="auto">
            <a:xfrm>
              <a:off x="201" y="3085"/>
              <a:ext cx="921" cy="231"/>
            </a:xfrm>
            <a:prstGeom prst="rect">
              <a:avLst/>
            </a:prstGeom>
            <a:noFill/>
            <a:ln w="9525" algn="ctr">
              <a:noFill/>
              <a:miter lim="800000"/>
              <a:headEnd/>
              <a:tailEnd/>
            </a:ln>
            <a:effectLst/>
          </p:spPr>
          <p:txBody>
            <a:bodyPr>
              <a:spAutoFit/>
            </a:bodyPr>
            <a:lstStyle/>
            <a:p>
              <a:pPr eaLnBrk="1" hangingPunct="1">
                <a:spcBef>
                  <a:spcPct val="50000"/>
                </a:spcBef>
              </a:pPr>
              <a:r>
                <a:rPr lang="en-US" sz="1800" b="1">
                  <a:latin typeface="Arial" charset="0"/>
                </a:rPr>
                <a:t>Next  RPC</a:t>
              </a:r>
            </a:p>
          </p:txBody>
        </p:sp>
        <p:sp>
          <p:nvSpPr>
            <p:cNvPr id="58394" name="Text Box 26"/>
            <p:cNvSpPr txBox="1">
              <a:spLocks noChangeArrowheads="1"/>
            </p:cNvSpPr>
            <p:nvPr/>
          </p:nvSpPr>
          <p:spPr bwMode="auto">
            <a:xfrm>
              <a:off x="1737" y="973"/>
              <a:ext cx="1632" cy="231"/>
            </a:xfrm>
            <a:prstGeom prst="rect">
              <a:avLst/>
            </a:prstGeom>
            <a:noFill/>
            <a:ln w="9525" algn="ctr">
              <a:noFill/>
              <a:miter lim="800000"/>
              <a:headEnd/>
              <a:tailEnd/>
            </a:ln>
            <a:effectLst/>
          </p:spPr>
          <p:txBody>
            <a:bodyPr>
              <a:spAutoFit/>
            </a:bodyPr>
            <a:lstStyle/>
            <a:p>
              <a:pPr eaLnBrk="1" hangingPunct="1">
                <a:spcBef>
                  <a:spcPct val="50000"/>
                </a:spcBef>
              </a:pPr>
              <a:r>
                <a:rPr lang="en-US" sz="1800" b="1">
                  <a:solidFill>
                    <a:srgbClr val="0000CC"/>
                  </a:solidFill>
                  <a:latin typeface="Arial" charset="0"/>
                </a:rPr>
                <a:t>Request message </a:t>
              </a:r>
            </a:p>
          </p:txBody>
        </p:sp>
        <p:sp>
          <p:nvSpPr>
            <p:cNvPr id="58395" name="Text Box 27"/>
            <p:cNvSpPr txBox="1">
              <a:spLocks noChangeArrowheads="1"/>
            </p:cNvSpPr>
            <p:nvPr/>
          </p:nvSpPr>
          <p:spPr bwMode="auto">
            <a:xfrm rot="-265211">
              <a:off x="1823" y="1660"/>
              <a:ext cx="1392" cy="231"/>
            </a:xfrm>
            <a:prstGeom prst="rect">
              <a:avLst/>
            </a:prstGeom>
            <a:noFill/>
            <a:ln w="9525" algn="ctr">
              <a:noFill/>
              <a:miter lim="800000"/>
              <a:headEnd/>
              <a:tailEnd/>
            </a:ln>
            <a:effectLst/>
          </p:spPr>
          <p:txBody>
            <a:bodyPr>
              <a:spAutoFit/>
            </a:bodyPr>
            <a:lstStyle/>
            <a:p>
              <a:pPr eaLnBrk="1" hangingPunct="1">
                <a:spcBef>
                  <a:spcPct val="50000"/>
                </a:spcBef>
              </a:pPr>
              <a:r>
                <a:rPr lang="en-US" sz="1800" b="1">
                  <a:solidFill>
                    <a:srgbClr val="D60093"/>
                  </a:solidFill>
                  <a:latin typeface="Arial" charset="0"/>
                </a:rPr>
                <a:t>Reply</a:t>
              </a:r>
              <a:r>
                <a:rPr lang="en-US" sz="1800" b="1">
                  <a:latin typeface="Arial" charset="0"/>
                </a:rPr>
                <a:t> </a:t>
              </a:r>
              <a:r>
                <a:rPr lang="en-US" sz="1800" b="1">
                  <a:solidFill>
                    <a:srgbClr val="D60093"/>
                  </a:solidFill>
                  <a:latin typeface="Arial" charset="0"/>
                </a:rPr>
                <a:t>message</a:t>
              </a:r>
            </a:p>
          </p:txBody>
        </p:sp>
        <p:sp>
          <p:nvSpPr>
            <p:cNvPr id="58396" name="Text Box 28"/>
            <p:cNvSpPr txBox="1">
              <a:spLocks noChangeArrowheads="1"/>
            </p:cNvSpPr>
            <p:nvPr/>
          </p:nvSpPr>
          <p:spPr bwMode="auto">
            <a:xfrm>
              <a:off x="2025" y="2608"/>
              <a:ext cx="1632" cy="231"/>
            </a:xfrm>
            <a:prstGeom prst="rect">
              <a:avLst/>
            </a:prstGeom>
            <a:noFill/>
            <a:ln w="9525" algn="ctr">
              <a:noFill/>
              <a:miter lim="800000"/>
              <a:headEnd/>
              <a:tailEnd/>
            </a:ln>
            <a:effectLst/>
          </p:spPr>
          <p:txBody>
            <a:bodyPr>
              <a:spAutoFit/>
            </a:bodyPr>
            <a:lstStyle/>
            <a:p>
              <a:pPr eaLnBrk="1" hangingPunct="1">
                <a:spcBef>
                  <a:spcPct val="50000"/>
                </a:spcBef>
              </a:pPr>
              <a:r>
                <a:rPr lang="en-US" sz="1800" b="1">
                  <a:solidFill>
                    <a:srgbClr val="0000CC"/>
                  </a:solidFill>
                  <a:latin typeface="Arial" charset="0"/>
                </a:rPr>
                <a:t>Request message </a:t>
              </a:r>
            </a:p>
          </p:txBody>
        </p:sp>
        <p:sp>
          <p:nvSpPr>
            <p:cNvPr id="58397" name="Text Box 29"/>
            <p:cNvSpPr txBox="1">
              <a:spLocks noChangeArrowheads="1"/>
            </p:cNvSpPr>
            <p:nvPr/>
          </p:nvSpPr>
          <p:spPr bwMode="auto">
            <a:xfrm>
              <a:off x="1833" y="3510"/>
              <a:ext cx="1392" cy="231"/>
            </a:xfrm>
            <a:prstGeom prst="rect">
              <a:avLst/>
            </a:prstGeom>
            <a:noFill/>
            <a:ln w="9525" algn="ctr">
              <a:noFill/>
              <a:miter lim="800000"/>
              <a:headEnd/>
              <a:tailEnd/>
            </a:ln>
            <a:effectLst/>
          </p:spPr>
          <p:txBody>
            <a:bodyPr>
              <a:spAutoFit/>
            </a:bodyPr>
            <a:lstStyle/>
            <a:p>
              <a:pPr eaLnBrk="1" hangingPunct="1">
                <a:spcBef>
                  <a:spcPct val="50000"/>
                </a:spcBef>
              </a:pPr>
              <a:r>
                <a:rPr lang="en-US" sz="1800" b="1">
                  <a:solidFill>
                    <a:srgbClr val="D60093"/>
                  </a:solidFill>
                  <a:latin typeface="Arial" charset="0"/>
                </a:rPr>
                <a:t>Reply message</a:t>
              </a:r>
            </a:p>
          </p:txBody>
        </p:sp>
        <p:sp>
          <p:nvSpPr>
            <p:cNvPr id="58398" name="Text Box 30"/>
            <p:cNvSpPr txBox="1">
              <a:spLocks noChangeArrowheads="1"/>
            </p:cNvSpPr>
            <p:nvPr/>
          </p:nvSpPr>
          <p:spPr bwMode="auto">
            <a:xfrm>
              <a:off x="1504" y="1921"/>
              <a:ext cx="2642" cy="404"/>
            </a:xfrm>
            <a:prstGeom prst="rect">
              <a:avLst/>
            </a:prstGeom>
            <a:noFill/>
            <a:ln w="9525" algn="ctr">
              <a:noFill/>
              <a:miter lim="800000"/>
              <a:headEnd/>
              <a:tailEnd/>
            </a:ln>
            <a:effectLst/>
          </p:spPr>
          <p:txBody>
            <a:bodyPr>
              <a:spAutoFit/>
            </a:bodyPr>
            <a:lstStyle/>
            <a:p>
              <a:pPr eaLnBrk="1" hangingPunct="1">
                <a:spcBef>
                  <a:spcPct val="50000"/>
                </a:spcBef>
              </a:pPr>
              <a:r>
                <a:rPr lang="en-US" sz="1800" b="1">
                  <a:solidFill>
                    <a:srgbClr val="D60093"/>
                  </a:solidFill>
                  <a:latin typeface="Arial" charset="0"/>
                </a:rPr>
                <a:t>Also serves as acknowledgement for the request message</a:t>
              </a:r>
            </a:p>
          </p:txBody>
        </p:sp>
        <p:sp>
          <p:nvSpPr>
            <p:cNvPr id="58401" name="Text Box 33"/>
            <p:cNvSpPr txBox="1">
              <a:spLocks noChangeArrowheads="1"/>
            </p:cNvSpPr>
            <p:nvPr/>
          </p:nvSpPr>
          <p:spPr bwMode="auto">
            <a:xfrm>
              <a:off x="3615" y="1289"/>
              <a:ext cx="960" cy="404"/>
            </a:xfrm>
            <a:prstGeom prst="rect">
              <a:avLst/>
            </a:prstGeom>
            <a:noFill/>
            <a:ln w="9525" algn="ctr">
              <a:noFill/>
              <a:miter lim="800000"/>
              <a:headEnd/>
              <a:tailEnd/>
            </a:ln>
            <a:effectLst/>
          </p:spPr>
          <p:txBody>
            <a:bodyPr>
              <a:spAutoFit/>
            </a:bodyPr>
            <a:lstStyle/>
            <a:p>
              <a:pPr eaLnBrk="1" hangingPunct="1">
                <a:spcBef>
                  <a:spcPct val="50000"/>
                </a:spcBef>
              </a:pPr>
              <a:r>
                <a:rPr lang="en-US" sz="1800" b="1">
                  <a:solidFill>
                    <a:srgbClr val="008000"/>
                  </a:solidFill>
                  <a:latin typeface="Arial" charset="0"/>
                </a:rPr>
                <a:t>Procedure execution</a:t>
              </a:r>
            </a:p>
          </p:txBody>
        </p:sp>
        <p:sp>
          <p:nvSpPr>
            <p:cNvPr id="58404" name="Rectangle 36"/>
            <p:cNvSpPr>
              <a:spLocks noChangeArrowheads="1"/>
            </p:cNvSpPr>
            <p:nvPr/>
          </p:nvSpPr>
          <p:spPr bwMode="auto">
            <a:xfrm>
              <a:off x="1115" y="2592"/>
              <a:ext cx="3547" cy="1408"/>
            </a:xfrm>
            <a:prstGeom prst="rect">
              <a:avLst/>
            </a:prstGeom>
            <a:noFill/>
            <a:ln w="28575" algn="ctr">
              <a:solidFill>
                <a:schemeClr val="tx1"/>
              </a:solidFill>
              <a:prstDash val="dash"/>
              <a:miter lim="800000"/>
              <a:headEnd/>
              <a:tailEnd/>
            </a:ln>
            <a:effectLst/>
          </p:spPr>
          <p:txBody>
            <a:bodyPr/>
            <a:lstStyle/>
            <a:p>
              <a:endParaRPr lang="en-US"/>
            </a:p>
          </p:txBody>
        </p:sp>
      </p:gr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228600" y="593725"/>
            <a:ext cx="8610600" cy="6024563"/>
          </a:xfrm>
        </p:spPr>
        <p:txBody>
          <a:bodyPr/>
          <a:lstStyle/>
          <a:p>
            <a:pPr>
              <a:lnSpc>
                <a:spcPct val="115000"/>
              </a:lnSpc>
              <a:spcBef>
                <a:spcPct val="20000"/>
              </a:spcBef>
            </a:pPr>
            <a:r>
              <a:rPr lang="en-US">
                <a:solidFill>
                  <a:srgbClr val="0000CC"/>
                </a:solidFill>
              </a:rPr>
              <a:t>The Request/Reply (RR) protocol</a:t>
            </a:r>
          </a:p>
          <a:p>
            <a:pPr lvl="1">
              <a:lnSpc>
                <a:spcPct val="115000"/>
              </a:lnSpc>
              <a:spcBef>
                <a:spcPct val="20000"/>
              </a:spcBef>
            </a:pPr>
            <a:r>
              <a:rPr lang="en-US"/>
              <a:t>Suitable for simple RPC in which all the arguments &amp; results fit in a single packet buffer and duration of call  and interval between  the call is short (less than transmission time)</a:t>
            </a:r>
          </a:p>
          <a:p>
            <a:pPr lvl="1">
              <a:lnSpc>
                <a:spcPct val="115000"/>
              </a:lnSpc>
              <a:spcBef>
                <a:spcPct val="20000"/>
              </a:spcBef>
            </a:pPr>
            <a:r>
              <a:rPr lang="en-US"/>
              <a:t>It is based on the idea of using implicit acknowledgement to eliminate explicit acknowledgment messages</a:t>
            </a:r>
          </a:p>
          <a:p>
            <a:pPr lvl="1">
              <a:lnSpc>
                <a:spcPct val="115000"/>
              </a:lnSpc>
              <a:spcBef>
                <a:spcPct val="20000"/>
              </a:spcBef>
            </a:pPr>
            <a:r>
              <a:rPr lang="en-US"/>
              <a:t>In this protocol</a:t>
            </a:r>
          </a:p>
          <a:p>
            <a:pPr lvl="2">
              <a:lnSpc>
                <a:spcPct val="115000"/>
              </a:lnSpc>
              <a:spcBef>
                <a:spcPct val="20000"/>
              </a:spcBef>
            </a:pPr>
            <a:r>
              <a:rPr lang="en-US"/>
              <a:t>A server’s reply message is regarded as an acknowledgment of client’s request message</a:t>
            </a:r>
          </a:p>
          <a:p>
            <a:pPr lvl="2">
              <a:lnSpc>
                <a:spcPct val="115000"/>
              </a:lnSpc>
              <a:spcBef>
                <a:spcPct val="20000"/>
              </a:spcBef>
            </a:pPr>
            <a:r>
              <a:rPr lang="en-US"/>
              <a:t>A subsequent call packet from a client is regarded as an acknowledgement of the server’s reply message of the previous call made by that client</a:t>
            </a:r>
          </a:p>
        </p:txBody>
      </p:sp>
      <p:sp>
        <p:nvSpPr>
          <p:cNvPr id="59397" name="Rectangle 5"/>
          <p:cNvSpPr>
            <a:spLocks noGrp="1" noChangeArrowheads="1"/>
          </p:cNvSpPr>
          <p:nvPr>
            <p:ph type="title"/>
          </p:nvPr>
        </p:nvSpPr>
        <p:spPr>
          <a:xfrm>
            <a:off x="701675" y="0"/>
            <a:ext cx="8077200" cy="609600"/>
          </a:xfrm>
          <a:noFill/>
          <a:ln/>
        </p:spPr>
        <p:txBody>
          <a:bodyPr anchor="ctr"/>
          <a:lstStyle/>
          <a:p>
            <a:r>
              <a:rPr lang="en-US" sz="3200"/>
              <a:t>Communication protocols for RPC’s</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276225" y="482600"/>
            <a:ext cx="8229600" cy="606425"/>
          </a:xfrm>
        </p:spPr>
        <p:txBody>
          <a:bodyPr/>
          <a:lstStyle/>
          <a:p>
            <a:pPr marL="457200" indent="-457200">
              <a:buFont typeface="Wingdings" pitchFamily="2" charset="2"/>
              <a:buAutoNum type="arabicPeriod" startAt="3"/>
            </a:pPr>
            <a:r>
              <a:rPr lang="en-US">
                <a:solidFill>
                  <a:srgbClr val="0000CC"/>
                </a:solidFill>
              </a:rPr>
              <a:t>The Request/Reply/Acknowledge-reply(RRA) protocol</a:t>
            </a:r>
          </a:p>
        </p:txBody>
      </p:sp>
      <p:sp>
        <p:nvSpPr>
          <p:cNvPr id="60420" name="Rectangle 4"/>
          <p:cNvSpPr>
            <a:spLocks noGrp="1" noChangeArrowheads="1"/>
          </p:cNvSpPr>
          <p:nvPr>
            <p:ph type="title"/>
          </p:nvPr>
        </p:nvSpPr>
        <p:spPr>
          <a:xfrm>
            <a:off x="304800" y="0"/>
            <a:ext cx="8229600" cy="604838"/>
          </a:xfrm>
          <a:noFill/>
          <a:ln/>
        </p:spPr>
        <p:txBody>
          <a:bodyPr anchor="ctr"/>
          <a:lstStyle/>
          <a:p>
            <a:r>
              <a:rPr lang="en-US" sz="3200"/>
              <a:t>Communication protocols for RPC’s</a:t>
            </a:r>
          </a:p>
        </p:txBody>
      </p:sp>
      <p:grpSp>
        <p:nvGrpSpPr>
          <p:cNvPr id="60454" name="Group 38"/>
          <p:cNvGrpSpPr>
            <a:grpSpLocks/>
          </p:cNvGrpSpPr>
          <p:nvPr/>
        </p:nvGrpSpPr>
        <p:grpSpPr bwMode="auto">
          <a:xfrm>
            <a:off x="377825" y="957263"/>
            <a:ext cx="7391400" cy="5697537"/>
            <a:chOff x="220" y="567"/>
            <a:chExt cx="4656" cy="3589"/>
          </a:xfrm>
        </p:grpSpPr>
        <p:sp>
          <p:nvSpPr>
            <p:cNvPr id="60422" name="Line 6"/>
            <p:cNvSpPr>
              <a:spLocks noChangeShapeType="1"/>
            </p:cNvSpPr>
            <p:nvPr/>
          </p:nvSpPr>
          <p:spPr bwMode="auto">
            <a:xfrm>
              <a:off x="1564" y="730"/>
              <a:ext cx="0" cy="381"/>
            </a:xfrm>
            <a:prstGeom prst="line">
              <a:avLst/>
            </a:prstGeom>
            <a:noFill/>
            <a:ln w="28575">
              <a:solidFill>
                <a:schemeClr val="tx1"/>
              </a:solidFill>
              <a:round/>
              <a:headEnd/>
              <a:tailEnd/>
            </a:ln>
            <a:effectLst/>
          </p:spPr>
          <p:txBody>
            <a:bodyPr/>
            <a:lstStyle/>
            <a:p>
              <a:endParaRPr lang="en-US"/>
            </a:p>
          </p:txBody>
        </p:sp>
        <p:sp>
          <p:nvSpPr>
            <p:cNvPr id="60423" name="Line 7"/>
            <p:cNvSpPr>
              <a:spLocks noChangeShapeType="1"/>
            </p:cNvSpPr>
            <p:nvPr/>
          </p:nvSpPr>
          <p:spPr bwMode="auto">
            <a:xfrm flipH="1">
              <a:off x="1564" y="1913"/>
              <a:ext cx="0" cy="884"/>
            </a:xfrm>
            <a:prstGeom prst="line">
              <a:avLst/>
            </a:prstGeom>
            <a:noFill/>
            <a:ln w="28575">
              <a:solidFill>
                <a:schemeClr val="tx1"/>
              </a:solidFill>
              <a:round/>
              <a:headEnd/>
              <a:tailEnd/>
            </a:ln>
            <a:effectLst/>
          </p:spPr>
          <p:txBody>
            <a:bodyPr/>
            <a:lstStyle/>
            <a:p>
              <a:endParaRPr lang="en-US"/>
            </a:p>
          </p:txBody>
        </p:sp>
        <p:sp>
          <p:nvSpPr>
            <p:cNvPr id="60424" name="Line 8"/>
            <p:cNvSpPr>
              <a:spLocks noChangeShapeType="1"/>
            </p:cNvSpPr>
            <p:nvPr/>
          </p:nvSpPr>
          <p:spPr bwMode="auto">
            <a:xfrm>
              <a:off x="1564" y="3667"/>
              <a:ext cx="0" cy="380"/>
            </a:xfrm>
            <a:prstGeom prst="line">
              <a:avLst/>
            </a:prstGeom>
            <a:noFill/>
            <a:ln w="28575">
              <a:solidFill>
                <a:schemeClr val="tx1"/>
              </a:solidFill>
              <a:round/>
              <a:headEnd/>
              <a:tailEnd/>
            </a:ln>
            <a:effectLst/>
          </p:spPr>
          <p:txBody>
            <a:bodyPr/>
            <a:lstStyle/>
            <a:p>
              <a:endParaRPr lang="en-US"/>
            </a:p>
          </p:txBody>
        </p:sp>
        <p:sp>
          <p:nvSpPr>
            <p:cNvPr id="60425" name="Line 9"/>
            <p:cNvSpPr>
              <a:spLocks noChangeShapeType="1"/>
            </p:cNvSpPr>
            <p:nvPr/>
          </p:nvSpPr>
          <p:spPr bwMode="auto">
            <a:xfrm>
              <a:off x="1564" y="1111"/>
              <a:ext cx="0" cy="814"/>
            </a:xfrm>
            <a:prstGeom prst="line">
              <a:avLst/>
            </a:prstGeom>
            <a:noFill/>
            <a:ln w="28575">
              <a:solidFill>
                <a:schemeClr val="tx1"/>
              </a:solidFill>
              <a:prstDash val="dash"/>
              <a:round/>
              <a:headEnd/>
              <a:tailEnd/>
            </a:ln>
            <a:effectLst/>
          </p:spPr>
          <p:txBody>
            <a:bodyPr wrap="none" anchor="ctr"/>
            <a:lstStyle/>
            <a:p>
              <a:endParaRPr lang="en-US"/>
            </a:p>
          </p:txBody>
        </p:sp>
        <p:sp>
          <p:nvSpPr>
            <p:cNvPr id="60426" name="Line 10"/>
            <p:cNvSpPr>
              <a:spLocks noChangeShapeType="1"/>
            </p:cNvSpPr>
            <p:nvPr/>
          </p:nvSpPr>
          <p:spPr bwMode="auto">
            <a:xfrm>
              <a:off x="1564" y="2797"/>
              <a:ext cx="0" cy="924"/>
            </a:xfrm>
            <a:prstGeom prst="line">
              <a:avLst/>
            </a:prstGeom>
            <a:noFill/>
            <a:ln w="28575">
              <a:solidFill>
                <a:schemeClr val="tx1"/>
              </a:solidFill>
              <a:prstDash val="dash"/>
              <a:round/>
              <a:headEnd/>
              <a:tailEnd/>
            </a:ln>
            <a:effectLst/>
          </p:spPr>
          <p:txBody>
            <a:bodyPr wrap="none" anchor="ctr"/>
            <a:lstStyle/>
            <a:p>
              <a:endParaRPr lang="en-US"/>
            </a:p>
          </p:txBody>
        </p:sp>
        <p:sp>
          <p:nvSpPr>
            <p:cNvPr id="60427" name="Line 11"/>
            <p:cNvSpPr>
              <a:spLocks noChangeShapeType="1"/>
            </p:cNvSpPr>
            <p:nvPr/>
          </p:nvSpPr>
          <p:spPr bwMode="auto">
            <a:xfrm flipH="1">
              <a:off x="3616" y="730"/>
              <a:ext cx="12" cy="495"/>
            </a:xfrm>
            <a:prstGeom prst="line">
              <a:avLst/>
            </a:prstGeom>
            <a:noFill/>
            <a:ln w="28575">
              <a:solidFill>
                <a:schemeClr val="tx1"/>
              </a:solidFill>
              <a:prstDash val="dash"/>
              <a:round/>
              <a:headEnd/>
              <a:tailEnd/>
            </a:ln>
            <a:effectLst/>
          </p:spPr>
          <p:txBody>
            <a:bodyPr wrap="none" anchor="ctr"/>
            <a:lstStyle/>
            <a:p>
              <a:endParaRPr lang="en-US"/>
            </a:p>
          </p:txBody>
        </p:sp>
        <p:sp>
          <p:nvSpPr>
            <p:cNvPr id="60428" name="Line 12"/>
            <p:cNvSpPr>
              <a:spLocks noChangeShapeType="1"/>
            </p:cNvSpPr>
            <p:nvPr/>
          </p:nvSpPr>
          <p:spPr bwMode="auto">
            <a:xfrm>
              <a:off x="3628" y="1201"/>
              <a:ext cx="0" cy="562"/>
            </a:xfrm>
            <a:prstGeom prst="line">
              <a:avLst/>
            </a:prstGeom>
            <a:noFill/>
            <a:ln w="28575">
              <a:solidFill>
                <a:schemeClr val="tx1"/>
              </a:solidFill>
              <a:round/>
              <a:headEnd/>
              <a:tailEnd/>
            </a:ln>
            <a:effectLst/>
          </p:spPr>
          <p:txBody>
            <a:bodyPr/>
            <a:lstStyle/>
            <a:p>
              <a:endParaRPr lang="en-US"/>
            </a:p>
          </p:txBody>
        </p:sp>
        <p:sp>
          <p:nvSpPr>
            <p:cNvPr id="60429" name="Line 13"/>
            <p:cNvSpPr>
              <a:spLocks noChangeShapeType="1"/>
            </p:cNvSpPr>
            <p:nvPr/>
          </p:nvSpPr>
          <p:spPr bwMode="auto">
            <a:xfrm flipH="1">
              <a:off x="3634" y="1763"/>
              <a:ext cx="6" cy="1208"/>
            </a:xfrm>
            <a:prstGeom prst="line">
              <a:avLst/>
            </a:prstGeom>
            <a:noFill/>
            <a:ln w="28575">
              <a:solidFill>
                <a:schemeClr val="tx1"/>
              </a:solidFill>
              <a:prstDash val="dash"/>
              <a:round/>
              <a:headEnd/>
              <a:tailEnd/>
            </a:ln>
            <a:effectLst/>
          </p:spPr>
          <p:txBody>
            <a:bodyPr wrap="none" anchor="ctr"/>
            <a:lstStyle/>
            <a:p>
              <a:endParaRPr lang="en-US"/>
            </a:p>
          </p:txBody>
        </p:sp>
        <p:sp>
          <p:nvSpPr>
            <p:cNvPr id="60430" name="Line 14"/>
            <p:cNvSpPr>
              <a:spLocks noChangeShapeType="1"/>
            </p:cNvSpPr>
            <p:nvPr/>
          </p:nvSpPr>
          <p:spPr bwMode="auto">
            <a:xfrm flipH="1">
              <a:off x="3622" y="2953"/>
              <a:ext cx="12" cy="552"/>
            </a:xfrm>
            <a:prstGeom prst="line">
              <a:avLst/>
            </a:prstGeom>
            <a:noFill/>
            <a:ln w="28575">
              <a:solidFill>
                <a:schemeClr val="tx1"/>
              </a:solidFill>
              <a:round/>
              <a:headEnd/>
              <a:tailEnd/>
            </a:ln>
            <a:effectLst/>
          </p:spPr>
          <p:txBody>
            <a:bodyPr/>
            <a:lstStyle/>
            <a:p>
              <a:endParaRPr lang="en-US"/>
            </a:p>
          </p:txBody>
        </p:sp>
        <p:sp>
          <p:nvSpPr>
            <p:cNvPr id="60431" name="Line 15"/>
            <p:cNvSpPr>
              <a:spLocks noChangeShapeType="1"/>
            </p:cNvSpPr>
            <p:nvPr/>
          </p:nvSpPr>
          <p:spPr bwMode="auto">
            <a:xfrm>
              <a:off x="3628" y="3487"/>
              <a:ext cx="0" cy="560"/>
            </a:xfrm>
            <a:prstGeom prst="line">
              <a:avLst/>
            </a:prstGeom>
            <a:noFill/>
            <a:ln w="28575">
              <a:solidFill>
                <a:schemeClr val="tx1"/>
              </a:solidFill>
              <a:prstDash val="dash"/>
              <a:round/>
              <a:headEnd/>
              <a:tailEnd/>
            </a:ln>
            <a:effectLst/>
          </p:spPr>
          <p:txBody>
            <a:bodyPr wrap="none" anchor="ctr"/>
            <a:lstStyle/>
            <a:p>
              <a:endParaRPr lang="en-US"/>
            </a:p>
          </p:txBody>
        </p:sp>
        <p:sp>
          <p:nvSpPr>
            <p:cNvPr id="60432" name="Line 16"/>
            <p:cNvSpPr>
              <a:spLocks noChangeShapeType="1"/>
            </p:cNvSpPr>
            <p:nvPr/>
          </p:nvSpPr>
          <p:spPr bwMode="auto">
            <a:xfrm>
              <a:off x="1564" y="1111"/>
              <a:ext cx="2064" cy="109"/>
            </a:xfrm>
            <a:prstGeom prst="line">
              <a:avLst/>
            </a:prstGeom>
            <a:noFill/>
            <a:ln w="28575">
              <a:solidFill>
                <a:schemeClr val="tx1"/>
              </a:solidFill>
              <a:round/>
              <a:headEnd/>
              <a:tailEnd type="triangle" w="med" len="med"/>
            </a:ln>
            <a:effectLst/>
          </p:spPr>
          <p:txBody>
            <a:bodyPr/>
            <a:lstStyle/>
            <a:p>
              <a:endParaRPr lang="en-US"/>
            </a:p>
          </p:txBody>
        </p:sp>
        <p:sp>
          <p:nvSpPr>
            <p:cNvPr id="60433" name="Line 17"/>
            <p:cNvSpPr>
              <a:spLocks noChangeShapeType="1"/>
            </p:cNvSpPr>
            <p:nvPr/>
          </p:nvSpPr>
          <p:spPr bwMode="auto">
            <a:xfrm flipH="1">
              <a:off x="1564" y="1763"/>
              <a:ext cx="2064" cy="163"/>
            </a:xfrm>
            <a:prstGeom prst="line">
              <a:avLst/>
            </a:prstGeom>
            <a:noFill/>
            <a:ln w="28575">
              <a:solidFill>
                <a:schemeClr val="tx1"/>
              </a:solidFill>
              <a:round/>
              <a:headEnd/>
              <a:tailEnd type="triangle" w="med" len="med"/>
            </a:ln>
            <a:effectLst/>
          </p:spPr>
          <p:txBody>
            <a:bodyPr/>
            <a:lstStyle/>
            <a:p>
              <a:endParaRPr lang="en-US"/>
            </a:p>
          </p:txBody>
        </p:sp>
        <p:sp>
          <p:nvSpPr>
            <p:cNvPr id="60434" name="Line 18"/>
            <p:cNvSpPr>
              <a:spLocks noChangeShapeType="1"/>
            </p:cNvSpPr>
            <p:nvPr/>
          </p:nvSpPr>
          <p:spPr bwMode="auto">
            <a:xfrm>
              <a:off x="1564" y="2742"/>
              <a:ext cx="2064" cy="218"/>
            </a:xfrm>
            <a:prstGeom prst="line">
              <a:avLst/>
            </a:prstGeom>
            <a:noFill/>
            <a:ln w="28575">
              <a:solidFill>
                <a:schemeClr val="tx1"/>
              </a:solidFill>
              <a:round/>
              <a:headEnd/>
              <a:tailEnd type="triangle" w="med" len="med"/>
            </a:ln>
            <a:effectLst/>
          </p:spPr>
          <p:txBody>
            <a:bodyPr/>
            <a:lstStyle/>
            <a:p>
              <a:endParaRPr lang="en-US"/>
            </a:p>
          </p:txBody>
        </p:sp>
        <p:sp>
          <p:nvSpPr>
            <p:cNvPr id="60435" name="Line 19"/>
            <p:cNvSpPr>
              <a:spLocks noChangeShapeType="1"/>
            </p:cNvSpPr>
            <p:nvPr/>
          </p:nvSpPr>
          <p:spPr bwMode="auto">
            <a:xfrm flipH="1">
              <a:off x="1564" y="3503"/>
              <a:ext cx="2064" cy="218"/>
            </a:xfrm>
            <a:prstGeom prst="line">
              <a:avLst/>
            </a:prstGeom>
            <a:noFill/>
            <a:ln w="28575">
              <a:solidFill>
                <a:schemeClr val="tx1"/>
              </a:solidFill>
              <a:round/>
              <a:headEnd/>
              <a:tailEnd type="triangle" w="med" len="med"/>
            </a:ln>
            <a:effectLst/>
          </p:spPr>
          <p:txBody>
            <a:bodyPr/>
            <a:lstStyle/>
            <a:p>
              <a:endParaRPr lang="en-US"/>
            </a:p>
          </p:txBody>
        </p:sp>
        <p:sp>
          <p:nvSpPr>
            <p:cNvPr id="60436" name="Rectangle 20"/>
            <p:cNvSpPr>
              <a:spLocks noChangeArrowheads="1"/>
            </p:cNvSpPr>
            <p:nvPr/>
          </p:nvSpPr>
          <p:spPr bwMode="auto">
            <a:xfrm>
              <a:off x="988" y="839"/>
              <a:ext cx="3840" cy="1577"/>
            </a:xfrm>
            <a:prstGeom prst="rect">
              <a:avLst/>
            </a:prstGeom>
            <a:noFill/>
            <a:ln w="28575">
              <a:solidFill>
                <a:schemeClr val="tx1"/>
              </a:solidFill>
              <a:prstDash val="dash"/>
              <a:miter lim="800000"/>
              <a:headEnd/>
              <a:tailEnd/>
            </a:ln>
            <a:effectLst/>
          </p:spPr>
          <p:txBody>
            <a:bodyPr wrap="none" anchor="ctr"/>
            <a:lstStyle/>
            <a:p>
              <a:pPr algn="ctr"/>
              <a:endParaRPr lang="en-GB" b="1"/>
            </a:p>
          </p:txBody>
        </p:sp>
        <p:sp>
          <p:nvSpPr>
            <p:cNvPr id="60437" name="Rectangle 21"/>
            <p:cNvSpPr>
              <a:spLocks noChangeArrowheads="1"/>
            </p:cNvSpPr>
            <p:nvPr/>
          </p:nvSpPr>
          <p:spPr bwMode="auto">
            <a:xfrm>
              <a:off x="988" y="2525"/>
              <a:ext cx="3888" cy="1631"/>
            </a:xfrm>
            <a:prstGeom prst="rect">
              <a:avLst/>
            </a:prstGeom>
            <a:noFill/>
            <a:ln w="28575" algn="ctr">
              <a:solidFill>
                <a:schemeClr val="tx1"/>
              </a:solidFill>
              <a:prstDash val="dash"/>
              <a:miter lim="800000"/>
              <a:headEnd/>
              <a:tailEnd/>
            </a:ln>
            <a:effectLst/>
          </p:spPr>
          <p:txBody>
            <a:bodyPr wrap="none" anchor="ctr"/>
            <a:lstStyle/>
            <a:p>
              <a:endParaRPr lang="en-US"/>
            </a:p>
          </p:txBody>
        </p:sp>
        <p:sp>
          <p:nvSpPr>
            <p:cNvPr id="60438" name="Text Box 22"/>
            <p:cNvSpPr txBox="1">
              <a:spLocks noChangeArrowheads="1"/>
            </p:cNvSpPr>
            <p:nvPr/>
          </p:nvSpPr>
          <p:spPr bwMode="auto">
            <a:xfrm>
              <a:off x="1324" y="567"/>
              <a:ext cx="864" cy="231"/>
            </a:xfrm>
            <a:prstGeom prst="rect">
              <a:avLst/>
            </a:prstGeom>
            <a:noFill/>
            <a:ln w="9525">
              <a:noFill/>
              <a:miter lim="800000"/>
              <a:headEnd/>
              <a:tailEnd/>
            </a:ln>
            <a:effectLst/>
          </p:spPr>
          <p:txBody>
            <a:bodyPr>
              <a:spAutoFit/>
            </a:bodyPr>
            <a:lstStyle/>
            <a:p>
              <a:pPr eaLnBrk="1" hangingPunct="1">
                <a:spcBef>
                  <a:spcPct val="50000"/>
                </a:spcBef>
              </a:pPr>
              <a:r>
                <a:rPr lang="en-US" sz="1800" b="1">
                  <a:solidFill>
                    <a:schemeClr val="tx2"/>
                  </a:solidFill>
                  <a:latin typeface="Arial" charset="0"/>
                </a:rPr>
                <a:t>Client</a:t>
              </a:r>
              <a:r>
                <a:rPr lang="en-US" sz="1800" b="1">
                  <a:latin typeface="Arial" charset="0"/>
                </a:rPr>
                <a:t> </a:t>
              </a:r>
            </a:p>
          </p:txBody>
        </p:sp>
        <p:sp>
          <p:nvSpPr>
            <p:cNvPr id="60439" name="Text Box 23"/>
            <p:cNvSpPr txBox="1">
              <a:spLocks noChangeArrowheads="1"/>
            </p:cNvSpPr>
            <p:nvPr/>
          </p:nvSpPr>
          <p:spPr bwMode="auto">
            <a:xfrm>
              <a:off x="220" y="1165"/>
              <a:ext cx="720" cy="403"/>
            </a:xfrm>
            <a:prstGeom prst="rect">
              <a:avLst/>
            </a:prstGeom>
            <a:noFill/>
            <a:ln w="9525">
              <a:noFill/>
              <a:miter lim="800000"/>
              <a:headEnd/>
              <a:tailEnd/>
            </a:ln>
            <a:effectLst/>
          </p:spPr>
          <p:txBody>
            <a:bodyPr>
              <a:spAutoFit/>
            </a:bodyPr>
            <a:lstStyle/>
            <a:p>
              <a:pPr algn="r" eaLnBrk="1" hangingPunct="1">
                <a:spcBef>
                  <a:spcPct val="50000"/>
                </a:spcBef>
              </a:pPr>
              <a:r>
                <a:rPr lang="en-US" sz="1800" b="1">
                  <a:latin typeface="Arial" charset="0"/>
                </a:rPr>
                <a:t>First RPC</a:t>
              </a:r>
            </a:p>
          </p:txBody>
        </p:sp>
        <p:sp>
          <p:nvSpPr>
            <p:cNvPr id="60440" name="Text Box 24"/>
            <p:cNvSpPr txBox="1">
              <a:spLocks noChangeArrowheads="1"/>
            </p:cNvSpPr>
            <p:nvPr/>
          </p:nvSpPr>
          <p:spPr bwMode="auto">
            <a:xfrm>
              <a:off x="220" y="3068"/>
              <a:ext cx="720" cy="404"/>
            </a:xfrm>
            <a:prstGeom prst="rect">
              <a:avLst/>
            </a:prstGeom>
            <a:noFill/>
            <a:ln w="9525">
              <a:noFill/>
              <a:miter lim="800000"/>
              <a:headEnd/>
              <a:tailEnd/>
            </a:ln>
            <a:effectLst/>
          </p:spPr>
          <p:txBody>
            <a:bodyPr>
              <a:spAutoFit/>
            </a:bodyPr>
            <a:lstStyle/>
            <a:p>
              <a:pPr algn="r" eaLnBrk="1" hangingPunct="1">
                <a:spcBef>
                  <a:spcPct val="50000"/>
                </a:spcBef>
              </a:pPr>
              <a:r>
                <a:rPr lang="en-US" sz="1800" b="1">
                  <a:latin typeface="Arial" charset="0"/>
                </a:rPr>
                <a:t>Next  RPC</a:t>
              </a:r>
            </a:p>
          </p:txBody>
        </p:sp>
        <p:sp>
          <p:nvSpPr>
            <p:cNvPr id="60441" name="Text Box 25"/>
            <p:cNvSpPr txBox="1">
              <a:spLocks noChangeArrowheads="1"/>
            </p:cNvSpPr>
            <p:nvPr/>
          </p:nvSpPr>
          <p:spPr bwMode="auto">
            <a:xfrm>
              <a:off x="1756" y="948"/>
              <a:ext cx="1632" cy="231"/>
            </a:xfrm>
            <a:prstGeom prst="rect">
              <a:avLst/>
            </a:prstGeom>
            <a:noFill/>
            <a:ln w="9525">
              <a:noFill/>
              <a:miter lim="800000"/>
              <a:headEnd/>
              <a:tailEnd/>
            </a:ln>
            <a:effectLst/>
          </p:spPr>
          <p:txBody>
            <a:bodyPr>
              <a:spAutoFit/>
            </a:bodyPr>
            <a:lstStyle/>
            <a:p>
              <a:pPr eaLnBrk="1" hangingPunct="1">
                <a:spcBef>
                  <a:spcPct val="50000"/>
                </a:spcBef>
              </a:pPr>
              <a:r>
                <a:rPr lang="en-US" sz="1800" b="1">
                  <a:solidFill>
                    <a:srgbClr val="0000CC"/>
                  </a:solidFill>
                  <a:latin typeface="Arial" charset="0"/>
                </a:rPr>
                <a:t>Request message</a:t>
              </a:r>
              <a:r>
                <a:rPr lang="en-US" sz="1800" b="1">
                  <a:latin typeface="Arial" charset="0"/>
                </a:rPr>
                <a:t> </a:t>
              </a:r>
            </a:p>
          </p:txBody>
        </p:sp>
        <p:sp>
          <p:nvSpPr>
            <p:cNvPr id="60442" name="Text Box 26"/>
            <p:cNvSpPr txBox="1">
              <a:spLocks noChangeArrowheads="1"/>
            </p:cNvSpPr>
            <p:nvPr/>
          </p:nvSpPr>
          <p:spPr bwMode="auto">
            <a:xfrm>
              <a:off x="1852" y="1546"/>
              <a:ext cx="1392" cy="231"/>
            </a:xfrm>
            <a:prstGeom prst="rect">
              <a:avLst/>
            </a:prstGeom>
            <a:noFill/>
            <a:ln w="9525">
              <a:noFill/>
              <a:miter lim="800000"/>
              <a:headEnd/>
              <a:tailEnd/>
            </a:ln>
            <a:effectLst/>
          </p:spPr>
          <p:txBody>
            <a:bodyPr>
              <a:spAutoFit/>
            </a:bodyPr>
            <a:lstStyle/>
            <a:p>
              <a:pPr eaLnBrk="1" hangingPunct="1">
                <a:spcBef>
                  <a:spcPct val="50000"/>
                </a:spcBef>
              </a:pPr>
              <a:r>
                <a:rPr lang="en-US" sz="1800" b="1">
                  <a:solidFill>
                    <a:srgbClr val="D60093"/>
                  </a:solidFill>
                  <a:latin typeface="Arial" charset="0"/>
                </a:rPr>
                <a:t>Reply message</a:t>
              </a:r>
            </a:p>
          </p:txBody>
        </p:sp>
        <p:sp>
          <p:nvSpPr>
            <p:cNvPr id="60443" name="Text Box 27"/>
            <p:cNvSpPr txBox="1">
              <a:spLocks noChangeArrowheads="1"/>
            </p:cNvSpPr>
            <p:nvPr/>
          </p:nvSpPr>
          <p:spPr bwMode="auto">
            <a:xfrm>
              <a:off x="2044" y="2589"/>
              <a:ext cx="1632" cy="231"/>
            </a:xfrm>
            <a:prstGeom prst="rect">
              <a:avLst/>
            </a:prstGeom>
            <a:noFill/>
            <a:ln w="9525">
              <a:noFill/>
              <a:miter lim="800000"/>
              <a:headEnd/>
              <a:tailEnd/>
            </a:ln>
            <a:effectLst/>
          </p:spPr>
          <p:txBody>
            <a:bodyPr>
              <a:spAutoFit/>
            </a:bodyPr>
            <a:lstStyle/>
            <a:p>
              <a:pPr eaLnBrk="1" hangingPunct="1">
                <a:spcBef>
                  <a:spcPct val="50000"/>
                </a:spcBef>
              </a:pPr>
              <a:r>
                <a:rPr lang="en-US" sz="1800" b="1">
                  <a:solidFill>
                    <a:srgbClr val="0000CC"/>
                  </a:solidFill>
                  <a:latin typeface="Arial" charset="0"/>
                </a:rPr>
                <a:t>Request message</a:t>
              </a:r>
              <a:r>
                <a:rPr lang="en-US" sz="1800" b="1">
                  <a:latin typeface="Arial" charset="0"/>
                </a:rPr>
                <a:t> </a:t>
              </a:r>
            </a:p>
          </p:txBody>
        </p:sp>
        <p:sp>
          <p:nvSpPr>
            <p:cNvPr id="60444" name="Text Box 28"/>
            <p:cNvSpPr txBox="1">
              <a:spLocks noChangeArrowheads="1"/>
            </p:cNvSpPr>
            <p:nvPr/>
          </p:nvSpPr>
          <p:spPr bwMode="auto">
            <a:xfrm>
              <a:off x="1852" y="3395"/>
              <a:ext cx="1392" cy="231"/>
            </a:xfrm>
            <a:prstGeom prst="rect">
              <a:avLst/>
            </a:prstGeom>
            <a:noFill/>
            <a:ln w="9525">
              <a:noFill/>
              <a:miter lim="800000"/>
              <a:headEnd/>
              <a:tailEnd/>
            </a:ln>
            <a:effectLst/>
          </p:spPr>
          <p:txBody>
            <a:bodyPr>
              <a:spAutoFit/>
            </a:bodyPr>
            <a:lstStyle/>
            <a:p>
              <a:pPr eaLnBrk="1" hangingPunct="1">
                <a:spcBef>
                  <a:spcPct val="50000"/>
                </a:spcBef>
              </a:pPr>
              <a:r>
                <a:rPr lang="en-US" sz="1800" b="1">
                  <a:solidFill>
                    <a:srgbClr val="D60093"/>
                  </a:solidFill>
                  <a:latin typeface="Arial" charset="0"/>
                </a:rPr>
                <a:t>Reply message</a:t>
              </a:r>
            </a:p>
          </p:txBody>
        </p:sp>
        <p:sp>
          <p:nvSpPr>
            <p:cNvPr id="60445" name="Text Box 29"/>
            <p:cNvSpPr txBox="1">
              <a:spLocks noChangeArrowheads="1"/>
            </p:cNvSpPr>
            <p:nvPr/>
          </p:nvSpPr>
          <p:spPr bwMode="auto">
            <a:xfrm>
              <a:off x="1756" y="2035"/>
              <a:ext cx="2304" cy="231"/>
            </a:xfrm>
            <a:prstGeom prst="rect">
              <a:avLst/>
            </a:prstGeom>
            <a:noFill/>
            <a:ln w="28575" algn="ctr">
              <a:noFill/>
              <a:prstDash val="dash"/>
              <a:miter lim="800000"/>
              <a:headEnd/>
              <a:tailEnd/>
            </a:ln>
            <a:effectLst/>
          </p:spPr>
          <p:txBody>
            <a:bodyPr wrap="none" anchor="ctr"/>
            <a:lstStyle/>
            <a:p>
              <a:pPr eaLnBrk="1" hangingPunct="1">
                <a:spcBef>
                  <a:spcPct val="50000"/>
                </a:spcBef>
              </a:pPr>
              <a:r>
                <a:rPr lang="en-US" sz="1800" b="1">
                  <a:solidFill>
                    <a:schemeClr val="tx2"/>
                  </a:solidFill>
                  <a:latin typeface="Arial" charset="0"/>
                </a:rPr>
                <a:t>Reply ack message</a:t>
              </a:r>
            </a:p>
          </p:txBody>
        </p:sp>
        <p:sp>
          <p:nvSpPr>
            <p:cNvPr id="60447" name="Text Box 31"/>
            <p:cNvSpPr txBox="1">
              <a:spLocks noChangeArrowheads="1"/>
            </p:cNvSpPr>
            <p:nvPr/>
          </p:nvSpPr>
          <p:spPr bwMode="auto">
            <a:xfrm>
              <a:off x="3772" y="1220"/>
              <a:ext cx="960" cy="404"/>
            </a:xfrm>
            <a:prstGeom prst="rect">
              <a:avLst/>
            </a:prstGeom>
            <a:noFill/>
            <a:ln w="9525">
              <a:noFill/>
              <a:miter lim="800000"/>
              <a:headEnd/>
              <a:tailEnd/>
            </a:ln>
            <a:effectLst/>
          </p:spPr>
          <p:txBody>
            <a:bodyPr>
              <a:spAutoFit/>
            </a:bodyPr>
            <a:lstStyle/>
            <a:p>
              <a:pPr eaLnBrk="1" hangingPunct="1">
                <a:spcBef>
                  <a:spcPct val="50000"/>
                </a:spcBef>
              </a:pPr>
              <a:r>
                <a:rPr lang="en-US" sz="1800" b="1">
                  <a:solidFill>
                    <a:srgbClr val="008000"/>
                  </a:solidFill>
                  <a:latin typeface="Arial" charset="0"/>
                </a:rPr>
                <a:t>Procedure execution</a:t>
              </a:r>
            </a:p>
          </p:txBody>
        </p:sp>
        <p:sp>
          <p:nvSpPr>
            <p:cNvPr id="60448" name="Text Box 32"/>
            <p:cNvSpPr txBox="1">
              <a:spLocks noChangeArrowheads="1"/>
            </p:cNvSpPr>
            <p:nvPr/>
          </p:nvSpPr>
          <p:spPr bwMode="auto">
            <a:xfrm>
              <a:off x="3820" y="2991"/>
              <a:ext cx="960" cy="404"/>
            </a:xfrm>
            <a:prstGeom prst="rect">
              <a:avLst/>
            </a:prstGeom>
            <a:noFill/>
            <a:ln w="9525">
              <a:noFill/>
              <a:miter lim="800000"/>
              <a:headEnd/>
              <a:tailEnd/>
            </a:ln>
            <a:effectLst/>
          </p:spPr>
          <p:txBody>
            <a:bodyPr>
              <a:spAutoFit/>
            </a:bodyPr>
            <a:lstStyle/>
            <a:p>
              <a:pPr eaLnBrk="1" hangingPunct="1">
                <a:spcBef>
                  <a:spcPct val="50000"/>
                </a:spcBef>
              </a:pPr>
              <a:r>
                <a:rPr lang="en-US" sz="1800" b="1">
                  <a:solidFill>
                    <a:srgbClr val="008000"/>
                  </a:solidFill>
                  <a:latin typeface="Arial" charset="0"/>
                </a:rPr>
                <a:t>Procedure execution</a:t>
              </a:r>
            </a:p>
          </p:txBody>
        </p:sp>
        <p:sp>
          <p:nvSpPr>
            <p:cNvPr id="60449" name="Line 33"/>
            <p:cNvSpPr>
              <a:spLocks noChangeShapeType="1"/>
            </p:cNvSpPr>
            <p:nvPr/>
          </p:nvSpPr>
          <p:spPr bwMode="auto">
            <a:xfrm>
              <a:off x="1564" y="2035"/>
              <a:ext cx="2064" cy="109"/>
            </a:xfrm>
            <a:prstGeom prst="line">
              <a:avLst/>
            </a:prstGeom>
            <a:noFill/>
            <a:ln w="28575">
              <a:solidFill>
                <a:schemeClr val="tx1"/>
              </a:solidFill>
              <a:round/>
              <a:headEnd/>
              <a:tailEnd type="triangle" w="med" len="med"/>
            </a:ln>
            <a:effectLst/>
          </p:spPr>
          <p:txBody>
            <a:bodyPr/>
            <a:lstStyle/>
            <a:p>
              <a:endParaRPr lang="en-US"/>
            </a:p>
          </p:txBody>
        </p:sp>
        <p:sp>
          <p:nvSpPr>
            <p:cNvPr id="60450" name="Line 34"/>
            <p:cNvSpPr>
              <a:spLocks noChangeShapeType="1"/>
            </p:cNvSpPr>
            <p:nvPr/>
          </p:nvSpPr>
          <p:spPr bwMode="auto">
            <a:xfrm>
              <a:off x="1564" y="3884"/>
              <a:ext cx="2064" cy="109"/>
            </a:xfrm>
            <a:prstGeom prst="line">
              <a:avLst/>
            </a:prstGeom>
            <a:noFill/>
            <a:ln w="28575">
              <a:solidFill>
                <a:schemeClr val="tx1"/>
              </a:solidFill>
              <a:round/>
              <a:headEnd/>
              <a:tailEnd type="triangle" w="med" len="med"/>
            </a:ln>
            <a:effectLst/>
          </p:spPr>
          <p:txBody>
            <a:bodyPr/>
            <a:lstStyle/>
            <a:p>
              <a:endParaRPr lang="en-US"/>
            </a:p>
          </p:txBody>
        </p:sp>
        <p:sp>
          <p:nvSpPr>
            <p:cNvPr id="60451" name="Text Box 35"/>
            <p:cNvSpPr txBox="1">
              <a:spLocks noChangeArrowheads="1"/>
            </p:cNvSpPr>
            <p:nvPr/>
          </p:nvSpPr>
          <p:spPr bwMode="auto">
            <a:xfrm>
              <a:off x="1756" y="3894"/>
              <a:ext cx="2304" cy="231"/>
            </a:xfrm>
            <a:prstGeom prst="rect">
              <a:avLst/>
            </a:prstGeom>
            <a:noFill/>
            <a:ln w="28575" algn="ctr">
              <a:noFill/>
              <a:prstDash val="dash"/>
              <a:miter lim="800000"/>
              <a:headEnd/>
              <a:tailEnd/>
            </a:ln>
            <a:effectLst/>
          </p:spPr>
          <p:txBody>
            <a:bodyPr wrap="none" anchor="ctr"/>
            <a:lstStyle/>
            <a:p>
              <a:pPr eaLnBrk="1" hangingPunct="1">
                <a:spcBef>
                  <a:spcPct val="50000"/>
                </a:spcBef>
              </a:pPr>
              <a:r>
                <a:rPr lang="en-US" sz="1800" b="1">
                  <a:solidFill>
                    <a:schemeClr val="tx2"/>
                  </a:solidFill>
                  <a:latin typeface="Arial" charset="0"/>
                </a:rPr>
                <a:t>Reply ack message</a:t>
              </a:r>
            </a:p>
          </p:txBody>
        </p:sp>
        <p:sp>
          <p:nvSpPr>
            <p:cNvPr id="60452" name="Text Box 36"/>
            <p:cNvSpPr txBox="1">
              <a:spLocks noChangeArrowheads="1"/>
            </p:cNvSpPr>
            <p:nvPr/>
          </p:nvSpPr>
          <p:spPr bwMode="auto">
            <a:xfrm>
              <a:off x="3340" y="567"/>
              <a:ext cx="960" cy="231"/>
            </a:xfrm>
            <a:prstGeom prst="rect">
              <a:avLst/>
            </a:prstGeom>
            <a:noFill/>
            <a:ln w="9525">
              <a:noFill/>
              <a:miter lim="800000"/>
              <a:headEnd/>
              <a:tailEnd/>
            </a:ln>
            <a:effectLst/>
          </p:spPr>
          <p:txBody>
            <a:bodyPr>
              <a:spAutoFit/>
            </a:bodyPr>
            <a:lstStyle/>
            <a:p>
              <a:pPr eaLnBrk="1" hangingPunct="1">
                <a:spcBef>
                  <a:spcPct val="50000"/>
                </a:spcBef>
              </a:pPr>
              <a:r>
                <a:rPr lang="en-US" sz="1800" b="1">
                  <a:solidFill>
                    <a:schemeClr val="tx2"/>
                  </a:solidFill>
                  <a:latin typeface="Arial" charset="0"/>
                </a:rPr>
                <a:t>Server</a:t>
              </a:r>
              <a:r>
                <a:rPr lang="en-US" sz="1800" b="1">
                  <a:latin typeface="Arial" charset="0"/>
                </a:rPr>
                <a:t> </a:t>
              </a:r>
            </a:p>
          </p:txBody>
        </p:sp>
      </p:gr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244475" y="939800"/>
            <a:ext cx="8442325" cy="5646738"/>
          </a:xfrm>
        </p:spPr>
        <p:txBody>
          <a:bodyPr/>
          <a:lstStyle/>
          <a:p>
            <a:r>
              <a:rPr lang="en-US">
                <a:solidFill>
                  <a:srgbClr val="0000CC"/>
                </a:solidFill>
              </a:rPr>
              <a:t>The RRA protocol</a:t>
            </a:r>
          </a:p>
          <a:p>
            <a:pPr lvl="1"/>
            <a:r>
              <a:rPr lang="en-US"/>
              <a:t>Message identifiers associated with request messages are ordered</a:t>
            </a:r>
          </a:p>
          <a:p>
            <a:pPr lvl="1"/>
            <a:r>
              <a:rPr lang="en-US"/>
              <a:t>Client acknowledges the reply message only if it has received the reply for all the previous requests</a:t>
            </a:r>
          </a:p>
          <a:p>
            <a:pPr lvl="1"/>
            <a:r>
              <a:rPr lang="en-US"/>
              <a:t>Server deletes an information from its cache only after receiving an acknowledgement for it from the client</a:t>
            </a:r>
          </a:p>
          <a:p>
            <a:pPr lvl="1"/>
            <a:r>
              <a:rPr lang="en-US"/>
              <a:t>Loss of acknowledgement is harmless, since an acknowledgement message guarantees the receipt of reply for earlier messages</a:t>
            </a:r>
          </a:p>
        </p:txBody>
      </p:sp>
      <p:sp>
        <p:nvSpPr>
          <p:cNvPr id="61444" name="Rectangle 4"/>
          <p:cNvSpPr>
            <a:spLocks noGrp="1" noChangeArrowheads="1"/>
          </p:cNvSpPr>
          <p:nvPr>
            <p:ph type="title"/>
          </p:nvPr>
        </p:nvSpPr>
        <p:spPr>
          <a:noFill/>
          <a:ln/>
        </p:spPr>
        <p:txBody>
          <a:bodyPr anchor="ctr"/>
          <a:lstStyle/>
          <a:p>
            <a:r>
              <a:rPr lang="en-US" sz="3200"/>
              <a:t>Communication protocols for RPC’s</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685800" y="0"/>
            <a:ext cx="8077200" cy="609600"/>
          </a:xfrm>
        </p:spPr>
        <p:txBody>
          <a:bodyPr/>
          <a:lstStyle/>
          <a:p>
            <a:r>
              <a:rPr lang="en-US" sz="3200"/>
              <a:t>Client Server Binding</a:t>
            </a:r>
          </a:p>
        </p:txBody>
      </p:sp>
      <p:sp>
        <p:nvSpPr>
          <p:cNvPr id="147459" name="Rectangle 3"/>
          <p:cNvSpPr>
            <a:spLocks noGrp="1" noChangeArrowheads="1"/>
          </p:cNvSpPr>
          <p:nvPr>
            <p:ph type="body" idx="1"/>
          </p:nvPr>
        </p:nvSpPr>
        <p:spPr>
          <a:xfrm>
            <a:off x="242888" y="692150"/>
            <a:ext cx="8704262" cy="5951538"/>
          </a:xfrm>
        </p:spPr>
        <p:txBody>
          <a:bodyPr/>
          <a:lstStyle/>
          <a:p>
            <a:pPr marL="457200" indent="-457200">
              <a:lnSpc>
                <a:spcPct val="120000"/>
              </a:lnSpc>
              <a:spcBef>
                <a:spcPct val="30000"/>
              </a:spcBef>
            </a:pPr>
            <a:r>
              <a:rPr lang="en-US"/>
              <a:t>Binding: Process by which client become associated with server so that calls can take place.</a:t>
            </a:r>
          </a:p>
          <a:p>
            <a:pPr marL="914400" lvl="1" indent="-457200">
              <a:lnSpc>
                <a:spcPct val="120000"/>
              </a:lnSpc>
              <a:spcBef>
                <a:spcPct val="30000"/>
              </a:spcBef>
            </a:pPr>
            <a:r>
              <a:rPr lang="en-US">
                <a:solidFill>
                  <a:srgbClr val="0000CC"/>
                </a:solidFill>
              </a:rPr>
              <a:t>Server locating:</a:t>
            </a:r>
          </a:p>
          <a:p>
            <a:pPr marL="1314450" lvl="2" indent="-457200">
              <a:lnSpc>
                <a:spcPct val="120000"/>
              </a:lnSpc>
              <a:spcBef>
                <a:spcPct val="30000"/>
              </a:spcBef>
              <a:buFont typeface="Wingdings 2" pitchFamily="18" charset="2"/>
              <a:buAutoNum type="arabicPeriod"/>
            </a:pPr>
            <a:r>
              <a:rPr lang="en-US">
                <a:solidFill>
                  <a:srgbClr val="0000CC"/>
                </a:solidFill>
              </a:rPr>
              <a:t>Broadcasting:</a:t>
            </a:r>
            <a:r>
              <a:rPr lang="en-US"/>
              <a:t> </a:t>
            </a:r>
          </a:p>
          <a:p>
            <a:pPr marL="1314450" lvl="2" indent="-457200">
              <a:lnSpc>
                <a:spcPct val="120000"/>
              </a:lnSpc>
              <a:spcBef>
                <a:spcPct val="30000"/>
              </a:spcBef>
              <a:buFont typeface="Wingdings 2" pitchFamily="18" charset="2"/>
              <a:buNone/>
            </a:pPr>
            <a:r>
              <a:rPr lang="en-US"/>
              <a:t>       Message is broadcast to all nodes. </a:t>
            </a:r>
          </a:p>
          <a:p>
            <a:pPr marL="1314450" lvl="2" indent="-457200">
              <a:lnSpc>
                <a:spcPct val="120000"/>
              </a:lnSpc>
              <a:spcBef>
                <a:spcPct val="30000"/>
              </a:spcBef>
              <a:buFont typeface="Wingdings 2" pitchFamily="18" charset="2"/>
              <a:buNone/>
            </a:pPr>
            <a:r>
              <a:rPr lang="en-US"/>
              <a:t>	Node housing the desired server responds. </a:t>
            </a:r>
          </a:p>
          <a:p>
            <a:pPr marL="1314450" lvl="2" indent="-457200">
              <a:lnSpc>
                <a:spcPct val="120000"/>
              </a:lnSpc>
              <a:spcBef>
                <a:spcPct val="30000"/>
              </a:spcBef>
              <a:buFont typeface="Wingdings 2" pitchFamily="18" charset="2"/>
              <a:buNone/>
            </a:pPr>
            <a:r>
              <a:rPr lang="en-US"/>
              <a:t>	Easy to implement &amp; suitable for small networks. Expensive for large networks. </a:t>
            </a:r>
          </a:p>
          <a:p>
            <a:pPr marL="1314450" lvl="2" indent="-457200">
              <a:lnSpc>
                <a:spcPct val="120000"/>
              </a:lnSpc>
              <a:spcBef>
                <a:spcPct val="30000"/>
              </a:spcBef>
              <a:buFont typeface="Wingdings 2" pitchFamily="18" charset="2"/>
              <a:buAutoNum type="arabicPeriod" startAt="2"/>
            </a:pPr>
            <a:r>
              <a:rPr lang="en-US">
                <a:solidFill>
                  <a:srgbClr val="0000CC"/>
                </a:solidFill>
              </a:rPr>
              <a:t>Binding Agent:</a:t>
            </a:r>
            <a:r>
              <a:rPr lang="en-US"/>
              <a:t> </a:t>
            </a:r>
          </a:p>
          <a:p>
            <a:pPr marL="1314450" lvl="2" indent="-457200">
              <a:lnSpc>
                <a:spcPct val="120000"/>
              </a:lnSpc>
              <a:spcBef>
                <a:spcPct val="30000"/>
              </a:spcBef>
              <a:buFont typeface="Wingdings 2" pitchFamily="18" charset="2"/>
              <a:buNone/>
            </a:pPr>
            <a:r>
              <a:rPr lang="en-US"/>
              <a:t> 	A name server used to bind a client to a server. </a:t>
            </a:r>
          </a:p>
          <a:p>
            <a:pPr marL="1314450" lvl="2" indent="-457200">
              <a:lnSpc>
                <a:spcPct val="120000"/>
              </a:lnSpc>
              <a:spcBef>
                <a:spcPct val="30000"/>
              </a:spcBef>
              <a:buFont typeface="Wingdings 2" pitchFamily="18" charset="2"/>
              <a:buNone/>
            </a:pPr>
            <a:r>
              <a:rPr lang="en-US"/>
              <a:t>	Name server maintains the Binding Table.</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598488" y="0"/>
            <a:ext cx="8077200" cy="609600"/>
          </a:xfrm>
        </p:spPr>
        <p:txBody>
          <a:bodyPr/>
          <a:lstStyle/>
          <a:p>
            <a:r>
              <a:rPr lang="en-US"/>
              <a:t>Client Server Binding</a:t>
            </a:r>
          </a:p>
        </p:txBody>
      </p:sp>
      <p:sp>
        <p:nvSpPr>
          <p:cNvPr id="148485" name="Text Box 5"/>
          <p:cNvSpPr txBox="1">
            <a:spLocks noChangeArrowheads="1"/>
          </p:cNvSpPr>
          <p:nvPr/>
        </p:nvSpPr>
        <p:spPr bwMode="auto">
          <a:xfrm rot="-4036995">
            <a:off x="2613025" y="2986088"/>
            <a:ext cx="2986088" cy="1046162"/>
          </a:xfrm>
          <a:prstGeom prst="rect">
            <a:avLst/>
          </a:prstGeom>
          <a:noFill/>
          <a:ln w="28575" algn="ctr">
            <a:noFill/>
            <a:miter lim="800000"/>
            <a:headEnd/>
            <a:tailEnd/>
          </a:ln>
          <a:effectLst/>
        </p:spPr>
        <p:txBody>
          <a:bodyPr/>
          <a:lstStyle/>
          <a:p>
            <a:r>
              <a:rPr lang="en-US" sz="2000" b="1"/>
              <a:t>Binding Agent returns Server Location</a:t>
            </a:r>
          </a:p>
        </p:txBody>
      </p:sp>
      <p:sp>
        <p:nvSpPr>
          <p:cNvPr id="148486" name="Text Box 6"/>
          <p:cNvSpPr txBox="1">
            <a:spLocks noChangeArrowheads="1"/>
          </p:cNvSpPr>
          <p:nvPr/>
        </p:nvSpPr>
        <p:spPr bwMode="auto">
          <a:xfrm>
            <a:off x="3522663" y="5167313"/>
            <a:ext cx="3275012" cy="622300"/>
          </a:xfrm>
          <a:prstGeom prst="rect">
            <a:avLst/>
          </a:prstGeom>
          <a:noFill/>
          <a:ln w="28575" algn="ctr">
            <a:noFill/>
            <a:miter lim="800000"/>
            <a:headEnd/>
            <a:tailEnd/>
          </a:ln>
          <a:effectLst/>
        </p:spPr>
        <p:txBody>
          <a:bodyPr/>
          <a:lstStyle/>
          <a:p>
            <a:r>
              <a:rPr lang="en-US" sz="2000" b="1"/>
              <a:t>Client Calls the Server</a:t>
            </a:r>
          </a:p>
        </p:txBody>
      </p:sp>
      <p:sp>
        <p:nvSpPr>
          <p:cNvPr id="148487" name="Oval 7"/>
          <p:cNvSpPr>
            <a:spLocks noChangeArrowheads="1"/>
          </p:cNvSpPr>
          <p:nvPr/>
        </p:nvSpPr>
        <p:spPr bwMode="auto">
          <a:xfrm>
            <a:off x="4525963" y="4778375"/>
            <a:ext cx="581025" cy="593725"/>
          </a:xfrm>
          <a:prstGeom prst="ellipse">
            <a:avLst/>
          </a:prstGeom>
          <a:noFill/>
          <a:ln w="3175" algn="ctr">
            <a:noFill/>
            <a:round/>
            <a:headEnd/>
            <a:tailEnd/>
          </a:ln>
          <a:effectLst/>
        </p:spPr>
        <p:txBody>
          <a:bodyPr/>
          <a:lstStyle/>
          <a:p>
            <a:pPr algn="ctr"/>
            <a:r>
              <a:rPr lang="en-US" sz="2000" b="1"/>
              <a:t>4</a:t>
            </a:r>
          </a:p>
        </p:txBody>
      </p:sp>
      <p:sp>
        <p:nvSpPr>
          <p:cNvPr id="148488" name="Text Box 8"/>
          <p:cNvSpPr txBox="1">
            <a:spLocks noChangeArrowheads="1"/>
          </p:cNvSpPr>
          <p:nvPr/>
        </p:nvSpPr>
        <p:spPr bwMode="auto">
          <a:xfrm rot="4075702">
            <a:off x="5334000" y="3006725"/>
            <a:ext cx="3100388" cy="1004888"/>
          </a:xfrm>
          <a:prstGeom prst="rect">
            <a:avLst/>
          </a:prstGeom>
          <a:noFill/>
          <a:ln w="28575">
            <a:noFill/>
            <a:miter lim="800000"/>
            <a:headEnd/>
            <a:tailEnd/>
          </a:ln>
        </p:spPr>
        <p:txBody>
          <a:bodyPr/>
          <a:lstStyle/>
          <a:p>
            <a:pPr algn="ctr"/>
            <a:r>
              <a:rPr lang="en-US" sz="2000" b="1"/>
              <a:t>Server Registers itself with Binding Agent</a:t>
            </a:r>
          </a:p>
        </p:txBody>
      </p:sp>
      <p:sp>
        <p:nvSpPr>
          <p:cNvPr id="148489" name="Text Box 9"/>
          <p:cNvSpPr txBox="1">
            <a:spLocks noChangeArrowheads="1"/>
          </p:cNvSpPr>
          <p:nvPr/>
        </p:nvSpPr>
        <p:spPr bwMode="auto">
          <a:xfrm rot="-3749913">
            <a:off x="838200" y="2687638"/>
            <a:ext cx="3736975" cy="1069975"/>
          </a:xfrm>
          <a:prstGeom prst="rect">
            <a:avLst/>
          </a:prstGeom>
          <a:noFill/>
          <a:ln w="28575" algn="ctr">
            <a:noFill/>
            <a:miter lim="800000"/>
            <a:headEnd/>
            <a:tailEnd/>
          </a:ln>
          <a:effectLst/>
        </p:spPr>
        <p:txBody>
          <a:bodyPr/>
          <a:lstStyle/>
          <a:p>
            <a:r>
              <a:rPr lang="en-US" sz="2000" b="1"/>
              <a:t>Client request   the Binding Agent for server Location                     </a:t>
            </a:r>
          </a:p>
        </p:txBody>
      </p:sp>
      <p:sp>
        <p:nvSpPr>
          <p:cNvPr id="148490" name="Oval 10"/>
          <p:cNvSpPr>
            <a:spLocks noChangeArrowheads="1"/>
          </p:cNvSpPr>
          <p:nvPr/>
        </p:nvSpPr>
        <p:spPr bwMode="auto">
          <a:xfrm>
            <a:off x="3327400" y="884238"/>
            <a:ext cx="3198813" cy="1508125"/>
          </a:xfrm>
          <a:prstGeom prst="ellipse">
            <a:avLst/>
          </a:prstGeom>
          <a:solidFill>
            <a:srgbClr val="CC99FF"/>
          </a:solidFill>
          <a:ln w="28575">
            <a:solidFill>
              <a:srgbClr val="000000"/>
            </a:solidFill>
            <a:round/>
            <a:headEnd/>
            <a:tailEnd/>
          </a:ln>
        </p:spPr>
        <p:txBody>
          <a:bodyPr/>
          <a:lstStyle/>
          <a:p>
            <a:pPr algn="ctr"/>
            <a:r>
              <a:rPr lang="en-US" sz="2400" b="1"/>
              <a:t>Name Server Binding Agent</a:t>
            </a:r>
          </a:p>
        </p:txBody>
      </p:sp>
      <p:sp>
        <p:nvSpPr>
          <p:cNvPr id="148491" name="AutoShape 11"/>
          <p:cNvSpPr>
            <a:spLocks noChangeArrowheads="1"/>
          </p:cNvSpPr>
          <p:nvPr/>
        </p:nvSpPr>
        <p:spPr bwMode="auto">
          <a:xfrm>
            <a:off x="1208088" y="4979988"/>
            <a:ext cx="2312987" cy="1370012"/>
          </a:xfrm>
          <a:prstGeom prst="flowChartAlternateProcess">
            <a:avLst/>
          </a:prstGeom>
          <a:solidFill>
            <a:srgbClr val="00FFFF"/>
          </a:solidFill>
          <a:ln w="28575">
            <a:solidFill>
              <a:srgbClr val="000000"/>
            </a:solidFill>
            <a:miter lim="800000"/>
            <a:headEnd/>
            <a:tailEnd/>
          </a:ln>
        </p:spPr>
        <p:txBody>
          <a:bodyPr/>
          <a:lstStyle/>
          <a:p>
            <a:pPr algn="ctr"/>
            <a:endParaRPr lang="en-US" sz="2000" b="1"/>
          </a:p>
          <a:p>
            <a:pPr algn="ctr"/>
            <a:r>
              <a:rPr lang="en-US" sz="2400" b="1"/>
              <a:t>Client Process</a:t>
            </a:r>
          </a:p>
        </p:txBody>
      </p:sp>
      <p:sp>
        <p:nvSpPr>
          <p:cNvPr id="148492" name="Line 12"/>
          <p:cNvSpPr>
            <a:spLocks noChangeShapeType="1"/>
          </p:cNvSpPr>
          <p:nvPr/>
        </p:nvSpPr>
        <p:spPr bwMode="auto">
          <a:xfrm flipV="1">
            <a:off x="2133600" y="2062163"/>
            <a:ext cx="1460500" cy="2933700"/>
          </a:xfrm>
          <a:prstGeom prst="line">
            <a:avLst/>
          </a:prstGeom>
          <a:noFill/>
          <a:ln w="28575">
            <a:solidFill>
              <a:srgbClr val="000000"/>
            </a:solidFill>
            <a:round/>
            <a:headEnd/>
            <a:tailEnd type="triangle" w="lg" len="lg"/>
          </a:ln>
        </p:spPr>
        <p:txBody>
          <a:bodyPr/>
          <a:lstStyle/>
          <a:p>
            <a:endParaRPr lang="en-US"/>
          </a:p>
        </p:txBody>
      </p:sp>
      <p:sp>
        <p:nvSpPr>
          <p:cNvPr id="148493" name="Line 13"/>
          <p:cNvSpPr>
            <a:spLocks noChangeShapeType="1"/>
          </p:cNvSpPr>
          <p:nvPr/>
        </p:nvSpPr>
        <p:spPr bwMode="auto">
          <a:xfrm flipH="1">
            <a:off x="2673350" y="2249488"/>
            <a:ext cx="1309688" cy="2746375"/>
          </a:xfrm>
          <a:prstGeom prst="line">
            <a:avLst/>
          </a:prstGeom>
          <a:noFill/>
          <a:ln w="28575">
            <a:solidFill>
              <a:srgbClr val="000000"/>
            </a:solidFill>
            <a:round/>
            <a:headEnd/>
            <a:tailEnd type="triangle" w="lg" len="lg"/>
          </a:ln>
        </p:spPr>
        <p:txBody>
          <a:bodyPr/>
          <a:lstStyle/>
          <a:p>
            <a:endParaRPr lang="en-US"/>
          </a:p>
        </p:txBody>
      </p:sp>
      <p:sp>
        <p:nvSpPr>
          <p:cNvPr id="148494" name="Line 14"/>
          <p:cNvSpPr>
            <a:spLocks noChangeShapeType="1"/>
          </p:cNvSpPr>
          <p:nvPr/>
        </p:nvSpPr>
        <p:spPr bwMode="auto">
          <a:xfrm>
            <a:off x="6024563" y="2173288"/>
            <a:ext cx="1052512" cy="2743200"/>
          </a:xfrm>
          <a:prstGeom prst="line">
            <a:avLst/>
          </a:prstGeom>
          <a:noFill/>
          <a:ln w="28575">
            <a:solidFill>
              <a:srgbClr val="000000"/>
            </a:solidFill>
            <a:round/>
            <a:headEnd type="triangle" w="lg" len="lg"/>
            <a:tailEnd/>
          </a:ln>
        </p:spPr>
        <p:txBody>
          <a:bodyPr/>
          <a:lstStyle/>
          <a:p>
            <a:endParaRPr lang="en-US"/>
          </a:p>
        </p:txBody>
      </p:sp>
      <p:sp>
        <p:nvSpPr>
          <p:cNvPr id="148495" name="Line 15"/>
          <p:cNvSpPr>
            <a:spLocks noChangeShapeType="1"/>
          </p:cNvSpPr>
          <p:nvPr/>
        </p:nvSpPr>
        <p:spPr bwMode="auto">
          <a:xfrm>
            <a:off x="3540125" y="5602288"/>
            <a:ext cx="2620963" cy="0"/>
          </a:xfrm>
          <a:prstGeom prst="line">
            <a:avLst/>
          </a:prstGeom>
          <a:noFill/>
          <a:ln w="28575">
            <a:solidFill>
              <a:srgbClr val="000000"/>
            </a:solidFill>
            <a:round/>
            <a:headEnd/>
            <a:tailEnd type="triangle" w="lg" len="lg"/>
          </a:ln>
        </p:spPr>
        <p:txBody>
          <a:bodyPr/>
          <a:lstStyle/>
          <a:p>
            <a:endParaRPr lang="en-US"/>
          </a:p>
        </p:txBody>
      </p:sp>
      <p:sp>
        <p:nvSpPr>
          <p:cNvPr id="148496" name="Oval 16"/>
          <p:cNvSpPr>
            <a:spLocks noChangeArrowheads="1"/>
          </p:cNvSpPr>
          <p:nvPr/>
        </p:nvSpPr>
        <p:spPr bwMode="auto">
          <a:xfrm>
            <a:off x="7254875" y="2813050"/>
            <a:ext cx="520700" cy="577850"/>
          </a:xfrm>
          <a:prstGeom prst="ellipse">
            <a:avLst/>
          </a:prstGeom>
          <a:noFill/>
          <a:ln w="3175">
            <a:noFill/>
            <a:round/>
            <a:headEnd/>
            <a:tailEnd/>
          </a:ln>
        </p:spPr>
        <p:txBody>
          <a:bodyPr/>
          <a:lstStyle/>
          <a:p>
            <a:pPr algn="ctr"/>
            <a:r>
              <a:rPr lang="en-US" sz="2000" b="1"/>
              <a:t>1</a:t>
            </a:r>
          </a:p>
        </p:txBody>
      </p:sp>
      <p:sp>
        <p:nvSpPr>
          <p:cNvPr id="148497" name="Oval 17"/>
          <p:cNvSpPr>
            <a:spLocks noChangeArrowheads="1"/>
          </p:cNvSpPr>
          <p:nvPr/>
        </p:nvSpPr>
        <p:spPr bwMode="auto">
          <a:xfrm>
            <a:off x="1730375" y="2692400"/>
            <a:ext cx="577850" cy="592138"/>
          </a:xfrm>
          <a:prstGeom prst="ellipse">
            <a:avLst/>
          </a:prstGeom>
          <a:noFill/>
          <a:ln w="3175" algn="ctr">
            <a:noFill/>
            <a:round/>
            <a:headEnd/>
            <a:tailEnd/>
          </a:ln>
          <a:effectLst/>
        </p:spPr>
        <p:txBody>
          <a:bodyPr/>
          <a:lstStyle/>
          <a:p>
            <a:pPr algn="ctr"/>
            <a:r>
              <a:rPr lang="en-US" sz="2000" b="1"/>
              <a:t>2</a:t>
            </a:r>
          </a:p>
        </p:txBody>
      </p:sp>
      <p:sp>
        <p:nvSpPr>
          <p:cNvPr id="148498" name="Oval 18"/>
          <p:cNvSpPr>
            <a:spLocks noChangeArrowheads="1"/>
          </p:cNvSpPr>
          <p:nvPr/>
        </p:nvSpPr>
        <p:spPr bwMode="auto">
          <a:xfrm>
            <a:off x="3281363" y="3238500"/>
            <a:ext cx="539750" cy="568325"/>
          </a:xfrm>
          <a:prstGeom prst="ellipse">
            <a:avLst/>
          </a:prstGeom>
          <a:noFill/>
          <a:ln w="3175" algn="ctr">
            <a:noFill/>
            <a:round/>
            <a:headEnd/>
            <a:tailEnd/>
          </a:ln>
          <a:effectLst/>
        </p:spPr>
        <p:txBody>
          <a:bodyPr/>
          <a:lstStyle/>
          <a:p>
            <a:pPr algn="ctr"/>
            <a:r>
              <a:rPr lang="en-US" sz="2000" b="1"/>
              <a:t>3</a:t>
            </a:r>
          </a:p>
        </p:txBody>
      </p:sp>
      <p:sp>
        <p:nvSpPr>
          <p:cNvPr id="148499" name="AutoShape 19"/>
          <p:cNvSpPr>
            <a:spLocks noChangeArrowheads="1"/>
          </p:cNvSpPr>
          <p:nvPr/>
        </p:nvSpPr>
        <p:spPr bwMode="auto">
          <a:xfrm>
            <a:off x="6140450" y="4906963"/>
            <a:ext cx="2312988" cy="1423987"/>
          </a:xfrm>
          <a:prstGeom prst="flowChartAlternateProcess">
            <a:avLst/>
          </a:prstGeom>
          <a:solidFill>
            <a:srgbClr val="FF99CC"/>
          </a:solidFill>
          <a:ln w="28575">
            <a:solidFill>
              <a:srgbClr val="000000"/>
            </a:solidFill>
            <a:miter lim="800000"/>
            <a:headEnd/>
            <a:tailEnd/>
          </a:ln>
        </p:spPr>
        <p:txBody>
          <a:bodyPr/>
          <a:lstStyle/>
          <a:p>
            <a:pPr algn="ctr"/>
            <a:endParaRPr lang="en-US" sz="2000" b="1"/>
          </a:p>
          <a:p>
            <a:pPr algn="ctr"/>
            <a:r>
              <a:rPr lang="en-US" sz="2400" b="1"/>
              <a:t>Server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8490"/>
                                        </p:tgtEl>
                                        <p:attrNameLst>
                                          <p:attrName>style.visibility</p:attrName>
                                        </p:attrNameLst>
                                      </p:cBhvr>
                                      <p:to>
                                        <p:strVal val="visible"/>
                                      </p:to>
                                    </p:set>
                                    <p:animEffect transition="in" filter="fade">
                                      <p:cBhvr>
                                        <p:cTn id="7" dur="2000"/>
                                        <p:tgtEl>
                                          <p:spTgt spid="14849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8491"/>
                                        </p:tgtEl>
                                        <p:attrNameLst>
                                          <p:attrName>style.visibility</p:attrName>
                                        </p:attrNameLst>
                                      </p:cBhvr>
                                      <p:to>
                                        <p:strVal val="visible"/>
                                      </p:to>
                                    </p:set>
                                    <p:animEffect transition="in" filter="fade">
                                      <p:cBhvr>
                                        <p:cTn id="10" dur="2000"/>
                                        <p:tgtEl>
                                          <p:spTgt spid="1484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8499"/>
                                        </p:tgtEl>
                                        <p:attrNameLst>
                                          <p:attrName>style.visibility</p:attrName>
                                        </p:attrNameLst>
                                      </p:cBhvr>
                                      <p:to>
                                        <p:strVal val="visible"/>
                                      </p:to>
                                    </p:set>
                                    <p:animEffect transition="in" filter="fade">
                                      <p:cBhvr>
                                        <p:cTn id="13" dur="2000"/>
                                        <p:tgtEl>
                                          <p:spTgt spid="148499"/>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iterate type="lt">
                                    <p:tmPct val="5000"/>
                                  </p:iterate>
                                  <p:childTnLst>
                                    <p:set>
                                      <p:cBhvr>
                                        <p:cTn id="17" dur="1" fill="hold">
                                          <p:stCondLst>
                                            <p:cond delay="0"/>
                                          </p:stCondLst>
                                        </p:cTn>
                                        <p:tgtEl>
                                          <p:spTgt spid="148496"/>
                                        </p:tgtEl>
                                        <p:attrNameLst>
                                          <p:attrName>style.visibility</p:attrName>
                                        </p:attrNameLst>
                                      </p:cBhvr>
                                      <p:to>
                                        <p:strVal val="visible"/>
                                      </p:to>
                                    </p:set>
                                    <p:anim calcmode="lin" valueType="num">
                                      <p:cBhvr>
                                        <p:cTn id="18" dur="1000" fill="hold"/>
                                        <p:tgtEl>
                                          <p:spTgt spid="148496"/>
                                        </p:tgtEl>
                                        <p:attrNameLst>
                                          <p:attrName>ppt_w</p:attrName>
                                        </p:attrNameLst>
                                      </p:cBhvr>
                                      <p:tavLst>
                                        <p:tav tm="0">
                                          <p:val>
                                            <p:fltVal val="0"/>
                                          </p:val>
                                        </p:tav>
                                        <p:tav tm="100000">
                                          <p:val>
                                            <p:strVal val="#ppt_w"/>
                                          </p:val>
                                        </p:tav>
                                      </p:tavLst>
                                    </p:anim>
                                    <p:anim calcmode="lin" valueType="num">
                                      <p:cBhvr>
                                        <p:cTn id="19" dur="1000" fill="hold"/>
                                        <p:tgtEl>
                                          <p:spTgt spid="148496"/>
                                        </p:tgtEl>
                                        <p:attrNameLst>
                                          <p:attrName>ppt_h</p:attrName>
                                        </p:attrNameLst>
                                      </p:cBhvr>
                                      <p:tavLst>
                                        <p:tav tm="0">
                                          <p:val>
                                            <p:fltVal val="0"/>
                                          </p:val>
                                        </p:tav>
                                        <p:tav tm="100000">
                                          <p:val>
                                            <p:strVal val="#ppt_h"/>
                                          </p:val>
                                        </p:tav>
                                      </p:tavLst>
                                    </p:anim>
                                    <p:anim calcmode="lin" valueType="num">
                                      <p:cBhvr>
                                        <p:cTn id="20" dur="1000" fill="hold"/>
                                        <p:tgtEl>
                                          <p:spTgt spid="148496"/>
                                        </p:tgtEl>
                                        <p:attrNameLst>
                                          <p:attrName>style.rotation</p:attrName>
                                        </p:attrNameLst>
                                      </p:cBhvr>
                                      <p:tavLst>
                                        <p:tav tm="0">
                                          <p:val>
                                            <p:fltVal val="90"/>
                                          </p:val>
                                        </p:tav>
                                        <p:tav tm="100000">
                                          <p:val>
                                            <p:fltVal val="0"/>
                                          </p:val>
                                        </p:tav>
                                      </p:tavLst>
                                    </p:anim>
                                    <p:animEffect transition="in" filter="fade">
                                      <p:cBhvr>
                                        <p:cTn id="21" dur="1000"/>
                                        <p:tgtEl>
                                          <p:spTgt spid="148496"/>
                                        </p:tgtEl>
                                      </p:cBhvr>
                                    </p:animEffect>
                                  </p:childTnLst>
                                </p:cTn>
                              </p:par>
                              <p:par>
                                <p:cTn id="22" presetID="31" presetClass="entr" presetSubtype="0" fill="hold" grpId="0" nodeType="withEffect">
                                  <p:stCondLst>
                                    <p:cond delay="0"/>
                                  </p:stCondLst>
                                  <p:iterate type="lt">
                                    <p:tmPct val="5000"/>
                                  </p:iterate>
                                  <p:childTnLst>
                                    <p:set>
                                      <p:cBhvr>
                                        <p:cTn id="23" dur="1" fill="hold">
                                          <p:stCondLst>
                                            <p:cond delay="0"/>
                                          </p:stCondLst>
                                        </p:cTn>
                                        <p:tgtEl>
                                          <p:spTgt spid="148488"/>
                                        </p:tgtEl>
                                        <p:attrNameLst>
                                          <p:attrName>style.visibility</p:attrName>
                                        </p:attrNameLst>
                                      </p:cBhvr>
                                      <p:to>
                                        <p:strVal val="visible"/>
                                      </p:to>
                                    </p:set>
                                    <p:anim calcmode="lin" valueType="num">
                                      <p:cBhvr>
                                        <p:cTn id="24" dur="1000" fill="hold"/>
                                        <p:tgtEl>
                                          <p:spTgt spid="148488"/>
                                        </p:tgtEl>
                                        <p:attrNameLst>
                                          <p:attrName>ppt_w</p:attrName>
                                        </p:attrNameLst>
                                      </p:cBhvr>
                                      <p:tavLst>
                                        <p:tav tm="0">
                                          <p:val>
                                            <p:fltVal val="0"/>
                                          </p:val>
                                        </p:tav>
                                        <p:tav tm="100000">
                                          <p:val>
                                            <p:strVal val="#ppt_w"/>
                                          </p:val>
                                        </p:tav>
                                      </p:tavLst>
                                    </p:anim>
                                    <p:anim calcmode="lin" valueType="num">
                                      <p:cBhvr>
                                        <p:cTn id="25" dur="1000" fill="hold"/>
                                        <p:tgtEl>
                                          <p:spTgt spid="148488"/>
                                        </p:tgtEl>
                                        <p:attrNameLst>
                                          <p:attrName>ppt_h</p:attrName>
                                        </p:attrNameLst>
                                      </p:cBhvr>
                                      <p:tavLst>
                                        <p:tav tm="0">
                                          <p:val>
                                            <p:fltVal val="0"/>
                                          </p:val>
                                        </p:tav>
                                        <p:tav tm="100000">
                                          <p:val>
                                            <p:strVal val="#ppt_h"/>
                                          </p:val>
                                        </p:tav>
                                      </p:tavLst>
                                    </p:anim>
                                    <p:anim calcmode="lin" valueType="num">
                                      <p:cBhvr>
                                        <p:cTn id="26" dur="1000" fill="hold"/>
                                        <p:tgtEl>
                                          <p:spTgt spid="148488"/>
                                        </p:tgtEl>
                                        <p:attrNameLst>
                                          <p:attrName>style.rotation</p:attrName>
                                        </p:attrNameLst>
                                      </p:cBhvr>
                                      <p:tavLst>
                                        <p:tav tm="0">
                                          <p:val>
                                            <p:fltVal val="90"/>
                                          </p:val>
                                        </p:tav>
                                        <p:tav tm="100000">
                                          <p:val>
                                            <p:fltVal val="0"/>
                                          </p:val>
                                        </p:tav>
                                      </p:tavLst>
                                    </p:anim>
                                    <p:animEffect transition="in" filter="fade">
                                      <p:cBhvr>
                                        <p:cTn id="27" dur="1000"/>
                                        <p:tgtEl>
                                          <p:spTgt spid="148488"/>
                                        </p:tgtEl>
                                      </p:cBhvr>
                                    </p:animEffect>
                                  </p:childTnLst>
                                </p:cTn>
                              </p:par>
                            </p:childTnLst>
                          </p:cTn>
                        </p:par>
                        <p:par>
                          <p:cTn id="28" fill="hold">
                            <p:stCondLst>
                              <p:cond delay="2800"/>
                            </p:stCondLst>
                            <p:childTnLst>
                              <p:par>
                                <p:cTn id="29" presetID="31" presetClass="entr" presetSubtype="0" fill="hold" grpId="0" nodeType="afterEffect">
                                  <p:stCondLst>
                                    <p:cond delay="0"/>
                                  </p:stCondLst>
                                  <p:iterate type="lt">
                                    <p:tmPct val="5000"/>
                                  </p:iterate>
                                  <p:childTnLst>
                                    <p:set>
                                      <p:cBhvr>
                                        <p:cTn id="30" dur="1" fill="hold">
                                          <p:stCondLst>
                                            <p:cond delay="0"/>
                                          </p:stCondLst>
                                        </p:cTn>
                                        <p:tgtEl>
                                          <p:spTgt spid="148494"/>
                                        </p:tgtEl>
                                        <p:attrNameLst>
                                          <p:attrName>style.visibility</p:attrName>
                                        </p:attrNameLst>
                                      </p:cBhvr>
                                      <p:to>
                                        <p:strVal val="visible"/>
                                      </p:to>
                                    </p:set>
                                    <p:anim calcmode="lin" valueType="num">
                                      <p:cBhvr>
                                        <p:cTn id="31" dur="1000" fill="hold"/>
                                        <p:tgtEl>
                                          <p:spTgt spid="148494"/>
                                        </p:tgtEl>
                                        <p:attrNameLst>
                                          <p:attrName>ppt_w</p:attrName>
                                        </p:attrNameLst>
                                      </p:cBhvr>
                                      <p:tavLst>
                                        <p:tav tm="0">
                                          <p:val>
                                            <p:fltVal val="0"/>
                                          </p:val>
                                        </p:tav>
                                        <p:tav tm="100000">
                                          <p:val>
                                            <p:strVal val="#ppt_w"/>
                                          </p:val>
                                        </p:tav>
                                      </p:tavLst>
                                    </p:anim>
                                    <p:anim calcmode="lin" valueType="num">
                                      <p:cBhvr>
                                        <p:cTn id="32" dur="1000" fill="hold"/>
                                        <p:tgtEl>
                                          <p:spTgt spid="148494"/>
                                        </p:tgtEl>
                                        <p:attrNameLst>
                                          <p:attrName>ppt_h</p:attrName>
                                        </p:attrNameLst>
                                      </p:cBhvr>
                                      <p:tavLst>
                                        <p:tav tm="0">
                                          <p:val>
                                            <p:fltVal val="0"/>
                                          </p:val>
                                        </p:tav>
                                        <p:tav tm="100000">
                                          <p:val>
                                            <p:strVal val="#ppt_h"/>
                                          </p:val>
                                        </p:tav>
                                      </p:tavLst>
                                    </p:anim>
                                    <p:anim calcmode="lin" valueType="num">
                                      <p:cBhvr>
                                        <p:cTn id="33" dur="1000" fill="hold"/>
                                        <p:tgtEl>
                                          <p:spTgt spid="148494"/>
                                        </p:tgtEl>
                                        <p:attrNameLst>
                                          <p:attrName>style.rotation</p:attrName>
                                        </p:attrNameLst>
                                      </p:cBhvr>
                                      <p:tavLst>
                                        <p:tav tm="0">
                                          <p:val>
                                            <p:fltVal val="90"/>
                                          </p:val>
                                        </p:tav>
                                        <p:tav tm="100000">
                                          <p:val>
                                            <p:fltVal val="0"/>
                                          </p:val>
                                        </p:tav>
                                      </p:tavLst>
                                    </p:anim>
                                    <p:animEffect transition="in" filter="fade">
                                      <p:cBhvr>
                                        <p:cTn id="34" dur="1000"/>
                                        <p:tgtEl>
                                          <p:spTgt spid="148494"/>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iterate type="lt">
                                    <p:tmPct val="5000"/>
                                  </p:iterate>
                                  <p:childTnLst>
                                    <p:set>
                                      <p:cBhvr>
                                        <p:cTn id="38" dur="1" fill="hold">
                                          <p:stCondLst>
                                            <p:cond delay="0"/>
                                          </p:stCondLst>
                                        </p:cTn>
                                        <p:tgtEl>
                                          <p:spTgt spid="148497"/>
                                        </p:tgtEl>
                                        <p:attrNameLst>
                                          <p:attrName>style.visibility</p:attrName>
                                        </p:attrNameLst>
                                      </p:cBhvr>
                                      <p:to>
                                        <p:strVal val="visible"/>
                                      </p:to>
                                    </p:set>
                                    <p:anim calcmode="lin" valueType="num">
                                      <p:cBhvr>
                                        <p:cTn id="39" dur="1000" fill="hold"/>
                                        <p:tgtEl>
                                          <p:spTgt spid="148497"/>
                                        </p:tgtEl>
                                        <p:attrNameLst>
                                          <p:attrName>ppt_w</p:attrName>
                                        </p:attrNameLst>
                                      </p:cBhvr>
                                      <p:tavLst>
                                        <p:tav tm="0">
                                          <p:val>
                                            <p:fltVal val="0"/>
                                          </p:val>
                                        </p:tav>
                                        <p:tav tm="100000">
                                          <p:val>
                                            <p:strVal val="#ppt_w"/>
                                          </p:val>
                                        </p:tav>
                                      </p:tavLst>
                                    </p:anim>
                                    <p:anim calcmode="lin" valueType="num">
                                      <p:cBhvr>
                                        <p:cTn id="40" dur="1000" fill="hold"/>
                                        <p:tgtEl>
                                          <p:spTgt spid="148497"/>
                                        </p:tgtEl>
                                        <p:attrNameLst>
                                          <p:attrName>ppt_h</p:attrName>
                                        </p:attrNameLst>
                                      </p:cBhvr>
                                      <p:tavLst>
                                        <p:tav tm="0">
                                          <p:val>
                                            <p:fltVal val="0"/>
                                          </p:val>
                                        </p:tav>
                                        <p:tav tm="100000">
                                          <p:val>
                                            <p:strVal val="#ppt_h"/>
                                          </p:val>
                                        </p:tav>
                                      </p:tavLst>
                                    </p:anim>
                                    <p:anim calcmode="lin" valueType="num">
                                      <p:cBhvr>
                                        <p:cTn id="41" dur="1000" fill="hold"/>
                                        <p:tgtEl>
                                          <p:spTgt spid="148497"/>
                                        </p:tgtEl>
                                        <p:attrNameLst>
                                          <p:attrName>style.rotation</p:attrName>
                                        </p:attrNameLst>
                                      </p:cBhvr>
                                      <p:tavLst>
                                        <p:tav tm="0">
                                          <p:val>
                                            <p:fltVal val="90"/>
                                          </p:val>
                                        </p:tav>
                                        <p:tav tm="100000">
                                          <p:val>
                                            <p:fltVal val="0"/>
                                          </p:val>
                                        </p:tav>
                                      </p:tavLst>
                                    </p:anim>
                                    <p:animEffect transition="in" filter="fade">
                                      <p:cBhvr>
                                        <p:cTn id="42" dur="1000"/>
                                        <p:tgtEl>
                                          <p:spTgt spid="148497"/>
                                        </p:tgtEl>
                                      </p:cBhvr>
                                    </p:animEffect>
                                  </p:childTnLst>
                                </p:cTn>
                              </p:par>
                              <p:par>
                                <p:cTn id="43" presetID="31" presetClass="entr" presetSubtype="0" fill="hold" grpId="0" nodeType="withEffect">
                                  <p:stCondLst>
                                    <p:cond delay="0"/>
                                  </p:stCondLst>
                                  <p:iterate type="lt">
                                    <p:tmPct val="5000"/>
                                  </p:iterate>
                                  <p:childTnLst>
                                    <p:set>
                                      <p:cBhvr>
                                        <p:cTn id="44" dur="1" fill="hold">
                                          <p:stCondLst>
                                            <p:cond delay="0"/>
                                          </p:stCondLst>
                                        </p:cTn>
                                        <p:tgtEl>
                                          <p:spTgt spid="148489"/>
                                        </p:tgtEl>
                                        <p:attrNameLst>
                                          <p:attrName>style.visibility</p:attrName>
                                        </p:attrNameLst>
                                      </p:cBhvr>
                                      <p:to>
                                        <p:strVal val="visible"/>
                                      </p:to>
                                    </p:set>
                                    <p:anim calcmode="lin" valueType="num">
                                      <p:cBhvr>
                                        <p:cTn id="45" dur="1000" fill="hold"/>
                                        <p:tgtEl>
                                          <p:spTgt spid="148489"/>
                                        </p:tgtEl>
                                        <p:attrNameLst>
                                          <p:attrName>ppt_w</p:attrName>
                                        </p:attrNameLst>
                                      </p:cBhvr>
                                      <p:tavLst>
                                        <p:tav tm="0">
                                          <p:val>
                                            <p:fltVal val="0"/>
                                          </p:val>
                                        </p:tav>
                                        <p:tav tm="100000">
                                          <p:val>
                                            <p:strVal val="#ppt_w"/>
                                          </p:val>
                                        </p:tav>
                                      </p:tavLst>
                                    </p:anim>
                                    <p:anim calcmode="lin" valueType="num">
                                      <p:cBhvr>
                                        <p:cTn id="46" dur="1000" fill="hold"/>
                                        <p:tgtEl>
                                          <p:spTgt spid="148489"/>
                                        </p:tgtEl>
                                        <p:attrNameLst>
                                          <p:attrName>ppt_h</p:attrName>
                                        </p:attrNameLst>
                                      </p:cBhvr>
                                      <p:tavLst>
                                        <p:tav tm="0">
                                          <p:val>
                                            <p:fltVal val="0"/>
                                          </p:val>
                                        </p:tav>
                                        <p:tav tm="100000">
                                          <p:val>
                                            <p:strVal val="#ppt_h"/>
                                          </p:val>
                                        </p:tav>
                                      </p:tavLst>
                                    </p:anim>
                                    <p:anim calcmode="lin" valueType="num">
                                      <p:cBhvr>
                                        <p:cTn id="47" dur="1000" fill="hold"/>
                                        <p:tgtEl>
                                          <p:spTgt spid="148489"/>
                                        </p:tgtEl>
                                        <p:attrNameLst>
                                          <p:attrName>style.rotation</p:attrName>
                                        </p:attrNameLst>
                                      </p:cBhvr>
                                      <p:tavLst>
                                        <p:tav tm="0">
                                          <p:val>
                                            <p:fltVal val="90"/>
                                          </p:val>
                                        </p:tav>
                                        <p:tav tm="100000">
                                          <p:val>
                                            <p:fltVal val="0"/>
                                          </p:val>
                                        </p:tav>
                                      </p:tavLst>
                                    </p:anim>
                                    <p:animEffect transition="in" filter="fade">
                                      <p:cBhvr>
                                        <p:cTn id="48" dur="1000"/>
                                        <p:tgtEl>
                                          <p:spTgt spid="148489"/>
                                        </p:tgtEl>
                                      </p:cBhvr>
                                    </p:animEffect>
                                  </p:childTnLst>
                                </p:cTn>
                              </p:par>
                            </p:childTnLst>
                          </p:cTn>
                        </p:par>
                        <p:par>
                          <p:cTn id="49" fill="hold">
                            <p:stCondLst>
                              <p:cond delay="3200"/>
                            </p:stCondLst>
                            <p:childTnLst>
                              <p:par>
                                <p:cTn id="50" presetID="31" presetClass="entr" presetSubtype="0" fill="hold" grpId="0" nodeType="afterEffect">
                                  <p:stCondLst>
                                    <p:cond delay="0"/>
                                  </p:stCondLst>
                                  <p:iterate type="lt">
                                    <p:tmPct val="5000"/>
                                  </p:iterate>
                                  <p:childTnLst>
                                    <p:set>
                                      <p:cBhvr>
                                        <p:cTn id="51" dur="1" fill="hold">
                                          <p:stCondLst>
                                            <p:cond delay="0"/>
                                          </p:stCondLst>
                                        </p:cTn>
                                        <p:tgtEl>
                                          <p:spTgt spid="148492"/>
                                        </p:tgtEl>
                                        <p:attrNameLst>
                                          <p:attrName>style.visibility</p:attrName>
                                        </p:attrNameLst>
                                      </p:cBhvr>
                                      <p:to>
                                        <p:strVal val="visible"/>
                                      </p:to>
                                    </p:set>
                                    <p:anim calcmode="lin" valueType="num">
                                      <p:cBhvr>
                                        <p:cTn id="52" dur="1000" fill="hold"/>
                                        <p:tgtEl>
                                          <p:spTgt spid="148492"/>
                                        </p:tgtEl>
                                        <p:attrNameLst>
                                          <p:attrName>ppt_w</p:attrName>
                                        </p:attrNameLst>
                                      </p:cBhvr>
                                      <p:tavLst>
                                        <p:tav tm="0">
                                          <p:val>
                                            <p:fltVal val="0"/>
                                          </p:val>
                                        </p:tav>
                                        <p:tav tm="100000">
                                          <p:val>
                                            <p:strVal val="#ppt_w"/>
                                          </p:val>
                                        </p:tav>
                                      </p:tavLst>
                                    </p:anim>
                                    <p:anim calcmode="lin" valueType="num">
                                      <p:cBhvr>
                                        <p:cTn id="53" dur="1000" fill="hold"/>
                                        <p:tgtEl>
                                          <p:spTgt spid="148492"/>
                                        </p:tgtEl>
                                        <p:attrNameLst>
                                          <p:attrName>ppt_h</p:attrName>
                                        </p:attrNameLst>
                                      </p:cBhvr>
                                      <p:tavLst>
                                        <p:tav tm="0">
                                          <p:val>
                                            <p:fltVal val="0"/>
                                          </p:val>
                                        </p:tav>
                                        <p:tav tm="100000">
                                          <p:val>
                                            <p:strVal val="#ppt_h"/>
                                          </p:val>
                                        </p:tav>
                                      </p:tavLst>
                                    </p:anim>
                                    <p:anim calcmode="lin" valueType="num">
                                      <p:cBhvr>
                                        <p:cTn id="54" dur="1000" fill="hold"/>
                                        <p:tgtEl>
                                          <p:spTgt spid="148492"/>
                                        </p:tgtEl>
                                        <p:attrNameLst>
                                          <p:attrName>style.rotation</p:attrName>
                                        </p:attrNameLst>
                                      </p:cBhvr>
                                      <p:tavLst>
                                        <p:tav tm="0">
                                          <p:val>
                                            <p:fltVal val="90"/>
                                          </p:val>
                                        </p:tav>
                                        <p:tav tm="100000">
                                          <p:val>
                                            <p:fltVal val="0"/>
                                          </p:val>
                                        </p:tav>
                                      </p:tavLst>
                                    </p:anim>
                                    <p:animEffect transition="in" filter="fade">
                                      <p:cBhvr>
                                        <p:cTn id="55" dur="1000"/>
                                        <p:tgtEl>
                                          <p:spTgt spid="148492"/>
                                        </p:tgtEl>
                                      </p:cBhvr>
                                    </p:animEffec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grpId="0" nodeType="clickEffect">
                                  <p:stCondLst>
                                    <p:cond delay="0"/>
                                  </p:stCondLst>
                                  <p:iterate type="lt">
                                    <p:tmPct val="5000"/>
                                  </p:iterate>
                                  <p:childTnLst>
                                    <p:set>
                                      <p:cBhvr>
                                        <p:cTn id="59" dur="1" fill="hold">
                                          <p:stCondLst>
                                            <p:cond delay="0"/>
                                          </p:stCondLst>
                                        </p:cTn>
                                        <p:tgtEl>
                                          <p:spTgt spid="148498"/>
                                        </p:tgtEl>
                                        <p:attrNameLst>
                                          <p:attrName>style.visibility</p:attrName>
                                        </p:attrNameLst>
                                      </p:cBhvr>
                                      <p:to>
                                        <p:strVal val="visible"/>
                                      </p:to>
                                    </p:set>
                                    <p:anim calcmode="lin" valueType="num">
                                      <p:cBhvr>
                                        <p:cTn id="60" dur="1000" fill="hold"/>
                                        <p:tgtEl>
                                          <p:spTgt spid="148498"/>
                                        </p:tgtEl>
                                        <p:attrNameLst>
                                          <p:attrName>ppt_w</p:attrName>
                                        </p:attrNameLst>
                                      </p:cBhvr>
                                      <p:tavLst>
                                        <p:tav tm="0">
                                          <p:val>
                                            <p:fltVal val="0"/>
                                          </p:val>
                                        </p:tav>
                                        <p:tav tm="100000">
                                          <p:val>
                                            <p:strVal val="#ppt_w"/>
                                          </p:val>
                                        </p:tav>
                                      </p:tavLst>
                                    </p:anim>
                                    <p:anim calcmode="lin" valueType="num">
                                      <p:cBhvr>
                                        <p:cTn id="61" dur="1000" fill="hold"/>
                                        <p:tgtEl>
                                          <p:spTgt spid="148498"/>
                                        </p:tgtEl>
                                        <p:attrNameLst>
                                          <p:attrName>ppt_h</p:attrName>
                                        </p:attrNameLst>
                                      </p:cBhvr>
                                      <p:tavLst>
                                        <p:tav tm="0">
                                          <p:val>
                                            <p:fltVal val="0"/>
                                          </p:val>
                                        </p:tav>
                                        <p:tav tm="100000">
                                          <p:val>
                                            <p:strVal val="#ppt_h"/>
                                          </p:val>
                                        </p:tav>
                                      </p:tavLst>
                                    </p:anim>
                                    <p:anim calcmode="lin" valueType="num">
                                      <p:cBhvr>
                                        <p:cTn id="62" dur="1000" fill="hold"/>
                                        <p:tgtEl>
                                          <p:spTgt spid="148498"/>
                                        </p:tgtEl>
                                        <p:attrNameLst>
                                          <p:attrName>style.rotation</p:attrName>
                                        </p:attrNameLst>
                                      </p:cBhvr>
                                      <p:tavLst>
                                        <p:tav tm="0">
                                          <p:val>
                                            <p:fltVal val="90"/>
                                          </p:val>
                                        </p:tav>
                                        <p:tav tm="100000">
                                          <p:val>
                                            <p:fltVal val="0"/>
                                          </p:val>
                                        </p:tav>
                                      </p:tavLst>
                                    </p:anim>
                                    <p:animEffect transition="in" filter="fade">
                                      <p:cBhvr>
                                        <p:cTn id="63" dur="1000"/>
                                        <p:tgtEl>
                                          <p:spTgt spid="148498"/>
                                        </p:tgtEl>
                                      </p:cBhvr>
                                    </p:animEffect>
                                  </p:childTnLst>
                                </p:cTn>
                              </p:par>
                              <p:par>
                                <p:cTn id="64" presetID="31" presetClass="entr" presetSubtype="0" fill="hold" grpId="0" nodeType="withEffect">
                                  <p:stCondLst>
                                    <p:cond delay="0"/>
                                  </p:stCondLst>
                                  <p:iterate type="lt">
                                    <p:tmPct val="5000"/>
                                  </p:iterate>
                                  <p:childTnLst>
                                    <p:set>
                                      <p:cBhvr>
                                        <p:cTn id="65" dur="1" fill="hold">
                                          <p:stCondLst>
                                            <p:cond delay="0"/>
                                          </p:stCondLst>
                                        </p:cTn>
                                        <p:tgtEl>
                                          <p:spTgt spid="148485"/>
                                        </p:tgtEl>
                                        <p:attrNameLst>
                                          <p:attrName>style.visibility</p:attrName>
                                        </p:attrNameLst>
                                      </p:cBhvr>
                                      <p:to>
                                        <p:strVal val="visible"/>
                                      </p:to>
                                    </p:set>
                                    <p:anim calcmode="lin" valueType="num">
                                      <p:cBhvr>
                                        <p:cTn id="66" dur="1000" fill="hold"/>
                                        <p:tgtEl>
                                          <p:spTgt spid="148485"/>
                                        </p:tgtEl>
                                        <p:attrNameLst>
                                          <p:attrName>ppt_w</p:attrName>
                                        </p:attrNameLst>
                                      </p:cBhvr>
                                      <p:tavLst>
                                        <p:tav tm="0">
                                          <p:val>
                                            <p:fltVal val="0"/>
                                          </p:val>
                                        </p:tav>
                                        <p:tav tm="100000">
                                          <p:val>
                                            <p:strVal val="#ppt_w"/>
                                          </p:val>
                                        </p:tav>
                                      </p:tavLst>
                                    </p:anim>
                                    <p:anim calcmode="lin" valueType="num">
                                      <p:cBhvr>
                                        <p:cTn id="67" dur="1000" fill="hold"/>
                                        <p:tgtEl>
                                          <p:spTgt spid="148485"/>
                                        </p:tgtEl>
                                        <p:attrNameLst>
                                          <p:attrName>ppt_h</p:attrName>
                                        </p:attrNameLst>
                                      </p:cBhvr>
                                      <p:tavLst>
                                        <p:tav tm="0">
                                          <p:val>
                                            <p:fltVal val="0"/>
                                          </p:val>
                                        </p:tav>
                                        <p:tav tm="100000">
                                          <p:val>
                                            <p:strVal val="#ppt_h"/>
                                          </p:val>
                                        </p:tav>
                                      </p:tavLst>
                                    </p:anim>
                                    <p:anim calcmode="lin" valueType="num">
                                      <p:cBhvr>
                                        <p:cTn id="68" dur="1000" fill="hold"/>
                                        <p:tgtEl>
                                          <p:spTgt spid="148485"/>
                                        </p:tgtEl>
                                        <p:attrNameLst>
                                          <p:attrName>style.rotation</p:attrName>
                                        </p:attrNameLst>
                                      </p:cBhvr>
                                      <p:tavLst>
                                        <p:tav tm="0">
                                          <p:val>
                                            <p:fltVal val="90"/>
                                          </p:val>
                                        </p:tav>
                                        <p:tav tm="100000">
                                          <p:val>
                                            <p:fltVal val="0"/>
                                          </p:val>
                                        </p:tav>
                                      </p:tavLst>
                                    </p:anim>
                                    <p:animEffect transition="in" filter="fade">
                                      <p:cBhvr>
                                        <p:cTn id="69" dur="1000"/>
                                        <p:tgtEl>
                                          <p:spTgt spid="148485"/>
                                        </p:tgtEl>
                                      </p:cBhvr>
                                    </p:animEffect>
                                  </p:childTnLst>
                                </p:cTn>
                              </p:par>
                            </p:childTnLst>
                          </p:cTn>
                        </p:par>
                        <p:par>
                          <p:cTn id="70" fill="hold">
                            <p:stCondLst>
                              <p:cond delay="2600"/>
                            </p:stCondLst>
                            <p:childTnLst>
                              <p:par>
                                <p:cTn id="71" presetID="31" presetClass="entr" presetSubtype="0" fill="hold" grpId="0" nodeType="afterEffect">
                                  <p:stCondLst>
                                    <p:cond delay="0"/>
                                  </p:stCondLst>
                                  <p:iterate type="lt">
                                    <p:tmPct val="5000"/>
                                  </p:iterate>
                                  <p:childTnLst>
                                    <p:set>
                                      <p:cBhvr>
                                        <p:cTn id="72" dur="1" fill="hold">
                                          <p:stCondLst>
                                            <p:cond delay="0"/>
                                          </p:stCondLst>
                                        </p:cTn>
                                        <p:tgtEl>
                                          <p:spTgt spid="148493"/>
                                        </p:tgtEl>
                                        <p:attrNameLst>
                                          <p:attrName>style.visibility</p:attrName>
                                        </p:attrNameLst>
                                      </p:cBhvr>
                                      <p:to>
                                        <p:strVal val="visible"/>
                                      </p:to>
                                    </p:set>
                                    <p:anim calcmode="lin" valueType="num">
                                      <p:cBhvr>
                                        <p:cTn id="73" dur="1000" fill="hold"/>
                                        <p:tgtEl>
                                          <p:spTgt spid="148493"/>
                                        </p:tgtEl>
                                        <p:attrNameLst>
                                          <p:attrName>ppt_w</p:attrName>
                                        </p:attrNameLst>
                                      </p:cBhvr>
                                      <p:tavLst>
                                        <p:tav tm="0">
                                          <p:val>
                                            <p:fltVal val="0"/>
                                          </p:val>
                                        </p:tav>
                                        <p:tav tm="100000">
                                          <p:val>
                                            <p:strVal val="#ppt_w"/>
                                          </p:val>
                                        </p:tav>
                                      </p:tavLst>
                                    </p:anim>
                                    <p:anim calcmode="lin" valueType="num">
                                      <p:cBhvr>
                                        <p:cTn id="74" dur="1000" fill="hold"/>
                                        <p:tgtEl>
                                          <p:spTgt spid="148493"/>
                                        </p:tgtEl>
                                        <p:attrNameLst>
                                          <p:attrName>ppt_h</p:attrName>
                                        </p:attrNameLst>
                                      </p:cBhvr>
                                      <p:tavLst>
                                        <p:tav tm="0">
                                          <p:val>
                                            <p:fltVal val="0"/>
                                          </p:val>
                                        </p:tav>
                                        <p:tav tm="100000">
                                          <p:val>
                                            <p:strVal val="#ppt_h"/>
                                          </p:val>
                                        </p:tav>
                                      </p:tavLst>
                                    </p:anim>
                                    <p:anim calcmode="lin" valueType="num">
                                      <p:cBhvr>
                                        <p:cTn id="75" dur="1000" fill="hold"/>
                                        <p:tgtEl>
                                          <p:spTgt spid="148493"/>
                                        </p:tgtEl>
                                        <p:attrNameLst>
                                          <p:attrName>style.rotation</p:attrName>
                                        </p:attrNameLst>
                                      </p:cBhvr>
                                      <p:tavLst>
                                        <p:tav tm="0">
                                          <p:val>
                                            <p:fltVal val="90"/>
                                          </p:val>
                                        </p:tav>
                                        <p:tav tm="100000">
                                          <p:val>
                                            <p:fltVal val="0"/>
                                          </p:val>
                                        </p:tav>
                                      </p:tavLst>
                                    </p:anim>
                                    <p:animEffect transition="in" filter="fade">
                                      <p:cBhvr>
                                        <p:cTn id="76" dur="1000"/>
                                        <p:tgtEl>
                                          <p:spTgt spid="148493"/>
                                        </p:tgtEl>
                                      </p:cBhvr>
                                    </p:animEffect>
                                  </p:childTnLst>
                                </p:cTn>
                              </p:par>
                            </p:childTnLst>
                          </p:cTn>
                        </p:par>
                      </p:childTnLst>
                    </p:cTn>
                  </p:par>
                  <p:par>
                    <p:cTn id="77" fill="hold">
                      <p:stCondLst>
                        <p:cond delay="indefinite"/>
                      </p:stCondLst>
                      <p:childTnLst>
                        <p:par>
                          <p:cTn id="78" fill="hold">
                            <p:stCondLst>
                              <p:cond delay="0"/>
                            </p:stCondLst>
                            <p:childTnLst>
                              <p:par>
                                <p:cTn id="79" presetID="31" presetClass="entr" presetSubtype="0" fill="hold" grpId="0" nodeType="clickEffect">
                                  <p:stCondLst>
                                    <p:cond delay="0"/>
                                  </p:stCondLst>
                                  <p:iterate type="lt">
                                    <p:tmPct val="5000"/>
                                  </p:iterate>
                                  <p:childTnLst>
                                    <p:set>
                                      <p:cBhvr>
                                        <p:cTn id="80" dur="1" fill="hold">
                                          <p:stCondLst>
                                            <p:cond delay="0"/>
                                          </p:stCondLst>
                                        </p:cTn>
                                        <p:tgtEl>
                                          <p:spTgt spid="148487"/>
                                        </p:tgtEl>
                                        <p:attrNameLst>
                                          <p:attrName>style.visibility</p:attrName>
                                        </p:attrNameLst>
                                      </p:cBhvr>
                                      <p:to>
                                        <p:strVal val="visible"/>
                                      </p:to>
                                    </p:set>
                                    <p:anim calcmode="lin" valueType="num">
                                      <p:cBhvr>
                                        <p:cTn id="81" dur="1000" fill="hold"/>
                                        <p:tgtEl>
                                          <p:spTgt spid="148487"/>
                                        </p:tgtEl>
                                        <p:attrNameLst>
                                          <p:attrName>ppt_w</p:attrName>
                                        </p:attrNameLst>
                                      </p:cBhvr>
                                      <p:tavLst>
                                        <p:tav tm="0">
                                          <p:val>
                                            <p:fltVal val="0"/>
                                          </p:val>
                                        </p:tav>
                                        <p:tav tm="100000">
                                          <p:val>
                                            <p:strVal val="#ppt_w"/>
                                          </p:val>
                                        </p:tav>
                                      </p:tavLst>
                                    </p:anim>
                                    <p:anim calcmode="lin" valueType="num">
                                      <p:cBhvr>
                                        <p:cTn id="82" dur="1000" fill="hold"/>
                                        <p:tgtEl>
                                          <p:spTgt spid="148487"/>
                                        </p:tgtEl>
                                        <p:attrNameLst>
                                          <p:attrName>ppt_h</p:attrName>
                                        </p:attrNameLst>
                                      </p:cBhvr>
                                      <p:tavLst>
                                        <p:tav tm="0">
                                          <p:val>
                                            <p:fltVal val="0"/>
                                          </p:val>
                                        </p:tav>
                                        <p:tav tm="100000">
                                          <p:val>
                                            <p:strVal val="#ppt_h"/>
                                          </p:val>
                                        </p:tav>
                                      </p:tavLst>
                                    </p:anim>
                                    <p:anim calcmode="lin" valueType="num">
                                      <p:cBhvr>
                                        <p:cTn id="83" dur="1000" fill="hold"/>
                                        <p:tgtEl>
                                          <p:spTgt spid="148487"/>
                                        </p:tgtEl>
                                        <p:attrNameLst>
                                          <p:attrName>style.rotation</p:attrName>
                                        </p:attrNameLst>
                                      </p:cBhvr>
                                      <p:tavLst>
                                        <p:tav tm="0">
                                          <p:val>
                                            <p:fltVal val="90"/>
                                          </p:val>
                                        </p:tav>
                                        <p:tav tm="100000">
                                          <p:val>
                                            <p:fltVal val="0"/>
                                          </p:val>
                                        </p:tav>
                                      </p:tavLst>
                                    </p:anim>
                                    <p:animEffect transition="in" filter="fade">
                                      <p:cBhvr>
                                        <p:cTn id="84" dur="1000"/>
                                        <p:tgtEl>
                                          <p:spTgt spid="148487"/>
                                        </p:tgtEl>
                                      </p:cBhvr>
                                    </p:animEffect>
                                  </p:childTnLst>
                                </p:cTn>
                              </p:par>
                              <p:par>
                                <p:cTn id="85" presetID="31" presetClass="entr" presetSubtype="0" fill="hold" grpId="0" nodeType="withEffect">
                                  <p:stCondLst>
                                    <p:cond delay="0"/>
                                  </p:stCondLst>
                                  <p:iterate type="lt">
                                    <p:tmPct val="5000"/>
                                  </p:iterate>
                                  <p:childTnLst>
                                    <p:set>
                                      <p:cBhvr>
                                        <p:cTn id="86" dur="1" fill="hold">
                                          <p:stCondLst>
                                            <p:cond delay="0"/>
                                          </p:stCondLst>
                                        </p:cTn>
                                        <p:tgtEl>
                                          <p:spTgt spid="148486"/>
                                        </p:tgtEl>
                                        <p:attrNameLst>
                                          <p:attrName>style.visibility</p:attrName>
                                        </p:attrNameLst>
                                      </p:cBhvr>
                                      <p:to>
                                        <p:strVal val="visible"/>
                                      </p:to>
                                    </p:set>
                                    <p:anim calcmode="lin" valueType="num">
                                      <p:cBhvr>
                                        <p:cTn id="87" dur="1000" fill="hold"/>
                                        <p:tgtEl>
                                          <p:spTgt spid="148486"/>
                                        </p:tgtEl>
                                        <p:attrNameLst>
                                          <p:attrName>ppt_w</p:attrName>
                                        </p:attrNameLst>
                                      </p:cBhvr>
                                      <p:tavLst>
                                        <p:tav tm="0">
                                          <p:val>
                                            <p:fltVal val="0"/>
                                          </p:val>
                                        </p:tav>
                                        <p:tav tm="100000">
                                          <p:val>
                                            <p:strVal val="#ppt_w"/>
                                          </p:val>
                                        </p:tav>
                                      </p:tavLst>
                                    </p:anim>
                                    <p:anim calcmode="lin" valueType="num">
                                      <p:cBhvr>
                                        <p:cTn id="88" dur="1000" fill="hold"/>
                                        <p:tgtEl>
                                          <p:spTgt spid="148486"/>
                                        </p:tgtEl>
                                        <p:attrNameLst>
                                          <p:attrName>ppt_h</p:attrName>
                                        </p:attrNameLst>
                                      </p:cBhvr>
                                      <p:tavLst>
                                        <p:tav tm="0">
                                          <p:val>
                                            <p:fltVal val="0"/>
                                          </p:val>
                                        </p:tav>
                                        <p:tav tm="100000">
                                          <p:val>
                                            <p:strVal val="#ppt_h"/>
                                          </p:val>
                                        </p:tav>
                                      </p:tavLst>
                                    </p:anim>
                                    <p:anim calcmode="lin" valueType="num">
                                      <p:cBhvr>
                                        <p:cTn id="89" dur="1000" fill="hold"/>
                                        <p:tgtEl>
                                          <p:spTgt spid="148486"/>
                                        </p:tgtEl>
                                        <p:attrNameLst>
                                          <p:attrName>style.rotation</p:attrName>
                                        </p:attrNameLst>
                                      </p:cBhvr>
                                      <p:tavLst>
                                        <p:tav tm="0">
                                          <p:val>
                                            <p:fltVal val="90"/>
                                          </p:val>
                                        </p:tav>
                                        <p:tav tm="100000">
                                          <p:val>
                                            <p:fltVal val="0"/>
                                          </p:val>
                                        </p:tav>
                                      </p:tavLst>
                                    </p:anim>
                                    <p:animEffect transition="in" filter="fade">
                                      <p:cBhvr>
                                        <p:cTn id="90" dur="1000"/>
                                        <p:tgtEl>
                                          <p:spTgt spid="148486"/>
                                        </p:tgtEl>
                                      </p:cBhvr>
                                    </p:animEffect>
                                  </p:childTnLst>
                                </p:cTn>
                              </p:par>
                            </p:childTnLst>
                          </p:cTn>
                        </p:par>
                        <p:par>
                          <p:cTn id="91" fill="hold">
                            <p:stCondLst>
                              <p:cond delay="1950"/>
                            </p:stCondLst>
                            <p:childTnLst>
                              <p:par>
                                <p:cTn id="92" presetID="31" presetClass="entr" presetSubtype="0" fill="hold" grpId="0" nodeType="afterEffect">
                                  <p:stCondLst>
                                    <p:cond delay="0"/>
                                  </p:stCondLst>
                                  <p:iterate type="lt">
                                    <p:tmPct val="5000"/>
                                  </p:iterate>
                                  <p:childTnLst>
                                    <p:set>
                                      <p:cBhvr>
                                        <p:cTn id="93" dur="1" fill="hold">
                                          <p:stCondLst>
                                            <p:cond delay="0"/>
                                          </p:stCondLst>
                                        </p:cTn>
                                        <p:tgtEl>
                                          <p:spTgt spid="148495"/>
                                        </p:tgtEl>
                                        <p:attrNameLst>
                                          <p:attrName>style.visibility</p:attrName>
                                        </p:attrNameLst>
                                      </p:cBhvr>
                                      <p:to>
                                        <p:strVal val="visible"/>
                                      </p:to>
                                    </p:set>
                                    <p:anim calcmode="lin" valueType="num">
                                      <p:cBhvr>
                                        <p:cTn id="94" dur="1000" fill="hold"/>
                                        <p:tgtEl>
                                          <p:spTgt spid="148495"/>
                                        </p:tgtEl>
                                        <p:attrNameLst>
                                          <p:attrName>ppt_w</p:attrName>
                                        </p:attrNameLst>
                                      </p:cBhvr>
                                      <p:tavLst>
                                        <p:tav tm="0">
                                          <p:val>
                                            <p:fltVal val="0"/>
                                          </p:val>
                                        </p:tav>
                                        <p:tav tm="100000">
                                          <p:val>
                                            <p:strVal val="#ppt_w"/>
                                          </p:val>
                                        </p:tav>
                                      </p:tavLst>
                                    </p:anim>
                                    <p:anim calcmode="lin" valueType="num">
                                      <p:cBhvr>
                                        <p:cTn id="95" dur="1000" fill="hold"/>
                                        <p:tgtEl>
                                          <p:spTgt spid="148495"/>
                                        </p:tgtEl>
                                        <p:attrNameLst>
                                          <p:attrName>ppt_h</p:attrName>
                                        </p:attrNameLst>
                                      </p:cBhvr>
                                      <p:tavLst>
                                        <p:tav tm="0">
                                          <p:val>
                                            <p:fltVal val="0"/>
                                          </p:val>
                                        </p:tav>
                                        <p:tav tm="100000">
                                          <p:val>
                                            <p:strVal val="#ppt_h"/>
                                          </p:val>
                                        </p:tav>
                                      </p:tavLst>
                                    </p:anim>
                                    <p:anim calcmode="lin" valueType="num">
                                      <p:cBhvr>
                                        <p:cTn id="96" dur="1000" fill="hold"/>
                                        <p:tgtEl>
                                          <p:spTgt spid="148495"/>
                                        </p:tgtEl>
                                        <p:attrNameLst>
                                          <p:attrName>style.rotation</p:attrName>
                                        </p:attrNameLst>
                                      </p:cBhvr>
                                      <p:tavLst>
                                        <p:tav tm="0">
                                          <p:val>
                                            <p:fltVal val="90"/>
                                          </p:val>
                                        </p:tav>
                                        <p:tav tm="100000">
                                          <p:val>
                                            <p:fltVal val="0"/>
                                          </p:val>
                                        </p:tav>
                                      </p:tavLst>
                                    </p:anim>
                                    <p:animEffect transition="in" filter="fade">
                                      <p:cBhvr>
                                        <p:cTn id="97" dur="1000"/>
                                        <p:tgtEl>
                                          <p:spTgt spid="148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5" grpId="0"/>
      <p:bldP spid="148486" grpId="0"/>
      <p:bldP spid="148487" grpId="0"/>
      <p:bldP spid="148488" grpId="0"/>
      <p:bldP spid="148489" grpId="0"/>
      <p:bldP spid="148490" grpId="0" animBg="1"/>
      <p:bldP spid="148491" grpId="0" animBg="1"/>
      <p:bldP spid="148492" grpId="0" animBg="1"/>
      <p:bldP spid="148493" grpId="0" animBg="1"/>
      <p:bldP spid="148494" grpId="0" animBg="1"/>
      <p:bldP spid="148495" grpId="0" animBg="1"/>
      <p:bldP spid="148496" grpId="0"/>
      <p:bldP spid="148497" grpId="0"/>
      <p:bldP spid="148498" grpId="0"/>
      <p:bldP spid="148499" grpId="0" animBg="1"/>
    </p:bldLst>
  </p:timing>
</p:sld>
</file>

<file path=ppt/theme/theme1.xml><?xml version="1.0" encoding="utf-8"?>
<a:theme xmlns:a="http://schemas.openxmlformats.org/drawingml/2006/main" name="osj-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osj-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sj-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j-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j-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os1</Template>
  <TotalTime>50970</TotalTime>
  <Words>7905</Words>
  <Application>Microsoft Office PowerPoint</Application>
  <PresentationFormat>On-screen Show (4:3)</PresentationFormat>
  <Paragraphs>1176</Paragraphs>
  <Slides>121</Slides>
  <Notes>1</Notes>
  <HiddenSlides>5</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121</vt:i4>
      </vt:variant>
    </vt:vector>
  </HeadingPairs>
  <TitlesOfParts>
    <vt:vector size="123" baseType="lpstr">
      <vt:lpstr>osj-book</vt:lpstr>
      <vt:lpstr>Clip</vt:lpstr>
      <vt:lpstr>Chapter 2</vt:lpstr>
      <vt:lpstr>Message passing</vt:lpstr>
      <vt:lpstr>Introduction</vt:lpstr>
      <vt:lpstr>Introduction (contd…)</vt:lpstr>
      <vt:lpstr>Desirable Features of a good message-passing system</vt:lpstr>
      <vt:lpstr>Features of a good message-passing system (contd…)</vt:lpstr>
      <vt:lpstr>Features of a good message-passing system (contd…)</vt:lpstr>
      <vt:lpstr>Features of a good message-passing system (contd…)</vt:lpstr>
      <vt:lpstr>Issues in IPC by message passing</vt:lpstr>
      <vt:lpstr>Issues in IPC (contd…)</vt:lpstr>
      <vt:lpstr>Issues in IPC (contd…)</vt:lpstr>
      <vt:lpstr>Issues in IPC (contd…)</vt:lpstr>
      <vt:lpstr>Synchronization </vt:lpstr>
      <vt:lpstr>Slide 14</vt:lpstr>
      <vt:lpstr>Buffering </vt:lpstr>
      <vt:lpstr>Buffering (contd…)</vt:lpstr>
      <vt:lpstr>Buffering (contd…)</vt:lpstr>
      <vt:lpstr>Buffering (contd…)</vt:lpstr>
      <vt:lpstr>Buffering (contd…)</vt:lpstr>
      <vt:lpstr>Buffering (contd…)</vt:lpstr>
      <vt:lpstr>Buffering (contd…)</vt:lpstr>
      <vt:lpstr>Buffering (contd…)</vt:lpstr>
      <vt:lpstr>Multidatagram messages</vt:lpstr>
      <vt:lpstr>Encoding and Decoding of message data</vt:lpstr>
      <vt:lpstr>Encoding and decoding of message data (contd…)</vt:lpstr>
      <vt:lpstr>Process addressing</vt:lpstr>
      <vt:lpstr>Process addressing (contd…)</vt:lpstr>
      <vt:lpstr>Process addressing (contd…)</vt:lpstr>
      <vt:lpstr>Process addressing (contd…)</vt:lpstr>
      <vt:lpstr>Process addressing (contd…)</vt:lpstr>
      <vt:lpstr>Process addressing (contd…)</vt:lpstr>
      <vt:lpstr>Failure handling</vt:lpstr>
      <vt:lpstr>Failure handling (contd…)</vt:lpstr>
      <vt:lpstr>Failure handling (contd…)</vt:lpstr>
      <vt:lpstr>Failure handling (contd…)</vt:lpstr>
      <vt:lpstr>Failure handling (contd…)</vt:lpstr>
      <vt:lpstr>Failure handling (contd…)</vt:lpstr>
      <vt:lpstr>Failure handling (contd…)</vt:lpstr>
      <vt:lpstr>Failure handling (contd…)</vt:lpstr>
      <vt:lpstr>Failure handling (contd…)</vt:lpstr>
      <vt:lpstr>Failure handling (contd…)</vt:lpstr>
      <vt:lpstr>Failure handling (contd…)</vt:lpstr>
      <vt:lpstr>Failure handling (contd…)</vt:lpstr>
      <vt:lpstr>Failure handling (contd…)</vt:lpstr>
      <vt:lpstr>Failure handling (contd…)</vt:lpstr>
      <vt:lpstr>Group communication</vt:lpstr>
      <vt:lpstr>Group communication (contd…)</vt:lpstr>
      <vt:lpstr>Group communication (contd…)</vt:lpstr>
      <vt:lpstr>Group communication (contd…)</vt:lpstr>
      <vt:lpstr>Group communication (contd…)</vt:lpstr>
      <vt:lpstr>Group communication (contd…)</vt:lpstr>
      <vt:lpstr>Group communication (contd…)</vt:lpstr>
      <vt:lpstr>Group communication (contd…)</vt:lpstr>
      <vt:lpstr>Group communication (contd…)</vt:lpstr>
      <vt:lpstr>Group communication (Contd…)</vt:lpstr>
      <vt:lpstr>Group communication (Contd…)</vt:lpstr>
      <vt:lpstr>Group communication (contd…)</vt:lpstr>
      <vt:lpstr>Group communication (contd…)</vt:lpstr>
      <vt:lpstr>Group communication (Contd…)</vt:lpstr>
      <vt:lpstr>Group communication (Contd…)</vt:lpstr>
      <vt:lpstr>Group communication (Contd…)</vt:lpstr>
      <vt:lpstr>Group communication (contd…)</vt:lpstr>
      <vt:lpstr>Group communication (contd…)</vt:lpstr>
      <vt:lpstr>Group communication (contd…)</vt:lpstr>
      <vt:lpstr>Group communication (contd…)</vt:lpstr>
      <vt:lpstr>Group communication (contd…)</vt:lpstr>
      <vt:lpstr>Group communication (contd…)</vt:lpstr>
      <vt:lpstr>Case Study: 4.3 BSD Unix IPC Mechanism 1. Basic concepts and main features</vt:lpstr>
      <vt:lpstr>2. IPC primitives</vt:lpstr>
      <vt:lpstr>3.  Remote Procedure Calls</vt:lpstr>
      <vt:lpstr>Remote Procedure Calls</vt:lpstr>
      <vt:lpstr>RPC model</vt:lpstr>
      <vt:lpstr>Typical Model of a RPC</vt:lpstr>
      <vt:lpstr>Transparency of RPC</vt:lpstr>
      <vt:lpstr>Transparency of RPC (Contd…)</vt:lpstr>
      <vt:lpstr>Implementation of RPC mechanism</vt:lpstr>
      <vt:lpstr>Implementation of RPC mechanism</vt:lpstr>
      <vt:lpstr>Implementation of RPC mechanism</vt:lpstr>
      <vt:lpstr>Implementation of RPC mechanism</vt:lpstr>
      <vt:lpstr>Implementation of RPC mechanism</vt:lpstr>
      <vt:lpstr>Implementation of RPC mechanism</vt:lpstr>
      <vt:lpstr>Implementation of RPC mechanism</vt:lpstr>
      <vt:lpstr>Implementation of RPC mechanism</vt:lpstr>
      <vt:lpstr>Implementation of RPC mechanism</vt:lpstr>
      <vt:lpstr>Server Management</vt:lpstr>
      <vt:lpstr>Stateful server</vt:lpstr>
      <vt:lpstr>Stateless server</vt:lpstr>
      <vt:lpstr>Staless vs. Stateful servers</vt:lpstr>
      <vt:lpstr>Server Creation Semantics</vt:lpstr>
      <vt:lpstr>Server Creation Semantics</vt:lpstr>
      <vt:lpstr>Parameter-passing Semantics</vt:lpstr>
      <vt:lpstr>Communication protocols for RPCs </vt:lpstr>
      <vt:lpstr>Communication protocols for RPCs</vt:lpstr>
      <vt:lpstr>Communication protocols for RPC’s</vt:lpstr>
      <vt:lpstr>Communication protocols for RPC’s</vt:lpstr>
      <vt:lpstr>Communication protocols for RPC’s</vt:lpstr>
      <vt:lpstr>Communication protocols for RPC’s</vt:lpstr>
      <vt:lpstr>Client Server Binding</vt:lpstr>
      <vt:lpstr>Client Server Binding</vt:lpstr>
      <vt:lpstr>Client Server Binding</vt:lpstr>
      <vt:lpstr>Client Server Binding</vt:lpstr>
      <vt:lpstr>Client Server Binding - Call time Binding</vt:lpstr>
      <vt:lpstr>Complicated RPC’s</vt:lpstr>
      <vt:lpstr>Special types of RPC’s</vt:lpstr>
      <vt:lpstr>Special types of RPC’s</vt:lpstr>
      <vt:lpstr>Special types of RPC’s</vt:lpstr>
      <vt:lpstr>Special types of RPC’s (Contd…)</vt:lpstr>
      <vt:lpstr>Special types of RPC’s (Contd…)</vt:lpstr>
      <vt:lpstr>Special types of RPC’s</vt:lpstr>
      <vt:lpstr>Optimizations in RPC for better performance</vt:lpstr>
      <vt:lpstr>Slide 111</vt:lpstr>
      <vt:lpstr>Slide 112</vt:lpstr>
      <vt:lpstr>Slide 113</vt:lpstr>
      <vt:lpstr>Slide 114</vt:lpstr>
      <vt:lpstr>Slide 115</vt:lpstr>
      <vt:lpstr>Slide 116</vt:lpstr>
      <vt:lpstr>Slide 117</vt:lpstr>
      <vt:lpstr>Case studies</vt:lpstr>
      <vt:lpstr>Case studies ( Contd…)</vt:lpstr>
      <vt:lpstr>Slide 120</vt:lpstr>
      <vt:lpstr>End of chapter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MHRD</dc:creator>
  <cp:lastModifiedBy> </cp:lastModifiedBy>
  <cp:revision>269</cp:revision>
  <dcterms:created xsi:type="dcterms:W3CDTF">2006-12-18T08:46:55Z</dcterms:created>
  <dcterms:modified xsi:type="dcterms:W3CDTF">2013-09-23T06:52:06Z</dcterms:modified>
</cp:coreProperties>
</file>